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6"/>
    <p:restoredTop sz="94686"/>
  </p:normalViewPr>
  <p:slideViewPr>
    <p:cSldViewPr snapToGrid="0" snapToObjects="1">
      <p:cViewPr varScale="1">
        <p:scale>
          <a:sx n="73" d="100"/>
          <a:sy n="73" d="100"/>
        </p:scale>
        <p:origin x="224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F5B930-C138-3D4F-BC69-D4FDD7969C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8F1B38E-DF7C-3C4C-9E7C-ED0A5A6F3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6EBB71-2C41-8C41-A1F0-DE77DD9A9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D64F9-5AEE-D841-93CC-FD8F9F6E509A}" type="datetimeFigureOut">
              <a:rPr lang="fr-FR" smtClean="0"/>
              <a:t>26/03/2023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037B66-E3A3-D347-B637-E9A24E856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FE6AE9-E894-F741-B544-58531AE1F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5C241-11A9-B343-B343-3BC053BCA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95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59E92-9193-0C4C-A7C7-28A5EF768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DF1A3E5-3723-814D-B8F5-E1E0092A47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68F1E6-C6E9-5A41-AC16-0537F251E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D64F9-5AEE-D841-93CC-FD8F9F6E509A}" type="datetimeFigureOut">
              <a:rPr lang="fr-FR" smtClean="0"/>
              <a:t>26/03/2023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93D55C-7B68-FB40-89DA-EB38FACE7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AA8AA3-DA68-C041-BA7C-99504B147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5C241-11A9-B343-B343-3BC053BCA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17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22D448B-1DC2-634D-BF43-E98161CB9A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C9DD39-8A61-604B-9A53-CF15F0CFB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29DBC7-5212-9449-BA17-DB471F4E0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D64F9-5AEE-D841-93CC-FD8F9F6E509A}" type="datetimeFigureOut">
              <a:rPr lang="fr-FR" smtClean="0"/>
              <a:t>26/03/2023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1EC3B3-4E2D-9E44-A9EA-21D0E107A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09B14B-F320-854F-961C-806110F6E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5C241-11A9-B343-B343-3BC053BCA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36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2CA70F-506C-8C4E-8A37-E1D0568FF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9F27B5-EA71-EA4E-A64F-49AB20AE6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5B7FD8-E678-6A4F-85AE-25C543FE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D64F9-5AEE-D841-93CC-FD8F9F6E509A}" type="datetimeFigureOut">
              <a:rPr lang="fr-FR" smtClean="0"/>
              <a:t>26/03/2023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6D9D12-FFB1-9241-8F08-57ED5ADAC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2A51E1-1808-8441-9F44-D2497A32B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5C241-11A9-B343-B343-3BC053BCA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3937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385EC2-0BFB-1646-9E7F-4CABFE2D9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419232-3B69-0B49-944D-D03D822AC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7730C9-18B8-DD47-BCEA-865C5C648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D64F9-5AEE-D841-93CC-FD8F9F6E509A}" type="datetimeFigureOut">
              <a:rPr lang="fr-FR" smtClean="0"/>
              <a:t>26/03/2023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680B55-298B-464B-9EC3-21783DABE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B67E57-2F78-BF40-B562-8803230C7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5C241-11A9-B343-B343-3BC053BCA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790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3E186A-A43D-804E-AF52-5F71765F4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167F44-05E1-E04F-8585-BD16012AE4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7540420-6A31-3B49-B94D-637A55FE7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8903D6-578F-414B-BC8C-98F738AE2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D64F9-5AEE-D841-93CC-FD8F9F6E509A}" type="datetimeFigureOut">
              <a:rPr lang="fr-FR" smtClean="0"/>
              <a:t>26/03/2023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EE3DA41-8181-E74C-90B9-491D43454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39EA153-9A05-634D-AD3F-01339A021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5C241-11A9-B343-B343-3BC053BCA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55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395D46-36F6-124D-8C08-C39B671E7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6D3A534-C53D-214F-A71C-8A50BF9AE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465D13-66DF-FA48-9430-81758BB686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93AEDCC-00B1-3540-AB56-0E2283F807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F396CFC-B669-9140-9052-53C01E100F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3CB717A-EF55-3148-B331-D22189FC9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D64F9-5AEE-D841-93CC-FD8F9F6E509A}" type="datetimeFigureOut">
              <a:rPr lang="fr-FR" smtClean="0"/>
              <a:t>26/03/2023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BDF6A4C-D96A-E045-B6B4-878D73E67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FF2BB64-8091-E746-AD6D-0F10F793E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5C241-11A9-B343-B343-3BC053BCA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507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BBE375-C9A9-A647-9C4F-0743A9622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C53D4E2-60D2-2948-B86D-869380410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D64F9-5AEE-D841-93CC-FD8F9F6E509A}" type="datetimeFigureOut">
              <a:rPr lang="fr-FR" smtClean="0"/>
              <a:t>26/03/2023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1E36402-F98A-5A4F-BA7C-DABCB5E44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54B92B0-9A7E-8442-8DD0-7F6BE89CA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5C241-11A9-B343-B343-3BC053BCA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840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4FF5B86-00B2-4D43-8A54-1C275B91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D64F9-5AEE-D841-93CC-FD8F9F6E509A}" type="datetimeFigureOut">
              <a:rPr lang="fr-FR" smtClean="0"/>
              <a:t>26/03/2023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F94E656-CC4A-6C4C-B0BC-77029E2F1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C045A95-4816-1543-B4BF-8F102F2FB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5C241-11A9-B343-B343-3BC053BCA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2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4E55F7-8CD4-BA41-97F7-C1E5CA0C8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6CD789-36F5-4D4D-A761-7677A1207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6B08C3C-3CA4-8141-84BD-0CD16F234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1A6B7D-1669-AA4D-A73D-835E0EC5D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D64F9-5AEE-D841-93CC-FD8F9F6E509A}" type="datetimeFigureOut">
              <a:rPr lang="fr-FR" smtClean="0"/>
              <a:t>26/03/2023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D9E7F0-435F-B942-A1DB-EE37D552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5DD5265-D42C-0A45-BC7B-5EB3F37C6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5C241-11A9-B343-B343-3BC053BCA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783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322DF7-E62B-1944-8FDB-6091098ED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116BED4-5B65-7E45-B640-B39EEFE9B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B7DE3D4-1C0F-FC4A-A850-8CB50BC6B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C80922-4634-DB49-838E-2B396FF8E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D64F9-5AEE-D841-93CC-FD8F9F6E509A}" type="datetimeFigureOut">
              <a:rPr lang="fr-FR" smtClean="0"/>
              <a:t>26/03/2023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966630-3191-C646-B7F8-9E3C9F54B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8D89927-A6DF-8B4E-828C-B4B2A5A66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5C241-11A9-B343-B343-3BC053BCA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52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55AE348-0844-D341-9BD5-F80DF3500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389A9D-1B25-3D4E-AE2A-E39C98FA7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A82958-443E-B249-A0B3-4FA4065CBF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D64F9-5AEE-D841-93CC-FD8F9F6E509A}" type="datetimeFigureOut">
              <a:rPr lang="fr-FR" smtClean="0"/>
              <a:t>26/03/2023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701D2C-5353-BC4A-9D6C-2000D22301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86D7A7-06C4-B843-8AD0-44C28383F0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5C241-11A9-B343-B343-3BC053BCA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346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3D8C770-E2B6-F741-BED2-2B4B95E1E1CD}"/>
              </a:ext>
            </a:extLst>
          </p:cNvPr>
          <p:cNvSpPr/>
          <p:nvPr/>
        </p:nvSpPr>
        <p:spPr>
          <a:xfrm>
            <a:off x="0" y="0"/>
            <a:ext cx="1219200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 err="1">
                <a:solidFill>
                  <a:srgbClr val="FF0000"/>
                </a:solidFill>
                <a:effectLst/>
                <a:latin typeface="Helvetica" pitchFamily="2" charset="0"/>
              </a:rPr>
              <a:t>Kickoff</a:t>
            </a:r>
            <a:r>
              <a:rPr lang="fr-FR" sz="2000" dirty="0">
                <a:solidFill>
                  <a:srgbClr val="FF0000"/>
                </a:solidFill>
                <a:effectLst/>
                <a:latin typeface="Helvetica" pitchFamily="2" charset="0"/>
              </a:rPr>
              <a:t> meeting of the new GDR</a:t>
            </a:r>
          </a:p>
          <a:p>
            <a:endParaRPr lang="fr-FR" dirty="0">
              <a:latin typeface="Helvetica" pitchFamily="2" charset="0"/>
            </a:endParaRPr>
          </a:p>
          <a:p>
            <a:r>
              <a:rPr lang="fr-FR" dirty="0">
                <a:effectLst/>
                <a:latin typeface="Helvetica" pitchFamily="2" charset="0"/>
              </a:rPr>
              <a:t>The </a:t>
            </a:r>
            <a:r>
              <a:rPr lang="fr-FR" dirty="0">
                <a:latin typeface="Helvetica" pitchFamily="2" charset="0"/>
              </a:rPr>
              <a:t>goals of the </a:t>
            </a:r>
            <a:r>
              <a:rPr lang="fr-FR" dirty="0">
                <a:effectLst/>
                <a:latin typeface="Helvetica" pitchFamily="2" charset="0"/>
              </a:rPr>
              <a:t>Groupement de Recherche (GDR) </a:t>
            </a:r>
            <a:r>
              <a:rPr lang="fr-FR" dirty="0" err="1">
                <a:effectLst/>
                <a:latin typeface="Helvetica" pitchFamily="2" charset="0"/>
              </a:rPr>
              <a:t>Resanet</a:t>
            </a:r>
            <a:r>
              <a:rPr lang="fr-FR" dirty="0">
                <a:effectLst/>
                <a:latin typeface="Helvetica" pitchFamily="2" charset="0"/>
              </a:rPr>
              <a:t>  </a:t>
            </a:r>
            <a:r>
              <a:rPr lang="fr-FR" dirty="0" err="1">
                <a:effectLst/>
                <a:latin typeface="Helvetica" pitchFamily="2" charset="0"/>
              </a:rPr>
              <a:t>is</a:t>
            </a:r>
            <a:r>
              <a:rPr lang="fr-FR" dirty="0">
                <a:effectLst/>
                <a:latin typeface="Helvetica" pitchFamily="2" charset="0"/>
              </a:rPr>
              <a:t> to </a:t>
            </a:r>
            <a:r>
              <a:rPr lang="fr-FR" dirty="0" err="1">
                <a:effectLst/>
                <a:latin typeface="Helvetica" pitchFamily="2" charset="0"/>
              </a:rPr>
              <a:t>federate</a:t>
            </a:r>
            <a:r>
              <a:rPr lang="fr-FR" dirty="0">
                <a:effectLst/>
                <a:latin typeface="Helvetica" pitchFamily="2" charset="0"/>
              </a:rPr>
              <a:t>, </a:t>
            </a:r>
            <a:r>
              <a:rPr lang="fr-FR" dirty="0" err="1">
                <a:effectLst/>
                <a:latin typeface="Helvetica" pitchFamily="2" charset="0"/>
              </a:rPr>
              <a:t>through</a:t>
            </a:r>
            <a:r>
              <a:rPr lang="fr-FR" dirty="0">
                <a:effectLst/>
                <a:latin typeface="Helvetica" pitchFamily="2" charset="0"/>
              </a:rPr>
              <a:t> actions and </a:t>
            </a:r>
            <a:r>
              <a:rPr lang="fr-FR" dirty="0" err="1">
                <a:effectLst/>
                <a:latin typeface="Helvetica" pitchFamily="2" charset="0"/>
              </a:rPr>
              <a:t>common</a:t>
            </a:r>
            <a:r>
              <a:rPr lang="fr-FR" dirty="0">
                <a:effectLst/>
                <a:latin typeface="Helvetica" pitchFamily="2" charset="0"/>
              </a:rPr>
              <a:t> </a:t>
            </a:r>
            <a:r>
              <a:rPr lang="fr-FR" dirty="0" err="1">
                <a:effectLst/>
                <a:latin typeface="Helvetica" pitchFamily="2" charset="0"/>
              </a:rPr>
              <a:t>projects</a:t>
            </a:r>
            <a:r>
              <a:rPr lang="fr-FR" dirty="0">
                <a:effectLst/>
                <a:latin typeface="Helvetica" pitchFamily="2" charset="0"/>
              </a:rPr>
              <a:t>, </a:t>
            </a:r>
            <a:r>
              <a:rPr lang="fr-FR" dirty="0" err="1">
                <a:latin typeface="Helvetica" pitchFamily="2" charset="0"/>
              </a:rPr>
              <a:t>researchers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from</a:t>
            </a:r>
            <a:r>
              <a:rPr lang="fr-FR" dirty="0">
                <a:latin typeface="Helvetica" pitchFamily="2" charset="0"/>
              </a:rPr>
              <a:t> CNRS, CEA, and </a:t>
            </a:r>
            <a:r>
              <a:rPr lang="fr-FR" dirty="0" err="1">
                <a:latin typeface="Helvetica" pitchFamily="2" charset="0"/>
              </a:rPr>
              <a:t>Universities</a:t>
            </a:r>
            <a:r>
              <a:rPr lang="fr-FR" dirty="0">
                <a:latin typeface="Helvetica" pitchFamily="2" charset="0"/>
              </a:rPr>
              <a:t>  </a:t>
            </a:r>
            <a:r>
              <a:rPr lang="fr-FR" dirty="0" err="1">
                <a:latin typeface="Helvetica" pitchFamily="2" charset="0"/>
              </a:rPr>
              <a:t>working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around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nuclear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physics</a:t>
            </a:r>
            <a:r>
              <a:rPr lang="fr-FR" dirty="0">
                <a:latin typeface="Helvetica" pitchFamily="2" charset="0"/>
              </a:rPr>
              <a:t> at </a:t>
            </a:r>
            <a:r>
              <a:rPr lang="fr-FR" dirty="0" err="1">
                <a:latin typeface="Helvetica" pitchFamily="2" charset="0"/>
              </a:rPr>
              <a:t>low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energy</a:t>
            </a:r>
            <a:r>
              <a:rPr lang="fr-FR" dirty="0">
                <a:latin typeface="Helvetica" pitchFamily="2" charset="0"/>
              </a:rPr>
              <a:t> -&gt; </a:t>
            </a:r>
            <a:r>
              <a:rPr lang="fr-FR" dirty="0" err="1">
                <a:latin typeface="Helvetica" pitchFamily="2" charset="0"/>
              </a:rPr>
              <a:t>PhyNuBe</a:t>
            </a:r>
            <a:r>
              <a:rPr lang="fr-FR" dirty="0">
                <a:latin typeface="Helvetica" pitchFamily="2" charset="0"/>
              </a:rPr>
              <a:t>. </a:t>
            </a:r>
          </a:p>
          <a:p>
            <a:endParaRPr lang="fr-FR" dirty="0">
              <a:effectLst/>
              <a:latin typeface="Helvetica" pitchFamily="2" charset="0"/>
            </a:endParaRPr>
          </a:p>
          <a:p>
            <a:endParaRPr lang="fr-FR" dirty="0">
              <a:latin typeface="Helvetica" pitchFamily="2" charset="0"/>
            </a:endParaRPr>
          </a:p>
          <a:p>
            <a:r>
              <a:rPr lang="fr-FR" dirty="0">
                <a:effectLst/>
                <a:latin typeface="Helvetica" pitchFamily="2" charset="0"/>
              </a:rPr>
              <a:t>The objectives are multiple (not </a:t>
            </a:r>
            <a:r>
              <a:rPr lang="fr-FR" dirty="0" err="1">
                <a:effectLst/>
                <a:latin typeface="Helvetica" pitchFamily="2" charset="0"/>
              </a:rPr>
              <a:t>ranked</a:t>
            </a:r>
            <a:r>
              <a:rPr lang="fr-FR" dirty="0">
                <a:effectLst/>
                <a:latin typeface="Helvetica" pitchFamily="2" charset="0"/>
              </a:rPr>
              <a:t> by </a:t>
            </a:r>
            <a:r>
              <a:rPr lang="fr-FR" dirty="0" err="1">
                <a:effectLst/>
                <a:latin typeface="Helvetica" pitchFamily="2" charset="0"/>
              </a:rPr>
              <a:t>order</a:t>
            </a:r>
            <a:r>
              <a:rPr lang="fr-FR" dirty="0">
                <a:effectLst/>
                <a:latin typeface="Helvetica" pitchFamily="2" charset="0"/>
              </a:rPr>
              <a:t> of </a:t>
            </a:r>
            <a:r>
              <a:rPr lang="fr-FR" dirty="0" err="1">
                <a:effectLst/>
                <a:latin typeface="Helvetica" pitchFamily="2" charset="0"/>
              </a:rPr>
              <a:t>priority</a:t>
            </a:r>
            <a:r>
              <a:rPr lang="fr-FR" dirty="0">
                <a:effectLst/>
                <a:latin typeface="Helvetica" pitchFamily="2" charset="0"/>
              </a:rPr>
              <a:t>): </a:t>
            </a:r>
          </a:p>
          <a:p>
            <a:endParaRPr lang="fr-FR" dirty="0">
              <a:effectLst/>
              <a:latin typeface="Helvetica" pitchFamily="2" charset="0"/>
            </a:endParaRPr>
          </a:p>
          <a:p>
            <a:pPr marL="342900" indent="-342900">
              <a:buAutoNum type="arabicParenR"/>
            </a:pPr>
            <a:r>
              <a:rPr lang="fr-FR" dirty="0" err="1">
                <a:latin typeface="Helvetica" pitchFamily="2" charset="0"/>
              </a:rPr>
              <a:t>Strengthen</a:t>
            </a:r>
            <a:r>
              <a:rPr lang="fr-FR" dirty="0">
                <a:latin typeface="Helvetica" pitchFamily="2" charset="0"/>
              </a:rPr>
              <a:t> and </a:t>
            </a:r>
            <a:r>
              <a:rPr lang="fr-FR" dirty="0" err="1">
                <a:latin typeface="Helvetica" pitchFamily="2" charset="0"/>
              </a:rPr>
              <a:t>increase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scientific</a:t>
            </a:r>
            <a:r>
              <a:rPr lang="fr-FR" dirty="0">
                <a:latin typeface="Helvetica" pitchFamily="2" charset="0"/>
              </a:rPr>
              <a:t> exchanges </a:t>
            </a:r>
          </a:p>
          <a:p>
            <a:pPr marL="342900" indent="-342900">
              <a:buAutoNum type="arabicParenR"/>
            </a:pPr>
            <a:endParaRPr lang="fr-FR" dirty="0">
              <a:latin typeface="Helvetica" pitchFamily="2" charset="0"/>
            </a:endParaRPr>
          </a:p>
          <a:p>
            <a:pPr marL="342900" indent="-342900">
              <a:buAutoNum type="arabicParenR"/>
            </a:pPr>
            <a:r>
              <a:rPr lang="fr-FR" dirty="0" err="1">
                <a:latin typeface="Helvetica" pitchFamily="2" charset="0"/>
              </a:rPr>
              <a:t>Federate</a:t>
            </a:r>
            <a:r>
              <a:rPr lang="fr-FR" dirty="0">
                <a:latin typeface="Helvetica" pitchFamily="2" charset="0"/>
              </a:rPr>
              <a:t> teams </a:t>
            </a:r>
            <a:r>
              <a:rPr lang="fr-FR" dirty="0" err="1">
                <a:latin typeface="Helvetica" pitchFamily="2" charset="0"/>
              </a:rPr>
              <a:t>around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common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projects</a:t>
            </a:r>
            <a:r>
              <a:rPr lang="fr-FR" dirty="0">
                <a:latin typeface="Helvetica" pitchFamily="2" charset="0"/>
              </a:rPr>
              <a:t> (</a:t>
            </a:r>
            <a:r>
              <a:rPr lang="fr-FR" dirty="0" err="1">
                <a:latin typeface="Helvetica" pitchFamily="2" charset="0"/>
              </a:rPr>
              <a:t>theory</a:t>
            </a:r>
            <a:r>
              <a:rPr lang="fr-FR" dirty="0">
                <a:latin typeface="Helvetica" pitchFamily="2" charset="0"/>
              </a:rPr>
              <a:t>, instrumentation) in </a:t>
            </a:r>
            <a:r>
              <a:rPr lang="fr-FR" dirty="0" err="1">
                <a:latin typeface="Helvetica" pitchFamily="2" charset="0"/>
              </a:rPr>
              <a:t>order</a:t>
            </a:r>
            <a:r>
              <a:rPr lang="fr-FR" dirty="0">
                <a:latin typeface="Helvetica" pitchFamily="2" charset="0"/>
              </a:rPr>
              <a:t> to </a:t>
            </a:r>
            <a:r>
              <a:rPr lang="fr-FR" dirty="0" err="1">
                <a:latin typeface="Helvetica" pitchFamily="2" charset="0"/>
              </a:rPr>
              <a:t>reinforce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scientific</a:t>
            </a:r>
            <a:r>
              <a:rPr lang="fr-FR" dirty="0">
                <a:latin typeface="Helvetica" pitchFamily="2" charset="0"/>
              </a:rPr>
              <a:t> impact</a:t>
            </a:r>
          </a:p>
          <a:p>
            <a:pPr marL="342900" indent="-342900">
              <a:buAutoNum type="arabicParenR"/>
            </a:pPr>
            <a:endParaRPr lang="fr-FR" dirty="0">
              <a:latin typeface="Helvetica" pitchFamily="2" charset="0"/>
            </a:endParaRPr>
          </a:p>
          <a:p>
            <a:pPr marL="342900" indent="-342900">
              <a:buAutoNum type="arabicParenR"/>
            </a:pPr>
            <a:r>
              <a:rPr lang="fr-FR" dirty="0">
                <a:latin typeface="Helvetica" pitchFamily="2" charset="0"/>
              </a:rPr>
              <a:t>Encourage </a:t>
            </a:r>
            <a:r>
              <a:rPr lang="fr-FR" dirty="0" err="1">
                <a:latin typeface="Helvetica" pitchFamily="2" charset="0"/>
              </a:rPr>
              <a:t>interdisplinarity</a:t>
            </a:r>
            <a:r>
              <a:rPr lang="fr-FR" dirty="0">
                <a:latin typeface="Helvetica" pitchFamily="2" charset="0"/>
              </a:rPr>
              <a:t> and </a:t>
            </a:r>
            <a:r>
              <a:rPr lang="fr-FR" dirty="0" err="1">
                <a:latin typeface="Helvetica" pitchFamily="2" charset="0"/>
              </a:rPr>
              <a:t>emergence</a:t>
            </a:r>
            <a:r>
              <a:rPr lang="fr-FR" dirty="0">
                <a:latin typeface="Helvetica" pitchFamily="2" charset="0"/>
              </a:rPr>
              <a:t> of new topics</a:t>
            </a:r>
          </a:p>
          <a:p>
            <a:pPr marL="342900" indent="-342900">
              <a:buAutoNum type="arabicParenR"/>
            </a:pPr>
            <a:endParaRPr lang="fr-FR" dirty="0">
              <a:latin typeface="Helvetica" pitchFamily="2" charset="0"/>
            </a:endParaRPr>
          </a:p>
          <a:p>
            <a:pPr marL="342900" indent="-342900">
              <a:buAutoNum type="arabicParenR"/>
            </a:pPr>
            <a:r>
              <a:rPr lang="fr-FR" dirty="0" err="1">
                <a:latin typeface="Helvetica" pitchFamily="2" charset="0"/>
              </a:rPr>
              <a:t>Increase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our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education</a:t>
            </a:r>
            <a:r>
              <a:rPr lang="fr-FR" dirty="0">
                <a:latin typeface="Helvetica" pitchFamily="2" charset="0"/>
              </a:rPr>
              <a:t>, </a:t>
            </a:r>
            <a:r>
              <a:rPr lang="fr-FR" dirty="0" err="1">
                <a:latin typeface="Helvetica" pitchFamily="2" charset="0"/>
              </a:rPr>
              <a:t>raise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curiosity</a:t>
            </a:r>
            <a:r>
              <a:rPr lang="fr-FR" dirty="0">
                <a:latin typeface="Helvetica" pitchFamily="2" charset="0"/>
              </a:rPr>
              <a:t>, </a:t>
            </a:r>
            <a:r>
              <a:rPr lang="fr-FR" dirty="0" err="1">
                <a:latin typeface="Helvetica" pitchFamily="2" charset="0"/>
              </a:rPr>
              <a:t>better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appreciate</a:t>
            </a:r>
            <a:r>
              <a:rPr lang="fr-FR" dirty="0">
                <a:latin typeface="Helvetica" pitchFamily="2" charset="0"/>
              </a:rPr>
              <a:t> the </a:t>
            </a:r>
            <a:r>
              <a:rPr lang="fr-FR" dirty="0" err="1">
                <a:latin typeface="Helvetica" pitchFamily="2" charset="0"/>
              </a:rPr>
              <a:t>works</a:t>
            </a:r>
            <a:r>
              <a:rPr lang="fr-FR" dirty="0">
                <a:latin typeface="Helvetica" pitchFamily="2" charset="0"/>
              </a:rPr>
              <a:t> of </a:t>
            </a:r>
            <a:r>
              <a:rPr lang="fr-FR" dirty="0" err="1">
                <a:latin typeface="Helvetica" pitchFamily="2" charset="0"/>
              </a:rPr>
              <a:t>colleagues</a:t>
            </a:r>
            <a:r>
              <a:rPr lang="fr-FR" dirty="0">
                <a:latin typeface="Helvetica" pitchFamily="2" charset="0"/>
              </a:rPr>
              <a:t> and challenges of </a:t>
            </a:r>
            <a:r>
              <a:rPr lang="fr-FR" dirty="0" err="1">
                <a:latin typeface="Helvetica" pitchFamily="2" charset="0"/>
              </a:rPr>
              <a:t>our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discpline</a:t>
            </a:r>
            <a:r>
              <a:rPr lang="fr-FR" dirty="0">
                <a:latin typeface="Helvetica" pitchFamily="2" charset="0"/>
              </a:rPr>
              <a:t> </a:t>
            </a:r>
          </a:p>
          <a:p>
            <a:pPr marL="342900" indent="-342900">
              <a:buAutoNum type="arabicParenR"/>
            </a:pPr>
            <a:endParaRPr lang="fr-FR" dirty="0">
              <a:latin typeface="Helvetica" pitchFamily="2" charset="0"/>
            </a:endParaRPr>
          </a:p>
          <a:p>
            <a:pPr marL="342900" indent="-342900">
              <a:buAutoNum type="arabicParenR"/>
            </a:pPr>
            <a:r>
              <a:rPr lang="fr-FR" dirty="0" err="1">
                <a:latin typeface="Helvetica" pitchFamily="2" charset="0"/>
              </a:rPr>
              <a:t>Improve</a:t>
            </a:r>
            <a:r>
              <a:rPr lang="fr-FR" dirty="0">
                <a:latin typeface="Helvetica" pitchFamily="2" charset="0"/>
              </a:rPr>
              <a:t> communication to public and to public / </a:t>
            </a:r>
            <a:r>
              <a:rPr lang="fr-FR" dirty="0" err="1">
                <a:latin typeface="Helvetica" pitchFamily="2" charset="0"/>
              </a:rPr>
              <a:t>private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funding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agencies</a:t>
            </a:r>
            <a:endParaRPr lang="fr-FR" dirty="0">
              <a:latin typeface="Helvetica" pitchFamily="2" charset="0"/>
            </a:endParaRPr>
          </a:p>
          <a:p>
            <a:pPr marL="342900" indent="-342900">
              <a:buAutoNum type="arabicParenR"/>
            </a:pPr>
            <a:endParaRPr lang="fr-FR" dirty="0">
              <a:latin typeface="Helvetica" pitchFamily="2" charset="0"/>
            </a:endParaRPr>
          </a:p>
          <a:p>
            <a:pPr marL="342900" indent="-342900">
              <a:buAutoNum type="arabicParenR"/>
            </a:pPr>
            <a:r>
              <a:rPr lang="fr-FR" dirty="0" err="1">
                <a:latin typeface="Helvetica" pitchFamily="2" charset="0"/>
              </a:rPr>
              <a:t>Reinforce</a:t>
            </a:r>
            <a:r>
              <a:rPr lang="fr-FR" dirty="0">
                <a:latin typeface="Helvetica" pitchFamily="2" charset="0"/>
              </a:rPr>
              <a:t> international collaborative efforts and impact.</a:t>
            </a:r>
          </a:p>
          <a:p>
            <a:endParaRPr lang="fr-FR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411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F522478-33C2-F447-9369-E557C9EA4D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018279"/>
              </p:ext>
            </p:extLst>
          </p:nvPr>
        </p:nvGraphicFramePr>
        <p:xfrm>
          <a:off x="1866377" y="1189972"/>
          <a:ext cx="7728559" cy="3173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4297">
                  <a:extLst>
                    <a:ext uri="{9D8B030D-6E8A-4147-A177-3AD203B41FA5}">
                      <a16:colId xmlns:a16="http://schemas.microsoft.com/office/drawing/2014/main" val="837989593"/>
                    </a:ext>
                  </a:extLst>
                </a:gridCol>
                <a:gridCol w="1322635">
                  <a:extLst>
                    <a:ext uri="{9D8B030D-6E8A-4147-A177-3AD203B41FA5}">
                      <a16:colId xmlns:a16="http://schemas.microsoft.com/office/drawing/2014/main" val="2464612376"/>
                    </a:ext>
                  </a:extLst>
                </a:gridCol>
                <a:gridCol w="664915">
                  <a:extLst>
                    <a:ext uri="{9D8B030D-6E8A-4147-A177-3AD203B41FA5}">
                      <a16:colId xmlns:a16="http://schemas.microsoft.com/office/drawing/2014/main" val="306666043"/>
                    </a:ext>
                  </a:extLst>
                </a:gridCol>
                <a:gridCol w="1949410">
                  <a:extLst>
                    <a:ext uri="{9D8B030D-6E8A-4147-A177-3AD203B41FA5}">
                      <a16:colId xmlns:a16="http://schemas.microsoft.com/office/drawing/2014/main" val="2203933345"/>
                    </a:ext>
                  </a:extLst>
                </a:gridCol>
                <a:gridCol w="2437302">
                  <a:extLst>
                    <a:ext uri="{9D8B030D-6E8A-4147-A177-3AD203B41FA5}">
                      <a16:colId xmlns:a16="http://schemas.microsoft.com/office/drawing/2014/main" val="2181608744"/>
                    </a:ext>
                  </a:extLst>
                </a:gridCol>
              </a:tblGrid>
              <a:tr h="228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NOM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Prénom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Grade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Etablissement employeur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Laboratoire (code et intitulé)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7289321"/>
                  </a:ext>
                </a:extLst>
              </a:tr>
              <a:tr h="228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Assie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Marlène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CR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CNRS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IJClab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1438244"/>
                  </a:ext>
                </a:extLst>
              </a:tr>
              <a:tr h="228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Dudouet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Jérémie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CR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CNRS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IP2I Lyon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4119950"/>
                  </a:ext>
                </a:extLst>
              </a:tr>
              <a:tr h="228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Duguet 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Thomas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CEA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CEA saclay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443657"/>
                  </a:ext>
                </a:extLst>
              </a:tr>
              <a:tr h="228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Ebran 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Jean-Paul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CEA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CEA D.A.M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7989991"/>
                  </a:ext>
                </a:extLst>
              </a:tr>
              <a:tr h="228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Gruyer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Diego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CR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CNRS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CSNSM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6819834"/>
                  </a:ext>
                </a:extLst>
              </a:tr>
              <a:tr h="228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Hammache 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Fairouz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DR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CNRS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IJClab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6418995"/>
                  </a:ext>
                </a:extLst>
              </a:tr>
              <a:tr h="228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Jurado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Beatriz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DR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CNRS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CENBG Bordeaux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3121944"/>
                  </a:ext>
                </a:extLst>
              </a:tr>
              <a:tr h="228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Lacroix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Denis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DR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CNRS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IJCLab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9423267"/>
                  </a:ext>
                </a:extLst>
              </a:tr>
              <a:tr h="228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Lemasson 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Antoine 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CR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CNRS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GANIL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1869081"/>
                  </a:ext>
                </a:extLst>
              </a:tr>
              <a:tr h="228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Lopez-Martens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Araceli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FR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CNRS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IJCLab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5867911"/>
                  </a:ext>
                </a:extLst>
              </a:tr>
              <a:tr h="228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Sorlin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olivier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DR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CNRS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GANIL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6627523"/>
                  </a:ext>
                </a:extLst>
              </a:tr>
              <a:tr h="228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Vandebrouck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Marine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>
                          <a:effectLst/>
                        </a:rPr>
                        <a:t>CEA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429000" algn="l"/>
                        </a:tabLst>
                      </a:pPr>
                      <a:r>
                        <a:rPr lang="fr-FR" sz="1400" dirty="0">
                          <a:effectLst/>
                        </a:rPr>
                        <a:t>CEA Saclay</a:t>
                      </a:r>
                      <a:endParaRPr lang="fr-F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229449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B96E3957-2E63-1B49-AFFF-01EA29C18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16033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42D9150-A3C7-0B4F-9B73-D7ECDBE33C5B}"/>
              </a:ext>
            </a:extLst>
          </p:cNvPr>
          <p:cNvSpPr txBox="1"/>
          <p:nvPr/>
        </p:nvSpPr>
        <p:spPr>
          <a:xfrm>
            <a:off x="1689100" y="698500"/>
            <a:ext cx="2303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solidFill>
                  <a:srgbClr val="FF0000"/>
                </a:solidFill>
              </a:rPr>
              <a:t>Members</a:t>
            </a:r>
            <a:r>
              <a:rPr lang="fr-FR" dirty="0">
                <a:solidFill>
                  <a:srgbClr val="FF0000"/>
                </a:solidFill>
              </a:rPr>
              <a:t> of the </a:t>
            </a:r>
            <a:r>
              <a:rPr lang="fr-FR" dirty="0" err="1">
                <a:solidFill>
                  <a:srgbClr val="FF0000"/>
                </a:solidFill>
              </a:rPr>
              <a:t>board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073A6B8-B750-D94A-A419-39C83818560C}"/>
              </a:ext>
            </a:extLst>
          </p:cNvPr>
          <p:cNvSpPr txBox="1"/>
          <p:nvPr/>
        </p:nvSpPr>
        <p:spPr>
          <a:xfrm>
            <a:off x="1689100" y="4756438"/>
            <a:ext cx="60615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Local </a:t>
            </a:r>
            <a:r>
              <a:rPr lang="fr-FR" dirty="0" err="1">
                <a:solidFill>
                  <a:srgbClr val="FF0000"/>
                </a:solidFill>
              </a:rPr>
              <a:t>organizer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/>
              <a:t>: Amel </a:t>
            </a:r>
            <a:r>
              <a:rPr lang="fr-FR" dirty="0" err="1"/>
              <a:t>Korichi</a:t>
            </a:r>
            <a:endParaRPr lang="fr-FR" dirty="0"/>
          </a:p>
          <a:p>
            <a:endParaRPr lang="fr-FR" dirty="0"/>
          </a:p>
          <a:p>
            <a:r>
              <a:rPr lang="fr-FR" dirty="0"/>
              <a:t>Session Beyond standard Model  </a:t>
            </a:r>
            <a:r>
              <a:rPr lang="fr-FR" dirty="0" err="1"/>
              <a:t>organized</a:t>
            </a:r>
            <a:r>
              <a:rPr lang="fr-FR" dirty="0"/>
              <a:t> by Pierre Delahaye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B236695-190A-3A40-B045-8C053E6F9A0E}"/>
              </a:ext>
            </a:extLst>
          </p:cNvPr>
          <p:cNvSpPr txBox="1"/>
          <p:nvPr/>
        </p:nvSpPr>
        <p:spPr>
          <a:xfrm>
            <a:off x="2840665" y="6209557"/>
            <a:ext cx="7427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 IN2P3-CNRS, GANIL, IPHC, </a:t>
            </a:r>
            <a:r>
              <a:rPr lang="fr-FR" dirty="0" err="1">
                <a:solidFill>
                  <a:srgbClr val="FF0000"/>
                </a:solidFill>
              </a:rPr>
              <a:t>IJCLab</a:t>
            </a:r>
            <a:r>
              <a:rPr lang="fr-FR" dirty="0">
                <a:solidFill>
                  <a:srgbClr val="FF0000"/>
                </a:solidFill>
              </a:rPr>
              <a:t>, LP2I, LPC-Caen, CEA for </a:t>
            </a:r>
            <a:r>
              <a:rPr lang="fr-FR" dirty="0" err="1">
                <a:solidFill>
                  <a:srgbClr val="FF0000"/>
                </a:solidFill>
              </a:rPr>
              <a:t>financial</a:t>
            </a:r>
            <a:r>
              <a:rPr lang="fr-FR" dirty="0">
                <a:solidFill>
                  <a:srgbClr val="FF0000"/>
                </a:solidFill>
              </a:rPr>
              <a:t> support </a:t>
            </a:r>
          </a:p>
        </p:txBody>
      </p:sp>
    </p:spTree>
    <p:extLst>
      <p:ext uri="{BB962C8B-B14F-4D97-AF65-F5344CB8AC3E}">
        <p14:creationId xmlns:p14="http://schemas.microsoft.com/office/powerpoint/2010/main" val="2756746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E490014-2688-F547-BC94-873BE7BF1256}"/>
              </a:ext>
            </a:extLst>
          </p:cNvPr>
          <p:cNvSpPr txBox="1"/>
          <p:nvPr/>
        </p:nvSpPr>
        <p:spPr>
          <a:xfrm>
            <a:off x="482600" y="546100"/>
            <a:ext cx="11719875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  <a:latin typeface="Helvetica" pitchFamily="2" charset="0"/>
              </a:rPr>
              <a:t>Actions of the GDR</a:t>
            </a:r>
          </a:p>
          <a:p>
            <a:endParaRPr lang="fr-FR" dirty="0">
              <a:latin typeface="Helvetica" pitchFamily="2" charset="0"/>
            </a:endParaRPr>
          </a:p>
          <a:p>
            <a:endParaRPr lang="fr-FR" dirty="0">
              <a:latin typeface="Helvetica" pitchFamily="2" charset="0"/>
            </a:endParaRPr>
          </a:p>
          <a:p>
            <a:r>
              <a:rPr lang="fr-FR" dirty="0">
                <a:solidFill>
                  <a:srgbClr val="0070C0"/>
                </a:solidFill>
                <a:latin typeface="Helvetica" pitchFamily="2" charset="0"/>
              </a:rPr>
              <a:t>Prospectives in </a:t>
            </a:r>
            <a:r>
              <a:rPr lang="fr-FR" dirty="0" err="1">
                <a:solidFill>
                  <a:srgbClr val="0070C0"/>
                </a:solidFill>
                <a:latin typeface="Helvetica" pitchFamily="2" charset="0"/>
              </a:rPr>
              <a:t>Nuclear</a:t>
            </a:r>
            <a:r>
              <a:rPr lang="fr-FR" dirty="0">
                <a:solidFill>
                  <a:srgbClr val="0070C0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rgbClr val="0070C0"/>
                </a:solidFill>
                <a:latin typeface="Helvetica" pitchFamily="2" charset="0"/>
              </a:rPr>
              <a:t>Physics</a:t>
            </a:r>
            <a:r>
              <a:rPr lang="fr-FR" dirty="0">
                <a:solidFill>
                  <a:srgbClr val="0070C0"/>
                </a:solidFill>
                <a:latin typeface="Helvetica" pitchFamily="2" charset="0"/>
              </a:rPr>
              <a:t> </a:t>
            </a:r>
            <a:r>
              <a:rPr lang="fr-FR" dirty="0">
                <a:latin typeface="Helvetica" pitchFamily="2" charset="0"/>
              </a:rPr>
              <a:t>(</a:t>
            </a:r>
            <a:r>
              <a:rPr lang="fr-FR" dirty="0" err="1">
                <a:latin typeface="Helvetica" pitchFamily="2" charset="0"/>
              </a:rPr>
              <a:t>PhyNuBe</a:t>
            </a:r>
            <a:r>
              <a:rPr lang="fr-FR" dirty="0">
                <a:latin typeface="Helvetica" pitchFamily="2" charset="0"/>
              </a:rPr>
              <a:t>) about 70 participants</a:t>
            </a:r>
          </a:p>
          <a:p>
            <a:r>
              <a:rPr lang="fr-FR" dirty="0">
                <a:latin typeface="Helvetica" pitchFamily="2" charset="0"/>
              </a:rPr>
              <a:t>-&gt; </a:t>
            </a:r>
            <a:r>
              <a:rPr lang="fr-FR" dirty="0" err="1">
                <a:latin typeface="Helvetica" pitchFamily="2" charset="0"/>
              </a:rPr>
              <a:t>Choice</a:t>
            </a:r>
            <a:r>
              <a:rPr lang="fr-FR" dirty="0">
                <a:latin typeface="Helvetica" pitchFamily="2" charset="0"/>
              </a:rPr>
              <a:t> of </a:t>
            </a:r>
            <a:r>
              <a:rPr lang="fr-FR" dirty="0" err="1">
                <a:latin typeface="Helvetica" pitchFamily="2" charset="0"/>
              </a:rPr>
              <a:t>scirntific</a:t>
            </a:r>
            <a:r>
              <a:rPr lang="fr-FR" dirty="0">
                <a:latin typeface="Helvetica" pitchFamily="2" charset="0"/>
              </a:rPr>
              <a:t> topics </a:t>
            </a:r>
            <a:r>
              <a:rPr lang="fr-FR" dirty="0" err="1">
                <a:latin typeface="Helvetica" pitchFamily="2" charset="0"/>
              </a:rPr>
              <a:t>that</a:t>
            </a:r>
            <a:r>
              <a:rPr lang="fr-FR" dirty="0">
                <a:latin typeface="Helvetica" pitchFamily="2" charset="0"/>
              </a:rPr>
              <a:t> are </a:t>
            </a:r>
            <a:r>
              <a:rPr lang="fr-FR" dirty="0" err="1">
                <a:latin typeface="Helvetica" pitchFamily="2" charset="0"/>
              </a:rPr>
              <a:t>broad</a:t>
            </a:r>
            <a:r>
              <a:rPr lang="fr-FR" dirty="0">
                <a:latin typeface="Helvetica" pitchFamily="2" charset="0"/>
              </a:rPr>
              <a:t> and transversal </a:t>
            </a:r>
            <a:r>
              <a:rPr lang="fr-FR" dirty="0" err="1">
                <a:latin typeface="Helvetica" pitchFamily="2" charset="0"/>
              </a:rPr>
              <a:t>enough</a:t>
            </a:r>
            <a:r>
              <a:rPr lang="fr-FR" dirty="0">
                <a:latin typeface="Helvetica" pitchFamily="2" charset="0"/>
              </a:rPr>
              <a:t> to </a:t>
            </a:r>
            <a:r>
              <a:rPr lang="fr-FR" dirty="0" err="1">
                <a:latin typeface="Helvetica" pitchFamily="2" charset="0"/>
              </a:rPr>
              <a:t>gather</a:t>
            </a:r>
            <a:r>
              <a:rPr lang="fr-FR" dirty="0">
                <a:latin typeface="Helvetica" pitchFamily="2" charset="0"/>
              </a:rPr>
              <a:t> a </a:t>
            </a:r>
            <a:r>
              <a:rPr lang="fr-FR" dirty="0" err="1">
                <a:latin typeface="Helvetica" pitchFamily="2" charset="0"/>
              </a:rPr>
              <a:t>rather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wide</a:t>
            </a:r>
            <a:r>
              <a:rPr lang="fr-FR" dirty="0">
                <a:latin typeface="Helvetica" pitchFamily="2" charset="0"/>
              </a:rPr>
              <a:t> and diverse </a:t>
            </a:r>
            <a:r>
              <a:rPr lang="fr-FR" dirty="0" err="1">
                <a:latin typeface="Helvetica" pitchFamily="2" charset="0"/>
              </a:rPr>
              <a:t>community</a:t>
            </a:r>
            <a:endParaRPr lang="fr-FR" dirty="0">
              <a:latin typeface="Helvetica" pitchFamily="2" charset="0"/>
            </a:endParaRPr>
          </a:p>
          <a:p>
            <a:r>
              <a:rPr lang="fr-FR" dirty="0">
                <a:latin typeface="Helvetica" pitchFamily="2" charset="0"/>
              </a:rPr>
              <a:t>-&gt; </a:t>
            </a:r>
            <a:r>
              <a:rPr lang="fr-FR" dirty="0" err="1">
                <a:latin typeface="Helvetica" pitchFamily="2" charset="0"/>
              </a:rPr>
              <a:t>Here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two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subjects</a:t>
            </a:r>
            <a:r>
              <a:rPr lang="fr-FR" dirty="0">
                <a:latin typeface="Helvetica" pitchFamily="2" charset="0"/>
              </a:rPr>
              <a:t> : ‘</a:t>
            </a:r>
            <a:r>
              <a:rPr lang="fr-FR" dirty="0" err="1">
                <a:latin typeface="Helvetica" pitchFamily="2" charset="0"/>
              </a:rPr>
              <a:t>clustering</a:t>
            </a:r>
            <a:r>
              <a:rPr lang="fr-FR" dirty="0">
                <a:latin typeface="Helvetica" pitchFamily="2" charset="0"/>
              </a:rPr>
              <a:t>’ and ‘</a:t>
            </a:r>
            <a:r>
              <a:rPr lang="fr-FR" dirty="0" err="1">
                <a:latin typeface="Helvetica" pitchFamily="2" charset="0"/>
              </a:rPr>
              <a:t>Symmetries</a:t>
            </a:r>
            <a:r>
              <a:rPr lang="fr-FR" dirty="0">
                <a:latin typeface="Helvetica" pitchFamily="2" charset="0"/>
              </a:rPr>
              <a:t>’, </a:t>
            </a:r>
            <a:r>
              <a:rPr lang="fr-FR" dirty="0" err="1">
                <a:latin typeface="Helvetica" pitchFamily="2" charset="0"/>
              </a:rPr>
              <a:t>soon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coming</a:t>
            </a:r>
            <a:r>
              <a:rPr lang="fr-FR" dirty="0">
                <a:latin typeface="Helvetica" pitchFamily="2" charset="0"/>
              </a:rPr>
              <a:t> ‘Fission’</a:t>
            </a:r>
          </a:p>
          <a:p>
            <a:endParaRPr lang="fr-FR" dirty="0">
              <a:latin typeface="Helvetica" pitchFamily="2" charset="0"/>
            </a:endParaRPr>
          </a:p>
          <a:p>
            <a:endParaRPr lang="fr-FR" dirty="0">
              <a:latin typeface="Helvetica" pitchFamily="2" charset="0"/>
            </a:endParaRPr>
          </a:p>
          <a:p>
            <a:r>
              <a:rPr lang="fr-FR" dirty="0">
                <a:solidFill>
                  <a:srgbClr val="0070C0"/>
                </a:solidFill>
                <a:latin typeface="Helvetica" pitchFamily="2" charset="0"/>
              </a:rPr>
              <a:t>General </a:t>
            </a:r>
            <a:r>
              <a:rPr lang="fr-FR" dirty="0" err="1">
                <a:solidFill>
                  <a:srgbClr val="0070C0"/>
                </a:solidFill>
                <a:latin typeface="Helvetica" pitchFamily="2" charset="0"/>
              </a:rPr>
              <a:t>assembly</a:t>
            </a:r>
            <a:r>
              <a:rPr lang="fr-FR" dirty="0">
                <a:solidFill>
                  <a:srgbClr val="0070C0"/>
                </a:solidFill>
                <a:latin typeface="Helvetica" pitchFamily="2" charset="0"/>
              </a:rPr>
              <a:t> </a:t>
            </a:r>
            <a:r>
              <a:rPr lang="fr-FR" dirty="0">
                <a:latin typeface="Helvetica" pitchFamily="2" charset="0"/>
              </a:rPr>
              <a:t>of the French </a:t>
            </a:r>
            <a:r>
              <a:rPr lang="fr-FR" dirty="0" err="1">
                <a:latin typeface="Helvetica" pitchFamily="2" charset="0"/>
              </a:rPr>
              <a:t>community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every</a:t>
            </a:r>
            <a:r>
              <a:rPr lang="fr-FR" dirty="0">
                <a:latin typeface="Helvetica" pitchFamily="2" charset="0"/>
              </a:rPr>
              <a:t> 2 </a:t>
            </a:r>
            <a:r>
              <a:rPr lang="fr-FR" dirty="0" err="1">
                <a:latin typeface="Helvetica" pitchFamily="2" charset="0"/>
              </a:rPr>
              <a:t>years</a:t>
            </a:r>
            <a:r>
              <a:rPr lang="fr-FR" dirty="0">
                <a:latin typeface="Helvetica" pitchFamily="2" charset="0"/>
              </a:rPr>
              <a:t> (to </a:t>
            </a:r>
            <a:r>
              <a:rPr lang="fr-FR" dirty="0" err="1">
                <a:latin typeface="Helvetica" pitchFamily="2" charset="0"/>
              </a:rPr>
              <a:t>be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discussed</a:t>
            </a:r>
            <a:r>
              <a:rPr lang="fr-FR" dirty="0">
                <a:latin typeface="Helvetica" pitchFamily="2" charset="0"/>
              </a:rPr>
              <a:t>)</a:t>
            </a:r>
          </a:p>
          <a:p>
            <a:r>
              <a:rPr lang="fr-FR" dirty="0">
                <a:latin typeface="Helvetica" pitchFamily="2" charset="0"/>
              </a:rPr>
              <a:t>-&gt; </a:t>
            </a:r>
            <a:r>
              <a:rPr lang="fr-FR" dirty="0" err="1">
                <a:latin typeface="Helvetica" pitchFamily="2" charset="0"/>
              </a:rPr>
              <a:t>Presentation</a:t>
            </a:r>
            <a:r>
              <a:rPr lang="fr-FR" dirty="0">
                <a:latin typeface="Helvetica" pitchFamily="2" charset="0"/>
              </a:rPr>
              <a:t> of </a:t>
            </a:r>
            <a:r>
              <a:rPr lang="fr-FR" dirty="0" err="1">
                <a:latin typeface="Helvetica" pitchFamily="2" charset="0"/>
              </a:rPr>
              <a:t>scientific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highlights</a:t>
            </a:r>
            <a:endParaRPr lang="fr-FR" dirty="0">
              <a:latin typeface="Helvetica" pitchFamily="2" charset="0"/>
            </a:endParaRPr>
          </a:p>
          <a:p>
            <a:r>
              <a:rPr lang="fr-FR" dirty="0">
                <a:latin typeface="Helvetica" pitchFamily="2" charset="0"/>
              </a:rPr>
              <a:t>-&gt; Discussion on </a:t>
            </a:r>
            <a:r>
              <a:rPr lang="fr-FR" dirty="0" err="1">
                <a:latin typeface="Helvetica" pitchFamily="2" charset="0"/>
              </a:rPr>
              <a:t>strategies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including</a:t>
            </a:r>
            <a:r>
              <a:rPr lang="fr-FR" dirty="0">
                <a:latin typeface="Helvetica" pitchFamily="2" charset="0"/>
              </a:rPr>
              <a:t> participation to </a:t>
            </a:r>
            <a:r>
              <a:rPr lang="fr-FR" dirty="0" err="1">
                <a:latin typeface="Helvetica" pitchFamily="2" charset="0"/>
              </a:rPr>
              <a:t>experimental</a:t>
            </a:r>
            <a:r>
              <a:rPr lang="fr-FR" dirty="0">
                <a:latin typeface="Helvetica" pitchFamily="2" charset="0"/>
              </a:rPr>
              <a:t> / </a:t>
            </a:r>
            <a:r>
              <a:rPr lang="fr-FR" dirty="0" err="1">
                <a:latin typeface="Helvetica" pitchFamily="2" charset="0"/>
              </a:rPr>
              <a:t>theoretical</a:t>
            </a:r>
            <a:r>
              <a:rPr lang="fr-FR" dirty="0">
                <a:latin typeface="Helvetica" pitchFamily="2" charset="0"/>
              </a:rPr>
              <a:t> programs in France and </a:t>
            </a:r>
            <a:r>
              <a:rPr lang="fr-FR" dirty="0" err="1">
                <a:latin typeface="Helvetica" pitchFamily="2" charset="0"/>
              </a:rPr>
              <a:t>abroad</a:t>
            </a:r>
            <a:endParaRPr lang="fr-FR" dirty="0">
              <a:latin typeface="Helvetica" pitchFamily="2" charset="0"/>
            </a:endParaRPr>
          </a:p>
          <a:p>
            <a:endParaRPr lang="fr-FR" dirty="0">
              <a:latin typeface="Helvetica" pitchFamily="2" charset="0"/>
            </a:endParaRPr>
          </a:p>
          <a:p>
            <a:r>
              <a:rPr lang="fr-FR" dirty="0" err="1">
                <a:solidFill>
                  <a:srgbClr val="0070C0"/>
                </a:solidFill>
                <a:latin typeface="Helvetica" pitchFamily="2" charset="0"/>
              </a:rPr>
              <a:t>Thematic</a:t>
            </a:r>
            <a:r>
              <a:rPr lang="fr-FR" dirty="0">
                <a:solidFill>
                  <a:srgbClr val="0070C0"/>
                </a:solidFill>
                <a:latin typeface="Helvetica" pitchFamily="2" charset="0"/>
              </a:rPr>
              <a:t> workshops </a:t>
            </a:r>
            <a:r>
              <a:rPr lang="fr-FR" dirty="0">
                <a:latin typeface="Helvetica" pitchFamily="2" charset="0"/>
              </a:rPr>
              <a:t>(10-30 participants), </a:t>
            </a:r>
            <a:r>
              <a:rPr lang="fr-FR" dirty="0" err="1">
                <a:latin typeface="Helvetica" pitchFamily="2" charset="0"/>
              </a:rPr>
              <a:t>including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emerging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fields</a:t>
            </a:r>
            <a:endParaRPr lang="fr-FR" dirty="0">
              <a:latin typeface="Helvetica" pitchFamily="2" charset="0"/>
            </a:endParaRPr>
          </a:p>
          <a:p>
            <a:endParaRPr lang="fr-FR" dirty="0">
              <a:latin typeface="Helvetica" pitchFamily="2" charset="0"/>
            </a:endParaRPr>
          </a:p>
          <a:p>
            <a:r>
              <a:rPr lang="fr-FR" dirty="0">
                <a:solidFill>
                  <a:srgbClr val="0070C0"/>
                </a:solidFill>
                <a:latin typeface="Helvetica" pitchFamily="2" charset="0"/>
              </a:rPr>
              <a:t>Webinaires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every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month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recorded</a:t>
            </a:r>
            <a:r>
              <a:rPr lang="fr-FR" dirty="0">
                <a:latin typeface="Helvetica" pitchFamily="2" charset="0"/>
              </a:rPr>
              <a:t> and </a:t>
            </a:r>
            <a:r>
              <a:rPr lang="fr-FR" dirty="0" err="1">
                <a:latin typeface="Helvetica" pitchFamily="2" charset="0"/>
              </a:rPr>
              <a:t>available</a:t>
            </a:r>
            <a:endParaRPr lang="fr-FR" dirty="0">
              <a:latin typeface="Helvetica" pitchFamily="2" charset="0"/>
            </a:endParaRPr>
          </a:p>
          <a:p>
            <a:endParaRPr lang="fr-FR" dirty="0">
              <a:latin typeface="Helvetica" pitchFamily="2" charset="0"/>
            </a:endParaRPr>
          </a:p>
          <a:p>
            <a:r>
              <a:rPr lang="fr-FR" dirty="0" err="1">
                <a:solidFill>
                  <a:srgbClr val="0070C0"/>
                </a:solidFill>
                <a:latin typeface="Helvetica" pitchFamily="2" charset="0"/>
              </a:rPr>
              <a:t>Inform</a:t>
            </a:r>
            <a:r>
              <a:rPr lang="fr-FR" dirty="0">
                <a:solidFill>
                  <a:srgbClr val="0070C0"/>
                </a:solidFill>
                <a:latin typeface="Helvetica" pitchFamily="2" charset="0"/>
              </a:rPr>
              <a:t> the </a:t>
            </a:r>
            <a:r>
              <a:rPr lang="fr-FR" dirty="0" err="1">
                <a:solidFill>
                  <a:srgbClr val="0070C0"/>
                </a:solidFill>
                <a:latin typeface="Helvetica" pitchFamily="2" charset="0"/>
              </a:rPr>
              <a:t>community</a:t>
            </a:r>
            <a:r>
              <a:rPr lang="fr-FR" dirty="0">
                <a:solidFill>
                  <a:srgbClr val="0070C0"/>
                </a:solidFill>
                <a:latin typeface="Helvetica" pitchFamily="2" charset="0"/>
              </a:rPr>
              <a:t> </a:t>
            </a:r>
            <a:r>
              <a:rPr lang="fr-FR" dirty="0">
                <a:latin typeface="Helvetica" pitchFamily="2" charset="0"/>
              </a:rPr>
              <a:t>(jobs, </a:t>
            </a:r>
            <a:r>
              <a:rPr lang="fr-FR" dirty="0" err="1">
                <a:latin typeface="Helvetica" pitchFamily="2" charset="0"/>
              </a:rPr>
              <a:t>scientific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events</a:t>
            </a:r>
            <a:r>
              <a:rPr lang="fr-FR" dirty="0">
                <a:latin typeface="Helvetica" pitchFamily="2" charset="0"/>
              </a:rPr>
              <a:t>, sharing </a:t>
            </a:r>
            <a:r>
              <a:rPr lang="fr-FR" dirty="0" err="1">
                <a:latin typeface="Helvetica" pitchFamily="2" charset="0"/>
              </a:rPr>
              <a:t>resources</a:t>
            </a:r>
            <a:r>
              <a:rPr lang="fr-FR" dirty="0">
                <a:latin typeface="Helvetica" pitchFamily="2" charset="0"/>
              </a:rPr>
              <a:t>)</a:t>
            </a:r>
          </a:p>
          <a:p>
            <a:endParaRPr lang="fr-FR" dirty="0">
              <a:latin typeface="Helvetica" pitchFamily="2" charset="0"/>
            </a:endParaRPr>
          </a:p>
          <a:p>
            <a:r>
              <a:rPr lang="fr-FR" dirty="0" err="1">
                <a:solidFill>
                  <a:srgbClr val="0070C0"/>
                </a:solidFill>
                <a:latin typeface="Helvetica" pitchFamily="2" charset="0"/>
              </a:rPr>
              <a:t>Any</a:t>
            </a:r>
            <a:r>
              <a:rPr lang="fr-FR" dirty="0">
                <a:solidFill>
                  <a:srgbClr val="0070C0"/>
                </a:solidFill>
                <a:latin typeface="Helvetica" pitchFamily="2" charset="0"/>
              </a:rPr>
              <a:t> initiative / </a:t>
            </a:r>
            <a:r>
              <a:rPr lang="fr-FR" dirty="0" err="1">
                <a:solidFill>
                  <a:srgbClr val="0070C0"/>
                </a:solidFill>
                <a:latin typeface="Helvetica" pitchFamily="2" charset="0"/>
              </a:rPr>
              <a:t>idea</a:t>
            </a:r>
            <a:r>
              <a:rPr lang="fr-FR" dirty="0">
                <a:solidFill>
                  <a:srgbClr val="0070C0"/>
                </a:solidFill>
                <a:latin typeface="Helvetica" pitchFamily="2" charset="0"/>
              </a:rPr>
              <a:t> of topics / workshop </a:t>
            </a:r>
            <a:r>
              <a:rPr lang="fr-FR" dirty="0" err="1">
                <a:solidFill>
                  <a:srgbClr val="0070C0"/>
                </a:solidFill>
                <a:latin typeface="Helvetica" pitchFamily="2" charset="0"/>
              </a:rPr>
              <a:t>is</a:t>
            </a:r>
            <a:r>
              <a:rPr lang="fr-FR" dirty="0">
                <a:solidFill>
                  <a:srgbClr val="0070C0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rgbClr val="0070C0"/>
                </a:solidFill>
                <a:latin typeface="Helvetica" pitchFamily="2" charset="0"/>
              </a:rPr>
              <a:t>welcome</a:t>
            </a:r>
            <a:endParaRPr lang="fr-FR" dirty="0">
              <a:solidFill>
                <a:srgbClr val="0070C0"/>
              </a:solidFill>
              <a:latin typeface="Helvetica" pitchFamily="2" charset="0"/>
            </a:endParaRPr>
          </a:p>
          <a:p>
            <a:r>
              <a:rPr lang="fr-FR" dirty="0">
                <a:latin typeface="Helvetica" pitchFamily="2" charset="0"/>
              </a:rPr>
              <a:t>-&gt; This GDR </a:t>
            </a:r>
            <a:r>
              <a:rPr lang="fr-FR" dirty="0" err="1">
                <a:latin typeface="Helvetica" pitchFamily="2" charset="0"/>
              </a:rPr>
              <a:t>belongs</a:t>
            </a:r>
            <a:r>
              <a:rPr lang="fr-FR" dirty="0">
                <a:latin typeface="Helvetica" pitchFamily="2" charset="0"/>
              </a:rPr>
              <a:t> to all of </a:t>
            </a:r>
            <a:r>
              <a:rPr lang="fr-FR" dirty="0" err="1">
                <a:latin typeface="Helvetica" pitchFamily="2" charset="0"/>
              </a:rPr>
              <a:t>you</a:t>
            </a:r>
            <a:r>
              <a:rPr lang="fr-FR" dirty="0">
                <a:latin typeface="Helvetica" pitchFamily="2" charset="0"/>
              </a:rPr>
              <a:t>, </a:t>
            </a:r>
            <a:r>
              <a:rPr lang="fr-FR" dirty="0" err="1">
                <a:latin typeface="Helvetica" pitchFamily="2" charset="0"/>
              </a:rPr>
              <a:t>its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success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depends</a:t>
            </a:r>
            <a:r>
              <a:rPr lang="fr-FR" dirty="0">
                <a:latin typeface="Helvetica" pitchFamily="2" charset="0"/>
              </a:rPr>
              <a:t> on </a:t>
            </a:r>
            <a:r>
              <a:rPr lang="fr-FR" dirty="0" err="1">
                <a:latin typeface="Helvetica" pitchFamily="2" charset="0"/>
              </a:rPr>
              <a:t>you</a:t>
            </a:r>
            <a:r>
              <a:rPr lang="fr-FR" dirty="0">
                <a:latin typeface="Helvetica" pitchFamily="2" charset="0"/>
              </a:rPr>
              <a:t> as </a:t>
            </a:r>
            <a:r>
              <a:rPr lang="fr-FR" dirty="0" err="1">
                <a:latin typeface="Helvetica" pitchFamily="2" charset="0"/>
              </a:rPr>
              <a:t>well</a:t>
            </a:r>
            <a:r>
              <a:rPr lang="fr-FR" dirty="0">
                <a:latin typeface="Helvetica" pitchFamily="2" charset="0"/>
              </a:rPr>
              <a:t>.</a:t>
            </a:r>
          </a:p>
          <a:p>
            <a:endParaRPr lang="fr-FR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810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5CDB50-94D4-5548-9010-445D6DB410C4}"/>
              </a:ext>
            </a:extLst>
          </p:cNvPr>
          <p:cNvSpPr/>
          <p:nvPr/>
        </p:nvSpPr>
        <p:spPr>
          <a:xfrm>
            <a:off x="253106" y="386834"/>
            <a:ext cx="11033790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Helvetica" pitchFamily="2" charset="0"/>
              </a:rPr>
              <a:t>International </a:t>
            </a:r>
            <a:r>
              <a:rPr lang="fr-FR" dirty="0" err="1">
                <a:solidFill>
                  <a:srgbClr val="FF0000"/>
                </a:solidFill>
                <a:latin typeface="Helvetica" pitchFamily="2" charset="0"/>
              </a:rPr>
              <a:t>context</a:t>
            </a:r>
            <a:r>
              <a:rPr lang="fr-FR" dirty="0">
                <a:solidFill>
                  <a:srgbClr val="FF0000"/>
                </a:solidFill>
                <a:latin typeface="Helvetica" pitchFamily="2" charset="0"/>
              </a:rPr>
              <a:t> of the GDR</a:t>
            </a:r>
          </a:p>
          <a:p>
            <a:endParaRPr lang="fr-FR" dirty="0">
              <a:solidFill>
                <a:srgbClr val="FF0000"/>
              </a:solidFill>
              <a:latin typeface="Helvetica" pitchFamily="2" charset="0"/>
            </a:endParaRPr>
          </a:p>
          <a:p>
            <a:r>
              <a:rPr lang="fr-FR" dirty="0">
                <a:latin typeface="Helvetica" pitchFamily="2" charset="0"/>
              </a:rPr>
              <a:t>Meeting </a:t>
            </a:r>
            <a:r>
              <a:rPr lang="fr-FR" dirty="0" err="1">
                <a:latin typeface="Helvetica" pitchFamily="2" charset="0"/>
              </a:rPr>
              <a:t>organized</a:t>
            </a:r>
            <a:r>
              <a:rPr lang="fr-FR" dirty="0">
                <a:latin typeface="Helvetica" pitchFamily="2" charset="0"/>
              </a:rPr>
              <a:t> as </a:t>
            </a:r>
            <a:r>
              <a:rPr lang="fr-FR" dirty="0" err="1">
                <a:latin typeface="Helvetica" pitchFamily="2" charset="0"/>
              </a:rPr>
              <a:t>much</a:t>
            </a:r>
            <a:r>
              <a:rPr lang="fr-FR" dirty="0">
                <a:latin typeface="Helvetica" pitchFamily="2" charset="0"/>
              </a:rPr>
              <a:t> as possible </a:t>
            </a:r>
            <a:r>
              <a:rPr lang="fr-FR" dirty="0">
                <a:solidFill>
                  <a:srgbClr val="0070C0"/>
                </a:solidFill>
                <a:latin typeface="Helvetica" pitchFamily="2" charset="0"/>
              </a:rPr>
              <a:t>in connexion </a:t>
            </a:r>
            <a:r>
              <a:rPr lang="fr-FR" dirty="0" err="1">
                <a:solidFill>
                  <a:srgbClr val="0070C0"/>
                </a:solidFill>
                <a:latin typeface="Helvetica" pitchFamily="2" charset="0"/>
              </a:rPr>
              <a:t>with</a:t>
            </a:r>
            <a:r>
              <a:rPr lang="fr-FR" dirty="0">
                <a:solidFill>
                  <a:srgbClr val="0070C0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rgbClr val="0070C0"/>
                </a:solidFill>
                <a:latin typeface="Helvetica" pitchFamily="2" charset="0"/>
              </a:rPr>
              <a:t>other</a:t>
            </a:r>
            <a:r>
              <a:rPr lang="fr-FR" dirty="0">
                <a:solidFill>
                  <a:srgbClr val="0070C0"/>
                </a:solidFill>
                <a:latin typeface="Helvetica" pitchFamily="2" charset="0"/>
              </a:rPr>
              <a:t> international initiatives </a:t>
            </a:r>
            <a:r>
              <a:rPr lang="fr-FR" dirty="0">
                <a:latin typeface="Helvetica" pitchFamily="2" charset="0"/>
              </a:rPr>
              <a:t>to </a:t>
            </a:r>
            <a:r>
              <a:rPr lang="fr-FR" dirty="0" err="1">
                <a:latin typeface="Helvetica" pitchFamily="2" charset="0"/>
              </a:rPr>
              <a:t>avoid</a:t>
            </a:r>
            <a:r>
              <a:rPr lang="fr-FR" dirty="0">
                <a:latin typeface="Helvetica" pitchFamily="2" charset="0"/>
              </a:rPr>
              <a:t> duplication</a:t>
            </a:r>
          </a:p>
          <a:p>
            <a:r>
              <a:rPr lang="fr-FR" dirty="0" err="1">
                <a:latin typeface="Helvetica" pitchFamily="2" charset="0"/>
              </a:rPr>
              <a:t>e.g</a:t>
            </a:r>
            <a:r>
              <a:rPr lang="fr-FR" dirty="0">
                <a:latin typeface="Helvetica" pitchFamily="2" charset="0"/>
              </a:rPr>
              <a:t>.  Long Range plans of </a:t>
            </a:r>
            <a:r>
              <a:rPr lang="fr-FR" dirty="0" err="1">
                <a:latin typeface="Helvetica" pitchFamily="2" charset="0"/>
              </a:rPr>
              <a:t>NuPECC</a:t>
            </a:r>
            <a:r>
              <a:rPr lang="fr-FR" dirty="0">
                <a:latin typeface="Helvetica" pitchFamily="2" charset="0"/>
              </a:rPr>
              <a:t>, </a:t>
            </a:r>
            <a:r>
              <a:rPr lang="fr-FR" dirty="0" err="1">
                <a:latin typeface="Helvetica" pitchFamily="2" charset="0"/>
              </a:rPr>
              <a:t>this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week</a:t>
            </a:r>
            <a:r>
              <a:rPr lang="fr-FR" dirty="0">
                <a:latin typeface="Helvetica" pitchFamily="2" charset="0"/>
              </a:rPr>
              <a:t> in connexion </a:t>
            </a:r>
            <a:r>
              <a:rPr lang="fr-FR" dirty="0" err="1">
                <a:latin typeface="Helvetica" pitchFamily="2" charset="0"/>
              </a:rPr>
              <a:t>with</a:t>
            </a:r>
            <a:r>
              <a:rPr lang="fr-FR" dirty="0">
                <a:latin typeface="Helvetica" pitchFamily="2" charset="0"/>
              </a:rPr>
              <a:t>  </a:t>
            </a:r>
            <a:r>
              <a:rPr lang="fr-FR" dirty="0" err="1">
                <a:latin typeface="Helvetica" pitchFamily="2" charset="0"/>
              </a:rPr>
              <a:t>Physics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beyond</a:t>
            </a:r>
            <a:r>
              <a:rPr lang="fr-FR" dirty="0">
                <a:latin typeface="Helvetica" pitchFamily="2" charset="0"/>
              </a:rPr>
              <a:t> standard model (BSM)</a:t>
            </a:r>
          </a:p>
          <a:p>
            <a:r>
              <a:rPr lang="fr-FR" dirty="0" err="1">
                <a:latin typeface="Helvetica" pitchFamily="2" charset="0"/>
              </a:rPr>
              <a:t>e.g</a:t>
            </a:r>
            <a:r>
              <a:rPr lang="fr-FR" dirty="0">
                <a:latin typeface="Helvetica" pitchFamily="2" charset="0"/>
              </a:rPr>
              <a:t>. </a:t>
            </a:r>
            <a:r>
              <a:rPr lang="fr-FR" dirty="0" err="1">
                <a:latin typeface="Helvetica" pitchFamily="2" charset="0"/>
              </a:rPr>
              <a:t>Jointly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with</a:t>
            </a:r>
            <a:r>
              <a:rPr lang="fr-FR" dirty="0">
                <a:latin typeface="Helvetica" pitchFamily="2" charset="0"/>
              </a:rPr>
              <a:t> IRP or IRN </a:t>
            </a:r>
            <a:r>
              <a:rPr lang="fr-FR" dirty="0" err="1">
                <a:latin typeface="Helvetica" pitchFamily="2" charset="0"/>
              </a:rPr>
              <a:t>whenever</a:t>
            </a:r>
            <a:r>
              <a:rPr lang="fr-FR" dirty="0">
                <a:latin typeface="Helvetica" pitchFamily="2" charset="0"/>
              </a:rPr>
              <a:t> possible</a:t>
            </a:r>
          </a:p>
          <a:p>
            <a:endParaRPr lang="fr-FR" dirty="0">
              <a:latin typeface="Helvetica" pitchFamily="2" charset="0"/>
            </a:endParaRPr>
          </a:p>
          <a:p>
            <a:endParaRPr lang="fr-FR" dirty="0">
              <a:latin typeface="Helvetica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091047-C407-D64A-9592-F6CCD27BF418}"/>
              </a:ext>
            </a:extLst>
          </p:cNvPr>
          <p:cNvSpPr/>
          <p:nvPr/>
        </p:nvSpPr>
        <p:spPr>
          <a:xfrm>
            <a:off x="1824452" y="5795327"/>
            <a:ext cx="79959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err="1">
                <a:solidFill>
                  <a:srgbClr val="FF0000"/>
                </a:solidFill>
                <a:latin typeface="Helvetica" pitchFamily="2" charset="0"/>
              </a:rPr>
              <a:t>We</a:t>
            </a:r>
            <a:r>
              <a:rPr lang="fr-FR" sz="2000" dirty="0">
                <a:solidFill>
                  <a:srgbClr val="FF0000"/>
                </a:solidFill>
                <a:latin typeface="Helvetica" pitchFamily="2" charset="0"/>
              </a:rPr>
              <a:t> count on </a:t>
            </a:r>
            <a:r>
              <a:rPr lang="fr-FR" sz="2000" dirty="0" err="1">
                <a:solidFill>
                  <a:srgbClr val="FF0000"/>
                </a:solidFill>
                <a:latin typeface="Helvetica" pitchFamily="2" charset="0"/>
              </a:rPr>
              <a:t>you</a:t>
            </a:r>
            <a:r>
              <a:rPr lang="fr-FR" sz="2000" dirty="0">
                <a:solidFill>
                  <a:srgbClr val="FF0000"/>
                </a:solidFill>
                <a:latin typeface="Helvetica" pitchFamily="2" charset="0"/>
              </a:rPr>
              <a:t> to </a:t>
            </a:r>
            <a:r>
              <a:rPr lang="fr-FR" sz="2000" dirty="0" err="1">
                <a:solidFill>
                  <a:srgbClr val="FF0000"/>
                </a:solidFill>
                <a:latin typeface="Helvetica" pitchFamily="2" charset="0"/>
              </a:rPr>
              <a:t>make</a:t>
            </a:r>
            <a:r>
              <a:rPr lang="fr-FR" sz="2000" dirty="0">
                <a:solidFill>
                  <a:srgbClr val="FF0000"/>
                </a:solidFill>
                <a:latin typeface="Helvetica" pitchFamily="2" charset="0"/>
              </a:rPr>
              <a:t> </a:t>
            </a:r>
            <a:r>
              <a:rPr lang="fr-FR" sz="2000" dirty="0" err="1">
                <a:solidFill>
                  <a:srgbClr val="FF0000"/>
                </a:solidFill>
                <a:latin typeface="Helvetica" pitchFamily="2" charset="0"/>
              </a:rPr>
              <a:t>this</a:t>
            </a:r>
            <a:r>
              <a:rPr lang="fr-FR" sz="2000" dirty="0">
                <a:solidFill>
                  <a:srgbClr val="FF0000"/>
                </a:solidFill>
                <a:latin typeface="Helvetica" pitchFamily="2" charset="0"/>
              </a:rPr>
              <a:t> </a:t>
            </a:r>
            <a:r>
              <a:rPr lang="fr-FR" sz="2000" dirty="0" err="1">
                <a:solidFill>
                  <a:srgbClr val="FF0000"/>
                </a:solidFill>
                <a:latin typeface="Helvetica" pitchFamily="2" charset="0"/>
              </a:rPr>
              <a:t>kickoff</a:t>
            </a:r>
            <a:r>
              <a:rPr lang="fr-FR" sz="2000" dirty="0">
                <a:solidFill>
                  <a:srgbClr val="FF0000"/>
                </a:solidFill>
                <a:latin typeface="Helvetica" pitchFamily="2" charset="0"/>
              </a:rPr>
              <a:t> meeting a </a:t>
            </a:r>
            <a:r>
              <a:rPr lang="fr-FR" sz="2000" dirty="0" err="1">
                <a:solidFill>
                  <a:srgbClr val="FF0000"/>
                </a:solidFill>
                <a:latin typeface="Helvetica" pitchFamily="2" charset="0"/>
              </a:rPr>
              <a:t>memorable</a:t>
            </a:r>
            <a:r>
              <a:rPr lang="fr-FR" sz="2000" dirty="0">
                <a:solidFill>
                  <a:srgbClr val="FF0000"/>
                </a:solidFill>
                <a:latin typeface="Helvetica" pitchFamily="2" charset="0"/>
              </a:rPr>
              <a:t> moment !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9133FF-D999-5D49-A7CE-4BF89B114CA0}"/>
              </a:ext>
            </a:extLst>
          </p:cNvPr>
          <p:cNvSpPr/>
          <p:nvPr/>
        </p:nvSpPr>
        <p:spPr>
          <a:xfrm>
            <a:off x="253106" y="2418159"/>
            <a:ext cx="1180478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err="1">
                <a:solidFill>
                  <a:srgbClr val="FF0000"/>
                </a:solidFill>
                <a:latin typeface="Helvetica" pitchFamily="2" charset="0"/>
              </a:rPr>
              <a:t>Expected</a:t>
            </a:r>
            <a:r>
              <a:rPr lang="fr-FR" sz="2000" dirty="0">
                <a:solidFill>
                  <a:srgbClr val="FF0000"/>
                </a:solidFill>
                <a:latin typeface="Helvetica" pitchFamily="2" charset="0"/>
              </a:rPr>
              <a:t> </a:t>
            </a:r>
            <a:r>
              <a:rPr lang="fr-FR" sz="2000" dirty="0" err="1">
                <a:solidFill>
                  <a:srgbClr val="FF0000"/>
                </a:solidFill>
                <a:latin typeface="Helvetica" pitchFamily="2" charset="0"/>
              </a:rPr>
              <a:t>deliveries</a:t>
            </a:r>
            <a:endParaRPr lang="fr-FR" sz="2000" dirty="0">
              <a:solidFill>
                <a:srgbClr val="FF0000"/>
              </a:solidFill>
              <a:latin typeface="Helvetica" pitchFamily="2" charset="0"/>
            </a:endParaRPr>
          </a:p>
          <a:p>
            <a:endParaRPr lang="fr-FR" sz="2000" dirty="0">
              <a:latin typeface="Helvetica" pitchFamily="2" charset="0"/>
            </a:endParaRPr>
          </a:p>
          <a:p>
            <a:r>
              <a:rPr lang="fr-FR" dirty="0" err="1">
                <a:solidFill>
                  <a:srgbClr val="0070C0"/>
                </a:solidFill>
                <a:latin typeface="Helvetica" pitchFamily="2" charset="0"/>
              </a:rPr>
              <a:t>Establish</a:t>
            </a:r>
            <a:r>
              <a:rPr lang="fr-FR" dirty="0">
                <a:solidFill>
                  <a:srgbClr val="0070C0"/>
                </a:solidFill>
                <a:latin typeface="Helvetica" pitchFamily="2" charset="0"/>
              </a:rPr>
              <a:t> plans for future </a:t>
            </a:r>
            <a:r>
              <a:rPr lang="fr-FR" dirty="0" err="1">
                <a:solidFill>
                  <a:srgbClr val="0070C0"/>
                </a:solidFill>
                <a:latin typeface="Helvetica" pitchFamily="2" charset="0"/>
              </a:rPr>
              <a:t>researches</a:t>
            </a:r>
            <a:r>
              <a:rPr lang="fr-FR" dirty="0">
                <a:solidFill>
                  <a:srgbClr val="0070C0"/>
                </a:solidFill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around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scientific</a:t>
            </a:r>
            <a:r>
              <a:rPr lang="fr-FR" dirty="0">
                <a:latin typeface="Helvetica" pitchFamily="2" charset="0"/>
              </a:rPr>
              <a:t> questions: how, </a:t>
            </a:r>
            <a:r>
              <a:rPr lang="fr-FR" dirty="0" err="1">
                <a:latin typeface="Helvetica" pitchFamily="2" charset="0"/>
              </a:rPr>
              <a:t>where</a:t>
            </a:r>
            <a:r>
              <a:rPr lang="fr-FR" dirty="0">
                <a:latin typeface="Helvetica" pitchFamily="2" charset="0"/>
              </a:rPr>
              <a:t>, </a:t>
            </a:r>
            <a:r>
              <a:rPr lang="fr-FR" dirty="0" err="1">
                <a:latin typeface="Helvetica" pitchFamily="2" charset="0"/>
              </a:rPr>
              <a:t>with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who</a:t>
            </a:r>
            <a:r>
              <a:rPr lang="fr-FR" dirty="0">
                <a:latin typeface="Helvetica" pitchFamily="2" charset="0"/>
              </a:rPr>
              <a:t> ?</a:t>
            </a:r>
          </a:p>
          <a:p>
            <a:r>
              <a:rPr lang="fr-FR" dirty="0">
                <a:latin typeface="Helvetica" pitchFamily="2" charset="0"/>
              </a:rPr>
              <a:t>Encourage collaborations </a:t>
            </a:r>
            <a:r>
              <a:rPr lang="fr-FR" dirty="0" err="1">
                <a:latin typeface="Helvetica" pitchFamily="2" charset="0"/>
              </a:rPr>
              <a:t>between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latin typeface="Helvetica" pitchFamily="2" charset="0"/>
              </a:rPr>
              <a:t>experimentalists</a:t>
            </a:r>
            <a:r>
              <a:rPr lang="fr-FR" dirty="0">
                <a:latin typeface="Helvetica" pitchFamily="2" charset="0"/>
              </a:rPr>
              <a:t> and </a:t>
            </a:r>
            <a:r>
              <a:rPr lang="fr-FR" dirty="0" err="1">
                <a:latin typeface="Helvetica" pitchFamily="2" charset="0"/>
              </a:rPr>
              <a:t>theoreticians</a:t>
            </a:r>
            <a:r>
              <a:rPr lang="fr-FR" dirty="0">
                <a:latin typeface="Helvetica" pitchFamily="2" charset="0"/>
              </a:rPr>
              <a:t> (France and </a:t>
            </a:r>
            <a:r>
              <a:rPr lang="fr-FR" dirty="0" err="1">
                <a:latin typeface="Helvetica" pitchFamily="2" charset="0"/>
              </a:rPr>
              <a:t>abroad</a:t>
            </a:r>
            <a:r>
              <a:rPr lang="fr-FR" dirty="0">
                <a:latin typeface="Helvetica" pitchFamily="2" charset="0"/>
              </a:rPr>
              <a:t>)</a:t>
            </a:r>
          </a:p>
          <a:p>
            <a:endParaRPr lang="fr-FR" dirty="0">
              <a:latin typeface="Helvetica" pitchFamily="2" charset="0"/>
            </a:endParaRPr>
          </a:p>
          <a:p>
            <a:r>
              <a:rPr lang="fr-FR" dirty="0">
                <a:solidFill>
                  <a:srgbClr val="0070C0"/>
                </a:solidFill>
                <a:latin typeface="Helvetica" pitchFamily="2" charset="0"/>
              </a:rPr>
              <a:t>Communication</a:t>
            </a:r>
            <a:r>
              <a:rPr lang="fr-FR" dirty="0">
                <a:latin typeface="Helvetica" pitchFamily="2" charset="0"/>
              </a:rPr>
              <a:t> on new </a:t>
            </a:r>
            <a:r>
              <a:rPr lang="fr-FR" dirty="0" err="1">
                <a:latin typeface="Helvetica" pitchFamily="2" charset="0"/>
              </a:rPr>
              <a:t>discoveries</a:t>
            </a:r>
            <a:r>
              <a:rPr lang="fr-FR" dirty="0">
                <a:latin typeface="Helvetica" pitchFamily="2" charset="0"/>
              </a:rPr>
              <a:t> / </a:t>
            </a:r>
            <a:r>
              <a:rPr lang="fr-FR" dirty="0" err="1">
                <a:latin typeface="Helvetica" pitchFamily="2" charset="0"/>
              </a:rPr>
              <a:t>ideas</a:t>
            </a:r>
            <a:r>
              <a:rPr lang="fr-FR" dirty="0">
                <a:latin typeface="Helvetica" pitchFamily="2" charset="0"/>
              </a:rPr>
              <a:t> / </a:t>
            </a:r>
            <a:r>
              <a:rPr lang="fr-FR" dirty="0" err="1">
                <a:latin typeface="Helvetica" pitchFamily="2" charset="0"/>
              </a:rPr>
              <a:t>strategies</a:t>
            </a:r>
            <a:endParaRPr lang="fr-FR" dirty="0">
              <a:latin typeface="Helvetica" pitchFamily="2" charset="0"/>
            </a:endParaRPr>
          </a:p>
          <a:p>
            <a:endParaRPr lang="fr-FR" dirty="0">
              <a:latin typeface="Helvetica" pitchFamily="2" charset="0"/>
            </a:endParaRPr>
          </a:p>
          <a:p>
            <a:r>
              <a:rPr lang="fr-FR" dirty="0">
                <a:latin typeface="Helvetica" pitchFamily="2" charset="0"/>
              </a:rPr>
              <a:t>-&gt; The </a:t>
            </a:r>
            <a:r>
              <a:rPr lang="fr-FR" dirty="0" err="1">
                <a:latin typeface="Helvetica" pitchFamily="2" charset="0"/>
              </a:rPr>
              <a:t>present</a:t>
            </a:r>
            <a:r>
              <a:rPr lang="fr-FR" dirty="0">
                <a:latin typeface="Helvetica" pitchFamily="2" charset="0"/>
              </a:rPr>
              <a:t> program </a:t>
            </a:r>
            <a:r>
              <a:rPr lang="fr-FR" dirty="0" err="1">
                <a:latin typeface="Helvetica" pitchFamily="2" charset="0"/>
              </a:rPr>
              <a:t>contains</a:t>
            </a:r>
            <a:r>
              <a:rPr lang="fr-FR" dirty="0">
                <a:latin typeface="Helvetica" pitchFamily="2" charset="0"/>
              </a:rPr>
              <a:t> </a:t>
            </a:r>
            <a:r>
              <a:rPr lang="fr-FR" dirty="0" err="1">
                <a:solidFill>
                  <a:srgbClr val="0070C0"/>
                </a:solidFill>
                <a:latin typeface="Helvetica" pitchFamily="2" charset="0"/>
              </a:rPr>
              <a:t>dedicated</a:t>
            </a:r>
            <a:r>
              <a:rPr lang="fr-FR" dirty="0">
                <a:solidFill>
                  <a:srgbClr val="0070C0"/>
                </a:solidFill>
                <a:latin typeface="Helvetica" pitchFamily="2" charset="0"/>
              </a:rPr>
              <a:t> time for discussions </a:t>
            </a:r>
            <a:r>
              <a:rPr lang="fr-FR" dirty="0">
                <a:latin typeface="Helvetica" pitchFamily="2" charset="0"/>
              </a:rPr>
              <a:t>and important </a:t>
            </a:r>
            <a:r>
              <a:rPr lang="fr-FR" dirty="0">
                <a:solidFill>
                  <a:srgbClr val="0070C0"/>
                </a:solidFill>
                <a:latin typeface="Helvetica" pitchFamily="2" charset="0"/>
              </a:rPr>
              <a:t>conclusions on Friday </a:t>
            </a:r>
            <a:r>
              <a:rPr lang="fr-FR" dirty="0" err="1">
                <a:latin typeface="Helvetica" pitchFamily="2" charset="0"/>
              </a:rPr>
              <a:t>morning</a:t>
            </a:r>
            <a:endParaRPr lang="fr-FR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89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488</Words>
  <Application>Microsoft Macintosh PowerPoint</Application>
  <PresentationFormat>Grand écran</PresentationFormat>
  <Paragraphs>122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Microsoft Office</dc:creator>
  <cp:lastModifiedBy>Utilisateur Microsoft Office</cp:lastModifiedBy>
  <cp:revision>13</cp:revision>
  <dcterms:created xsi:type="dcterms:W3CDTF">2023-03-26T06:29:13Z</dcterms:created>
  <dcterms:modified xsi:type="dcterms:W3CDTF">2023-03-26T20:56:29Z</dcterms:modified>
</cp:coreProperties>
</file>