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5220" r:id="rId2"/>
  </p:sldMasterIdLst>
  <p:notesMasterIdLst>
    <p:notesMasterId r:id="rId18"/>
  </p:notesMasterIdLst>
  <p:sldIdLst>
    <p:sldId id="730" r:id="rId3"/>
    <p:sldId id="256" r:id="rId4"/>
    <p:sldId id="748" r:id="rId5"/>
    <p:sldId id="751" r:id="rId6"/>
    <p:sldId id="757" r:id="rId7"/>
    <p:sldId id="762" r:id="rId8"/>
    <p:sldId id="760" r:id="rId9"/>
    <p:sldId id="733" r:id="rId10"/>
    <p:sldId id="753" r:id="rId11"/>
    <p:sldId id="754" r:id="rId12"/>
    <p:sldId id="758" r:id="rId13"/>
    <p:sldId id="749" r:id="rId14"/>
    <p:sldId id="752" r:id="rId15"/>
    <p:sldId id="761" r:id="rId16"/>
    <p:sldId id="755" r:id="rId17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6" userDrawn="1">
          <p15:clr>
            <a:srgbClr val="A4A3A4"/>
          </p15:clr>
        </p15:guide>
        <p15:guide id="2" pos="21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5808"/>
    <a:srgbClr val="00B0F0"/>
    <a:srgbClr val="590744"/>
    <a:srgbClr val="E46C0A"/>
    <a:srgbClr val="D8AED7"/>
    <a:srgbClr val="0070C0"/>
    <a:srgbClr val="1563FF"/>
    <a:srgbClr val="FF9900"/>
    <a:srgbClr val="00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9" autoAdjust="0"/>
    <p:restoredTop sz="95482" autoAdjust="0"/>
  </p:normalViewPr>
  <p:slideViewPr>
    <p:cSldViewPr>
      <p:cViewPr varScale="1">
        <p:scale>
          <a:sx n="121" d="100"/>
          <a:sy n="121" d="100"/>
        </p:scale>
        <p:origin x="1104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413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78" y="96"/>
      </p:cViewPr>
      <p:guideLst>
        <p:guide orient="horz" pos="2876"/>
        <p:guide pos="2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312" tIns="45656" rIns="91312" bIns="45656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0"/>
            <a:ext cx="2945448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312" tIns="45656" rIns="91312" bIns="45656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850643" y="0"/>
            <a:ext cx="2945448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312" tIns="45656" rIns="91312" bIns="45656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4538"/>
            <a:ext cx="4959350" cy="371951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0086" y="4713608"/>
            <a:ext cx="5435920" cy="446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28800"/>
            <a:ext cx="2943863" cy="49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3120" algn="l"/>
                <a:tab pos="1826240" algn="l"/>
                <a:tab pos="2739360" algn="l"/>
                <a:tab pos="3652479" algn="l"/>
                <a:tab pos="4565599" algn="l"/>
                <a:tab pos="5478719" algn="l"/>
                <a:tab pos="6391839" algn="l"/>
                <a:tab pos="7304959" algn="l"/>
                <a:tab pos="8218079" algn="l"/>
                <a:tab pos="9131198" algn="l"/>
                <a:tab pos="10044318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0643" y="9428800"/>
            <a:ext cx="2943862" cy="49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3120" algn="l"/>
                <a:tab pos="1826240" algn="l"/>
                <a:tab pos="2739360" algn="l"/>
                <a:tab pos="3652479" algn="l"/>
                <a:tab pos="4565599" algn="l"/>
                <a:tab pos="5478719" algn="l"/>
                <a:tab pos="6391839" algn="l"/>
                <a:tab pos="7304959" algn="l"/>
                <a:tab pos="8218079" algn="l"/>
                <a:tab pos="9131198" algn="l"/>
                <a:tab pos="10044318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47D3DB-D2E3-DC46-A2AB-9484D0453C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45099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6114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5359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780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3B19B-D766-4BAB-B96F-AA3E55E844FF}" type="slidenum">
              <a:rPr lang="fr-FR"/>
              <a:pPr/>
              <a:t>2</a:t>
            </a:fld>
            <a:endParaRPr lang="fr-FR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11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355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5644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0430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Trouver un moyen d’améliorer le processus de réalisation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1419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9454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998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868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40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EA36-04CD-0A41-ABB3-F0EF1A6AAAFC}" type="datetime1">
              <a:rPr lang="fr-FR" altLang="fr-FR" smtClean="0"/>
              <a:t>27/01/2023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F931-5CF2-7942-92A9-AACEE2BC71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alphaModFix amt="7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1600" cy="178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"/>
            <a:ext cx="529136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C268-8517-3D46-A9B3-DF856594513C}" type="datetime1">
              <a:rPr lang="fr-FR" altLang="fr-FR" smtClean="0"/>
              <a:t>27/01/2023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EB23-35BB-B148-8AC1-83B7EBAF10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987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EB52-BD93-F24F-A295-CE6DF0DC7C10}" type="datetime1">
              <a:rPr lang="fr-FR" altLang="fr-FR" smtClean="0"/>
              <a:t>27/01/2023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67219-517C-8B43-BF80-BBAF27F9CA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24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8" descr="Groupe CPPM complet 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1" y="2160588"/>
            <a:ext cx="6273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435101" y="4427539"/>
            <a:ext cx="62738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342900"/>
            <a:r>
              <a:rPr lang="fr-FR" sz="1650" dirty="0">
                <a:solidFill>
                  <a:srgbClr val="1147AC"/>
                </a:solidFill>
                <a:latin typeface="Colobri" charset="0"/>
                <a:ea typeface="Cabin Bold" charset="0"/>
              </a:rPr>
              <a:t>EVALUATION AERES 12-13-14 JANVIER 2011</a:t>
            </a:r>
          </a:p>
        </p:txBody>
      </p:sp>
      <p:sp>
        <p:nvSpPr>
          <p:cNvPr id="9" name="ZoneTexte 20"/>
          <p:cNvSpPr txBox="1">
            <a:spLocks noChangeArrowheads="1"/>
          </p:cNvSpPr>
          <p:nvPr userDrawn="1"/>
        </p:nvSpPr>
        <p:spPr bwMode="auto">
          <a:xfrm>
            <a:off x="6342062" y="6477002"/>
            <a:ext cx="2657475" cy="20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750" dirty="0">
                <a:solidFill>
                  <a:srgbClr val="1147AC"/>
                </a:solidFill>
                <a:latin typeface="Colibri" charset="0"/>
                <a:ea typeface="Cabin Bold" charset="0"/>
              </a:rPr>
              <a:t>Eric KAJFASZ</a:t>
            </a:r>
          </a:p>
        </p:txBody>
      </p:sp>
      <p:pic>
        <p:nvPicPr>
          <p:cNvPr id="10" name="Image 15" descr="cppm RVB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800" y="-196850"/>
            <a:ext cx="145415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1" descr="amu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701" y="6048375"/>
            <a:ext cx="15938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2" descr="Logo cnrs.ai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4" y="6030913"/>
            <a:ext cx="1079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67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49601" y="871538"/>
            <a:ext cx="3060700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42900">
              <a:defRPr/>
            </a:pPr>
            <a:r>
              <a:rPr lang="fr-FR" sz="1650" dirty="0">
                <a:solidFill>
                  <a:prstClr val="white"/>
                </a:solidFill>
                <a:cs typeface="Calibri"/>
              </a:rPr>
              <a:t>PLAN DE PRESENTATION</a:t>
            </a:r>
          </a:p>
        </p:txBody>
      </p:sp>
      <p:pic>
        <p:nvPicPr>
          <p:cNvPr id="4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354138" y="1938339"/>
            <a:ext cx="3192462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1. MISSION DU LABORATOIRE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2. ATLAS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3. RENOIR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006976" y="1938338"/>
            <a:ext cx="3192463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4. IMXGAM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5. GRILLE DE CALCUL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6. SUPERNEMO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5382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354138" y="871538"/>
            <a:ext cx="2646362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342900">
              <a:defRPr/>
            </a:pPr>
            <a:r>
              <a:rPr lang="fr-FR" sz="1200" dirty="0">
                <a:solidFill>
                  <a:prstClr val="white"/>
                </a:solidFill>
                <a:cs typeface="Calibri"/>
              </a:rPr>
              <a:t>1. MISSION DU LABORATOIRE</a:t>
            </a:r>
          </a:p>
        </p:txBody>
      </p:sp>
      <p:sp>
        <p:nvSpPr>
          <p:cNvPr id="4" name="ZoneTexte 13"/>
          <p:cNvSpPr txBox="1">
            <a:spLocks noChangeArrowheads="1"/>
          </p:cNvSpPr>
          <p:nvPr userDrawn="1"/>
        </p:nvSpPr>
        <p:spPr bwMode="auto">
          <a:xfrm>
            <a:off x="1354139" y="1303340"/>
            <a:ext cx="71294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342900">
              <a:spcAft>
                <a:spcPts val="900"/>
              </a:spcAft>
            </a:pPr>
            <a:r>
              <a:rPr lang="fr-FR" sz="1200">
                <a:solidFill>
                  <a:prstClr val="black"/>
                </a:solidFill>
                <a:ea typeface="Cabin Medium" charset="0"/>
              </a:rPr>
              <a:t>L’OBJECTIF FINAL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l’infiniment petit à l’infiniment grand, comprendre notre Univers,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quoi il est fait et comment il évolue… </a:t>
            </a:r>
          </a:p>
        </p:txBody>
      </p:sp>
      <p:pic>
        <p:nvPicPr>
          <p:cNvPr id="5" name="Image 7" descr="Sans titre-1.ps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2455863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BULLES.pd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38" y="3009900"/>
            <a:ext cx="33147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9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46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9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17B10E-FD15-4710-84D0-704ADE2554B6}" type="datetimeFigureOut">
              <a:rPr lang="fr-FR" smtClean="0"/>
              <a:t>27/01/2023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ECAA13-4B49-4B2B-B39F-C228BAAF6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3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txBody>
          <a:bodyPr/>
          <a:lstStyle>
            <a:lvl1pPr>
              <a:defRPr sz="3600" b="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99831"/>
          </a:xfrm>
        </p:spPr>
        <p:txBody>
          <a:bodyPr>
            <a:normAutofit/>
          </a:bodyPr>
          <a:lstStyle>
            <a:lvl1pPr marL="457200" indent="-457200">
              <a:buFont typeface="Courier New" charset="0"/>
              <a:buChar char="o"/>
              <a:defRPr sz="2800">
                <a:solidFill>
                  <a:srgbClr val="0070C0"/>
                </a:solidFill>
              </a:defRPr>
            </a:lvl1pPr>
            <a:lvl2pPr marL="800100" indent="-342900">
              <a:buFont typeface="Courier New" charset="0"/>
              <a:buChar char="o"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1257300" indent="-342900">
              <a:buFont typeface="Courier New" charset="0"/>
              <a:buChar char="o"/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 marL="1714500" indent="-342900">
              <a:buFont typeface="Courier New" charset="0"/>
              <a:buChar char="o"/>
              <a:defRPr/>
            </a:lvl4pPr>
            <a:lvl5pPr marL="2171700" indent="-342900">
              <a:buFont typeface="Courier New" charset="0"/>
              <a:buChar char="o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4FB0-82FB-F24A-A6B9-24EF0D8BB04B}" type="datetime1">
              <a:rPr lang="fr-FR" altLang="fr-FR" smtClean="0"/>
              <a:t>27/01/2023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263837" y="6356350"/>
            <a:ext cx="2894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832475" y="6356350"/>
            <a:ext cx="2132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alphaModFix amt="9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E79B4F-78B9-482C-AC05-75C3A38572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27" y="-40980"/>
            <a:ext cx="1135189" cy="10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0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FD7E-2DC1-CF49-BC91-32CFEA0E0A6D}" type="datetime1">
              <a:rPr lang="fr-FR" altLang="fr-FR" smtClean="0"/>
              <a:t>27/01/2023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00AC-05A8-1545-A319-FF77EB8317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482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D742-4D8F-C149-9DCF-E26C8242717D}" type="datetime1">
              <a:rPr lang="fr-FR" altLang="fr-FR" smtClean="0"/>
              <a:t>27/01/2023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F0E30-3EBC-C545-850C-E4B0FF2B8A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479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B775-F352-D348-B4DF-D9440177D5D4}" type="datetime1">
              <a:rPr lang="fr-FR" altLang="fr-FR" smtClean="0"/>
              <a:t>27/01/2023</a:t>
            </a:fld>
            <a:endParaRPr lang="fr-FR" alt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8873-5107-E241-B371-3BD64729BC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845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03CC-1FB6-A646-8720-467DCD0714B6}" type="datetime1">
              <a:rPr lang="fr-FR" altLang="fr-FR" smtClean="0"/>
              <a:t>27/01/2023</a:t>
            </a:fld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C567-9CEF-0D40-A839-2618B7CD0E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88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4073-366E-544E-8293-4FB98C4F4328}" type="datetime1">
              <a:rPr lang="fr-FR" altLang="fr-FR" smtClean="0"/>
              <a:t>27/01/2023</a:t>
            </a:fld>
            <a:endParaRPr lang="fr-FR" alt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C222-AA39-464A-AA8F-5BAC517795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144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BED1-56D6-C74E-A44E-FD9922ABC228}" type="datetime1">
              <a:rPr lang="fr-FR" altLang="fr-FR" smtClean="0"/>
              <a:t>27/01/2023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8459-E296-BF42-BF65-D00BCD71F7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624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5FBB-F1D1-9F49-BA7F-8B9DD581525B}" type="datetime1">
              <a:rPr lang="fr-FR" altLang="fr-FR" smtClean="0"/>
              <a:t>27/01/2023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CEE5-50A9-864A-B6CB-77AC2447C9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193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2BE35E-C4FF-BC4F-9E6E-90FD933D42F2}" type="datetime1">
              <a:rPr lang="fr-FR" altLang="fr-FR" smtClean="0"/>
              <a:t>27/01/2023</a:t>
            </a:fld>
            <a:endParaRPr lang="fr-FR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9A75C-F33C-8E45-BE88-C5A5866D98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</p:sldLayoutIdLst>
  <p:hf sldNum="0"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>
            <a:spLocks noChangeArrowheads="1"/>
          </p:cNvSpPr>
          <p:nvPr userDrawn="1"/>
        </p:nvSpPr>
        <p:spPr bwMode="auto">
          <a:xfrm>
            <a:off x="6224588" y="6678613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525" i="1">
                <a:solidFill>
                  <a:prstClr val="white"/>
                </a:solidFill>
                <a:ea typeface="Cabin Bold" charset="0"/>
              </a:rPr>
              <a:t>EVALUATION AERES 12-13-14 JANVIER 2011 # 01</a:t>
            </a:r>
            <a:endParaRPr lang="fr-FR" sz="525">
              <a:solidFill>
                <a:prstClr val="white"/>
              </a:solidFill>
              <a:ea typeface="Cabin Bold" charset="0"/>
            </a:endParaRPr>
          </a:p>
        </p:txBody>
      </p:sp>
      <p:pic>
        <p:nvPicPr>
          <p:cNvPr id="9" name="Image 17" descr="Coin.ai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6692900"/>
            <a:ext cx="9144000" cy="179388"/>
          </a:xfrm>
          <a:prstGeom prst="rect">
            <a:avLst/>
          </a:prstGeom>
          <a:solidFill>
            <a:srgbClr val="1147A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fr-FR" sz="135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6" name="ZoneTexte 11"/>
          <p:cNvSpPr txBox="1">
            <a:spLocks noChangeArrowheads="1"/>
          </p:cNvSpPr>
          <p:nvPr userDrawn="1"/>
        </p:nvSpPr>
        <p:spPr bwMode="auto">
          <a:xfrm>
            <a:off x="6224588" y="6675438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80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Mercredi 6 juillet 2016 – Page </a:t>
            </a:r>
            <a:fld id="{603EE76A-6AFC-4ABB-911C-A01F2316BFFB}" type="slidenum">
              <a:rPr lang="fr-FR" sz="800" baseline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defTabSz="342900"/>
              <a:t>‹N°›</a:t>
            </a:fld>
            <a:r>
              <a:rPr lang="fr-FR" sz="525" baseline="0" dirty="0">
                <a:solidFill>
                  <a:prstClr val="white"/>
                </a:solidFill>
                <a:ea typeface="Cabin Bold" charset="0"/>
              </a:rPr>
              <a:t> </a:t>
            </a:r>
            <a:endParaRPr lang="fr-FR" sz="525" dirty="0">
              <a:solidFill>
                <a:prstClr val="white"/>
              </a:solidFill>
              <a:ea typeface="Cabi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category/258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roupeweb@cppm.in2p3.f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p.com@cnrs.f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rebler@cppm.in2p3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ppm.in2p3.fr/web/fr/recherche/publications/" TargetMode="External"/><Relationship Id="rId13" Type="http://schemas.openxmlformats.org/officeDocument/2006/relationships/hyperlink" Target="https://marintra.in2p3.fr/?q=fr/content/organisation-de-rencontres-scientifiques" TargetMode="External"/><Relationship Id="rId3" Type="http://schemas.openxmlformats.org/officeDocument/2006/relationships/hyperlink" Target="https://marintra.in2p3.fr/?q=fr/content/abonnements" TargetMode="External"/><Relationship Id="rId7" Type="http://schemas.openxmlformats.org/officeDocument/2006/relationships/hyperlink" Target="https://marprod.in2p3.fr/limbra_cppm" TargetMode="External"/><Relationship Id="rId12" Type="http://schemas.openxmlformats.org/officeDocument/2006/relationships/hyperlink" Target="https://marintra.in2p3.fr/?q=fr/content/responsabilit%C3%A9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rintra.in2p3.fr/?q=fr/content/linformation-scientifique-et-technique-ist" TargetMode="External"/><Relationship Id="rId11" Type="http://schemas.openxmlformats.org/officeDocument/2006/relationships/hyperlink" Target="https://marintra.in2p3.fr/?q=fr/content/medias" TargetMode="External"/><Relationship Id="rId5" Type="http://schemas.openxmlformats.org/officeDocument/2006/relationships/hyperlink" Target="https://bu.univ-amu.fr/" TargetMode="External"/><Relationship Id="rId15" Type="http://schemas.openxmlformats.org/officeDocument/2006/relationships/hyperlink" Target="https://marintra.in2p3.fr/?q=fr/content/enseignements" TargetMode="External"/><Relationship Id="rId10" Type="http://schemas.openxmlformats.org/officeDocument/2006/relationships/hyperlink" Target="https://marintra.in2p3.fr/?q=fr/content/bases-de-donn%C3%A9es" TargetMode="External"/><Relationship Id="rId4" Type="http://schemas.openxmlformats.org/officeDocument/2006/relationships/hyperlink" Target="https://koha3.in2p3.fr/" TargetMode="External"/><Relationship Id="rId9" Type="http://schemas.openxmlformats.org/officeDocument/2006/relationships/hyperlink" Target="https://hal.science/CPPM" TargetMode="External"/><Relationship Id="rId14" Type="http://schemas.openxmlformats.org/officeDocument/2006/relationships/hyperlink" Target="https://marintra.in2p3.fr/?q=fr/content/intervention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ppm.in2p3.fr/web/fr/laboratoire/actu-du-cppm/index.html#Des_spheres_KM3NeT-ORCA_et_des-424f0cea" TargetMode="External"/><Relationship Id="rId13" Type="http://schemas.openxmlformats.org/officeDocument/2006/relationships/hyperlink" Target="https://www.cppm.in2p3.fr/web/fr/laboratoire/actu-du-cppm/actu.2.html#Linstrument_DESI_cree_la_plus-7239db63" TargetMode="External"/><Relationship Id="rId3" Type="http://schemas.openxmlformats.org/officeDocument/2006/relationships/hyperlink" Target="https://www.cppm.in2p3.fr/web/fr/laboratoire/actu-du-cppm/index.html#Meilleures_limites_mondiales-a4c8e468" TargetMode="External"/><Relationship Id="rId7" Type="http://schemas.openxmlformats.org/officeDocument/2006/relationships/hyperlink" Target="https://www.cppm.in2p3.fr/web/fr/laboratoire/actu-du-cppm/index.html#Au_Cern_les_scientifiques-66b74f45" TargetMode="External"/><Relationship Id="rId12" Type="http://schemas.openxmlformats.org/officeDocument/2006/relationships/hyperlink" Target="https://www.cppm.in2p3.fr/web/fr/laboratoire/actu-du-cppm/actu.2.html#Fin_de_la_prise_de_donnees_du-5179e9e1" TargetMode="External"/><Relationship Id="rId2" Type="http://schemas.openxmlformats.org/officeDocument/2006/relationships/hyperlink" Target="https://www.cppm.in2p3.fr/web/fr/laboratoire/actu-du-cppm/index.html#Il_y_a_20_ans_lobservatoire-f8b47e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ppm.in2p3.fr/web/fr/laboratoire/actu-du-cppm/index.html#LHC_laccelerateur_geant_du_Cern-1a4cb026" TargetMode="External"/><Relationship Id="rId11" Type="http://schemas.openxmlformats.org/officeDocument/2006/relationships/hyperlink" Target="https://www.cppm.in2p3.fr/web/fr/laboratoire/actu-du-cppm/actu.2.html#HL-LHC_-_Retour_vers_le-3f1417b2" TargetMode="External"/><Relationship Id="rId5" Type="http://schemas.openxmlformats.org/officeDocument/2006/relationships/hyperlink" Target="https://www.cppm.in2p3.fr/web/fr/laboratoire/actu-du-cppm/index.html#Des_particules_suivies_a_la-eb45de1f" TargetMode="External"/><Relationship Id="rId10" Type="http://schemas.openxmlformats.org/officeDocument/2006/relationships/hyperlink" Target="https://www.cppm.in2p3.fr/web/fr/laboratoire/actu-du-cppm/index.html#Medaille_de_bronze_du_CNRS_2022-7825bacd" TargetMode="External"/><Relationship Id="rId4" Type="http://schemas.openxmlformats.org/officeDocument/2006/relationships/hyperlink" Target="https://www.cppm.in2p3.fr/web/fr/laboratoire/actu-du-cppm/index.html#Le_boson_de-3736d264" TargetMode="External"/><Relationship Id="rId9" Type="http://schemas.openxmlformats.org/officeDocument/2006/relationships/hyperlink" Target="https://www.cppm.in2p3.fr/web/fr/laboratoire/actu-du-cppm/index.html#Prix_Euclid_Star_decerne_a-78b9642b" TargetMode="External"/><Relationship Id="rId14" Type="http://schemas.openxmlformats.org/officeDocument/2006/relationships/hyperlink" Target="https://www.cppm.in2p3.fr/web/fr/laboratoire/actu-du-cppm/actu.2.html#Dorothea_vom_Bruch_chercheuse-4938efa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ppm.in2p3.fr/internal/medias/" TargetMode="External"/><Relationship Id="rId5" Type="http://schemas.openxmlformats.org/officeDocument/2006/relationships/hyperlink" Target="https://phototheque.in2p3.fr/index.php?/category/540" TargetMode="External"/><Relationship Id="rId4" Type="http://schemas.openxmlformats.org/officeDocument/2006/relationships/hyperlink" Target="https://www.cppm.in2p3.fr/web/fr/laboratoire/media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in2p3.fr/event/26446/" TargetMode="External"/><Relationship Id="rId3" Type="http://schemas.openxmlformats.org/officeDocument/2006/relationships/hyperlink" Target="https://indico.in2p3.fr/event/27164/" TargetMode="External"/><Relationship Id="rId7" Type="http://schemas.openxmlformats.org/officeDocument/2006/relationships/hyperlink" Target="https://indico.in2p3.fr/event/2639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in2p3.fr/category/1101/" TargetMode="External"/><Relationship Id="rId11" Type="http://schemas.openxmlformats.org/officeDocument/2006/relationships/hyperlink" Target="https://indico.in2p3.fr/category/263/" TargetMode="External"/><Relationship Id="rId5" Type="http://schemas.openxmlformats.org/officeDocument/2006/relationships/hyperlink" Target="https://treize.lis-lab.fr/" TargetMode="External"/><Relationship Id="rId10" Type="http://schemas.openxmlformats.org/officeDocument/2006/relationships/hyperlink" Target="https://indico.in2p3.fr/event/26448/" TargetMode="External"/><Relationship Id="rId4" Type="http://schemas.openxmlformats.org/officeDocument/2006/relationships/hyperlink" Target="https://indico.in2p3.fr/event/27680/" TargetMode="External"/><Relationship Id="rId9" Type="http://schemas.openxmlformats.org/officeDocument/2006/relationships/hyperlink" Target="https://indico.in2p3.fr/event/2639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9" y="1916832"/>
            <a:ext cx="9099978" cy="2952328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Suivi annuel du service (SAS)</a:t>
            </a:r>
            <a:br>
              <a:rPr lang="en-US" sz="2800" b="1" dirty="0">
                <a:solidFill>
                  <a:srgbClr val="B85808"/>
                </a:solidFill>
              </a:rPr>
            </a:b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>
                <a:solidFill>
                  <a:srgbClr val="B85808"/>
                </a:solidFill>
              </a:rPr>
              <a:t>“Science ouverte et Communication”</a:t>
            </a:r>
            <a:br>
              <a:rPr lang="en-US" sz="2800" b="1" dirty="0">
                <a:solidFill>
                  <a:srgbClr val="B85808"/>
                </a:solidFill>
              </a:rPr>
            </a:b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94DEA92-DAE7-4EEE-BB9E-938DF89EB47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0" y="6472030"/>
            <a:ext cx="1763687" cy="385970"/>
          </a:xfrm>
        </p:spPr>
        <p:txBody>
          <a:bodyPr/>
          <a:lstStyle/>
          <a:p>
            <a:pPr algn="ctr">
              <a:defRPr/>
            </a:pPr>
            <a:r>
              <a:rPr lang="fr-FR" altLang="fr-FR" dirty="0"/>
              <a:t>16/01/2023 - SAS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E031AD-8DAE-4DCD-813B-63529795B513}"/>
              </a:ext>
            </a:extLst>
          </p:cNvPr>
          <p:cNvSpPr txBox="1"/>
          <p:nvPr/>
        </p:nvSpPr>
        <p:spPr>
          <a:xfrm>
            <a:off x="6804248" y="6323020"/>
            <a:ext cx="232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Magali Damoiseaux</a:t>
            </a:r>
          </a:p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Marie Roger-Chantin</a:t>
            </a:r>
          </a:p>
        </p:txBody>
      </p:sp>
    </p:spTree>
    <p:extLst>
      <p:ext uri="{BB962C8B-B14F-4D97-AF65-F5344CB8AC3E}">
        <p14:creationId xmlns:p14="http://schemas.microsoft.com/office/powerpoint/2010/main" val="120687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6AB3AC-2E5D-4373-9870-B4B97DD9A12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16/01/23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A85917-CFCE-4D9C-BDF8-A87F7FBC438D}"/>
              </a:ext>
            </a:extLst>
          </p:cNvPr>
          <p:cNvSpPr txBox="1"/>
          <p:nvPr/>
        </p:nvSpPr>
        <p:spPr>
          <a:xfrm>
            <a:off x="11352" y="0"/>
            <a:ext cx="91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2022 (3)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F264E2-9223-44E9-AE22-68E0BAB0C82D}"/>
              </a:ext>
            </a:extLst>
          </p:cNvPr>
          <p:cNvSpPr txBox="1"/>
          <p:nvPr/>
        </p:nvSpPr>
        <p:spPr>
          <a:xfrm>
            <a:off x="8161049" y="6472030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DD3D00B-5F29-4F30-B7DB-CE25463DAC89}"/>
              </a:ext>
            </a:extLst>
          </p:cNvPr>
          <p:cNvSpPr txBox="1"/>
          <p:nvPr/>
        </p:nvSpPr>
        <p:spPr>
          <a:xfrm>
            <a:off x="41211" y="763591"/>
            <a:ext cx="913264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+mn-lt"/>
                <a:cs typeface="Calibri" panose="020F0502020204030204" pitchFamily="34" charset="0"/>
              </a:rPr>
              <a:t>Activités pour le personnel</a:t>
            </a:r>
          </a:p>
          <a:p>
            <a:endParaRPr lang="fr-FR" dirty="0">
              <a:solidFill>
                <a:srgbClr val="00B0F0"/>
              </a:solidFill>
              <a:latin typeface="+mn-lt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séminaires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https://indico.in2p3.fr/category/258/</a:t>
            </a:r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Présentations vulgarisées en réunion générale en lien avec l’actualité scientifique et technique </a:t>
            </a:r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+mn-lt"/>
              </a:rPr>
              <a:t>L'upgrade phase-II du calorimètre à argon liquide d'ATLAS au CPPM «  par Daniele Laugier (février)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+mj-lt"/>
              </a:rPr>
              <a:t>ANTARES par Jurgen Brunner (mars, juillet)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+mj-lt"/>
              </a:rPr>
              <a:t>Présentation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MadMax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: de la physique à la mécanique par Fabrice Hubaut (avril)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+mj-lt"/>
              </a:rPr>
              <a:t>Présentation Prix Euler et Prix Star Euclid par Aurélia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Secroun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(juin)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Présentation du Prix 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ATLAS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Outsdanding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contributions "Mise à niveau du système de déclenchement du calorimètre à Argon liquide de l’expérience ATLAS par Georges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Aad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(juin)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+mj-lt"/>
              </a:rPr>
              <a:t>Anniversaire des 10 ans de la découverte du boson de Higgs et démarrage du Run 3 a 13.6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TeV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par Farès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Djama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(juin)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+mj-lt"/>
              </a:rPr>
              <a:t>Démarrage du Run 3 du LHC, record mondial en énergie 13.6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TeV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, vu de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LHCb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par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Dorothea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vom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Bruch et Olivier Leroy (mai)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 err="1">
                <a:solidFill>
                  <a:srgbClr val="002060"/>
                </a:solidFill>
                <a:latin typeface="+mj-lt"/>
              </a:rPr>
              <a:t>Tetraquarks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LHCb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par Anton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Poluekov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(juillet)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+mj-lt"/>
              </a:rPr>
              <a:t>LSST news: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Integration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de l'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autochangeur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et de l'obturateur de la camera de LSST à SLAC (juillet)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 err="1">
                <a:solidFill>
                  <a:srgbClr val="002060"/>
                </a:solidFill>
                <a:latin typeface="+mj-lt"/>
              </a:rPr>
              <a:t>DarkSide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à la recherche de particules de matière noire par Fabrice Hubaut, Isabelle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Wingerter-Seez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, Marie van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Uffelen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, Pierre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Barrillon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(décembre)</a:t>
            </a:r>
          </a:p>
          <a:p>
            <a:pPr marL="1428750" lvl="2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+mj-lt"/>
            </a:endParaRPr>
          </a:p>
          <a:p>
            <a:pPr lvl="1" indent="0"/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Ateliers masters doctorants, rencontres scientifiques &amp; techniques, ateliers de culture scientifique et technique, Journal Clubs </a:t>
            </a: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d’activités en 2022</a:t>
            </a:r>
          </a:p>
          <a:p>
            <a:pPr lvl="1" indent="0"/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6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DA931-6A0A-4119-BA5F-52624A68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2936"/>
            <a:ext cx="9180512" cy="1224136"/>
          </a:xfrm>
        </p:spPr>
        <p:txBody>
          <a:bodyPr/>
          <a:lstStyle/>
          <a:p>
            <a:r>
              <a:rPr lang="fr-FR" dirty="0"/>
              <a:t>En 2023</a:t>
            </a:r>
            <a:br>
              <a:rPr lang="fr-FR" dirty="0"/>
            </a:br>
            <a:endParaRPr lang="fr-FR" sz="2400" dirty="0">
              <a:solidFill>
                <a:srgbClr val="B85808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57F896E-2550-4CBE-BB47-0C359B41440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16/01/23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B19F86-4E6A-4E62-9E6B-0F52CBFF4059}"/>
              </a:ext>
            </a:extLst>
          </p:cNvPr>
          <p:cNvSpPr txBox="1"/>
          <p:nvPr/>
        </p:nvSpPr>
        <p:spPr>
          <a:xfrm>
            <a:off x="8161049" y="6472030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</a:p>
        </p:txBody>
      </p:sp>
    </p:spTree>
    <p:extLst>
      <p:ext uri="{BB962C8B-B14F-4D97-AF65-F5344CB8AC3E}">
        <p14:creationId xmlns:p14="http://schemas.microsoft.com/office/powerpoint/2010/main" val="217868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B5773-9DB6-484F-A517-B6D928DC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93" y="0"/>
            <a:ext cx="9144000" cy="706090"/>
          </a:xfrm>
        </p:spPr>
        <p:txBody>
          <a:bodyPr/>
          <a:lstStyle/>
          <a:p>
            <a:r>
              <a:rPr lang="fr-FR" sz="2800" dirty="0">
                <a:solidFill>
                  <a:srgbClr val="B85808"/>
                </a:solidFill>
              </a:rPr>
              <a:t>Communication sur les projets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87A70C-E8FC-45FF-8749-2BA32FE81678}"/>
              </a:ext>
            </a:extLst>
          </p:cNvPr>
          <p:cNvSpPr txBox="1"/>
          <p:nvPr/>
        </p:nvSpPr>
        <p:spPr>
          <a:xfrm>
            <a:off x="-27476" y="119675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Faits marquants ou principaux jalons </a:t>
            </a: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(Quoi ? Quand ? Explications et illustrations !)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LSPM : inauguration le 24 février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ANTARES : célébration de « la fin du projet » au CPPM au printemps et à La Seyne en septembre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Euclid en juillet ?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Autres projets ?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Réalisations techniques ?</a:t>
            </a:r>
          </a:p>
          <a:p>
            <a:pPr marL="717550"/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Discussion avec les RES, les responsables scientifiques et les responsables techniques</a:t>
            </a:r>
            <a:endParaRPr lang="fr-FR" sz="1600" dirty="0">
              <a:solidFill>
                <a:srgbClr val="B858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Rappels : faire écho des faits marquants en fonction de la pertinence via différents canaux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 interne hebdomadaire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Présentations en RG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web du CPPM, Twitter @</a:t>
            </a:r>
            <a:r>
              <a:rPr lang="fr-FR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CPPMLuminy</a:t>
            </a:r>
            <a:endParaRPr lang="fr-F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Lettres et sites institutionnels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Communiqués de presse nationaux avec une déclinaison régionale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Dossiers de presse</a:t>
            </a:r>
            <a:endParaRPr lang="fr-F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CFF968-8829-4A1F-984A-732B9B6AC2A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16/01/23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FD2CB66-00CE-4DCF-BDCC-CB96E3653243}"/>
              </a:ext>
            </a:extLst>
          </p:cNvPr>
          <p:cNvSpPr txBox="1"/>
          <p:nvPr/>
        </p:nvSpPr>
        <p:spPr>
          <a:xfrm>
            <a:off x="8161049" y="6472030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</a:p>
        </p:txBody>
      </p:sp>
    </p:spTree>
    <p:extLst>
      <p:ext uri="{BB962C8B-B14F-4D97-AF65-F5344CB8AC3E}">
        <p14:creationId xmlns:p14="http://schemas.microsoft.com/office/powerpoint/2010/main" val="163210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6AB3AC-2E5D-4373-9870-B4B97DD9A12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16/01/23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A85917-CFCE-4D9C-BDF8-A87F7FBC438D}"/>
              </a:ext>
            </a:extLst>
          </p:cNvPr>
          <p:cNvSpPr txBox="1"/>
          <p:nvPr/>
        </p:nvSpPr>
        <p:spPr>
          <a:xfrm>
            <a:off x="0" y="4520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Outils de communication 2023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F264E2-9223-44E9-AE22-68E0BAB0C82D}"/>
              </a:ext>
            </a:extLst>
          </p:cNvPr>
          <p:cNvSpPr txBox="1"/>
          <p:nvPr/>
        </p:nvSpPr>
        <p:spPr>
          <a:xfrm>
            <a:off x="8161049" y="6472030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E53C85F-F74D-496A-82D8-68A47B5D12BE}"/>
              </a:ext>
            </a:extLst>
          </p:cNvPr>
          <p:cNvSpPr txBox="1"/>
          <p:nvPr/>
        </p:nvSpPr>
        <p:spPr>
          <a:xfrm>
            <a:off x="277612" y="1340768"/>
            <a:ext cx="84249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Rapport d’activité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Réalisation de l’édition 2022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2C7679E-7945-4365-9CEA-755F1D455309}"/>
              </a:ext>
            </a:extLst>
          </p:cNvPr>
          <p:cNvSpPr txBox="1"/>
          <p:nvPr/>
        </p:nvSpPr>
        <p:spPr>
          <a:xfrm>
            <a:off x="277612" y="2336340"/>
            <a:ext cx="88705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+mn-lt"/>
                <a:cs typeface="Calibri" panose="020F0502020204030204" pitchFamily="34" charset="0"/>
              </a:rPr>
              <a:t>Site web externe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Prochaine réunion le 2 février 2023, </a:t>
            </a:r>
            <a:r>
              <a:rPr lang="fr-FR" sz="1600" dirty="0">
                <a:solidFill>
                  <a:srgbClr val="002060"/>
                </a:solidFill>
                <a:latin typeface="+mn-lt"/>
                <a:hlinkClick r:id="rId3"/>
              </a:rPr>
              <a:t>groupeweb@cppm.in2p3.fr</a:t>
            </a:r>
            <a:endParaRPr lang="fr-FR" sz="1600" dirty="0">
              <a:solidFill>
                <a:srgbClr val="00206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+mn-lt"/>
              </a:rPr>
              <a:t>Mettre à jour les rubriques (RES)</a:t>
            </a:r>
            <a:endParaRPr lang="fr-FR" dirty="0">
              <a:solidFill>
                <a:srgbClr val="B85808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7D04E1-34DA-4C2D-BF00-3178237DB65B}"/>
              </a:ext>
            </a:extLst>
          </p:cNvPr>
          <p:cNvSpPr txBox="1"/>
          <p:nvPr/>
        </p:nvSpPr>
        <p:spPr>
          <a:xfrm>
            <a:off x="277612" y="3662658"/>
            <a:ext cx="8036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Photos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Concours photo IN2P3 – le personnel du labo est invité à soumettre des propositions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Reportage à programmer au 1</a:t>
            </a:r>
            <a:r>
              <a:rPr lang="fr-FR" sz="1600" baseline="300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trimestre 2023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010ABDE-9A5C-4FBB-ACED-09D829D3FE3A}"/>
              </a:ext>
            </a:extLst>
          </p:cNvPr>
          <p:cNvSpPr txBox="1"/>
          <p:nvPr/>
        </p:nvSpPr>
        <p:spPr>
          <a:xfrm>
            <a:off x="277612" y="4953256"/>
            <a:ext cx="80364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B0F0"/>
                </a:solidFill>
                <a:latin typeface="+mn-lt"/>
              </a:rPr>
              <a:t>Wikipedia</a:t>
            </a:r>
            <a:endParaRPr lang="fr-FR" dirty="0">
              <a:solidFill>
                <a:srgbClr val="00B0F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mettre à jour le texte en français pour le traduire</a:t>
            </a:r>
          </a:p>
        </p:txBody>
      </p:sp>
    </p:spTree>
    <p:extLst>
      <p:ext uri="{BB962C8B-B14F-4D97-AF65-F5344CB8AC3E}">
        <p14:creationId xmlns:p14="http://schemas.microsoft.com/office/powerpoint/2010/main" val="7148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6AB3AC-2E5D-4373-9870-B4B97DD9A12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16/01/23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A85917-CFCE-4D9C-BDF8-A87F7FBC438D}"/>
              </a:ext>
            </a:extLst>
          </p:cNvPr>
          <p:cNvSpPr txBox="1"/>
          <p:nvPr/>
        </p:nvSpPr>
        <p:spPr>
          <a:xfrm>
            <a:off x="0" y="4520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 2023 (1)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F264E2-9223-44E9-AE22-68E0BAB0C82D}"/>
              </a:ext>
            </a:extLst>
          </p:cNvPr>
          <p:cNvSpPr txBox="1"/>
          <p:nvPr/>
        </p:nvSpPr>
        <p:spPr>
          <a:xfrm>
            <a:off x="8161049" y="6472030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B618D04-1AC7-47D0-8174-7B3CAE3B7FF0}"/>
              </a:ext>
            </a:extLst>
          </p:cNvPr>
          <p:cNvSpPr txBox="1"/>
          <p:nvPr/>
        </p:nvSpPr>
        <p:spPr>
          <a:xfrm>
            <a:off x="320680" y="2978356"/>
            <a:ext cx="8841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B0F0"/>
                </a:solidFill>
                <a:latin typeface="+mn-lt"/>
              </a:rPr>
              <a:t>Masterclasse</a:t>
            </a:r>
            <a:r>
              <a:rPr lang="fr-FR" dirty="0">
                <a:solidFill>
                  <a:srgbClr val="00B0F0"/>
                </a:solidFill>
                <a:latin typeface="+mn-lt"/>
              </a:rPr>
              <a:t>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mars, Belle II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le lycée </a:t>
            </a:r>
            <a:r>
              <a:rPr lang="fr-FR" sz="1600" dirty="0" err="1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Montgrand</a:t>
            </a: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Marseille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 cadre d’une cordée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6EAFBAA-0876-4AB5-8C67-7EE9727FC94A}"/>
              </a:ext>
            </a:extLst>
          </p:cNvPr>
          <p:cNvSpPr txBox="1"/>
          <p:nvPr/>
        </p:nvSpPr>
        <p:spPr>
          <a:xfrm>
            <a:off x="281061" y="1431318"/>
            <a:ext cx="88705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+mn-lt"/>
              </a:rPr>
              <a:t>Femmes de science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Entre le 11 février et le 8 mars, </a:t>
            </a:r>
            <a:r>
              <a:rPr lang="fr-FR" sz="16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solliciter les « femmes de science » du CPPM, prévoir un format « mixte » pour 2023 (duo homme-femme ?)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BFAAB0B-8895-4219-B723-96C06BBBFAD0}"/>
              </a:ext>
            </a:extLst>
          </p:cNvPr>
          <p:cNvSpPr txBox="1"/>
          <p:nvPr/>
        </p:nvSpPr>
        <p:spPr>
          <a:xfrm>
            <a:off x="281061" y="2329218"/>
            <a:ext cx="80364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+mn-lt"/>
              </a:rPr>
              <a:t>Rencontres profs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14 mars,</a:t>
            </a:r>
            <a:r>
              <a:rPr lang="fr-FR" sz="16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 programme à définir (Jocelyne)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073FBAD-86F5-4599-B319-4A644DE00E3D}"/>
              </a:ext>
            </a:extLst>
          </p:cNvPr>
          <p:cNvSpPr txBox="1"/>
          <p:nvPr/>
        </p:nvSpPr>
        <p:spPr>
          <a:xfrm>
            <a:off x="309493" y="563800"/>
            <a:ext cx="80364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+mn-lt"/>
              </a:rPr>
              <a:t>Accueil des stagiaires du secondaire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pas d’accueil prévu pour 2023… sauf si une personne veut se charger de la coordination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F900C88-EA70-41B5-ADAC-7DB779CFB299}"/>
              </a:ext>
            </a:extLst>
          </p:cNvPr>
          <p:cNvSpPr txBox="1"/>
          <p:nvPr/>
        </p:nvSpPr>
        <p:spPr>
          <a:xfrm>
            <a:off x="281061" y="4773555"/>
            <a:ext cx="88413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 à la Fête de la science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6 au 16 octobre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Réunion spécifique à prévoir en avril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EEDC4B3-7102-4951-ADE2-6B7262961E46}"/>
              </a:ext>
            </a:extLst>
          </p:cNvPr>
          <p:cNvSpPr txBox="1"/>
          <p:nvPr/>
        </p:nvSpPr>
        <p:spPr>
          <a:xfrm>
            <a:off x="310274" y="4082828"/>
            <a:ext cx="88413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+mn-lt"/>
              </a:rPr>
              <a:t>Cordées de la réussite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souhaite coordonner les cordées ?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1BF682E-1551-429A-AC4C-6E798321970C}"/>
              </a:ext>
            </a:extLst>
          </p:cNvPr>
          <p:cNvSpPr txBox="1"/>
          <p:nvPr/>
        </p:nvSpPr>
        <p:spPr>
          <a:xfrm>
            <a:off x="281061" y="5802853"/>
            <a:ext cx="88413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+mn-lt"/>
              </a:rPr>
              <a:t>Journées du labo / 40 ans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juin</a:t>
            </a:r>
          </a:p>
        </p:txBody>
      </p:sp>
    </p:spTree>
    <p:extLst>
      <p:ext uri="{BB962C8B-B14F-4D97-AF65-F5344CB8AC3E}">
        <p14:creationId xmlns:p14="http://schemas.microsoft.com/office/powerpoint/2010/main" val="357837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6AB3AC-2E5D-4373-9870-B4B97DD9A12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16/01/23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A85917-CFCE-4D9C-BDF8-A87F7FBC438D}"/>
              </a:ext>
            </a:extLst>
          </p:cNvPr>
          <p:cNvSpPr txBox="1"/>
          <p:nvPr/>
        </p:nvSpPr>
        <p:spPr>
          <a:xfrm>
            <a:off x="5676" y="27181"/>
            <a:ext cx="91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 2023-2025 (2)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F264E2-9223-44E9-AE22-68E0BAB0C82D}"/>
              </a:ext>
            </a:extLst>
          </p:cNvPr>
          <p:cNvSpPr txBox="1"/>
          <p:nvPr/>
        </p:nvSpPr>
        <p:spPr>
          <a:xfrm>
            <a:off x="8161049" y="6472030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9518AD-1A2C-462F-B2B0-C484386605AF}"/>
              </a:ext>
            </a:extLst>
          </p:cNvPr>
          <p:cNvSpPr txBox="1"/>
          <p:nvPr/>
        </p:nvSpPr>
        <p:spPr>
          <a:xfrm>
            <a:off x="189674" y="550401"/>
            <a:ext cx="8963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+mn-lt"/>
                <a:cs typeface="Calibri" panose="020F0502020204030204" pitchFamily="34" charset="0"/>
              </a:rPr>
              <a:t>Projet « présentation des activités du labo accessible au grand public » 2022-2023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+mn-lt"/>
              </a:rPr>
              <a:t>Equipe projet : Yannick Boursier, Yann </a:t>
            </a:r>
            <a:r>
              <a:rPr lang="fr-FR" sz="1400" dirty="0" err="1">
                <a:solidFill>
                  <a:srgbClr val="002060"/>
                </a:solidFill>
                <a:latin typeface="+mn-lt"/>
              </a:rPr>
              <a:t>Coadou</a:t>
            </a:r>
            <a:r>
              <a:rPr lang="fr-FR" sz="1400" dirty="0">
                <a:solidFill>
                  <a:srgbClr val="002060"/>
                </a:solidFill>
                <a:latin typeface="+mn-lt"/>
              </a:rPr>
              <a:t>, Magali Damoiseaux, Damien Dornic, Stéphanie Escoffier, Camille </a:t>
            </a:r>
            <a:r>
              <a:rPr lang="fr-FR" sz="1400" dirty="0" err="1">
                <a:solidFill>
                  <a:srgbClr val="002060"/>
                </a:solidFill>
                <a:latin typeface="+mn-lt"/>
              </a:rPr>
              <a:t>Hermantier</a:t>
            </a:r>
            <a:r>
              <a:rPr lang="fr-FR" sz="1400" dirty="0">
                <a:solidFill>
                  <a:srgbClr val="002060"/>
                </a:solidFill>
                <a:latin typeface="+mn-lt"/>
              </a:rPr>
              <a:t>-Rivet, Julien </a:t>
            </a:r>
            <a:r>
              <a:rPr lang="fr-FR" sz="1400" dirty="0" err="1">
                <a:solidFill>
                  <a:srgbClr val="002060"/>
                </a:solidFill>
                <a:latin typeface="+mn-lt"/>
              </a:rPr>
              <a:t>Zoubian</a:t>
            </a:r>
            <a:endParaRPr lang="fr-FR" sz="140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B0F0"/>
                </a:solidFill>
                <a:latin typeface="+mn-lt"/>
              </a:rPr>
              <a:t>Projet à terminer en 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722ACA-B8EA-4874-BC45-A1B03192B69B}"/>
              </a:ext>
            </a:extLst>
          </p:cNvPr>
          <p:cNvSpPr txBox="1"/>
          <p:nvPr/>
        </p:nvSpPr>
        <p:spPr>
          <a:xfrm>
            <a:off x="168861" y="1689707"/>
            <a:ext cx="8963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Année internationale des sciences fondamentales pour le développement durable 2022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L'assemblée générale des Nations Unies, dans sa session du 2 décembre, a proclamé 2022, l'année internationale des sciences fondamentales pour le développement durable.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 Spiro, Président IUPAP et Président du comité de pilotage de l'année internationale des sciences fondamentales pour le développement durable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actions devaient se prolonger en 2023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2B87F5-DA5C-42CF-91B6-0462E1295468}"/>
              </a:ext>
            </a:extLst>
          </p:cNvPr>
          <p:cNvSpPr txBox="1"/>
          <p:nvPr/>
        </p:nvSpPr>
        <p:spPr>
          <a:xfrm>
            <a:off x="168861" y="3199640"/>
            <a:ext cx="8963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Année nationale de la physique 2023-2024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Il s’agit d’une opération de diffusion de la culture scientifique organisée en partenariat entre le CNRS et le Ministère de l’Education Nationale à destination du public scolaire (enseignants et élèves) et du grand public. D’autres partenaires sont engagés dans cette année de la physique : le CEA, les sociétés savantes SFP, SFO et SF2A, France Université et le MESR, l’Union des Professeurs de Physique-Chimie et l’Union des Professeurs de classes préparatoires Scientifiques, La Main à la pâte et le réseau des Maisons pour la Science, Femmes et Sciences. D’autres peuvent encore les rejoindre.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Au niveau du CNRS, l’année de la physique est pilotée par 4 Instituts : l’INP, l’IN2P3, l’INSIS et l’INSU.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+mj-lt"/>
              </a:rPr>
              <a:t>Contact : Vincent 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Planchenault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, chargé de communication à l’INP : </a:t>
            </a:r>
            <a:r>
              <a:rPr lang="fr-FR" sz="1400" dirty="0">
                <a:latin typeface="+mj-lt"/>
                <a:hlinkClick r:id="rId3"/>
              </a:rPr>
              <a:t>inp.com@cnrs.fr</a:t>
            </a:r>
            <a:endParaRPr lang="fr-FR" sz="1400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  <a:p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F11669-122E-44DF-9325-B49483F495DB}"/>
              </a:ext>
            </a:extLst>
          </p:cNvPr>
          <p:cNvSpPr txBox="1"/>
          <p:nvPr/>
        </p:nvSpPr>
        <p:spPr>
          <a:xfrm>
            <a:off x="143163" y="5369400"/>
            <a:ext cx="89637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EPS-HEP 2025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Conférence internationale en physique des hautes énergies prévue en juillet 2025 au </a:t>
            </a:r>
            <a:r>
              <a:rPr lang="fr-FR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Pharo</a:t>
            </a: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 : Thomas </a:t>
            </a:r>
            <a:r>
              <a:rPr lang="fr-FR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Strebler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strebler@cppm.in2p3.fr</a:t>
            </a: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Contributions possibles du personnel, notamment pour le volet « </a:t>
            </a:r>
            <a:r>
              <a:rPr lang="fr-FR" sz="14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Outreach</a:t>
            </a:r>
            <a:r>
              <a:rPr lang="fr-FR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8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>
            <a:extLst>
              <a:ext uri="{FF2B5EF4-FFF2-40B4-BE49-F238E27FC236}">
                <a16:creationId xmlns:a16="http://schemas.microsoft.com/office/drawing/2014/main" id="{7F5501A3-B280-4330-9A67-AC3B2FAEFF87}"/>
              </a:ext>
            </a:extLst>
          </p:cNvPr>
          <p:cNvSpPr/>
          <p:nvPr/>
        </p:nvSpPr>
        <p:spPr>
          <a:xfrm>
            <a:off x="388320" y="2551551"/>
            <a:ext cx="2414311" cy="1387182"/>
          </a:xfrm>
          <a:prstGeom prst="ellipse">
            <a:avLst/>
          </a:prstGeom>
          <a:solidFill>
            <a:srgbClr val="EAE3D2">
              <a:alpha val="45000"/>
            </a:srgbClr>
          </a:solidFill>
          <a:ln w="19050">
            <a:solidFill>
              <a:srgbClr val="CBBA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Cellule Science Ouverte et Communication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Magali Damoiseaux 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Marie Roger-Chantin</a:t>
            </a:r>
          </a:p>
        </p:txBody>
      </p:sp>
      <p:cxnSp>
        <p:nvCxnSpPr>
          <p:cNvPr id="1038" name="_s1038"/>
          <p:cNvCxnSpPr>
            <a:cxnSpLocks noChangeShapeType="1"/>
          </p:cNvCxnSpPr>
          <p:nvPr/>
        </p:nvCxnSpPr>
        <p:spPr bwMode="auto">
          <a:xfrm flipV="1">
            <a:off x="2676423" y="2141638"/>
            <a:ext cx="208717" cy="479280"/>
          </a:xfrm>
          <a:prstGeom prst="bentConnector2">
            <a:avLst/>
          </a:prstGeom>
          <a:noFill/>
          <a:ln w="12700">
            <a:noFill/>
            <a:miter lim="800000"/>
            <a:headEnd/>
            <a:tailEnd/>
          </a:ln>
        </p:spPr>
      </p:cxnSp>
      <p:sp>
        <p:nvSpPr>
          <p:cNvPr id="1061" name="Text Box 69"/>
          <p:cNvSpPr txBox="1">
            <a:spLocks noChangeArrowheads="1"/>
          </p:cNvSpPr>
          <p:nvPr/>
        </p:nvSpPr>
        <p:spPr bwMode="auto">
          <a:xfrm>
            <a:off x="251520" y="6220695"/>
            <a:ext cx="2137833" cy="2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31" dirty="0">
                <a:latin typeface="Calibri" pitchFamily="34" charset="0"/>
              </a:rPr>
              <a:t>CPPM/MD – 11/01/2022</a:t>
            </a:r>
          </a:p>
        </p:txBody>
      </p:sp>
      <p:sp>
        <p:nvSpPr>
          <p:cNvPr id="71" name="Ellipse 70"/>
          <p:cNvSpPr/>
          <p:nvPr/>
        </p:nvSpPr>
        <p:spPr>
          <a:xfrm>
            <a:off x="3688311" y="1067637"/>
            <a:ext cx="4124049" cy="3334014"/>
          </a:xfrm>
          <a:prstGeom prst="ellipse">
            <a:avLst/>
          </a:prstGeom>
          <a:solidFill>
            <a:srgbClr val="EAE3D2">
              <a:alpha val="76000"/>
            </a:srgbClr>
          </a:solidFill>
          <a:ln w="15875">
            <a:solidFill>
              <a:srgbClr val="CBBA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51530" algn="l"/>
              </a:tabLst>
            </a:pPr>
            <a:endParaRPr lang="fr-FR" sz="831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tabLst>
                <a:tab pos="1651530" algn="l"/>
              </a:tabLst>
            </a:pP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Référents</a:t>
            </a:r>
          </a:p>
          <a:p>
            <a:pPr algn="ctr">
              <a:tabLst>
                <a:tab pos="1651530" algn="l"/>
              </a:tabLst>
            </a:pPr>
            <a:endParaRPr lang="fr-FR" sz="1000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tabLst>
                <a:tab pos="1651530" algn="l"/>
              </a:tabLst>
            </a:pPr>
            <a:endParaRPr lang="fr-FR" sz="1000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tabLst>
                <a:tab pos="1651530" algn="l"/>
              </a:tabLst>
            </a:pPr>
            <a:endParaRPr lang="fr-FR" sz="1000" b="1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tabLst>
                <a:tab pos="1569467" algn="l"/>
              </a:tabLst>
            </a:pP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      IST</a:t>
            </a: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fr-FR" sz="1000" dirty="0" err="1">
                <a:solidFill>
                  <a:schemeClr val="tx2"/>
                </a:solidFill>
                <a:latin typeface="Calibri" pitchFamily="34" charset="0"/>
              </a:rPr>
              <a:t>Eric</a:t>
            </a: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r-FR" sz="1000" dirty="0" err="1">
                <a:solidFill>
                  <a:schemeClr val="tx2"/>
                </a:solidFill>
                <a:latin typeface="Calibri" pitchFamily="34" charset="0"/>
              </a:rPr>
              <a:t>Kajfasz</a:t>
            </a:r>
            <a:endParaRPr lang="fr-FR" sz="10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tabLst>
                <a:tab pos="1569467" algn="l"/>
              </a:tabLst>
            </a:pP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Outil IST LIMBRA</a:t>
            </a: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	Renaud Le </a:t>
            </a:r>
            <a:r>
              <a:rPr lang="fr-FR" sz="1000" dirty="0" err="1">
                <a:solidFill>
                  <a:schemeClr val="tx2"/>
                </a:solidFill>
                <a:latin typeface="Calibri" pitchFamily="34" charset="0"/>
              </a:rPr>
              <a:t>Gac</a:t>
            </a:r>
            <a:endParaRPr lang="fr-FR" sz="10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tabLst>
                <a:tab pos="1569467" algn="l"/>
              </a:tabLst>
            </a:pP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      CST pour l’AMU</a:t>
            </a: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	Julian Bautista</a:t>
            </a:r>
            <a:br>
              <a:rPr lang="fr-FR" sz="10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Ateliers </a:t>
            </a:r>
            <a:r>
              <a:rPr lang="fr-FR" sz="1000" b="1" dirty="0" err="1">
                <a:solidFill>
                  <a:schemeClr val="tx2"/>
                </a:solidFill>
                <a:latin typeface="Calibri" pitchFamily="34" charset="0"/>
              </a:rPr>
              <a:t>CinéSciences</a:t>
            </a: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	Yann </a:t>
            </a:r>
            <a:r>
              <a:rPr lang="fr-FR" sz="1000" dirty="0" err="1">
                <a:solidFill>
                  <a:schemeClr val="tx2"/>
                </a:solidFill>
                <a:latin typeface="Calibri" pitchFamily="34" charset="0"/>
              </a:rPr>
              <a:t>Coadou</a:t>
            </a:r>
            <a:endParaRPr lang="fr-FR" sz="10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tabLst>
                <a:tab pos="1569467" algn="l"/>
              </a:tabLst>
            </a:pP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Sciences à l’école</a:t>
            </a: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	José </a:t>
            </a:r>
            <a:r>
              <a:rPr lang="fr-FR" sz="1000" dirty="0" err="1">
                <a:solidFill>
                  <a:schemeClr val="tx2"/>
                </a:solidFill>
                <a:latin typeface="Calibri" pitchFamily="34" charset="0"/>
              </a:rPr>
              <a:t>Busto</a:t>
            </a:r>
            <a:endParaRPr lang="fr-FR" sz="10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tabLst>
                <a:tab pos="1569467" algn="l"/>
              </a:tabLst>
            </a:pP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fr-FR" sz="1000" b="1" dirty="0" err="1">
                <a:solidFill>
                  <a:schemeClr val="tx2"/>
                </a:solidFill>
                <a:latin typeface="Calibri" pitchFamily="34" charset="0"/>
              </a:rPr>
              <a:t>Masterclasses</a:t>
            </a: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	Julien </a:t>
            </a:r>
            <a:r>
              <a:rPr lang="fr-FR" sz="1000" dirty="0" err="1">
                <a:solidFill>
                  <a:schemeClr val="tx2"/>
                </a:solidFill>
                <a:latin typeface="Calibri" pitchFamily="34" charset="0"/>
              </a:rPr>
              <a:t>Cogan</a:t>
            </a:r>
            <a:endParaRPr lang="fr-FR" sz="10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tabLst>
                <a:tab pos="1569467" algn="l"/>
              </a:tabLst>
            </a:pP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	Elisabeth Petit</a:t>
            </a:r>
          </a:p>
          <a:p>
            <a:pPr>
              <a:tabLst>
                <a:tab pos="1569467" algn="l"/>
              </a:tabLst>
            </a:pP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	Justine Serrano</a:t>
            </a:r>
          </a:p>
          <a:p>
            <a:pPr>
              <a:tabLst>
                <a:tab pos="1569467" algn="l"/>
              </a:tabLst>
            </a:pP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Treize Minutes	</a:t>
            </a: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Yannick Boursier</a:t>
            </a:r>
          </a:p>
          <a:p>
            <a:pPr>
              <a:tabLst>
                <a:tab pos="1569467" algn="l"/>
              </a:tabLst>
            </a:pP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      Femmes de science*</a:t>
            </a: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	Stéphanie Escoffier </a:t>
            </a:r>
          </a:p>
          <a:p>
            <a:pPr>
              <a:tabLst>
                <a:tab pos="1569467" algn="l"/>
              </a:tabLst>
            </a:pP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TIPE</a:t>
            </a: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fr-FR" sz="1000" dirty="0" err="1">
                <a:solidFill>
                  <a:schemeClr val="tx2"/>
                </a:solidFill>
                <a:latin typeface="Calibri" pitchFamily="34" charset="0"/>
              </a:rPr>
              <a:t>Heide</a:t>
            </a: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r-FR" sz="1000" dirty="0" err="1">
                <a:solidFill>
                  <a:schemeClr val="tx2"/>
                </a:solidFill>
                <a:latin typeface="Calibri" pitchFamily="34" charset="0"/>
              </a:rPr>
              <a:t>Costantini</a:t>
            </a:r>
            <a:endParaRPr lang="fr-FR" sz="10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tabLst>
                <a:tab pos="1569467" algn="l"/>
              </a:tabLst>
            </a:pP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       </a:t>
            </a: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Stages</a:t>
            </a: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 	William </a:t>
            </a:r>
            <a:r>
              <a:rPr lang="fr-FR" sz="1000" dirty="0" err="1">
                <a:solidFill>
                  <a:schemeClr val="tx2"/>
                </a:solidFill>
                <a:latin typeface="Calibri" pitchFamily="34" charset="0"/>
              </a:rPr>
              <a:t>Gillard</a:t>
            </a:r>
            <a:endParaRPr lang="fr-FR" sz="10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tabLst>
                <a:tab pos="1569467" algn="l"/>
              </a:tabLst>
            </a:pP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	Frédéric </a:t>
            </a:r>
            <a:r>
              <a:rPr lang="fr-FR" sz="1000" dirty="0" err="1">
                <a:solidFill>
                  <a:schemeClr val="tx2"/>
                </a:solidFill>
                <a:latin typeface="Calibri" pitchFamily="34" charset="0"/>
              </a:rPr>
              <a:t>Hachon</a:t>
            </a:r>
            <a:endParaRPr lang="fr-FR" sz="10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tabLst>
                <a:tab pos="1569467" algn="l"/>
              </a:tabLst>
            </a:pP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       </a:t>
            </a: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Animation Scientifique</a:t>
            </a: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fr-FR" sz="1000" dirty="0" err="1">
                <a:solidFill>
                  <a:schemeClr val="tx2"/>
                </a:solidFill>
                <a:latin typeface="Calibri" pitchFamily="34" charset="0"/>
              </a:rPr>
              <a:t>Dorothea</a:t>
            </a: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r-FR" sz="1000" dirty="0" err="1">
                <a:solidFill>
                  <a:schemeClr val="tx2"/>
                </a:solidFill>
                <a:latin typeface="Calibri" pitchFamily="34" charset="0"/>
              </a:rPr>
              <a:t>vom</a:t>
            </a: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 Bruch</a:t>
            </a:r>
          </a:p>
          <a:p>
            <a:pPr>
              <a:tabLst>
                <a:tab pos="1569467" algn="l"/>
              </a:tabLst>
            </a:pP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	Benjamin Racine</a:t>
            </a:r>
          </a:p>
          <a:p>
            <a:pPr>
              <a:tabLst>
                <a:tab pos="1569467" algn="l"/>
              </a:tabLst>
            </a:pPr>
            <a:r>
              <a:rPr lang="fr-FR" sz="1000" dirty="0">
                <a:solidFill>
                  <a:schemeClr val="tx2"/>
                </a:solidFill>
                <a:latin typeface="Calibri" pitchFamily="34" charset="0"/>
              </a:rPr>
              <a:t>	Farès </a:t>
            </a:r>
            <a:r>
              <a:rPr lang="fr-FR" sz="1000" dirty="0" err="1">
                <a:solidFill>
                  <a:schemeClr val="tx2"/>
                </a:solidFill>
                <a:latin typeface="Calibri" pitchFamily="34" charset="0"/>
              </a:rPr>
              <a:t>Djama</a:t>
            </a:r>
            <a:endParaRPr lang="fr-FR" sz="1000" dirty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tabLst>
                <a:tab pos="1569467" algn="l"/>
              </a:tabLst>
            </a:pPr>
            <a:endParaRPr lang="fr-FR" sz="83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92C669-08BA-49A8-A194-B89EB530BFCF}"/>
              </a:ext>
            </a:extLst>
          </p:cNvPr>
          <p:cNvSpPr txBox="1"/>
          <p:nvPr/>
        </p:nvSpPr>
        <p:spPr>
          <a:xfrm>
            <a:off x="2799258" y="6121259"/>
            <a:ext cx="231532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38" dirty="0">
                <a:latin typeface="Calibri" panose="020F0502020204030204" pitchFamily="34" charset="0"/>
                <a:cs typeface="Calibri" panose="020F0502020204030204" pitchFamily="34" charset="0"/>
              </a:rPr>
              <a:t>IST = Information scientifique et Technique</a:t>
            </a:r>
          </a:p>
          <a:p>
            <a:r>
              <a:rPr lang="fr-FR" sz="738" dirty="0">
                <a:latin typeface="Calibri" panose="020F0502020204030204" pitchFamily="34" charset="0"/>
                <a:cs typeface="Calibri" panose="020F0502020204030204" pitchFamily="34" charset="0"/>
              </a:rPr>
              <a:t>CST = Culture Scientifique et Technique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D2113A4-7B2C-44C6-8972-789E73196A2C}"/>
              </a:ext>
            </a:extLst>
          </p:cNvPr>
          <p:cNvSpPr txBox="1"/>
          <p:nvPr/>
        </p:nvSpPr>
        <p:spPr>
          <a:xfrm>
            <a:off x="9385" y="7214"/>
            <a:ext cx="9144001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85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 fonctionnelle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6490227-C708-4719-8D5D-1C819B90CDFF}"/>
              </a:ext>
            </a:extLst>
          </p:cNvPr>
          <p:cNvSpPr txBox="1"/>
          <p:nvPr/>
        </p:nvSpPr>
        <p:spPr>
          <a:xfrm>
            <a:off x="3688311" y="6070525"/>
            <a:ext cx="1963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 = Information scientifique et Technique</a:t>
            </a:r>
          </a:p>
          <a:p>
            <a:r>
              <a:rPr lang="fr-FR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CST = Culture Scientifique et Technique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B69F482-2ED2-42BC-803B-6BCD49242241}"/>
              </a:ext>
            </a:extLst>
          </p:cNvPr>
          <p:cNvSpPr/>
          <p:nvPr/>
        </p:nvSpPr>
        <p:spPr>
          <a:xfrm>
            <a:off x="611560" y="1151762"/>
            <a:ext cx="2211923" cy="929769"/>
          </a:xfrm>
          <a:prstGeom prst="ellipse">
            <a:avLst/>
          </a:prstGeom>
          <a:solidFill>
            <a:srgbClr val="EAE3D2">
              <a:alpha val="45000"/>
            </a:srgbClr>
          </a:solidFill>
          <a:ln w="19050">
            <a:solidFill>
              <a:srgbClr val="CBBA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51530" algn="l"/>
              </a:tabLst>
            </a:pP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Direction et responsables d’équipes et de services 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C51CDD-750D-4B8A-BE9D-B4E049952B86}"/>
              </a:ext>
            </a:extLst>
          </p:cNvPr>
          <p:cNvSpPr/>
          <p:nvPr/>
        </p:nvSpPr>
        <p:spPr>
          <a:xfrm>
            <a:off x="1938356" y="4542999"/>
            <a:ext cx="1517833" cy="722537"/>
          </a:xfrm>
          <a:prstGeom prst="ellipse">
            <a:avLst/>
          </a:prstGeom>
          <a:solidFill>
            <a:srgbClr val="EAE3D2">
              <a:alpha val="45000"/>
            </a:srgbClr>
          </a:solidFill>
          <a:ln w="19050">
            <a:solidFill>
              <a:srgbClr val="CBBA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51530" algn="l"/>
              </a:tabLst>
            </a:pP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Correspondants publications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834DE65-C8DB-4BA4-BBD0-6DB472D4078A}"/>
              </a:ext>
            </a:extLst>
          </p:cNvPr>
          <p:cNvSpPr/>
          <p:nvPr/>
        </p:nvSpPr>
        <p:spPr>
          <a:xfrm>
            <a:off x="278557" y="4557865"/>
            <a:ext cx="1517833" cy="731158"/>
          </a:xfrm>
          <a:prstGeom prst="ellipse">
            <a:avLst/>
          </a:prstGeom>
          <a:solidFill>
            <a:srgbClr val="EAE3D2">
              <a:alpha val="45000"/>
            </a:srgbClr>
          </a:solidFill>
          <a:ln w="19050">
            <a:solidFill>
              <a:srgbClr val="CBBA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51530" algn="l"/>
              </a:tabLst>
            </a:pP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Correspondants photos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35D6CCD-9489-4261-B3BD-E9F1F8D2D334}"/>
              </a:ext>
            </a:extLst>
          </p:cNvPr>
          <p:cNvSpPr/>
          <p:nvPr/>
        </p:nvSpPr>
        <p:spPr>
          <a:xfrm>
            <a:off x="4046076" y="4596800"/>
            <a:ext cx="3184048" cy="929769"/>
          </a:xfrm>
          <a:prstGeom prst="ellipse">
            <a:avLst/>
          </a:prstGeom>
          <a:solidFill>
            <a:srgbClr val="EAE3D2">
              <a:alpha val="45000"/>
            </a:srgbClr>
          </a:solidFill>
          <a:ln w="19050">
            <a:solidFill>
              <a:srgbClr val="CBBA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51530" algn="l"/>
              </a:tabLst>
            </a:pPr>
            <a:r>
              <a:rPr lang="fr-FR" sz="1000" b="1" dirty="0">
                <a:solidFill>
                  <a:schemeClr val="tx2"/>
                </a:solidFill>
                <a:latin typeface="Calibri" pitchFamily="34" charset="0"/>
              </a:rPr>
              <a:t>Services administration, infrastructure et informatique, patrimoine et logistique</a:t>
            </a:r>
            <a:endParaRPr lang="fr-FR" sz="1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9C3C74E-9355-45E4-A06A-00AA7D5A4594}"/>
              </a:ext>
            </a:extLst>
          </p:cNvPr>
          <p:cNvCxnSpPr>
            <a:cxnSpLocks/>
            <a:endCxn id="27" idx="1"/>
          </p:cNvCxnSpPr>
          <p:nvPr/>
        </p:nvCxnSpPr>
        <p:spPr bwMode="auto">
          <a:xfrm>
            <a:off x="2655918" y="3587840"/>
            <a:ext cx="1856451" cy="11451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07954458-988A-4E79-8A79-0F97D92C22CE}"/>
              </a:ext>
            </a:extLst>
          </p:cNvPr>
          <p:cNvCxnSpPr>
            <a:cxnSpLocks/>
            <a:endCxn id="25" idx="0"/>
          </p:cNvCxnSpPr>
          <p:nvPr/>
        </p:nvCxnSpPr>
        <p:spPr bwMode="auto">
          <a:xfrm flipH="1">
            <a:off x="1037474" y="3880052"/>
            <a:ext cx="143276" cy="6778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7B630874-FB73-43F0-9DDD-E663C7B4FE2B}"/>
              </a:ext>
            </a:extLst>
          </p:cNvPr>
          <p:cNvCxnSpPr>
            <a:cxnSpLocks/>
            <a:endCxn id="28" idx="0"/>
          </p:cNvCxnSpPr>
          <p:nvPr/>
        </p:nvCxnSpPr>
        <p:spPr bwMode="auto">
          <a:xfrm>
            <a:off x="1595475" y="2081531"/>
            <a:ext cx="1" cy="47002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D09A7212-946E-450A-9477-31276500D1A8}"/>
              </a:ext>
            </a:extLst>
          </p:cNvPr>
          <p:cNvCxnSpPr>
            <a:cxnSpLocks/>
          </p:cNvCxnSpPr>
          <p:nvPr/>
        </p:nvCxnSpPr>
        <p:spPr bwMode="auto">
          <a:xfrm flipV="1">
            <a:off x="2780781" y="2656661"/>
            <a:ext cx="907530" cy="4122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F30D28EE-FF40-448A-9D46-DD13FAF9984B}"/>
              </a:ext>
            </a:extLst>
          </p:cNvPr>
          <p:cNvCxnSpPr>
            <a:cxnSpLocks/>
          </p:cNvCxnSpPr>
          <p:nvPr/>
        </p:nvCxnSpPr>
        <p:spPr bwMode="auto">
          <a:xfrm>
            <a:off x="2267744" y="3836237"/>
            <a:ext cx="288032" cy="7067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6B27567-A877-40A3-AD6A-07EF58ACE40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16/01/23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E0EFEAF-D398-43B2-969C-AAFEA4672EC1}"/>
              </a:ext>
            </a:extLst>
          </p:cNvPr>
          <p:cNvSpPr txBox="1"/>
          <p:nvPr/>
        </p:nvSpPr>
        <p:spPr>
          <a:xfrm>
            <a:off x="8172399" y="6511126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963C908-348B-429F-A1E2-E1F42A194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27" y="-40980"/>
            <a:ext cx="1135189" cy="10937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C84F197-1C2C-4AD0-BEDA-3FA4E5D08BC4}"/>
              </a:ext>
            </a:extLst>
          </p:cNvPr>
          <p:cNvSpPr txBox="1"/>
          <p:nvPr/>
        </p:nvSpPr>
        <p:spPr>
          <a:xfrm>
            <a:off x="6063411" y="5690372"/>
            <a:ext cx="2783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  <a:latin typeface="+mj-lt"/>
              </a:rPr>
              <a:t>* Dans cette thématique, l’initiative de Chiara </a:t>
            </a:r>
            <a:r>
              <a:rPr lang="fr-FR" sz="1000" dirty="0" err="1">
                <a:solidFill>
                  <a:schemeClr val="tx1"/>
                </a:solidFill>
                <a:latin typeface="+mj-lt"/>
              </a:rPr>
              <a:t>Lastoria</a:t>
            </a:r>
            <a:r>
              <a:rPr lang="fr-FR" sz="1000" dirty="0">
                <a:solidFill>
                  <a:schemeClr val="tx1"/>
                </a:solidFill>
                <a:latin typeface="+mj-lt"/>
              </a:rPr>
              <a:t> et de </a:t>
            </a:r>
            <a:r>
              <a:rPr lang="fr-FR" sz="1000" dirty="0" err="1">
                <a:solidFill>
                  <a:schemeClr val="tx1"/>
                </a:solidFill>
                <a:latin typeface="+mj-lt"/>
              </a:rPr>
              <a:t>Dorothea</a:t>
            </a:r>
            <a:r>
              <a:rPr lang="fr-FR" sz="1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tx1"/>
                </a:solidFill>
                <a:latin typeface="+mj-lt"/>
              </a:rPr>
              <a:t>vom</a:t>
            </a:r>
            <a:r>
              <a:rPr lang="fr-FR" sz="1000" dirty="0">
                <a:solidFill>
                  <a:schemeClr val="tx1"/>
                </a:solidFill>
                <a:latin typeface="+mj-lt"/>
              </a:rPr>
              <a:t> Bruch sur la place des femmes en science, débouchera probablement sur des actions de communication spécifiques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94DEA92-DAE7-4EEE-BB9E-938DF89EB47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16/01/23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899A2A-29E6-4E53-955F-DD58ABC2D831}"/>
              </a:ext>
            </a:extLst>
          </p:cNvPr>
          <p:cNvSpPr txBox="1"/>
          <p:nvPr/>
        </p:nvSpPr>
        <p:spPr>
          <a:xfrm>
            <a:off x="-36512" y="836712"/>
            <a:ext cx="93131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Ressources documentaires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Renouvellement des abonnements, 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https://marintra.in2p3.fr/?q=fr/content/abonnements</a:t>
            </a: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Prêt de livres 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bibliothèque CPPM 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https://koha3.in2p3.fr/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bibliothèque universitaire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https://bu.univ-amu.fr/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(compte ENT)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Achat de livres 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gestion par le service </a:t>
            </a:r>
            <a:r>
              <a:rPr lang="fr-FR" sz="14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(pas de service mutualisé IN2P3)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Actualités,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https://marintra.in2p3.fr/?q=fr/content/linformation-scientifique-et-technique-ist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 : FAQ Science Ouverte)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92B33B-9668-4F9C-86D7-1FBF7445DD31}"/>
              </a:ext>
            </a:extLst>
          </p:cNvPr>
          <p:cNvSpPr txBox="1"/>
          <p:nvPr/>
        </p:nvSpPr>
        <p:spPr>
          <a:xfrm>
            <a:off x="-36512" y="2744927"/>
            <a:ext cx="915512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scientifique et technique</a:t>
            </a:r>
          </a:p>
          <a:p>
            <a:r>
              <a:rPr lang="fr-FR" sz="1400" b="1" dirty="0">
                <a:solidFill>
                  <a:srgbClr val="E46C0A"/>
                </a:solidFill>
                <a:latin typeface="+mn-lt"/>
              </a:rPr>
              <a:t>Aix Marseille Univ, CNRS/IN2P3, CPPM, Marseille, France</a:t>
            </a:r>
            <a:endParaRPr lang="fr-FR" sz="1400" dirty="0">
              <a:solidFill>
                <a:srgbClr val="E46C0A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LIMBRA : outil du CPPM, </a:t>
            </a:r>
            <a:r>
              <a:rPr lang="fr-FR" sz="1400" dirty="0">
                <a:latin typeface="+mn-lt"/>
                <a:hlinkClick r:id="rId7"/>
              </a:rPr>
              <a:t>https://marprod.in2p3.fr/limbra_cppm</a:t>
            </a:r>
            <a:endParaRPr lang="fr-FR" sz="14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Correspondant publications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Tableau récapitulatif, 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https://www.cppm.in2p3.fr/web/fr/recherche/publications/</a:t>
            </a: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 : archive ouverte, </a:t>
            </a:r>
            <a:r>
              <a:rPr lang="fr-FR" sz="1400" u="sng" dirty="0">
                <a:solidFill>
                  <a:srgbClr val="59074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https://hal.science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référence pour AMU, pour la Science Ouverte, pour les CRAC… </a:t>
            </a:r>
            <a:r>
              <a:rPr lang="fr-FR" sz="14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(vérifier vos </a:t>
            </a:r>
            <a:r>
              <a:rPr lang="fr-FR" sz="1400" dirty="0" err="1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proceedings</a:t>
            </a:r>
            <a:r>
              <a:rPr lang="fr-FR" sz="14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vos communications sans acte)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329DA46-021B-4410-8EA7-9684B35100AE}"/>
              </a:ext>
            </a:extLst>
          </p:cNvPr>
          <p:cNvSpPr txBox="1"/>
          <p:nvPr/>
        </p:nvSpPr>
        <p:spPr>
          <a:xfrm>
            <a:off x="-36512" y="4855184"/>
            <a:ext cx="9167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Indicateurs en IST et Communication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Bases de données internes, 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https://marintra.in2p3.fr/?q=</a:t>
            </a:r>
            <a:r>
              <a:rPr lang="fr-FR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fr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/content/bases-de-données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4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mettre à jour au moins une fois par an			</a:t>
            </a:r>
            <a:r>
              <a:rPr lang="fr-FR" sz="1400" dirty="0" err="1">
                <a:latin typeface="+mn-lt"/>
                <a:hlinkClick r:id="rId11"/>
              </a:rPr>
              <a:t>Medias</a:t>
            </a:r>
            <a:endParaRPr lang="fr-FR" sz="1400" dirty="0">
              <a:latin typeface="+mn-lt"/>
            </a:endParaRPr>
          </a:p>
          <a:p>
            <a:pPr marL="3028950" lvl="6"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hlinkClick r:id="rId12"/>
              </a:rPr>
              <a:t>Responsabilités</a:t>
            </a:r>
            <a:endParaRPr lang="fr-FR" sz="1400" dirty="0">
              <a:latin typeface="+mn-lt"/>
            </a:endParaRPr>
          </a:p>
          <a:p>
            <a:pPr marL="3028950" lvl="6"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hlinkClick r:id="rId13"/>
              </a:rPr>
              <a:t>Organisation de rencontres scientifiques</a:t>
            </a:r>
            <a:endParaRPr lang="fr-FR" sz="1400" dirty="0">
              <a:latin typeface="+mn-lt"/>
            </a:endParaRPr>
          </a:p>
          <a:p>
            <a:pPr marL="3028950" lvl="6"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hlinkClick r:id="rId14"/>
              </a:rPr>
              <a:t>Interventions</a:t>
            </a:r>
            <a:endParaRPr lang="fr-FR" sz="1400" dirty="0">
              <a:latin typeface="+mn-lt"/>
            </a:endParaRPr>
          </a:p>
          <a:p>
            <a:pPr marL="3028950" lvl="6"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  <a:hlinkClick r:id="rId15"/>
              </a:rPr>
              <a:t>Enseignements</a:t>
            </a:r>
            <a:endParaRPr lang="fr-FR" sz="1400" dirty="0">
              <a:latin typeface="+mn-lt"/>
            </a:endParaRPr>
          </a:p>
          <a:p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48944C5-E055-46E4-9809-DCACC74F5F7C}"/>
              </a:ext>
            </a:extLst>
          </p:cNvPr>
          <p:cNvSpPr txBox="1"/>
          <p:nvPr/>
        </p:nvSpPr>
        <p:spPr>
          <a:xfrm>
            <a:off x="8161049" y="6472030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60560A-5072-43B0-B81C-C06206C55115}"/>
              </a:ext>
            </a:extLst>
          </p:cNvPr>
          <p:cNvSpPr txBox="1"/>
          <p:nvPr/>
        </p:nvSpPr>
        <p:spPr>
          <a:xfrm>
            <a:off x="12695" y="0"/>
            <a:ext cx="9118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37815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6AB3AC-2E5D-4373-9870-B4B97DD9A12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16/01/23</a:t>
            </a:r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id="{F88664B2-AC37-4DC6-8751-FF09B5EA3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1200704"/>
            <a:ext cx="2167869" cy="1846660"/>
          </a:xfrm>
          <a:prstGeom prst="ellipse">
            <a:avLst/>
          </a:prstGeom>
          <a:solidFill>
            <a:srgbClr val="0070C0">
              <a:alpha val="50195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fr-FR" sz="1800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1F7140B4-CA84-42EE-8BA8-FCA6980C7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074" y="1452660"/>
            <a:ext cx="14748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altLang="fr-FR" sz="1400" b="1" dirty="0">
                <a:solidFill>
                  <a:srgbClr val="002060"/>
                </a:solidFill>
                <a:cs typeface="Calibri" panose="020F0502020204030204" pitchFamily="34" charset="0"/>
              </a:rPr>
              <a:t>Faire connaitre </a:t>
            </a:r>
            <a:br>
              <a:rPr lang="fr-FR" altLang="fr-FR" sz="1400" b="1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fr-FR" altLang="fr-FR" sz="1400" b="1" dirty="0">
                <a:solidFill>
                  <a:srgbClr val="002060"/>
                </a:solidFill>
                <a:cs typeface="Calibri" panose="020F0502020204030204" pitchFamily="34" charset="0"/>
              </a:rPr>
              <a:t>le CPPM</a:t>
            </a:r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id="{30F63FA6-A771-4B8A-91E8-99138CE0A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7284" y="2326663"/>
            <a:ext cx="2167869" cy="1846660"/>
          </a:xfrm>
          <a:prstGeom prst="ellipse">
            <a:avLst/>
          </a:prstGeom>
          <a:solidFill>
            <a:srgbClr val="3399FF">
              <a:alpha val="49804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fr-FR" sz="1800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FF686DD3-70CE-4680-B3DD-33DAC5451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588" y="2326663"/>
            <a:ext cx="2167869" cy="1846660"/>
          </a:xfrm>
          <a:prstGeom prst="ellipse">
            <a:avLst/>
          </a:prstGeom>
          <a:solidFill>
            <a:srgbClr val="9FD8EA">
              <a:alpha val="50195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fr-FR" sz="1800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B4A07177-A494-42C9-AECC-502198323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131" y="2995619"/>
            <a:ext cx="13730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altLang="fr-FR" sz="1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Sensibiliser </a:t>
            </a:r>
            <a:br>
              <a:rPr lang="fr-FR" altLang="fr-FR" sz="1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fr-FR" altLang="fr-FR" sz="1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les jeunes </a:t>
            </a:r>
            <a:br>
              <a:rPr lang="fr-FR" altLang="fr-FR" sz="1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fr-FR" altLang="fr-FR" sz="1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aux sciences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D18B9CA4-B44E-4F1F-873C-91860B98E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182" y="3029198"/>
            <a:ext cx="15353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altLang="fr-FR" sz="1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Informer, </a:t>
            </a:r>
            <a:br>
              <a:rPr lang="fr-FR" altLang="fr-FR" sz="1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fr-FR" altLang="fr-FR" sz="1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intéresser, fédérer </a:t>
            </a:r>
            <a:br>
              <a:rPr lang="fr-FR" altLang="fr-FR" sz="1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fr-FR" altLang="fr-FR" sz="1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le personnel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94551C77-1959-451F-9F62-E96B31085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599" y="2272830"/>
            <a:ext cx="15189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altLang="fr-FR" sz="1400" b="1" dirty="0">
                <a:solidFill>
                  <a:srgbClr val="B85808"/>
                </a:solidFill>
                <a:latin typeface="+mn-lt"/>
                <a:cs typeface="Arial" panose="020B0604020202020204" pitchFamily="34" charset="0"/>
              </a:rPr>
              <a:t>Objectifs </a:t>
            </a:r>
            <a:br>
              <a:rPr lang="fr-FR" altLang="fr-FR" sz="1400" b="1" dirty="0">
                <a:solidFill>
                  <a:srgbClr val="B85808"/>
                </a:solidFill>
                <a:latin typeface="+mn-lt"/>
                <a:cs typeface="Arial" panose="020B0604020202020204" pitchFamily="34" charset="0"/>
              </a:rPr>
            </a:br>
            <a:r>
              <a:rPr lang="fr-FR" altLang="fr-FR" sz="1400" b="1" dirty="0">
                <a:solidFill>
                  <a:srgbClr val="B85808"/>
                </a:solidFill>
                <a:latin typeface="+mn-lt"/>
                <a:cs typeface="Arial" panose="020B0604020202020204" pitchFamily="34" charset="0"/>
              </a:rPr>
              <a:t>de communication</a:t>
            </a:r>
          </a:p>
        </p:txBody>
      </p:sp>
      <p:sp>
        <p:nvSpPr>
          <p:cNvPr id="18" name="Oval 25">
            <a:extLst>
              <a:ext uri="{FF2B5EF4-FFF2-40B4-BE49-F238E27FC236}">
                <a16:creationId xmlns:a16="http://schemas.microsoft.com/office/drawing/2014/main" id="{547293D1-43E5-4764-AD3A-C7395D6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285" y="2040874"/>
            <a:ext cx="1424756" cy="1292662"/>
          </a:xfrm>
          <a:prstGeom prst="ellipse">
            <a:avLst/>
          </a:prstGeom>
          <a:noFill/>
          <a:ln w="31750">
            <a:solidFill>
              <a:srgbClr val="B85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F264E2-9223-44E9-AE22-68E0BAB0C82D}"/>
              </a:ext>
            </a:extLst>
          </p:cNvPr>
          <p:cNvSpPr txBox="1"/>
          <p:nvPr/>
        </p:nvSpPr>
        <p:spPr>
          <a:xfrm>
            <a:off x="8161049" y="6472030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384DC7-24FB-4279-ADC7-073593CB9DE4}"/>
              </a:ext>
            </a:extLst>
          </p:cNvPr>
          <p:cNvSpPr txBox="1"/>
          <p:nvPr/>
        </p:nvSpPr>
        <p:spPr>
          <a:xfrm>
            <a:off x="-36512" y="4637562"/>
            <a:ext cx="9192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En fonction de l’objectif visé et du public concerné, moyens adaptés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Plaquette, rapport d’activité, site web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Newsletter, lettres institutionnelles, twitter, photothèque IN2P3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Evènements institutionnels, grand public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Evènements pour le personnel (présentations vulgarisées en RG, 40 ans du CPPM, ANTARES)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A6CF19-4612-49C7-8813-401D761AB667}"/>
              </a:ext>
            </a:extLst>
          </p:cNvPr>
          <p:cNvSpPr txBox="1"/>
          <p:nvPr/>
        </p:nvSpPr>
        <p:spPr>
          <a:xfrm>
            <a:off x="0" y="-9435"/>
            <a:ext cx="9118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77350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DA931-6A0A-4119-BA5F-52624A68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2936"/>
            <a:ext cx="9067327" cy="1152128"/>
          </a:xfrm>
        </p:spPr>
        <p:txBody>
          <a:bodyPr/>
          <a:lstStyle/>
          <a:p>
            <a:r>
              <a:rPr lang="fr-FR" dirty="0"/>
              <a:t>Outils et actions de </a:t>
            </a:r>
            <a:br>
              <a:rPr lang="fr-FR" dirty="0"/>
            </a:br>
            <a:r>
              <a:rPr lang="fr-FR" dirty="0"/>
              <a:t>communication 2022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57F896E-2550-4CBE-BB47-0C359B41440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16/01/23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B19F86-4E6A-4E62-9E6B-0F52CBFF4059}"/>
              </a:ext>
            </a:extLst>
          </p:cNvPr>
          <p:cNvSpPr txBox="1"/>
          <p:nvPr/>
        </p:nvSpPr>
        <p:spPr>
          <a:xfrm>
            <a:off x="8161049" y="6472030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</a:p>
        </p:txBody>
      </p:sp>
    </p:spTree>
    <p:extLst>
      <p:ext uri="{BB962C8B-B14F-4D97-AF65-F5344CB8AC3E}">
        <p14:creationId xmlns:p14="http://schemas.microsoft.com/office/powerpoint/2010/main" val="126228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E1AE3-A367-444C-82AF-6FCCB625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B85808"/>
                </a:solidFill>
              </a:rPr>
              <a:t>Faits marquants </a:t>
            </a:r>
            <a:r>
              <a:rPr lang="fr-FR" sz="1800" dirty="0">
                <a:solidFill>
                  <a:srgbClr val="002060"/>
                </a:solidFill>
              </a:rPr>
              <a:t>(liste non exhaustive)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07595D-4403-477F-B793-90A637D77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y a 20 ans, l’observatoire H.E.S.S. révolutionnait l’astronomie gamma de haute énergie</a:t>
            </a:r>
            <a:endParaRPr lang="fr-FR" sz="1400" dirty="0">
              <a:solidFill>
                <a:srgbClr val="002060"/>
              </a:solidFill>
            </a:endParaRPr>
          </a:p>
          <a:p>
            <a:r>
              <a:rPr lang="fr-FR" sz="1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Meilleures limites mondiales pour la recherche de WIMP de basse masse avec l'expérience DarkSide-50</a:t>
            </a:r>
            <a:endParaRPr lang="fr-FR" sz="1400" dirty="0">
              <a:solidFill>
                <a:srgbClr val="002060"/>
              </a:solidFill>
            </a:endParaRPr>
          </a:p>
          <a:p>
            <a:r>
              <a:rPr lang="fr-FR" sz="1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boson de Higgs</a:t>
            </a:r>
            <a:endParaRPr lang="fr-FR" sz="1400" dirty="0">
              <a:solidFill>
                <a:srgbClr val="002060"/>
              </a:solidFill>
            </a:endParaRPr>
          </a:p>
          <a:p>
            <a:r>
              <a:rPr lang="fr-FR" sz="14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 particules suivies à la trace avec des détecteurs LHC</a:t>
            </a:r>
            <a:endParaRPr lang="fr-FR" sz="1400" dirty="0">
              <a:solidFill>
                <a:srgbClr val="002060"/>
              </a:solidFill>
            </a:endParaRPr>
          </a:p>
          <a:p>
            <a:r>
              <a:rPr lang="fr-FR" sz="14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LHC, l’accélérateur géant du </a:t>
            </a:r>
            <a:r>
              <a:rPr lang="fr-FR" sz="1400" dirty="0" err="1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Cern</a:t>
            </a:r>
            <a:r>
              <a:rPr lang="fr-FR" sz="14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lancé à pleine puissance</a:t>
            </a:r>
            <a:endParaRPr lang="fr-FR" sz="1400" dirty="0">
              <a:solidFill>
                <a:srgbClr val="002060"/>
              </a:solidFill>
            </a:endParaRPr>
          </a:p>
          <a:p>
            <a:r>
              <a:rPr lang="fr-FR" sz="1400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 </a:t>
            </a:r>
            <a:r>
              <a:rPr lang="fr-FR" sz="1400" dirty="0" err="1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Cern</a:t>
            </a:r>
            <a:r>
              <a:rPr lang="fr-FR" sz="1400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les scientifiques reprennent l’exploration des origines de l’Univers</a:t>
            </a:r>
            <a:endParaRPr lang="fr-FR" sz="1400" dirty="0">
              <a:solidFill>
                <a:srgbClr val="002060"/>
              </a:solidFill>
            </a:endParaRPr>
          </a:p>
          <a:p>
            <a:r>
              <a:rPr lang="fr-FR" sz="1400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 sphères KM3NeT-ORCA et des pixels pour sonder un des plus grands mystères de </a:t>
            </a:r>
            <a:r>
              <a:rPr lang="fr-FR" sz="1400" dirty="0" err="1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lUnivers</a:t>
            </a:r>
            <a:endParaRPr lang="fr-FR" sz="1400" dirty="0">
              <a:solidFill>
                <a:srgbClr val="002060"/>
              </a:solidFill>
            </a:endParaRPr>
          </a:p>
          <a:p>
            <a:r>
              <a:rPr lang="fr-FR" sz="1400" dirty="0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Prix Euclid Star décerné à Sylvain </a:t>
            </a:r>
            <a:r>
              <a:rPr lang="fr-FR" sz="1400" dirty="0" err="1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Gouyou</a:t>
            </a:r>
            <a:r>
              <a:rPr lang="fr-FR" sz="1400" dirty="0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Beauchamps, </a:t>
            </a:r>
            <a:r>
              <a:rPr lang="fr-FR" sz="1400" dirty="0" err="1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post-doctorant</a:t>
            </a:r>
            <a:endParaRPr lang="fr-FR" sz="1400" dirty="0">
              <a:solidFill>
                <a:srgbClr val="002060"/>
              </a:solidFill>
            </a:endParaRPr>
          </a:p>
          <a:p>
            <a:r>
              <a:rPr lang="fr-FR" sz="1400" dirty="0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Médaille de bronze du CNRS 2022 pour Elisabeth Petit, physicienne CNRS</a:t>
            </a:r>
            <a:endParaRPr lang="fr-FR" sz="1400" dirty="0">
              <a:solidFill>
                <a:srgbClr val="002060"/>
              </a:solidFill>
            </a:endParaRPr>
          </a:p>
          <a:p>
            <a:r>
              <a:rPr lang="fr-FR" sz="1500" dirty="0">
                <a:solidFill>
                  <a:srgbClr val="00206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HL-LHC - Retour vers le futur</a:t>
            </a:r>
            <a:endParaRPr lang="fr-FR" sz="1500" dirty="0">
              <a:solidFill>
                <a:srgbClr val="002060"/>
              </a:solidFill>
            </a:endParaRPr>
          </a:p>
          <a:p>
            <a:r>
              <a:rPr lang="fr-FR" sz="1500" dirty="0">
                <a:solidFill>
                  <a:srgbClr val="00206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 de la prise de données du télescope à neutrinos ANTARES</a:t>
            </a:r>
            <a:endParaRPr lang="fr-FR" sz="1500" dirty="0">
              <a:solidFill>
                <a:srgbClr val="002060"/>
              </a:solidFill>
            </a:endParaRPr>
          </a:p>
          <a:p>
            <a:r>
              <a:rPr lang="fr-FR" sz="1500" dirty="0">
                <a:solidFill>
                  <a:srgbClr val="00206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L'instrument DESI crée la plus grande carte 3D du cosmos</a:t>
            </a:r>
            <a:endParaRPr lang="fr-FR" sz="1500" dirty="0">
              <a:solidFill>
                <a:srgbClr val="002060"/>
              </a:solidFill>
            </a:endParaRPr>
          </a:p>
          <a:p>
            <a:r>
              <a:rPr lang="fr-FR" sz="1500" dirty="0" err="1">
                <a:solidFill>
                  <a:srgbClr val="00206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Dorothea</a:t>
            </a:r>
            <a:r>
              <a:rPr lang="fr-FR" sz="1500" dirty="0">
                <a:solidFill>
                  <a:srgbClr val="00206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1500" dirty="0" err="1">
                <a:solidFill>
                  <a:srgbClr val="00206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vom</a:t>
            </a:r>
            <a:r>
              <a:rPr lang="fr-FR" sz="1500" dirty="0">
                <a:solidFill>
                  <a:srgbClr val="00206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Bruch, chercheuse CNRS, lauréate de la bourse européenne </a:t>
            </a:r>
            <a:r>
              <a:rPr lang="fr-FR" sz="1500" dirty="0" err="1">
                <a:solidFill>
                  <a:srgbClr val="00206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Starting</a:t>
            </a:r>
            <a:r>
              <a:rPr lang="fr-FR" sz="1500" dirty="0">
                <a:solidFill>
                  <a:srgbClr val="00206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1500" dirty="0" err="1">
                <a:solidFill>
                  <a:srgbClr val="00206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</a:t>
            </a:r>
            <a:r>
              <a:rPr lang="fr-FR" sz="1500" dirty="0">
                <a:solidFill>
                  <a:srgbClr val="00206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2021</a:t>
            </a:r>
            <a:endParaRPr lang="fr-FR" sz="1500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A5A2A6-7261-4941-9E4E-A256D3A59D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6F84FB0-82FB-F24A-A6B9-24EF0D8BB04B}" type="datetime1">
              <a:rPr lang="fr-FR" altLang="fr-FR" smtClean="0"/>
              <a:t>27/01/2023</a:t>
            </a:fld>
            <a:endParaRPr lang="fr-FR" alt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E97732-3820-45B5-970C-33F67FDC6A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Réunion Générale CPPM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276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6AB3AC-2E5D-4373-9870-B4B97DD9A12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16/01/23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A85917-CFCE-4D9C-BDF8-A87F7FBC438D}"/>
              </a:ext>
            </a:extLst>
          </p:cNvPr>
          <p:cNvSpPr txBox="1"/>
          <p:nvPr/>
        </p:nvSpPr>
        <p:spPr>
          <a:xfrm>
            <a:off x="11352" y="0"/>
            <a:ext cx="91326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Evénements 2022</a:t>
            </a:r>
            <a:br>
              <a:rPr lang="fr-FR" sz="28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ont sollicité des ressources humaines du CPPM !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F264E2-9223-44E9-AE22-68E0BAB0C82D}"/>
              </a:ext>
            </a:extLst>
          </p:cNvPr>
          <p:cNvSpPr txBox="1"/>
          <p:nvPr/>
        </p:nvSpPr>
        <p:spPr>
          <a:xfrm>
            <a:off x="8161049" y="6472030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488A92-5286-4049-A83F-9D42A12F252F}"/>
              </a:ext>
            </a:extLst>
          </p:cNvPr>
          <p:cNvSpPr/>
          <p:nvPr/>
        </p:nvSpPr>
        <p:spPr>
          <a:xfrm>
            <a:off x="11352" y="929570"/>
            <a:ext cx="91326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31 janvier au 4 février 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Accueil de 8 stagiaires de 3ème</a:t>
            </a:r>
          </a:p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février 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Journée internationale des </a:t>
            </a:r>
            <a:r>
              <a:rPr lang="fr-FR" sz="1600" dirty="0">
                <a:solidFill>
                  <a:srgbClr val="00B0F0"/>
                </a:solidFill>
                <a:latin typeface="Calibri"/>
                <a:cs typeface="Calibri" panose="020F0502020204030204" pitchFamily="34" charset="0"/>
              </a:rPr>
              <a:t>femmes </a:t>
            </a:r>
            <a:r>
              <a:rPr lang="fr-FR" sz="1600" dirty="0">
                <a:solidFill>
                  <a:srgbClr val="00B0F0"/>
                </a:solidFill>
                <a:latin typeface="Calibri"/>
              </a:rPr>
              <a:t>et des filles de science</a:t>
            </a:r>
            <a:endParaRPr lang="fr-FR" sz="1600" dirty="0">
              <a:solidFill>
                <a:srgbClr val="00B0F0"/>
              </a:solidFill>
              <a:latin typeface="Calibri"/>
              <a:cs typeface="Calibri" panose="020F0502020204030204" pitchFamily="34" charset="0"/>
            </a:endParaRPr>
          </a:p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février 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Visite du labo pour Aurélie Philippe, déléguée régionale</a:t>
            </a:r>
          </a:p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février 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Cérémonie « interne » du cristal collectif LSST</a:t>
            </a:r>
          </a:p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février </a:t>
            </a:r>
            <a:r>
              <a:rPr lang="fr-FR" sz="1600" dirty="0">
                <a:solidFill>
                  <a:srgbClr val="00B0F0"/>
                </a:solidFill>
                <a:latin typeface="+mj-lt"/>
              </a:rPr>
              <a:t>Visite du labo pour des personnes du Conseil départemental du Var et de la Délégation du CNRS</a:t>
            </a:r>
            <a:endParaRPr lang="fr-FR" sz="1600" dirty="0">
              <a:solidFill>
                <a:srgbClr val="00B0F0"/>
              </a:solidFill>
              <a:latin typeface="+mj-lt"/>
              <a:cs typeface="Calibri" panose="020F0502020204030204" pitchFamily="34" charset="0"/>
            </a:endParaRPr>
          </a:p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mars 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Séminaire dans le cadre de la journée internationale des droits des femmes</a:t>
            </a:r>
          </a:p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mars 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Accueil du lycée </a:t>
            </a:r>
            <a:r>
              <a:rPr lang="fr-FR" sz="16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Montgrand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Marseille *</a:t>
            </a:r>
          </a:p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mars </a:t>
            </a:r>
            <a:r>
              <a:rPr lang="fr-FR" sz="1600" dirty="0">
                <a:solidFill>
                  <a:srgbClr val="00B0F0"/>
                </a:solidFill>
                <a:latin typeface="+mj-lt"/>
              </a:rPr>
              <a:t>Visite du labo pour des étudiants en L3 physique (organisée par Christian Morel)</a:t>
            </a:r>
            <a:endParaRPr lang="fr-FR" sz="1600" dirty="0">
              <a:solidFill>
                <a:srgbClr val="00B0F0"/>
              </a:solidFill>
              <a:latin typeface="+mj-lt"/>
              <a:cs typeface="Calibri" panose="020F0502020204030204" pitchFamily="34" charset="0"/>
            </a:endParaRPr>
          </a:p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mars 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Rencontres avec les professeurs du secondaire</a:t>
            </a:r>
          </a:p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mars en distanciel </a:t>
            </a:r>
            <a:r>
              <a:rPr lang="fr-FR" sz="16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Masterclasse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Belle II *</a:t>
            </a:r>
          </a:p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mars </a:t>
            </a:r>
            <a:r>
              <a:rPr lang="fr-FR" sz="1600" dirty="0">
                <a:solidFill>
                  <a:srgbClr val="00B0F0"/>
                </a:solidFill>
                <a:latin typeface="+mj-lt"/>
              </a:rPr>
              <a:t>Visite du labo pour les directeurs/ responsables techniques de l'IN2P3</a:t>
            </a:r>
          </a:p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+mj-lt"/>
                <a:cs typeface="Calibri" panose="020F0502020204030204" pitchFamily="34" charset="0"/>
              </a:rPr>
              <a:t>21 avril </a:t>
            </a:r>
            <a:r>
              <a:rPr lang="fr-FR" sz="1600" dirty="0">
                <a:solidFill>
                  <a:srgbClr val="00B0F0"/>
                </a:solidFill>
                <a:latin typeface="+mj-lt"/>
              </a:rPr>
              <a:t>Visite du labo pour des étudiants de physique de l'Université de Groningen (organisée par William </a:t>
            </a:r>
            <a:r>
              <a:rPr lang="fr-FR" sz="1600" dirty="0" err="1">
                <a:solidFill>
                  <a:srgbClr val="00B0F0"/>
                </a:solidFill>
                <a:latin typeface="+mj-lt"/>
              </a:rPr>
              <a:t>Gillard</a:t>
            </a:r>
            <a:r>
              <a:rPr lang="fr-FR" sz="1600" dirty="0">
                <a:solidFill>
                  <a:srgbClr val="00B0F0"/>
                </a:solidFill>
                <a:latin typeface="+mj-lt"/>
              </a:rPr>
              <a:t>)</a:t>
            </a:r>
            <a:endParaRPr lang="fr-FR" sz="1600" dirty="0">
              <a:solidFill>
                <a:srgbClr val="00B0F0"/>
              </a:solidFill>
              <a:latin typeface="+mj-lt"/>
              <a:cs typeface="Calibri" panose="020F0502020204030204" pitchFamily="34" charset="0"/>
            </a:endParaRPr>
          </a:p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avril 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Accueil du lycée René Char d’Avignon *</a:t>
            </a:r>
          </a:p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mai </a:t>
            </a:r>
            <a:r>
              <a:rPr lang="fr-FR" sz="16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Masterclasse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e-Péron au lycée René Char d’Avignon *</a:t>
            </a:r>
          </a:p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juillet 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Visite du labo pour Caroline </a:t>
            </a:r>
            <a:r>
              <a:rPr lang="fr-FR" sz="16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Roose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députée européenne</a:t>
            </a:r>
          </a:p>
          <a:p>
            <a:pPr marL="985838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octobre </a:t>
            </a:r>
            <a:r>
              <a:rPr lang="fr-FR" sz="1600" dirty="0">
                <a:solidFill>
                  <a:srgbClr val="00B0F0"/>
                </a:solidFill>
                <a:latin typeface="+mj-lt"/>
              </a:rPr>
              <a:t>Visite du labo pour les Services Centraux IN2P3</a:t>
            </a:r>
          </a:p>
          <a:p>
            <a:pPr marL="985838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+mj-lt"/>
              </a:rPr>
              <a:t>19 octobre </a:t>
            </a:r>
            <a:r>
              <a:rPr lang="fr-FR" sz="1600" dirty="0">
                <a:solidFill>
                  <a:srgbClr val="00B0F0"/>
                </a:solidFill>
                <a:latin typeface="+mj-lt"/>
              </a:rPr>
              <a:t>Visite du labo pour les participants à la formation </a:t>
            </a:r>
            <a:r>
              <a:rPr lang="fr-FR" sz="1600" dirty="0" err="1">
                <a:solidFill>
                  <a:srgbClr val="00B0F0"/>
                </a:solidFill>
                <a:latin typeface="+mj-lt"/>
              </a:rPr>
              <a:t>TeamLab</a:t>
            </a:r>
            <a:r>
              <a:rPr lang="fr-FR" sz="1600" dirty="0">
                <a:solidFill>
                  <a:srgbClr val="00B0F0"/>
                </a:solidFill>
                <a:latin typeface="+mj-lt"/>
              </a:rPr>
              <a:t> (organisée par Aurélia </a:t>
            </a:r>
            <a:r>
              <a:rPr lang="fr-FR" sz="1600" dirty="0" err="1">
                <a:solidFill>
                  <a:srgbClr val="00B0F0"/>
                </a:solidFill>
                <a:latin typeface="+mj-lt"/>
              </a:rPr>
              <a:t>Secroun</a:t>
            </a:r>
            <a:r>
              <a:rPr lang="fr-FR" sz="1600" dirty="0">
                <a:solidFill>
                  <a:srgbClr val="00B0F0"/>
                </a:solidFill>
                <a:latin typeface="+mj-lt"/>
              </a:rPr>
              <a:t>)</a:t>
            </a:r>
          </a:p>
          <a:p>
            <a:pPr marL="985838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+mj-lt"/>
                <a:cs typeface="Calibri" panose="020F0502020204030204" pitchFamily="34" charset="0"/>
              </a:rPr>
              <a:t>14 novembre </a:t>
            </a:r>
            <a:r>
              <a:rPr lang="fr-FR" sz="1600" dirty="0">
                <a:solidFill>
                  <a:srgbClr val="00B0F0"/>
                </a:solidFill>
                <a:latin typeface="+mj-lt"/>
              </a:rPr>
              <a:t>Visite du laboratoire par le comité HCERES</a:t>
            </a:r>
            <a:endParaRPr lang="fr-FR" sz="1600" dirty="0">
              <a:solidFill>
                <a:srgbClr val="00B0F0"/>
              </a:solidFill>
              <a:latin typeface="+mj-lt"/>
              <a:cs typeface="Calibri" panose="020F0502020204030204" pitchFamily="34" charset="0"/>
            </a:endParaRPr>
          </a:p>
          <a:p>
            <a:pPr marL="985838" lvl="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12 au 15 décembre 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Accueil de 4 stagiaires de 3ème</a:t>
            </a:r>
          </a:p>
          <a:p>
            <a:pPr marL="985838" lvl="0" indent="-285750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B858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ED02CF-DD88-433D-B5C2-2FA0EC7C09C9}"/>
              </a:ext>
            </a:extLst>
          </p:cNvPr>
          <p:cNvSpPr txBox="1"/>
          <p:nvPr/>
        </p:nvSpPr>
        <p:spPr>
          <a:xfrm>
            <a:off x="4800327" y="6441253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B0F0"/>
                </a:solidFill>
                <a:latin typeface="+mj-lt"/>
              </a:rPr>
              <a:t>* Dans le cadre des cordées de la réussite</a:t>
            </a:r>
          </a:p>
        </p:txBody>
      </p:sp>
    </p:spTree>
    <p:extLst>
      <p:ext uri="{BB962C8B-B14F-4D97-AF65-F5344CB8AC3E}">
        <p14:creationId xmlns:p14="http://schemas.microsoft.com/office/powerpoint/2010/main" val="19819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6CDF3E-7D53-4F87-B33F-2D07AE8280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0"/>
          <a:stretch/>
        </p:blipFill>
        <p:spPr>
          <a:xfrm>
            <a:off x="5580112" y="1742124"/>
            <a:ext cx="1380702" cy="19973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1CD2181-5149-4DAB-B92F-4E401F572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0"/>
          <a:stretch/>
        </p:blipFill>
        <p:spPr>
          <a:xfrm>
            <a:off x="6682478" y="4346878"/>
            <a:ext cx="2254669" cy="199734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6AB3AC-2E5D-4373-9870-B4B97DD9A12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16/01/23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A85917-CFCE-4D9C-BDF8-A87F7FBC438D}"/>
              </a:ext>
            </a:extLst>
          </p:cNvPr>
          <p:cNvSpPr txBox="1"/>
          <p:nvPr/>
        </p:nvSpPr>
        <p:spPr>
          <a:xfrm>
            <a:off x="0" y="0"/>
            <a:ext cx="9132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2022 (1)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F264E2-9223-44E9-AE22-68E0BAB0C82D}"/>
              </a:ext>
            </a:extLst>
          </p:cNvPr>
          <p:cNvSpPr txBox="1"/>
          <p:nvPr/>
        </p:nvSpPr>
        <p:spPr>
          <a:xfrm>
            <a:off x="8161049" y="6472030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E53C85F-F74D-496A-82D8-68A47B5D12BE}"/>
              </a:ext>
            </a:extLst>
          </p:cNvPr>
          <p:cNvSpPr txBox="1"/>
          <p:nvPr/>
        </p:nvSpPr>
        <p:spPr>
          <a:xfrm>
            <a:off x="218737" y="441396"/>
            <a:ext cx="60094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Rapport d’activité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 de l’édition 2021, en français et en anglais</a:t>
            </a:r>
            <a:endParaRPr lang="fr-FR" sz="1400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anglaise en cours de finalisation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de la structure (éd°2022 aux RES le 20 janvier 2023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2C7679E-7945-4365-9CEA-755F1D455309}"/>
              </a:ext>
            </a:extLst>
          </p:cNvPr>
          <p:cNvSpPr txBox="1"/>
          <p:nvPr/>
        </p:nvSpPr>
        <p:spPr>
          <a:xfrm>
            <a:off x="187857" y="1571940"/>
            <a:ext cx="51042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+mn-lt"/>
                <a:cs typeface="Calibri" panose="020F0502020204030204" pitchFamily="34" charset="0"/>
              </a:rPr>
              <a:t>Sites web (externe et interne)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Groupe WEB constitué de 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Mathieu D., Thierry M., Angélique P., Mathieu P.-T., Adrien R., </a:t>
            </a:r>
            <a:r>
              <a:rPr lang="fr-FR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Cristi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Magali D. et Marie R.-C.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Améliorer la lisibilité des informations (catégories informationnelles, structuration…)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Inciter les responsables de rubriques à mettre à jour « leurs » informations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DD3D00B-5F29-4F30-B7DB-CE25463DAC89}"/>
              </a:ext>
            </a:extLst>
          </p:cNvPr>
          <p:cNvSpPr txBox="1"/>
          <p:nvPr/>
        </p:nvSpPr>
        <p:spPr>
          <a:xfrm>
            <a:off x="206853" y="3473955"/>
            <a:ext cx="60094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+mn-lt"/>
                <a:cs typeface="Calibri" panose="020F0502020204030204" pitchFamily="34" charset="0"/>
              </a:rPr>
              <a:t>Photos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Valoriser les activités scientifiques et techniques avec des photos</a:t>
            </a:r>
            <a:endParaRPr lang="fr-FR" sz="1600" dirty="0">
              <a:solidFill>
                <a:srgbClr val="B85808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Site du CPPM, </a:t>
            </a:r>
            <a:r>
              <a:rPr lang="fr-FR" sz="12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  <a:hlinkClick r:id="rId4"/>
              </a:rPr>
              <a:t>https://www.cppm.in2p3.fr/web/fr/laboratoire/medias/</a:t>
            </a:r>
            <a:endParaRPr lang="fr-FR" sz="12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Photothèque de l’IN2P3, </a:t>
            </a:r>
            <a:r>
              <a:rPr lang="fr-FR" sz="1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hlinkClick r:id="rId5"/>
              </a:rPr>
              <a:t>https://phototheque.in2p3.fr/index.php?/category/540</a:t>
            </a:r>
            <a:endParaRPr lang="fr-FR" sz="1200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Photothèque de </a:t>
            </a:r>
            <a:r>
              <a:rPr lang="fr-FR" sz="16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CNRS Images (bientôt visibles)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F8F48A0-70F8-4907-BED0-918969717A25}"/>
              </a:ext>
            </a:extLst>
          </p:cNvPr>
          <p:cNvSpPr txBox="1"/>
          <p:nvPr/>
        </p:nvSpPr>
        <p:spPr>
          <a:xfrm>
            <a:off x="168860" y="4828172"/>
            <a:ext cx="668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+mn-lt"/>
                <a:cs typeface="Calibri" panose="020F0502020204030204" pitchFamily="34" charset="0"/>
              </a:rPr>
              <a:t>Twitter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382 abonnés fin 2019 // 460 début 2021 // 530 début 2023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zh-CN" sz="1600" dirty="0">
                <a:solidFill>
                  <a:srgbClr val="B85808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 correspondant dans chaque équipe et service pour communiquer davantage sur Twitter ?</a:t>
            </a:r>
            <a:endParaRPr lang="fr-FR" sz="1600" dirty="0">
              <a:solidFill>
                <a:srgbClr val="B85808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4B7D3B-AC77-431C-A578-31D92FAFFA61}"/>
              </a:ext>
            </a:extLst>
          </p:cNvPr>
          <p:cNvSpPr txBox="1"/>
          <p:nvPr/>
        </p:nvSpPr>
        <p:spPr>
          <a:xfrm>
            <a:off x="168860" y="5856477"/>
            <a:ext cx="89637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+mn-lt"/>
                <a:cs typeface="Calibri" panose="020F0502020204030204" pitchFamily="34" charset="0"/>
              </a:rPr>
              <a:t>Echos dans les médias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  <a:hlinkClick r:id="rId6"/>
              </a:rPr>
              <a:t>https://www.cppm.in2p3.fr/internal/medias/</a:t>
            </a:r>
            <a:r>
              <a:rPr lang="fr-FR" sz="16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B85808"/>
                </a:solidFill>
                <a:latin typeface="+mn-lt"/>
                <a:cs typeface="Calibri" panose="020F0502020204030204" pitchFamily="34" charset="0"/>
              </a:rPr>
              <a:t>1 seule information pour l’instant…</a:t>
            </a:r>
          </a:p>
        </p:txBody>
      </p:sp>
    </p:spTree>
    <p:extLst>
      <p:ext uri="{BB962C8B-B14F-4D97-AF65-F5344CB8AC3E}">
        <p14:creationId xmlns:p14="http://schemas.microsoft.com/office/powerpoint/2010/main" val="352400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6AB3AC-2E5D-4373-9870-B4B97DD9A12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16/01/23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A85917-CFCE-4D9C-BDF8-A87F7FBC438D}"/>
              </a:ext>
            </a:extLst>
          </p:cNvPr>
          <p:cNvSpPr txBox="1"/>
          <p:nvPr/>
        </p:nvSpPr>
        <p:spPr>
          <a:xfrm>
            <a:off x="0" y="-27384"/>
            <a:ext cx="9132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2022 (2)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F264E2-9223-44E9-AE22-68E0BAB0C82D}"/>
              </a:ext>
            </a:extLst>
          </p:cNvPr>
          <p:cNvSpPr txBox="1"/>
          <p:nvPr/>
        </p:nvSpPr>
        <p:spPr>
          <a:xfrm>
            <a:off x="8161049" y="6472030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E53C85F-F74D-496A-82D8-68A47B5D12BE}"/>
              </a:ext>
            </a:extLst>
          </p:cNvPr>
          <p:cNvSpPr txBox="1"/>
          <p:nvPr/>
        </p:nvSpPr>
        <p:spPr>
          <a:xfrm>
            <a:off x="239122" y="1291231"/>
            <a:ext cx="84249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Femmes de sciences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Quelques tweets ont été postés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Séminaire le 7 mars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2C7679E-7945-4365-9CEA-755F1D455309}"/>
              </a:ext>
            </a:extLst>
          </p:cNvPr>
          <p:cNvSpPr txBox="1"/>
          <p:nvPr/>
        </p:nvSpPr>
        <p:spPr>
          <a:xfrm>
            <a:off x="221914" y="2093367"/>
            <a:ext cx="89637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Masterclasse</a:t>
            </a:r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internationale de physique </a:t>
            </a:r>
          </a:p>
          <a:p>
            <a:pPr marL="1085850" lvl="1" indent="-34290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mars, Belle II et 1 classe du lycée </a:t>
            </a:r>
            <a:r>
              <a:rPr lang="fr-FR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Montgrand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Marseille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F0E32D-1973-40DF-8518-826EED0CD57B}"/>
              </a:ext>
            </a:extLst>
          </p:cNvPr>
          <p:cNvSpPr txBox="1"/>
          <p:nvPr/>
        </p:nvSpPr>
        <p:spPr>
          <a:xfrm>
            <a:off x="213576" y="5416805"/>
            <a:ext cx="84249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Fête de la science, </a:t>
            </a:r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https://indico.in2p3.fr/event/27164/</a:t>
            </a:r>
            <a:endParaRPr lang="fr-F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altLang="zh-CN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Village des sciences à La Seyne-sur-Mer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altLang="zh-CN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Village des sciences à Marseille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altLang="zh-CN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Visite insolite du CNRS « </a:t>
            </a:r>
            <a:r>
              <a:rPr lang="fr-FR" altLang="zh-CN" sz="1600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Cosmophonie</a:t>
            </a:r>
            <a:r>
              <a:rPr lang="fr-FR" altLang="zh-CN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»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présenté en RG d’octobre : </a:t>
            </a:r>
            <a:r>
              <a:rPr lang="fr-FR" sz="1600" dirty="0">
                <a:solidFill>
                  <a:srgbClr val="B8580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https://indico.in2p3.fr/event/27680/</a:t>
            </a:r>
            <a:endParaRPr lang="fr-FR" sz="1600" dirty="0">
              <a:solidFill>
                <a:srgbClr val="B858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D903CA-2A96-4D00-8441-6C313E62CDAE}"/>
              </a:ext>
            </a:extLst>
          </p:cNvPr>
          <p:cNvSpPr txBox="1"/>
          <p:nvPr/>
        </p:nvSpPr>
        <p:spPr>
          <a:xfrm>
            <a:off x="239123" y="4352787"/>
            <a:ext cx="89637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Treize Minutes, </a:t>
            </a:r>
            <a:r>
              <a:rPr lang="fr-FR" sz="1400" dirty="0">
                <a:latin typeface="+mj-lt"/>
                <a:hlinkClick r:id="rId5"/>
              </a:rPr>
              <a:t>https://treize.lis-lab.fr/</a:t>
            </a:r>
            <a:endParaRPr lang="fr-FR" sz="1400" dirty="0">
              <a:solidFill>
                <a:srgbClr val="00B0F0"/>
              </a:solidFill>
              <a:latin typeface="+mj-lt"/>
              <a:cs typeface="Calibri" panose="020F0502020204030204" pitchFamily="34" charset="0"/>
            </a:endParaRP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Edition 2022, à l'Espace Julien, 12 avril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039D30-BF12-4836-8818-C2E2B37A8BE7}"/>
              </a:ext>
            </a:extLst>
          </p:cNvPr>
          <p:cNvSpPr txBox="1"/>
          <p:nvPr/>
        </p:nvSpPr>
        <p:spPr>
          <a:xfrm>
            <a:off x="213576" y="2636912"/>
            <a:ext cx="86614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Cordées de la réussite, </a:t>
            </a:r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https://indico.in2p3.fr/category/1101/</a:t>
            </a:r>
            <a:endParaRPr lang="fr-F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solidFill>
                  <a:srgbClr val="00B0F0"/>
                </a:solidFill>
                <a:latin typeface="+mj-lt"/>
              </a:rPr>
              <a:t>"Réussir avec les sciences" avec la région académique Provence-Alpes-Côte d'Azur et Aix-Marseille Université (tête de cordée)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2060"/>
                </a:solidFill>
                <a:latin typeface="+mj-lt"/>
              </a:rPr>
              <a:t>1ère cordée avec le lycée </a:t>
            </a:r>
            <a:r>
              <a:rPr lang="fr-FR" sz="1400" b="1" dirty="0" err="1">
                <a:solidFill>
                  <a:srgbClr val="002060"/>
                </a:solidFill>
                <a:latin typeface="+mj-lt"/>
              </a:rPr>
              <a:t>Montgrand</a:t>
            </a:r>
            <a:r>
              <a:rPr lang="fr-FR" sz="1400" b="1" dirty="0">
                <a:solidFill>
                  <a:srgbClr val="002060"/>
                </a:solidFill>
                <a:latin typeface="+mj-lt"/>
              </a:rPr>
              <a:t> de Marseille :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+mj-lt"/>
              </a:rPr>
              <a:t>Visite, présentations, travaux pratiques : </a:t>
            </a:r>
            <a:r>
              <a:rPr lang="fr-FR" sz="1400" dirty="0">
                <a:solidFill>
                  <a:srgbClr val="002060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https://indico.in2p3.fr/event/26392/</a:t>
            </a:r>
            <a:endParaRPr lang="fr-FR" sz="1400" dirty="0">
              <a:solidFill>
                <a:srgbClr val="002060"/>
              </a:solidFill>
              <a:latin typeface="+mj-lt"/>
            </a:endParaRP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 err="1">
                <a:solidFill>
                  <a:srgbClr val="002060"/>
                </a:solidFill>
                <a:latin typeface="+mj-lt"/>
              </a:rPr>
              <a:t>Masterclasse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avec Belle II, </a:t>
            </a:r>
            <a:r>
              <a:rPr lang="fr-FR" sz="1400" dirty="0">
                <a:solidFill>
                  <a:srgbClr val="002060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https://indico.in2p3.fr/event/26446/</a:t>
            </a:r>
            <a:endParaRPr lang="fr-FR" sz="1400" dirty="0">
              <a:solidFill>
                <a:srgbClr val="002060"/>
              </a:solidFill>
              <a:latin typeface="+mj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2060"/>
                </a:solidFill>
                <a:latin typeface="+mj-lt"/>
              </a:rPr>
              <a:t>2ème cordée avec le lycée René Char d'Avignon :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2060"/>
                </a:solidFill>
                <a:latin typeface="+mj-lt"/>
              </a:rPr>
              <a:t>Visite, présentations, travaux pratiques, </a:t>
            </a:r>
            <a:r>
              <a:rPr lang="fr-FR" sz="1400" dirty="0">
                <a:solidFill>
                  <a:srgbClr val="002060"/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https://indico.in2p3.fr/event/26393/</a:t>
            </a:r>
            <a:endParaRPr lang="fr-FR" sz="1400" dirty="0">
              <a:solidFill>
                <a:srgbClr val="002060"/>
              </a:solidFill>
              <a:latin typeface="+mj-lt"/>
            </a:endParaRP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 err="1">
                <a:solidFill>
                  <a:srgbClr val="002060"/>
                </a:solidFill>
                <a:latin typeface="+mj-lt"/>
              </a:rPr>
              <a:t>Masterclasse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 e-</a:t>
            </a:r>
            <a:r>
              <a:rPr lang="fr-FR" sz="1400" dirty="0" err="1">
                <a:solidFill>
                  <a:srgbClr val="002060"/>
                </a:solidFill>
                <a:latin typeface="+mj-lt"/>
              </a:rPr>
              <a:t>péron</a:t>
            </a:r>
            <a:r>
              <a:rPr lang="fr-FR" sz="1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fr-FR" sz="1400" dirty="0">
                <a:solidFill>
                  <a:srgbClr val="002060"/>
                </a:solidFill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https://indico.in2p3.fr/event/26448/</a:t>
            </a:r>
            <a:endParaRPr lang="fr-F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45E63B-CED9-499C-A66C-8D45E1E20460}"/>
              </a:ext>
            </a:extLst>
          </p:cNvPr>
          <p:cNvSpPr txBox="1"/>
          <p:nvPr/>
        </p:nvSpPr>
        <p:spPr>
          <a:xfrm>
            <a:off x="221914" y="4908253"/>
            <a:ext cx="7662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+mj-lt"/>
              </a:rPr>
              <a:t>Cycle de conférences du CPPM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2060"/>
                </a:solidFill>
                <a:latin typeface="+mj-lt"/>
              </a:rPr>
              <a:t>Reprise en juin</a:t>
            </a:r>
            <a:r>
              <a:rPr lang="fr-FR" sz="16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fr-FR" sz="1600" dirty="0">
                <a:solidFill>
                  <a:srgbClr val="002060"/>
                </a:solidFill>
                <a:latin typeface="+mj-lt"/>
                <a:hlinkClick r:id="rId11"/>
              </a:rPr>
              <a:t>https://indico.in2p3.fr/category/263/</a:t>
            </a:r>
            <a:endParaRPr lang="fr-FR" sz="1600" dirty="0">
              <a:solidFill>
                <a:srgbClr val="002060"/>
              </a:solidFill>
              <a:latin typeface="+mj-lt"/>
            </a:endParaRPr>
          </a:p>
          <a:p>
            <a:pPr lvl="1" indent="0"/>
            <a:endParaRPr lang="fr-FR"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46A6E90-D6CB-4D26-A3E4-1784C7A02DB1}"/>
              </a:ext>
            </a:extLst>
          </p:cNvPr>
          <p:cNvSpPr txBox="1"/>
          <p:nvPr/>
        </p:nvSpPr>
        <p:spPr>
          <a:xfrm>
            <a:off x="239123" y="459043"/>
            <a:ext cx="84249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Projet « présentation du labo destinée à des jeunes »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Sollicitations de Camille </a:t>
            </a:r>
            <a:r>
              <a:rPr lang="fr-FR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Hermantier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-Rivet, apprentie et Jerry </a:t>
            </a:r>
            <a:r>
              <a:rPr lang="fr-FR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Brucoli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stagiaire pour réaliser des textes vulgarisés et des vidéos</a:t>
            </a:r>
          </a:p>
        </p:txBody>
      </p:sp>
    </p:spTree>
    <p:extLst>
      <p:ext uri="{BB962C8B-B14F-4D97-AF65-F5344CB8AC3E}">
        <p14:creationId xmlns:p14="http://schemas.microsoft.com/office/powerpoint/2010/main" val="5368021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42092"/>
      </a:hlink>
      <a:folHlink>
        <a:srgbClr val="B2B2B2"/>
      </a:folHlink>
    </a:clrScheme>
    <a:fontScheme name="Thème Offic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ACONU_CPPM_RG_20170905" id="{659EF39F-A356-A843-8077-187A89945745}" vid="{427C1CD4-2290-1348-B9E7-23127CC07889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DIACONU_CPPM_RG_20170905</Template>
  <TotalTime>47825</TotalTime>
  <Words>2397</Words>
  <Application>Microsoft Office PowerPoint</Application>
  <PresentationFormat>Affichage à l'écran (4:3)</PresentationFormat>
  <Paragraphs>281</Paragraphs>
  <Slides>15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31" baseType="lpstr">
      <vt:lpstr>ＭＳ Ｐゴシック</vt:lpstr>
      <vt:lpstr>SimSun</vt:lpstr>
      <vt:lpstr>Arial</vt:lpstr>
      <vt:lpstr>Cabin Bold</vt:lpstr>
      <vt:lpstr>Cabin Medium</vt:lpstr>
      <vt:lpstr>Cabin Regular</vt:lpstr>
      <vt:lpstr>Calibri</vt:lpstr>
      <vt:lpstr>Colibri</vt:lpstr>
      <vt:lpstr>Colobri</vt:lpstr>
      <vt:lpstr>Courier New</vt:lpstr>
      <vt:lpstr>Tahoma</vt:lpstr>
      <vt:lpstr>Times New Roman</vt:lpstr>
      <vt:lpstr>Verdana</vt:lpstr>
      <vt:lpstr>Wingdings</vt:lpstr>
      <vt:lpstr>Thème Office</vt:lpstr>
      <vt:lpstr>1_Thème Office</vt:lpstr>
      <vt:lpstr>Suivi annuel du service (SAS)  “Science ouverte et Communication” </vt:lpstr>
      <vt:lpstr>Présentation PowerPoint</vt:lpstr>
      <vt:lpstr>Présentation PowerPoint</vt:lpstr>
      <vt:lpstr>Présentation PowerPoint</vt:lpstr>
      <vt:lpstr>Outils et actions de  communication 2022</vt:lpstr>
      <vt:lpstr>Faits marquants (liste non exhaustive)</vt:lpstr>
      <vt:lpstr>Présentation PowerPoint</vt:lpstr>
      <vt:lpstr>Présentation PowerPoint</vt:lpstr>
      <vt:lpstr>Présentation PowerPoint</vt:lpstr>
      <vt:lpstr>Présentation PowerPoint</vt:lpstr>
      <vt:lpstr>En 2023 </vt:lpstr>
      <vt:lpstr>Communication sur les projets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Générale du Laboratoire</dc:title>
  <dc:creator>Magali Damoiseaux</dc:creator>
  <dc:description>Examen à 4 ans, 1er et 2 février 2007</dc:description>
  <cp:lastModifiedBy>damoiseaux magali</cp:lastModifiedBy>
  <cp:revision>1343</cp:revision>
  <cp:lastPrinted>2022-01-11T09:28:33Z</cp:lastPrinted>
  <dcterms:created xsi:type="dcterms:W3CDTF">2017-09-05T06:23:59Z</dcterms:created>
  <dcterms:modified xsi:type="dcterms:W3CDTF">2023-01-27T07:40:46Z</dcterms:modified>
</cp:coreProperties>
</file>