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68" r:id="rId9"/>
  </p:sldIdLst>
  <p:sldSz cx="9144000" cy="5143500" type="screen16x9"/>
  <p:notesSz cx="6858000" cy="9144000"/>
  <p:embeddedFontLst>
    <p:embeddedFont>
      <p:font typeface="Fira Sans" panose="020B04030500000200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ce Donini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C191E2-984C-4672-ACA7-90C193513A3D}">
  <a:tblStyle styleId="{2DC191E2-984C-4672-ACA7-90C193513A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2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3T15:43:17.385" idx="1">
    <p:pos x="6000" y="0"/>
    <p:text>I think someone did the analysis of grb220521A, but only posted in slack the results. I don't remember who however.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4ce38b23a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24ce38b23a_2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24ce38b23a_2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4ce38b23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4ce38b23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4ce38b23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4ce38b23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6b03d386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6b03d386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4ce38b23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4ce38b23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6b03d386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6b03d386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6b03d386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66b03d386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66b03d386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66b03d386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85800" y="1381055"/>
            <a:ext cx="7772400" cy="131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681120" y="2914650"/>
            <a:ext cx="6400800" cy="1043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111D3A"/>
              </a:buClr>
              <a:buSzPts val="2000"/>
              <a:buNone/>
              <a:defRPr sz="2000">
                <a:solidFill>
                  <a:srgbClr val="111D3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A95"/>
              </a:buClr>
              <a:buSzPts val="1800"/>
              <a:buNone/>
              <a:defRPr>
                <a:solidFill>
                  <a:srgbClr val="888A95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A95"/>
              </a:buClr>
              <a:buSzPts val="1800"/>
              <a:buNone/>
              <a:defRPr>
                <a:solidFill>
                  <a:srgbClr val="888A95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A95"/>
              </a:buClr>
              <a:buSzPts val="1600"/>
              <a:buNone/>
              <a:defRPr>
                <a:solidFill>
                  <a:srgbClr val="888A95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A95"/>
              </a:buClr>
              <a:buSzPts val="1600"/>
              <a:buNone/>
              <a:defRPr>
                <a:solidFill>
                  <a:srgbClr val="888A9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A95"/>
              </a:buClr>
              <a:buSzPts val="2000"/>
              <a:buNone/>
              <a:defRPr>
                <a:solidFill>
                  <a:srgbClr val="888A9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A95"/>
              </a:buClr>
              <a:buSzPts val="2000"/>
              <a:buNone/>
              <a:defRPr>
                <a:solidFill>
                  <a:srgbClr val="888A9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A95"/>
              </a:buClr>
              <a:buSzPts val="2000"/>
              <a:buNone/>
              <a:defRPr>
                <a:solidFill>
                  <a:srgbClr val="888A9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A95"/>
              </a:buClr>
              <a:buSzPts val="2000"/>
              <a:buNone/>
              <a:defRPr>
                <a:solidFill>
                  <a:srgbClr val="888A95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41145" y="178961"/>
            <a:ext cx="6916951" cy="6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41144" y="1191880"/>
            <a:ext cx="763207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69" name="Google Shape;69;p15" descr="CTA_Logo_Template_RGB2.png"/>
          <p:cNvPicPr preferRelativeResize="0"/>
          <p:nvPr/>
        </p:nvPicPr>
        <p:blipFill rotWithShape="1">
          <a:blip r:embed="rId2">
            <a:alphaModFix/>
          </a:blip>
          <a:srcRect r="35173"/>
          <a:stretch/>
        </p:blipFill>
        <p:spPr>
          <a:xfrm>
            <a:off x="7558096" y="133123"/>
            <a:ext cx="1549631" cy="70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641146" y="178961"/>
            <a:ext cx="6818312" cy="6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29820" y="1233050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4820820" y="1233050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77" name="Google Shape;77;p16" descr="CTA_Logo_Template_RGB2.png"/>
          <p:cNvPicPr preferRelativeResize="0"/>
          <p:nvPr/>
        </p:nvPicPr>
        <p:blipFill rotWithShape="1">
          <a:blip r:embed="rId2">
            <a:alphaModFix/>
          </a:blip>
          <a:srcRect r="35173"/>
          <a:stretch/>
        </p:blipFill>
        <p:spPr>
          <a:xfrm>
            <a:off x="7558096" y="133123"/>
            <a:ext cx="1549631" cy="70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57200" y="135428"/>
            <a:ext cx="7002257" cy="7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87" name="Google Shape;87;p17" descr="CTA_Logo_Template_RGB2.png"/>
          <p:cNvPicPr preferRelativeResize="0"/>
          <p:nvPr/>
        </p:nvPicPr>
        <p:blipFill rotWithShape="1">
          <a:blip r:embed="rId2">
            <a:alphaModFix/>
          </a:blip>
          <a:srcRect r="35173"/>
          <a:stretch/>
        </p:blipFill>
        <p:spPr>
          <a:xfrm>
            <a:off x="7558096" y="133123"/>
            <a:ext cx="1549631" cy="70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641146" y="178961"/>
            <a:ext cx="6818312" cy="6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93" name="Google Shape;93;p18" descr="CTA_Logo_Template_RGB2.png"/>
          <p:cNvPicPr preferRelativeResize="0"/>
          <p:nvPr/>
        </p:nvPicPr>
        <p:blipFill rotWithShape="1">
          <a:blip r:embed="rId2">
            <a:alphaModFix/>
          </a:blip>
          <a:srcRect r="35173"/>
          <a:stretch/>
        </p:blipFill>
        <p:spPr>
          <a:xfrm>
            <a:off x="7558096" y="133123"/>
            <a:ext cx="1549631" cy="70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>
            <a:spLocks noGrp="1"/>
          </p:cNvSpPr>
          <p:nvPr>
            <p:ph type="pic" idx="2"/>
          </p:nvPr>
        </p:nvSpPr>
        <p:spPr>
          <a:xfrm>
            <a:off x="1792288" y="1072784"/>
            <a:ext cx="5486400" cy="2472898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105" name="Google Shape;105;p20" descr="CTA_Logo_Template_RGB2.png"/>
          <p:cNvPicPr preferRelativeResize="0"/>
          <p:nvPr/>
        </p:nvPicPr>
        <p:blipFill rotWithShape="1">
          <a:blip r:embed="rId2">
            <a:alphaModFix/>
          </a:blip>
          <a:srcRect r="35173"/>
          <a:stretch/>
        </p:blipFill>
        <p:spPr>
          <a:xfrm>
            <a:off x="7558096" y="133123"/>
            <a:ext cx="1549631" cy="701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641146" y="178961"/>
            <a:ext cx="6818312" cy="6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1D3A"/>
              </a:buClr>
              <a:buSzPts val="3200"/>
              <a:buFont typeface="Fira Sans"/>
              <a:buNone/>
            </a:pPr>
            <a:r>
              <a:rPr lang="en" sz="3200" b="1">
                <a:solidFill>
                  <a:srgbClr val="111D3A"/>
                </a:solidFill>
                <a:latin typeface="Fira Sans"/>
                <a:ea typeface="Fira Sans"/>
                <a:cs typeface="Fira Sans"/>
                <a:sym typeface="Fira Sans"/>
              </a:rPr>
              <a:t>Click to edit Master title style</a:t>
            </a:r>
            <a:endParaRPr sz="3200" b="1">
              <a:solidFill>
                <a:srgbClr val="111D3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641145" y="178961"/>
            <a:ext cx="6916951" cy="6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 rot="5400000">
            <a:off x="2759943" y="-926920"/>
            <a:ext cx="3394472" cy="763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113" name="Google Shape;113;p21" descr="CTA_Logo_Template_RGB2.png"/>
          <p:cNvPicPr preferRelativeResize="0"/>
          <p:nvPr/>
        </p:nvPicPr>
        <p:blipFill rotWithShape="1">
          <a:blip r:embed="rId2">
            <a:alphaModFix/>
          </a:blip>
          <a:srcRect r="35173"/>
          <a:stretch/>
        </p:blipFill>
        <p:spPr>
          <a:xfrm>
            <a:off x="7558096" y="133123"/>
            <a:ext cx="1549631" cy="70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41145" y="178961"/>
            <a:ext cx="6916951" cy="6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41144" y="1191880"/>
            <a:ext cx="763207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0" y="967452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t1.iac.es/wiki/index.php/Transient_observation_logbook#Observed_GRB_events_and_data_analys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st1.iac.es/wiki/index.php/GRB220930A" TargetMode="External"/><Relationship Id="rId3" Type="http://schemas.openxmlformats.org/officeDocument/2006/relationships/hyperlink" Target="https://www.lst1.iac.es/wiki/index.php/Transient_observation_logbook#Observed_GRB_events_and_data_analysis" TargetMode="External"/><Relationship Id="rId7" Type="http://schemas.openxmlformats.org/officeDocument/2006/relationships/hyperlink" Target="https://www.lst1.iac.es/wiki/index.php/GRB220603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st1.iac.es/wiki/index.php/GRB220527A" TargetMode="External"/><Relationship Id="rId5" Type="http://schemas.openxmlformats.org/officeDocument/2006/relationships/hyperlink" Target="https://www.lst1.iac.es/wiki/index.php/GRB220521A" TargetMode="External"/><Relationship Id="rId4" Type="http://schemas.openxmlformats.org/officeDocument/2006/relationships/hyperlink" Target="https://www.lst1.iac.es/wiki/index.php/GRB220501A" TargetMode="External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1105958" y="3530593"/>
            <a:ext cx="6932100" cy="3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M. De Bony, D. Sanchez, A. Fiasson, S. </a:t>
            </a:r>
            <a:r>
              <a:rPr lang="en" sz="2000" b="1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Caroff</a:t>
            </a:r>
            <a:endParaRPr sz="20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1447200" y="1343058"/>
            <a:ext cx="62496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Sources </a:t>
            </a:r>
            <a:r>
              <a:rPr lang="en" sz="3600" b="1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Transitoires</a:t>
            </a:r>
            <a:endParaRPr sz="36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642570" y="2974676"/>
            <a:ext cx="604717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641145" y="178961"/>
            <a:ext cx="6917100" cy="61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Transient Handler LST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6BE6F1-7988-6F46-A11C-CF17C96E4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3" r="35263"/>
          <a:stretch/>
        </p:blipFill>
        <p:spPr>
          <a:xfrm>
            <a:off x="0" y="1074820"/>
            <a:ext cx="5919537" cy="39045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FE675D-C147-8C49-B48D-BAB1D8DA76BE}"/>
              </a:ext>
            </a:extLst>
          </p:cNvPr>
          <p:cNvSpPr txBox="1"/>
          <p:nvPr/>
        </p:nvSpPr>
        <p:spPr>
          <a:xfrm>
            <a:off x="6023811" y="1155032"/>
            <a:ext cx="2855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Sous responsabilité du LAPP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fr-FR" dirty="0"/>
              <a:t>Première version par Alessandro </a:t>
            </a:r>
            <a:r>
              <a:rPr lang="fr-FR" dirty="0" err="1"/>
              <a:t>Carosi</a:t>
            </a:r>
            <a:endParaRPr lang="fr-FR" dirty="0"/>
          </a:p>
          <a:p>
            <a:pPr marL="285750" indent="-285750">
              <a:buFont typeface="Symbol" pitchFamily="2" charset="2"/>
              <a:buChar char="Þ"/>
            </a:pPr>
            <a:endParaRPr lang="fr-FR" dirty="0"/>
          </a:p>
          <a:p>
            <a:pPr marL="285750" indent="-285750">
              <a:buFont typeface="Symbol" pitchFamily="2" charset="2"/>
              <a:buChar char="Þ"/>
            </a:pPr>
            <a:r>
              <a:rPr lang="fr-FR" dirty="0"/>
              <a:t>Refonte du SW début 2022</a:t>
            </a:r>
          </a:p>
          <a:p>
            <a:pPr marL="285750" indent="-285750">
              <a:buFont typeface="Symbol" pitchFamily="2" charset="2"/>
              <a:buChar char="Þ"/>
            </a:pPr>
            <a:endParaRPr lang="fr-FR" dirty="0"/>
          </a:p>
          <a:p>
            <a:pPr marL="285750" indent="-285750">
              <a:buFont typeface="Symbol" pitchFamily="2" charset="2"/>
              <a:buChar char="Þ"/>
            </a:pPr>
            <a:r>
              <a:rPr lang="fr-FR" dirty="0"/>
              <a:t>Introduction de la partie pavage du ciel pour les alertes ondes gravitationnelles entre autres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641145" y="178961"/>
            <a:ext cx="6917100" cy="61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Observations par le LST</a:t>
            </a:r>
            <a:endParaRPr dirty="0"/>
          </a:p>
        </p:txBody>
      </p:sp>
      <p:graphicFrame>
        <p:nvGraphicFramePr>
          <p:cNvPr id="141" name="Google Shape;141;p25"/>
          <p:cNvGraphicFramePr/>
          <p:nvPr/>
        </p:nvGraphicFramePr>
        <p:xfrm>
          <a:off x="536850" y="1241125"/>
          <a:ext cx="7849175" cy="3291570"/>
        </p:xfrm>
        <a:graphic>
          <a:graphicData uri="http://schemas.openxmlformats.org/drawingml/2006/table">
            <a:tbl>
              <a:tblPr>
                <a:noFill/>
                <a:tableStyleId>{2DC191E2-984C-4672-ACA7-90C193513A3D}</a:tableStyleId>
              </a:tblPr>
              <a:tblGrid>
                <a:gridCol w="122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Trigger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Zenith Angle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Delay (min)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Analysis status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GRB 201216C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Swift-BAT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1320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 signal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GRB 210511B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Fermi GBM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45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970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Hotspot not related to GRB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GRB 210704A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Fermi GBM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51-60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 signal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GRB 210731A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Swift-BAT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 signal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GRB 210807A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Swift-BAT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56-62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1071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 signal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GRB 220302A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Swift-BAT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61-52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1302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 signal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GRB 220310A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MAXI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6-35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 signal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GRB 220311A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INTEGRAL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41-55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587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 signal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2" name="Google Shape;142;p25"/>
          <p:cNvSpPr txBox="1"/>
          <p:nvPr/>
        </p:nvSpPr>
        <p:spPr>
          <a:xfrm>
            <a:off x="244900" y="4706925"/>
            <a:ext cx="797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https://www.lst1.iac.es/wiki/index.php/Transient_observation_logbook#Observed_GRB_events_and_data_analysis</a:t>
            </a:r>
            <a:endParaRPr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603851-F990-6044-869D-DEF236737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45" y="1701347"/>
            <a:ext cx="695158" cy="2146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8A8418-6491-EF4C-99EB-851B53554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187" y="2090258"/>
            <a:ext cx="695158" cy="2146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7FEBF4-E697-2D4E-8D0E-D04631944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45" y="2405097"/>
            <a:ext cx="695158" cy="2146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0801408-DF25-DC44-B09E-3C3339217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45" y="2785819"/>
            <a:ext cx="695158" cy="2146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F55EDB1-941D-874A-8D22-14D3B3296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45" y="3152294"/>
            <a:ext cx="695158" cy="2146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641145" y="178961"/>
            <a:ext cx="6917100" cy="61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" dirty="0"/>
              <a:t>Observations par le LST</a:t>
            </a:r>
            <a:endParaRPr dirty="0"/>
          </a:p>
        </p:txBody>
      </p:sp>
      <p:sp>
        <p:nvSpPr>
          <p:cNvPr id="149" name="Google Shape;149;p26"/>
          <p:cNvSpPr txBox="1"/>
          <p:nvPr/>
        </p:nvSpPr>
        <p:spPr>
          <a:xfrm>
            <a:off x="244900" y="4706925"/>
            <a:ext cx="797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https://www.lst1.iac.es/wiki/index.php/Transient_observation_logbook#Observed_GRB_events_and_data_analysis</a:t>
            </a:r>
            <a:endParaRPr sz="1200"/>
          </a:p>
        </p:txBody>
      </p:sp>
      <p:graphicFrame>
        <p:nvGraphicFramePr>
          <p:cNvPr id="150" name="Google Shape;150;p26"/>
          <p:cNvGraphicFramePr/>
          <p:nvPr/>
        </p:nvGraphicFramePr>
        <p:xfrm>
          <a:off x="536850" y="1241125"/>
          <a:ext cx="7849175" cy="3169680"/>
        </p:xfrm>
        <a:graphic>
          <a:graphicData uri="http://schemas.openxmlformats.org/drawingml/2006/table">
            <a:tbl>
              <a:tblPr>
                <a:noFill/>
                <a:tableStyleId>{2DC191E2-984C-4672-ACA7-90C193513A3D}</a:tableStyleId>
              </a:tblPr>
              <a:tblGrid>
                <a:gridCol w="122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Trigger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Zenith Angle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Delay (min)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Analysis status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sng">
                          <a:solidFill>
                            <a:schemeClr val="hlink"/>
                          </a:solidFill>
                          <a:hlinkClick r:id="rId4"/>
                        </a:rPr>
                        <a:t>GRB220501A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Swift BAT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65-70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signal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sng">
                          <a:solidFill>
                            <a:schemeClr val="accent2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GRB220521A</a:t>
                      </a:r>
                      <a:r>
                        <a:rPr lang="en" sz="1300"/>
                        <a:t> 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Swift BAT 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62-31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signal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sng">
                          <a:solidFill>
                            <a:schemeClr val="accent2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GRB220527A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Fermi LAT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70-46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1138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signal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sng">
                          <a:solidFill>
                            <a:schemeClr val="accent2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GRB220603A</a:t>
                      </a:r>
                      <a:r>
                        <a:rPr lang="en" sz="1300"/>
                        <a:t>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Fermi GBM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49-27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signal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sng">
                          <a:solidFill>
                            <a:schemeClr val="hlink"/>
                          </a:solidFill>
                          <a:hlinkClick r:id="rId8"/>
                        </a:rPr>
                        <a:t>GRB220930A</a:t>
                      </a:r>
                      <a:r>
                        <a:rPr lang="en" sz="1300"/>
                        <a:t>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Swift BAT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56-20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845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signal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sng">
                          <a:solidFill>
                            <a:schemeClr val="hlink"/>
                          </a:solidFill>
                          <a:hlinkClick r:id="rId8"/>
                        </a:rPr>
                        <a:t>GRB221009A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Swift BAT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20-70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?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sng">
                          <a:solidFill>
                            <a:schemeClr val="hlink"/>
                          </a:solidFill>
                          <a:hlinkClick r:id="rId8"/>
                        </a:rPr>
                        <a:t>GRB221016A</a:t>
                      </a:r>
                      <a:r>
                        <a:rPr lang="en" sz="1300"/>
                        <a:t> 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Swift BAT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70-62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?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641145" y="178961"/>
            <a:ext cx="6917100" cy="61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GRB221009A </a:t>
            </a:r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581975" y="1031225"/>
            <a:ext cx="5418900" cy="404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00037" algn="l" rtl="0">
              <a:spcBef>
                <a:spcPts val="360"/>
              </a:spcBef>
              <a:spcAft>
                <a:spcPts val="0"/>
              </a:spcAft>
              <a:buSzPct val="90000"/>
              <a:buChar char="-"/>
            </a:pPr>
            <a:r>
              <a:rPr lang="fr-FR" sz="1600" dirty="0"/>
              <a:t>Le plus brillant GRB en rayons X</a:t>
            </a: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90000"/>
              <a:buChar char="-"/>
            </a:pPr>
            <a:r>
              <a:rPr lang="fr-FR" sz="1600" dirty="0"/>
              <a:t>Détection par le LAT (99 </a:t>
            </a:r>
            <a:r>
              <a:rPr lang="fr-FR" sz="1600" dirty="0" err="1"/>
              <a:t>GeV</a:t>
            </a:r>
            <a:r>
              <a:rPr lang="fr-FR" sz="1600" dirty="0"/>
              <a:t>)</a:t>
            </a: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90000"/>
              <a:buChar char="-"/>
            </a:pPr>
            <a:r>
              <a:rPr lang="fr-FR" sz="1600" dirty="0"/>
              <a:t>Détection par LHAASO jusqu’à 18 </a:t>
            </a:r>
            <a:r>
              <a:rPr lang="fr-FR" sz="1600" dirty="0" err="1"/>
              <a:t>TeV</a:t>
            </a:r>
            <a:endParaRPr lang="fr-FR" sz="1600" dirty="0"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90000"/>
              <a:buChar char="-"/>
            </a:pPr>
            <a:r>
              <a:rPr lang="fr-FR" sz="1600" dirty="0"/>
              <a:t>z=0.15 </a:t>
            </a:r>
            <a:r>
              <a:rPr lang="fr-FR" sz="1600" dirty="0" err="1"/>
              <a:t>Eiso</a:t>
            </a:r>
            <a:r>
              <a:rPr lang="fr-FR" sz="1600" dirty="0"/>
              <a:t> = 2x10^54 erg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sz="1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1600" b="1" dirty="0"/>
              <a:t>MAIS</a:t>
            </a:r>
            <a:r>
              <a:rPr lang="fr-FR" sz="1600" dirty="0"/>
              <a:t> SWIFT </a:t>
            </a:r>
            <a:r>
              <a:rPr lang="fr-FR" sz="1600" dirty="0" err="1"/>
              <a:t>alert</a:t>
            </a:r>
            <a:r>
              <a:rPr lang="fr-FR" sz="1600" dirty="0"/>
              <a:t> le 09/10 a 14:10 UT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1600" dirty="0"/>
              <a:t>=&gt; Pleine Lune le 09/10 a 20:54 UT!!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sz="1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1600" dirty="0"/>
              <a:t>A priori pas de détection sur les premières nuits avec une lune très forte ni sur les suivantes sans Lune</a:t>
            </a: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24" y="1368099"/>
            <a:ext cx="3254699" cy="325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0" y="128884"/>
            <a:ext cx="6916951" cy="61806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 dirty="0"/>
              <a:t>4D analysis?</a:t>
            </a:r>
            <a:endParaRPr sz="222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85AA3C-8729-DB46-8B75-1DE8D8B60AC5}"/>
              </a:ext>
            </a:extLst>
          </p:cNvPr>
          <p:cNvSpPr/>
          <p:nvPr/>
        </p:nvSpPr>
        <p:spPr>
          <a:xfrm>
            <a:off x="145668" y="1101278"/>
            <a:ext cx="109036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ts val="360"/>
              </a:spcBef>
              <a:buSzPts val="1018"/>
            </a:pPr>
            <a:r>
              <a:rPr lang="fr-FR" dirty="0"/>
              <a:t>M. de </a:t>
            </a:r>
            <a:r>
              <a:rPr lang="fr-FR" dirty="0" err="1"/>
              <a:t>Bony</a:t>
            </a:r>
            <a:endParaRPr lang="fr-FR" dirty="0"/>
          </a:p>
        </p:txBody>
      </p:sp>
      <p:pic>
        <p:nvPicPr>
          <p:cNvPr id="7" name="Google Shape;185;p31">
            <a:extLst>
              <a:ext uri="{FF2B5EF4-FFF2-40B4-BE49-F238E27FC236}">
                <a16:creationId xmlns:a16="http://schemas.microsoft.com/office/drawing/2014/main" id="{683782A7-C04C-7341-A190-3FB604550E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768" t="37211" r="50609"/>
          <a:stretch/>
        </p:blipFill>
        <p:spPr>
          <a:xfrm>
            <a:off x="73478" y="1780672"/>
            <a:ext cx="2922525" cy="28923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E38275-DAA7-4847-9281-236046C52DD2}"/>
              </a:ext>
            </a:extLst>
          </p:cNvPr>
          <p:cNvSpPr/>
          <p:nvPr/>
        </p:nvSpPr>
        <p:spPr>
          <a:xfrm>
            <a:off x="3225752" y="1499170"/>
            <a:ext cx="5621469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360"/>
              </a:spcBef>
              <a:buSzPts val="1018"/>
            </a:pPr>
            <a:r>
              <a:rPr lang="fr-FR" dirty="0"/>
              <a:t>Les signaux issus de sources transitoires sont attendus comme brefs et peu intenses</a:t>
            </a:r>
          </a:p>
          <a:p>
            <a:pPr marL="285750" lvl="0" indent="-285750">
              <a:lnSpc>
                <a:spcPct val="80000"/>
              </a:lnSpc>
              <a:spcBef>
                <a:spcPts val="360"/>
              </a:spcBef>
              <a:buSzPts val="1018"/>
              <a:buFont typeface="Symbol" pitchFamily="2" charset="2"/>
              <a:buChar char="Þ"/>
            </a:pPr>
            <a:r>
              <a:rPr lang="fr-FR" dirty="0"/>
              <a:t>Les méthodes de détection actuelles ne sont pas optimales</a:t>
            </a:r>
          </a:p>
          <a:p>
            <a:pPr marL="285750" lvl="0" indent="-285750">
              <a:lnSpc>
                <a:spcPct val="80000"/>
              </a:lnSpc>
              <a:spcBef>
                <a:spcPts val="360"/>
              </a:spcBef>
              <a:buSzPts val="1018"/>
              <a:buFont typeface="Symbol" pitchFamily="2" charset="2"/>
              <a:buChar char="Þ"/>
            </a:pPr>
            <a:endParaRPr lang="fr-FR" dirty="0"/>
          </a:p>
          <a:p>
            <a:pPr lvl="0">
              <a:lnSpc>
                <a:spcPct val="80000"/>
              </a:lnSpc>
              <a:spcBef>
                <a:spcPts val="360"/>
              </a:spcBef>
              <a:buSzPts val="1018"/>
            </a:pPr>
            <a:r>
              <a:rPr lang="fr-FR" dirty="0"/>
              <a:t>Idée d’utiliser l’information temporelle pour maximiser les chance</a:t>
            </a:r>
          </a:p>
          <a:p>
            <a:pPr marL="285750" lvl="0" indent="-285750">
              <a:lnSpc>
                <a:spcPct val="80000"/>
              </a:lnSpc>
              <a:spcBef>
                <a:spcPts val="360"/>
              </a:spcBef>
              <a:buSzPts val="1018"/>
              <a:buFont typeface="Symbol" pitchFamily="2" charset="2"/>
              <a:buChar char="Þ"/>
            </a:pPr>
            <a:r>
              <a:rPr lang="fr-FR" dirty="0"/>
              <a:t>Ajustement a la fois du spectre en énergie et d’une dépendance hypothétique en temps</a:t>
            </a:r>
          </a:p>
          <a:p>
            <a:pPr marL="285750" lvl="0" indent="-285750">
              <a:lnSpc>
                <a:spcPct val="80000"/>
              </a:lnSpc>
              <a:spcBef>
                <a:spcPts val="360"/>
              </a:spcBef>
              <a:buSzPts val="1018"/>
              <a:buFont typeface="Symbol" pitchFamily="2" charset="2"/>
              <a:buChar char="Þ"/>
            </a:pPr>
            <a:endParaRPr lang="fr-FR" dirty="0"/>
          </a:p>
          <a:p>
            <a:pPr lvl="0">
              <a:lnSpc>
                <a:spcPct val="80000"/>
              </a:lnSpc>
              <a:spcBef>
                <a:spcPts val="360"/>
              </a:spcBef>
              <a:buSzPts val="1018"/>
            </a:pPr>
            <a:endParaRPr lang="fr-FR" dirty="0"/>
          </a:p>
          <a:p>
            <a:pPr lvl="0">
              <a:lnSpc>
                <a:spcPct val="80000"/>
              </a:lnSpc>
              <a:spcBef>
                <a:spcPts val="360"/>
              </a:spcBef>
              <a:buSzPts val="1018"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-5" y="107261"/>
            <a:ext cx="6917100" cy="61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Ameliorer</a:t>
            </a:r>
            <a:r>
              <a:rPr lang="en" dirty="0"/>
              <a:t> la selection des </a:t>
            </a:r>
            <a:r>
              <a:rPr lang="en" dirty="0" err="1"/>
              <a:t>alertes</a:t>
            </a:r>
            <a:r>
              <a:rPr lang="en" dirty="0"/>
              <a:t> Fermi-GBM</a:t>
            </a:r>
            <a:endParaRPr dirty="0"/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-26350" y="933850"/>
            <a:ext cx="2528700" cy="37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900"/>
              <a:t>M. de Bony, M. Seglar-Arroyo </a:t>
            </a:r>
            <a:endParaRPr sz="900"/>
          </a:p>
        </p:txBody>
      </p:sp>
      <p:sp>
        <p:nvSpPr>
          <p:cNvPr id="195" name="Google Shape;195;p32"/>
          <p:cNvSpPr txBox="1"/>
          <p:nvPr/>
        </p:nvSpPr>
        <p:spPr>
          <a:xfrm>
            <a:off x="836350" y="2661225"/>
            <a:ext cx="41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F2BA5-64DA-3247-B45F-431B50307035}"/>
              </a:ext>
            </a:extLst>
          </p:cNvPr>
          <p:cNvSpPr/>
          <p:nvPr/>
        </p:nvSpPr>
        <p:spPr>
          <a:xfrm>
            <a:off x="3225752" y="1499170"/>
            <a:ext cx="5621469" cy="140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360"/>
              </a:spcBef>
              <a:buSzPts val="1018"/>
            </a:pPr>
            <a:r>
              <a:rPr lang="fr-FR" dirty="0"/>
              <a:t>Les alertes les plus fréquemment reçues par le LST ont une incertitude spatiale trop importante pour être suivies efficacement par le LST</a:t>
            </a:r>
          </a:p>
          <a:p>
            <a:pPr lvl="0">
              <a:lnSpc>
                <a:spcPct val="80000"/>
              </a:lnSpc>
              <a:spcBef>
                <a:spcPts val="360"/>
              </a:spcBef>
              <a:buSzPts val="1018"/>
            </a:pPr>
            <a:endParaRPr lang="fr-FR" dirty="0"/>
          </a:p>
          <a:p>
            <a:pPr marL="285750" lvl="0" indent="-285750">
              <a:lnSpc>
                <a:spcPct val="80000"/>
              </a:lnSpc>
              <a:spcBef>
                <a:spcPts val="360"/>
              </a:spcBef>
              <a:buSzPts val="1018"/>
              <a:buFont typeface="Symbol" pitchFamily="2" charset="2"/>
              <a:buChar char="Þ"/>
            </a:pPr>
            <a:r>
              <a:rPr lang="fr-FR" dirty="0"/>
              <a:t>En utilisant les archives d’alertes et les coïncidences avec d’autres détecteurs plus précis, il est possible de trouver de critères pour mieux sélectionner les alertes pertinentes</a:t>
            </a:r>
          </a:p>
        </p:txBody>
      </p:sp>
      <p:pic>
        <p:nvPicPr>
          <p:cNvPr id="7" name="Google Shape;202;p33">
            <a:extLst>
              <a:ext uri="{FF2B5EF4-FFF2-40B4-BE49-F238E27FC236}">
                <a16:creationId xmlns:a16="http://schemas.microsoft.com/office/drawing/2014/main" id="{053B844D-CA4B-2C45-9224-C08D923453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87" t="46768" r="58688"/>
          <a:stretch/>
        </p:blipFill>
        <p:spPr>
          <a:xfrm>
            <a:off x="172331" y="1440185"/>
            <a:ext cx="2915773" cy="317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282721" y="172975"/>
            <a:ext cx="1809900" cy="61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 GFU</a:t>
            </a:r>
            <a:endParaRPr/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950" y="37050"/>
            <a:ext cx="6693052" cy="5019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 txBox="1"/>
          <p:nvPr/>
        </p:nvSpPr>
        <p:spPr>
          <a:xfrm>
            <a:off x="112900" y="928925"/>
            <a:ext cx="171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Fira Sans"/>
                <a:ea typeface="Fira Sans"/>
                <a:cs typeface="Fira Sans"/>
                <a:sym typeface="Fira Sans"/>
              </a:rPr>
              <a:t>M. Artero, K. Noda, A. Fiasson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71100" y="1329175"/>
            <a:ext cx="229980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Fira Sans"/>
                <a:ea typeface="Fira Sans"/>
                <a:cs typeface="Fira Sans"/>
                <a:sym typeface="Fira Sans"/>
              </a:rPr>
              <a:t>Les alertes générées par les détecteurs de neutrino dépendent en partie de cibles prédéfinies pour rechercher de </a:t>
            </a:r>
            <a:r>
              <a:rPr lang="fr-FR" dirty="0" err="1">
                <a:latin typeface="Fira Sans"/>
                <a:ea typeface="Fira Sans"/>
                <a:cs typeface="Fira Sans"/>
                <a:sym typeface="Fira Sans"/>
              </a:rPr>
              <a:t>coincidences</a:t>
            </a:r>
            <a:endParaRPr lang="fr-FR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Fira Sans"/>
                <a:ea typeface="Fira Sans"/>
                <a:cs typeface="Fira Sans"/>
                <a:sym typeface="Fira Sans"/>
              </a:rPr>
              <a:t>Travail en cours pour </a:t>
            </a:r>
            <a:r>
              <a:rPr lang="fr-FR" dirty="0" err="1">
                <a:latin typeface="Fira Sans"/>
                <a:ea typeface="Fira Sans"/>
                <a:cs typeface="Fira Sans"/>
                <a:sym typeface="Fira Sans"/>
              </a:rPr>
              <a:t>definir</a:t>
            </a:r>
            <a:r>
              <a:rPr lang="fr-FR" dirty="0">
                <a:latin typeface="Fira Sans"/>
                <a:ea typeface="Fira Sans"/>
                <a:cs typeface="Fira Sans"/>
                <a:sym typeface="Fira Sans"/>
              </a:rPr>
              <a:t> une liste de cibles pour le LST1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A PowerPoint">
      <a:dk1>
        <a:srgbClr val="00204E"/>
      </a:dk1>
      <a:lt1>
        <a:srgbClr val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474</Words>
  <Application>Microsoft Macintosh PowerPoint</Application>
  <PresentationFormat>Affichage à l'écran (16:9)</PresentationFormat>
  <Paragraphs>126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Calibri</vt:lpstr>
      <vt:lpstr>Arial</vt:lpstr>
      <vt:lpstr>Symbol</vt:lpstr>
      <vt:lpstr>Fira Sans</vt:lpstr>
      <vt:lpstr>Office Theme</vt:lpstr>
      <vt:lpstr>Présentation PowerPoint</vt:lpstr>
      <vt:lpstr>Le Transient Handler LST</vt:lpstr>
      <vt:lpstr>Observations par le LST</vt:lpstr>
      <vt:lpstr>Observations par le LST</vt:lpstr>
      <vt:lpstr>GRB221009A </vt:lpstr>
      <vt:lpstr>4D analysis?</vt:lpstr>
      <vt:lpstr>Ameliorer la selection des alertes Fermi-GBM</vt:lpstr>
      <vt:lpstr>Neutrino GFU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14</cp:revision>
  <dcterms:modified xsi:type="dcterms:W3CDTF">2022-12-07T20:37:01Z</dcterms:modified>
</cp:coreProperties>
</file>