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48" r:id="rId2"/>
  </p:sldMasterIdLst>
  <p:notesMasterIdLst>
    <p:notesMasterId r:id="rId23"/>
  </p:notesMasterIdLst>
  <p:sldIdLst>
    <p:sldId id="464" r:id="rId3"/>
    <p:sldId id="470" r:id="rId4"/>
    <p:sldId id="328" r:id="rId5"/>
    <p:sldId id="386" r:id="rId6"/>
    <p:sldId id="387" r:id="rId7"/>
    <p:sldId id="472" r:id="rId8"/>
    <p:sldId id="473" r:id="rId9"/>
    <p:sldId id="478" r:id="rId10"/>
    <p:sldId id="474" r:id="rId11"/>
    <p:sldId id="476" r:id="rId12"/>
    <p:sldId id="477" r:id="rId13"/>
    <p:sldId id="257" r:id="rId14"/>
    <p:sldId id="270" r:id="rId15"/>
    <p:sldId id="272" r:id="rId16"/>
    <p:sldId id="273" r:id="rId17"/>
    <p:sldId id="475" r:id="rId18"/>
    <p:sldId id="479" r:id="rId19"/>
    <p:sldId id="480" r:id="rId20"/>
    <p:sldId id="481" r:id="rId21"/>
    <p:sldId id="48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C2DA"/>
    <a:srgbClr val="436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59"/>
    <p:restoredTop sz="96291"/>
  </p:normalViewPr>
  <p:slideViewPr>
    <p:cSldViewPr snapToGrid="0" snapToObjects="1">
      <p:cViewPr varScale="1">
        <p:scale>
          <a:sx n="117" d="100"/>
          <a:sy n="117" d="100"/>
        </p:scale>
        <p:origin x="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6FE86-0A1A-BC4C-BF26-920CEAE0A29A}" type="datetimeFigureOut">
              <a:rPr lang="fr-FR" smtClean="0"/>
              <a:t>08/12/2022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2C020-0F5C-B74D-9B42-6861D0EB6A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8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651CB-BC94-4C11-A508-29CB655CC9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1651CB-BC94-4C11-A508-29CB655CC9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2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649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8151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116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486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AF83026-BA96-3A4D-8264-7FDA40A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654" y="2869334"/>
            <a:ext cx="6422756" cy="2201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27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EF1E0-2E29-E340-A34C-3386CDF68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5170"/>
            <a:ext cx="10515600" cy="5138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E49FE-0E9C-6744-82E5-804AB163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85C4-E8FA-464B-BC78-E19C2D39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B2757-8ED6-EA49-89B7-48593272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9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3DED9-BADE-5048-9740-8F0679630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00663"/>
            <a:ext cx="2628900" cy="5176299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D1D1E-5423-8941-A7CE-7373415DC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00663"/>
            <a:ext cx="7734300" cy="5176299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3AF09-22BC-BC4E-B668-22C7D26B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63F3F-B98E-D54E-A7A6-78599C42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58D2D-3989-0143-8392-5535C302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30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1_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54861" y="238616"/>
            <a:ext cx="8390768" cy="82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54859" y="1589173"/>
            <a:ext cx="1017609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98C3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A9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7" name="Google Shape;27;p37"/>
          <p:cNvCxnSpPr/>
          <p:nvPr/>
        </p:nvCxnSpPr>
        <p:spPr>
          <a:xfrm>
            <a:off x="854861" y="1289936"/>
            <a:ext cx="1054091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Google Shape;28;p37" descr="CTA_Logo_Template_RGB2.pn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7551" y="131529"/>
            <a:ext cx="1625612" cy="1027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9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02CB-A471-1B49-8B6A-56CB09B26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F1DD4-0EFD-644A-AD4A-C99E77D6A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62DB8-A902-3B49-A50C-E0B0C7D2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38DD-08E6-F247-B129-3F4FD12A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12156-A78F-524C-910F-FA227981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45870384-2B93-1945-BA97-A7DFE65794BB}"/>
              </a:ext>
            </a:extLst>
          </p:cNvPr>
          <p:cNvSpPr txBox="1">
            <a:spLocks/>
          </p:cNvSpPr>
          <p:nvPr userDrawn="1"/>
        </p:nvSpPr>
        <p:spPr>
          <a:xfrm>
            <a:off x="1915063" y="103519"/>
            <a:ext cx="9575321" cy="63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940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599D-1E31-504F-BE67-8D2B1AC3C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E4E6F-EE25-A64A-9799-E2DA3AF7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FE5EB-D86B-C044-9040-7903DFF4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557EA-1C44-474E-A71A-126CF230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9E8712A6-E6F2-0346-88CB-FD239612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3" y="103519"/>
            <a:ext cx="9575321" cy="63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8196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090E-3955-6F4A-9105-08782DAF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4D125-F330-5242-A1B3-8071FAD2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1291A-E648-9B44-963E-2975C920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42AA-7A64-5142-871C-E4340AFA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1E239-2B53-4C4C-B072-D503BE27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16CDFCF-05DD-C94B-94C0-2F3DB5D53878}"/>
              </a:ext>
            </a:extLst>
          </p:cNvPr>
          <p:cNvSpPr txBox="1">
            <a:spLocks/>
          </p:cNvSpPr>
          <p:nvPr userDrawn="1"/>
        </p:nvSpPr>
        <p:spPr>
          <a:xfrm>
            <a:off x="1915063" y="103519"/>
            <a:ext cx="9575321" cy="63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3090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BA9DC-1457-1945-A7C5-6D845EBC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DDF19-9EAD-7F4B-A1CB-BA22ACD0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C53C1-968A-9A4D-9456-471136FA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C9A38-6EA2-2E43-BA82-9335E2DA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AB9DB-FBF7-1A4A-B85B-34E3D07A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BEB9381E-9833-DE42-8AB7-25381439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3" y="103519"/>
            <a:ext cx="9575321" cy="63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771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90E9F-DD3B-4845-A2C4-72B47C8D2F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
Quatrième niveau
Cinquième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4142C-7551-E64A-8451-AEA328AAB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19ECC-4B0E-1443-8EE5-F9BDF5017E0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
Cinquième niveau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DD753-8BDF-9D42-A5A2-68F1A831C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85602-FE39-4640-BDA7-91E6E698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8A80BE-BBF5-6A48-97AC-A56EADA8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8A50A-0815-0E4A-9710-7D5D2090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07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FA1D9-D15B-B04C-ACD7-98D1CA78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0A2FE-3737-B747-A804-9730D191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4EB73-C74B-144A-9084-AD68935F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0469872-41B0-1343-9130-31C99CB5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4652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2B505-0439-5D4F-B760-E2B8EA4B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7ACD5-DA17-844D-B8D5-7B25BDD84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B004D-474A-4843-B5CA-D96F6B1C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2D9AE-AC73-1D49-B568-6B150E4D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8B345-A1D6-B040-A3B2-72183275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10F5B99E-1CFF-1647-B129-8AAF8304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3982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041A9-D35D-9949-8F48-441BA3246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6235C-8619-0945-B818-9332196B1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1F5EA-73BB-B644-BFE8-5C57A93F4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4B235-CBD3-CE4C-9740-CA95EFFB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88342-31F0-D640-8628-B5328AC5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C7A24D9E-71F9-1742-809A-F1B646454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9779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CC75AE-24F4-EE4A-BEFD-B79277506F0B}"/>
              </a:ext>
            </a:extLst>
          </p:cNvPr>
          <p:cNvGrpSpPr/>
          <p:nvPr userDrawn="1"/>
        </p:nvGrpSpPr>
        <p:grpSpPr>
          <a:xfrm>
            <a:off x="690113" y="-6306"/>
            <a:ext cx="11512185" cy="6669031"/>
            <a:chOff x="1288209" y="0"/>
            <a:chExt cx="10903792" cy="667684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9B978BA-2CC8-2440-B556-6082BF65D9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8209" y="0"/>
              <a:ext cx="10903792" cy="667684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ECFE62-9987-6C49-889C-EC6882D47B2C}"/>
                </a:ext>
              </a:extLst>
            </p:cNvPr>
            <p:cNvSpPr/>
            <p:nvPr userDrawn="1"/>
          </p:nvSpPr>
          <p:spPr>
            <a:xfrm>
              <a:off x="1604513" y="0"/>
              <a:ext cx="3329796" cy="1380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A08949E-2A50-554E-BB5C-F65F94A88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28" y="138022"/>
            <a:ext cx="3398807" cy="1570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AA4899-2F2E-3A47-A99F-30C8470B73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58" y="6158020"/>
            <a:ext cx="504705" cy="5047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082499-BC17-504F-9E0C-9BA4E00C69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816" y="6049009"/>
            <a:ext cx="1722906" cy="722726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28D1F5-BB1D-C347-BBB7-1F264CC4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654" y="2869334"/>
            <a:ext cx="6422756" cy="2201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>
                <a:solidFill>
                  <a:srgbClr val="20C2DA"/>
                </a:solidFill>
              </a:rPr>
              <a:t>Sous-titre</a:t>
            </a:r>
            <a:br>
              <a:rPr lang="fr-FR" dirty="0"/>
            </a:br>
            <a:r>
              <a:rPr lang="fr-FR" sz="2400" dirty="0"/>
              <a:t>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559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85B33-7B06-264F-B7EE-B1BC467B7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670" y="1190444"/>
            <a:ext cx="10824714" cy="4983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A4623-106C-3F46-A4E8-D3AD83A88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670" y="6476713"/>
            <a:ext cx="2743200" cy="303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0190-AFD6-0848-8F2B-3E24C801B581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95B0E-E144-9945-9756-84D6C0FA9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15928" y="6493964"/>
            <a:ext cx="4114800" cy="303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D27DC-AB10-D040-8577-7B17AA16C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16860" y="6511218"/>
            <a:ext cx="1847491" cy="268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2CED5-8702-D84B-BAC8-6C3F9E29DE43}" type="slidenum">
              <a:rPr lang="en-GB" smtClean="0"/>
              <a:t>‹N°›</a:t>
            </a:fld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5443FF0-AB1C-094D-A50B-D633D6702059}"/>
              </a:ext>
            </a:extLst>
          </p:cNvPr>
          <p:cNvCxnSpPr>
            <a:cxnSpLocks/>
          </p:cNvCxnSpPr>
          <p:nvPr userDrawn="1"/>
        </p:nvCxnSpPr>
        <p:spPr>
          <a:xfrm>
            <a:off x="1915064" y="776890"/>
            <a:ext cx="9575321" cy="0"/>
          </a:xfrm>
          <a:prstGeom prst="line">
            <a:avLst/>
          </a:prstGeom>
          <a:ln w="12700">
            <a:solidFill>
              <a:srgbClr val="436C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9934A3D-725E-2341-848E-1F29D4B0D3F7}"/>
              </a:ext>
            </a:extLst>
          </p:cNvPr>
          <p:cNvCxnSpPr>
            <a:cxnSpLocks/>
          </p:cNvCxnSpPr>
          <p:nvPr userDrawn="1"/>
        </p:nvCxnSpPr>
        <p:spPr>
          <a:xfrm>
            <a:off x="686481" y="886797"/>
            <a:ext cx="9665217" cy="0"/>
          </a:xfrm>
          <a:prstGeom prst="line">
            <a:avLst/>
          </a:prstGeom>
          <a:ln w="12700">
            <a:solidFill>
              <a:srgbClr val="20C2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41D958D-71BA-FF40-BF2A-4713AB54A328}"/>
              </a:ext>
            </a:extLst>
          </p:cNvPr>
          <p:cNvCxnSpPr>
            <a:cxnSpLocks/>
          </p:cNvCxnSpPr>
          <p:nvPr userDrawn="1"/>
        </p:nvCxnSpPr>
        <p:spPr>
          <a:xfrm>
            <a:off x="686481" y="6476713"/>
            <a:ext cx="10941927" cy="0"/>
          </a:xfrm>
          <a:prstGeom prst="line">
            <a:avLst/>
          </a:prstGeom>
          <a:ln w="12700">
            <a:solidFill>
              <a:srgbClr val="20C2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321224F5-026A-FE40-AF4F-239F6D84723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6" y="138022"/>
            <a:ext cx="1676007" cy="835042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1A4703-0B76-1341-BCD4-0F46C96D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3" y="103519"/>
            <a:ext cx="9575321" cy="638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575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hyperlink" Target="https://arxiv.org/abs/2108.04130" TargetMode="Externa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46191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eeexplore.ieee.org/document/9461918" TargetMode="Externa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learn.pages.in2p3.fr/pages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hyperlink" Target="https://github.com/cta-observatory/cta-lstchain/" TargetMode="External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12" Type="http://schemas.openxmlformats.org/officeDocument/2006/relationships/image" Target="../media/image28.tiff"/><Relationship Id="rId2" Type="http://schemas.openxmlformats.org/officeDocument/2006/relationships/image" Target="../media/image18.jpeg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5" Type="http://schemas.openxmlformats.org/officeDocument/2006/relationships/image" Target="../media/image30.tiff"/><Relationship Id="rId10" Type="http://schemas.openxmlformats.org/officeDocument/2006/relationships/image" Target="../media/image26.tiff"/><Relationship Id="rId4" Type="http://schemas.openxmlformats.org/officeDocument/2006/relationships/image" Target="../media/image20.tiff"/><Relationship Id="rId9" Type="http://schemas.openxmlformats.org/officeDocument/2006/relationships/image" Target="../media/image25.tiff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ta-observatory/lstmcpip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hyperlink" Target="https://arxiv.org/abs/2212.00120" TargetMode="External"/><Relationship Id="rId4" Type="http://schemas.openxmlformats.org/officeDocument/2006/relationships/hyperlink" Target="https://cta-observatory.github.io/lstmcpip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5C056-B114-EB48-96D1-2B1C94C9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544" y="2869334"/>
            <a:ext cx="6852865" cy="220143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153449"/>
                </a:solidFill>
              </a:rPr>
              <a:t>LST data </a:t>
            </a:r>
            <a:r>
              <a:rPr lang="fr-FR" b="1" dirty="0" err="1">
                <a:solidFill>
                  <a:srgbClr val="153449"/>
                </a:solidFill>
              </a:rPr>
              <a:t>analysis</a:t>
            </a:r>
            <a:r>
              <a:rPr lang="fr-FR" b="1" dirty="0">
                <a:solidFill>
                  <a:srgbClr val="153449"/>
                </a:solidFill>
              </a:rPr>
              <a:t> </a:t>
            </a:r>
            <a:r>
              <a:rPr lang="fr-FR" b="1" dirty="0" err="1">
                <a:solidFill>
                  <a:srgbClr val="153449"/>
                </a:solidFill>
              </a:rPr>
              <a:t>devs</a:t>
            </a:r>
            <a:r>
              <a:rPr lang="fr-FR" b="1" dirty="0">
                <a:solidFill>
                  <a:srgbClr val="153449"/>
                </a:solidFill>
              </a:rPr>
              <a:t> @LAPP</a:t>
            </a:r>
            <a:br>
              <a:rPr lang="fr-FR" sz="6000" b="1" dirty="0">
                <a:solidFill>
                  <a:srgbClr val="153449"/>
                </a:solidFill>
              </a:rPr>
            </a:br>
            <a:r>
              <a:rPr lang="fr-FR" sz="3200" dirty="0">
                <a:solidFill>
                  <a:srgbClr val="01B2CD"/>
                </a:solidFill>
              </a:rPr>
              <a:t>Thomas Vuillaume</a:t>
            </a:r>
            <a:br>
              <a:rPr lang="fr-FR" dirty="0">
                <a:solidFill>
                  <a:srgbClr val="01B2CD"/>
                </a:solidFill>
              </a:rPr>
            </a:br>
            <a:r>
              <a:rPr lang="fr-FR" sz="2400" dirty="0">
                <a:solidFill>
                  <a:srgbClr val="153449"/>
                </a:solidFill>
              </a:rPr>
              <a:t>Jeudi 8 décembre 2022</a:t>
            </a:r>
            <a:endParaRPr lang="fr-FR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84BB6E-615D-BF40-97E1-225DB53220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002" y="3612445"/>
            <a:ext cx="3578969" cy="35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5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11533-49B1-E047-9D11-A63D2291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335" y="103519"/>
            <a:ext cx="8601049" cy="638868"/>
          </a:xfrm>
        </p:spPr>
        <p:txBody>
          <a:bodyPr>
            <a:noAutofit/>
          </a:bodyPr>
          <a:lstStyle/>
          <a:p>
            <a:pPr algn="l"/>
            <a:r>
              <a:rPr lang="fr-FR" sz="4000" dirty="0" err="1"/>
              <a:t>GammaLearn</a:t>
            </a: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F738EC-C862-2149-A4A7-7D9CC152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5318" y="6547632"/>
            <a:ext cx="945307" cy="276226"/>
          </a:xfrm>
        </p:spPr>
        <p:txBody>
          <a:bodyPr/>
          <a:lstStyle/>
          <a:p>
            <a:fld id="{25BA54BD-C84D-46CE-8B72-31BFB26ABA4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02A220-9A87-954C-B4D8-57C7B7A6E162}"/>
              </a:ext>
            </a:extLst>
          </p:cNvPr>
          <p:cNvSpPr txBox="1"/>
          <p:nvPr/>
        </p:nvSpPr>
        <p:spPr>
          <a:xfrm>
            <a:off x="3488495" y="1092455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1. Calibration, Intégration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852AAD-4106-B246-8FD1-88578E391CF9}"/>
              </a:ext>
            </a:extLst>
          </p:cNvPr>
          <p:cNvSpPr txBox="1"/>
          <p:nvPr/>
        </p:nvSpPr>
        <p:spPr>
          <a:xfrm>
            <a:off x="1528384" y="3291327"/>
            <a:ext cx="423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Traitement du signal : </a:t>
            </a:r>
            <a:r>
              <a:rPr lang="fr-FR" sz="1600" dirty="0">
                <a:solidFill>
                  <a:srgbClr val="DF2D28"/>
                </a:solidFill>
              </a:rPr>
              <a:t>Nettoyage du bruit,  Extraction de paramètres d’image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430299-7C9B-3C43-9C76-F9B48D3ED5E9}"/>
              </a:ext>
            </a:extLst>
          </p:cNvPr>
          <p:cNvSpPr txBox="1"/>
          <p:nvPr/>
        </p:nvSpPr>
        <p:spPr>
          <a:xfrm>
            <a:off x="6379361" y="3291327"/>
            <a:ext cx="4974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3. </a:t>
            </a:r>
            <a:r>
              <a:rPr lang="fr-FR" sz="1600" dirty="0">
                <a:solidFill>
                  <a:srgbClr val="DF2D28"/>
                </a:solidFill>
              </a:rPr>
              <a:t>Arbres de décisions  + simulations Monte-Carlo </a:t>
            </a:r>
            <a:br>
              <a:rPr lang="fr-FR" sz="1600" dirty="0">
                <a:solidFill>
                  <a:srgbClr val="3E67A0"/>
                </a:solidFill>
              </a:rPr>
            </a:br>
            <a:r>
              <a:rPr lang="fr-FR" sz="1600" dirty="0">
                <a:sym typeface="Wingdings" pitchFamily="2" charset="2"/>
              </a:rPr>
              <a:t></a:t>
            </a:r>
            <a:r>
              <a:rPr lang="fr-FR" sz="1600" dirty="0">
                <a:solidFill>
                  <a:srgbClr val="3E67A0"/>
                </a:solidFill>
              </a:rPr>
              <a:t> </a:t>
            </a:r>
            <a:r>
              <a:rPr lang="fr-FR" sz="1600" dirty="0"/>
              <a:t>Paramètres physiques </a:t>
            </a:r>
            <a:endParaRPr lang="fr-FR" sz="1600" dirty="0">
              <a:solidFill>
                <a:srgbClr val="3E67A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F75FA21-2768-2946-B765-F8004CCA1340}"/>
              </a:ext>
            </a:extLst>
          </p:cNvPr>
          <p:cNvCxnSpPr>
            <a:cxnSpLocks/>
          </p:cNvCxnSpPr>
          <p:nvPr/>
        </p:nvCxnSpPr>
        <p:spPr>
          <a:xfrm>
            <a:off x="3872872" y="1719790"/>
            <a:ext cx="1574118" cy="0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9F6D701-D5E7-CC44-9DAE-0652F0D7FAD1}"/>
              </a:ext>
            </a:extLst>
          </p:cNvPr>
          <p:cNvGrpSpPr/>
          <p:nvPr/>
        </p:nvGrpSpPr>
        <p:grpSpPr>
          <a:xfrm>
            <a:off x="3292036" y="1850554"/>
            <a:ext cx="2782695" cy="1252018"/>
            <a:chOff x="741876" y="1524003"/>
            <a:chExt cx="3325848" cy="1496400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A5ADD393-8599-214B-8B40-EEE88B323AE1}"/>
                </a:ext>
              </a:extLst>
            </p:cNvPr>
            <p:cNvGrpSpPr/>
            <p:nvPr/>
          </p:nvGrpSpPr>
          <p:grpSpPr>
            <a:xfrm>
              <a:off x="1251438" y="1795152"/>
              <a:ext cx="2358569" cy="800662"/>
              <a:chOff x="6023429" y="1852820"/>
              <a:chExt cx="3265714" cy="1108612"/>
            </a:xfrm>
          </p:grpSpPr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C18C3303-A335-5642-ACA7-EDC52C5DF0E9}"/>
                  </a:ext>
                </a:extLst>
              </p:cNvPr>
              <p:cNvSpPr/>
              <p:nvPr/>
            </p:nvSpPr>
            <p:spPr>
              <a:xfrm>
                <a:off x="6023429" y="1852820"/>
                <a:ext cx="3265714" cy="1108612"/>
              </a:xfrm>
              <a:custGeom>
                <a:avLst/>
                <a:gdLst>
                  <a:gd name="connsiteX0" fmla="*/ 0 w 3265714"/>
                  <a:gd name="connsiteY0" fmla="*/ 948437 h 1108612"/>
                  <a:gd name="connsiteX1" fmla="*/ 145142 w 3265714"/>
                  <a:gd name="connsiteY1" fmla="*/ 832323 h 1108612"/>
                  <a:gd name="connsiteX2" fmla="*/ 362857 w 3265714"/>
                  <a:gd name="connsiteY2" fmla="*/ 948437 h 1108612"/>
                  <a:gd name="connsiteX3" fmla="*/ 435428 w 3265714"/>
                  <a:gd name="connsiteY3" fmla="*/ 730723 h 1108612"/>
                  <a:gd name="connsiteX4" fmla="*/ 624114 w 3265714"/>
                  <a:gd name="connsiteY4" fmla="*/ 948437 h 1108612"/>
                  <a:gd name="connsiteX5" fmla="*/ 725714 w 3265714"/>
                  <a:gd name="connsiteY5" fmla="*/ 701694 h 1108612"/>
                  <a:gd name="connsiteX6" fmla="*/ 798285 w 3265714"/>
                  <a:gd name="connsiteY6" fmla="*/ 977466 h 1108612"/>
                  <a:gd name="connsiteX7" fmla="*/ 1045028 w 3265714"/>
                  <a:gd name="connsiteY7" fmla="*/ 977466 h 1108612"/>
                  <a:gd name="connsiteX8" fmla="*/ 1190171 w 3265714"/>
                  <a:gd name="connsiteY8" fmla="*/ 643637 h 1108612"/>
                  <a:gd name="connsiteX9" fmla="*/ 1291771 w 3265714"/>
                  <a:gd name="connsiteY9" fmla="*/ 266266 h 1108612"/>
                  <a:gd name="connsiteX10" fmla="*/ 1407885 w 3265714"/>
                  <a:gd name="connsiteY10" fmla="*/ 19523 h 1108612"/>
                  <a:gd name="connsiteX11" fmla="*/ 1654628 w 3265714"/>
                  <a:gd name="connsiteY11" fmla="*/ 48551 h 1108612"/>
                  <a:gd name="connsiteX12" fmla="*/ 1756228 w 3265714"/>
                  <a:gd name="connsiteY12" fmla="*/ 309809 h 1108612"/>
                  <a:gd name="connsiteX13" fmla="*/ 1959428 w 3265714"/>
                  <a:gd name="connsiteY13" fmla="*/ 687180 h 1108612"/>
                  <a:gd name="connsiteX14" fmla="*/ 2162628 w 3265714"/>
                  <a:gd name="connsiteY14" fmla="*/ 832323 h 1108612"/>
                  <a:gd name="connsiteX15" fmla="*/ 2394857 w 3265714"/>
                  <a:gd name="connsiteY15" fmla="*/ 904894 h 1108612"/>
                  <a:gd name="connsiteX16" fmla="*/ 2656114 w 3265714"/>
                  <a:gd name="connsiteY16" fmla="*/ 832323 h 1108612"/>
                  <a:gd name="connsiteX17" fmla="*/ 2714171 w 3265714"/>
                  <a:gd name="connsiteY17" fmla="*/ 1108094 h 1108612"/>
                  <a:gd name="connsiteX18" fmla="*/ 2888342 w 3265714"/>
                  <a:gd name="connsiteY18" fmla="*/ 904894 h 1108612"/>
                  <a:gd name="connsiteX19" fmla="*/ 3120571 w 3265714"/>
                  <a:gd name="connsiteY19" fmla="*/ 1035523 h 1108612"/>
                  <a:gd name="connsiteX20" fmla="*/ 3265714 w 3265714"/>
                  <a:gd name="connsiteY20" fmla="*/ 1035523 h 110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65714" h="1108612">
                    <a:moveTo>
                      <a:pt x="0" y="948437"/>
                    </a:moveTo>
                    <a:cubicBezTo>
                      <a:pt x="42333" y="890380"/>
                      <a:pt x="84666" y="832323"/>
                      <a:pt x="145142" y="832323"/>
                    </a:cubicBezTo>
                    <a:cubicBezTo>
                      <a:pt x="205618" y="832323"/>
                      <a:pt x="314476" y="965370"/>
                      <a:pt x="362857" y="948437"/>
                    </a:cubicBezTo>
                    <a:cubicBezTo>
                      <a:pt x="411238" y="931504"/>
                      <a:pt x="391885" y="730723"/>
                      <a:pt x="435428" y="730723"/>
                    </a:cubicBezTo>
                    <a:cubicBezTo>
                      <a:pt x="478971" y="730723"/>
                      <a:pt x="575733" y="953275"/>
                      <a:pt x="624114" y="948437"/>
                    </a:cubicBezTo>
                    <a:cubicBezTo>
                      <a:pt x="672495" y="943599"/>
                      <a:pt x="696686" y="696856"/>
                      <a:pt x="725714" y="701694"/>
                    </a:cubicBezTo>
                    <a:cubicBezTo>
                      <a:pt x="754742" y="706532"/>
                      <a:pt x="745066" y="931504"/>
                      <a:pt x="798285" y="977466"/>
                    </a:cubicBezTo>
                    <a:cubicBezTo>
                      <a:pt x="851504" y="1023428"/>
                      <a:pt x="979714" y="1033104"/>
                      <a:pt x="1045028" y="977466"/>
                    </a:cubicBezTo>
                    <a:cubicBezTo>
                      <a:pt x="1110342" y="921828"/>
                      <a:pt x="1149047" y="762170"/>
                      <a:pt x="1190171" y="643637"/>
                    </a:cubicBezTo>
                    <a:cubicBezTo>
                      <a:pt x="1231295" y="525104"/>
                      <a:pt x="1255485" y="370285"/>
                      <a:pt x="1291771" y="266266"/>
                    </a:cubicBezTo>
                    <a:cubicBezTo>
                      <a:pt x="1328057" y="162247"/>
                      <a:pt x="1347409" y="55809"/>
                      <a:pt x="1407885" y="19523"/>
                    </a:cubicBezTo>
                    <a:cubicBezTo>
                      <a:pt x="1468361" y="-16763"/>
                      <a:pt x="1596571" y="170"/>
                      <a:pt x="1654628" y="48551"/>
                    </a:cubicBezTo>
                    <a:cubicBezTo>
                      <a:pt x="1712685" y="96932"/>
                      <a:pt x="1705428" y="203371"/>
                      <a:pt x="1756228" y="309809"/>
                    </a:cubicBezTo>
                    <a:cubicBezTo>
                      <a:pt x="1807028" y="416247"/>
                      <a:pt x="1891695" y="600094"/>
                      <a:pt x="1959428" y="687180"/>
                    </a:cubicBezTo>
                    <a:cubicBezTo>
                      <a:pt x="2027161" y="774266"/>
                      <a:pt x="2090057" y="796037"/>
                      <a:pt x="2162628" y="832323"/>
                    </a:cubicBezTo>
                    <a:cubicBezTo>
                      <a:pt x="2235200" y="868609"/>
                      <a:pt x="2312609" y="904894"/>
                      <a:pt x="2394857" y="904894"/>
                    </a:cubicBezTo>
                    <a:cubicBezTo>
                      <a:pt x="2477105" y="904894"/>
                      <a:pt x="2602895" y="798456"/>
                      <a:pt x="2656114" y="832323"/>
                    </a:cubicBezTo>
                    <a:cubicBezTo>
                      <a:pt x="2709333" y="866190"/>
                      <a:pt x="2675466" y="1095999"/>
                      <a:pt x="2714171" y="1108094"/>
                    </a:cubicBezTo>
                    <a:cubicBezTo>
                      <a:pt x="2752876" y="1120189"/>
                      <a:pt x="2820609" y="916989"/>
                      <a:pt x="2888342" y="904894"/>
                    </a:cubicBezTo>
                    <a:cubicBezTo>
                      <a:pt x="2956075" y="892799"/>
                      <a:pt x="3057676" y="1013752"/>
                      <a:pt x="3120571" y="1035523"/>
                    </a:cubicBezTo>
                    <a:cubicBezTo>
                      <a:pt x="3183466" y="1057294"/>
                      <a:pt x="3224590" y="1046408"/>
                      <a:pt x="3265714" y="1035523"/>
                    </a:cubicBezTo>
                  </a:path>
                </a:pathLst>
              </a:cu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1AB3B6C9-1C3D-544E-83C1-F4345474C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9772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5B03D37D-0A09-8845-8B83-385E345CB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360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CDFB47AC-DEE4-8242-AEC3-80750F931A0B}"/>
                </a:ext>
              </a:extLst>
            </p:cNvPr>
            <p:cNvCxnSpPr/>
            <p:nvPr/>
          </p:nvCxnSpPr>
          <p:spPr>
            <a:xfrm flipV="1">
              <a:off x="1102826" y="1621341"/>
              <a:ext cx="0" cy="1045659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166DE097-06F2-5F40-B2A7-B99F831E47EE}"/>
                </a:ext>
              </a:extLst>
            </p:cNvPr>
            <p:cNvCxnSpPr>
              <a:cxnSpLocks/>
            </p:cNvCxnSpPr>
            <p:nvPr/>
          </p:nvCxnSpPr>
          <p:spPr>
            <a:xfrm>
              <a:off x="1102826" y="2667000"/>
              <a:ext cx="278818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5139E42-7A56-BB48-9F5B-9BE9F758088D}"/>
                </a:ext>
              </a:extLst>
            </p:cNvPr>
            <p:cNvSpPr txBox="1"/>
            <p:nvPr/>
          </p:nvSpPr>
          <p:spPr>
            <a:xfrm>
              <a:off x="3305639" y="2634566"/>
              <a:ext cx="762085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time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62805337-8D1F-BD4B-A455-B8B2BE898E7B}"/>
                </a:ext>
              </a:extLst>
            </p:cNvPr>
            <p:cNvSpPr txBox="1"/>
            <p:nvPr/>
          </p:nvSpPr>
          <p:spPr>
            <a:xfrm rot="16200000">
              <a:off x="493236" y="1772643"/>
              <a:ext cx="883117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signal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5802D1-75E6-934D-A426-7A91AD027406}"/>
              </a:ext>
            </a:extLst>
          </p:cNvPr>
          <p:cNvGrpSpPr/>
          <p:nvPr/>
        </p:nvGrpSpPr>
        <p:grpSpPr>
          <a:xfrm>
            <a:off x="693894" y="866609"/>
            <a:ext cx="2628578" cy="2424718"/>
            <a:chOff x="-96306" y="1077824"/>
            <a:chExt cx="4691742" cy="432787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3D977FAE-C437-7F48-A2AC-8CB30141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306" y="1077824"/>
              <a:ext cx="3657600" cy="36576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D393119-F7DF-1D45-A54F-4041CF10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32" y="1239987"/>
              <a:ext cx="3657600" cy="36576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648767B-5EAB-A944-BF12-8CAB4A74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82" y="1418657"/>
              <a:ext cx="3657600" cy="36576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67175B4F-DE7D-9A43-BCE1-16F5CAF3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9" y="1583376"/>
              <a:ext cx="3657600" cy="36576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65A43FD-C5DA-AD4D-8D0D-DFFAB86A1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836" y="1748095"/>
              <a:ext cx="3657600" cy="3657600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1C1E3AE-F444-7D4C-8E2F-EFCD12D58A2E}"/>
              </a:ext>
            </a:extLst>
          </p:cNvPr>
          <p:cNvGrpSpPr/>
          <p:nvPr/>
        </p:nvGrpSpPr>
        <p:grpSpPr>
          <a:xfrm>
            <a:off x="7696200" y="3976118"/>
            <a:ext cx="2286000" cy="2138292"/>
            <a:chOff x="6841391" y="4278553"/>
            <a:chExt cx="2286000" cy="213829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47B842C-19FA-BA42-95F7-6D2ACE4AD6A9}"/>
                </a:ext>
              </a:extLst>
            </p:cNvPr>
            <p:cNvSpPr/>
            <p:nvPr/>
          </p:nvSpPr>
          <p:spPr>
            <a:xfrm>
              <a:off x="7875024" y="4702239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B5BFCD6-57EC-CD4B-A724-09EAB33B8AE0}"/>
                </a:ext>
              </a:extLst>
            </p:cNvPr>
            <p:cNvSpPr/>
            <p:nvPr/>
          </p:nvSpPr>
          <p:spPr>
            <a:xfrm>
              <a:off x="7666572" y="5043746"/>
              <a:ext cx="218734" cy="2187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AF2845F-0FAD-9B4C-8D20-8FDFAA1C7DD5}"/>
                </a:ext>
              </a:extLst>
            </p:cNvPr>
            <p:cNvSpPr/>
            <p:nvPr/>
          </p:nvSpPr>
          <p:spPr>
            <a:xfrm>
              <a:off x="8061725" y="5043746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9D49B75-5C42-CC46-85A7-E8B36EE0E15A}"/>
                </a:ext>
              </a:extLst>
            </p:cNvPr>
            <p:cNvSpPr/>
            <p:nvPr/>
          </p:nvSpPr>
          <p:spPr>
            <a:xfrm>
              <a:off x="7875024" y="5411498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F189F30-8EF1-DD44-BC81-ACFA5DC0C8AD}"/>
                </a:ext>
              </a:extLst>
            </p:cNvPr>
            <p:cNvSpPr/>
            <p:nvPr/>
          </p:nvSpPr>
          <p:spPr>
            <a:xfrm>
              <a:off x="8284253" y="5417245"/>
              <a:ext cx="218734" cy="2187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8415F73B-695A-0844-A459-6D6A5E775C0F}"/>
                </a:ext>
              </a:extLst>
            </p:cNvPr>
            <p:cNvSpPr/>
            <p:nvPr/>
          </p:nvSpPr>
          <p:spPr>
            <a:xfrm>
              <a:off x="7666572" y="5774425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47B1B21-E4C7-194A-9392-F655993E728D}"/>
                </a:ext>
              </a:extLst>
            </p:cNvPr>
            <p:cNvSpPr/>
            <p:nvPr/>
          </p:nvSpPr>
          <p:spPr>
            <a:xfrm>
              <a:off x="8099323" y="5774425"/>
              <a:ext cx="218734" cy="2187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6F892AD-B2F7-F348-BFF4-FEBD799AE067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 flipH="1">
              <a:off x="7775939" y="4888940"/>
              <a:ext cx="131118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E929CFE-00BC-0A46-A012-A57D1F741D67}"/>
                </a:ext>
              </a:extLst>
            </p:cNvPr>
            <p:cNvCxnSpPr>
              <a:cxnSpLocks/>
              <a:stCxn id="22" idx="5"/>
              <a:endCxn id="24" idx="0"/>
            </p:cNvCxnSpPr>
            <p:nvPr/>
          </p:nvCxnSpPr>
          <p:spPr>
            <a:xfrm>
              <a:off x="8061725" y="4888940"/>
              <a:ext cx="109367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838410D-5AA9-6C47-BDB3-74AA476B2018}"/>
                </a:ext>
              </a:extLst>
            </p:cNvPr>
            <p:cNvCxnSpPr>
              <a:cxnSpLocks/>
              <a:stCxn id="24" idx="5"/>
              <a:endCxn id="26" idx="0"/>
            </p:cNvCxnSpPr>
            <p:nvPr/>
          </p:nvCxnSpPr>
          <p:spPr>
            <a:xfrm>
              <a:off x="8248426" y="5230447"/>
              <a:ext cx="145194" cy="186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B68440BC-332F-8D4A-98C3-A81052053811}"/>
                </a:ext>
              </a:extLst>
            </p:cNvPr>
            <p:cNvCxnSpPr>
              <a:cxnSpLocks/>
              <a:stCxn id="25" idx="5"/>
              <a:endCxn id="28" idx="0"/>
            </p:cNvCxnSpPr>
            <p:nvPr/>
          </p:nvCxnSpPr>
          <p:spPr>
            <a:xfrm>
              <a:off x="8061725" y="5598199"/>
              <a:ext cx="146965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BD59E14-0CF3-014A-A50E-B7EF295B6E87}"/>
                </a:ext>
              </a:extLst>
            </p:cNvPr>
            <p:cNvSpPr txBox="1"/>
            <p:nvPr/>
          </p:nvSpPr>
          <p:spPr>
            <a:xfrm>
              <a:off x="6841391" y="4278553"/>
              <a:ext cx="2286000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Paramètres d’image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828C435-CB3D-9E4A-85AA-B75BB3B05A83}"/>
                </a:ext>
              </a:extLst>
            </p:cNvPr>
            <p:cNvSpPr txBox="1"/>
            <p:nvPr/>
          </p:nvSpPr>
          <p:spPr>
            <a:xfrm>
              <a:off x="7011485" y="6109068"/>
              <a:ext cx="1658705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E = 0,189 </a:t>
              </a:r>
              <a:r>
                <a:rPr lang="fr-FR" sz="1400" dirty="0" err="1">
                  <a:latin typeface="Andale Mono" panose="020B0509000000000004" pitchFamily="49" charset="0"/>
                </a:rPr>
                <a:t>TeV</a:t>
              </a:r>
              <a:endParaRPr lang="fr-FR" sz="1400" dirty="0">
                <a:latin typeface="Andale Mono" panose="020B0509000000000004" pitchFamily="49" charset="0"/>
              </a:endParaRPr>
            </a:p>
          </p:txBody>
        </p: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C394014F-01E9-3645-8F29-4E520862B4E8}"/>
                </a:ext>
              </a:extLst>
            </p:cNvPr>
            <p:cNvCxnSpPr>
              <a:cxnSpLocks/>
              <a:stCxn id="24" idx="3"/>
              <a:endCxn id="25" idx="0"/>
            </p:cNvCxnSpPr>
            <p:nvPr/>
          </p:nvCxnSpPr>
          <p:spPr>
            <a:xfrm flipH="1">
              <a:off x="7984391" y="5230447"/>
              <a:ext cx="109367" cy="18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BC05609-463E-8B4F-BB5D-B2CDFD76924F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7775939" y="5598199"/>
              <a:ext cx="131118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AD27119-B485-8A4B-8D99-C389F60B4E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4" y="974955"/>
            <a:ext cx="6382851" cy="212761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57E3DC-997F-3A4D-998E-DFFD51D85D4B}"/>
              </a:ext>
            </a:extLst>
          </p:cNvPr>
          <p:cNvGrpSpPr/>
          <p:nvPr/>
        </p:nvGrpSpPr>
        <p:grpSpPr>
          <a:xfrm>
            <a:off x="196363" y="3844633"/>
            <a:ext cx="6815483" cy="2271828"/>
            <a:chOff x="353314" y="5253641"/>
            <a:chExt cx="5831978" cy="194399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B204DDC-1988-DB41-8FB1-F9C421F9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14" y="5253641"/>
              <a:ext cx="5831978" cy="1943993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705201A-BF85-BD49-B0DC-84238D87A944}"/>
                </a:ext>
              </a:extLst>
            </p:cNvPr>
            <p:cNvGrpSpPr/>
            <p:nvPr/>
          </p:nvGrpSpPr>
          <p:grpSpPr>
            <a:xfrm>
              <a:off x="2029297" y="5986980"/>
              <a:ext cx="277769" cy="498210"/>
              <a:chOff x="2016695" y="4884423"/>
              <a:chExt cx="277769" cy="498210"/>
            </a:xfrm>
          </p:grpSpPr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B3B4AECD-898F-9A45-91AF-2CB148575FAD}"/>
                  </a:ext>
                </a:extLst>
              </p:cNvPr>
              <p:cNvCxnSpPr>
                <a:cxnSpLocks/>
                <a:stCxn id="84" idx="0"/>
                <a:endCxn id="84" idx="4"/>
              </p:cNvCxnSpPr>
              <p:nvPr/>
            </p:nvCxnSpPr>
            <p:spPr>
              <a:xfrm flipH="1">
                <a:off x="2118542" y="4887192"/>
                <a:ext cx="74074" cy="492672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E4091796-3ABC-4249-BA34-12EF516DA95C}"/>
                  </a:ext>
                </a:extLst>
              </p:cNvPr>
              <p:cNvCxnSpPr>
                <a:cxnSpLocks/>
                <a:stCxn id="84" idx="2"/>
                <a:endCxn id="84" idx="6"/>
              </p:cNvCxnSpPr>
              <p:nvPr/>
            </p:nvCxnSpPr>
            <p:spPr>
              <a:xfrm>
                <a:off x="2018239" y="5112879"/>
                <a:ext cx="274681" cy="41298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07231182-90E8-C94D-BDF1-BE067D9E2BCF}"/>
                  </a:ext>
                </a:extLst>
              </p:cNvPr>
              <p:cNvSpPr/>
              <p:nvPr/>
            </p:nvSpPr>
            <p:spPr>
              <a:xfrm rot="513024">
                <a:off x="2016695" y="4884423"/>
                <a:ext cx="277769" cy="49821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24642489-35CA-2D4C-B691-152D359FD627}"/>
                </a:ext>
              </a:extLst>
            </p:cNvPr>
            <p:cNvCxnSpPr/>
            <p:nvPr/>
          </p:nvCxnSpPr>
          <p:spPr>
            <a:xfrm flipH="1">
              <a:off x="4561024" y="5868558"/>
              <a:ext cx="117625" cy="676150"/>
            </a:xfrm>
            <a:prstGeom prst="straightConnector1">
              <a:avLst/>
            </a:prstGeom>
            <a:ln w="127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A0A0CB2-7126-A945-8B40-EE1CB7586257}"/>
              </a:ext>
            </a:extLst>
          </p:cNvPr>
          <p:cNvCxnSpPr/>
          <p:nvPr/>
        </p:nvCxnSpPr>
        <p:spPr>
          <a:xfrm>
            <a:off x="3179507" y="2442949"/>
            <a:ext cx="4686787" cy="3247775"/>
          </a:xfrm>
          <a:prstGeom prst="straightConnector1">
            <a:avLst/>
          </a:prstGeom>
          <a:ln w="254000" cap="rnd">
            <a:solidFill>
              <a:schemeClr val="accent2"/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oogle Shape;117;p3">
            <a:extLst>
              <a:ext uri="{FF2B5EF4-FFF2-40B4-BE49-F238E27FC236}">
                <a16:creationId xmlns:a16="http://schemas.microsoft.com/office/drawing/2014/main" id="{D61DC6DA-49FE-264C-A980-F1F049E4023F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978" y="-9392"/>
            <a:ext cx="903625" cy="90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5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11533-49B1-E047-9D11-A63D2291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79" y="103519"/>
            <a:ext cx="10217105" cy="638868"/>
          </a:xfrm>
        </p:spPr>
        <p:txBody>
          <a:bodyPr>
            <a:noAutofit/>
          </a:bodyPr>
          <a:lstStyle/>
          <a:p>
            <a:r>
              <a:rPr lang="fr-FR" sz="4000" dirty="0" err="1"/>
              <a:t>GammaLearn</a:t>
            </a:r>
            <a:endParaRPr lang="fr-FR" sz="4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F738EC-C862-2149-A4A7-7D9CC152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5318" y="6547632"/>
            <a:ext cx="945307" cy="276226"/>
          </a:xfrm>
        </p:spPr>
        <p:txBody>
          <a:bodyPr/>
          <a:lstStyle/>
          <a:p>
            <a:fld id="{25BA54BD-C84D-46CE-8B72-31BFB26ABA4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02A220-9A87-954C-B4D8-57C7B7A6E162}"/>
              </a:ext>
            </a:extLst>
          </p:cNvPr>
          <p:cNvSpPr txBox="1"/>
          <p:nvPr/>
        </p:nvSpPr>
        <p:spPr>
          <a:xfrm>
            <a:off x="3488495" y="1092455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1. Calibration, Intégration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852AAD-4106-B246-8FD1-88578E391CF9}"/>
              </a:ext>
            </a:extLst>
          </p:cNvPr>
          <p:cNvSpPr txBox="1"/>
          <p:nvPr/>
        </p:nvSpPr>
        <p:spPr>
          <a:xfrm>
            <a:off x="1528384" y="3291327"/>
            <a:ext cx="423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Traitement du signal : </a:t>
            </a:r>
            <a:r>
              <a:rPr lang="fr-FR" sz="1600" dirty="0">
                <a:solidFill>
                  <a:srgbClr val="DF2D28"/>
                </a:solidFill>
              </a:rPr>
              <a:t>Nettoyage du bruit,  Extraction de paramètres d’image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430299-7C9B-3C43-9C76-F9B48D3ED5E9}"/>
              </a:ext>
            </a:extLst>
          </p:cNvPr>
          <p:cNvSpPr txBox="1"/>
          <p:nvPr/>
        </p:nvSpPr>
        <p:spPr>
          <a:xfrm>
            <a:off x="6379361" y="3291327"/>
            <a:ext cx="4974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3. </a:t>
            </a:r>
            <a:r>
              <a:rPr lang="fr-FR" sz="1600" dirty="0">
                <a:solidFill>
                  <a:srgbClr val="DF2D28"/>
                </a:solidFill>
              </a:rPr>
              <a:t>Arbres de décisions  + simulations Monte-Carlo </a:t>
            </a:r>
            <a:br>
              <a:rPr lang="fr-FR" sz="1600" dirty="0">
                <a:solidFill>
                  <a:srgbClr val="3E67A0"/>
                </a:solidFill>
              </a:rPr>
            </a:br>
            <a:r>
              <a:rPr lang="fr-FR" sz="1600" dirty="0">
                <a:sym typeface="Wingdings" pitchFamily="2" charset="2"/>
              </a:rPr>
              <a:t></a:t>
            </a:r>
            <a:r>
              <a:rPr lang="fr-FR" sz="1600" dirty="0">
                <a:solidFill>
                  <a:srgbClr val="3E67A0"/>
                </a:solidFill>
              </a:rPr>
              <a:t> </a:t>
            </a:r>
            <a:r>
              <a:rPr lang="fr-FR" sz="1600" dirty="0"/>
              <a:t>Paramètres physiques </a:t>
            </a:r>
            <a:endParaRPr lang="fr-FR" sz="1600" dirty="0">
              <a:solidFill>
                <a:srgbClr val="3E67A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F75FA21-2768-2946-B765-F8004CCA1340}"/>
              </a:ext>
            </a:extLst>
          </p:cNvPr>
          <p:cNvCxnSpPr>
            <a:cxnSpLocks/>
          </p:cNvCxnSpPr>
          <p:nvPr/>
        </p:nvCxnSpPr>
        <p:spPr>
          <a:xfrm>
            <a:off x="3872872" y="1719790"/>
            <a:ext cx="1574118" cy="0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9F6D701-D5E7-CC44-9DAE-0652F0D7FAD1}"/>
              </a:ext>
            </a:extLst>
          </p:cNvPr>
          <p:cNvGrpSpPr/>
          <p:nvPr/>
        </p:nvGrpSpPr>
        <p:grpSpPr>
          <a:xfrm>
            <a:off x="3292036" y="1850554"/>
            <a:ext cx="2782695" cy="1252018"/>
            <a:chOff x="741876" y="1524003"/>
            <a:chExt cx="3325848" cy="1496400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A5ADD393-8599-214B-8B40-EEE88B323AE1}"/>
                </a:ext>
              </a:extLst>
            </p:cNvPr>
            <p:cNvGrpSpPr/>
            <p:nvPr/>
          </p:nvGrpSpPr>
          <p:grpSpPr>
            <a:xfrm>
              <a:off x="1251438" y="1795152"/>
              <a:ext cx="2358569" cy="800662"/>
              <a:chOff x="6023429" y="1852820"/>
              <a:chExt cx="3265714" cy="1108612"/>
            </a:xfrm>
          </p:grpSpPr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C18C3303-A335-5642-ACA7-EDC52C5DF0E9}"/>
                  </a:ext>
                </a:extLst>
              </p:cNvPr>
              <p:cNvSpPr/>
              <p:nvPr/>
            </p:nvSpPr>
            <p:spPr>
              <a:xfrm>
                <a:off x="6023429" y="1852820"/>
                <a:ext cx="3265714" cy="1108612"/>
              </a:xfrm>
              <a:custGeom>
                <a:avLst/>
                <a:gdLst>
                  <a:gd name="connsiteX0" fmla="*/ 0 w 3265714"/>
                  <a:gd name="connsiteY0" fmla="*/ 948437 h 1108612"/>
                  <a:gd name="connsiteX1" fmla="*/ 145142 w 3265714"/>
                  <a:gd name="connsiteY1" fmla="*/ 832323 h 1108612"/>
                  <a:gd name="connsiteX2" fmla="*/ 362857 w 3265714"/>
                  <a:gd name="connsiteY2" fmla="*/ 948437 h 1108612"/>
                  <a:gd name="connsiteX3" fmla="*/ 435428 w 3265714"/>
                  <a:gd name="connsiteY3" fmla="*/ 730723 h 1108612"/>
                  <a:gd name="connsiteX4" fmla="*/ 624114 w 3265714"/>
                  <a:gd name="connsiteY4" fmla="*/ 948437 h 1108612"/>
                  <a:gd name="connsiteX5" fmla="*/ 725714 w 3265714"/>
                  <a:gd name="connsiteY5" fmla="*/ 701694 h 1108612"/>
                  <a:gd name="connsiteX6" fmla="*/ 798285 w 3265714"/>
                  <a:gd name="connsiteY6" fmla="*/ 977466 h 1108612"/>
                  <a:gd name="connsiteX7" fmla="*/ 1045028 w 3265714"/>
                  <a:gd name="connsiteY7" fmla="*/ 977466 h 1108612"/>
                  <a:gd name="connsiteX8" fmla="*/ 1190171 w 3265714"/>
                  <a:gd name="connsiteY8" fmla="*/ 643637 h 1108612"/>
                  <a:gd name="connsiteX9" fmla="*/ 1291771 w 3265714"/>
                  <a:gd name="connsiteY9" fmla="*/ 266266 h 1108612"/>
                  <a:gd name="connsiteX10" fmla="*/ 1407885 w 3265714"/>
                  <a:gd name="connsiteY10" fmla="*/ 19523 h 1108612"/>
                  <a:gd name="connsiteX11" fmla="*/ 1654628 w 3265714"/>
                  <a:gd name="connsiteY11" fmla="*/ 48551 h 1108612"/>
                  <a:gd name="connsiteX12" fmla="*/ 1756228 w 3265714"/>
                  <a:gd name="connsiteY12" fmla="*/ 309809 h 1108612"/>
                  <a:gd name="connsiteX13" fmla="*/ 1959428 w 3265714"/>
                  <a:gd name="connsiteY13" fmla="*/ 687180 h 1108612"/>
                  <a:gd name="connsiteX14" fmla="*/ 2162628 w 3265714"/>
                  <a:gd name="connsiteY14" fmla="*/ 832323 h 1108612"/>
                  <a:gd name="connsiteX15" fmla="*/ 2394857 w 3265714"/>
                  <a:gd name="connsiteY15" fmla="*/ 904894 h 1108612"/>
                  <a:gd name="connsiteX16" fmla="*/ 2656114 w 3265714"/>
                  <a:gd name="connsiteY16" fmla="*/ 832323 h 1108612"/>
                  <a:gd name="connsiteX17" fmla="*/ 2714171 w 3265714"/>
                  <a:gd name="connsiteY17" fmla="*/ 1108094 h 1108612"/>
                  <a:gd name="connsiteX18" fmla="*/ 2888342 w 3265714"/>
                  <a:gd name="connsiteY18" fmla="*/ 904894 h 1108612"/>
                  <a:gd name="connsiteX19" fmla="*/ 3120571 w 3265714"/>
                  <a:gd name="connsiteY19" fmla="*/ 1035523 h 1108612"/>
                  <a:gd name="connsiteX20" fmla="*/ 3265714 w 3265714"/>
                  <a:gd name="connsiteY20" fmla="*/ 1035523 h 110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65714" h="1108612">
                    <a:moveTo>
                      <a:pt x="0" y="948437"/>
                    </a:moveTo>
                    <a:cubicBezTo>
                      <a:pt x="42333" y="890380"/>
                      <a:pt x="84666" y="832323"/>
                      <a:pt x="145142" y="832323"/>
                    </a:cubicBezTo>
                    <a:cubicBezTo>
                      <a:pt x="205618" y="832323"/>
                      <a:pt x="314476" y="965370"/>
                      <a:pt x="362857" y="948437"/>
                    </a:cubicBezTo>
                    <a:cubicBezTo>
                      <a:pt x="411238" y="931504"/>
                      <a:pt x="391885" y="730723"/>
                      <a:pt x="435428" y="730723"/>
                    </a:cubicBezTo>
                    <a:cubicBezTo>
                      <a:pt x="478971" y="730723"/>
                      <a:pt x="575733" y="953275"/>
                      <a:pt x="624114" y="948437"/>
                    </a:cubicBezTo>
                    <a:cubicBezTo>
                      <a:pt x="672495" y="943599"/>
                      <a:pt x="696686" y="696856"/>
                      <a:pt x="725714" y="701694"/>
                    </a:cubicBezTo>
                    <a:cubicBezTo>
                      <a:pt x="754742" y="706532"/>
                      <a:pt x="745066" y="931504"/>
                      <a:pt x="798285" y="977466"/>
                    </a:cubicBezTo>
                    <a:cubicBezTo>
                      <a:pt x="851504" y="1023428"/>
                      <a:pt x="979714" y="1033104"/>
                      <a:pt x="1045028" y="977466"/>
                    </a:cubicBezTo>
                    <a:cubicBezTo>
                      <a:pt x="1110342" y="921828"/>
                      <a:pt x="1149047" y="762170"/>
                      <a:pt x="1190171" y="643637"/>
                    </a:cubicBezTo>
                    <a:cubicBezTo>
                      <a:pt x="1231295" y="525104"/>
                      <a:pt x="1255485" y="370285"/>
                      <a:pt x="1291771" y="266266"/>
                    </a:cubicBezTo>
                    <a:cubicBezTo>
                      <a:pt x="1328057" y="162247"/>
                      <a:pt x="1347409" y="55809"/>
                      <a:pt x="1407885" y="19523"/>
                    </a:cubicBezTo>
                    <a:cubicBezTo>
                      <a:pt x="1468361" y="-16763"/>
                      <a:pt x="1596571" y="170"/>
                      <a:pt x="1654628" y="48551"/>
                    </a:cubicBezTo>
                    <a:cubicBezTo>
                      <a:pt x="1712685" y="96932"/>
                      <a:pt x="1705428" y="203371"/>
                      <a:pt x="1756228" y="309809"/>
                    </a:cubicBezTo>
                    <a:cubicBezTo>
                      <a:pt x="1807028" y="416247"/>
                      <a:pt x="1891695" y="600094"/>
                      <a:pt x="1959428" y="687180"/>
                    </a:cubicBezTo>
                    <a:cubicBezTo>
                      <a:pt x="2027161" y="774266"/>
                      <a:pt x="2090057" y="796037"/>
                      <a:pt x="2162628" y="832323"/>
                    </a:cubicBezTo>
                    <a:cubicBezTo>
                      <a:pt x="2235200" y="868609"/>
                      <a:pt x="2312609" y="904894"/>
                      <a:pt x="2394857" y="904894"/>
                    </a:cubicBezTo>
                    <a:cubicBezTo>
                      <a:pt x="2477105" y="904894"/>
                      <a:pt x="2602895" y="798456"/>
                      <a:pt x="2656114" y="832323"/>
                    </a:cubicBezTo>
                    <a:cubicBezTo>
                      <a:pt x="2709333" y="866190"/>
                      <a:pt x="2675466" y="1095999"/>
                      <a:pt x="2714171" y="1108094"/>
                    </a:cubicBezTo>
                    <a:cubicBezTo>
                      <a:pt x="2752876" y="1120189"/>
                      <a:pt x="2820609" y="916989"/>
                      <a:pt x="2888342" y="904894"/>
                    </a:cubicBezTo>
                    <a:cubicBezTo>
                      <a:pt x="2956075" y="892799"/>
                      <a:pt x="3057676" y="1013752"/>
                      <a:pt x="3120571" y="1035523"/>
                    </a:cubicBezTo>
                    <a:cubicBezTo>
                      <a:pt x="3183466" y="1057294"/>
                      <a:pt x="3224590" y="1046408"/>
                      <a:pt x="3265714" y="1035523"/>
                    </a:cubicBezTo>
                  </a:path>
                </a:pathLst>
              </a:cu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1AB3B6C9-1C3D-544E-83C1-F4345474C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9772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5B03D37D-0A09-8845-8B83-385E345CB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360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CDFB47AC-DEE4-8242-AEC3-80750F931A0B}"/>
                </a:ext>
              </a:extLst>
            </p:cNvPr>
            <p:cNvCxnSpPr/>
            <p:nvPr/>
          </p:nvCxnSpPr>
          <p:spPr>
            <a:xfrm flipV="1">
              <a:off x="1102826" y="1621341"/>
              <a:ext cx="0" cy="1045659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166DE097-06F2-5F40-B2A7-B99F831E47EE}"/>
                </a:ext>
              </a:extLst>
            </p:cNvPr>
            <p:cNvCxnSpPr>
              <a:cxnSpLocks/>
            </p:cNvCxnSpPr>
            <p:nvPr/>
          </p:nvCxnSpPr>
          <p:spPr>
            <a:xfrm>
              <a:off x="1102826" y="2667000"/>
              <a:ext cx="278818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5139E42-7A56-BB48-9F5B-9BE9F758088D}"/>
                </a:ext>
              </a:extLst>
            </p:cNvPr>
            <p:cNvSpPr txBox="1"/>
            <p:nvPr/>
          </p:nvSpPr>
          <p:spPr>
            <a:xfrm>
              <a:off x="3305639" y="2634566"/>
              <a:ext cx="762085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time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62805337-8D1F-BD4B-A455-B8B2BE898E7B}"/>
                </a:ext>
              </a:extLst>
            </p:cNvPr>
            <p:cNvSpPr txBox="1"/>
            <p:nvPr/>
          </p:nvSpPr>
          <p:spPr>
            <a:xfrm rot="16200000">
              <a:off x="493236" y="1772643"/>
              <a:ext cx="883117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signal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5802D1-75E6-934D-A426-7A91AD027406}"/>
              </a:ext>
            </a:extLst>
          </p:cNvPr>
          <p:cNvGrpSpPr/>
          <p:nvPr/>
        </p:nvGrpSpPr>
        <p:grpSpPr>
          <a:xfrm>
            <a:off x="693894" y="866609"/>
            <a:ext cx="2628578" cy="2424718"/>
            <a:chOff x="-96306" y="1077824"/>
            <a:chExt cx="4691742" cy="432787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3D977FAE-C437-7F48-A2AC-8CB30141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306" y="1077824"/>
              <a:ext cx="3657600" cy="36576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D393119-F7DF-1D45-A54F-4041CF10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32" y="1239987"/>
              <a:ext cx="3657600" cy="36576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648767B-5EAB-A944-BF12-8CAB4A74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82" y="1418657"/>
              <a:ext cx="3657600" cy="36576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67175B4F-DE7D-9A43-BCE1-16F5CAF3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9" y="1583376"/>
              <a:ext cx="3657600" cy="36576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65A43FD-C5DA-AD4D-8D0D-DFFAB86A1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836" y="1748095"/>
              <a:ext cx="3657600" cy="3657600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1C1E3AE-F444-7D4C-8E2F-EFCD12D58A2E}"/>
              </a:ext>
            </a:extLst>
          </p:cNvPr>
          <p:cNvGrpSpPr/>
          <p:nvPr/>
        </p:nvGrpSpPr>
        <p:grpSpPr>
          <a:xfrm>
            <a:off x="7696200" y="3976118"/>
            <a:ext cx="2286000" cy="2138292"/>
            <a:chOff x="6841391" y="4278553"/>
            <a:chExt cx="2286000" cy="213829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47B842C-19FA-BA42-95F7-6D2ACE4AD6A9}"/>
                </a:ext>
              </a:extLst>
            </p:cNvPr>
            <p:cNvSpPr/>
            <p:nvPr/>
          </p:nvSpPr>
          <p:spPr>
            <a:xfrm>
              <a:off x="7875024" y="4702239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B5BFCD6-57EC-CD4B-A724-09EAB33B8AE0}"/>
                </a:ext>
              </a:extLst>
            </p:cNvPr>
            <p:cNvSpPr/>
            <p:nvPr/>
          </p:nvSpPr>
          <p:spPr>
            <a:xfrm>
              <a:off x="7666572" y="5043746"/>
              <a:ext cx="218734" cy="2187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AF2845F-0FAD-9B4C-8D20-8FDFAA1C7DD5}"/>
                </a:ext>
              </a:extLst>
            </p:cNvPr>
            <p:cNvSpPr/>
            <p:nvPr/>
          </p:nvSpPr>
          <p:spPr>
            <a:xfrm>
              <a:off x="8061725" y="5043746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9D49B75-5C42-CC46-85A7-E8B36EE0E15A}"/>
                </a:ext>
              </a:extLst>
            </p:cNvPr>
            <p:cNvSpPr/>
            <p:nvPr/>
          </p:nvSpPr>
          <p:spPr>
            <a:xfrm>
              <a:off x="7875024" y="5411498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F189F30-8EF1-DD44-BC81-ACFA5DC0C8AD}"/>
                </a:ext>
              </a:extLst>
            </p:cNvPr>
            <p:cNvSpPr/>
            <p:nvPr/>
          </p:nvSpPr>
          <p:spPr>
            <a:xfrm>
              <a:off x="8284253" y="5417245"/>
              <a:ext cx="218734" cy="2187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8415F73B-695A-0844-A459-6D6A5E775C0F}"/>
                </a:ext>
              </a:extLst>
            </p:cNvPr>
            <p:cNvSpPr/>
            <p:nvPr/>
          </p:nvSpPr>
          <p:spPr>
            <a:xfrm>
              <a:off x="7666572" y="5774425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47B1B21-E4C7-194A-9392-F655993E728D}"/>
                </a:ext>
              </a:extLst>
            </p:cNvPr>
            <p:cNvSpPr/>
            <p:nvPr/>
          </p:nvSpPr>
          <p:spPr>
            <a:xfrm>
              <a:off x="8099323" y="5774425"/>
              <a:ext cx="218734" cy="2187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6F892AD-B2F7-F348-BFF4-FEBD799AE067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 flipH="1">
              <a:off x="7775939" y="4888940"/>
              <a:ext cx="131118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E929CFE-00BC-0A46-A012-A57D1F741D67}"/>
                </a:ext>
              </a:extLst>
            </p:cNvPr>
            <p:cNvCxnSpPr>
              <a:cxnSpLocks/>
              <a:stCxn id="22" idx="5"/>
              <a:endCxn id="24" idx="0"/>
            </p:cNvCxnSpPr>
            <p:nvPr/>
          </p:nvCxnSpPr>
          <p:spPr>
            <a:xfrm>
              <a:off x="8061725" y="4888940"/>
              <a:ext cx="109367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838410D-5AA9-6C47-BDB3-74AA476B2018}"/>
                </a:ext>
              </a:extLst>
            </p:cNvPr>
            <p:cNvCxnSpPr>
              <a:cxnSpLocks/>
              <a:stCxn id="24" idx="5"/>
              <a:endCxn id="26" idx="0"/>
            </p:cNvCxnSpPr>
            <p:nvPr/>
          </p:nvCxnSpPr>
          <p:spPr>
            <a:xfrm>
              <a:off x="8248426" y="5230447"/>
              <a:ext cx="145194" cy="186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B68440BC-332F-8D4A-98C3-A81052053811}"/>
                </a:ext>
              </a:extLst>
            </p:cNvPr>
            <p:cNvCxnSpPr>
              <a:cxnSpLocks/>
              <a:stCxn id="25" idx="5"/>
              <a:endCxn id="28" idx="0"/>
            </p:cNvCxnSpPr>
            <p:nvPr/>
          </p:nvCxnSpPr>
          <p:spPr>
            <a:xfrm>
              <a:off x="8061725" y="5598199"/>
              <a:ext cx="146965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BD59E14-0CF3-014A-A50E-B7EF295B6E87}"/>
                </a:ext>
              </a:extLst>
            </p:cNvPr>
            <p:cNvSpPr txBox="1"/>
            <p:nvPr/>
          </p:nvSpPr>
          <p:spPr>
            <a:xfrm>
              <a:off x="6841391" y="4278553"/>
              <a:ext cx="2286000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Paramètres d’image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828C435-CB3D-9E4A-85AA-B75BB3B05A83}"/>
                </a:ext>
              </a:extLst>
            </p:cNvPr>
            <p:cNvSpPr txBox="1"/>
            <p:nvPr/>
          </p:nvSpPr>
          <p:spPr>
            <a:xfrm>
              <a:off x="7011485" y="6109068"/>
              <a:ext cx="1658705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E = 0,189 </a:t>
              </a:r>
              <a:r>
                <a:rPr lang="fr-FR" sz="1400" dirty="0" err="1">
                  <a:latin typeface="Andale Mono" panose="020B0509000000000004" pitchFamily="49" charset="0"/>
                </a:rPr>
                <a:t>TeV</a:t>
              </a:r>
              <a:endParaRPr lang="fr-FR" sz="1400" dirty="0">
                <a:latin typeface="Andale Mono" panose="020B0509000000000004" pitchFamily="49" charset="0"/>
              </a:endParaRPr>
            </a:p>
          </p:txBody>
        </p: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C394014F-01E9-3645-8F29-4E520862B4E8}"/>
                </a:ext>
              </a:extLst>
            </p:cNvPr>
            <p:cNvCxnSpPr>
              <a:cxnSpLocks/>
              <a:stCxn id="24" idx="3"/>
              <a:endCxn id="25" idx="0"/>
            </p:cNvCxnSpPr>
            <p:nvPr/>
          </p:nvCxnSpPr>
          <p:spPr>
            <a:xfrm flipH="1">
              <a:off x="7984391" y="5230447"/>
              <a:ext cx="109367" cy="18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BC05609-463E-8B4F-BB5D-B2CDFD76924F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7775939" y="5598199"/>
              <a:ext cx="131118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AD27119-B485-8A4B-8D99-C389F60B4E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4" y="974955"/>
            <a:ext cx="6382851" cy="212761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57E3DC-997F-3A4D-998E-DFFD51D85D4B}"/>
              </a:ext>
            </a:extLst>
          </p:cNvPr>
          <p:cNvGrpSpPr/>
          <p:nvPr/>
        </p:nvGrpSpPr>
        <p:grpSpPr>
          <a:xfrm>
            <a:off x="196363" y="3844633"/>
            <a:ext cx="6815483" cy="2271828"/>
            <a:chOff x="353314" y="5253641"/>
            <a:chExt cx="5831978" cy="194399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B204DDC-1988-DB41-8FB1-F9C421F9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14" y="5253641"/>
              <a:ext cx="5831978" cy="1943993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705201A-BF85-BD49-B0DC-84238D87A944}"/>
                </a:ext>
              </a:extLst>
            </p:cNvPr>
            <p:cNvGrpSpPr/>
            <p:nvPr/>
          </p:nvGrpSpPr>
          <p:grpSpPr>
            <a:xfrm>
              <a:off x="2029297" y="5986980"/>
              <a:ext cx="277769" cy="498210"/>
              <a:chOff x="2016695" y="4884423"/>
              <a:chExt cx="277769" cy="498210"/>
            </a:xfrm>
          </p:grpSpPr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B3B4AECD-898F-9A45-91AF-2CB148575FAD}"/>
                  </a:ext>
                </a:extLst>
              </p:cNvPr>
              <p:cNvCxnSpPr>
                <a:cxnSpLocks/>
                <a:stCxn id="84" idx="0"/>
                <a:endCxn id="84" idx="4"/>
              </p:cNvCxnSpPr>
              <p:nvPr/>
            </p:nvCxnSpPr>
            <p:spPr>
              <a:xfrm flipH="1">
                <a:off x="2118542" y="4887192"/>
                <a:ext cx="74074" cy="492672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E4091796-3ABC-4249-BA34-12EF516DA95C}"/>
                  </a:ext>
                </a:extLst>
              </p:cNvPr>
              <p:cNvCxnSpPr>
                <a:cxnSpLocks/>
                <a:stCxn id="84" idx="2"/>
                <a:endCxn id="84" idx="6"/>
              </p:cNvCxnSpPr>
              <p:nvPr/>
            </p:nvCxnSpPr>
            <p:spPr>
              <a:xfrm>
                <a:off x="2018239" y="5112879"/>
                <a:ext cx="274681" cy="41298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07231182-90E8-C94D-BDF1-BE067D9E2BCF}"/>
                  </a:ext>
                </a:extLst>
              </p:cNvPr>
              <p:cNvSpPr/>
              <p:nvPr/>
            </p:nvSpPr>
            <p:spPr>
              <a:xfrm rot="513024">
                <a:off x="2016695" y="4884423"/>
                <a:ext cx="277769" cy="49821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24642489-35CA-2D4C-B691-152D359FD627}"/>
                </a:ext>
              </a:extLst>
            </p:cNvPr>
            <p:cNvCxnSpPr/>
            <p:nvPr/>
          </p:nvCxnSpPr>
          <p:spPr>
            <a:xfrm flipH="1">
              <a:off x="4561024" y="5868558"/>
              <a:ext cx="117625" cy="676150"/>
            </a:xfrm>
            <a:prstGeom prst="straightConnector1">
              <a:avLst/>
            </a:prstGeom>
            <a:ln w="127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A0A0CB2-7126-A945-8B40-EE1CB7586257}"/>
              </a:ext>
            </a:extLst>
          </p:cNvPr>
          <p:cNvCxnSpPr/>
          <p:nvPr/>
        </p:nvCxnSpPr>
        <p:spPr>
          <a:xfrm>
            <a:off x="3179507" y="2442949"/>
            <a:ext cx="4686787" cy="3247775"/>
          </a:xfrm>
          <a:prstGeom prst="straightConnector1">
            <a:avLst/>
          </a:prstGeom>
          <a:ln w="254000" cap="rnd">
            <a:solidFill>
              <a:schemeClr val="accent2"/>
            </a:solidFill>
            <a:prstDash val="sysDash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E94548ED-2134-CD44-BAD9-EF8496828318}"/>
              </a:ext>
            </a:extLst>
          </p:cNvPr>
          <p:cNvCxnSpPr>
            <a:cxnSpLocks/>
          </p:cNvCxnSpPr>
          <p:nvPr/>
        </p:nvCxnSpPr>
        <p:spPr>
          <a:xfrm>
            <a:off x="8729833" y="2589447"/>
            <a:ext cx="32033" cy="3101277"/>
          </a:xfrm>
          <a:prstGeom prst="straightConnector1">
            <a:avLst/>
          </a:prstGeom>
          <a:ln w="254000" cap="rnd">
            <a:solidFill>
              <a:schemeClr val="accent2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3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2801039" y="19291"/>
            <a:ext cx="8390768" cy="8240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buSzPts val="2800"/>
            </a:pPr>
            <a:r>
              <a:rPr lang="fr-FR" sz="3600" dirty="0" err="1"/>
              <a:t>GammaLearn</a:t>
            </a:r>
            <a:r>
              <a:rPr lang="fr-FR" sz="3600" dirty="0"/>
              <a:t> : </a:t>
            </a:r>
            <a:r>
              <a:rPr lang="fr-FR" sz="3600" dirty="0" err="1">
                <a:latin typeface="Symbol" pitchFamily="2" charset="2"/>
                <a:ea typeface="Noto Sans Symbols"/>
                <a:cs typeface="Noto Sans Symbols"/>
                <a:sym typeface="Noto Sans Symbols"/>
              </a:rPr>
              <a:t>γ</a:t>
            </a:r>
            <a:r>
              <a:rPr lang="fr-FR" sz="3600" dirty="0" err="1">
                <a:latin typeface="Noto Sans Symbols"/>
                <a:ea typeface="Noto Sans Symbols"/>
                <a:cs typeface="Noto Sans Symbols"/>
                <a:sym typeface="Noto Sans Symbols"/>
              </a:rPr>
              <a:t>−</a:t>
            </a:r>
            <a:r>
              <a:rPr lang="fr-FR" sz="3600" dirty="0" err="1"/>
              <a:t>PhysNet</a:t>
            </a:r>
            <a:endParaRPr sz="3600" dirty="0"/>
          </a:p>
        </p:txBody>
      </p:sp>
      <p:sp>
        <p:nvSpPr>
          <p:cNvPr id="97" name="Google Shape;97;p3"/>
          <p:cNvSpPr txBox="1"/>
          <p:nvPr/>
        </p:nvSpPr>
        <p:spPr>
          <a:xfrm>
            <a:off x="616298" y="1419573"/>
            <a:ext cx="6867068" cy="543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465667" indent="-457200">
              <a:buClr>
                <a:schemeClr val="dk1"/>
              </a:buClr>
              <a:buSzPts val="1900"/>
              <a:buFont typeface="Arial" panose="020B0604020202020204" pitchFamily="34" charset="0"/>
              <a:buChar char="•"/>
            </a:pPr>
            <a:r>
              <a:rPr lang="fr-FR" sz="2533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Full-</a:t>
            </a:r>
            <a:r>
              <a:rPr lang="fr-FR" sz="2533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event</a:t>
            </a:r>
            <a:r>
              <a:rPr lang="fr-FR" sz="2533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reconstruction </a:t>
            </a:r>
            <a:r>
              <a:rPr lang="fr-FR" sz="2533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from</a:t>
            </a:r>
            <a:r>
              <a:rPr lang="fr-FR" sz="2533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LST1 data</a:t>
            </a:r>
            <a:endParaRPr sz="1733" dirty="0"/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A single network</a:t>
            </a:r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Gamma/proton discrimination</a:t>
            </a:r>
            <a:endParaRPr sz="2267" dirty="0">
              <a:solidFill>
                <a:srgbClr val="0098C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Direction and </a:t>
            </a:r>
            <a:r>
              <a:rPr lang="fr-FR" sz="2267" dirty="0" err="1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energy</a:t>
            </a: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 reconstruction</a:t>
            </a:r>
            <a:endParaRPr lang="fr-FR" sz="1733" dirty="0">
              <a:sym typeface="Fira Sans"/>
            </a:endParaRPr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endParaRPr sz="2533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189" indent="-448722">
              <a:spcBef>
                <a:spcPts val="533"/>
              </a:spcBef>
              <a:buClr>
                <a:schemeClr val="dk1"/>
              </a:buClr>
              <a:buSzPts val="1900"/>
              <a:buFont typeface="Arial"/>
              <a:buChar char="•"/>
            </a:pPr>
            <a:r>
              <a:rPr lang="fr-FR" sz="2533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Image charge + temporal info</a:t>
            </a:r>
            <a:endParaRPr sz="1733" dirty="0"/>
          </a:p>
          <a:p>
            <a:pPr marL="457189" indent="-448722">
              <a:spcBef>
                <a:spcPts val="533"/>
              </a:spcBef>
              <a:buClr>
                <a:schemeClr val="dk1"/>
              </a:buClr>
              <a:buSzPts val="1900"/>
              <a:buFont typeface="Arial"/>
              <a:buChar char="•"/>
            </a:pPr>
            <a:r>
              <a:rPr lang="fr-FR" sz="2533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Convolution block:</a:t>
            </a:r>
            <a:endParaRPr sz="1733" dirty="0"/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ResNet-56 </a:t>
            </a:r>
            <a:r>
              <a:rPr lang="fr-FR" sz="2267" dirty="0" err="1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backbone</a:t>
            </a:r>
            <a:endParaRPr sz="2267" dirty="0">
              <a:solidFill>
                <a:srgbClr val="0098C3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Full </a:t>
            </a:r>
            <a:r>
              <a:rPr lang="fr-FR" sz="2267" dirty="0" err="1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pre</a:t>
            </a: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-activation</a:t>
            </a:r>
            <a:endParaRPr sz="1733" dirty="0"/>
          </a:p>
          <a:p>
            <a:pPr marL="990575" lvl="1" indent="-372524">
              <a:spcBef>
                <a:spcPts val="480"/>
              </a:spcBef>
              <a:buClr>
                <a:srgbClr val="0098C3"/>
              </a:buClr>
              <a:buSzPts val="1700"/>
              <a:buFont typeface="Arial"/>
              <a:buChar char="–"/>
            </a:pPr>
            <a:r>
              <a:rPr lang="fr-FR" sz="2267" dirty="0" err="1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Indexed</a:t>
            </a:r>
            <a:r>
              <a:rPr lang="fr-FR" sz="2267" dirty="0">
                <a:solidFill>
                  <a:srgbClr val="0098C3"/>
                </a:solidFill>
                <a:latin typeface="Fira Sans"/>
                <a:ea typeface="Fira Sans"/>
                <a:cs typeface="Fira Sans"/>
                <a:sym typeface="Fira Sans"/>
              </a:rPr>
              <a:t> Convolutions</a:t>
            </a:r>
            <a:endParaRPr sz="1733" dirty="0"/>
          </a:p>
        </p:txBody>
      </p:sp>
      <p:grpSp>
        <p:nvGrpSpPr>
          <p:cNvPr id="98" name="Google Shape;98;p3"/>
          <p:cNvGrpSpPr/>
          <p:nvPr/>
        </p:nvGrpSpPr>
        <p:grpSpPr>
          <a:xfrm>
            <a:off x="5262489" y="1445982"/>
            <a:ext cx="7004023" cy="5078854"/>
            <a:chOff x="3252129" y="851896"/>
            <a:chExt cx="6512542" cy="5551064"/>
          </a:xfrm>
        </p:grpSpPr>
        <p:pic>
          <p:nvPicPr>
            <p:cNvPr id="99" name="Google Shape;99;p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54" r="28938"/>
            <a:stretch/>
          </p:blipFill>
          <p:spPr>
            <a:xfrm>
              <a:off x="3252129" y="851896"/>
              <a:ext cx="4909868" cy="5057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3"/>
            <p:cNvSpPr txBox="1"/>
            <p:nvPr/>
          </p:nvSpPr>
          <p:spPr>
            <a:xfrm>
              <a:off x="4098469" y="4685263"/>
              <a:ext cx="1854301" cy="807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fr-FR" sz="2000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Convolution block</a:t>
              </a:r>
              <a:endParaRPr sz="20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5822351" y="4117610"/>
              <a:ext cx="1079400" cy="49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133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flatten</a:t>
              </a:r>
              <a:endParaRPr sz="2133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5681985" y="1828054"/>
              <a:ext cx="1079400" cy="807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000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Global pool</a:t>
              </a:r>
              <a:endParaRPr sz="20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6241411" y="5932070"/>
              <a:ext cx="2058900" cy="470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000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Multi-task block</a:t>
              </a:r>
              <a:endParaRPr sz="20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4" name="Google Shape;104;p3"/>
            <p:cNvCxnSpPr>
              <a:stCxn id="100" idx="0"/>
            </p:cNvCxnSpPr>
            <p:nvPr/>
          </p:nvCxnSpPr>
          <p:spPr>
            <a:xfrm flipV="1">
              <a:off x="5025620" y="4051363"/>
              <a:ext cx="0" cy="633901"/>
            </a:xfrm>
            <a:prstGeom prst="straightConnector1">
              <a:avLst/>
            </a:prstGeom>
            <a:noFill/>
            <a:ln w="28575" cap="flat" cmpd="sng">
              <a:solidFill>
                <a:srgbClr val="DF002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6496376" y="3601874"/>
              <a:ext cx="239119" cy="449682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 rot="10800000" flipH="1">
              <a:off x="6496376" y="1709179"/>
              <a:ext cx="265112" cy="1757525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6901852" y="4316505"/>
              <a:ext cx="798323" cy="137007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6901852" y="3679987"/>
              <a:ext cx="334324" cy="294205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 flipH="1">
              <a:off x="6955590" y="1668747"/>
              <a:ext cx="331538" cy="19898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7448874" y="1668747"/>
              <a:ext cx="392114" cy="40432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 flipH="1">
              <a:off x="7402535" y="3182855"/>
              <a:ext cx="386784" cy="791337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7402535" y="3974192"/>
              <a:ext cx="336710" cy="837201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13" name="Google Shape;113;p3"/>
            <p:cNvSpPr txBox="1"/>
            <p:nvPr/>
          </p:nvSpPr>
          <p:spPr>
            <a:xfrm>
              <a:off x="8108660" y="1451596"/>
              <a:ext cx="975900" cy="5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267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Energy</a:t>
              </a:r>
              <a:endParaRPr sz="2267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8111294" y="2806185"/>
              <a:ext cx="949800" cy="49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133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Impact</a:t>
              </a:r>
              <a:endParaRPr sz="2133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8092153" y="4396116"/>
              <a:ext cx="1182600" cy="49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133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Direction</a:t>
              </a:r>
              <a:endParaRPr sz="2133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8141671" y="5338637"/>
              <a:ext cx="1623000" cy="493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133">
                  <a:solidFill>
                    <a:srgbClr val="2C2C2C"/>
                  </a:solidFill>
                  <a:latin typeface="Calibri"/>
                  <a:ea typeface="Calibri"/>
                  <a:cs typeface="Calibri"/>
                  <a:sym typeface="Calibri"/>
                </a:rPr>
                <a:t>Particle type</a:t>
              </a:r>
              <a:endParaRPr sz="2133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" name="Google Shape;117;p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414" y="-20481"/>
            <a:ext cx="903625" cy="9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147" y="5765639"/>
            <a:ext cx="2161784" cy="2332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>
            <a:spLocks noGrp="1"/>
          </p:cNvSpPr>
          <p:nvPr>
            <p:ph type="sldNum" idx="12"/>
          </p:nvPr>
        </p:nvSpPr>
        <p:spPr>
          <a:xfrm>
            <a:off x="9089890" y="6467107"/>
            <a:ext cx="2844800" cy="365200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fr-FR"/>
              <a:pPr/>
              <a:t>12</a:t>
            </a:fld>
            <a:endParaRPr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07AE707-7E54-3E40-8352-05AD2E579D09}"/>
              </a:ext>
            </a:extLst>
          </p:cNvPr>
          <p:cNvSpPr txBox="1"/>
          <p:nvPr/>
        </p:nvSpPr>
        <p:spPr>
          <a:xfrm>
            <a:off x="72986" y="6465041"/>
            <a:ext cx="201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chemeClr val="accent2"/>
                </a:solidFill>
              </a:rPr>
              <a:t>Mikaël</a:t>
            </a:r>
            <a:r>
              <a:rPr lang="en-US" u="sng" dirty="0">
                <a:solidFill>
                  <a:schemeClr val="accent2"/>
                </a:solidFill>
              </a:rPr>
              <a:t> </a:t>
            </a:r>
            <a:r>
              <a:rPr lang="en-US" u="sng" dirty="0" err="1">
                <a:solidFill>
                  <a:schemeClr val="accent2"/>
                </a:solidFill>
              </a:rPr>
              <a:t>Jacquemont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5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1799015" y="78844"/>
            <a:ext cx="8390768" cy="8240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fr-FR" sz="3200" dirty="0" err="1">
                <a:solidFill>
                  <a:schemeClr val="accent1"/>
                </a:solidFill>
              </a:rPr>
              <a:t>GammLearn</a:t>
            </a:r>
            <a:r>
              <a:rPr lang="fr-FR" sz="3200" dirty="0"/>
              <a:t> </a:t>
            </a:r>
            <a:r>
              <a:rPr lang="fr-FR" sz="3200" dirty="0" err="1"/>
              <a:t>Results</a:t>
            </a:r>
            <a:r>
              <a:rPr lang="fr-FR" sz="3200" dirty="0"/>
              <a:t> on Mrk501 observations</a:t>
            </a:r>
            <a:endParaRPr sz="3200" dirty="0"/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31" y="1358235"/>
            <a:ext cx="5489467" cy="365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531" y="1332298"/>
            <a:ext cx="4442735" cy="29618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6" name="Google Shape;216;p15"/>
          <p:cNvGraphicFramePr/>
          <p:nvPr>
            <p:extLst>
              <p:ext uri="{D42A27DB-BD31-4B8C-83A1-F6EECF244321}">
                <p14:modId xmlns:p14="http://schemas.microsoft.com/office/powerpoint/2010/main" val="1258736229"/>
              </p:ext>
            </p:extLst>
          </p:nvPr>
        </p:nvGraphicFramePr>
        <p:xfrm>
          <a:off x="1565706" y="5073430"/>
          <a:ext cx="4107978" cy="13574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7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3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3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Bkg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Excess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Significance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 dirty="0" err="1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Hillas+RF</a:t>
                      </a:r>
                      <a:endParaRPr sz="1100" u="none" strike="noStrike" cap="none" dirty="0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238.3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148.7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7.6 𝜎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γ-PhysNet DA 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226.3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192.75</a:t>
                      </a:r>
                      <a:endParaRPr sz="11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100" u="none" strike="noStrike" cap="none" dirty="0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9.8 𝜎</a:t>
                      </a:r>
                      <a:endParaRPr sz="1100" u="none" strike="noStrike" cap="none" dirty="0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7741" marR="107741" marT="107741" marB="107741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9" name="Google Shape;219;p15"/>
          <p:cNvSpPr txBox="1"/>
          <p:nvPr/>
        </p:nvSpPr>
        <p:spPr>
          <a:xfrm>
            <a:off x="428696" y="5582321"/>
            <a:ext cx="913250" cy="5997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accent6"/>
              </a:buClr>
              <a:buSzPts val="1900"/>
            </a:pPr>
            <a:r>
              <a:rPr lang="fr-FR" sz="2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+30%</a:t>
            </a:r>
            <a:endParaRPr sz="22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8904139" y="5334608"/>
            <a:ext cx="3287861" cy="11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>
              <a:buClr>
                <a:srgbClr val="000000"/>
              </a:buClr>
              <a:buSzPts val="1600"/>
            </a:pPr>
            <a:r>
              <a:rPr lang="fr-FR" sz="2133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fr-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Vuillaume et al, </a:t>
            </a:r>
            <a:br>
              <a:rPr lang="fr-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ICRC 2021, </a:t>
            </a:r>
            <a:br>
              <a:rPr lang="fr-FR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133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arXiv:2108.04130</a:t>
            </a:r>
            <a:endParaRPr sz="21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0123" y="4047148"/>
            <a:ext cx="3643698" cy="2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D74F232-1E2F-3C49-835A-DF05E34EE09F}"/>
              </a:ext>
            </a:extLst>
          </p:cNvPr>
          <p:cNvSpPr txBox="1"/>
          <p:nvPr/>
        </p:nvSpPr>
        <p:spPr>
          <a:xfrm>
            <a:off x="72986" y="6465041"/>
            <a:ext cx="372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chemeClr val="accent2"/>
                </a:solidFill>
              </a:rPr>
              <a:t>Mikaël</a:t>
            </a:r>
            <a:r>
              <a:rPr lang="en-US" u="sng" dirty="0">
                <a:solidFill>
                  <a:schemeClr val="accent2"/>
                </a:solidFill>
              </a:rPr>
              <a:t> </a:t>
            </a:r>
            <a:r>
              <a:rPr lang="en-US" u="sng" dirty="0" err="1">
                <a:solidFill>
                  <a:schemeClr val="accent2"/>
                </a:solidFill>
              </a:rPr>
              <a:t>Jacquemont</a:t>
            </a:r>
            <a:r>
              <a:rPr lang="en-US" u="sng" dirty="0">
                <a:solidFill>
                  <a:schemeClr val="accent2"/>
                </a:solidFill>
              </a:rPr>
              <a:t>, Mathieu de Bony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C3ACC0E-0E43-7647-BA7A-9C1E82566D55}"/>
              </a:ext>
            </a:extLst>
          </p:cNvPr>
          <p:cNvSpPr/>
          <p:nvPr/>
        </p:nvSpPr>
        <p:spPr>
          <a:xfrm>
            <a:off x="3693497" y="5603320"/>
            <a:ext cx="675856" cy="861721"/>
          </a:xfrm>
          <a:prstGeom prst="ellipse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1873598" y="87954"/>
            <a:ext cx="8390768" cy="8240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fr-FR" sz="3200" dirty="0" err="1">
                <a:solidFill>
                  <a:schemeClr val="accent1"/>
                </a:solidFill>
              </a:rPr>
              <a:t>GammLearn</a:t>
            </a:r>
            <a:r>
              <a:rPr lang="fr-FR" sz="3200" dirty="0"/>
              <a:t> </a:t>
            </a:r>
            <a:r>
              <a:rPr lang="fr-FR" sz="3200" dirty="0" err="1"/>
              <a:t>Results</a:t>
            </a:r>
            <a:r>
              <a:rPr lang="fr-FR" sz="3200" dirty="0"/>
              <a:t> on </a:t>
            </a:r>
            <a:r>
              <a:rPr lang="fr-FR" sz="3200" dirty="0" err="1"/>
              <a:t>Crab</a:t>
            </a:r>
            <a:r>
              <a:rPr lang="fr-FR" sz="3200" dirty="0"/>
              <a:t> observations</a:t>
            </a:r>
            <a:endParaRPr sz="3200" dirty="0"/>
          </a:p>
        </p:txBody>
      </p:sp>
      <p:sp>
        <p:nvSpPr>
          <p:cNvPr id="241" name="Google Shape;241;p17"/>
          <p:cNvSpPr/>
          <p:nvPr/>
        </p:nvSpPr>
        <p:spPr>
          <a:xfrm>
            <a:off x="854861" y="1537670"/>
            <a:ext cx="10428243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Matching NSB by adding Poisson noise to MC DL1 before re-training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7"/>
          <p:cNvSpPr/>
          <p:nvPr/>
        </p:nvSpPr>
        <p:spPr>
          <a:xfrm>
            <a:off x="7449922" y="5789899"/>
            <a:ext cx="47164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buClr>
                <a:srgbClr val="000000"/>
              </a:buClr>
              <a:buSzPts val="1400"/>
            </a:pPr>
            <a:r>
              <a:rPr lang="fr-FR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Jacquemont et al, CBMI 2021, </a:t>
            </a:r>
            <a:br>
              <a:rPr lang="fr-FR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67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</a:t>
            </a:r>
            <a:r>
              <a:rPr lang="fr-FR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867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10.1109/CBMI50038.2021.9461918</a:t>
            </a:r>
            <a:r>
              <a:rPr lang="fr-FR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17"/>
          <p:cNvGrpSpPr/>
          <p:nvPr/>
        </p:nvGrpSpPr>
        <p:grpSpPr>
          <a:xfrm>
            <a:off x="604505" y="2030112"/>
            <a:ext cx="6965455" cy="4761197"/>
            <a:chOff x="453378" y="1522584"/>
            <a:chExt cx="5224091" cy="3570898"/>
          </a:xfrm>
        </p:grpSpPr>
        <p:pic>
          <p:nvPicPr>
            <p:cNvPr id="244" name="Google Shape;244;p17" descr="https://lh5.googleusercontent.com/NTjS5QYn3nEEQa3O6ficZ_p6Xf5iHkabTfmygdwuYH2x3JzgjBtEco_H7ODjsQ0VhyVsBwolMZSAplTSAxMVTfiZbztsGI5pypemtQM8q4T4YVkp0IR6NMXD2Cjz0VCfMIqjNwYPEzU=s0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378" y="1522584"/>
              <a:ext cx="5224091" cy="35708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17"/>
            <p:cNvCxnSpPr/>
            <p:nvPr/>
          </p:nvCxnSpPr>
          <p:spPr>
            <a:xfrm>
              <a:off x="2320226" y="2358040"/>
              <a:ext cx="1" cy="2276735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17"/>
            <p:cNvCxnSpPr/>
            <p:nvPr/>
          </p:nvCxnSpPr>
          <p:spPr>
            <a:xfrm>
              <a:off x="2140169" y="1829263"/>
              <a:ext cx="1" cy="2805512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17"/>
            <p:cNvCxnSpPr/>
            <p:nvPr/>
          </p:nvCxnSpPr>
          <p:spPr>
            <a:xfrm>
              <a:off x="2088108" y="3604375"/>
              <a:ext cx="265160" cy="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diamond" w="med" len="med"/>
              <a:tailEnd type="diamond" w="med" len="med"/>
            </a:ln>
          </p:spPr>
        </p:cxnSp>
        <p:sp>
          <p:nvSpPr>
            <p:cNvPr id="248" name="Google Shape;248;p17"/>
            <p:cNvSpPr txBox="1"/>
            <p:nvPr/>
          </p:nvSpPr>
          <p:spPr>
            <a:xfrm>
              <a:off x="2405329" y="3496407"/>
              <a:ext cx="625054" cy="400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r>
                <a:rPr lang="fr-FR" sz="26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Δ𝜆</a:t>
              </a:r>
              <a:endParaRPr sz="2400"/>
            </a:p>
          </p:txBody>
        </p:sp>
      </p:grpSp>
      <p:sp>
        <p:nvSpPr>
          <p:cNvPr id="249" name="Google Shape;249;p17"/>
          <p:cNvSpPr txBox="1"/>
          <p:nvPr/>
        </p:nvSpPr>
        <p:spPr>
          <a:xfrm>
            <a:off x="8627160" y="2299898"/>
            <a:ext cx="2601995" cy="410369"/>
          </a:xfrm>
          <a:prstGeom prst="rect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fr-FR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890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 txBox="1">
            <a:spLocks noGrp="1"/>
          </p:cNvSpPr>
          <p:nvPr>
            <p:ph type="title"/>
          </p:nvPr>
        </p:nvSpPr>
        <p:spPr>
          <a:xfrm>
            <a:off x="1811706" y="81281"/>
            <a:ext cx="9531085" cy="8240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fr-FR" sz="3200" dirty="0" err="1">
                <a:solidFill>
                  <a:schemeClr val="accent1"/>
                </a:solidFill>
              </a:rPr>
              <a:t>GammLearn</a:t>
            </a:r>
            <a:r>
              <a:rPr lang="fr-FR" sz="3200" dirty="0"/>
              <a:t> </a:t>
            </a:r>
            <a:r>
              <a:rPr lang="fr-FR" sz="3200" dirty="0" err="1"/>
              <a:t>Results</a:t>
            </a:r>
            <a:r>
              <a:rPr lang="fr-FR" sz="3200" dirty="0"/>
              <a:t> on </a:t>
            </a:r>
            <a:r>
              <a:rPr lang="fr-FR" sz="3200" dirty="0" err="1"/>
              <a:t>Crab</a:t>
            </a:r>
            <a:r>
              <a:rPr lang="fr-FR" sz="3200" dirty="0"/>
              <a:t> observations</a:t>
            </a:r>
            <a:endParaRPr sz="3200" dirty="0"/>
          </a:p>
        </p:txBody>
      </p:sp>
      <p:sp>
        <p:nvSpPr>
          <p:cNvPr id="255" name="Google Shape;255;p18"/>
          <p:cNvSpPr txBox="1"/>
          <p:nvPr/>
        </p:nvSpPr>
        <p:spPr>
          <a:xfrm>
            <a:off x="9370423" y="5016137"/>
            <a:ext cx="246308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601" y="1445955"/>
            <a:ext cx="5900060" cy="44063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7" name="Google Shape;257;p18"/>
          <p:cNvGraphicFramePr/>
          <p:nvPr>
            <p:extLst>
              <p:ext uri="{D42A27DB-BD31-4B8C-83A1-F6EECF244321}">
                <p14:modId xmlns:p14="http://schemas.microsoft.com/office/powerpoint/2010/main" val="1465711459"/>
              </p:ext>
            </p:extLst>
          </p:nvPr>
        </p:nvGraphicFramePr>
        <p:xfrm>
          <a:off x="1188469" y="3804268"/>
          <a:ext cx="4187913" cy="2555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00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3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4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Bkg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Excess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Significance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7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Hillas+RF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308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379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12.0 𝜎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Hillas + RF</a:t>
                      </a:r>
                      <a:b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</a:b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+ noise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305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376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11.9 𝜎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γ-PhysNet DA 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302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395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12.5 𝜎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8C3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 dirty="0" err="1">
                          <a:solidFill>
                            <a:srgbClr val="0098C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γ-PhysNet</a:t>
                      </a:r>
                      <a:r>
                        <a:rPr lang="fr-FR" sz="1200" u="none" strike="noStrike" cap="none" dirty="0">
                          <a:solidFill>
                            <a:srgbClr val="0098C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 DA + noise</a:t>
                      </a:r>
                      <a:endParaRPr sz="1200" u="none" strike="noStrike" cap="none" dirty="0">
                        <a:solidFill>
                          <a:srgbClr val="0098C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4E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204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317</a:t>
                      </a:r>
                      <a:endParaRPr sz="1200" u="none" strike="noStrike" cap="none">
                        <a:solidFill>
                          <a:srgbClr val="00204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8C3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>
                          <a:solidFill>
                            <a:srgbClr val="0098C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476</a:t>
                      </a:r>
                      <a:endParaRPr sz="1200" u="none" strike="noStrike" cap="none">
                        <a:solidFill>
                          <a:srgbClr val="0098C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8C3"/>
                        </a:buClr>
                        <a:buSzPts val="1000"/>
                        <a:buFont typeface="Fira Sans"/>
                        <a:buNone/>
                      </a:pPr>
                      <a:r>
                        <a:rPr lang="fr-FR" sz="1200" u="none" strike="noStrike" cap="none" dirty="0">
                          <a:solidFill>
                            <a:srgbClr val="0098C3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14.3 𝜎</a:t>
                      </a:r>
                      <a:endParaRPr sz="1200" u="none" strike="noStrike" cap="none" dirty="0">
                        <a:solidFill>
                          <a:srgbClr val="0098C3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109837" marR="109837" marT="109837" marB="109837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8" name="Google Shape;258;p1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99" y="1521667"/>
            <a:ext cx="4446731" cy="20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8"/>
          <p:cNvSpPr txBox="1"/>
          <p:nvPr/>
        </p:nvSpPr>
        <p:spPr>
          <a:xfrm>
            <a:off x="72986" y="5016137"/>
            <a:ext cx="1023023" cy="63596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accent6"/>
              </a:buClr>
              <a:buSzPts val="1900"/>
            </a:pPr>
            <a:r>
              <a:rPr lang="fr-FR" sz="2533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+26%</a:t>
            </a:r>
            <a:endParaRPr sz="2533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6096000" y="6078300"/>
            <a:ext cx="6096000" cy="77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fr-FR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Jacquemont et al, CBMI 2021, </a:t>
            </a:r>
            <a:br>
              <a:rPr lang="fr-FR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doi: </a:t>
            </a:r>
            <a:r>
              <a:rPr lang="fr-FR" sz="2133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10.1109/CBMI50038.2021.9461918</a:t>
            </a:r>
            <a:r>
              <a:rPr lang="fr-FR" sz="21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6EF8F0-71E3-4545-8075-6C2C126C3273}"/>
              </a:ext>
            </a:extLst>
          </p:cNvPr>
          <p:cNvSpPr txBox="1"/>
          <p:nvPr/>
        </p:nvSpPr>
        <p:spPr>
          <a:xfrm>
            <a:off x="72986" y="6465041"/>
            <a:ext cx="201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chemeClr val="accent2"/>
                </a:solidFill>
              </a:rPr>
              <a:t>Mikaël</a:t>
            </a:r>
            <a:r>
              <a:rPr lang="en-US" u="sng" dirty="0">
                <a:solidFill>
                  <a:schemeClr val="accent2"/>
                </a:solidFill>
              </a:rPr>
              <a:t> </a:t>
            </a:r>
            <a:r>
              <a:rPr lang="en-US" u="sng" dirty="0" err="1">
                <a:solidFill>
                  <a:schemeClr val="accent2"/>
                </a:solidFill>
              </a:rPr>
              <a:t>Jacquemont</a:t>
            </a:r>
            <a:endParaRPr lang="en-US" u="sng" dirty="0">
              <a:solidFill>
                <a:schemeClr val="accent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C7B038-F754-E74E-92C3-4ED7045B3713}"/>
              </a:ext>
            </a:extLst>
          </p:cNvPr>
          <p:cNvSpPr/>
          <p:nvPr/>
        </p:nvSpPr>
        <p:spPr>
          <a:xfrm>
            <a:off x="3295008" y="4339989"/>
            <a:ext cx="772023" cy="1855854"/>
          </a:xfrm>
          <a:prstGeom prst="ellipse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E698A-83DE-E04E-B824-25740CF6C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320" y="0"/>
            <a:ext cx="9152405" cy="6858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C5C67DF-5113-EE44-A36E-3D047ED16A9F}"/>
              </a:ext>
            </a:extLst>
          </p:cNvPr>
          <p:cNvSpPr txBox="1"/>
          <p:nvPr/>
        </p:nvSpPr>
        <p:spPr>
          <a:xfrm>
            <a:off x="304998" y="6051212"/>
            <a:ext cx="185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Michaël </a:t>
            </a:r>
            <a:r>
              <a:rPr lang="en-US" u="sng" dirty="0" err="1">
                <a:solidFill>
                  <a:schemeClr val="accent2"/>
                </a:solidFill>
              </a:rPr>
              <a:t>Dell’aiera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07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A54961-031F-BE45-A804-2BC04222B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52" y="0"/>
            <a:ext cx="9195094" cy="68899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ABFCD1-F9F3-5A43-A2D5-8F5BCD4D9C23}"/>
              </a:ext>
            </a:extLst>
          </p:cNvPr>
          <p:cNvSpPr txBox="1"/>
          <p:nvPr/>
        </p:nvSpPr>
        <p:spPr>
          <a:xfrm>
            <a:off x="304998" y="6051212"/>
            <a:ext cx="185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Michaël </a:t>
            </a:r>
            <a:r>
              <a:rPr lang="en-US" u="sng" dirty="0" err="1">
                <a:solidFill>
                  <a:schemeClr val="accent2"/>
                </a:solidFill>
              </a:rPr>
              <a:t>Dell’aiera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9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B58115-0649-8641-8FCB-9CC7D6F3A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00" y="0"/>
            <a:ext cx="915240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A8B3F91-F6F8-3349-8486-E1E6A5D886EF}"/>
              </a:ext>
            </a:extLst>
          </p:cNvPr>
          <p:cNvSpPr txBox="1"/>
          <p:nvPr/>
        </p:nvSpPr>
        <p:spPr>
          <a:xfrm>
            <a:off x="304998" y="6051212"/>
            <a:ext cx="185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Michaël </a:t>
            </a:r>
            <a:r>
              <a:rPr lang="en-US" u="sng" dirty="0" err="1">
                <a:solidFill>
                  <a:schemeClr val="accent2"/>
                </a:solidFill>
              </a:rPr>
              <a:t>Dell’aiera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55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8136180-AFCF-AF40-9C47-E5A76F49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41" y="807"/>
            <a:ext cx="9151328" cy="68571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35A3B8-B8DB-AC42-AFA0-15654FC5DAAF}"/>
              </a:ext>
            </a:extLst>
          </p:cNvPr>
          <p:cNvSpPr txBox="1"/>
          <p:nvPr/>
        </p:nvSpPr>
        <p:spPr>
          <a:xfrm>
            <a:off x="304998" y="6051212"/>
            <a:ext cx="185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Michaël </a:t>
            </a:r>
            <a:r>
              <a:rPr lang="en-US" u="sng" dirty="0" err="1">
                <a:solidFill>
                  <a:schemeClr val="accent2"/>
                </a:solidFill>
              </a:rPr>
              <a:t>Dell’aiera</a:t>
            </a:r>
            <a:endParaRPr lang="en-US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4502F1-F4D4-8A4A-837A-4E2D3536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LST </a:t>
            </a:r>
            <a:r>
              <a:rPr lang="fr-FR" dirty="0" err="1"/>
              <a:t>event</a:t>
            </a:r>
            <a:r>
              <a:rPr lang="fr-FR" dirty="0"/>
              <a:t> reconstruction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5806E7-1A40-E94D-B6FF-B48EC3CE15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781" y="142239"/>
            <a:ext cx="6858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FE41FF-A57F-DD4C-9523-4D7059762589}"/>
              </a:ext>
            </a:extLst>
          </p:cNvPr>
          <p:cNvSpPr txBox="1"/>
          <p:nvPr/>
        </p:nvSpPr>
        <p:spPr>
          <a:xfrm>
            <a:off x="7854937" y="2909520"/>
            <a:ext cx="380661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ndale Mono" panose="020B0509000000000004" pitchFamily="49" charset="0"/>
              </a:rPr>
              <a:t>gamma </a:t>
            </a:r>
            <a:r>
              <a:rPr lang="fr-FR" sz="1600" dirty="0" err="1">
                <a:latin typeface="Andale Mono" panose="020B0509000000000004" pitchFamily="49" charset="0"/>
              </a:rPr>
              <a:t>event</a:t>
            </a:r>
            <a:endParaRPr lang="fr-FR" sz="16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ndale Mono" panose="020B0509000000000004" pitchFamily="49" charset="0"/>
              </a:rPr>
              <a:t>E = 0,189 </a:t>
            </a:r>
            <a:r>
              <a:rPr lang="fr-FR" sz="1600" dirty="0" err="1">
                <a:latin typeface="Andale Mono" panose="020B0509000000000004" pitchFamily="49" charset="0"/>
              </a:rPr>
              <a:t>TeV</a:t>
            </a:r>
            <a:endParaRPr lang="fr-FR" sz="16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Andale Mono" panose="020B05090000000000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ndale Mono" panose="020B0509000000000004" pitchFamily="49" charset="0"/>
              </a:rPr>
              <a:t>Direction = (1,23; 6,22)rad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0F6AF4E-E388-AC4E-93BB-3FB7F7D238FB}"/>
              </a:ext>
            </a:extLst>
          </p:cNvPr>
          <p:cNvCxnSpPr>
            <a:cxnSpLocks/>
          </p:cNvCxnSpPr>
          <p:nvPr/>
        </p:nvCxnSpPr>
        <p:spPr>
          <a:xfrm>
            <a:off x="6003150" y="3571239"/>
            <a:ext cx="131205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7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8B09521-5FA0-B94B-95A0-5E211C64F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Publication (&amp;) plan for 2023:</a:t>
            </a:r>
          </a:p>
          <a:p>
            <a:r>
              <a:rPr lang="en-US" dirty="0"/>
              <a:t>Conference paper in Computer Science on domain adaptation with multitasking (applied to common datasets such as MNIST and cityscapes)</a:t>
            </a:r>
          </a:p>
          <a:p>
            <a:endParaRPr lang="en-US" dirty="0"/>
          </a:p>
          <a:p>
            <a:r>
              <a:rPr lang="en-US" dirty="0"/>
              <a:t>Conference and/or journal paper the application of the method to LST-1 data analysis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Journal paper on Transformers for CTA event reconstruction (if all goes well)</a:t>
            </a:r>
          </a:p>
          <a:p>
            <a:endParaRPr lang="en-US" dirty="0"/>
          </a:p>
          <a:p>
            <a:r>
              <a:rPr lang="en-US" dirty="0" err="1"/>
              <a:t>Brondon</a:t>
            </a:r>
            <a:r>
              <a:rPr lang="en-US" dirty="0"/>
              <a:t> will help deploy in production at La Palma so LST </a:t>
            </a:r>
            <a:r>
              <a:rPr lang="en-US" dirty="0" err="1"/>
              <a:t>analysers</a:t>
            </a:r>
            <a:r>
              <a:rPr lang="en-US" dirty="0"/>
              <a:t> can use </a:t>
            </a:r>
            <a:r>
              <a:rPr lang="en-US" dirty="0" err="1"/>
              <a:t>GammaLearn</a:t>
            </a:r>
            <a:r>
              <a:rPr lang="en-US" dirty="0"/>
              <a:t> for data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https://gammalearn.pages.in2p3.fr/pages/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4375D93-1C5E-5E4A-A9CF-5875EF15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6876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DCC6A-0554-144F-BAC3-53C4B06A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3" y="103519"/>
            <a:ext cx="9575321" cy="6388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  <a:cs typeface="Fira sans"/>
              </a:rPr>
              <a:t>LST-1 data analysis workflow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6BF5BF-3A20-EA4D-AF1B-496C854B0559}"/>
              </a:ext>
            </a:extLst>
          </p:cNvPr>
          <p:cNvSpPr txBox="1"/>
          <p:nvPr/>
        </p:nvSpPr>
        <p:spPr>
          <a:xfrm>
            <a:off x="166185" y="5261661"/>
            <a:ext cx="4685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/>
              <a:t>R1 = </a:t>
            </a:r>
            <a:r>
              <a:rPr lang="fr-FR" sz="1500" i="1" dirty="0" err="1"/>
              <a:t>calibrated</a:t>
            </a:r>
            <a:r>
              <a:rPr lang="fr-FR" sz="1500" i="1" dirty="0"/>
              <a:t> </a:t>
            </a:r>
            <a:r>
              <a:rPr lang="fr-FR" sz="1500" i="1" dirty="0" err="1"/>
              <a:t>waveform</a:t>
            </a:r>
            <a:r>
              <a:rPr lang="fr-FR" sz="1500" i="1" dirty="0"/>
              <a:t> signal</a:t>
            </a:r>
            <a:br>
              <a:rPr lang="fr-FR" sz="1500" i="1" dirty="0"/>
            </a:br>
            <a:r>
              <a:rPr lang="fr-FR" sz="1500" i="1" dirty="0"/>
              <a:t>DL1 = </a:t>
            </a:r>
            <a:r>
              <a:rPr lang="fr-FR" sz="1500" i="1" dirty="0" err="1"/>
              <a:t>calibrated</a:t>
            </a:r>
            <a:r>
              <a:rPr lang="fr-FR" sz="1500" i="1" dirty="0"/>
              <a:t> images and/or </a:t>
            </a:r>
            <a:r>
              <a:rPr lang="fr-FR" sz="1500" i="1" dirty="0" err="1"/>
              <a:t>extracted</a:t>
            </a:r>
            <a:r>
              <a:rPr lang="fr-FR" sz="1500" i="1" dirty="0"/>
              <a:t> </a:t>
            </a:r>
            <a:r>
              <a:rPr lang="fr-FR" sz="1500" i="1" dirty="0" err="1"/>
              <a:t>parameters</a:t>
            </a:r>
            <a:br>
              <a:rPr lang="fr-FR" sz="1500" i="1" dirty="0"/>
            </a:br>
            <a:r>
              <a:rPr lang="fr-FR" sz="1500" i="1" dirty="0"/>
              <a:t>DL2 = </a:t>
            </a:r>
            <a:r>
              <a:rPr lang="fr-FR" sz="1500" i="1" dirty="0" err="1"/>
              <a:t>reconstructed</a:t>
            </a:r>
            <a:r>
              <a:rPr lang="fr-FR" sz="1500" i="1" dirty="0"/>
              <a:t> </a:t>
            </a:r>
            <a:r>
              <a:rPr lang="fr-FR" sz="1500" i="1" dirty="0" err="1"/>
              <a:t>events</a:t>
            </a:r>
            <a:endParaRPr lang="fr-FR" sz="1500" i="1" dirty="0"/>
          </a:p>
          <a:p>
            <a:r>
              <a:rPr lang="fr-FR" sz="1500" i="1" dirty="0"/>
              <a:t>DL3 = </a:t>
            </a:r>
            <a:r>
              <a:rPr lang="fr-FR" sz="1500" i="1" dirty="0" err="1"/>
              <a:t>reconstructed</a:t>
            </a:r>
            <a:r>
              <a:rPr lang="fr-FR" sz="1500" i="1" dirty="0"/>
              <a:t> photon </a:t>
            </a:r>
            <a:r>
              <a:rPr lang="fr-FR" sz="1500" i="1" dirty="0" err="1"/>
              <a:t>list</a:t>
            </a:r>
            <a:endParaRPr lang="fr-FR" sz="1500" i="1" dirty="0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5E5F261E-0332-8C47-8AAF-02B34055BA75}"/>
              </a:ext>
            </a:extLst>
          </p:cNvPr>
          <p:cNvSpPr/>
          <p:nvPr/>
        </p:nvSpPr>
        <p:spPr>
          <a:xfrm>
            <a:off x="1568481" y="1990707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R1/DL0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5C6DCA-5D44-B34D-8414-3361D57CC9E0}"/>
              </a:ext>
            </a:extLst>
          </p:cNvPr>
          <p:cNvSpPr/>
          <p:nvPr/>
        </p:nvSpPr>
        <p:spPr>
          <a:xfrm>
            <a:off x="6367702" y="2659028"/>
            <a:ext cx="2223429" cy="13698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Random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Forests</a:t>
            </a:r>
            <a:r>
              <a:rPr lang="fr-FR" dirty="0">
                <a:solidFill>
                  <a:schemeClr val="tx1"/>
                </a:solidFill>
              </a:rPr>
              <a:t> Training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E34B5BF6-7C87-084B-89E6-944A8A2FAEAF}"/>
              </a:ext>
            </a:extLst>
          </p:cNvPr>
          <p:cNvSpPr/>
          <p:nvPr/>
        </p:nvSpPr>
        <p:spPr>
          <a:xfrm rot="18049356" flipV="1">
            <a:off x="2966327" y="1595702"/>
            <a:ext cx="1210703" cy="1073880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C3B9559-3EE8-DA4E-8A50-A8B2C1973AC9}"/>
              </a:ext>
            </a:extLst>
          </p:cNvPr>
          <p:cNvSpPr/>
          <p:nvPr/>
        </p:nvSpPr>
        <p:spPr>
          <a:xfrm>
            <a:off x="4342952" y="137735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test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B065D00B-7FD0-504E-81DE-35E6864BE766}"/>
              </a:ext>
            </a:extLst>
          </p:cNvPr>
          <p:cNvSpPr/>
          <p:nvPr/>
        </p:nvSpPr>
        <p:spPr>
          <a:xfrm>
            <a:off x="3548168" y="2923685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train</a:t>
            </a:r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B1629C2B-DE2D-0C46-AFFF-29C1EC56CC8B}"/>
              </a:ext>
            </a:extLst>
          </p:cNvPr>
          <p:cNvSpPr/>
          <p:nvPr/>
        </p:nvSpPr>
        <p:spPr>
          <a:xfrm rot="2190704">
            <a:off x="5011899" y="2800065"/>
            <a:ext cx="1142920" cy="109259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FAC95DE7-4EF2-D046-98F7-12D73377C76E}"/>
              </a:ext>
            </a:extLst>
          </p:cNvPr>
          <p:cNvSpPr/>
          <p:nvPr/>
        </p:nvSpPr>
        <p:spPr>
          <a:xfrm>
            <a:off x="6436880" y="1388720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DL2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test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05EEF7A7-75E6-8E4B-AA76-3D00CD6F420B}"/>
              </a:ext>
            </a:extLst>
          </p:cNvPr>
          <p:cNvSpPr/>
          <p:nvPr/>
        </p:nvSpPr>
        <p:spPr>
          <a:xfrm>
            <a:off x="8307902" y="1266621"/>
            <a:ext cx="1369724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IRFs</a:t>
            </a:r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Sens plots </a:t>
            </a:r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ED7354EE-949C-9A4A-8FFC-88770E5480DD}"/>
              </a:ext>
            </a:extLst>
          </p:cNvPr>
          <p:cNvSpPr/>
          <p:nvPr/>
        </p:nvSpPr>
        <p:spPr>
          <a:xfrm>
            <a:off x="7583672" y="1718318"/>
            <a:ext cx="739024" cy="25553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7D486C83-5B87-8E49-9A7D-2400264E61CD}"/>
              </a:ext>
            </a:extLst>
          </p:cNvPr>
          <p:cNvSpPr/>
          <p:nvPr/>
        </p:nvSpPr>
        <p:spPr>
          <a:xfrm rot="19577959" flipH="1" flipV="1">
            <a:off x="6668966" y="4150115"/>
            <a:ext cx="778501" cy="322201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id="{ED27D339-9022-4340-8113-5057472EC185}"/>
              </a:ext>
            </a:extLst>
          </p:cNvPr>
          <p:cNvSpPr/>
          <p:nvPr/>
        </p:nvSpPr>
        <p:spPr>
          <a:xfrm>
            <a:off x="4490915" y="441197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id="{43853233-A63C-324B-8141-B2D5D3650028}"/>
              </a:ext>
            </a:extLst>
          </p:cNvPr>
          <p:cNvSpPr/>
          <p:nvPr/>
        </p:nvSpPr>
        <p:spPr>
          <a:xfrm rot="2461708">
            <a:off x="2309653" y="2825024"/>
            <a:ext cx="1222192" cy="539519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B4433B-1B28-5C48-B96F-35C446E2ACBD}"/>
              </a:ext>
            </a:extLst>
          </p:cNvPr>
          <p:cNvGrpSpPr/>
          <p:nvPr/>
        </p:nvGrpSpPr>
        <p:grpSpPr>
          <a:xfrm>
            <a:off x="5415184" y="1930106"/>
            <a:ext cx="1095225" cy="1035816"/>
            <a:chOff x="5020234" y="2277035"/>
            <a:chExt cx="627531" cy="842683"/>
          </a:xfrm>
        </p:grpSpPr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26EB7ADA-32D2-9045-9531-2C7476C37740}"/>
                </a:ext>
              </a:extLst>
            </p:cNvPr>
            <p:cNvSpPr/>
            <p:nvPr/>
          </p:nvSpPr>
          <p:spPr>
            <a:xfrm>
              <a:off x="5208742" y="2277035"/>
              <a:ext cx="439023" cy="842683"/>
            </a:xfrm>
            <a:custGeom>
              <a:avLst/>
              <a:gdLst>
                <a:gd name="connsiteX0" fmla="*/ 439023 w 439023"/>
                <a:gd name="connsiteY0" fmla="*/ 842683 h 842683"/>
                <a:gd name="connsiteX1" fmla="*/ 26647 w 439023"/>
                <a:gd name="connsiteY1" fmla="*/ 582706 h 842683"/>
                <a:gd name="connsiteX2" fmla="*/ 80435 w 439023"/>
                <a:gd name="connsiteY2" fmla="*/ 224118 h 842683"/>
                <a:gd name="connsiteX3" fmla="*/ 403164 w 439023"/>
                <a:gd name="connsiteY3" fmla="*/ 0 h 84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023" h="842683">
                  <a:moveTo>
                    <a:pt x="439023" y="842683"/>
                  </a:moveTo>
                  <a:cubicBezTo>
                    <a:pt x="262717" y="764241"/>
                    <a:pt x="86412" y="685800"/>
                    <a:pt x="26647" y="582706"/>
                  </a:cubicBezTo>
                  <a:cubicBezTo>
                    <a:pt x="-33118" y="479612"/>
                    <a:pt x="17682" y="321236"/>
                    <a:pt x="80435" y="224118"/>
                  </a:cubicBezTo>
                  <a:cubicBezTo>
                    <a:pt x="143188" y="127000"/>
                    <a:pt x="273176" y="63500"/>
                    <a:pt x="403164" y="0"/>
                  </a:cubicBezTo>
                </a:path>
              </a:pathLst>
            </a:custGeom>
            <a:noFill/>
            <a:ln w="25400">
              <a:solidFill>
                <a:srgbClr val="A2C0EC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DAED83FE-E180-2C45-B16E-96D7E583B63C}"/>
                </a:ext>
              </a:extLst>
            </p:cNvPr>
            <p:cNvSpPr/>
            <p:nvPr/>
          </p:nvSpPr>
          <p:spPr>
            <a:xfrm>
              <a:off x="5020234" y="2312627"/>
              <a:ext cx="499236" cy="96033"/>
            </a:xfrm>
            <a:custGeom>
              <a:avLst/>
              <a:gdLst>
                <a:gd name="connsiteX0" fmla="*/ 0 w 493059"/>
                <a:gd name="connsiteY0" fmla="*/ 17929 h 71934"/>
                <a:gd name="connsiteX1" fmla="*/ 277906 w 493059"/>
                <a:gd name="connsiteY1" fmla="*/ 71718 h 71934"/>
                <a:gd name="connsiteX2" fmla="*/ 493059 w 493059"/>
                <a:gd name="connsiteY2" fmla="*/ 0 h 7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3059" h="71934">
                  <a:moveTo>
                    <a:pt x="0" y="17929"/>
                  </a:moveTo>
                  <a:cubicBezTo>
                    <a:pt x="97865" y="46317"/>
                    <a:pt x="195730" y="74706"/>
                    <a:pt x="277906" y="71718"/>
                  </a:cubicBezTo>
                  <a:cubicBezTo>
                    <a:pt x="360082" y="68730"/>
                    <a:pt x="426570" y="34365"/>
                    <a:pt x="493059" y="0"/>
                  </a:cubicBezTo>
                </a:path>
              </a:pathLst>
            </a:custGeom>
            <a:noFill/>
            <a:ln w="28575">
              <a:solidFill>
                <a:srgbClr val="A2C0E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IRF production - E. Garcia, T. Vuillaume</a:t>
            </a:r>
            <a:endParaRPr lang="en-US" dirty="0"/>
          </a:p>
        </p:txBody>
      </p:sp>
      <p:sp>
        <p:nvSpPr>
          <p:cNvPr id="36" name="Rectangle à coins arrondis 17">
            <a:extLst>
              <a:ext uri="{FF2B5EF4-FFF2-40B4-BE49-F238E27FC236}">
                <a16:creationId xmlns:a16="http://schemas.microsoft.com/office/drawing/2014/main" id="{05EEF7A7-75E6-8E4B-AA76-3D00CD6F420B}"/>
              </a:ext>
            </a:extLst>
          </p:cNvPr>
          <p:cNvSpPr/>
          <p:nvPr/>
        </p:nvSpPr>
        <p:spPr>
          <a:xfrm>
            <a:off x="9424665" y="4525119"/>
            <a:ext cx="15512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DL3</a:t>
            </a:r>
          </a:p>
        </p:txBody>
      </p:sp>
      <p:sp>
        <p:nvSpPr>
          <p:cNvPr id="42" name="Forme libre 8">
            <a:extLst>
              <a:ext uri="{FF2B5EF4-FFF2-40B4-BE49-F238E27FC236}">
                <a16:creationId xmlns:a16="http://schemas.microsoft.com/office/drawing/2014/main" id="{E34B5BF6-7C87-084B-89E6-944A8A2FAEAF}"/>
              </a:ext>
            </a:extLst>
          </p:cNvPr>
          <p:cNvSpPr/>
          <p:nvPr/>
        </p:nvSpPr>
        <p:spPr>
          <a:xfrm rot="20960868" flipV="1">
            <a:off x="9298752" y="2196355"/>
            <a:ext cx="688293" cy="2411512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859E63B2-71A3-584E-806B-BAF525BA4C5A}"/>
              </a:ext>
            </a:extLst>
          </p:cNvPr>
          <p:cNvSpPr/>
          <p:nvPr/>
        </p:nvSpPr>
        <p:spPr>
          <a:xfrm>
            <a:off x="6155816" y="475779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DL2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315E443A-EDBA-3E4C-846C-610CED252EF8}"/>
              </a:ext>
            </a:extLst>
          </p:cNvPr>
          <p:cNvSpPr/>
          <p:nvPr/>
        </p:nvSpPr>
        <p:spPr>
          <a:xfrm>
            <a:off x="2904239" y="405933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R0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AE69246B-2844-9348-9831-5B70F523A2E3}"/>
              </a:ext>
            </a:extLst>
          </p:cNvPr>
          <p:cNvSpPr/>
          <p:nvPr/>
        </p:nvSpPr>
        <p:spPr>
          <a:xfrm rot="11044059" flipH="1" flipV="1">
            <a:off x="7435661" y="5073255"/>
            <a:ext cx="1862712" cy="31863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7A4034FD-0068-BB42-9E1B-3656768CE323}"/>
              </a:ext>
            </a:extLst>
          </p:cNvPr>
          <p:cNvSpPr/>
          <p:nvPr/>
        </p:nvSpPr>
        <p:spPr>
          <a:xfrm rot="19577959" flipV="1">
            <a:off x="4213037" y="4558608"/>
            <a:ext cx="219928" cy="27549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27789CE0-8FD0-3B48-A05C-BD6009AABBE8}"/>
              </a:ext>
            </a:extLst>
          </p:cNvPr>
          <p:cNvSpPr/>
          <p:nvPr/>
        </p:nvSpPr>
        <p:spPr>
          <a:xfrm rot="19577959" flipV="1">
            <a:off x="5811873" y="4905668"/>
            <a:ext cx="253793" cy="32957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E0BAD6D-F01B-E04B-BEFC-46B9946D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3</a:t>
            </a:fld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E3D288-EB82-334A-8961-F758DE88D7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06" y="3283788"/>
            <a:ext cx="1503142" cy="17624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189C754-029A-C743-BF40-BBC738D472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913" y="2278579"/>
            <a:ext cx="1003228" cy="1003228"/>
          </a:xfrm>
          <a:prstGeom prst="rect">
            <a:avLst/>
          </a:prstGeom>
        </p:spPr>
      </p:pic>
      <p:sp>
        <p:nvSpPr>
          <p:cNvPr id="49" name="Forme libre 48">
            <a:extLst>
              <a:ext uri="{FF2B5EF4-FFF2-40B4-BE49-F238E27FC236}">
                <a16:creationId xmlns:a16="http://schemas.microsoft.com/office/drawing/2014/main" id="{69879BBC-E23D-9349-9E96-BB36EFEB447F}"/>
              </a:ext>
            </a:extLst>
          </p:cNvPr>
          <p:cNvSpPr/>
          <p:nvPr/>
        </p:nvSpPr>
        <p:spPr>
          <a:xfrm rot="20781521" flipV="1">
            <a:off x="1706323" y="3817507"/>
            <a:ext cx="1034010" cy="63310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>
            <a:extLst>
              <a:ext uri="{FF2B5EF4-FFF2-40B4-BE49-F238E27FC236}">
                <a16:creationId xmlns:a16="http://schemas.microsoft.com/office/drawing/2014/main" id="{D4D816F0-AE87-A344-80A3-76226933BF53}"/>
              </a:ext>
            </a:extLst>
          </p:cNvPr>
          <p:cNvSpPr/>
          <p:nvPr/>
        </p:nvSpPr>
        <p:spPr>
          <a:xfrm rot="19601891">
            <a:off x="10385864" y="3738828"/>
            <a:ext cx="1222192" cy="539519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B307454E-1C7D-764E-8F00-73A0D841BB47}"/>
              </a:ext>
            </a:extLst>
          </p:cNvPr>
          <p:cNvSpPr/>
          <p:nvPr/>
        </p:nvSpPr>
        <p:spPr>
          <a:xfrm rot="520652" flipV="1">
            <a:off x="9636446" y="1792249"/>
            <a:ext cx="1298883" cy="448140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6BC032-E50D-9845-8017-2877D8009D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13" y="1025033"/>
            <a:ext cx="905073" cy="905073"/>
          </a:xfrm>
          <a:prstGeom prst="rect">
            <a:avLst/>
          </a:prstGeom>
        </p:spPr>
      </p:pic>
      <p:sp>
        <p:nvSpPr>
          <p:cNvPr id="41" name="Forme libre 40">
            <a:extLst>
              <a:ext uri="{FF2B5EF4-FFF2-40B4-BE49-F238E27FC236}">
                <a16:creationId xmlns:a16="http://schemas.microsoft.com/office/drawing/2014/main" id="{48288208-9F30-8246-96C4-0441A89651DC}"/>
              </a:ext>
            </a:extLst>
          </p:cNvPr>
          <p:cNvSpPr/>
          <p:nvPr/>
        </p:nvSpPr>
        <p:spPr>
          <a:xfrm rot="4301593">
            <a:off x="884258" y="1721679"/>
            <a:ext cx="570959" cy="590305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65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11533-49B1-E047-9D11-A63D2291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79" y="103519"/>
            <a:ext cx="10217105" cy="638868"/>
          </a:xfrm>
        </p:spPr>
        <p:txBody>
          <a:bodyPr>
            <a:noAutofit/>
          </a:bodyPr>
          <a:lstStyle/>
          <a:p>
            <a:r>
              <a:rPr lang="fr-FR" sz="4000" dirty="0"/>
              <a:t>La reconstruction des évènements en 3 étapes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F738EC-C862-2149-A4A7-7D9CC152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5318" y="6547632"/>
            <a:ext cx="945307" cy="276226"/>
          </a:xfrm>
        </p:spPr>
        <p:txBody>
          <a:bodyPr/>
          <a:lstStyle/>
          <a:p>
            <a:fld id="{25BA54BD-C84D-46CE-8B72-31BFB26ABA4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02A220-9A87-954C-B4D8-57C7B7A6E162}"/>
              </a:ext>
            </a:extLst>
          </p:cNvPr>
          <p:cNvSpPr txBox="1"/>
          <p:nvPr/>
        </p:nvSpPr>
        <p:spPr>
          <a:xfrm>
            <a:off x="3488495" y="1092455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1. Calibration, Intégration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852AAD-4106-B246-8FD1-88578E391CF9}"/>
              </a:ext>
            </a:extLst>
          </p:cNvPr>
          <p:cNvSpPr txBox="1"/>
          <p:nvPr/>
        </p:nvSpPr>
        <p:spPr>
          <a:xfrm>
            <a:off x="1528384" y="3291327"/>
            <a:ext cx="423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Traitement du signal : </a:t>
            </a:r>
            <a:r>
              <a:rPr lang="fr-FR" sz="1600" dirty="0">
                <a:solidFill>
                  <a:srgbClr val="DF2D28"/>
                </a:solidFill>
              </a:rPr>
              <a:t>Nettoyage du bruit,  Extraction de paramètres d’image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430299-7C9B-3C43-9C76-F9B48D3ED5E9}"/>
              </a:ext>
            </a:extLst>
          </p:cNvPr>
          <p:cNvSpPr txBox="1"/>
          <p:nvPr/>
        </p:nvSpPr>
        <p:spPr>
          <a:xfrm>
            <a:off x="6379361" y="3291327"/>
            <a:ext cx="4974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3. </a:t>
            </a:r>
            <a:r>
              <a:rPr lang="fr-FR" sz="1600" dirty="0">
                <a:solidFill>
                  <a:srgbClr val="DF2D28"/>
                </a:solidFill>
              </a:rPr>
              <a:t>Arbres de décisions  + simulations Monte-Carlo </a:t>
            </a:r>
            <a:br>
              <a:rPr lang="fr-FR" sz="1600" dirty="0">
                <a:solidFill>
                  <a:srgbClr val="3E67A0"/>
                </a:solidFill>
              </a:rPr>
            </a:br>
            <a:r>
              <a:rPr lang="fr-FR" sz="1600" dirty="0">
                <a:sym typeface="Wingdings" pitchFamily="2" charset="2"/>
              </a:rPr>
              <a:t></a:t>
            </a:r>
            <a:r>
              <a:rPr lang="fr-FR" sz="1600" dirty="0">
                <a:solidFill>
                  <a:srgbClr val="3E67A0"/>
                </a:solidFill>
              </a:rPr>
              <a:t> </a:t>
            </a:r>
            <a:r>
              <a:rPr lang="fr-FR" sz="1600" dirty="0"/>
              <a:t>Paramètres physiques </a:t>
            </a:r>
            <a:endParaRPr lang="fr-FR" sz="1600" dirty="0">
              <a:solidFill>
                <a:srgbClr val="3E67A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F75FA21-2768-2946-B765-F8004CCA1340}"/>
              </a:ext>
            </a:extLst>
          </p:cNvPr>
          <p:cNvCxnSpPr>
            <a:cxnSpLocks/>
          </p:cNvCxnSpPr>
          <p:nvPr/>
        </p:nvCxnSpPr>
        <p:spPr>
          <a:xfrm>
            <a:off x="3872872" y="1719790"/>
            <a:ext cx="1574118" cy="0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9F6D701-D5E7-CC44-9DAE-0652F0D7FAD1}"/>
              </a:ext>
            </a:extLst>
          </p:cNvPr>
          <p:cNvGrpSpPr/>
          <p:nvPr/>
        </p:nvGrpSpPr>
        <p:grpSpPr>
          <a:xfrm>
            <a:off x="3292036" y="1850554"/>
            <a:ext cx="2782695" cy="1252018"/>
            <a:chOff x="741876" y="1524003"/>
            <a:chExt cx="3325848" cy="1496400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A5ADD393-8599-214B-8B40-EEE88B323AE1}"/>
                </a:ext>
              </a:extLst>
            </p:cNvPr>
            <p:cNvGrpSpPr/>
            <p:nvPr/>
          </p:nvGrpSpPr>
          <p:grpSpPr>
            <a:xfrm>
              <a:off x="1251438" y="1795152"/>
              <a:ext cx="2358569" cy="800662"/>
              <a:chOff x="6023429" y="1852820"/>
              <a:chExt cx="3265714" cy="1108612"/>
            </a:xfrm>
          </p:grpSpPr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C18C3303-A335-5642-ACA7-EDC52C5DF0E9}"/>
                  </a:ext>
                </a:extLst>
              </p:cNvPr>
              <p:cNvSpPr/>
              <p:nvPr/>
            </p:nvSpPr>
            <p:spPr>
              <a:xfrm>
                <a:off x="6023429" y="1852820"/>
                <a:ext cx="3265714" cy="1108612"/>
              </a:xfrm>
              <a:custGeom>
                <a:avLst/>
                <a:gdLst>
                  <a:gd name="connsiteX0" fmla="*/ 0 w 3265714"/>
                  <a:gd name="connsiteY0" fmla="*/ 948437 h 1108612"/>
                  <a:gd name="connsiteX1" fmla="*/ 145142 w 3265714"/>
                  <a:gd name="connsiteY1" fmla="*/ 832323 h 1108612"/>
                  <a:gd name="connsiteX2" fmla="*/ 362857 w 3265714"/>
                  <a:gd name="connsiteY2" fmla="*/ 948437 h 1108612"/>
                  <a:gd name="connsiteX3" fmla="*/ 435428 w 3265714"/>
                  <a:gd name="connsiteY3" fmla="*/ 730723 h 1108612"/>
                  <a:gd name="connsiteX4" fmla="*/ 624114 w 3265714"/>
                  <a:gd name="connsiteY4" fmla="*/ 948437 h 1108612"/>
                  <a:gd name="connsiteX5" fmla="*/ 725714 w 3265714"/>
                  <a:gd name="connsiteY5" fmla="*/ 701694 h 1108612"/>
                  <a:gd name="connsiteX6" fmla="*/ 798285 w 3265714"/>
                  <a:gd name="connsiteY6" fmla="*/ 977466 h 1108612"/>
                  <a:gd name="connsiteX7" fmla="*/ 1045028 w 3265714"/>
                  <a:gd name="connsiteY7" fmla="*/ 977466 h 1108612"/>
                  <a:gd name="connsiteX8" fmla="*/ 1190171 w 3265714"/>
                  <a:gd name="connsiteY8" fmla="*/ 643637 h 1108612"/>
                  <a:gd name="connsiteX9" fmla="*/ 1291771 w 3265714"/>
                  <a:gd name="connsiteY9" fmla="*/ 266266 h 1108612"/>
                  <a:gd name="connsiteX10" fmla="*/ 1407885 w 3265714"/>
                  <a:gd name="connsiteY10" fmla="*/ 19523 h 1108612"/>
                  <a:gd name="connsiteX11" fmla="*/ 1654628 w 3265714"/>
                  <a:gd name="connsiteY11" fmla="*/ 48551 h 1108612"/>
                  <a:gd name="connsiteX12" fmla="*/ 1756228 w 3265714"/>
                  <a:gd name="connsiteY12" fmla="*/ 309809 h 1108612"/>
                  <a:gd name="connsiteX13" fmla="*/ 1959428 w 3265714"/>
                  <a:gd name="connsiteY13" fmla="*/ 687180 h 1108612"/>
                  <a:gd name="connsiteX14" fmla="*/ 2162628 w 3265714"/>
                  <a:gd name="connsiteY14" fmla="*/ 832323 h 1108612"/>
                  <a:gd name="connsiteX15" fmla="*/ 2394857 w 3265714"/>
                  <a:gd name="connsiteY15" fmla="*/ 904894 h 1108612"/>
                  <a:gd name="connsiteX16" fmla="*/ 2656114 w 3265714"/>
                  <a:gd name="connsiteY16" fmla="*/ 832323 h 1108612"/>
                  <a:gd name="connsiteX17" fmla="*/ 2714171 w 3265714"/>
                  <a:gd name="connsiteY17" fmla="*/ 1108094 h 1108612"/>
                  <a:gd name="connsiteX18" fmla="*/ 2888342 w 3265714"/>
                  <a:gd name="connsiteY18" fmla="*/ 904894 h 1108612"/>
                  <a:gd name="connsiteX19" fmla="*/ 3120571 w 3265714"/>
                  <a:gd name="connsiteY19" fmla="*/ 1035523 h 1108612"/>
                  <a:gd name="connsiteX20" fmla="*/ 3265714 w 3265714"/>
                  <a:gd name="connsiteY20" fmla="*/ 1035523 h 110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65714" h="1108612">
                    <a:moveTo>
                      <a:pt x="0" y="948437"/>
                    </a:moveTo>
                    <a:cubicBezTo>
                      <a:pt x="42333" y="890380"/>
                      <a:pt x="84666" y="832323"/>
                      <a:pt x="145142" y="832323"/>
                    </a:cubicBezTo>
                    <a:cubicBezTo>
                      <a:pt x="205618" y="832323"/>
                      <a:pt x="314476" y="965370"/>
                      <a:pt x="362857" y="948437"/>
                    </a:cubicBezTo>
                    <a:cubicBezTo>
                      <a:pt x="411238" y="931504"/>
                      <a:pt x="391885" y="730723"/>
                      <a:pt x="435428" y="730723"/>
                    </a:cubicBezTo>
                    <a:cubicBezTo>
                      <a:pt x="478971" y="730723"/>
                      <a:pt x="575733" y="953275"/>
                      <a:pt x="624114" y="948437"/>
                    </a:cubicBezTo>
                    <a:cubicBezTo>
                      <a:pt x="672495" y="943599"/>
                      <a:pt x="696686" y="696856"/>
                      <a:pt x="725714" y="701694"/>
                    </a:cubicBezTo>
                    <a:cubicBezTo>
                      <a:pt x="754742" y="706532"/>
                      <a:pt x="745066" y="931504"/>
                      <a:pt x="798285" y="977466"/>
                    </a:cubicBezTo>
                    <a:cubicBezTo>
                      <a:pt x="851504" y="1023428"/>
                      <a:pt x="979714" y="1033104"/>
                      <a:pt x="1045028" y="977466"/>
                    </a:cubicBezTo>
                    <a:cubicBezTo>
                      <a:pt x="1110342" y="921828"/>
                      <a:pt x="1149047" y="762170"/>
                      <a:pt x="1190171" y="643637"/>
                    </a:cubicBezTo>
                    <a:cubicBezTo>
                      <a:pt x="1231295" y="525104"/>
                      <a:pt x="1255485" y="370285"/>
                      <a:pt x="1291771" y="266266"/>
                    </a:cubicBezTo>
                    <a:cubicBezTo>
                      <a:pt x="1328057" y="162247"/>
                      <a:pt x="1347409" y="55809"/>
                      <a:pt x="1407885" y="19523"/>
                    </a:cubicBezTo>
                    <a:cubicBezTo>
                      <a:pt x="1468361" y="-16763"/>
                      <a:pt x="1596571" y="170"/>
                      <a:pt x="1654628" y="48551"/>
                    </a:cubicBezTo>
                    <a:cubicBezTo>
                      <a:pt x="1712685" y="96932"/>
                      <a:pt x="1705428" y="203371"/>
                      <a:pt x="1756228" y="309809"/>
                    </a:cubicBezTo>
                    <a:cubicBezTo>
                      <a:pt x="1807028" y="416247"/>
                      <a:pt x="1891695" y="600094"/>
                      <a:pt x="1959428" y="687180"/>
                    </a:cubicBezTo>
                    <a:cubicBezTo>
                      <a:pt x="2027161" y="774266"/>
                      <a:pt x="2090057" y="796037"/>
                      <a:pt x="2162628" y="832323"/>
                    </a:cubicBezTo>
                    <a:cubicBezTo>
                      <a:pt x="2235200" y="868609"/>
                      <a:pt x="2312609" y="904894"/>
                      <a:pt x="2394857" y="904894"/>
                    </a:cubicBezTo>
                    <a:cubicBezTo>
                      <a:pt x="2477105" y="904894"/>
                      <a:pt x="2602895" y="798456"/>
                      <a:pt x="2656114" y="832323"/>
                    </a:cubicBezTo>
                    <a:cubicBezTo>
                      <a:pt x="2709333" y="866190"/>
                      <a:pt x="2675466" y="1095999"/>
                      <a:pt x="2714171" y="1108094"/>
                    </a:cubicBezTo>
                    <a:cubicBezTo>
                      <a:pt x="2752876" y="1120189"/>
                      <a:pt x="2820609" y="916989"/>
                      <a:pt x="2888342" y="904894"/>
                    </a:cubicBezTo>
                    <a:cubicBezTo>
                      <a:pt x="2956075" y="892799"/>
                      <a:pt x="3057676" y="1013752"/>
                      <a:pt x="3120571" y="1035523"/>
                    </a:cubicBezTo>
                    <a:cubicBezTo>
                      <a:pt x="3183466" y="1057294"/>
                      <a:pt x="3224590" y="1046408"/>
                      <a:pt x="3265714" y="1035523"/>
                    </a:cubicBezTo>
                  </a:path>
                </a:pathLst>
              </a:cu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1AB3B6C9-1C3D-544E-83C1-F4345474C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9772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5B03D37D-0A09-8845-8B83-385E345CB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92360" y="1852820"/>
                <a:ext cx="0" cy="1108612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CDFB47AC-DEE4-8242-AEC3-80750F931A0B}"/>
                </a:ext>
              </a:extLst>
            </p:cNvPr>
            <p:cNvCxnSpPr/>
            <p:nvPr/>
          </p:nvCxnSpPr>
          <p:spPr>
            <a:xfrm flipV="1">
              <a:off x="1102826" y="1621341"/>
              <a:ext cx="0" cy="1045659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166DE097-06F2-5F40-B2A7-B99F831E47EE}"/>
                </a:ext>
              </a:extLst>
            </p:cNvPr>
            <p:cNvCxnSpPr>
              <a:cxnSpLocks/>
            </p:cNvCxnSpPr>
            <p:nvPr/>
          </p:nvCxnSpPr>
          <p:spPr>
            <a:xfrm>
              <a:off x="1102826" y="2667000"/>
              <a:ext cx="278818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5139E42-7A56-BB48-9F5B-9BE9F758088D}"/>
                </a:ext>
              </a:extLst>
            </p:cNvPr>
            <p:cNvSpPr txBox="1"/>
            <p:nvPr/>
          </p:nvSpPr>
          <p:spPr>
            <a:xfrm>
              <a:off x="3305639" y="2634566"/>
              <a:ext cx="762085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time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62805337-8D1F-BD4B-A455-B8B2BE898E7B}"/>
                </a:ext>
              </a:extLst>
            </p:cNvPr>
            <p:cNvSpPr txBox="1"/>
            <p:nvPr/>
          </p:nvSpPr>
          <p:spPr>
            <a:xfrm rot="16200000">
              <a:off x="493236" y="1772643"/>
              <a:ext cx="883117" cy="3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200" dirty="0"/>
                <a:t>signal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5802D1-75E6-934D-A426-7A91AD027406}"/>
              </a:ext>
            </a:extLst>
          </p:cNvPr>
          <p:cNvGrpSpPr/>
          <p:nvPr/>
        </p:nvGrpSpPr>
        <p:grpSpPr>
          <a:xfrm>
            <a:off x="693894" y="866609"/>
            <a:ext cx="2628578" cy="2424718"/>
            <a:chOff x="-96306" y="1077824"/>
            <a:chExt cx="4691742" cy="4327871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3D977FAE-C437-7F48-A2AC-8CB301419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6306" y="1077824"/>
              <a:ext cx="3657600" cy="36576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DD393119-F7DF-1D45-A54F-4041CF10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32" y="1239987"/>
              <a:ext cx="3657600" cy="36576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3648767B-5EAB-A944-BF12-8CAB4A74C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82" y="1418657"/>
              <a:ext cx="3657600" cy="36576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67175B4F-DE7D-9A43-BCE1-16F5CAF3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59" y="1583376"/>
              <a:ext cx="3657600" cy="36576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65A43FD-C5DA-AD4D-8D0D-DFFAB86A1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836" y="1748095"/>
              <a:ext cx="3657600" cy="3657600"/>
            </a:xfrm>
            <a:prstGeom prst="rect">
              <a:avLst/>
            </a:prstGeom>
          </p:spPr>
        </p:pic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91C1E3AE-F444-7D4C-8E2F-EFCD12D58A2E}"/>
              </a:ext>
            </a:extLst>
          </p:cNvPr>
          <p:cNvGrpSpPr/>
          <p:nvPr/>
        </p:nvGrpSpPr>
        <p:grpSpPr>
          <a:xfrm>
            <a:off x="7696200" y="3976118"/>
            <a:ext cx="2286000" cy="2138292"/>
            <a:chOff x="6841391" y="4278553"/>
            <a:chExt cx="2286000" cy="213829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47B842C-19FA-BA42-95F7-6D2ACE4AD6A9}"/>
                </a:ext>
              </a:extLst>
            </p:cNvPr>
            <p:cNvSpPr/>
            <p:nvPr/>
          </p:nvSpPr>
          <p:spPr>
            <a:xfrm>
              <a:off x="7875024" y="4702239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B5BFCD6-57EC-CD4B-A724-09EAB33B8AE0}"/>
                </a:ext>
              </a:extLst>
            </p:cNvPr>
            <p:cNvSpPr/>
            <p:nvPr/>
          </p:nvSpPr>
          <p:spPr>
            <a:xfrm>
              <a:off x="7666572" y="5043746"/>
              <a:ext cx="218734" cy="21873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AF2845F-0FAD-9B4C-8D20-8FDFAA1C7DD5}"/>
                </a:ext>
              </a:extLst>
            </p:cNvPr>
            <p:cNvSpPr/>
            <p:nvPr/>
          </p:nvSpPr>
          <p:spPr>
            <a:xfrm>
              <a:off x="8061725" y="5043746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9D49B75-5C42-CC46-85A7-E8B36EE0E15A}"/>
                </a:ext>
              </a:extLst>
            </p:cNvPr>
            <p:cNvSpPr/>
            <p:nvPr/>
          </p:nvSpPr>
          <p:spPr>
            <a:xfrm>
              <a:off x="7875024" y="5411498"/>
              <a:ext cx="218734" cy="21873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F189F30-8EF1-DD44-BC81-ACFA5DC0C8AD}"/>
                </a:ext>
              </a:extLst>
            </p:cNvPr>
            <p:cNvSpPr/>
            <p:nvPr/>
          </p:nvSpPr>
          <p:spPr>
            <a:xfrm>
              <a:off x="8284253" y="5417245"/>
              <a:ext cx="218734" cy="21873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8415F73B-695A-0844-A459-6D6A5E775C0F}"/>
                </a:ext>
              </a:extLst>
            </p:cNvPr>
            <p:cNvSpPr/>
            <p:nvPr/>
          </p:nvSpPr>
          <p:spPr>
            <a:xfrm>
              <a:off x="7666572" y="5774425"/>
              <a:ext cx="218734" cy="21873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47B1B21-E4C7-194A-9392-F655993E728D}"/>
                </a:ext>
              </a:extLst>
            </p:cNvPr>
            <p:cNvSpPr/>
            <p:nvPr/>
          </p:nvSpPr>
          <p:spPr>
            <a:xfrm>
              <a:off x="8099323" y="5774425"/>
              <a:ext cx="218734" cy="21873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46F892AD-B2F7-F348-BFF4-FEBD799AE067}"/>
                </a:ext>
              </a:extLst>
            </p:cNvPr>
            <p:cNvCxnSpPr>
              <a:cxnSpLocks/>
              <a:stCxn id="22" idx="3"/>
              <a:endCxn id="23" idx="0"/>
            </p:cNvCxnSpPr>
            <p:nvPr/>
          </p:nvCxnSpPr>
          <p:spPr>
            <a:xfrm flipH="1">
              <a:off x="7775939" y="4888940"/>
              <a:ext cx="131118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5E929CFE-00BC-0A46-A012-A57D1F741D67}"/>
                </a:ext>
              </a:extLst>
            </p:cNvPr>
            <p:cNvCxnSpPr>
              <a:cxnSpLocks/>
              <a:stCxn id="22" idx="5"/>
              <a:endCxn id="24" idx="0"/>
            </p:cNvCxnSpPr>
            <p:nvPr/>
          </p:nvCxnSpPr>
          <p:spPr>
            <a:xfrm>
              <a:off x="8061725" y="4888940"/>
              <a:ext cx="109367" cy="154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838410D-5AA9-6C47-BDB3-74AA476B2018}"/>
                </a:ext>
              </a:extLst>
            </p:cNvPr>
            <p:cNvCxnSpPr>
              <a:cxnSpLocks/>
              <a:stCxn id="24" idx="5"/>
              <a:endCxn id="26" idx="0"/>
            </p:cNvCxnSpPr>
            <p:nvPr/>
          </p:nvCxnSpPr>
          <p:spPr>
            <a:xfrm>
              <a:off x="8248426" y="5230447"/>
              <a:ext cx="145194" cy="186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B68440BC-332F-8D4A-98C3-A81052053811}"/>
                </a:ext>
              </a:extLst>
            </p:cNvPr>
            <p:cNvCxnSpPr>
              <a:cxnSpLocks/>
              <a:stCxn id="25" idx="5"/>
              <a:endCxn id="28" idx="0"/>
            </p:cNvCxnSpPr>
            <p:nvPr/>
          </p:nvCxnSpPr>
          <p:spPr>
            <a:xfrm>
              <a:off x="8061725" y="5598199"/>
              <a:ext cx="146965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BD59E14-0CF3-014A-A50E-B7EF295B6E87}"/>
                </a:ext>
              </a:extLst>
            </p:cNvPr>
            <p:cNvSpPr txBox="1"/>
            <p:nvPr/>
          </p:nvSpPr>
          <p:spPr>
            <a:xfrm>
              <a:off x="6841391" y="4278553"/>
              <a:ext cx="2286000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Paramètres d’image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828C435-CB3D-9E4A-85AA-B75BB3B05A83}"/>
                </a:ext>
              </a:extLst>
            </p:cNvPr>
            <p:cNvSpPr txBox="1"/>
            <p:nvPr/>
          </p:nvSpPr>
          <p:spPr>
            <a:xfrm>
              <a:off x="7011485" y="6109068"/>
              <a:ext cx="1658705" cy="307777"/>
            </a:xfrm>
            <a:prstGeom prst="rect">
              <a:avLst/>
            </a:prstGeom>
            <a:noFill/>
            <a:ln>
              <a:solidFill>
                <a:srgbClr val="3E67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Andale Mono" panose="020B0509000000000004" pitchFamily="49" charset="0"/>
                </a:rPr>
                <a:t>E = 0,189 </a:t>
              </a:r>
              <a:r>
                <a:rPr lang="fr-FR" sz="1400" dirty="0" err="1">
                  <a:latin typeface="Andale Mono" panose="020B0509000000000004" pitchFamily="49" charset="0"/>
                </a:rPr>
                <a:t>TeV</a:t>
              </a:r>
              <a:endParaRPr lang="fr-FR" sz="1400" dirty="0">
                <a:latin typeface="Andale Mono" panose="020B0509000000000004" pitchFamily="49" charset="0"/>
              </a:endParaRPr>
            </a:p>
          </p:txBody>
        </p: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C394014F-01E9-3645-8F29-4E520862B4E8}"/>
                </a:ext>
              </a:extLst>
            </p:cNvPr>
            <p:cNvCxnSpPr>
              <a:cxnSpLocks/>
              <a:stCxn id="24" idx="3"/>
              <a:endCxn id="25" idx="0"/>
            </p:cNvCxnSpPr>
            <p:nvPr/>
          </p:nvCxnSpPr>
          <p:spPr>
            <a:xfrm flipH="1">
              <a:off x="7984391" y="5230447"/>
              <a:ext cx="109367" cy="18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7BC05609-463E-8B4F-BB5D-B2CDFD76924F}"/>
                </a:ext>
              </a:extLst>
            </p:cNvPr>
            <p:cNvCxnSpPr>
              <a:cxnSpLocks/>
              <a:stCxn id="25" idx="3"/>
              <a:endCxn id="27" idx="0"/>
            </p:cNvCxnSpPr>
            <p:nvPr/>
          </p:nvCxnSpPr>
          <p:spPr>
            <a:xfrm flipH="1">
              <a:off x="7775939" y="5598199"/>
              <a:ext cx="131118" cy="176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AD27119-B485-8A4B-8D99-C389F60B4E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774" y="974955"/>
            <a:ext cx="6382851" cy="212761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B57E3DC-997F-3A4D-998E-DFFD51D85D4B}"/>
              </a:ext>
            </a:extLst>
          </p:cNvPr>
          <p:cNvGrpSpPr/>
          <p:nvPr/>
        </p:nvGrpSpPr>
        <p:grpSpPr>
          <a:xfrm>
            <a:off x="196363" y="3844633"/>
            <a:ext cx="6815483" cy="2271828"/>
            <a:chOff x="353314" y="5253641"/>
            <a:chExt cx="5831978" cy="194399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B204DDC-1988-DB41-8FB1-F9C421F98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14" y="5253641"/>
              <a:ext cx="5831978" cy="1943993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705201A-BF85-BD49-B0DC-84238D87A944}"/>
                </a:ext>
              </a:extLst>
            </p:cNvPr>
            <p:cNvGrpSpPr/>
            <p:nvPr/>
          </p:nvGrpSpPr>
          <p:grpSpPr>
            <a:xfrm>
              <a:off x="2029297" y="5986980"/>
              <a:ext cx="277769" cy="498210"/>
              <a:chOff x="2016695" y="4884423"/>
              <a:chExt cx="277769" cy="498210"/>
            </a:xfrm>
          </p:grpSpPr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B3B4AECD-898F-9A45-91AF-2CB148575FAD}"/>
                  </a:ext>
                </a:extLst>
              </p:cNvPr>
              <p:cNvCxnSpPr>
                <a:cxnSpLocks/>
                <a:stCxn id="84" idx="0"/>
                <a:endCxn id="84" idx="4"/>
              </p:cNvCxnSpPr>
              <p:nvPr/>
            </p:nvCxnSpPr>
            <p:spPr>
              <a:xfrm flipH="1">
                <a:off x="2118542" y="4887192"/>
                <a:ext cx="74074" cy="492672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E4091796-3ABC-4249-BA34-12EF516DA95C}"/>
                  </a:ext>
                </a:extLst>
              </p:cNvPr>
              <p:cNvCxnSpPr>
                <a:cxnSpLocks/>
                <a:stCxn id="84" idx="2"/>
                <a:endCxn id="84" idx="6"/>
              </p:cNvCxnSpPr>
              <p:nvPr/>
            </p:nvCxnSpPr>
            <p:spPr>
              <a:xfrm>
                <a:off x="2018239" y="5112879"/>
                <a:ext cx="274681" cy="41298"/>
              </a:xfrm>
              <a:prstGeom prst="line">
                <a:avLst/>
              </a:prstGeom>
              <a:ln w="12700">
                <a:solidFill>
                  <a:srgbClr val="C0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07231182-90E8-C94D-BDF1-BE067D9E2BCF}"/>
                  </a:ext>
                </a:extLst>
              </p:cNvPr>
              <p:cNvSpPr/>
              <p:nvPr/>
            </p:nvSpPr>
            <p:spPr>
              <a:xfrm rot="513024">
                <a:off x="2016695" y="4884423"/>
                <a:ext cx="277769" cy="49821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24642489-35CA-2D4C-B691-152D359FD627}"/>
                </a:ext>
              </a:extLst>
            </p:cNvPr>
            <p:cNvCxnSpPr/>
            <p:nvPr/>
          </p:nvCxnSpPr>
          <p:spPr>
            <a:xfrm flipH="1">
              <a:off x="4561024" y="5868558"/>
              <a:ext cx="117625" cy="676150"/>
            </a:xfrm>
            <a:prstGeom prst="straightConnector1">
              <a:avLst/>
            </a:prstGeom>
            <a:ln w="12700">
              <a:solidFill>
                <a:srgbClr val="C0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21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7F68-A69F-F748-868F-50F02C86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34" y="103519"/>
            <a:ext cx="9566050" cy="638868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 err="1"/>
              <a:t>lstchain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9C531D-684E-5840-9CDC-3173CF1B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0187" y="6461645"/>
            <a:ext cx="2743200" cy="365125"/>
          </a:xfrm>
        </p:spPr>
        <p:txBody>
          <a:bodyPr/>
          <a:lstStyle/>
          <a:p>
            <a:fld id="{25BA54BD-C84D-46CE-8B72-31BFB26ABA43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5CB057-F7BD-1F46-BC86-A7FBC4F467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983" y="0"/>
            <a:ext cx="2743200" cy="20574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7789C010-0D79-9142-99CC-9977603709D7}"/>
              </a:ext>
            </a:extLst>
          </p:cNvPr>
          <p:cNvGrpSpPr/>
          <p:nvPr/>
        </p:nvGrpSpPr>
        <p:grpSpPr>
          <a:xfrm>
            <a:off x="6320572" y="3085304"/>
            <a:ext cx="5090843" cy="3188898"/>
            <a:chOff x="5901185" y="2876504"/>
            <a:chExt cx="5619224" cy="3519875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0A69FDD4-FB73-4D41-8F0A-C2ED26F4BA12}"/>
                </a:ext>
              </a:extLst>
            </p:cNvPr>
            <p:cNvSpPr/>
            <p:nvPr/>
          </p:nvSpPr>
          <p:spPr>
            <a:xfrm rot="18214209">
              <a:off x="6950211" y="2248553"/>
              <a:ext cx="3098800" cy="5196851"/>
            </a:xfrm>
            <a:prstGeom prst="arc">
              <a:avLst>
                <a:gd name="adj1" fmla="val 5198355"/>
                <a:gd name="adj2" fmla="val 3398857"/>
              </a:avLst>
            </a:prstGeom>
            <a:ln w="44450"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449BAD9D-CB92-C943-AD60-20C4153BF39C}"/>
                </a:ext>
              </a:extLst>
            </p:cNvPr>
            <p:cNvGrpSpPr/>
            <p:nvPr/>
          </p:nvGrpSpPr>
          <p:grpSpPr>
            <a:xfrm>
              <a:off x="6126666" y="2876504"/>
              <a:ext cx="5393743" cy="3463080"/>
              <a:chOff x="6126666" y="2876504"/>
              <a:chExt cx="5393743" cy="3463080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F34D20E0-5D70-4C4A-83C6-DE3020590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89938" y="3205669"/>
                <a:ext cx="1125662" cy="603296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E2C4C4F9-1100-EF47-A56A-0774738A1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26666" y="4104994"/>
                <a:ext cx="1714243" cy="397292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B5EF3010-BB54-3E44-9A53-188DE3C20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6929" y="4873737"/>
                <a:ext cx="2100194" cy="384769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0B5CA9DC-81EB-7248-B4A4-F50A5F2F3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81355" y="2876504"/>
                <a:ext cx="1517989" cy="681731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DEC1A0FA-CEB0-3B42-A20E-ADACA960D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1877" y="5560759"/>
                <a:ext cx="1309594" cy="515009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57174F64-891D-3A4C-8951-A452B5D86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6937" y="4644654"/>
                <a:ext cx="1684814" cy="404650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F8B35ECE-A311-7247-8D98-ABB437F04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8462" y="5565423"/>
                <a:ext cx="817776" cy="774161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FAFFEAF9-1254-1D44-A8BE-FF83795BF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3164" y="5621299"/>
                <a:ext cx="1817245" cy="375221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254E7C8F-5936-264F-AC3B-CF6A8C0F5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55051" y="3600310"/>
                <a:ext cx="1770272" cy="714144"/>
              </a:xfrm>
              <a:prstGeom prst="rect">
                <a:avLst/>
              </a:prstGeom>
            </p:spPr>
          </p:pic>
        </p:grp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id="{233C22F4-8EE1-FD49-938F-9E624395918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654" y="2431774"/>
            <a:ext cx="2907787" cy="97895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37ED033-188B-6C4E-8B1D-7059A06AC4B9}"/>
              </a:ext>
            </a:extLst>
          </p:cNvPr>
          <p:cNvSpPr txBox="1"/>
          <p:nvPr/>
        </p:nvSpPr>
        <p:spPr>
          <a:xfrm>
            <a:off x="856938" y="1023922"/>
            <a:ext cx="838324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F2D28"/>
                </a:solidFill>
              </a:rPr>
              <a:t>Mainteneur et contributeur principal</a:t>
            </a:r>
            <a:r>
              <a:rPr lang="fr-FR" sz="2400" dirty="0"/>
              <a:t> de </a:t>
            </a:r>
            <a:r>
              <a:rPr lang="fr-FR" sz="2400" i="1" dirty="0" err="1"/>
              <a:t>lstchain</a:t>
            </a:r>
            <a:r>
              <a:rPr lang="fr-FR" sz="2400" i="1" dirty="0"/>
              <a:t>. </a:t>
            </a:r>
            <a:r>
              <a:rPr lang="fr-FR" sz="2400" i="1" dirty="0" err="1"/>
              <a:t>Now</a:t>
            </a:r>
            <a:r>
              <a:rPr lang="fr-FR" sz="2400" i="1" dirty="0"/>
              <a:t> v0.9.11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DF2D28"/>
                </a:solidFill>
              </a:rPr>
              <a:t>Revue des contributions</a:t>
            </a:r>
          </a:p>
          <a:p>
            <a:pPr>
              <a:lnSpc>
                <a:spcPct val="90000"/>
              </a:lnSpc>
            </a:pPr>
            <a:r>
              <a:rPr lang="fr-FR" sz="2400" dirty="0">
                <a:hlinkClick r:id="rId13"/>
              </a:rPr>
              <a:t>https://github.com/cta-observatory/cta-lstchain/</a:t>
            </a:r>
            <a:endParaRPr lang="fr-FR" sz="24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73F4D2E-E9A1-4F40-8CC1-F4C910DEBE19}"/>
              </a:ext>
            </a:extLst>
          </p:cNvPr>
          <p:cNvGrpSpPr/>
          <p:nvPr/>
        </p:nvGrpSpPr>
        <p:grpSpPr>
          <a:xfrm>
            <a:off x="732172" y="2566751"/>
            <a:ext cx="4792095" cy="4291249"/>
            <a:chOff x="732172" y="2566751"/>
            <a:chExt cx="4792095" cy="429124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14A67F5-6F57-1844-8E64-A1425E1DE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067" y="2566751"/>
              <a:ext cx="4791200" cy="42912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2C1FC0-5094-B94F-8C5D-9D187CE4AE96}"/>
                </a:ext>
              </a:extLst>
            </p:cNvPr>
            <p:cNvSpPr/>
            <p:nvPr/>
          </p:nvSpPr>
          <p:spPr>
            <a:xfrm>
              <a:off x="732172" y="4388043"/>
              <a:ext cx="2409144" cy="15239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BB39AA0D-5140-D543-832B-B4580064C55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621" y="2120648"/>
            <a:ext cx="1200230" cy="1200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39641A-7814-DF45-8032-9CB2D7347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6125" y="2620812"/>
            <a:ext cx="1863553" cy="2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116A4C6-6DAC-1142-8BA2-A93F54528E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665" y="3875964"/>
            <a:ext cx="2317997" cy="2895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8C98517-C6FC-764E-BEF1-F7087182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lstmcpipe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F6804C-2FA4-3E45-BD5A-6AF3DDFF1007}"/>
              </a:ext>
            </a:extLst>
          </p:cNvPr>
          <p:cNvSpPr txBox="1"/>
          <p:nvPr/>
        </p:nvSpPr>
        <p:spPr>
          <a:xfrm>
            <a:off x="331396" y="1068799"/>
            <a:ext cx="1009934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Python library, now v0.9.0 </a:t>
            </a:r>
            <a:br>
              <a:rPr lang="en-US" sz="2600" dirty="0"/>
            </a:br>
            <a:r>
              <a:rPr lang="en-US" sz="2600" dirty="0">
                <a:hlinkClick r:id="rId3"/>
              </a:rPr>
              <a:t>https://github.com/cta-observatory/lstmcpipe</a:t>
            </a:r>
            <a:br>
              <a:rPr lang="en-US" sz="2600" dirty="0"/>
            </a:br>
            <a:r>
              <a:rPr lang="en-US" sz="2600" dirty="0">
                <a:hlinkClick r:id="rId4"/>
              </a:rPr>
              <a:t>https://cta-observatory.github.io/lstmcpipe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Manage the complete workflow (job orchestration) to </a:t>
            </a:r>
            <a:r>
              <a:rPr lang="en-US" sz="2600" dirty="0" err="1"/>
              <a:t>analyse</a:t>
            </a:r>
            <a:r>
              <a:rPr lang="en-US" sz="2600" dirty="0"/>
              <a:t> MC data on the cluster onsite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Simplifies greatly the life of LST </a:t>
            </a:r>
            <a:r>
              <a:rPr lang="en-US" sz="2600" dirty="0" err="1"/>
              <a:t>analysers</a:t>
            </a:r>
            <a:r>
              <a:rPr lang="en-US" sz="2600" dirty="0"/>
              <a:t> by training the random forests and producing the IRFs automatically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Users can request an analysis through GitHub pull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ADASS 2022 conference proceedings:</a:t>
            </a:r>
          </a:p>
          <a:p>
            <a:r>
              <a:rPr lang="en-US" sz="2600" dirty="0">
                <a:hlinkClick r:id="rId5"/>
              </a:rPr>
              <a:t>https://arxiv.org/abs/2212.00120</a:t>
            </a:r>
            <a:endParaRPr lang="en-US" sz="2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D3AB6-3A8B-B641-9A5D-CFBCA801D7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427" y="15094"/>
            <a:ext cx="4981434" cy="187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65D0A92-8C6E-2E45-B241-2719FB4C01CF}"/>
              </a:ext>
            </a:extLst>
          </p:cNvPr>
          <p:cNvSpPr txBox="1"/>
          <p:nvPr/>
        </p:nvSpPr>
        <p:spPr>
          <a:xfrm>
            <a:off x="107083" y="6462299"/>
            <a:ext cx="155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2"/>
                </a:solidFill>
              </a:rPr>
              <a:t>Enrique Garcia</a:t>
            </a:r>
          </a:p>
        </p:txBody>
      </p:sp>
    </p:spTree>
    <p:extLst>
      <p:ext uri="{BB962C8B-B14F-4D97-AF65-F5344CB8AC3E}">
        <p14:creationId xmlns:p14="http://schemas.microsoft.com/office/powerpoint/2010/main" val="177270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DCC6A-0554-144F-BAC3-53C4B06A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063" y="103519"/>
            <a:ext cx="9575321" cy="63886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+mj-lt"/>
                <a:cs typeface="Fira sans"/>
              </a:rPr>
              <a:t>lstmcpipe</a:t>
            </a:r>
            <a:endParaRPr lang="en-US" dirty="0">
              <a:latin typeface="+mj-lt"/>
              <a:cs typeface="Fira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6BF5BF-3A20-EA4D-AF1B-496C854B0559}"/>
              </a:ext>
            </a:extLst>
          </p:cNvPr>
          <p:cNvSpPr txBox="1"/>
          <p:nvPr/>
        </p:nvSpPr>
        <p:spPr>
          <a:xfrm>
            <a:off x="166185" y="5261661"/>
            <a:ext cx="4685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/>
              <a:t>R1 = </a:t>
            </a:r>
            <a:r>
              <a:rPr lang="fr-FR" sz="1500" i="1" dirty="0" err="1"/>
              <a:t>calibrated</a:t>
            </a:r>
            <a:r>
              <a:rPr lang="fr-FR" sz="1500" i="1" dirty="0"/>
              <a:t> </a:t>
            </a:r>
            <a:r>
              <a:rPr lang="fr-FR" sz="1500" i="1" dirty="0" err="1"/>
              <a:t>waveform</a:t>
            </a:r>
            <a:r>
              <a:rPr lang="fr-FR" sz="1500" i="1" dirty="0"/>
              <a:t> signal</a:t>
            </a:r>
            <a:br>
              <a:rPr lang="fr-FR" sz="1500" i="1" dirty="0"/>
            </a:br>
            <a:r>
              <a:rPr lang="fr-FR" sz="1500" i="1" dirty="0"/>
              <a:t>DL1 = </a:t>
            </a:r>
            <a:r>
              <a:rPr lang="fr-FR" sz="1500" i="1" dirty="0" err="1"/>
              <a:t>calibrated</a:t>
            </a:r>
            <a:r>
              <a:rPr lang="fr-FR" sz="1500" i="1" dirty="0"/>
              <a:t> images and/or </a:t>
            </a:r>
            <a:r>
              <a:rPr lang="fr-FR" sz="1500" i="1" dirty="0" err="1"/>
              <a:t>extracted</a:t>
            </a:r>
            <a:r>
              <a:rPr lang="fr-FR" sz="1500" i="1" dirty="0"/>
              <a:t> </a:t>
            </a:r>
            <a:r>
              <a:rPr lang="fr-FR" sz="1500" i="1" dirty="0" err="1"/>
              <a:t>parameters</a:t>
            </a:r>
            <a:br>
              <a:rPr lang="fr-FR" sz="1500" i="1" dirty="0"/>
            </a:br>
            <a:r>
              <a:rPr lang="fr-FR" sz="1500" i="1" dirty="0"/>
              <a:t>DL2 = </a:t>
            </a:r>
            <a:r>
              <a:rPr lang="fr-FR" sz="1500" i="1" dirty="0" err="1"/>
              <a:t>reconstructed</a:t>
            </a:r>
            <a:r>
              <a:rPr lang="fr-FR" sz="1500" i="1" dirty="0"/>
              <a:t> </a:t>
            </a:r>
            <a:r>
              <a:rPr lang="fr-FR" sz="1500" i="1" dirty="0" err="1"/>
              <a:t>events</a:t>
            </a:r>
            <a:endParaRPr lang="fr-FR" sz="1500" i="1" dirty="0"/>
          </a:p>
          <a:p>
            <a:r>
              <a:rPr lang="fr-FR" sz="1500" i="1" dirty="0"/>
              <a:t>DL3 = </a:t>
            </a:r>
            <a:r>
              <a:rPr lang="fr-FR" sz="1500" i="1" dirty="0" err="1"/>
              <a:t>reconstructed</a:t>
            </a:r>
            <a:r>
              <a:rPr lang="fr-FR" sz="1500" i="1" dirty="0"/>
              <a:t> photon </a:t>
            </a:r>
            <a:r>
              <a:rPr lang="fr-FR" sz="1500" i="1" dirty="0" err="1"/>
              <a:t>list</a:t>
            </a:r>
            <a:endParaRPr lang="fr-FR" sz="1500" i="1" dirty="0"/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5E5F261E-0332-8C47-8AAF-02B34055BA75}"/>
              </a:ext>
            </a:extLst>
          </p:cNvPr>
          <p:cNvSpPr/>
          <p:nvPr/>
        </p:nvSpPr>
        <p:spPr>
          <a:xfrm>
            <a:off x="1568481" y="1990707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R1/DL0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5C6DCA-5D44-B34D-8414-3361D57CC9E0}"/>
              </a:ext>
            </a:extLst>
          </p:cNvPr>
          <p:cNvSpPr/>
          <p:nvPr/>
        </p:nvSpPr>
        <p:spPr>
          <a:xfrm>
            <a:off x="6367702" y="2659028"/>
            <a:ext cx="2223429" cy="136984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Random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Forests</a:t>
            </a:r>
            <a:r>
              <a:rPr lang="fr-FR" dirty="0">
                <a:solidFill>
                  <a:schemeClr val="tx1"/>
                </a:solidFill>
              </a:rPr>
              <a:t> Training</a:t>
            </a: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E34B5BF6-7C87-084B-89E6-944A8A2FAEAF}"/>
              </a:ext>
            </a:extLst>
          </p:cNvPr>
          <p:cNvSpPr/>
          <p:nvPr/>
        </p:nvSpPr>
        <p:spPr>
          <a:xfrm rot="18049356" flipV="1">
            <a:off x="2966327" y="1595702"/>
            <a:ext cx="1210703" cy="1073880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id="{9C3B9559-3EE8-DA4E-8A50-A8B2C1973AC9}"/>
              </a:ext>
            </a:extLst>
          </p:cNvPr>
          <p:cNvSpPr/>
          <p:nvPr/>
        </p:nvSpPr>
        <p:spPr>
          <a:xfrm>
            <a:off x="4342952" y="137735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test</a:t>
            </a: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id="{B065D00B-7FD0-504E-81DE-35E6864BE766}"/>
              </a:ext>
            </a:extLst>
          </p:cNvPr>
          <p:cNvSpPr/>
          <p:nvPr/>
        </p:nvSpPr>
        <p:spPr>
          <a:xfrm>
            <a:off x="3548168" y="2923685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train</a:t>
            </a:r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B1629C2B-DE2D-0C46-AFFF-29C1EC56CC8B}"/>
              </a:ext>
            </a:extLst>
          </p:cNvPr>
          <p:cNvSpPr/>
          <p:nvPr/>
        </p:nvSpPr>
        <p:spPr>
          <a:xfrm rot="2190704">
            <a:off x="5011899" y="2800065"/>
            <a:ext cx="1142920" cy="109259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id="{FAC95DE7-4EF2-D046-98F7-12D73377C76E}"/>
              </a:ext>
            </a:extLst>
          </p:cNvPr>
          <p:cNvSpPr/>
          <p:nvPr/>
        </p:nvSpPr>
        <p:spPr>
          <a:xfrm>
            <a:off x="6436880" y="1388720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DL2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MC test</a:t>
            </a:r>
          </a:p>
        </p:txBody>
      </p:sp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05EEF7A7-75E6-8E4B-AA76-3D00CD6F420B}"/>
              </a:ext>
            </a:extLst>
          </p:cNvPr>
          <p:cNvSpPr/>
          <p:nvPr/>
        </p:nvSpPr>
        <p:spPr>
          <a:xfrm>
            <a:off x="8307902" y="1266621"/>
            <a:ext cx="1369724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IRFs</a:t>
            </a:r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Sens plots </a:t>
            </a:r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ED7354EE-949C-9A4A-8FFC-88770E5480DD}"/>
              </a:ext>
            </a:extLst>
          </p:cNvPr>
          <p:cNvSpPr/>
          <p:nvPr/>
        </p:nvSpPr>
        <p:spPr>
          <a:xfrm>
            <a:off x="7583672" y="1718318"/>
            <a:ext cx="739024" cy="25553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>
            <a:extLst>
              <a:ext uri="{FF2B5EF4-FFF2-40B4-BE49-F238E27FC236}">
                <a16:creationId xmlns:a16="http://schemas.microsoft.com/office/drawing/2014/main" id="{7D486C83-5B87-8E49-9A7D-2400264E61CD}"/>
              </a:ext>
            </a:extLst>
          </p:cNvPr>
          <p:cNvSpPr/>
          <p:nvPr/>
        </p:nvSpPr>
        <p:spPr>
          <a:xfrm rot="19577959" flipH="1" flipV="1">
            <a:off x="6668966" y="4150115"/>
            <a:ext cx="778501" cy="322201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id="{ED27D339-9022-4340-8113-5057472EC185}"/>
              </a:ext>
            </a:extLst>
          </p:cNvPr>
          <p:cNvSpPr/>
          <p:nvPr/>
        </p:nvSpPr>
        <p:spPr>
          <a:xfrm>
            <a:off x="4490915" y="441197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DL1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id="{43853233-A63C-324B-8141-B2D5D3650028}"/>
              </a:ext>
            </a:extLst>
          </p:cNvPr>
          <p:cNvSpPr/>
          <p:nvPr/>
        </p:nvSpPr>
        <p:spPr>
          <a:xfrm rot="2461708">
            <a:off x="2309653" y="2825024"/>
            <a:ext cx="1222192" cy="539519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B4433B-1B28-5C48-B96F-35C446E2ACBD}"/>
              </a:ext>
            </a:extLst>
          </p:cNvPr>
          <p:cNvGrpSpPr/>
          <p:nvPr/>
        </p:nvGrpSpPr>
        <p:grpSpPr>
          <a:xfrm>
            <a:off x="5415184" y="1930106"/>
            <a:ext cx="1095225" cy="1035816"/>
            <a:chOff x="5020234" y="2277035"/>
            <a:chExt cx="627531" cy="842683"/>
          </a:xfrm>
        </p:grpSpPr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26EB7ADA-32D2-9045-9531-2C7476C37740}"/>
                </a:ext>
              </a:extLst>
            </p:cNvPr>
            <p:cNvSpPr/>
            <p:nvPr/>
          </p:nvSpPr>
          <p:spPr>
            <a:xfrm>
              <a:off x="5208742" y="2277035"/>
              <a:ext cx="439023" cy="842683"/>
            </a:xfrm>
            <a:custGeom>
              <a:avLst/>
              <a:gdLst>
                <a:gd name="connsiteX0" fmla="*/ 439023 w 439023"/>
                <a:gd name="connsiteY0" fmla="*/ 842683 h 842683"/>
                <a:gd name="connsiteX1" fmla="*/ 26647 w 439023"/>
                <a:gd name="connsiteY1" fmla="*/ 582706 h 842683"/>
                <a:gd name="connsiteX2" fmla="*/ 80435 w 439023"/>
                <a:gd name="connsiteY2" fmla="*/ 224118 h 842683"/>
                <a:gd name="connsiteX3" fmla="*/ 403164 w 439023"/>
                <a:gd name="connsiteY3" fmla="*/ 0 h 84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023" h="842683">
                  <a:moveTo>
                    <a:pt x="439023" y="842683"/>
                  </a:moveTo>
                  <a:cubicBezTo>
                    <a:pt x="262717" y="764241"/>
                    <a:pt x="86412" y="685800"/>
                    <a:pt x="26647" y="582706"/>
                  </a:cubicBezTo>
                  <a:cubicBezTo>
                    <a:pt x="-33118" y="479612"/>
                    <a:pt x="17682" y="321236"/>
                    <a:pt x="80435" y="224118"/>
                  </a:cubicBezTo>
                  <a:cubicBezTo>
                    <a:pt x="143188" y="127000"/>
                    <a:pt x="273176" y="63500"/>
                    <a:pt x="403164" y="0"/>
                  </a:cubicBezTo>
                </a:path>
              </a:pathLst>
            </a:custGeom>
            <a:noFill/>
            <a:ln w="25400">
              <a:solidFill>
                <a:srgbClr val="A2C0EC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DAED83FE-E180-2C45-B16E-96D7E583B63C}"/>
                </a:ext>
              </a:extLst>
            </p:cNvPr>
            <p:cNvSpPr/>
            <p:nvPr/>
          </p:nvSpPr>
          <p:spPr>
            <a:xfrm>
              <a:off x="5020234" y="2312627"/>
              <a:ext cx="499236" cy="96033"/>
            </a:xfrm>
            <a:custGeom>
              <a:avLst/>
              <a:gdLst>
                <a:gd name="connsiteX0" fmla="*/ 0 w 493059"/>
                <a:gd name="connsiteY0" fmla="*/ 17929 h 71934"/>
                <a:gd name="connsiteX1" fmla="*/ 277906 w 493059"/>
                <a:gd name="connsiteY1" fmla="*/ 71718 h 71934"/>
                <a:gd name="connsiteX2" fmla="*/ 493059 w 493059"/>
                <a:gd name="connsiteY2" fmla="*/ 0 h 7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3059" h="71934">
                  <a:moveTo>
                    <a:pt x="0" y="17929"/>
                  </a:moveTo>
                  <a:cubicBezTo>
                    <a:pt x="97865" y="46317"/>
                    <a:pt x="195730" y="74706"/>
                    <a:pt x="277906" y="71718"/>
                  </a:cubicBezTo>
                  <a:cubicBezTo>
                    <a:pt x="360082" y="68730"/>
                    <a:pt x="426570" y="34365"/>
                    <a:pt x="493059" y="0"/>
                  </a:cubicBezTo>
                </a:path>
              </a:pathLst>
            </a:custGeom>
            <a:noFill/>
            <a:ln w="28575">
              <a:solidFill>
                <a:srgbClr val="A2C0E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IRF production - E. Garcia, T. Vuillaume</a:t>
            </a:r>
            <a:endParaRPr lang="en-US" dirty="0"/>
          </a:p>
        </p:txBody>
      </p:sp>
      <p:sp>
        <p:nvSpPr>
          <p:cNvPr id="36" name="Rectangle à coins arrondis 17">
            <a:extLst>
              <a:ext uri="{FF2B5EF4-FFF2-40B4-BE49-F238E27FC236}">
                <a16:creationId xmlns:a16="http://schemas.microsoft.com/office/drawing/2014/main" id="{05EEF7A7-75E6-8E4B-AA76-3D00CD6F420B}"/>
              </a:ext>
            </a:extLst>
          </p:cNvPr>
          <p:cNvSpPr/>
          <p:nvPr/>
        </p:nvSpPr>
        <p:spPr>
          <a:xfrm>
            <a:off x="9424665" y="4525119"/>
            <a:ext cx="15512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DL3</a:t>
            </a:r>
          </a:p>
        </p:txBody>
      </p:sp>
      <p:sp>
        <p:nvSpPr>
          <p:cNvPr id="42" name="Forme libre 8">
            <a:extLst>
              <a:ext uri="{FF2B5EF4-FFF2-40B4-BE49-F238E27FC236}">
                <a16:creationId xmlns:a16="http://schemas.microsoft.com/office/drawing/2014/main" id="{E34B5BF6-7C87-084B-89E6-944A8A2FAEAF}"/>
              </a:ext>
            </a:extLst>
          </p:cNvPr>
          <p:cNvSpPr/>
          <p:nvPr/>
        </p:nvSpPr>
        <p:spPr>
          <a:xfrm rot="20960868" flipV="1">
            <a:off x="9298752" y="2196355"/>
            <a:ext cx="688293" cy="2411512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859E63B2-71A3-584E-806B-BAF525BA4C5A}"/>
              </a:ext>
            </a:extLst>
          </p:cNvPr>
          <p:cNvSpPr/>
          <p:nvPr/>
        </p:nvSpPr>
        <p:spPr>
          <a:xfrm>
            <a:off x="6155816" y="475779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DL2</a:t>
            </a:r>
            <a:endParaRPr lang="fr-FR" sz="1500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315E443A-EDBA-3E4C-846C-610CED252EF8}"/>
              </a:ext>
            </a:extLst>
          </p:cNvPr>
          <p:cNvSpPr/>
          <p:nvPr/>
        </p:nvSpPr>
        <p:spPr>
          <a:xfrm>
            <a:off x="2904239" y="4059339"/>
            <a:ext cx="1250848" cy="903391"/>
          </a:xfrm>
          <a:prstGeom prst="roundRect">
            <a:avLst/>
          </a:prstGeom>
          <a:solidFill>
            <a:srgbClr val="A2C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Real data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R0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AE69246B-2844-9348-9831-5B70F523A2E3}"/>
              </a:ext>
            </a:extLst>
          </p:cNvPr>
          <p:cNvSpPr/>
          <p:nvPr/>
        </p:nvSpPr>
        <p:spPr>
          <a:xfrm rot="11044059" flipH="1" flipV="1">
            <a:off x="7435661" y="5073255"/>
            <a:ext cx="1862712" cy="31863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7A4034FD-0068-BB42-9E1B-3656768CE323}"/>
              </a:ext>
            </a:extLst>
          </p:cNvPr>
          <p:cNvSpPr/>
          <p:nvPr/>
        </p:nvSpPr>
        <p:spPr>
          <a:xfrm rot="19577959" flipV="1">
            <a:off x="4213037" y="4558608"/>
            <a:ext cx="219928" cy="27549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27789CE0-8FD0-3B48-A05C-BD6009AABBE8}"/>
              </a:ext>
            </a:extLst>
          </p:cNvPr>
          <p:cNvSpPr/>
          <p:nvPr/>
        </p:nvSpPr>
        <p:spPr>
          <a:xfrm rot="19577959" flipV="1">
            <a:off x="5811873" y="4905668"/>
            <a:ext cx="253793" cy="329577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E0BAD6D-F01B-E04B-BEFC-46B9946D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7</a:t>
            </a:fld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E3D288-EB82-334A-8961-F758DE88D7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06" y="3283788"/>
            <a:ext cx="1503142" cy="176243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189C754-029A-C743-BF40-BBC738D472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913" y="2278579"/>
            <a:ext cx="1003228" cy="1003228"/>
          </a:xfrm>
          <a:prstGeom prst="rect">
            <a:avLst/>
          </a:prstGeom>
        </p:spPr>
      </p:pic>
      <p:sp>
        <p:nvSpPr>
          <p:cNvPr id="49" name="Forme libre 48">
            <a:extLst>
              <a:ext uri="{FF2B5EF4-FFF2-40B4-BE49-F238E27FC236}">
                <a16:creationId xmlns:a16="http://schemas.microsoft.com/office/drawing/2014/main" id="{69879BBC-E23D-9349-9E96-BB36EFEB447F}"/>
              </a:ext>
            </a:extLst>
          </p:cNvPr>
          <p:cNvSpPr/>
          <p:nvPr/>
        </p:nvSpPr>
        <p:spPr>
          <a:xfrm rot="20781521" flipV="1">
            <a:off x="1706323" y="3817507"/>
            <a:ext cx="1034010" cy="633106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>
            <a:extLst>
              <a:ext uri="{FF2B5EF4-FFF2-40B4-BE49-F238E27FC236}">
                <a16:creationId xmlns:a16="http://schemas.microsoft.com/office/drawing/2014/main" id="{D4D816F0-AE87-A344-80A3-76226933BF53}"/>
              </a:ext>
            </a:extLst>
          </p:cNvPr>
          <p:cNvSpPr/>
          <p:nvPr/>
        </p:nvSpPr>
        <p:spPr>
          <a:xfrm rot="19601891">
            <a:off x="10385864" y="3738828"/>
            <a:ext cx="1222192" cy="539519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>
            <a:extLst>
              <a:ext uri="{FF2B5EF4-FFF2-40B4-BE49-F238E27FC236}">
                <a16:creationId xmlns:a16="http://schemas.microsoft.com/office/drawing/2014/main" id="{B307454E-1C7D-764E-8F00-73A0D841BB47}"/>
              </a:ext>
            </a:extLst>
          </p:cNvPr>
          <p:cNvSpPr/>
          <p:nvPr/>
        </p:nvSpPr>
        <p:spPr>
          <a:xfrm rot="520652" flipV="1">
            <a:off x="9636446" y="1792249"/>
            <a:ext cx="1298883" cy="448140"/>
          </a:xfrm>
          <a:custGeom>
            <a:avLst/>
            <a:gdLst>
              <a:gd name="connsiteX0" fmla="*/ 0 w 2331720"/>
              <a:gd name="connsiteY0" fmla="*/ 800100 h 800100"/>
              <a:gd name="connsiteX1" fmla="*/ 1268730 w 2331720"/>
              <a:gd name="connsiteY1" fmla="*/ 502920 h 800100"/>
              <a:gd name="connsiteX2" fmla="*/ 2331720 w 2331720"/>
              <a:gd name="connsiteY2" fmla="*/ 0 h 800100"/>
              <a:gd name="connsiteX3" fmla="*/ 2331720 w 2331720"/>
              <a:gd name="connsiteY3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720" h="800100">
                <a:moveTo>
                  <a:pt x="0" y="800100"/>
                </a:moveTo>
                <a:cubicBezTo>
                  <a:pt x="440055" y="718185"/>
                  <a:pt x="880110" y="636270"/>
                  <a:pt x="1268730" y="502920"/>
                </a:cubicBezTo>
                <a:cubicBezTo>
                  <a:pt x="1657350" y="369570"/>
                  <a:pt x="2331720" y="0"/>
                  <a:pt x="2331720" y="0"/>
                </a:cubicBezTo>
                <a:lnTo>
                  <a:pt x="2331720" y="0"/>
                </a:lnTo>
              </a:path>
            </a:pathLst>
          </a:custGeom>
          <a:noFill/>
          <a:ln>
            <a:solidFill>
              <a:srgbClr val="A2C0EC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3562BEE-695A-1E43-A848-8691FF2B50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95" y="693602"/>
            <a:ext cx="1003228" cy="10032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910637-0216-A845-85CE-1791FD5D99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48" y="1541615"/>
            <a:ext cx="935499" cy="93549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B4056B3-69A3-3E44-84F5-E5422EB2264D}"/>
              </a:ext>
            </a:extLst>
          </p:cNvPr>
          <p:cNvCxnSpPr/>
          <p:nvPr/>
        </p:nvCxnSpPr>
        <p:spPr>
          <a:xfrm>
            <a:off x="431219" y="1718316"/>
            <a:ext cx="319408" cy="122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80BC082-EEB4-E049-A98A-0F301130FEA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316203" y="2216829"/>
            <a:ext cx="252278" cy="225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A76D5225-D8E9-B347-9F2E-6E9A4DAF2BE9}"/>
              </a:ext>
            </a:extLst>
          </p:cNvPr>
          <p:cNvSpPr/>
          <p:nvPr/>
        </p:nvSpPr>
        <p:spPr>
          <a:xfrm>
            <a:off x="431219" y="1136124"/>
            <a:ext cx="10408159" cy="2825087"/>
          </a:xfrm>
          <a:prstGeom prst="roundRect">
            <a:avLst/>
          </a:prstGeom>
          <a:solidFill>
            <a:schemeClr val="accent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4BA0D6-C080-C34A-AD33-123F7451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lstmcpipe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64301E-CDFE-F24E-BB3C-8E5FF591B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018" y="103519"/>
            <a:ext cx="4802982" cy="6569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12D2A3-7453-644D-82A3-F75937574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81" y="968688"/>
            <a:ext cx="4316844" cy="28778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FBEC43-ED04-AF4A-8DF0-2B5157ACEE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174" y="3795527"/>
            <a:ext cx="4316844" cy="28778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8036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627E33A-2DF5-CA48-8C1E-3FB7A642F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Corresponding author with Abelardo, Ruben, </a:t>
            </a:r>
            <a:r>
              <a:rPr lang="en-US" dirty="0" err="1"/>
              <a:t>Seiya</a:t>
            </a:r>
            <a:r>
              <a:rPr lang="en-US" dirty="0"/>
              <a:t> and Daniel</a:t>
            </a:r>
          </a:p>
          <a:p>
            <a:endParaRPr lang="en-US" dirty="0"/>
          </a:p>
          <a:p>
            <a:r>
              <a:rPr lang="en-US" dirty="0"/>
              <a:t>Has been reviewed – some changes required</a:t>
            </a:r>
          </a:p>
          <a:p>
            <a:endParaRPr lang="en-US" dirty="0"/>
          </a:p>
          <a:p>
            <a:r>
              <a:rPr lang="en-US" dirty="0"/>
              <a:t>To be published very soon 🤞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EA28EB-BD05-DE4D-8614-0242EA3F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LST-1 performance paper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2B50B7-BFB9-8B4E-A4E5-A35CD10AED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797" y="1776677"/>
            <a:ext cx="3406485" cy="4844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16805E-8634-D741-8B3D-A8672F6131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594" y="3831514"/>
            <a:ext cx="3897100" cy="2566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89537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FB4F448-C4F4-1944-96F3-D7B3E8C960BE}" vid="{5F3A0A77-5135-0542-AA67-57FE54F94E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FB4F448-C4F4-1944-96F3-D7B3E8C960BE}" vid="{A62EBC97-AEF4-C748-864A-106C52485CB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Conception personnalisée</Template>
  <TotalTime>383</TotalTime>
  <Words>727</Words>
  <Application>Microsoft Macintosh PowerPoint</Application>
  <PresentationFormat>Grand écran</PresentationFormat>
  <Paragraphs>179</Paragraphs>
  <Slides>20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Andale Mono</vt:lpstr>
      <vt:lpstr>Arial</vt:lpstr>
      <vt:lpstr>Calibri</vt:lpstr>
      <vt:lpstr>Calibri Light</vt:lpstr>
      <vt:lpstr>Fira Sans</vt:lpstr>
      <vt:lpstr>Fira Sans</vt:lpstr>
      <vt:lpstr>Noto Sans Symbols</vt:lpstr>
      <vt:lpstr>Symbol</vt:lpstr>
      <vt:lpstr>Wingdings</vt:lpstr>
      <vt:lpstr>Conception personnalisée</vt:lpstr>
      <vt:lpstr>Thème Office</vt:lpstr>
      <vt:lpstr>LST data analysis devs @LAPP Thomas Vuillaume Jeudi 8 décembre 2022</vt:lpstr>
      <vt:lpstr>LST event reconstruction</vt:lpstr>
      <vt:lpstr>LST-1 data analysis workflow</vt:lpstr>
      <vt:lpstr>La reconstruction des évènements en 3 étapes</vt:lpstr>
      <vt:lpstr>lstchain</vt:lpstr>
      <vt:lpstr>lstmcpipe</vt:lpstr>
      <vt:lpstr>lstmcpipe</vt:lpstr>
      <vt:lpstr>lstmcpipe</vt:lpstr>
      <vt:lpstr>LST-1 performance paper</vt:lpstr>
      <vt:lpstr>GammaLearn</vt:lpstr>
      <vt:lpstr>GammaLearn</vt:lpstr>
      <vt:lpstr>GammaLearn : γ−PhysNet</vt:lpstr>
      <vt:lpstr>GammLearn Results on Mrk501 observations</vt:lpstr>
      <vt:lpstr>GammLearn Results on Crab observations</vt:lpstr>
      <vt:lpstr>GammLearn Results on Crab observations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LST data analysis devs @LAPP Thomas Vuillaume Jeudi 8 décembre 2022</dc:title>
  <dc:creator>Thomas Vuillaume</dc:creator>
  <cp:lastModifiedBy>Thomas Vuillaume</cp:lastModifiedBy>
  <cp:revision>26</cp:revision>
  <dcterms:created xsi:type="dcterms:W3CDTF">2022-12-07T17:31:46Z</dcterms:created>
  <dcterms:modified xsi:type="dcterms:W3CDTF">2022-12-08T09:54:40Z</dcterms:modified>
</cp:coreProperties>
</file>