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5"/>
  </p:sldMasterIdLst>
  <p:notesMasterIdLst>
    <p:notesMasterId r:id="rId15"/>
  </p:notesMasterIdLst>
  <p:handoutMasterIdLst>
    <p:handoutMasterId r:id="rId16"/>
  </p:handoutMasterIdLst>
  <p:sldIdLst>
    <p:sldId id="1078" r:id="rId6"/>
    <p:sldId id="1406" r:id="rId7"/>
    <p:sldId id="1462" r:id="rId8"/>
    <p:sldId id="1463" r:id="rId9"/>
    <p:sldId id="1464" r:id="rId10"/>
    <p:sldId id="1392" r:id="rId11"/>
    <p:sldId id="1443" r:id="rId12"/>
    <p:sldId id="1449" r:id="rId13"/>
    <p:sldId id="1455" r:id="rId14"/>
  </p:sldIdLst>
  <p:sldSz cx="9144000" cy="6858000" type="screen4x3"/>
  <p:notesSz cx="6799263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kern="1200">
        <a:solidFill>
          <a:srgbClr val="5F5F5F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rgbClr val="5F5F5F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rgbClr val="5F5F5F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rgbClr val="5F5F5F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rgbClr val="5F5F5F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rgbClr val="5F5F5F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rgbClr val="5F5F5F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rgbClr val="5F5F5F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rgbClr val="5F5F5F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ldemard Philippe" initials="G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80A3CE"/>
    <a:srgbClr val="000000"/>
    <a:srgbClr val="4185CF"/>
    <a:srgbClr val="7F9CCF"/>
    <a:srgbClr val="5A7EC6"/>
    <a:srgbClr val="AD2BE8"/>
    <a:srgbClr val="3B61AD"/>
    <a:srgbClr val="6387C5"/>
    <a:srgbClr val="3B6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 autoAdjust="0"/>
    <p:restoredTop sz="94643" autoAdjust="0"/>
  </p:normalViewPr>
  <p:slideViewPr>
    <p:cSldViewPr snapToGrid="0">
      <p:cViewPr varScale="1">
        <p:scale>
          <a:sx n="41" d="100"/>
          <a:sy n="41" d="100"/>
        </p:scale>
        <p:origin x="1470" y="156"/>
      </p:cViewPr>
      <p:guideLst>
        <p:guide orient="horz" pos="414"/>
        <p:guide pos="28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88"/>
    </p:cViewPr>
  </p:sorterViewPr>
  <p:notesViewPr>
    <p:cSldViewPr snapToGrid="0">
      <p:cViewPr>
        <p:scale>
          <a:sx n="75" d="100"/>
          <a:sy n="75" d="100"/>
        </p:scale>
        <p:origin x="4104" y="252"/>
      </p:cViewPr>
      <p:guideLst>
        <p:guide orient="horz" pos="3128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550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defTabSz="915129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194" y="0"/>
            <a:ext cx="2946550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defTabSz="915129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782"/>
            <a:ext cx="2946550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defTabSz="915129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194" y="9431782"/>
            <a:ext cx="2946550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defTabSz="915129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2DE50E3-A1CC-4094-A925-EC282C355EB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9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550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defTabSz="915129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194" y="0"/>
            <a:ext cx="2946550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defTabSz="915129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23" y="4715120"/>
            <a:ext cx="5440019" cy="446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Cliquez pour modifier les styles du texte du masque</a:t>
            </a:r>
          </a:p>
          <a:p>
            <a:pPr lvl="1"/>
            <a:r>
              <a:rPr lang="en-US" noProof="0"/>
              <a:t>Deuxième niveau</a:t>
            </a:r>
          </a:p>
          <a:p>
            <a:pPr lvl="2"/>
            <a:r>
              <a:rPr lang="en-US" noProof="0"/>
              <a:t>Troisième niveau</a:t>
            </a:r>
          </a:p>
          <a:p>
            <a:pPr lvl="3"/>
            <a:r>
              <a:rPr lang="en-US" noProof="0"/>
              <a:t>Quatrième niveau</a:t>
            </a:r>
          </a:p>
          <a:p>
            <a:pPr lvl="4"/>
            <a:r>
              <a:rPr lang="en-US" noProof="0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782"/>
            <a:ext cx="2946550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defTabSz="915129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194" y="9431782"/>
            <a:ext cx="2946550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defTabSz="915129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4214A03-078C-4E11-AC25-6A9B3EB6A84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69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129" eaLnBrk="0" hangingPunct="0">
              <a:defRPr sz="25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17387" indent="-275918" defTabSz="915129" eaLnBrk="0" hangingPunct="0">
              <a:defRPr sz="25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03673" indent="-220734" defTabSz="915129" eaLnBrk="0" hangingPunct="0">
              <a:defRPr sz="25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545142" indent="-220734" defTabSz="915129" eaLnBrk="0" hangingPunct="0">
              <a:defRPr sz="25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1986611" indent="-220734" defTabSz="915129" eaLnBrk="0" hangingPunct="0">
              <a:defRPr sz="25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428081" indent="-220734" defTabSz="91512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869550" indent="-220734" defTabSz="91512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311019" indent="-220734" defTabSz="91512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752487" indent="-220734" defTabSz="91512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D812A7-0A75-4C45-834E-463261DDE412}" type="slidenum">
              <a:rPr lang="en-US" sz="1200">
                <a:solidFill>
                  <a:schemeClr val="tx1"/>
                </a:solidFill>
              </a:rPr>
              <a:pPr eaLnBrk="1" hangingPunct="1"/>
              <a:t>1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64" y="4716663"/>
            <a:ext cx="4986937" cy="44684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214A03-078C-4E11-AC25-6A9B3EB6A84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35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ta_sur_hq2_1200x848.jpe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7"/>
          <a:stretch/>
        </p:blipFill>
        <p:spPr>
          <a:xfrm>
            <a:off x="0" y="1289936"/>
            <a:ext cx="9156330" cy="5568064"/>
          </a:xfrm>
          <a:prstGeom prst="rect">
            <a:avLst/>
          </a:prstGeom>
        </p:spPr>
      </p:pic>
      <p:pic>
        <p:nvPicPr>
          <p:cNvPr id="5" name="Picture 4" descr="CTA_Logo_Template_RGB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49" y="202155"/>
            <a:ext cx="2390419" cy="93599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851" y="186681"/>
            <a:ext cx="1412567" cy="95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92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81979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34200" y="142875"/>
            <a:ext cx="2032000" cy="54959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142875"/>
            <a:ext cx="5943600" cy="54959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40471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79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0">
            <a:extLst>
              <a:ext uri="{FF2B5EF4-FFF2-40B4-BE49-F238E27FC236}">
                <a16:creationId xmlns:a16="http://schemas.microsoft.com/office/drawing/2014/main" id="{40569C83-2C7C-400B-BBEA-1BF4F2981145}"/>
              </a:ext>
            </a:extLst>
          </p:cNvPr>
          <p:cNvSpPr txBox="1">
            <a:spLocks/>
          </p:cNvSpPr>
          <p:nvPr userDrawn="1"/>
        </p:nvSpPr>
        <p:spPr>
          <a:xfrm>
            <a:off x="2343220" y="2516997"/>
            <a:ext cx="4179332" cy="82408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Fira Sans"/>
                <a:ea typeface="+mj-ea"/>
                <a:cs typeface="Fira Sans"/>
              </a:defRPr>
            </a:lvl1pPr>
          </a:lstStyle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Questions ?</a:t>
            </a:r>
            <a:endParaRPr lang="en-US" sz="4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7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9733" y="1752600"/>
            <a:ext cx="7620000" cy="3886200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buFont typeface="Arial" pitchFamily="34" charset="0"/>
              <a:buChar char="•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770" y="0"/>
            <a:ext cx="740229" cy="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82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770" y="0"/>
            <a:ext cx="740229" cy="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85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24400" y="17526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770" y="0"/>
            <a:ext cx="740229" cy="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1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770" y="0"/>
            <a:ext cx="740229" cy="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64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 userDrawn="1"/>
        </p:nvCxnSpPr>
        <p:spPr bwMode="auto">
          <a:xfrm>
            <a:off x="0" y="633180"/>
            <a:ext cx="9144000" cy="285"/>
          </a:xfrm>
          <a:prstGeom prst="line">
            <a:avLst/>
          </a:prstGeom>
          <a:noFill/>
          <a:ln w="9525" cap="flat" cmpd="sng" algn="ctr">
            <a:solidFill>
              <a:srgbClr val="11193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8462963" y="6432550"/>
            <a:ext cx="5588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eaLnBrk="0" hangingPunct="0"/>
            <a:fld id="{A6BD52C7-506B-4C9D-9C8E-1187B0273A75}" type="slidenum">
              <a:rPr lang="fr-FR" sz="900">
                <a:solidFill>
                  <a:srgbClr val="2D2D8A"/>
                </a:solidFill>
              </a:rPr>
              <a:pPr algn="r" eaLnBrk="0" hangingPunct="0"/>
              <a:t>‹N°›</a:t>
            </a:fld>
            <a:endParaRPr lang="fr-FR" sz="900" dirty="0">
              <a:solidFill>
                <a:srgbClr val="2D2D8A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770" y="0"/>
            <a:ext cx="740229" cy="49860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079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770" y="0"/>
            <a:ext cx="740229" cy="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16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11258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33646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42875"/>
            <a:ext cx="81280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752600"/>
            <a:ext cx="7620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8462963" y="6432550"/>
            <a:ext cx="5588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eaLnBrk="0" hangingPunct="0"/>
            <a:fld id="{A6BD52C7-506B-4C9D-9C8E-1187B0273A75}" type="slidenum">
              <a:rPr lang="fr-FR" sz="900"/>
              <a:pPr algn="r" eaLnBrk="0" hangingPunct="0"/>
              <a:t>‹N°›</a:t>
            </a:fld>
            <a:endParaRPr lang="fr-FR" sz="9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+mj-lt"/>
          <a:ea typeface="MS PGothic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5F5F5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5F5F5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5F5F5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5F5F5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000000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CACAC"/>
        </a:buClr>
        <a:buSzPct val="100000"/>
        <a:buFont typeface="Arial" charset="0"/>
        <a:buChar char="●"/>
        <a:defRPr sz="2000">
          <a:solidFill>
            <a:srgbClr val="000000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>
          <a:solidFill>
            <a:srgbClr val="000000"/>
          </a:solidFill>
          <a:latin typeface="+mn-lt"/>
          <a:ea typeface="MS PGothic" pitchFamily="34" charset="-128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000000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000000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600">
          <a:solidFill>
            <a:srgbClr val="5F5F5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600">
          <a:solidFill>
            <a:srgbClr val="5F5F5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600">
          <a:solidFill>
            <a:srgbClr val="5F5F5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600">
          <a:solidFill>
            <a:srgbClr val="5F5F5F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TA_Logo_Template_RGB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49" y="202155"/>
            <a:ext cx="2390419" cy="935997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2800" dirty="0" smtClean="0"/>
              <a:t>NectarCAM</a:t>
            </a:r>
            <a:endParaRPr lang="fr-FR" sz="2800" dirty="0"/>
          </a:p>
        </p:txBody>
      </p:sp>
      <p:sp>
        <p:nvSpPr>
          <p:cNvPr id="7" name="Rectangle 6"/>
          <p:cNvSpPr/>
          <p:nvPr/>
        </p:nvSpPr>
        <p:spPr>
          <a:xfrm>
            <a:off x="642569" y="4732130"/>
            <a:ext cx="62330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Fira sans"/>
                <a:cs typeface="Fira sans"/>
              </a:rPr>
              <a:t>Julie</a:t>
            </a:r>
            <a:endParaRPr lang="en-US" sz="1600" i="1" dirty="0">
              <a:solidFill>
                <a:schemeClr val="bg1"/>
              </a:solidFill>
              <a:latin typeface="Fira sans"/>
              <a:cs typeface="Fira 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2569" y="3966235"/>
            <a:ext cx="6646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Fira sans"/>
                <a:cs typeface="Fira sans"/>
              </a:rPr>
              <a:t>Meeting LAPP – 8 </a:t>
            </a:r>
            <a:r>
              <a:rPr lang="en-US" sz="2000" dirty="0" err="1" smtClean="0">
                <a:solidFill>
                  <a:schemeClr val="bg1"/>
                </a:solidFill>
                <a:latin typeface="Fira sans"/>
                <a:cs typeface="Fira sans"/>
              </a:rPr>
              <a:t>Décembre</a:t>
            </a:r>
            <a:r>
              <a:rPr lang="en-US" sz="2000" dirty="0" smtClean="0">
                <a:solidFill>
                  <a:schemeClr val="bg1"/>
                </a:solidFill>
                <a:latin typeface="Fira sans"/>
                <a:cs typeface="Fira sans"/>
              </a:rPr>
              <a:t> 2022</a:t>
            </a:r>
            <a:endParaRPr lang="en-US" sz="2000" dirty="0">
              <a:solidFill>
                <a:schemeClr val="bg1"/>
              </a:solidFill>
              <a:latin typeface="Fira sans"/>
              <a:cs typeface="Fira san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54E127C-BE18-0B4A-A816-847FAB578A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0712"/>
            <a:ext cx="9144000" cy="37728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80308" y="77461"/>
            <a:ext cx="5562600" cy="579764"/>
          </a:xfrm>
        </p:spPr>
        <p:txBody>
          <a:bodyPr/>
          <a:lstStyle/>
          <a:p>
            <a:r>
              <a:rPr lang="fr-FR" dirty="0" smtClean="0"/>
              <a:t>NectarCAM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4535488" y="1080655"/>
            <a:ext cx="4430712" cy="4558145"/>
          </a:xfrm>
        </p:spPr>
        <p:txBody>
          <a:bodyPr/>
          <a:lstStyle/>
          <a:p>
            <a:r>
              <a:rPr lang="fr-FR" sz="2400" dirty="0" smtClean="0"/>
              <a:t>Camera MST</a:t>
            </a:r>
          </a:p>
          <a:p>
            <a:r>
              <a:rPr lang="fr-FR" sz="2400" dirty="0" smtClean="0"/>
              <a:t>Très similaire à LSTCAM</a:t>
            </a:r>
          </a:p>
          <a:p>
            <a:r>
              <a:rPr lang="fr-FR" sz="2400" dirty="0" smtClean="0"/>
              <a:t>3 pays, 16 labos, 60 personnes</a:t>
            </a:r>
          </a:p>
          <a:p>
            <a:r>
              <a:rPr lang="fr-FR" sz="2400" dirty="0" smtClean="0"/>
              <a:t>France : CEA, INSU &amp; IN2P3</a:t>
            </a:r>
          </a:p>
          <a:p>
            <a:r>
              <a:rPr lang="fr-FR" sz="2400" dirty="0" smtClean="0"/>
              <a:t>9 NectarCAM prévus à La </a:t>
            </a:r>
            <a:r>
              <a:rPr lang="fr-FR" sz="2400" dirty="0" smtClean="0"/>
              <a:t>Palma</a:t>
            </a:r>
          </a:p>
          <a:p>
            <a:r>
              <a:rPr lang="fr-FR" sz="2400" dirty="0" smtClean="0"/>
              <a:t>Mon rôle : ingénieur système</a:t>
            </a:r>
            <a:endParaRPr lang="fr-FR" sz="2400" dirty="0"/>
          </a:p>
        </p:txBody>
      </p:sp>
      <p:pic>
        <p:nvPicPr>
          <p:cNvPr id="5" name="Picture 4" descr="CTA_Logo_Template_RGB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37" y="77461"/>
            <a:ext cx="1365251" cy="53458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7" r="13737"/>
          <a:stretch/>
        </p:blipFill>
        <p:spPr>
          <a:xfrm rot="5400000">
            <a:off x="-104913" y="1604096"/>
            <a:ext cx="4904507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2509" y="142875"/>
            <a:ext cx="8633691" cy="471488"/>
          </a:xfrm>
        </p:spPr>
        <p:txBody>
          <a:bodyPr/>
          <a:lstStyle/>
          <a:p>
            <a:r>
              <a:rPr lang="en-GB" dirty="0" smtClean="0"/>
              <a:t>NectarCAM sur le prototype de telescope à Berlin - 2019 </a:t>
            </a:r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45" y="886691"/>
            <a:ext cx="7083136" cy="531235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870" y="4381619"/>
            <a:ext cx="3009423" cy="225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29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Ingénieur Système, ca veut dire quoi ?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678872" y="1136073"/>
            <a:ext cx="8287328" cy="494607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Coordination technique des différents partenaires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Gestion des interfaces de la caméra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Internes </a:t>
            </a:r>
            <a:endParaRPr lang="fr-F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Externes avec MST-Structure et CTAO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Gestion des spécifications de la camera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Plan et matrice de vérification</a:t>
            </a:r>
          </a:p>
          <a:p>
            <a:pPr marL="457200" lvl="1" indent="0">
              <a:buNone/>
            </a:pPr>
            <a:endParaRPr lang="fr-F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Co-organisation des principales revues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CDMR en février 2021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KDP2 organisée par CTA France en septembre 2022</a:t>
            </a:r>
          </a:p>
        </p:txBody>
      </p:sp>
    </p:spTree>
    <p:extLst>
      <p:ext uri="{BB962C8B-B14F-4D97-AF65-F5344CB8AC3E}">
        <p14:creationId xmlns:p14="http://schemas.microsoft.com/office/powerpoint/2010/main" val="2588661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Statut 2022 et principales </a:t>
            </a:r>
            <a:r>
              <a:rPr lang="fr-FR" dirty="0" smtClean="0"/>
              <a:t>échéances 2023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678872" y="706571"/>
            <a:ext cx="8287328" cy="494607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Camera complètement équipée, seul le volet n’est pas encore monté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Tests de performances scientifiques et thermiques en cours à l’IRFU dans la chambre noire </a:t>
            </a:r>
          </a:p>
          <a:p>
            <a:pPr marL="400050" lvl="1" indent="0">
              <a:buNone/>
            </a:pPr>
            <a:r>
              <a:rPr lang="fr-FR" b="1" dirty="0" smtClean="0">
                <a:solidFill>
                  <a:srgbClr val="FF00FF"/>
                </a:solidFill>
              </a:rPr>
              <a:t>=&gt; Camera 1 est quasi totalement validée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Travail </a:t>
            </a:r>
            <a:r>
              <a:rPr lang="fr-FR" dirty="0"/>
              <a:t>en cours pour </a:t>
            </a:r>
            <a:r>
              <a:rPr lang="fr-FR" dirty="0" smtClean="0"/>
              <a:t>clôturer au plus vite la CDMR NectarCAM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err="1"/>
              <a:t>Reviewer</a:t>
            </a:r>
            <a:r>
              <a:rPr lang="fr-FR" dirty="0"/>
              <a:t> à la CDMR (Critical Design &amp; </a:t>
            </a:r>
            <a:r>
              <a:rPr lang="fr-FR" dirty="0" err="1"/>
              <a:t>Manufacturing</a:t>
            </a:r>
            <a:r>
              <a:rPr lang="fr-FR" dirty="0"/>
              <a:t> </a:t>
            </a:r>
            <a:r>
              <a:rPr lang="fr-FR" dirty="0" err="1"/>
              <a:t>Review</a:t>
            </a:r>
            <a:r>
              <a:rPr lang="fr-FR" dirty="0"/>
              <a:t>) de MST Structure en </a:t>
            </a:r>
            <a:r>
              <a:rPr lang="fr-FR" dirty="0" err="1"/>
              <a:t>Nov</a:t>
            </a:r>
            <a:r>
              <a:rPr lang="fr-FR" dirty="0"/>
              <a:t> 2022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Préparation Test </a:t>
            </a:r>
            <a:r>
              <a:rPr lang="fr-FR" dirty="0" err="1" smtClean="0"/>
              <a:t>Readiness</a:t>
            </a:r>
            <a:r>
              <a:rPr lang="fr-FR" dirty="0" smtClean="0"/>
              <a:t> </a:t>
            </a:r>
            <a:r>
              <a:rPr lang="fr-FR" dirty="0" err="1" smtClean="0"/>
              <a:t>Review</a:t>
            </a:r>
            <a:r>
              <a:rPr lang="fr-FR" dirty="0" smtClean="0"/>
              <a:t> (2023 ?)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Préparation production des cameras 2 à 9 (</a:t>
            </a:r>
            <a:r>
              <a:rPr lang="fr-FR" dirty="0" smtClean="0"/>
              <a:t>2022-26)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Intégration nouvelles </a:t>
            </a:r>
            <a:r>
              <a:rPr lang="fr-FR" dirty="0" err="1" smtClean="0"/>
              <a:t>specs</a:t>
            </a:r>
            <a:r>
              <a:rPr lang="fr-FR" dirty="0" smtClean="0"/>
              <a:t> de CTAO (interface sécurité, …)</a:t>
            </a:r>
            <a:endParaRPr lang="fr-FR" dirty="0" smtClean="0"/>
          </a:p>
          <a:p>
            <a:pPr>
              <a:buFont typeface="Wingdings" panose="05000000000000000000" pitchFamily="2" charset="2"/>
              <a:buChar char="Ø"/>
            </a:pPr>
            <a:endParaRPr lang="fr-FR" dirty="0" smtClean="0"/>
          </a:p>
          <a:p>
            <a:pPr>
              <a:buFont typeface="Wingdings" panose="05000000000000000000" pitchFamily="2" charset="2"/>
              <a:buChar char="Ø"/>
            </a:pPr>
            <a:endParaRPr lang="fr-FR" dirty="0" smtClean="0"/>
          </a:p>
          <a:p>
            <a:pPr>
              <a:buFont typeface="Wingdings" panose="05000000000000000000" pitchFamily="2" charset="2"/>
              <a:buChar char="Ø"/>
            </a:pPr>
            <a:endParaRPr lang="fr-FR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9" b="20357"/>
          <a:stretch/>
        </p:blipFill>
        <p:spPr>
          <a:xfrm>
            <a:off x="6727002" y="4783585"/>
            <a:ext cx="2077561" cy="202809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6BBC59E-EFA6-ED47-A02F-237E65A2F1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2" b="33896"/>
          <a:stretch/>
        </p:blipFill>
        <p:spPr>
          <a:xfrm>
            <a:off x="360218" y="4821296"/>
            <a:ext cx="2107420" cy="188954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98B65DC-217F-B44A-A2B5-862AFAAEE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1594" y="4821296"/>
            <a:ext cx="3566754" cy="172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90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644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Interfaces News: NectarCAM Interface Matrix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r="11602"/>
          <a:stretch/>
        </p:blipFill>
        <p:spPr>
          <a:xfrm>
            <a:off x="30150" y="944563"/>
            <a:ext cx="9113850" cy="455386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058150" y="5572125"/>
            <a:ext cx="1047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>
                <a:solidFill>
                  <a:srgbClr val="CC6600"/>
                </a:solidFill>
              </a:rPr>
              <a:t>External</a:t>
            </a:r>
            <a:r>
              <a:rPr lang="fr-FR" sz="1400" dirty="0" smtClean="0">
                <a:solidFill>
                  <a:srgbClr val="CC6600"/>
                </a:solidFill>
              </a:rPr>
              <a:t> Interfaces</a:t>
            </a:r>
            <a:endParaRPr lang="fr-FR" sz="1400" dirty="0">
              <a:solidFill>
                <a:srgbClr val="CC66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835769" y="5762625"/>
            <a:ext cx="3022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>
                <a:solidFill>
                  <a:schemeClr val="accent6"/>
                </a:solidFill>
              </a:rPr>
              <a:t>Internal</a:t>
            </a:r>
            <a:r>
              <a:rPr lang="fr-FR" sz="1400" dirty="0" smtClean="0">
                <a:solidFill>
                  <a:schemeClr val="accent6"/>
                </a:solidFill>
              </a:rPr>
              <a:t> Interfaces</a:t>
            </a:r>
            <a:endParaRPr lang="fr-FR" sz="1400" dirty="0">
              <a:solidFill>
                <a:schemeClr val="accent6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 bwMode="auto">
          <a:xfrm flipH="1">
            <a:off x="752476" y="6145113"/>
            <a:ext cx="7153273" cy="0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 bwMode="auto">
          <a:xfrm flipV="1">
            <a:off x="8096250" y="6135588"/>
            <a:ext cx="952500" cy="9525"/>
          </a:xfrm>
          <a:prstGeom prst="straightConnector1">
            <a:avLst/>
          </a:prstGeom>
          <a:ln w="9525" cap="flat" cmpd="sng" algn="ctr">
            <a:solidFill>
              <a:srgbClr val="CC66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838200" y="3881353"/>
            <a:ext cx="4195749" cy="2031325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70C0"/>
                </a:solidFill>
              </a:rPr>
              <a:t>Interface matrix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Summarizes all interfaces of the camera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Based on NectarCAM PBS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Intersection filled = interface identified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Recently updated to fulfill a few CDMR </a:t>
            </a:r>
            <a:r>
              <a:rPr lang="en-US" sz="1400" dirty="0" err="1" smtClean="0"/>
              <a:t>RIXes</a:t>
            </a:r>
            <a:r>
              <a:rPr lang="en-US" sz="1400" dirty="0" smtClean="0"/>
              <a:t> related to mounting or maintenance tools.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External interfaces added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</a:rPr>
              <a:t>Internal interfaces are all documented and validated. 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895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869" y="142875"/>
            <a:ext cx="8128000" cy="471488"/>
          </a:xfrm>
        </p:spPr>
        <p:txBody>
          <a:bodyPr/>
          <a:lstStyle/>
          <a:p>
            <a:r>
              <a:rPr lang="fr-FR" dirty="0"/>
              <a:t>Compliance </a:t>
            </a:r>
            <a:r>
              <a:rPr lang="fr-FR" dirty="0" smtClean="0"/>
              <a:t>Matrix</a:t>
            </a:r>
            <a:endParaRPr lang="fr-FR" dirty="0"/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99971" y="757981"/>
            <a:ext cx="8723188" cy="578136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CACAC"/>
              </a:buClr>
              <a:buSzPct val="100000"/>
              <a:buFont typeface="Arial" charset="0"/>
              <a:buChar char="●"/>
              <a:defRPr sz="2000">
                <a:solidFill>
                  <a:srgbClr val="000000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rgbClr val="000000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5F5F5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5F5F5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5F5F5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5F5F5F"/>
                </a:solidFill>
                <a:latin typeface="+mn-lt"/>
              </a:defRPr>
            </a:lvl9pPr>
          </a:lstStyle>
          <a:p>
            <a:pPr lvl="1"/>
            <a:endParaRPr lang="en-GB" sz="1400" dirty="0">
              <a:solidFill>
                <a:schemeClr val="tx1"/>
              </a:solidFill>
            </a:endParaRPr>
          </a:p>
          <a:p>
            <a:pPr lvl="1"/>
            <a:endParaRPr lang="en-GB" sz="1400" dirty="0" smtClean="0">
              <a:solidFill>
                <a:schemeClr val="tx1"/>
              </a:solidFill>
            </a:endParaRPr>
          </a:p>
          <a:p>
            <a:pPr lvl="1"/>
            <a:endParaRPr lang="en-GB" sz="1400" dirty="0" smtClean="0">
              <a:solidFill>
                <a:schemeClr val="tx1"/>
              </a:solidFill>
            </a:endParaRPr>
          </a:p>
          <a:p>
            <a:pPr lvl="1"/>
            <a:endParaRPr lang="en-GB" sz="1400" dirty="0" smtClean="0">
              <a:solidFill>
                <a:schemeClr val="tx1"/>
              </a:solidFill>
            </a:endParaRPr>
          </a:p>
          <a:p>
            <a:pPr lvl="1"/>
            <a:endParaRPr lang="en-GB" sz="1400" dirty="0" smtClean="0">
              <a:solidFill>
                <a:schemeClr val="tx1"/>
              </a:solidFill>
            </a:endParaRPr>
          </a:p>
          <a:p>
            <a:pPr lvl="1"/>
            <a:endParaRPr lang="en-GB" sz="1400" dirty="0">
              <a:solidFill>
                <a:schemeClr val="tx1"/>
              </a:solidFill>
            </a:endParaRPr>
          </a:p>
          <a:p>
            <a:pPr lvl="1"/>
            <a:endParaRPr lang="en-GB" sz="1400" dirty="0" smtClean="0">
              <a:solidFill>
                <a:schemeClr val="tx1"/>
              </a:solidFill>
            </a:endParaRPr>
          </a:p>
          <a:p>
            <a:endParaRPr lang="en-GB" sz="1600" dirty="0" smtClean="0">
              <a:solidFill>
                <a:schemeClr val="tx1"/>
              </a:solidFill>
            </a:endParaRPr>
          </a:p>
          <a:p>
            <a:endParaRPr lang="en-GB" sz="1600" dirty="0">
              <a:solidFill>
                <a:srgbClr val="C00000"/>
              </a:solidFill>
            </a:endParaRPr>
          </a:p>
          <a:p>
            <a:endParaRPr lang="en-GB" sz="1600" dirty="0">
              <a:solidFill>
                <a:srgbClr val="C00000"/>
              </a:solidFill>
            </a:endParaRPr>
          </a:p>
          <a:p>
            <a:endParaRPr lang="en-GB" sz="1600" dirty="0" smtClean="0"/>
          </a:p>
          <a:p>
            <a:endParaRPr lang="en-GB" sz="1600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sz="1600" dirty="0"/>
          </a:p>
          <a:p>
            <a:endParaRPr lang="en-GB" sz="1400" dirty="0" smtClean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86379" y="819251"/>
            <a:ext cx="8724540" cy="109912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CACAC"/>
              </a:buClr>
              <a:buSzPct val="100000"/>
              <a:buFont typeface="Arial" charset="0"/>
              <a:buChar char="●"/>
              <a:defRPr sz="2000">
                <a:solidFill>
                  <a:srgbClr val="000000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rgbClr val="000000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5F5F5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5F5F5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5F5F5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5F5F5F"/>
                </a:solidFill>
                <a:latin typeface="+mn-lt"/>
              </a:defRPr>
            </a:lvl9pPr>
          </a:lstStyle>
          <a:p>
            <a:r>
              <a:rPr lang="en-GB" sz="1800" dirty="0" smtClean="0">
                <a:solidFill>
                  <a:schemeClr val="tx1"/>
                </a:solidFill>
              </a:rPr>
              <a:t>Gives </a:t>
            </a:r>
            <a:r>
              <a:rPr lang="en-GB" sz="1800" dirty="0">
                <a:solidFill>
                  <a:schemeClr val="tx1"/>
                </a:solidFill>
              </a:rPr>
              <a:t>compliance status photography of the camera at a given </a:t>
            </a:r>
            <a:r>
              <a:rPr lang="en-GB" sz="1800" dirty="0" smtClean="0">
                <a:solidFill>
                  <a:schemeClr val="tx1"/>
                </a:solidFill>
              </a:rPr>
              <a:t>time. V</a:t>
            </a:r>
            <a:r>
              <a:rPr lang="en-GB" sz="1800" kern="0" dirty="0" smtClean="0"/>
              <a:t> 3.0 gives the compliance status photography at the CDMR closure. </a:t>
            </a:r>
          </a:p>
          <a:p>
            <a:r>
              <a:rPr lang="en-GB" sz="1800" kern="0" dirty="0" smtClean="0"/>
              <a:t>One compliance matrix will be issued for each project review and all camera units </a:t>
            </a:r>
            <a:endParaRPr lang="fr-FR" sz="1800" kern="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r="16451"/>
          <a:stretch/>
        </p:blipFill>
        <p:spPr>
          <a:xfrm>
            <a:off x="186379" y="1955835"/>
            <a:ext cx="8814186" cy="465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22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0146" y="142875"/>
            <a:ext cx="8676054" cy="471488"/>
          </a:xfrm>
        </p:spPr>
        <p:txBody>
          <a:bodyPr/>
          <a:lstStyle/>
          <a:p>
            <a:r>
              <a:rPr lang="fr-FR" dirty="0" smtClean="0"/>
              <a:t>NectarCAM </a:t>
            </a:r>
            <a:r>
              <a:rPr lang="fr-FR" dirty="0" err="1" smtClean="0"/>
              <a:t>Verification</a:t>
            </a:r>
            <a:r>
              <a:rPr lang="fr-FR" dirty="0" smtClean="0"/>
              <a:t> </a:t>
            </a:r>
            <a:r>
              <a:rPr lang="fr-FR" dirty="0" err="1" smtClean="0"/>
              <a:t>Status</a:t>
            </a:r>
            <a:r>
              <a:rPr lang="fr-FR" dirty="0" smtClean="0"/>
              <a:t> @ CDMR (last </a:t>
            </a:r>
            <a:r>
              <a:rPr lang="fr-FR" dirty="0" err="1" smtClean="0"/>
              <a:t>Spring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46" y="1690326"/>
            <a:ext cx="8768437" cy="227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37266"/>
      </p:ext>
    </p:extLst>
  </p:cSld>
  <p:clrMapOvr>
    <a:masterClrMapping/>
  </p:clrMapOvr>
</p:sld>
</file>

<file path=ppt/theme/theme1.xml><?xml version="1.0" encoding="utf-8"?>
<a:theme xmlns:a="http://schemas.openxmlformats.org/drawingml/2006/main" name="CEAnew">
  <a:themeElements>
    <a:clrScheme name="CEAne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An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rgbClr val="5F5F5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rgbClr val="5F5F5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EA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A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A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A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A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A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A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A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A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A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A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A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6D4B168EBC51409CF42B20716255A2" ma:contentTypeVersion="11" ma:contentTypeDescription="Create a new document." ma:contentTypeScope="" ma:versionID="6ec2061e5cdb3536dd001eebeb637dcc">
  <xsd:schema xmlns:xsd="http://www.w3.org/2001/XMLSchema" xmlns:xs="http://www.w3.org/2001/XMLSchema" xmlns:p="http://schemas.microsoft.com/office/2006/metadata/properties" xmlns:ns2="ce7a6e4b-0f6a-4611-a079-2a9736700155" xmlns:ns3="09001309-9ce7-42c7-b834-f9fc08311a59" targetNamespace="http://schemas.microsoft.com/office/2006/metadata/properties" ma:root="true" ma:fieldsID="2c40fafed023df8525e2a6ff23cf13ba" ns2:_="" ns3:_="">
    <xsd:import namespace="ce7a6e4b-0f6a-4611-a079-2a9736700155"/>
    <xsd:import namespace="09001309-9ce7-42c7-b834-f9fc08311a5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tatus_x0020_of_x0020_approval" minOccurs="0"/>
                <xsd:element ref="ns3:Document_x0020_reference" minOccurs="0"/>
                <xsd:element ref="ns3:Document_x0020_version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7a6e4b-0f6a-4611-a079-2a9736700155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Conserver l’ID" ma:description="Conserver l’ID lors de l’ajout." ma:hidden="true" ma:internalName="_dlc_DocIdPersistId" ma:readOnly="true">
      <xsd:simpleType>
        <xsd:restriction base="dms:Boolean"/>
      </xsd:simpleType>
    </xsd:element>
    <xsd:element name="TaxCatchAll" ma:index="14" nillable="true" ma:displayName="Colonne Attraper tout de Taxonomie" ma:hidden="true" ma:list="{3849a1ea-4178-4d4a-afb1-cfa1a4356d21}" ma:internalName="TaxCatchAll" ma:showField="CatchAllData" ma:web="ce7a6e4b-0f6a-4611-a079-2a97367001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001309-9ce7-42c7-b834-f9fc08311a59" elementFormDefault="qualified">
    <xsd:import namespace="http://schemas.microsoft.com/office/2006/documentManagement/types"/>
    <xsd:import namespace="http://schemas.microsoft.com/office/infopath/2007/PartnerControls"/>
    <xsd:element name="Status_x0020_of_x0020_approval" ma:index="11" nillable="true" ma:displayName="Status of approval" ma:default="Draft" ma:format="Dropdown" ma:internalName="Status_x0020_of_x0020_approval">
      <xsd:simpleType>
        <xsd:restriction base="dms:Choice">
          <xsd:enumeration value="Draft"/>
          <xsd:enumeration value="Pending for approval"/>
          <xsd:enumeration value="Approved"/>
          <xsd:enumeration value="For information"/>
          <xsd:enumeration value="Obsolete"/>
        </xsd:restriction>
      </xsd:simpleType>
    </xsd:element>
    <xsd:element name="Document_x0020_reference" ma:index="12" nillable="true" ma:displayName="Document reference" ma:internalName="Document_x0020_reference">
      <xsd:simpleType>
        <xsd:restriction base="dms:Text">
          <xsd:maxLength value="255"/>
        </xsd:restriction>
      </xsd:simpleType>
    </xsd:element>
    <xsd:element name="Document_x0020_version" ma:index="13" nillable="true" ma:displayName="Document version" ma:decimals="1" ma:default="0" ma:internalName="Document_x0020_version" ma:percentage="FALS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_x0020_of_x0020_approval xmlns="09001309-9ce7-42c7-b834-f9fc08311a59">Draft</Status_x0020_of_x0020_approval>
    <Document_x0020_version xmlns="09001309-9ce7-42c7-b834-f9fc08311a59">0</Document_x0020_version>
    <TaxCatchAll xmlns="ce7a6e4b-0f6a-4611-a079-2a9736700155"/>
    <Document_x0020_reference xmlns="09001309-9ce7-42c7-b834-f9fc08311a59" xsi:nil="true"/>
    <_dlc_DocId xmlns="ce7a6e4b-0f6a-4611-a079-2a9736700155">CTADOC-481-1648</_dlc_DocId>
    <_dlc_DocIdUrl xmlns="ce7a6e4b-0f6a-4611-a079-2a9736700155">
      <Url>https://portal.cta-observatory.org/WG/mst/CAM/NeCTArCam/NectarCamDoc/_layouts/DocIdRedir.aspx?ID=CTADOC-481-1648</Url>
      <Description>CTADOC-481-1648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4532D2-58F2-42A4-ADFC-76AE4D2C75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7a6e4b-0f6a-4611-a079-2a9736700155"/>
    <ds:schemaRef ds:uri="09001309-9ce7-42c7-b834-f9fc08311a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2034A9-D267-41FD-A603-7BA076D908E8}">
  <ds:schemaRefs>
    <ds:schemaRef ds:uri="http://www.w3.org/XML/1998/namespace"/>
    <ds:schemaRef ds:uri="http://purl.org/dc/dcmitype/"/>
    <ds:schemaRef ds:uri="09001309-9ce7-42c7-b834-f9fc08311a59"/>
    <ds:schemaRef ds:uri="http://purl.org/dc/terms/"/>
    <ds:schemaRef ds:uri="http://schemas.microsoft.com/office/2006/documentManagement/types"/>
    <ds:schemaRef ds:uri="ce7a6e4b-0f6a-4611-a079-2a9736700155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3C5B34A2-DFC1-4ABD-9A30-50E1C0C0E18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55D2AE94-2BE3-4EF8-9955-FC755AE510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CEAnew</Template>
  <TotalTime>47462</TotalTime>
  <Words>300</Words>
  <Application>Microsoft Office PowerPoint</Application>
  <PresentationFormat>Affichage à l'écran (4:3)</PresentationFormat>
  <Paragraphs>66</Paragraphs>
  <Slides>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MS PGothic</vt:lpstr>
      <vt:lpstr>MS PGothic</vt:lpstr>
      <vt:lpstr>Arial</vt:lpstr>
      <vt:lpstr>Courier New</vt:lpstr>
      <vt:lpstr>Fira Sans</vt:lpstr>
      <vt:lpstr>Fira Sans</vt:lpstr>
      <vt:lpstr>Wingdings</vt:lpstr>
      <vt:lpstr>CEAnew</vt:lpstr>
      <vt:lpstr>NectarCAM</vt:lpstr>
      <vt:lpstr>NectarCAM</vt:lpstr>
      <vt:lpstr>NectarCAM sur le prototype de telescope à Berlin - 2019 </vt:lpstr>
      <vt:lpstr>Ingénieur Système, ca veut dire quoi ?</vt:lpstr>
      <vt:lpstr>Statut 2022 et principales échéances 2023</vt:lpstr>
      <vt:lpstr>Présentation PowerPoint</vt:lpstr>
      <vt:lpstr>Interfaces News: NectarCAM Interface Matrix </vt:lpstr>
      <vt:lpstr>Compliance Matrix</vt:lpstr>
      <vt:lpstr>NectarCAM Verification Status @ CDMR (last Spring)</vt:lpstr>
    </vt:vector>
  </TitlesOfParts>
  <Company>֢　]翘ڃ﶐뿿큠ݔ䀜]翘֢蛼뿿큐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NectarCAM Template for presentations</dc:title>
  <dc:creator>v L</dc:creator>
  <cp:lastModifiedBy>Julie Prast</cp:lastModifiedBy>
  <cp:revision>1953</cp:revision>
  <cp:lastPrinted>2019-12-16T13:35:39Z</cp:lastPrinted>
  <dcterms:created xsi:type="dcterms:W3CDTF">2018-06-01T09:55:45Z</dcterms:created>
  <dcterms:modified xsi:type="dcterms:W3CDTF">2022-12-08T09:23:38Z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0x010100276D4B168EBC51409CF42B20716255A2</vt:lpwstr>
  </property>
  <property fmtid="{D5CDD505-2E9C-101B-9397-08002B2CF9AE}" pid="3" name="_dlc_DocIdItemGuid">
    <vt:lpwstr>32d80aba-8ee9-4d01-b07c-f2f3700d921f</vt:lpwstr>
  </property>
</Properties>
</file>