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CD"/>
    <a:srgbClr val="17354A"/>
    <a:srgbClr val="00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 autoAdjust="0"/>
    <p:restoredTop sz="94611" autoAdjust="0"/>
  </p:normalViewPr>
  <p:slideViewPr>
    <p:cSldViewPr>
      <p:cViewPr varScale="1">
        <p:scale>
          <a:sx n="127" d="100"/>
          <a:sy n="127" d="100"/>
        </p:scale>
        <p:origin x="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EC6AE0-A76A-4571-8B58-A338DA854169}" type="datetimeFigureOut">
              <a:rPr lang="fr-FR"/>
              <a:pPr>
                <a:defRPr/>
              </a:pPr>
              <a:t>07/12/2022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564C5-49F1-424B-8328-678E2107A4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4030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87E105-89C5-4F0E-986A-F5E85A5B8CA1}" type="datetimeFigureOut">
              <a:rPr lang="fr-FR"/>
              <a:pPr>
                <a:defRPr/>
              </a:pPr>
              <a:t>07/12/2022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43239E-5CFC-4EA3-9F9C-DF60679EE9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13173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BAC2BE-4E1D-44BF-82CE-959ABA7E1D58}" type="datetime1">
              <a:rPr lang="fr-FR" smtClean="0"/>
              <a:t>07/12/2022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Entrez votre 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3239E-5CFC-4EA3-9F9C-DF60679EE92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70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>
                <a:solidFill>
                  <a:srgbClr val="153449"/>
                </a:solidFill>
              </a:rPr>
            </a:br>
            <a:r>
              <a:rPr lang="fr-FR" sz="2300" dirty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>
                <a:solidFill>
                  <a:srgbClr val="01B2CD"/>
                </a:solidFill>
              </a:rPr>
            </a:br>
            <a:r>
              <a:rPr lang="fr-FR" sz="1800" dirty="0">
                <a:solidFill>
                  <a:srgbClr val="153449"/>
                </a:solidFill>
              </a:rPr>
              <a:t>7 MARS </a:t>
            </a:r>
            <a:r>
              <a:rPr lang="fr-FR" sz="1800" baseline="0" dirty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/>
              <a:t>Espace disponible pour un 2ème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00B3CC"/>
                </a:solidFill>
              </a:rPr>
              <a:t>Lieu, </a:t>
            </a:r>
            <a:fld id="{F5D53C7E-BDE4-4C4D-BDCE-303F81627645}" type="datetime1">
              <a:rPr lang="fr-FR" smtClean="0">
                <a:solidFill>
                  <a:srgbClr val="00B3CC"/>
                </a:solidFill>
              </a:rPr>
              <a:pPr/>
              <a:t>07/12/2022</a:t>
            </a:fld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fr-FR" dirty="0">
                <a:solidFill>
                  <a:srgbClr val="153449"/>
                </a:solidFill>
              </a:rPr>
              <a:t>Nom Prénom de l’émetteur</a:t>
            </a: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3848" y="2852936"/>
            <a:ext cx="6620272" cy="1470025"/>
          </a:xfrm>
        </p:spPr>
        <p:txBody>
          <a:bodyPr/>
          <a:lstStyle/>
          <a:p>
            <a:r>
              <a:rPr lang="fr-FR" sz="4000" b="1" dirty="0">
                <a:solidFill>
                  <a:srgbClr val="153449"/>
                </a:solidFill>
              </a:rPr>
              <a:t>News CTA &amp; LST</a:t>
            </a:r>
            <a:endParaRPr lang="fr-FR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 CTA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8AE9014-A341-0E4B-9149-D6CFFFEE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80728"/>
            <a:ext cx="8435280" cy="5145435"/>
          </a:xfrm>
        </p:spPr>
        <p:txBody>
          <a:bodyPr/>
          <a:lstStyle/>
          <a:p>
            <a:r>
              <a:rPr lang="fr-FR" sz="1800" dirty="0"/>
              <a:t>ERIC (CTAO)</a:t>
            </a:r>
          </a:p>
          <a:p>
            <a:pPr lvl="1"/>
            <a:r>
              <a:rPr lang="fr-FR" sz="1600" dirty="0"/>
              <a:t>Soumission à l’Europe du dossier pour l’ERIC au </a:t>
            </a:r>
            <a:r>
              <a:rPr lang="fr-FR" sz="1600" b="1" dirty="0"/>
              <a:t>printemps 2022</a:t>
            </a:r>
            <a:r>
              <a:rPr lang="fr-FR" sz="1600" dirty="0"/>
              <a:t>, réponse attendue pour </a:t>
            </a:r>
            <a:r>
              <a:rPr lang="fr-FR" sz="1600" b="1" dirty="0"/>
              <a:t>mars 2023</a:t>
            </a:r>
          </a:p>
          <a:p>
            <a:pPr lvl="1"/>
            <a:r>
              <a:rPr lang="fr-FR" sz="1600" dirty="0"/>
              <a:t>Configuration </a:t>
            </a:r>
            <a:r>
              <a:rPr lang="fr-FR" sz="1600" b="1" dirty="0"/>
              <a:t>alpha</a:t>
            </a:r>
            <a:r>
              <a:rPr lang="fr-FR" sz="1600" dirty="0"/>
              <a:t> </a:t>
            </a:r>
          </a:p>
          <a:p>
            <a:pPr lvl="2" fontAlgn="ctr"/>
            <a:r>
              <a:rPr lang="fr-FR" sz="1400" b="1" dirty="0"/>
              <a:t>Nord</a:t>
            </a:r>
            <a:r>
              <a:rPr lang="fr-FR" sz="1400" dirty="0"/>
              <a:t> : 4 LST, 9 MST, 1 LIDAR</a:t>
            </a:r>
          </a:p>
          <a:p>
            <a:pPr lvl="2" fontAlgn="ctr"/>
            <a:r>
              <a:rPr lang="fr-FR" sz="1400" b="1" dirty="0"/>
              <a:t>Sud</a:t>
            </a:r>
            <a:r>
              <a:rPr lang="fr-FR" sz="1400" dirty="0"/>
              <a:t> : 14 MST, 37 SST, 4 excavations pour LST, 3 fondations SST, 2 LIDAR</a:t>
            </a:r>
          </a:p>
          <a:p>
            <a:pPr lvl="1"/>
            <a:r>
              <a:rPr lang="fr-FR" sz="1600" dirty="0"/>
              <a:t>Transition (personnel, </a:t>
            </a:r>
            <a:r>
              <a:rPr lang="fr-FR" sz="1600" i="1" dirty="0" err="1"/>
              <a:t>assets</a:t>
            </a:r>
            <a:r>
              <a:rPr lang="fr-FR" sz="1600" dirty="0"/>
              <a:t>, livrables, …)</a:t>
            </a:r>
          </a:p>
          <a:p>
            <a:pPr lvl="1"/>
            <a:r>
              <a:rPr lang="fr-FR" sz="1600" dirty="0"/>
              <a:t>Beaucoup de documents à finaliser</a:t>
            </a:r>
          </a:p>
          <a:p>
            <a:pPr lvl="1"/>
            <a:r>
              <a:rPr lang="fr-FR" sz="1600" dirty="0"/>
              <a:t>Premier </a:t>
            </a:r>
            <a:r>
              <a:rPr lang="fr-FR" sz="1600" b="1" dirty="0"/>
              <a:t>conseil de l’ERIC </a:t>
            </a:r>
            <a:r>
              <a:rPr lang="fr-FR" sz="1600" dirty="0"/>
              <a:t>avant l’été ?</a:t>
            </a:r>
          </a:p>
          <a:p>
            <a:r>
              <a:rPr lang="fr-FR" sz="1800" dirty="0"/>
              <a:t>CTA+</a:t>
            </a:r>
          </a:p>
          <a:p>
            <a:pPr lvl="1"/>
            <a:r>
              <a:rPr lang="fr-FR" sz="1600" dirty="0"/>
              <a:t>Plan de relance italien (dépense avant 2025) : </a:t>
            </a:r>
          </a:p>
          <a:p>
            <a:pPr lvl="2"/>
            <a:r>
              <a:rPr lang="fr-FR" sz="1400" dirty="0"/>
              <a:t>Sud : +2 LST +5 SST</a:t>
            </a:r>
          </a:p>
          <a:p>
            <a:pPr lvl="3"/>
            <a:endParaRPr lang="fr-FR" sz="600" dirty="0"/>
          </a:p>
          <a:p>
            <a:r>
              <a:rPr lang="fr-FR" sz="1800" dirty="0"/>
              <a:t>Consortium CTA (CTAC)</a:t>
            </a:r>
          </a:p>
          <a:p>
            <a:pPr lvl="1"/>
            <a:r>
              <a:rPr lang="fr-FR" sz="1600" dirty="0"/>
              <a:t>Rapprochement </a:t>
            </a:r>
            <a:r>
              <a:rPr lang="fr-FR" sz="1600" b="1" dirty="0"/>
              <a:t>CTAC/CTAO</a:t>
            </a:r>
          </a:p>
          <a:p>
            <a:pPr lvl="1"/>
            <a:r>
              <a:rPr lang="fr-FR" sz="1600" i="1" dirty="0"/>
              <a:t>Taskforce</a:t>
            </a:r>
            <a:r>
              <a:rPr lang="fr-FR" sz="1600" dirty="0"/>
              <a:t> en place pour la définition de </a:t>
            </a:r>
            <a:r>
              <a:rPr lang="fr-FR" sz="1600" b="1" dirty="0"/>
              <a:t>CTAC 2.0</a:t>
            </a:r>
          </a:p>
          <a:p>
            <a:pPr lvl="5"/>
            <a:endParaRPr lang="fr-FR" sz="600" b="1" dirty="0"/>
          </a:p>
          <a:p>
            <a:r>
              <a:rPr lang="fr-FR" sz="1800" b="1" dirty="0"/>
              <a:t>CTA France </a:t>
            </a:r>
            <a:r>
              <a:rPr lang="fr-FR" sz="1800" dirty="0"/>
              <a:t>redémarre</a:t>
            </a:r>
          </a:p>
          <a:p>
            <a:pPr lvl="1"/>
            <a:r>
              <a:rPr lang="fr-FR" sz="1600" dirty="0"/>
              <a:t>Présidence : Steve </a:t>
            </a:r>
            <a:r>
              <a:rPr lang="fr-FR" sz="1600" dirty="0" err="1"/>
              <a:t>Fegan</a:t>
            </a:r>
            <a:r>
              <a:rPr lang="fr-FR" sz="1600" dirty="0"/>
              <a:t> (IN2P3), Pierre </a:t>
            </a:r>
            <a:r>
              <a:rPr lang="fr-FR" sz="1600" dirty="0" err="1"/>
              <a:t>Cristofari</a:t>
            </a:r>
            <a:r>
              <a:rPr lang="fr-FR" sz="1600" dirty="0"/>
              <a:t> (INSU), Fabio </a:t>
            </a:r>
            <a:r>
              <a:rPr lang="fr-FR" sz="1600" dirty="0" err="1"/>
              <a:t>Acero</a:t>
            </a:r>
            <a:r>
              <a:rPr lang="fr-FR" sz="1600" dirty="0"/>
              <a:t> (CEA)</a:t>
            </a:r>
          </a:p>
        </p:txBody>
      </p:sp>
    </p:spTree>
    <p:extLst>
      <p:ext uri="{BB962C8B-B14F-4D97-AF65-F5344CB8AC3E}">
        <p14:creationId xmlns:p14="http://schemas.microsoft.com/office/powerpoint/2010/main" val="112584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 CTA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8AE9014-A341-0E4B-9149-D6CFFFEE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80728"/>
            <a:ext cx="8435280" cy="5145435"/>
          </a:xfrm>
        </p:spPr>
        <p:txBody>
          <a:bodyPr/>
          <a:lstStyle/>
          <a:p>
            <a:r>
              <a:rPr lang="fr-FR" sz="2000" dirty="0"/>
              <a:t>MST</a:t>
            </a:r>
          </a:p>
          <a:p>
            <a:pPr lvl="1"/>
            <a:r>
              <a:rPr lang="fr-FR" sz="1800" dirty="0"/>
              <a:t>Nord</a:t>
            </a:r>
          </a:p>
          <a:p>
            <a:pPr lvl="2"/>
            <a:r>
              <a:rPr lang="fr-FR" sz="1600" b="1" dirty="0"/>
              <a:t>Permis accordé </a:t>
            </a:r>
            <a:r>
              <a:rPr lang="fr-FR" sz="1600" dirty="0"/>
              <a:t>pour le premier MST</a:t>
            </a:r>
          </a:p>
          <a:p>
            <a:pPr lvl="2"/>
            <a:r>
              <a:rPr lang="fr-FR" sz="1600" dirty="0"/>
              <a:t>Accord </a:t>
            </a:r>
            <a:r>
              <a:rPr lang="fr-FR" sz="1600" b="1" dirty="0"/>
              <a:t>MST </a:t>
            </a:r>
            <a:r>
              <a:rPr lang="fr-FR" sz="1600" b="1" i="1" dirty="0" err="1"/>
              <a:t>pathfinder</a:t>
            </a:r>
            <a:r>
              <a:rPr lang="fr-FR" sz="1600" b="1" dirty="0"/>
              <a:t> </a:t>
            </a:r>
            <a:r>
              <a:rPr lang="fr-FR" sz="1600" dirty="0"/>
              <a:t>pratiquement finalisé (5 MST)</a:t>
            </a:r>
          </a:p>
          <a:p>
            <a:pPr lvl="1"/>
            <a:r>
              <a:rPr lang="fr-FR" sz="1800" dirty="0"/>
              <a:t>Sud : 1 MST </a:t>
            </a:r>
            <a:r>
              <a:rPr lang="fr-FR" sz="1800" dirty="0" err="1"/>
              <a:t>pathfinder</a:t>
            </a:r>
            <a:endParaRPr lang="fr-FR" sz="1800" dirty="0"/>
          </a:p>
          <a:p>
            <a:pPr lvl="1"/>
            <a:r>
              <a:rPr lang="fr-FR" sz="1800" dirty="0"/>
              <a:t>Installation en </a:t>
            </a:r>
            <a:r>
              <a:rPr lang="fr-FR" sz="1800" b="1" dirty="0"/>
              <a:t>2024</a:t>
            </a:r>
            <a:r>
              <a:rPr lang="fr-FR" sz="1800" dirty="0"/>
              <a:t> pour les premiers MST (nord et sud)</a:t>
            </a:r>
          </a:p>
          <a:p>
            <a:pPr lvl="1"/>
            <a:r>
              <a:rPr lang="fr-FR" sz="1800" dirty="0"/>
              <a:t>NectarCAM</a:t>
            </a:r>
          </a:p>
          <a:p>
            <a:pPr lvl="2"/>
            <a:r>
              <a:rPr lang="fr-FR" sz="1600" dirty="0"/>
              <a:t>Première NectarCAM (pratiquement) </a:t>
            </a:r>
            <a:r>
              <a:rPr lang="fr-FR" sz="1600" b="1" dirty="0"/>
              <a:t>complète</a:t>
            </a:r>
          </a:p>
          <a:p>
            <a:pPr lvl="2"/>
            <a:r>
              <a:rPr lang="fr-FR" sz="1600" dirty="0"/>
              <a:t>Revue CTAO (pratiquement) </a:t>
            </a:r>
            <a:r>
              <a:rPr lang="fr-FR" sz="1600" b="1" dirty="0"/>
              <a:t>achevée</a:t>
            </a:r>
            <a:r>
              <a:rPr lang="fr-FR" sz="1600" dirty="0"/>
              <a:t> pour la première caméra NectarCAM </a:t>
            </a:r>
          </a:p>
          <a:p>
            <a:pPr lvl="2"/>
            <a:r>
              <a:rPr lang="fr-FR" sz="1600" b="1" dirty="0"/>
              <a:t>Revue inter-instituts </a:t>
            </a:r>
            <a:r>
              <a:rPr lang="fr-FR" sz="1600" dirty="0"/>
              <a:t>(IN2P3, INSU, CEA) de haut niveau sur la production des NectarCAM</a:t>
            </a:r>
          </a:p>
          <a:p>
            <a:pPr lvl="2"/>
            <a:r>
              <a:rPr lang="fr-FR" sz="1600" dirty="0"/>
              <a:t>Lancement de la </a:t>
            </a:r>
            <a:r>
              <a:rPr lang="fr-FR" sz="1600" b="1" dirty="0"/>
              <a:t>production</a:t>
            </a:r>
            <a:r>
              <a:rPr lang="fr-FR" sz="1600" dirty="0"/>
              <a:t> des 8 caméras restantes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1215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 LST1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8AE9014-A341-0E4B-9149-D6CFFFEE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7416824" cy="5145435"/>
          </a:xfrm>
        </p:spPr>
        <p:txBody>
          <a:bodyPr/>
          <a:lstStyle/>
          <a:p>
            <a:r>
              <a:rPr lang="fr-FR" sz="2400" dirty="0" err="1"/>
              <a:t>Commissionning</a:t>
            </a:r>
            <a:r>
              <a:rPr lang="fr-FR" sz="2400" dirty="0"/>
              <a:t> toujours en cours</a:t>
            </a:r>
          </a:p>
          <a:p>
            <a:pPr lvl="1"/>
            <a:r>
              <a:rPr lang="fr-FR" sz="2000" dirty="0"/>
              <a:t>Les sous-systèmes sont quasi opérationnels et performant individuellement mais la gestion du télescope au complet nécessite encore du travail</a:t>
            </a:r>
          </a:p>
          <a:p>
            <a:pPr lvl="1"/>
            <a:r>
              <a:rPr lang="fr-FR" sz="2000" dirty="0"/>
              <a:t>Pas mal d’heures de données récoltées les deux dernières années (&gt;800)</a:t>
            </a:r>
          </a:p>
          <a:p>
            <a:pPr lvl="1"/>
            <a:r>
              <a:rPr lang="fr-FR" sz="2000" dirty="0"/>
              <a:t>Pas de dommages visibles suite a l’éruption volcanique mais 4 mois d’arrêts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9A338F-D092-B04A-AB99-11177F1F7A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504" y="3514392"/>
            <a:ext cx="4414621" cy="33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 LST1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8AE9014-A341-0E4B-9149-D6CFFFEE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80728"/>
            <a:ext cx="5472607" cy="5145435"/>
          </a:xfrm>
        </p:spPr>
        <p:txBody>
          <a:bodyPr/>
          <a:lstStyle/>
          <a:p>
            <a:r>
              <a:rPr lang="fr-FR" sz="2000" dirty="0"/>
              <a:t>Une autre interruption cet été pour cause de suspicion de problème de fatigue de la structure</a:t>
            </a:r>
          </a:p>
          <a:p>
            <a:pPr lvl="1"/>
            <a:r>
              <a:rPr lang="fr-FR" sz="1800" dirty="0"/>
              <a:t>Les calculs réalisés par Josef Eder donnaient des temps de vie pour certaines vis de l’ordre de 5 ans…</a:t>
            </a:r>
          </a:p>
          <a:p>
            <a:pPr lvl="1">
              <a:buFont typeface="Symbol" pitchFamily="2" charset="2"/>
              <a:buChar char="Þ"/>
            </a:pPr>
            <a:r>
              <a:rPr lang="fr-FR" sz="1800" dirty="0"/>
              <a:t> Les opérations ont été suspendues préventivement le temps de vérifier</a:t>
            </a:r>
          </a:p>
          <a:p>
            <a:pPr lvl="1"/>
            <a:r>
              <a:rPr lang="fr-FR" sz="1800" dirty="0"/>
              <a:t>Les calculs ont été raffines et des tests de fatigue sur ces vis et on est en réalité &gt;30 ans</a:t>
            </a:r>
          </a:p>
          <a:p>
            <a:endParaRPr lang="fr-FR" sz="2000" dirty="0"/>
          </a:p>
          <a:p>
            <a:r>
              <a:rPr lang="fr-FR" sz="2000" dirty="0"/>
              <a:t>Il résulte quand même des analyses qu’un des types de vis reste critique. Si une vient a lâcher la structure suit.</a:t>
            </a:r>
          </a:p>
          <a:p>
            <a:pPr lvl="1">
              <a:buFont typeface="Symbol" pitchFamily="2" charset="2"/>
              <a:buChar char="Þ"/>
            </a:pPr>
            <a:r>
              <a:rPr lang="fr-FR" sz="1800" dirty="0"/>
              <a:t>Décision début 2023 sur les modifications a apporter a LST1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C82CCF-3EB0-DA4B-AD5D-688F2C85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01" y="896601"/>
            <a:ext cx="3479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 LST2-4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8AE9014-A341-0E4B-9149-D6CFFFEE0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980728"/>
            <a:ext cx="8435280" cy="514543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Le permis est là, les contrats signés, le déboisage terminé …</a:t>
            </a:r>
          </a:p>
          <a:p>
            <a:pPr marL="0" indent="0">
              <a:buNone/>
            </a:pPr>
            <a:r>
              <a:rPr lang="fr-FR" sz="2400" dirty="0"/>
              <a:t>… et les fouilles archéologiques démarrent…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32FF993-5F1B-7142-BA13-8B71EC60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41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LST2-4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B03670-10F2-6A4C-AD91-0A0A0C550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/>
          <a:stretch/>
        </p:blipFill>
        <p:spPr>
          <a:xfrm>
            <a:off x="0" y="980728"/>
            <a:ext cx="9144000" cy="517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6276808-C75E-1942-93F2-A4CF9A11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LST2-4</a:t>
            </a:r>
          </a:p>
        </p:txBody>
      </p:sp>
    </p:spTree>
    <p:extLst>
      <p:ext uri="{BB962C8B-B14F-4D97-AF65-F5344CB8AC3E}">
        <p14:creationId xmlns:p14="http://schemas.microsoft.com/office/powerpoint/2010/main" val="339721533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10568</TotalTime>
  <Words>399</Words>
  <Application>Microsoft Macintosh PowerPoint</Application>
  <PresentationFormat>Affichage à l'écran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</vt:lpstr>
      <vt:lpstr>Symbol</vt:lpstr>
      <vt:lpstr>Conception personnalisée</vt:lpstr>
      <vt:lpstr>News CTA &amp; LST</vt:lpstr>
      <vt:lpstr>News CTA</vt:lpstr>
      <vt:lpstr>News CTA</vt:lpstr>
      <vt:lpstr>News LST1</vt:lpstr>
      <vt:lpstr>News LST1</vt:lpstr>
      <vt:lpstr>News LST2-4</vt:lpstr>
      <vt:lpstr>Programme LST2-4</vt:lpstr>
      <vt:lpstr>Programme LST2-4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Sous-titre de la présentation Jeudi 17 mars 2016</dc:title>
  <dc:creator>mievre</dc:creator>
  <cp:lastModifiedBy>Microsoft Office User</cp:lastModifiedBy>
  <cp:revision>38</cp:revision>
  <cp:lastPrinted>2022-10-19T10:50:22Z</cp:lastPrinted>
  <dcterms:created xsi:type="dcterms:W3CDTF">2016-04-26T08:18:03Z</dcterms:created>
  <dcterms:modified xsi:type="dcterms:W3CDTF">2022-12-07T17:36:49Z</dcterms:modified>
</cp:coreProperties>
</file>