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7"/>
  </p:notesMasterIdLst>
  <p:sldIdLst>
    <p:sldId id="256" r:id="rId3"/>
    <p:sldId id="326" r:id="rId4"/>
    <p:sldId id="327" r:id="rId5"/>
    <p:sldId id="328" r:id="rId6"/>
    <p:sldId id="257" r:id="rId7"/>
    <p:sldId id="258" r:id="rId8"/>
    <p:sldId id="259" r:id="rId9"/>
    <p:sldId id="319" r:id="rId10"/>
    <p:sldId id="320" r:id="rId11"/>
    <p:sldId id="324" r:id="rId12"/>
    <p:sldId id="325" r:id="rId13"/>
    <p:sldId id="323" r:id="rId14"/>
    <p:sldId id="322" r:id="rId15"/>
    <p:sldId id="321" r:id="rId16"/>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FF6699"/>
    <a:srgbClr val="CC00CC"/>
    <a:srgbClr val="D60093"/>
    <a:srgbClr val="007033"/>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51" autoAdjust="0"/>
    <p:restoredTop sz="93432" autoAdjust="0"/>
  </p:normalViewPr>
  <p:slideViewPr>
    <p:cSldViewPr snapToGrid="0">
      <p:cViewPr varScale="1">
        <p:scale>
          <a:sx n="43" d="100"/>
          <a:sy n="43" d="100"/>
        </p:scale>
        <p:origin x="704" y="40"/>
      </p:cViewPr>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85B2E83D-14A0-44FD-9488-1F9C26865946}" type="datetimeFigureOut">
              <a:rPr lang="fr-FR" smtClean="0"/>
              <a:t>21/03/2023</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D529B14-CD1E-4FF6-8A33-32DA10A960AE}" type="slidenum">
              <a:rPr lang="fr-FR" smtClean="0"/>
              <a:t>‹N°›</a:t>
            </a:fld>
            <a:endParaRPr lang="fr-FR"/>
          </a:p>
        </p:txBody>
      </p:sp>
    </p:spTree>
    <p:extLst>
      <p:ext uri="{BB962C8B-B14F-4D97-AF65-F5344CB8AC3E}">
        <p14:creationId xmlns:p14="http://schemas.microsoft.com/office/powerpoint/2010/main" val="1059913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DD529B14-CD1E-4FF6-8A33-32DA10A960AE}" type="slidenum">
              <a:rPr lang="fr-FR" smtClean="0"/>
              <a:t>1</a:t>
            </a:fld>
            <a:endParaRPr lang="fr-FR"/>
          </a:p>
        </p:txBody>
      </p:sp>
    </p:spTree>
    <p:extLst>
      <p:ext uri="{BB962C8B-B14F-4D97-AF65-F5344CB8AC3E}">
        <p14:creationId xmlns:p14="http://schemas.microsoft.com/office/powerpoint/2010/main" val="786591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CB16AE5-BCDD-4F44-A84B-7738B898C46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0AF5BED2-5DBD-4EB1-ADF8-D28596383D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2737DBCB-A404-49B6-B308-B26388B505BA}"/>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5" name="Espace réservé du pied de page 4">
            <a:extLst>
              <a:ext uri="{FF2B5EF4-FFF2-40B4-BE49-F238E27FC236}">
                <a16:creationId xmlns:a16="http://schemas.microsoft.com/office/drawing/2014/main" id="{50A7B698-2D89-4C28-9B12-E68479C352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7868C31-06D9-4CA0-8882-5BE32628A5E1}"/>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1659363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F9E31E-7E79-443D-B33E-5E1F815DBB6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3C79FE7C-CBBA-41B7-9229-59FBFCE9A38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2528FC4-FD69-4D1B-8760-232D1B666310}"/>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5" name="Espace réservé du pied de page 4">
            <a:extLst>
              <a:ext uri="{FF2B5EF4-FFF2-40B4-BE49-F238E27FC236}">
                <a16:creationId xmlns:a16="http://schemas.microsoft.com/office/drawing/2014/main" id="{26AAC9F6-F269-4105-89CF-F06E6535673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BCA63E3B-5781-4CEA-9FE6-6FB2CB86261B}"/>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341668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299FA114-C38D-4CE7-8CCF-6AD9027610AB}"/>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46EAB8D7-97E9-433E-AF5A-17A9727BC927}"/>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96F83E-2879-41E8-8026-583FDFFC327A}"/>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5" name="Espace réservé du pied de page 4">
            <a:extLst>
              <a:ext uri="{FF2B5EF4-FFF2-40B4-BE49-F238E27FC236}">
                <a16:creationId xmlns:a16="http://schemas.microsoft.com/office/drawing/2014/main" id="{25D8C18C-5217-4B78-9563-974DD79451E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80CD24A-EAEC-46BA-9245-0559D814E206}"/>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2698928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71CC82C-C1D4-4C5B-BB6A-A26EFBD8477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6E5683-DD06-4229-BA96-7F53D2B7C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76F38FF-6734-4244-A32B-B3DB5916C119}"/>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48B1A3C0-23D5-4F67-989D-2FDBDE41CEE1}"/>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8FCC585B-4341-4245-8497-DA2F42E84799}"/>
              </a:ext>
            </a:extLst>
          </p:cNvPr>
          <p:cNvSpPr>
            <a:spLocks noGrp="1"/>
          </p:cNvSpPr>
          <p:nvPr>
            <p:ph type="sldNum" sz="quarter" idx="12"/>
          </p:nvPr>
        </p:nvSpPr>
        <p:spPr/>
        <p:txBody>
          <a:bodyPr/>
          <a:lstStyle>
            <a:lvl1pPr>
              <a:defRPr/>
            </a:lvl1pPr>
          </a:lstStyle>
          <a:p>
            <a:fld id="{FABA3E8B-7CC9-46FC-8373-5D7EDD30B56C}" type="slidenum">
              <a:rPr lang="fr-FR" altLang="fr-FR"/>
              <a:pPr/>
              <a:t>‹N°›</a:t>
            </a:fld>
            <a:endParaRPr lang="fr-FR" altLang="fr-FR"/>
          </a:p>
        </p:txBody>
      </p:sp>
    </p:spTree>
    <p:extLst>
      <p:ext uri="{BB962C8B-B14F-4D97-AF65-F5344CB8AC3E}">
        <p14:creationId xmlns:p14="http://schemas.microsoft.com/office/powerpoint/2010/main" val="1754022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BD5590-E84A-4826-9018-C840F8A3F7F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4158E6ED-7368-45F5-848C-909B3106E15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09B5E32-5A94-4C0B-A3B2-5378BC04A408}"/>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E66044E-66B8-4B45-B676-519D8E44A746}"/>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AD03CFCD-12D0-41BB-8988-8F4BE8881EE7}"/>
              </a:ext>
            </a:extLst>
          </p:cNvPr>
          <p:cNvSpPr>
            <a:spLocks noGrp="1"/>
          </p:cNvSpPr>
          <p:nvPr>
            <p:ph type="sldNum" sz="quarter" idx="12"/>
          </p:nvPr>
        </p:nvSpPr>
        <p:spPr/>
        <p:txBody>
          <a:bodyPr/>
          <a:lstStyle>
            <a:lvl1pPr>
              <a:defRPr/>
            </a:lvl1pPr>
          </a:lstStyle>
          <a:p>
            <a:fld id="{9F65ECEA-A389-4F78-9650-30883B6B2E42}" type="slidenum">
              <a:rPr lang="fr-FR" altLang="fr-FR"/>
              <a:pPr/>
              <a:t>‹N°›</a:t>
            </a:fld>
            <a:endParaRPr lang="fr-FR" altLang="fr-FR"/>
          </a:p>
        </p:txBody>
      </p:sp>
    </p:spTree>
    <p:extLst>
      <p:ext uri="{BB962C8B-B14F-4D97-AF65-F5344CB8AC3E}">
        <p14:creationId xmlns:p14="http://schemas.microsoft.com/office/powerpoint/2010/main" val="36289505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DBB195-F0BB-4BD8-8A89-B7070A98809C}"/>
              </a:ext>
            </a:extLst>
          </p:cNvPr>
          <p:cNvSpPr>
            <a:spLocks noGrp="1"/>
          </p:cNvSpPr>
          <p:nvPr>
            <p:ph type="title"/>
          </p:nvPr>
        </p:nvSpPr>
        <p:spPr>
          <a:xfrm>
            <a:off x="831851" y="1709739"/>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761DDEE6-D9B7-446D-A043-EA7D4445A9C3}"/>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8E2D72B-32C0-4D48-BFDA-D1EBFE3D3AE2}"/>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52436793-0311-4510-BFE0-A4BB4EB27B5C}"/>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F03704EE-32A8-430F-8C77-BB4F14C7577C}"/>
              </a:ext>
            </a:extLst>
          </p:cNvPr>
          <p:cNvSpPr>
            <a:spLocks noGrp="1"/>
          </p:cNvSpPr>
          <p:nvPr>
            <p:ph type="sldNum" sz="quarter" idx="12"/>
          </p:nvPr>
        </p:nvSpPr>
        <p:spPr/>
        <p:txBody>
          <a:bodyPr/>
          <a:lstStyle>
            <a:lvl1pPr>
              <a:defRPr/>
            </a:lvl1pPr>
          </a:lstStyle>
          <a:p>
            <a:fld id="{17FF5323-8DE5-45FE-BDBC-7C8FB0ECEE42}" type="slidenum">
              <a:rPr lang="fr-FR" altLang="fr-FR"/>
              <a:pPr/>
              <a:t>‹N°›</a:t>
            </a:fld>
            <a:endParaRPr lang="fr-FR" altLang="fr-FR"/>
          </a:p>
        </p:txBody>
      </p:sp>
    </p:spTree>
    <p:extLst>
      <p:ext uri="{BB962C8B-B14F-4D97-AF65-F5344CB8AC3E}">
        <p14:creationId xmlns:p14="http://schemas.microsoft.com/office/powerpoint/2010/main" val="12454672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9E985D-23FC-49E8-BC08-5C581DFB75F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4410EB2-ABF2-4D14-972B-77F5E7CD0046}"/>
              </a:ext>
            </a:extLst>
          </p:cNvPr>
          <p:cNvSpPr>
            <a:spLocks noGrp="1"/>
          </p:cNvSpPr>
          <p:nvPr>
            <p:ph sz="half" idx="1"/>
          </p:nvPr>
        </p:nvSpPr>
        <p:spPr>
          <a:xfrm>
            <a:off x="609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5BE8190-A09D-4705-A549-D5D123059C7A}"/>
              </a:ext>
            </a:extLst>
          </p:cNvPr>
          <p:cNvSpPr>
            <a:spLocks noGrp="1"/>
          </p:cNvSpPr>
          <p:nvPr>
            <p:ph sz="half" idx="2"/>
          </p:nvPr>
        </p:nvSpPr>
        <p:spPr>
          <a:xfrm>
            <a:off x="6197600" y="1600201"/>
            <a:ext cx="5384800" cy="452596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E9108038-5D66-47F5-B86C-C9C4CBF39FEA}"/>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B8C30ED4-E10E-40EA-86E9-EA6640541867}"/>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B7308AFA-A4C7-49BD-9650-0DB1C39ACDAF}"/>
              </a:ext>
            </a:extLst>
          </p:cNvPr>
          <p:cNvSpPr>
            <a:spLocks noGrp="1"/>
          </p:cNvSpPr>
          <p:nvPr>
            <p:ph type="sldNum" sz="quarter" idx="12"/>
          </p:nvPr>
        </p:nvSpPr>
        <p:spPr/>
        <p:txBody>
          <a:bodyPr/>
          <a:lstStyle>
            <a:lvl1pPr>
              <a:defRPr/>
            </a:lvl1pPr>
          </a:lstStyle>
          <a:p>
            <a:fld id="{84D30FF0-8C13-40A6-83AE-46A1FE1F55E1}" type="slidenum">
              <a:rPr lang="fr-FR" altLang="fr-FR"/>
              <a:pPr/>
              <a:t>‹N°›</a:t>
            </a:fld>
            <a:endParaRPr lang="fr-FR" altLang="fr-FR"/>
          </a:p>
        </p:txBody>
      </p:sp>
    </p:spTree>
    <p:extLst>
      <p:ext uri="{BB962C8B-B14F-4D97-AF65-F5344CB8AC3E}">
        <p14:creationId xmlns:p14="http://schemas.microsoft.com/office/powerpoint/2010/main" val="28837301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B926B8-D5B5-4677-BA2F-60D2F8AB5E43}"/>
              </a:ext>
            </a:extLst>
          </p:cNvPr>
          <p:cNvSpPr>
            <a:spLocks noGrp="1"/>
          </p:cNvSpPr>
          <p:nvPr>
            <p:ph type="title"/>
          </p:nvPr>
        </p:nvSpPr>
        <p:spPr>
          <a:xfrm>
            <a:off x="840317" y="365126"/>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264BC5C8-B987-451C-98D2-A442BA84F4FE}"/>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C6884E5-CCF7-436C-90E7-2C33F70F5A9F}"/>
              </a:ext>
            </a:extLst>
          </p:cNvPr>
          <p:cNvSpPr>
            <a:spLocks noGrp="1"/>
          </p:cNvSpPr>
          <p:nvPr>
            <p:ph sz="half" idx="2"/>
          </p:nvPr>
        </p:nvSpPr>
        <p:spPr>
          <a:xfrm>
            <a:off x="840318" y="2505075"/>
            <a:ext cx="5158316"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8377EBEF-5861-45F0-81BD-B0552FFDF63E}"/>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94BD0FD-C25D-48D3-BDF1-E9CCA78D1E82}"/>
              </a:ext>
            </a:extLst>
          </p:cNvPr>
          <p:cNvSpPr>
            <a:spLocks noGrp="1"/>
          </p:cNvSpPr>
          <p:nvPr>
            <p:ph sz="quarter" idx="4"/>
          </p:nvPr>
        </p:nvSpPr>
        <p:spPr>
          <a:xfrm>
            <a:off x="6172200" y="2505075"/>
            <a:ext cx="518371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FAB3D2B-F380-4FA0-B9CB-C150F095F64C}"/>
              </a:ext>
            </a:extLst>
          </p:cNvPr>
          <p:cNvSpPr>
            <a:spLocks noGrp="1"/>
          </p:cNvSpPr>
          <p:nvPr>
            <p:ph type="dt" sz="half" idx="10"/>
          </p:nvPr>
        </p:nvSpPr>
        <p:spPr/>
        <p:txBody>
          <a:bodyPr/>
          <a:lstStyle>
            <a:lvl1pPr>
              <a:defRPr/>
            </a:lvl1pPr>
          </a:lstStyle>
          <a:p>
            <a:endParaRPr lang="fr-FR" altLang="fr-FR"/>
          </a:p>
        </p:txBody>
      </p:sp>
      <p:sp>
        <p:nvSpPr>
          <p:cNvPr id="8" name="Espace réservé du pied de page 7">
            <a:extLst>
              <a:ext uri="{FF2B5EF4-FFF2-40B4-BE49-F238E27FC236}">
                <a16:creationId xmlns:a16="http://schemas.microsoft.com/office/drawing/2014/main" id="{934754FF-DBB8-4838-BACB-EF2C2F125CDA}"/>
              </a:ext>
            </a:extLst>
          </p:cNvPr>
          <p:cNvSpPr>
            <a:spLocks noGrp="1"/>
          </p:cNvSpPr>
          <p:nvPr>
            <p:ph type="ftr" sz="quarter" idx="11"/>
          </p:nvPr>
        </p:nvSpPr>
        <p:spPr/>
        <p:txBody>
          <a:bodyPr/>
          <a:lstStyle>
            <a:lvl1pPr>
              <a:defRPr/>
            </a:lvl1pPr>
          </a:lstStyle>
          <a:p>
            <a:endParaRPr lang="fr-FR" altLang="fr-FR"/>
          </a:p>
        </p:txBody>
      </p:sp>
      <p:sp>
        <p:nvSpPr>
          <p:cNvPr id="9" name="Espace réservé du numéro de diapositive 8">
            <a:extLst>
              <a:ext uri="{FF2B5EF4-FFF2-40B4-BE49-F238E27FC236}">
                <a16:creationId xmlns:a16="http://schemas.microsoft.com/office/drawing/2014/main" id="{E8324B5A-40EE-4A40-A272-7409EC3F0B67}"/>
              </a:ext>
            </a:extLst>
          </p:cNvPr>
          <p:cNvSpPr>
            <a:spLocks noGrp="1"/>
          </p:cNvSpPr>
          <p:nvPr>
            <p:ph type="sldNum" sz="quarter" idx="12"/>
          </p:nvPr>
        </p:nvSpPr>
        <p:spPr/>
        <p:txBody>
          <a:bodyPr/>
          <a:lstStyle>
            <a:lvl1pPr>
              <a:defRPr/>
            </a:lvl1pPr>
          </a:lstStyle>
          <a:p>
            <a:fld id="{C9035161-E0C6-44BC-865E-005DB34EADF3}" type="slidenum">
              <a:rPr lang="fr-FR" altLang="fr-FR"/>
              <a:pPr/>
              <a:t>‹N°›</a:t>
            </a:fld>
            <a:endParaRPr lang="fr-FR" altLang="fr-FR"/>
          </a:p>
        </p:txBody>
      </p:sp>
    </p:spTree>
    <p:extLst>
      <p:ext uri="{BB962C8B-B14F-4D97-AF65-F5344CB8AC3E}">
        <p14:creationId xmlns:p14="http://schemas.microsoft.com/office/powerpoint/2010/main" val="487467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1458D5-5A2E-481B-98A8-DAE5AC444B7E}"/>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BD8D17A1-CEE2-4F42-B39F-82854353ECC3}"/>
              </a:ext>
            </a:extLst>
          </p:cNvPr>
          <p:cNvSpPr>
            <a:spLocks noGrp="1"/>
          </p:cNvSpPr>
          <p:nvPr>
            <p:ph type="dt" sz="half" idx="10"/>
          </p:nvPr>
        </p:nvSpPr>
        <p:spPr/>
        <p:txBody>
          <a:bodyPr/>
          <a:lstStyle>
            <a:lvl1pPr>
              <a:defRPr/>
            </a:lvl1pPr>
          </a:lstStyle>
          <a:p>
            <a:endParaRPr lang="fr-FR" altLang="fr-FR"/>
          </a:p>
        </p:txBody>
      </p:sp>
      <p:sp>
        <p:nvSpPr>
          <p:cNvPr id="4" name="Espace réservé du pied de page 3">
            <a:extLst>
              <a:ext uri="{FF2B5EF4-FFF2-40B4-BE49-F238E27FC236}">
                <a16:creationId xmlns:a16="http://schemas.microsoft.com/office/drawing/2014/main" id="{A3018F86-DDF6-4733-81E6-033A5623393B}"/>
              </a:ext>
            </a:extLst>
          </p:cNvPr>
          <p:cNvSpPr>
            <a:spLocks noGrp="1"/>
          </p:cNvSpPr>
          <p:nvPr>
            <p:ph type="ftr" sz="quarter" idx="11"/>
          </p:nvPr>
        </p:nvSpPr>
        <p:spPr/>
        <p:txBody>
          <a:bodyPr/>
          <a:lstStyle>
            <a:lvl1pPr>
              <a:defRPr/>
            </a:lvl1pPr>
          </a:lstStyle>
          <a:p>
            <a:endParaRPr lang="fr-FR" altLang="fr-FR"/>
          </a:p>
        </p:txBody>
      </p:sp>
      <p:sp>
        <p:nvSpPr>
          <p:cNvPr id="5" name="Espace réservé du numéro de diapositive 4">
            <a:extLst>
              <a:ext uri="{FF2B5EF4-FFF2-40B4-BE49-F238E27FC236}">
                <a16:creationId xmlns:a16="http://schemas.microsoft.com/office/drawing/2014/main" id="{A1A1F6D5-89E2-4EC0-B918-0A4C7A7E218E}"/>
              </a:ext>
            </a:extLst>
          </p:cNvPr>
          <p:cNvSpPr>
            <a:spLocks noGrp="1"/>
          </p:cNvSpPr>
          <p:nvPr>
            <p:ph type="sldNum" sz="quarter" idx="12"/>
          </p:nvPr>
        </p:nvSpPr>
        <p:spPr/>
        <p:txBody>
          <a:bodyPr/>
          <a:lstStyle>
            <a:lvl1pPr>
              <a:defRPr/>
            </a:lvl1pPr>
          </a:lstStyle>
          <a:p>
            <a:fld id="{0FF824E5-24AB-4CD7-8F30-3A271C0D8BB3}" type="slidenum">
              <a:rPr lang="fr-FR" altLang="fr-FR"/>
              <a:pPr/>
              <a:t>‹N°›</a:t>
            </a:fld>
            <a:endParaRPr lang="fr-FR" altLang="fr-FR"/>
          </a:p>
        </p:txBody>
      </p:sp>
    </p:spTree>
    <p:extLst>
      <p:ext uri="{BB962C8B-B14F-4D97-AF65-F5344CB8AC3E}">
        <p14:creationId xmlns:p14="http://schemas.microsoft.com/office/powerpoint/2010/main" val="27512504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0EF8792-ACCD-489C-9FE2-3093E2362715}"/>
              </a:ext>
            </a:extLst>
          </p:cNvPr>
          <p:cNvSpPr>
            <a:spLocks noGrp="1"/>
          </p:cNvSpPr>
          <p:nvPr>
            <p:ph type="dt" sz="half" idx="10"/>
          </p:nvPr>
        </p:nvSpPr>
        <p:spPr/>
        <p:txBody>
          <a:bodyPr/>
          <a:lstStyle>
            <a:lvl1pPr>
              <a:defRPr/>
            </a:lvl1pPr>
          </a:lstStyle>
          <a:p>
            <a:endParaRPr lang="fr-FR" altLang="fr-FR"/>
          </a:p>
        </p:txBody>
      </p:sp>
      <p:sp>
        <p:nvSpPr>
          <p:cNvPr id="3" name="Espace réservé du pied de page 2">
            <a:extLst>
              <a:ext uri="{FF2B5EF4-FFF2-40B4-BE49-F238E27FC236}">
                <a16:creationId xmlns:a16="http://schemas.microsoft.com/office/drawing/2014/main" id="{CACC9F28-DA90-40F2-86A1-BC933C195140}"/>
              </a:ext>
            </a:extLst>
          </p:cNvPr>
          <p:cNvSpPr>
            <a:spLocks noGrp="1"/>
          </p:cNvSpPr>
          <p:nvPr>
            <p:ph type="ftr" sz="quarter" idx="11"/>
          </p:nvPr>
        </p:nvSpPr>
        <p:spPr/>
        <p:txBody>
          <a:bodyPr/>
          <a:lstStyle>
            <a:lvl1pPr>
              <a:defRPr/>
            </a:lvl1pPr>
          </a:lstStyle>
          <a:p>
            <a:endParaRPr lang="fr-FR" altLang="fr-FR"/>
          </a:p>
        </p:txBody>
      </p:sp>
      <p:sp>
        <p:nvSpPr>
          <p:cNvPr id="4" name="Espace réservé du numéro de diapositive 3">
            <a:extLst>
              <a:ext uri="{FF2B5EF4-FFF2-40B4-BE49-F238E27FC236}">
                <a16:creationId xmlns:a16="http://schemas.microsoft.com/office/drawing/2014/main" id="{678AD6C4-B815-430E-BF4B-2F6587B2F608}"/>
              </a:ext>
            </a:extLst>
          </p:cNvPr>
          <p:cNvSpPr>
            <a:spLocks noGrp="1"/>
          </p:cNvSpPr>
          <p:nvPr>
            <p:ph type="sldNum" sz="quarter" idx="12"/>
          </p:nvPr>
        </p:nvSpPr>
        <p:spPr/>
        <p:txBody>
          <a:bodyPr/>
          <a:lstStyle>
            <a:lvl1pPr>
              <a:defRPr/>
            </a:lvl1pPr>
          </a:lstStyle>
          <a:p>
            <a:fld id="{ECAED9C3-C3EA-4BB4-A42D-F6BC9BBDF228}" type="slidenum">
              <a:rPr lang="fr-FR" altLang="fr-FR"/>
              <a:pPr/>
              <a:t>‹N°›</a:t>
            </a:fld>
            <a:endParaRPr lang="fr-FR" altLang="fr-FR"/>
          </a:p>
        </p:txBody>
      </p:sp>
    </p:spTree>
    <p:extLst>
      <p:ext uri="{BB962C8B-B14F-4D97-AF65-F5344CB8AC3E}">
        <p14:creationId xmlns:p14="http://schemas.microsoft.com/office/powerpoint/2010/main" val="23017318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645BE9-3433-41DF-864E-E2E4D0C86779}"/>
              </a:ext>
            </a:extLst>
          </p:cNvPr>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754E146-02CA-4F44-A29D-F69324FE7DF5}"/>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5E9371-A543-4ED2-A788-D0AD0745C429}"/>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78BD810B-AC35-4F7F-A6BD-669A72673678}"/>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89AE6856-0B26-421F-B697-708777A1EA33}"/>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BAC4942F-E4F2-4179-9AB4-7D203B69AA26}"/>
              </a:ext>
            </a:extLst>
          </p:cNvPr>
          <p:cNvSpPr>
            <a:spLocks noGrp="1"/>
          </p:cNvSpPr>
          <p:nvPr>
            <p:ph type="sldNum" sz="quarter" idx="12"/>
          </p:nvPr>
        </p:nvSpPr>
        <p:spPr/>
        <p:txBody>
          <a:bodyPr/>
          <a:lstStyle>
            <a:lvl1pPr>
              <a:defRPr/>
            </a:lvl1pPr>
          </a:lstStyle>
          <a:p>
            <a:fld id="{27A080E9-E711-4F92-9FD4-C171CF9D8E82}" type="slidenum">
              <a:rPr lang="fr-FR" altLang="fr-FR"/>
              <a:pPr/>
              <a:t>‹N°›</a:t>
            </a:fld>
            <a:endParaRPr lang="fr-FR" altLang="fr-FR"/>
          </a:p>
        </p:txBody>
      </p:sp>
    </p:spTree>
    <p:extLst>
      <p:ext uri="{BB962C8B-B14F-4D97-AF65-F5344CB8AC3E}">
        <p14:creationId xmlns:p14="http://schemas.microsoft.com/office/powerpoint/2010/main" val="294501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F4C9D7-54FB-4179-9B8F-BB8C0E1F35C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2CEC3C5-1100-45D4-BA00-01C8FC3364E2}"/>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AEF8C9F-76E1-4DCE-A1B5-A4D17A8E6379}"/>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5" name="Espace réservé du pied de page 4">
            <a:extLst>
              <a:ext uri="{FF2B5EF4-FFF2-40B4-BE49-F238E27FC236}">
                <a16:creationId xmlns:a16="http://schemas.microsoft.com/office/drawing/2014/main" id="{56A5BA7A-47BD-4D14-9762-176196E7BFC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7953037-7548-4EA2-B956-D3668ACB523A}"/>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40823865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F358C4A-56AE-4327-AF3B-AD5D4DE75C0E}"/>
              </a:ext>
            </a:extLst>
          </p:cNvPr>
          <p:cNvSpPr>
            <a:spLocks noGrp="1"/>
          </p:cNvSpPr>
          <p:nvPr>
            <p:ph type="title"/>
          </p:nvPr>
        </p:nvSpPr>
        <p:spPr>
          <a:xfrm>
            <a:off x="840318" y="457200"/>
            <a:ext cx="393276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F3ABE483-4A57-4057-8B94-652095A5700C}"/>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2124FF5-D349-4E66-A62D-103AC980282A}"/>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E185821E-1C71-4349-B292-FA0F7F3E5775}"/>
              </a:ext>
            </a:extLst>
          </p:cNvPr>
          <p:cNvSpPr>
            <a:spLocks noGrp="1"/>
          </p:cNvSpPr>
          <p:nvPr>
            <p:ph type="dt" sz="half" idx="10"/>
          </p:nvPr>
        </p:nvSpPr>
        <p:spPr/>
        <p:txBody>
          <a:bodyPr/>
          <a:lstStyle>
            <a:lvl1pPr>
              <a:defRPr/>
            </a:lvl1pPr>
          </a:lstStyle>
          <a:p>
            <a:endParaRPr lang="fr-FR" altLang="fr-FR"/>
          </a:p>
        </p:txBody>
      </p:sp>
      <p:sp>
        <p:nvSpPr>
          <p:cNvPr id="6" name="Espace réservé du pied de page 5">
            <a:extLst>
              <a:ext uri="{FF2B5EF4-FFF2-40B4-BE49-F238E27FC236}">
                <a16:creationId xmlns:a16="http://schemas.microsoft.com/office/drawing/2014/main" id="{EB2CEC3F-BB13-4BA1-8A89-9B0A4CABB767}"/>
              </a:ext>
            </a:extLst>
          </p:cNvPr>
          <p:cNvSpPr>
            <a:spLocks noGrp="1"/>
          </p:cNvSpPr>
          <p:nvPr>
            <p:ph type="ftr" sz="quarter" idx="11"/>
          </p:nvPr>
        </p:nvSpPr>
        <p:spPr/>
        <p:txBody>
          <a:bodyPr/>
          <a:lstStyle>
            <a:lvl1pPr>
              <a:defRPr/>
            </a:lvl1pPr>
          </a:lstStyle>
          <a:p>
            <a:endParaRPr lang="fr-FR" altLang="fr-FR"/>
          </a:p>
        </p:txBody>
      </p:sp>
      <p:sp>
        <p:nvSpPr>
          <p:cNvPr id="7" name="Espace réservé du numéro de diapositive 6">
            <a:extLst>
              <a:ext uri="{FF2B5EF4-FFF2-40B4-BE49-F238E27FC236}">
                <a16:creationId xmlns:a16="http://schemas.microsoft.com/office/drawing/2014/main" id="{FFA1FF95-DBA7-4E0D-989A-D2B29500974C}"/>
              </a:ext>
            </a:extLst>
          </p:cNvPr>
          <p:cNvSpPr>
            <a:spLocks noGrp="1"/>
          </p:cNvSpPr>
          <p:nvPr>
            <p:ph type="sldNum" sz="quarter" idx="12"/>
          </p:nvPr>
        </p:nvSpPr>
        <p:spPr/>
        <p:txBody>
          <a:bodyPr/>
          <a:lstStyle>
            <a:lvl1pPr>
              <a:defRPr/>
            </a:lvl1pPr>
          </a:lstStyle>
          <a:p>
            <a:fld id="{1D663CDE-41B9-4C62-807E-A3B5C002CCD4}" type="slidenum">
              <a:rPr lang="fr-FR" altLang="fr-FR"/>
              <a:pPr/>
              <a:t>‹N°›</a:t>
            </a:fld>
            <a:endParaRPr lang="fr-FR" altLang="fr-FR"/>
          </a:p>
        </p:txBody>
      </p:sp>
    </p:spTree>
    <p:extLst>
      <p:ext uri="{BB962C8B-B14F-4D97-AF65-F5344CB8AC3E}">
        <p14:creationId xmlns:p14="http://schemas.microsoft.com/office/powerpoint/2010/main" val="26828210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BDF76E4-EC5D-4788-9B59-788A46A435C3}"/>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739EBFA5-B143-4758-85CB-3BD25085B1EC}"/>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EFEF0F6-DF79-408C-BEAD-6DE021104B35}"/>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9E56C393-3545-4500-BE0C-6BCF73388D73}"/>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03C2A504-B61B-4691-B60D-7B6523F287A3}"/>
              </a:ext>
            </a:extLst>
          </p:cNvPr>
          <p:cNvSpPr>
            <a:spLocks noGrp="1"/>
          </p:cNvSpPr>
          <p:nvPr>
            <p:ph type="sldNum" sz="quarter" idx="12"/>
          </p:nvPr>
        </p:nvSpPr>
        <p:spPr/>
        <p:txBody>
          <a:bodyPr/>
          <a:lstStyle>
            <a:lvl1pPr>
              <a:defRPr/>
            </a:lvl1pPr>
          </a:lstStyle>
          <a:p>
            <a:fld id="{A9D56C4F-2DED-436A-9912-22E5F47994FB}" type="slidenum">
              <a:rPr lang="fr-FR" altLang="fr-FR"/>
              <a:pPr/>
              <a:t>‹N°›</a:t>
            </a:fld>
            <a:endParaRPr lang="fr-FR" altLang="fr-FR"/>
          </a:p>
        </p:txBody>
      </p:sp>
    </p:spTree>
    <p:extLst>
      <p:ext uri="{BB962C8B-B14F-4D97-AF65-F5344CB8AC3E}">
        <p14:creationId xmlns:p14="http://schemas.microsoft.com/office/powerpoint/2010/main" val="1922476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ACACB78-E40D-41EA-8CD4-4D11510DBD14}"/>
              </a:ext>
            </a:extLst>
          </p:cNvPr>
          <p:cNvSpPr>
            <a:spLocks noGrp="1"/>
          </p:cNvSpPr>
          <p:nvPr>
            <p:ph type="title" orient="vert"/>
          </p:nvPr>
        </p:nvSpPr>
        <p:spPr>
          <a:xfrm>
            <a:off x="8839200" y="274639"/>
            <a:ext cx="2743200" cy="5851525"/>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83F5AD85-2095-4E03-BC0F-763238FF6488}"/>
              </a:ext>
            </a:extLst>
          </p:cNvPr>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013902C-DD47-4913-B4C2-25314ED7EF92}"/>
              </a:ext>
            </a:extLst>
          </p:cNvPr>
          <p:cNvSpPr>
            <a:spLocks noGrp="1"/>
          </p:cNvSpPr>
          <p:nvPr>
            <p:ph type="dt" sz="half" idx="10"/>
          </p:nvPr>
        </p:nvSpPr>
        <p:spPr/>
        <p:txBody>
          <a:bodyPr/>
          <a:lstStyle>
            <a:lvl1pPr>
              <a:defRPr/>
            </a:lvl1pPr>
          </a:lstStyle>
          <a:p>
            <a:endParaRPr lang="fr-FR" altLang="fr-FR"/>
          </a:p>
        </p:txBody>
      </p:sp>
      <p:sp>
        <p:nvSpPr>
          <p:cNvPr id="5" name="Espace réservé du pied de page 4">
            <a:extLst>
              <a:ext uri="{FF2B5EF4-FFF2-40B4-BE49-F238E27FC236}">
                <a16:creationId xmlns:a16="http://schemas.microsoft.com/office/drawing/2014/main" id="{70214EA5-53B3-4CE1-BFDB-491A75153E19}"/>
              </a:ext>
            </a:extLst>
          </p:cNvPr>
          <p:cNvSpPr>
            <a:spLocks noGrp="1"/>
          </p:cNvSpPr>
          <p:nvPr>
            <p:ph type="ftr" sz="quarter" idx="11"/>
          </p:nvPr>
        </p:nvSpPr>
        <p:spPr/>
        <p:txBody>
          <a:bodyPr/>
          <a:lstStyle>
            <a:lvl1pPr>
              <a:defRPr/>
            </a:lvl1pPr>
          </a:lstStyle>
          <a:p>
            <a:endParaRPr lang="fr-FR" altLang="fr-FR"/>
          </a:p>
        </p:txBody>
      </p:sp>
      <p:sp>
        <p:nvSpPr>
          <p:cNvPr id="6" name="Espace réservé du numéro de diapositive 5">
            <a:extLst>
              <a:ext uri="{FF2B5EF4-FFF2-40B4-BE49-F238E27FC236}">
                <a16:creationId xmlns:a16="http://schemas.microsoft.com/office/drawing/2014/main" id="{C66C1352-59A7-4E43-865B-E827DDEC15B3}"/>
              </a:ext>
            </a:extLst>
          </p:cNvPr>
          <p:cNvSpPr>
            <a:spLocks noGrp="1"/>
          </p:cNvSpPr>
          <p:nvPr>
            <p:ph type="sldNum" sz="quarter" idx="12"/>
          </p:nvPr>
        </p:nvSpPr>
        <p:spPr/>
        <p:txBody>
          <a:bodyPr/>
          <a:lstStyle>
            <a:lvl1pPr>
              <a:defRPr/>
            </a:lvl1pPr>
          </a:lstStyle>
          <a:p>
            <a:fld id="{D097FD28-9172-490F-8F10-9626257E179A}" type="slidenum">
              <a:rPr lang="fr-FR" altLang="fr-FR"/>
              <a:pPr/>
              <a:t>‹N°›</a:t>
            </a:fld>
            <a:endParaRPr lang="fr-FR" altLang="fr-FR"/>
          </a:p>
        </p:txBody>
      </p:sp>
    </p:spTree>
    <p:extLst>
      <p:ext uri="{BB962C8B-B14F-4D97-AF65-F5344CB8AC3E}">
        <p14:creationId xmlns:p14="http://schemas.microsoft.com/office/powerpoint/2010/main" val="4256183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0AE3F3-9709-4029-B772-E34EE97CE7B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627B1312-E267-499C-B6E1-053A97E6D0D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8785A60-1614-4ADC-B8BA-48BF922F92D1}"/>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5" name="Espace réservé du pied de page 4">
            <a:extLst>
              <a:ext uri="{FF2B5EF4-FFF2-40B4-BE49-F238E27FC236}">
                <a16:creationId xmlns:a16="http://schemas.microsoft.com/office/drawing/2014/main" id="{28E95A03-2BEB-41CA-868A-205E37FB21A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22FA2E1-5E48-449D-AC49-C2A125971C43}"/>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24211334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FF28D6-1A23-4A02-BBB5-3B5BA988D03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5E4E72C-1D1C-4C6D-828C-78DF47DDBD2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402C424A-E7BA-4660-A73A-49128B8CC06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5FB7625-CF94-49B4-86E3-ED04153FF19A}"/>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6" name="Espace réservé du pied de page 5">
            <a:extLst>
              <a:ext uri="{FF2B5EF4-FFF2-40B4-BE49-F238E27FC236}">
                <a16:creationId xmlns:a16="http://schemas.microsoft.com/office/drawing/2014/main" id="{653F85AE-FF91-4FB4-AAC6-4E5F917B64B0}"/>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2589FBA-D339-4C15-A887-DA9513F5D604}"/>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1024205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1BD5519-70EA-4CA9-A6E7-B5BEA448C5C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4E1710DE-E7CB-4376-BA44-159425EC0B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6BCECE0-B1F0-4666-ACD6-38DEC17EC3F1}"/>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D504F7D-2370-4C81-9688-E9FF635AAE4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B0DD8EF7-F164-4388-AB82-DF972FD2762A}"/>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3348D93-9374-4992-90AC-3FAC388292C4}"/>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8" name="Espace réservé du pied de page 7">
            <a:extLst>
              <a:ext uri="{FF2B5EF4-FFF2-40B4-BE49-F238E27FC236}">
                <a16:creationId xmlns:a16="http://schemas.microsoft.com/office/drawing/2014/main" id="{C2BBD203-D9B9-42F8-8391-A115BA173C5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A3A144DF-09EF-41B1-9BDE-F92C876EFC4E}"/>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2041536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887518-F256-4BA9-81CE-6B9EC6D0B1D3}"/>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FCC43FF-C7AC-49A7-B972-83BEDC2BA9B7}"/>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4" name="Espace réservé du pied de page 3">
            <a:extLst>
              <a:ext uri="{FF2B5EF4-FFF2-40B4-BE49-F238E27FC236}">
                <a16:creationId xmlns:a16="http://schemas.microsoft.com/office/drawing/2014/main" id="{EC681787-6078-4657-B016-D65332CF049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4A5D458-E24C-4203-8566-607B2334C4B6}"/>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10075836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F349775-21AC-46D0-9FA5-D870F6B32AF6}"/>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3" name="Espace réservé du pied de page 2">
            <a:extLst>
              <a:ext uri="{FF2B5EF4-FFF2-40B4-BE49-F238E27FC236}">
                <a16:creationId xmlns:a16="http://schemas.microsoft.com/office/drawing/2014/main" id="{86C4B3A4-8B88-4379-A822-874323D6E43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12A9375-4C4D-4F98-9C4A-D80A51F464B3}"/>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250062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AE3C9-F95D-45A5-B653-157C95F2198B}"/>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271B9F2E-AAC9-43E5-834C-F1128D5678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EB21CE74-BC2C-40D1-937B-38537FA96D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39D5929-7746-4511-B0B1-E4C23833D5C3}"/>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6" name="Espace réservé du pied de page 5">
            <a:extLst>
              <a:ext uri="{FF2B5EF4-FFF2-40B4-BE49-F238E27FC236}">
                <a16:creationId xmlns:a16="http://schemas.microsoft.com/office/drawing/2014/main" id="{1D59CAAB-96B6-4AEE-BD0B-2C39CC731865}"/>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D421C8C-5A92-400A-AD82-88B56E96C3FD}"/>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4099161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9F596B7-EFCE-4F4B-AB7C-97FFFD63B307}"/>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D87BA481-4110-45F9-BDA9-D9FB2BF14B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FDD5A473-252E-445A-ACEF-532A00DA9F2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4E4B11B-BE2A-4DBF-B3CC-F2FFC656F8A5}"/>
              </a:ext>
            </a:extLst>
          </p:cNvPr>
          <p:cNvSpPr>
            <a:spLocks noGrp="1"/>
          </p:cNvSpPr>
          <p:nvPr>
            <p:ph type="dt" sz="half" idx="10"/>
          </p:nvPr>
        </p:nvSpPr>
        <p:spPr/>
        <p:txBody>
          <a:bodyPr/>
          <a:lstStyle/>
          <a:p>
            <a:fld id="{8BCAF93C-3DA9-4661-BD2F-D4A06691B7D2}" type="datetimeFigureOut">
              <a:rPr lang="fr-FR" smtClean="0"/>
              <a:t>21/03/2023</a:t>
            </a:fld>
            <a:endParaRPr lang="fr-FR"/>
          </a:p>
        </p:txBody>
      </p:sp>
      <p:sp>
        <p:nvSpPr>
          <p:cNvPr id="6" name="Espace réservé du pied de page 5">
            <a:extLst>
              <a:ext uri="{FF2B5EF4-FFF2-40B4-BE49-F238E27FC236}">
                <a16:creationId xmlns:a16="http://schemas.microsoft.com/office/drawing/2014/main" id="{ABA1FE60-F359-4DE4-AAE7-E6DF1FA776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E3C3385-590D-44B5-B027-3E6444040DCB}"/>
              </a:ext>
            </a:extLst>
          </p:cNvPr>
          <p:cNvSpPr>
            <a:spLocks noGrp="1"/>
          </p:cNvSpPr>
          <p:nvPr>
            <p:ph type="sldNum" sz="quarter" idx="12"/>
          </p:nvPr>
        </p:nvSpPr>
        <p:spPr/>
        <p:txBody>
          <a:bodyPr/>
          <a:lstStyle/>
          <a:p>
            <a:fld id="{31D971CE-5B07-42ED-8725-DF166655E4EE}" type="slidenum">
              <a:rPr lang="fr-FR" smtClean="0"/>
              <a:t>‹N°›</a:t>
            </a:fld>
            <a:endParaRPr lang="fr-FR"/>
          </a:p>
        </p:txBody>
      </p:sp>
    </p:spTree>
    <p:extLst>
      <p:ext uri="{BB962C8B-B14F-4D97-AF65-F5344CB8AC3E}">
        <p14:creationId xmlns:p14="http://schemas.microsoft.com/office/powerpoint/2010/main" val="4039598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322DB74-ADB3-4CB7-9BD7-3B44A73017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9DD8B919-4714-492C-A5B9-2898D24B52B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DF8F1E-B0C3-44E8-B574-48F162AA48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CAF93C-3DA9-4661-BD2F-D4A06691B7D2}" type="datetimeFigureOut">
              <a:rPr lang="fr-FR" smtClean="0"/>
              <a:t>21/03/2023</a:t>
            </a:fld>
            <a:endParaRPr lang="fr-FR"/>
          </a:p>
        </p:txBody>
      </p:sp>
      <p:sp>
        <p:nvSpPr>
          <p:cNvPr id="5" name="Espace réservé du pied de page 4">
            <a:extLst>
              <a:ext uri="{FF2B5EF4-FFF2-40B4-BE49-F238E27FC236}">
                <a16:creationId xmlns:a16="http://schemas.microsoft.com/office/drawing/2014/main" id="{5D7057D2-4871-41E2-8972-3BB60AD2A9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A83D2590-E780-4363-84DB-D6BDA48F92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D971CE-5B07-42ED-8725-DF166655E4EE}" type="slidenum">
              <a:rPr lang="fr-FR" smtClean="0"/>
              <a:t>‹N°›</a:t>
            </a:fld>
            <a:endParaRPr lang="fr-FR"/>
          </a:p>
        </p:txBody>
      </p:sp>
    </p:spTree>
    <p:extLst>
      <p:ext uri="{BB962C8B-B14F-4D97-AF65-F5344CB8AC3E}">
        <p14:creationId xmlns:p14="http://schemas.microsoft.com/office/powerpoint/2010/main" val="11645229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A267D73D-681C-4A36-9438-2A247D32CEE8}"/>
              </a:ext>
            </a:extLst>
          </p:cNvPr>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altLang="fr-FR"/>
              <a:t>Cliquez pour modifier le style du titre</a:t>
            </a:r>
          </a:p>
        </p:txBody>
      </p:sp>
      <p:sp>
        <p:nvSpPr>
          <p:cNvPr id="1027" name="Rectangle 3">
            <a:extLst>
              <a:ext uri="{FF2B5EF4-FFF2-40B4-BE49-F238E27FC236}">
                <a16:creationId xmlns:a16="http://schemas.microsoft.com/office/drawing/2014/main" id="{C1FB29F3-5B3E-4C53-903D-E1C7C0C060ED}"/>
              </a:ext>
            </a:extLst>
          </p:cNvPr>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altLang="fr-FR"/>
              <a:t>Cliquez pour modifier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1028" name="Rectangle 4">
            <a:extLst>
              <a:ext uri="{FF2B5EF4-FFF2-40B4-BE49-F238E27FC236}">
                <a16:creationId xmlns:a16="http://schemas.microsoft.com/office/drawing/2014/main" id="{A805BBFA-D15C-4ED9-B129-18553F4D1BB7}"/>
              </a:ext>
            </a:extLst>
          </p:cNvPr>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atin typeface="+mn-lt"/>
              </a:defRPr>
            </a:lvl1pPr>
          </a:lstStyle>
          <a:p>
            <a:endParaRPr lang="fr-FR" altLang="fr-FR"/>
          </a:p>
        </p:txBody>
      </p:sp>
      <p:sp>
        <p:nvSpPr>
          <p:cNvPr id="1029" name="Rectangle 5">
            <a:extLst>
              <a:ext uri="{FF2B5EF4-FFF2-40B4-BE49-F238E27FC236}">
                <a16:creationId xmlns:a16="http://schemas.microsoft.com/office/drawing/2014/main" id="{C7E6C59F-F1DC-4B4C-AD03-EECE646FE20E}"/>
              </a:ext>
            </a:extLst>
          </p:cNvPr>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atin typeface="+mn-lt"/>
              </a:defRPr>
            </a:lvl1pPr>
          </a:lstStyle>
          <a:p>
            <a:endParaRPr lang="fr-FR" altLang="fr-FR"/>
          </a:p>
        </p:txBody>
      </p:sp>
      <p:sp>
        <p:nvSpPr>
          <p:cNvPr id="1030" name="Rectangle 6">
            <a:extLst>
              <a:ext uri="{FF2B5EF4-FFF2-40B4-BE49-F238E27FC236}">
                <a16:creationId xmlns:a16="http://schemas.microsoft.com/office/drawing/2014/main" id="{DA837F06-8038-434E-930A-1A0A524B5BF5}"/>
              </a:ext>
            </a:extLst>
          </p:cNvPr>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atin typeface="+mn-lt"/>
              </a:defRPr>
            </a:lvl1pPr>
          </a:lstStyle>
          <a:p>
            <a:fld id="{38A1A19F-9A37-453E-B092-13A82891B179}" type="slidenum">
              <a:rPr lang="fr-FR" altLang="fr-FR"/>
              <a:pPr/>
              <a:t>‹N°›</a:t>
            </a:fld>
            <a:endParaRPr lang="fr-FR" altLang="fr-FR"/>
          </a:p>
        </p:txBody>
      </p:sp>
    </p:spTree>
    <p:extLst>
      <p:ext uri="{BB962C8B-B14F-4D97-AF65-F5344CB8AC3E}">
        <p14:creationId xmlns:p14="http://schemas.microsoft.com/office/powerpoint/2010/main" val="6827900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2.png"/><Relationship Id="rId2" Type="http://schemas.openxmlformats.org/officeDocument/2006/relationships/image" Target="../media/image33.emf"/><Relationship Id="rId1" Type="http://schemas.openxmlformats.org/officeDocument/2006/relationships/slideLayout" Target="../slideLayouts/slideLayout13.xml"/><Relationship Id="rId6" Type="http://schemas.openxmlformats.org/officeDocument/2006/relationships/image" Target="../media/image34.emf"/><Relationship Id="rId5" Type="http://schemas.openxmlformats.org/officeDocument/2006/relationships/image" Target="../media/image35.png"/><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8" Type="http://schemas.openxmlformats.org/officeDocument/2006/relationships/image" Target="../media/image38.emf"/><Relationship Id="rId13" Type="http://schemas.openxmlformats.org/officeDocument/2006/relationships/image" Target="../media/image43.png"/><Relationship Id="rId3" Type="http://schemas.openxmlformats.org/officeDocument/2006/relationships/image" Target="../media/image340.png"/><Relationship Id="rId7" Type="http://schemas.openxmlformats.org/officeDocument/2006/relationships/image" Target="../media/image37.emf"/><Relationship Id="rId12" Type="http://schemas.openxmlformats.org/officeDocument/2006/relationships/image" Target="../media/image39.emf"/><Relationship Id="rId2" Type="http://schemas.openxmlformats.org/officeDocument/2006/relationships/image" Target="../media/image36.png"/><Relationship Id="rId1" Type="http://schemas.openxmlformats.org/officeDocument/2006/relationships/slideLayout" Target="../slideLayouts/slideLayout13.xml"/><Relationship Id="rId6" Type="http://schemas.openxmlformats.org/officeDocument/2006/relationships/image" Target="../media/image36.emf"/><Relationship Id="rId11" Type="http://schemas.openxmlformats.org/officeDocument/2006/relationships/image" Target="../media/image42.png"/><Relationship Id="rId5" Type="http://schemas.openxmlformats.org/officeDocument/2006/relationships/image" Target="../media/image35.emf"/><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0.png"/></Relationships>
</file>

<file path=ppt/slides/_rels/slide12.xml.rels><?xml version="1.0" encoding="UTF-8" standalone="yes"?>
<Relationships xmlns="http://schemas.openxmlformats.org/package/2006/relationships"><Relationship Id="rId8" Type="http://schemas.openxmlformats.org/officeDocument/2006/relationships/image" Target="../media/image41.emf"/><Relationship Id="rId13" Type="http://schemas.openxmlformats.org/officeDocument/2006/relationships/image" Target="../media/image45.emf"/><Relationship Id="rId3" Type="http://schemas.openxmlformats.org/officeDocument/2006/relationships/image" Target="../media/image39.png"/><Relationship Id="rId7" Type="http://schemas.openxmlformats.org/officeDocument/2006/relationships/image" Target="../media/image40.png"/><Relationship Id="rId12" Type="http://schemas.openxmlformats.org/officeDocument/2006/relationships/image" Target="../media/image44.emf"/><Relationship Id="rId17" Type="http://schemas.openxmlformats.org/officeDocument/2006/relationships/image" Target="../media/image53.png"/><Relationship Id="rId2" Type="http://schemas.openxmlformats.org/officeDocument/2006/relationships/image" Target="../media/image38.png"/><Relationship Id="rId16" Type="http://schemas.openxmlformats.org/officeDocument/2006/relationships/image" Target="../media/image47.emf"/><Relationship Id="rId1" Type="http://schemas.openxmlformats.org/officeDocument/2006/relationships/slideLayout" Target="../slideLayouts/slideLayout13.xml"/><Relationship Id="rId6" Type="http://schemas.openxmlformats.org/officeDocument/2006/relationships/image" Target="../media/image430.png"/><Relationship Id="rId11" Type="http://schemas.openxmlformats.org/officeDocument/2006/relationships/image" Target="../media/image43.emf"/><Relationship Id="rId5" Type="http://schemas.openxmlformats.org/officeDocument/2006/relationships/image" Target="../media/image41.png"/><Relationship Id="rId15" Type="http://schemas.openxmlformats.org/officeDocument/2006/relationships/image" Target="../media/image51.png"/><Relationship Id="rId10" Type="http://schemas.openxmlformats.org/officeDocument/2006/relationships/image" Target="../media/image42.emf"/><Relationship Id="rId4" Type="http://schemas.openxmlformats.org/officeDocument/2006/relationships/image" Target="../media/image40.emf"/><Relationship Id="rId9" Type="http://schemas.openxmlformats.org/officeDocument/2006/relationships/image" Target="../media/image45.png"/><Relationship Id="rId14" Type="http://schemas.openxmlformats.org/officeDocument/2006/relationships/image" Target="../media/image46.emf"/></Relationships>
</file>

<file path=ppt/slides/_rels/slide13.xml.rels><?xml version="1.0" encoding="UTF-8" standalone="yes"?>
<Relationships xmlns="http://schemas.openxmlformats.org/package/2006/relationships"><Relationship Id="rId8" Type="http://schemas.openxmlformats.org/officeDocument/2006/relationships/image" Target="../media/image53.emf"/><Relationship Id="rId3" Type="http://schemas.openxmlformats.org/officeDocument/2006/relationships/image" Target="../media/image54.png"/><Relationship Id="rId7" Type="http://schemas.openxmlformats.org/officeDocument/2006/relationships/image" Target="../media/image52.emf"/><Relationship Id="rId2" Type="http://schemas.openxmlformats.org/officeDocument/2006/relationships/image" Target="../media/image48.emf"/><Relationship Id="rId1" Type="http://schemas.openxmlformats.org/officeDocument/2006/relationships/slideLayout" Target="../slideLayouts/slideLayout13.xml"/><Relationship Id="rId6" Type="http://schemas.openxmlformats.org/officeDocument/2006/relationships/image" Target="../media/image51.emf"/><Relationship Id="rId11" Type="http://schemas.openxmlformats.org/officeDocument/2006/relationships/image" Target="../media/image54.emf"/><Relationship Id="rId5" Type="http://schemas.openxmlformats.org/officeDocument/2006/relationships/image" Target="../media/image50.emf"/><Relationship Id="rId10" Type="http://schemas.openxmlformats.org/officeDocument/2006/relationships/image" Target="../media/image62.png"/><Relationship Id="rId4" Type="http://schemas.openxmlformats.org/officeDocument/2006/relationships/image" Target="../media/image49.emf"/><Relationship Id="rId9" Type="http://schemas.openxmlformats.org/officeDocument/2006/relationships/image" Target="../media/image61.png"/></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56.emf"/><Relationship Id="rId7" Type="http://schemas.openxmlformats.org/officeDocument/2006/relationships/image" Target="../media/image60.emf"/><Relationship Id="rId2" Type="http://schemas.openxmlformats.org/officeDocument/2006/relationships/image" Target="../media/image55.emf"/><Relationship Id="rId1" Type="http://schemas.openxmlformats.org/officeDocument/2006/relationships/slideLayout" Target="../slideLayouts/slideLayout13.xml"/><Relationship Id="rId6" Type="http://schemas.openxmlformats.org/officeDocument/2006/relationships/image" Target="../media/image59.emf"/><Relationship Id="rId5" Type="http://schemas.openxmlformats.org/officeDocument/2006/relationships/image" Target="../media/image58.emf"/><Relationship Id="rId4" Type="http://schemas.openxmlformats.org/officeDocument/2006/relationships/image" Target="../media/image57.emf"/><Relationship Id="rId9" Type="http://schemas.openxmlformats.org/officeDocument/2006/relationships/image" Target="../media/image61.emf"/></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emf"/><Relationship Id="rId5" Type="http://schemas.openxmlformats.org/officeDocument/2006/relationships/image" Target="../media/image10.emf"/><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6" Type="http://schemas.openxmlformats.org/officeDocument/2006/relationships/image" Target="../media/image18.wmf"/><Relationship Id="rId5" Type="http://schemas.openxmlformats.org/officeDocument/2006/relationships/image" Target="../media/image17.emf"/><Relationship Id="rId4" Type="http://schemas.openxmlformats.org/officeDocument/2006/relationships/image" Target="../media/image16.emf"/></Relationships>
</file>

<file path=ppt/slides/_rels/slide7.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2.emf"/><Relationship Id="rId5" Type="http://schemas.openxmlformats.org/officeDocument/2006/relationships/image" Target="../media/image21.png"/><Relationship Id="rId4" Type="http://schemas.openxmlformats.org/officeDocument/2006/relationships/image" Target="../media/image20.emf"/></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wmf"/><Relationship Id="rId1" Type="http://schemas.openxmlformats.org/officeDocument/2006/relationships/slideLayout" Target="../slideLayouts/slideLayout13.xml"/><Relationship Id="rId6" Type="http://schemas.openxmlformats.org/officeDocument/2006/relationships/image" Target="../media/image28.emf"/><Relationship Id="rId5" Type="http://schemas.openxmlformats.org/officeDocument/2006/relationships/image" Target="../media/image27.wmf"/><Relationship Id="rId4" Type="http://schemas.openxmlformats.org/officeDocument/2006/relationships/image" Target="../media/image26.wmf"/></Relationships>
</file>

<file path=ppt/slides/_rels/slide9.xml.rels><?xml version="1.0" encoding="UTF-8" standalone="yes"?>
<Relationships xmlns="http://schemas.openxmlformats.org/package/2006/relationships"><Relationship Id="rId8" Type="http://schemas.openxmlformats.org/officeDocument/2006/relationships/image" Target="../media/image34.emf"/><Relationship Id="rId3" Type="http://schemas.openxmlformats.org/officeDocument/2006/relationships/image" Target="../media/image30.emf"/><Relationship Id="rId7" Type="http://schemas.openxmlformats.org/officeDocument/2006/relationships/image" Target="../media/image33.emf"/><Relationship Id="rId2" Type="http://schemas.openxmlformats.org/officeDocument/2006/relationships/image" Target="../media/image29.emf"/><Relationship Id="rId1" Type="http://schemas.openxmlformats.org/officeDocument/2006/relationships/slideLayout" Target="../slideLayouts/slideLayout13.xml"/><Relationship Id="rId6" Type="http://schemas.openxmlformats.org/officeDocument/2006/relationships/image" Target="../media/image28.png"/><Relationship Id="rId5" Type="http://schemas.openxmlformats.org/officeDocument/2006/relationships/image" Target="../media/image32.emf"/><Relationship Id="rId4" Type="http://schemas.openxmlformats.org/officeDocument/2006/relationships/image" Target="../media/image3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699D2D-22EF-4D32-B689-410A878D0F9D}"/>
              </a:ext>
            </a:extLst>
          </p:cNvPr>
          <p:cNvSpPr>
            <a:spLocks noGrp="1"/>
          </p:cNvSpPr>
          <p:nvPr>
            <p:ph type="ctrTitle"/>
          </p:nvPr>
        </p:nvSpPr>
        <p:spPr>
          <a:xfrm>
            <a:off x="2104783" y="1930124"/>
            <a:ext cx="9144000" cy="2387600"/>
          </a:xfrm>
        </p:spPr>
        <p:txBody>
          <a:bodyPr>
            <a:normAutofit fontScale="90000"/>
          </a:bodyPr>
          <a:lstStyle/>
          <a:p>
            <a:r>
              <a:rPr lang="fr-FR" b="1" dirty="0" err="1">
                <a:solidFill>
                  <a:srgbClr val="002060"/>
                </a:solidFill>
              </a:rPr>
              <a:t>Scalar</a:t>
            </a:r>
            <a:r>
              <a:rPr lang="fr-FR" b="1" dirty="0">
                <a:solidFill>
                  <a:srgbClr val="002060"/>
                </a:solidFill>
              </a:rPr>
              <a:t> </a:t>
            </a:r>
            <a:r>
              <a:rPr lang="fr-FR" b="1" dirty="0" err="1">
                <a:solidFill>
                  <a:srgbClr val="002060"/>
                </a:solidFill>
              </a:rPr>
              <a:t>field</a:t>
            </a:r>
            <a:r>
              <a:rPr lang="fr-FR" b="1" dirty="0">
                <a:solidFill>
                  <a:srgbClr val="002060"/>
                </a:solidFill>
              </a:rPr>
              <a:t>, </a:t>
            </a:r>
            <a:r>
              <a:rPr lang="fr-FR" b="1" dirty="0" err="1">
                <a:solidFill>
                  <a:srgbClr val="002060"/>
                </a:solidFill>
              </a:rPr>
              <a:t>nucleon</a:t>
            </a:r>
            <a:r>
              <a:rPr lang="fr-FR" b="1" dirty="0">
                <a:solidFill>
                  <a:srgbClr val="002060"/>
                </a:solidFill>
              </a:rPr>
              <a:t> structure and </a:t>
            </a:r>
            <a:r>
              <a:rPr lang="fr-FR" b="1" dirty="0" err="1">
                <a:solidFill>
                  <a:srgbClr val="002060"/>
                </a:solidFill>
              </a:rPr>
              <a:t>relativistic</a:t>
            </a:r>
            <a:r>
              <a:rPr lang="fr-FR" b="1" dirty="0">
                <a:solidFill>
                  <a:srgbClr val="002060"/>
                </a:solidFill>
              </a:rPr>
              <a:t> chiral </a:t>
            </a:r>
            <a:r>
              <a:rPr lang="fr-FR" b="1" dirty="0" err="1">
                <a:solidFill>
                  <a:srgbClr val="002060"/>
                </a:solidFill>
              </a:rPr>
              <a:t>theory</a:t>
            </a:r>
            <a:r>
              <a:rPr lang="fr-FR" b="1" dirty="0">
                <a:solidFill>
                  <a:srgbClr val="002060"/>
                </a:solidFill>
              </a:rPr>
              <a:t> for </a:t>
            </a:r>
            <a:r>
              <a:rPr lang="fr-FR" b="1" dirty="0" err="1">
                <a:solidFill>
                  <a:srgbClr val="002060"/>
                </a:solidFill>
              </a:rPr>
              <a:t>nuclear</a:t>
            </a:r>
            <a:r>
              <a:rPr lang="fr-FR" b="1" dirty="0">
                <a:solidFill>
                  <a:srgbClr val="002060"/>
                </a:solidFill>
              </a:rPr>
              <a:t> </a:t>
            </a:r>
            <a:r>
              <a:rPr lang="fr-FR" b="1" dirty="0" err="1">
                <a:solidFill>
                  <a:srgbClr val="002060"/>
                </a:solidFill>
              </a:rPr>
              <a:t>matter</a:t>
            </a:r>
            <a:endParaRPr lang="fr-FR" b="1" dirty="0">
              <a:solidFill>
                <a:srgbClr val="002060"/>
              </a:solidFill>
            </a:endParaRPr>
          </a:p>
        </p:txBody>
      </p:sp>
      <p:sp>
        <p:nvSpPr>
          <p:cNvPr id="3" name="ZoneTexte 2">
            <a:extLst>
              <a:ext uri="{FF2B5EF4-FFF2-40B4-BE49-F238E27FC236}">
                <a16:creationId xmlns:a16="http://schemas.microsoft.com/office/drawing/2014/main" id="{7056272F-AFAF-4701-8361-362571469D7A}"/>
              </a:ext>
            </a:extLst>
          </p:cNvPr>
          <p:cNvSpPr txBox="1"/>
          <p:nvPr/>
        </p:nvSpPr>
        <p:spPr>
          <a:xfrm>
            <a:off x="2969112" y="4554212"/>
            <a:ext cx="5976257" cy="523220"/>
          </a:xfrm>
          <a:prstGeom prst="rect">
            <a:avLst/>
          </a:prstGeom>
          <a:noFill/>
        </p:spPr>
        <p:txBody>
          <a:bodyPr wrap="square" rtlCol="0">
            <a:spAutoFit/>
          </a:bodyPr>
          <a:lstStyle/>
          <a:p>
            <a:pPr algn="ctr"/>
            <a:r>
              <a:rPr lang="fr-FR" sz="2800" b="1" dirty="0"/>
              <a:t>Guy Chanfray  (IP2I Lyon)</a:t>
            </a:r>
          </a:p>
        </p:txBody>
      </p:sp>
      <p:pic>
        <p:nvPicPr>
          <p:cNvPr id="5" name="Image 4">
            <a:extLst>
              <a:ext uri="{FF2B5EF4-FFF2-40B4-BE49-F238E27FC236}">
                <a16:creationId xmlns:a16="http://schemas.microsoft.com/office/drawing/2014/main" id="{2BCEF534-B0F8-4F05-B45A-7037208F6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2436" y="259593"/>
            <a:ext cx="1809750" cy="2305050"/>
          </a:xfrm>
          <a:prstGeom prst="rect">
            <a:avLst/>
          </a:prstGeom>
        </p:spPr>
      </p:pic>
      <p:sp>
        <p:nvSpPr>
          <p:cNvPr id="9" name="ZoneTexte 8">
            <a:extLst>
              <a:ext uri="{FF2B5EF4-FFF2-40B4-BE49-F238E27FC236}">
                <a16:creationId xmlns:a16="http://schemas.microsoft.com/office/drawing/2014/main" id="{92D31E94-0750-4D9C-B576-8C7420EEFE10}"/>
              </a:ext>
            </a:extLst>
          </p:cNvPr>
          <p:cNvSpPr txBox="1"/>
          <p:nvPr/>
        </p:nvSpPr>
        <p:spPr>
          <a:xfrm>
            <a:off x="3135775" y="386116"/>
            <a:ext cx="8356077" cy="954107"/>
          </a:xfrm>
          <a:prstGeom prst="rect">
            <a:avLst/>
          </a:prstGeom>
          <a:solidFill>
            <a:schemeClr val="accent5">
              <a:lumMod val="50000"/>
            </a:schemeClr>
          </a:solidFill>
        </p:spPr>
        <p:txBody>
          <a:bodyPr wrap="square">
            <a:spAutoFit/>
          </a:bodyPr>
          <a:lstStyle/>
          <a:p>
            <a:pPr algn="ctr"/>
            <a:r>
              <a:rPr lang="en-US" sz="2800" dirty="0">
                <a:solidFill>
                  <a:schemeClr val="bg1"/>
                </a:solidFill>
                <a:effectLst/>
                <a:latin typeface="Arial" panose="020B0604020202020204" pitchFamily="34" charset="0"/>
                <a:cs typeface="Arial" panose="020B0604020202020204" pitchFamily="34" charset="0"/>
              </a:rPr>
              <a:t>Conference on Quantum-Many-Body Correlations in memory of Peter Schuck (QMBC 2023)</a:t>
            </a:r>
            <a:endParaRPr lang="fr-FR" sz="2800" b="1" dirty="0">
              <a:solidFill>
                <a:schemeClr val="bg1"/>
              </a:solidFill>
              <a:latin typeface="Arial" panose="020B0604020202020204" pitchFamily="34" charset="0"/>
              <a:cs typeface="Arial" panose="020B0604020202020204" pitchFamily="34" charset="0"/>
            </a:endParaRPr>
          </a:p>
        </p:txBody>
      </p:sp>
      <p:graphicFrame>
        <p:nvGraphicFramePr>
          <p:cNvPr id="10" name="Objet 9">
            <a:extLst>
              <a:ext uri="{FF2B5EF4-FFF2-40B4-BE49-F238E27FC236}">
                <a16:creationId xmlns:a16="http://schemas.microsoft.com/office/drawing/2014/main" id="{3EC6C352-F66B-41FA-9802-A04600C46BE1}"/>
              </a:ext>
            </a:extLst>
          </p:cNvPr>
          <p:cNvGraphicFramePr>
            <a:graphicFrameLocks noChangeAspect="1"/>
          </p:cNvGraphicFramePr>
          <p:nvPr/>
        </p:nvGraphicFramePr>
        <p:xfrm>
          <a:off x="416470" y="5673441"/>
          <a:ext cx="3814658" cy="866874"/>
        </p:xfrm>
        <a:graphic>
          <a:graphicData uri="http://schemas.openxmlformats.org/presentationml/2006/ole">
            <mc:AlternateContent xmlns:mc="http://schemas.openxmlformats.org/markup-compatibility/2006">
              <mc:Choice xmlns:v="urn:schemas-microsoft-com:vml" Requires="v">
                <p:oleObj spid="_x0000_s1039" name="Acrobat Document" r:id="rId5" imgW="5010103" imgH="1266798" progId="AcroExch.Document.7">
                  <p:embed/>
                </p:oleObj>
              </mc:Choice>
              <mc:Fallback>
                <p:oleObj name="Acrobat Document" r:id="rId5" imgW="5010103" imgH="1266798" progId="AcroExch.Document.7">
                  <p:embed/>
                  <p:pic>
                    <p:nvPicPr>
                      <p:cNvPr id="5" name="Obje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6470" y="5673441"/>
                        <a:ext cx="3814658" cy="866874"/>
                      </a:xfrm>
                      <a:prstGeom prst="rect">
                        <a:avLst/>
                      </a:prstGeom>
                      <a:noFill/>
                    </p:spPr>
                  </p:pic>
                </p:oleObj>
              </mc:Fallback>
            </mc:AlternateContent>
          </a:graphicData>
        </a:graphic>
      </p:graphicFrame>
      <p:pic>
        <p:nvPicPr>
          <p:cNvPr id="11" name="Image 10">
            <a:extLst>
              <a:ext uri="{FF2B5EF4-FFF2-40B4-BE49-F238E27FC236}">
                <a16:creationId xmlns:a16="http://schemas.microsoft.com/office/drawing/2014/main" id="{505E5ABF-9032-412C-85EF-95E0CBAAC56C}"/>
              </a:ext>
            </a:extLst>
          </p:cNvPr>
          <p:cNvPicPr/>
          <p:nvPr/>
        </p:nvPicPr>
        <p:blipFill>
          <a:blip r:embed="rId7"/>
          <a:srcRect/>
          <a:stretch>
            <a:fillRect/>
          </a:stretch>
        </p:blipFill>
        <p:spPr bwMode="auto">
          <a:xfrm>
            <a:off x="9916368" y="5674007"/>
            <a:ext cx="1584176" cy="897632"/>
          </a:xfrm>
          <a:prstGeom prst="rect">
            <a:avLst/>
          </a:prstGeom>
          <a:noFill/>
          <a:ln w="9525">
            <a:noFill/>
            <a:miter lim="800000"/>
            <a:headEnd/>
            <a:tailEnd/>
          </a:ln>
        </p:spPr>
      </p:pic>
      <p:pic>
        <p:nvPicPr>
          <p:cNvPr id="13" name="Image 12">
            <a:extLst>
              <a:ext uri="{FF2B5EF4-FFF2-40B4-BE49-F238E27FC236}">
                <a16:creationId xmlns:a16="http://schemas.microsoft.com/office/drawing/2014/main" id="{B9AAAEDD-300F-4873-99EC-39223051DCF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203598" y="5361669"/>
            <a:ext cx="1110215" cy="1110215"/>
          </a:xfrm>
          <a:prstGeom prst="rect">
            <a:avLst/>
          </a:prstGeom>
        </p:spPr>
      </p:pic>
    </p:spTree>
    <p:extLst>
      <p:ext uri="{BB962C8B-B14F-4D97-AF65-F5344CB8AC3E}">
        <p14:creationId xmlns:p14="http://schemas.microsoft.com/office/powerpoint/2010/main" val="30301090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a:extLst>
              <a:ext uri="{FF2B5EF4-FFF2-40B4-BE49-F238E27FC236}">
                <a16:creationId xmlns:a16="http://schemas.microsoft.com/office/drawing/2014/main" id="{FD4E688C-E64F-413A-9F86-B4B6B5BB6A08}"/>
              </a:ext>
            </a:extLst>
          </p:cNvPr>
          <p:cNvGrpSpPr/>
          <p:nvPr/>
        </p:nvGrpSpPr>
        <p:grpSpPr>
          <a:xfrm>
            <a:off x="209738" y="783958"/>
            <a:ext cx="4969808" cy="644961"/>
            <a:chOff x="330200" y="5575808"/>
            <a:chExt cx="4969808" cy="644961"/>
          </a:xfrm>
        </p:grpSpPr>
        <p:pic>
          <p:nvPicPr>
            <p:cNvPr id="3" name="Image 2">
              <a:extLst>
                <a:ext uri="{FF2B5EF4-FFF2-40B4-BE49-F238E27FC236}">
                  <a16:creationId xmlns:a16="http://schemas.microsoft.com/office/drawing/2014/main" id="{0BCF5E5C-B0B5-43EE-991C-19BAC4C38B51}"/>
                </a:ext>
              </a:extLst>
            </p:cNvPr>
            <p:cNvPicPr>
              <a:picLocks noChangeAspect="1"/>
            </p:cNvPicPr>
            <p:nvPr/>
          </p:nvPicPr>
          <p:blipFill>
            <a:blip r:embed="rId2"/>
            <a:stretch>
              <a:fillRect/>
            </a:stretch>
          </p:blipFill>
          <p:spPr>
            <a:xfrm>
              <a:off x="330200" y="5575808"/>
              <a:ext cx="4969808" cy="644960"/>
            </a:xfrm>
            <a:prstGeom prst="rect">
              <a:avLst/>
            </a:prstGeom>
            <a:ln>
              <a:solidFill>
                <a:srgbClr val="00B050"/>
              </a:solidFill>
            </a:ln>
          </p:spPr>
        </p:pic>
        <p:sp>
          <p:nvSpPr>
            <p:cNvPr id="4" name="Ellipse 3">
              <a:extLst>
                <a:ext uri="{FF2B5EF4-FFF2-40B4-BE49-F238E27FC236}">
                  <a16:creationId xmlns:a16="http://schemas.microsoft.com/office/drawing/2014/main" id="{95D60842-C402-491C-A8BF-AFDCA2094E21}"/>
                </a:ext>
              </a:extLst>
            </p:cNvPr>
            <p:cNvSpPr/>
            <p:nvPr/>
          </p:nvSpPr>
          <p:spPr bwMode="auto">
            <a:xfrm>
              <a:off x="3511550" y="5674085"/>
              <a:ext cx="571500" cy="546684"/>
            </a:xfrm>
            <a:prstGeom prst="ellipse">
              <a:avLst/>
            </a:prstGeom>
            <a:noFill/>
            <a:ln w="38100" cap="flat" cmpd="sng" algn="ctr">
              <a:solidFill>
                <a:srgbClr val="00703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dirty="0">
                <a:ln>
                  <a:noFill/>
                </a:ln>
                <a:solidFill>
                  <a:schemeClr val="tx1"/>
                </a:solidFill>
                <a:effectLst/>
                <a:latin typeface="Comic Sans MS" panose="030F0702030302020204" pitchFamily="66" charset="0"/>
              </a:endParaRPr>
            </a:p>
          </p:txBody>
        </p:sp>
      </p:grpSp>
      <p:sp>
        <p:nvSpPr>
          <p:cNvPr id="6" name="ZoneTexte 5">
            <a:extLst>
              <a:ext uri="{FF2B5EF4-FFF2-40B4-BE49-F238E27FC236}">
                <a16:creationId xmlns:a16="http://schemas.microsoft.com/office/drawing/2014/main" id="{EA0BA064-6A0E-4282-8903-7FFD3FEB6AE3}"/>
              </a:ext>
            </a:extLst>
          </p:cNvPr>
          <p:cNvSpPr txBox="1"/>
          <p:nvPr/>
        </p:nvSpPr>
        <p:spPr>
          <a:xfrm>
            <a:off x="160992" y="211145"/>
            <a:ext cx="4686300" cy="461665"/>
          </a:xfrm>
          <a:prstGeom prst="rect">
            <a:avLst/>
          </a:prstGeom>
          <a:noFill/>
        </p:spPr>
        <p:txBody>
          <a:bodyPr wrap="square" rtlCol="0">
            <a:spAutoFit/>
          </a:bodyPr>
          <a:lstStyle/>
          <a:p>
            <a:r>
              <a:rPr lang="fr-FR" sz="2400" b="1" u="sng" dirty="0"/>
              <a:t>Saturation </a:t>
            </a:r>
            <a:r>
              <a:rPr lang="fr-FR" sz="2400" b="1" u="sng" dirty="0" err="1"/>
              <a:t>mechanism</a:t>
            </a:r>
            <a:r>
              <a:rPr lang="fr-FR" sz="2400" b="1" u="sng" dirty="0"/>
              <a:t> </a:t>
            </a:r>
          </a:p>
        </p:txBody>
      </p:sp>
      <mc:AlternateContent xmlns:mc="http://schemas.openxmlformats.org/markup-compatibility/2006" xmlns:a14="http://schemas.microsoft.com/office/drawing/2010/main">
        <mc:Choice Requires="a14">
          <p:sp>
            <p:nvSpPr>
              <p:cNvPr id="7" name="ZoneTexte 6">
                <a:extLst>
                  <a:ext uri="{FF2B5EF4-FFF2-40B4-BE49-F238E27FC236}">
                    <a16:creationId xmlns:a16="http://schemas.microsoft.com/office/drawing/2014/main" id="{9A2C19B7-3EB9-463A-AA6A-47D8CF903642}"/>
                  </a:ext>
                </a:extLst>
              </p:cNvPr>
              <p:cNvSpPr txBox="1"/>
              <p:nvPr/>
            </p:nvSpPr>
            <p:spPr>
              <a:xfrm>
                <a:off x="160992" y="2607438"/>
                <a:ext cx="8196199" cy="855234"/>
              </a:xfrm>
              <a:prstGeom prst="rect">
                <a:avLst/>
              </a:prstGeom>
              <a:noFill/>
            </p:spPr>
            <p:txBody>
              <a:bodyPr wrap="square" rtlCol="0">
                <a:spAutoFit/>
              </a:bodyPr>
              <a:lstStyle/>
              <a:p>
                <a:r>
                  <a:rPr lang="fr-FR" sz="2400" b="1" dirty="0"/>
                  <a:t>Three-body force</a:t>
                </a:r>
                <a:r>
                  <a:rPr lang="fr-FR" sz="2800" b="1" dirty="0"/>
                  <a:t>:         </a:t>
                </a:r>
                <a14:m>
                  <m:oMath xmlns:m="http://schemas.openxmlformats.org/officeDocument/2006/math">
                    <m:f>
                      <m:fPr>
                        <m:ctrlPr>
                          <a:rPr lang="fr-FR" sz="2800" b="0" i="1" smtClean="0">
                            <a:latin typeface="Cambria Math" panose="02040503050406030204" pitchFamily="18" charset="0"/>
                          </a:rPr>
                        </m:ctrlPr>
                      </m:fPr>
                      <m:num>
                        <m:sSup>
                          <m:sSupPr>
                            <m:ctrlPr>
                              <a:rPr lang="fr-FR" sz="2800" b="0" i="1" smtClean="0">
                                <a:latin typeface="Cambria Math" panose="02040503050406030204" pitchFamily="18" charset="0"/>
                              </a:rPr>
                            </m:ctrlPr>
                          </m:sSupPr>
                          <m:e>
                            <m:r>
                              <a:rPr lang="fr-FR" sz="2800" b="0" i="1" smtClean="0">
                                <a:latin typeface="Cambria Math" panose="02040503050406030204" pitchFamily="18" charset="0"/>
                              </a:rPr>
                              <m:t>𝐸</m:t>
                            </m:r>
                          </m:e>
                          <m:sup>
                            <m:r>
                              <a:rPr lang="fr-FR" sz="2800" b="0" i="1" smtClean="0">
                                <a:latin typeface="Cambria Math" panose="02040503050406030204" pitchFamily="18" charset="0"/>
                              </a:rPr>
                              <m:t>(3)</m:t>
                            </m:r>
                          </m:sup>
                        </m:sSup>
                      </m:num>
                      <m:den>
                        <m:r>
                          <a:rPr lang="fr-FR" sz="2800" b="0" i="1" smtClean="0">
                            <a:latin typeface="Cambria Math" panose="02040503050406030204" pitchFamily="18" charset="0"/>
                          </a:rPr>
                          <m:t>𝐴</m:t>
                        </m:r>
                      </m:den>
                    </m:f>
                    <m:r>
                      <a:rPr lang="fr-FR" sz="2800" b="0" i="1" smtClean="0">
                        <a:latin typeface="Cambria Math" panose="02040503050406030204" pitchFamily="18" charset="0"/>
                      </a:rPr>
                      <m:t>=</m:t>
                    </m:r>
                    <m:f>
                      <m:fPr>
                        <m:ctrlPr>
                          <a:rPr lang="fr-FR" sz="2800" b="0" i="1" smtClean="0">
                            <a:latin typeface="Cambria Math" panose="02040503050406030204" pitchFamily="18" charset="0"/>
                          </a:rPr>
                        </m:ctrlPr>
                      </m:fPr>
                      <m:num>
                        <m:sSubSup>
                          <m:sSubSupPr>
                            <m:ctrlPr>
                              <a:rPr lang="fr-FR" sz="2800" b="0" i="1" smtClean="0">
                                <a:latin typeface="Cambria Math" panose="02040503050406030204" pitchFamily="18" charset="0"/>
                              </a:rPr>
                            </m:ctrlPr>
                          </m:sSubSupPr>
                          <m:e>
                            <m:r>
                              <a:rPr lang="fr-FR" sz="2800" b="0" i="1" smtClean="0">
                                <a:latin typeface="Cambria Math" panose="02040503050406030204" pitchFamily="18" charset="0"/>
                              </a:rPr>
                              <m:t>𝑔</m:t>
                            </m:r>
                          </m:e>
                          <m:sub>
                            <m:r>
                              <a:rPr lang="fr-FR" sz="2800" b="0" i="1" smtClean="0">
                                <a:latin typeface="Cambria Math" panose="02040503050406030204" pitchFamily="18" charset="0"/>
                              </a:rPr>
                              <m:t>𝑆</m:t>
                            </m:r>
                          </m:sub>
                          <m:sup>
                            <m:r>
                              <a:rPr lang="fr-FR" sz="2800" b="0" i="1" smtClean="0">
                                <a:latin typeface="Cambria Math" panose="02040503050406030204" pitchFamily="18" charset="0"/>
                              </a:rPr>
                              <m:t>3</m:t>
                            </m:r>
                          </m:sup>
                        </m:sSubSup>
                      </m:num>
                      <m:den>
                        <m:sSubSup>
                          <m:sSubSupPr>
                            <m:ctrlPr>
                              <a:rPr lang="fr-FR" sz="2800" b="0" i="1" smtClean="0">
                                <a:latin typeface="Cambria Math" panose="02040503050406030204" pitchFamily="18" charset="0"/>
                              </a:rPr>
                            </m:ctrlPr>
                          </m:sSubSupPr>
                          <m:e>
                            <m:r>
                              <a:rPr lang="fr-FR" sz="2800" b="0" i="1" smtClean="0">
                                <a:latin typeface="Cambria Math" panose="02040503050406030204" pitchFamily="18" charset="0"/>
                              </a:rPr>
                              <m:t>2 </m:t>
                            </m:r>
                            <m:r>
                              <a:rPr lang="fr-FR" sz="2800" b="0" i="1" smtClean="0">
                                <a:latin typeface="Cambria Math" panose="02040503050406030204" pitchFamily="18" charset="0"/>
                              </a:rPr>
                              <m:t>𝑀</m:t>
                            </m:r>
                          </m:e>
                          <m:sub>
                            <m:r>
                              <a:rPr lang="fr-FR" sz="2800" b="0" i="1" smtClean="0">
                                <a:latin typeface="Cambria Math" panose="02040503050406030204" pitchFamily="18" charset="0"/>
                                <a:ea typeface="Cambria Math" panose="02040503050406030204" pitchFamily="18" charset="0"/>
                              </a:rPr>
                              <m:t>𝜎</m:t>
                            </m:r>
                          </m:sub>
                          <m:sup>
                            <m:r>
                              <a:rPr lang="fr-FR" sz="2800" b="0" i="1" smtClean="0">
                                <a:latin typeface="Cambria Math" panose="02040503050406030204" pitchFamily="18" charset="0"/>
                              </a:rPr>
                              <m:t>4</m:t>
                            </m:r>
                          </m:sup>
                        </m:sSubSup>
                      </m:den>
                    </m:f>
                    <m:d>
                      <m:dPr>
                        <m:ctrlPr>
                          <a:rPr lang="fr-FR" sz="2800" b="0" i="1" smtClean="0">
                            <a:latin typeface="Cambria Math" panose="02040503050406030204" pitchFamily="18" charset="0"/>
                          </a:rPr>
                        </m:ctrlPr>
                      </m:dPr>
                      <m:e>
                        <m:r>
                          <a:rPr lang="fr-FR" sz="2800" b="0" i="1" smtClean="0">
                            <a:latin typeface="Cambria Math" panose="02040503050406030204" pitchFamily="18" charset="0"/>
                          </a:rPr>
                          <m:t>2 </m:t>
                        </m:r>
                        <m:f>
                          <m:fPr>
                            <m:ctrlPr>
                              <a:rPr lang="fr-FR" sz="2800" b="0" i="1" smtClean="0">
                                <a:latin typeface="Cambria Math" panose="02040503050406030204" pitchFamily="18" charset="0"/>
                              </a:rPr>
                            </m:ctrlPr>
                          </m:fPr>
                          <m:num>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𝑀</m:t>
                                </m:r>
                              </m:e>
                              <m:sub>
                                <m:r>
                                  <a:rPr lang="fr-FR" sz="2800" b="0" i="1" smtClean="0">
                                    <a:latin typeface="Cambria Math" panose="02040503050406030204" pitchFamily="18" charset="0"/>
                                  </a:rPr>
                                  <m:t>𝑁</m:t>
                                </m:r>
                              </m:sub>
                            </m:sSub>
                          </m:num>
                          <m:den>
                            <m:sSub>
                              <m:sSubPr>
                                <m:ctrlPr>
                                  <a:rPr lang="fr-FR" sz="2800" b="0" i="1" smtClean="0">
                                    <a:latin typeface="Cambria Math" panose="02040503050406030204" pitchFamily="18" charset="0"/>
                                  </a:rPr>
                                </m:ctrlPr>
                              </m:sSubPr>
                              <m:e>
                                <m:sSub>
                                  <m:sSubPr>
                                    <m:ctrlPr>
                                      <a:rPr lang="fr-FR" sz="2800" b="0" i="1" smtClean="0">
                                        <a:latin typeface="Cambria Math" panose="02040503050406030204" pitchFamily="18" charset="0"/>
                                      </a:rPr>
                                    </m:ctrlPr>
                                  </m:sSubPr>
                                  <m:e>
                                    <m:r>
                                      <a:rPr lang="fr-FR" sz="2800" b="0" i="1" smtClean="0">
                                        <a:latin typeface="Cambria Math" panose="02040503050406030204" pitchFamily="18" charset="0"/>
                                      </a:rPr>
                                      <m:t>𝑔</m:t>
                                    </m:r>
                                  </m:e>
                                  <m:sub>
                                    <m:r>
                                      <a:rPr lang="fr-FR" sz="2800" b="0" i="1" smtClean="0">
                                        <a:latin typeface="Cambria Math" panose="02040503050406030204" pitchFamily="18" charset="0"/>
                                      </a:rPr>
                                      <m:t>𝑆</m:t>
                                    </m:r>
                                  </m:sub>
                                </m:sSub>
                                <m:r>
                                  <a:rPr lang="fr-FR" sz="2800" b="0" i="1" smtClean="0">
                                    <a:latin typeface="Cambria Math" panose="02040503050406030204" pitchFamily="18" charset="0"/>
                                  </a:rPr>
                                  <m:t>𝐹</m:t>
                                </m:r>
                              </m:e>
                              <m:sub>
                                <m:r>
                                  <a:rPr lang="fr-FR" sz="2800" b="0" i="1" smtClean="0">
                                    <a:latin typeface="Cambria Math" panose="02040503050406030204" pitchFamily="18" charset="0"/>
                                    <a:ea typeface="Cambria Math" panose="02040503050406030204" pitchFamily="18" charset="0"/>
                                  </a:rPr>
                                  <m:t>𝜋</m:t>
                                </m:r>
                              </m:sub>
                            </m:sSub>
                          </m:den>
                        </m:f>
                        <m:r>
                          <a:rPr lang="fr-FR" sz="2800" b="0" i="1" smtClean="0">
                            <a:latin typeface="Cambria Math" panose="02040503050406030204" pitchFamily="18" charset="0"/>
                          </a:rPr>
                          <m:t> </m:t>
                        </m:r>
                        <m:r>
                          <a:rPr lang="fr-FR" sz="2800" b="1" i="1" smtClean="0">
                            <a:solidFill>
                              <a:srgbClr val="007033"/>
                            </a:solidFill>
                            <a:latin typeface="Cambria Math" panose="02040503050406030204" pitchFamily="18" charset="0"/>
                          </a:rPr>
                          <m:t>𝑪</m:t>
                        </m:r>
                        <m:r>
                          <a:rPr lang="fr-FR" sz="2800" b="0" i="1" smtClean="0">
                            <a:latin typeface="Cambria Math" panose="02040503050406030204" pitchFamily="18" charset="0"/>
                          </a:rPr>
                          <m:t>−1</m:t>
                        </m:r>
                      </m:e>
                    </m:d>
                  </m:oMath>
                </a14:m>
                <a:endParaRPr lang="fr-FR" sz="2800" dirty="0"/>
              </a:p>
            </p:txBody>
          </p:sp>
        </mc:Choice>
        <mc:Fallback xmlns="">
          <p:sp>
            <p:nvSpPr>
              <p:cNvPr id="7" name="ZoneTexte 6">
                <a:extLst>
                  <a:ext uri="{FF2B5EF4-FFF2-40B4-BE49-F238E27FC236}">
                    <a16:creationId xmlns:a16="http://schemas.microsoft.com/office/drawing/2014/main" id="{9A2C19B7-3EB9-463A-AA6A-47D8CF903642}"/>
                  </a:ext>
                </a:extLst>
              </p:cNvPr>
              <p:cNvSpPr txBox="1">
                <a:spLocks noRot="1" noChangeAspect="1" noMove="1" noResize="1" noEditPoints="1" noAdjustHandles="1" noChangeArrowheads="1" noChangeShapeType="1" noTextEdit="1"/>
              </p:cNvSpPr>
              <p:nvPr/>
            </p:nvSpPr>
            <p:spPr>
              <a:xfrm>
                <a:off x="160992" y="2607438"/>
                <a:ext cx="8196199" cy="855234"/>
              </a:xfrm>
              <a:prstGeom prst="rect">
                <a:avLst/>
              </a:prstGeom>
              <a:blipFill>
                <a:blip r:embed="rId3"/>
                <a:stretch>
                  <a:fillRect l="-1115"/>
                </a:stretch>
              </a:blipFill>
            </p:spPr>
            <p:txBody>
              <a:bodyPr/>
              <a:lstStyle/>
              <a:p>
                <a:r>
                  <a:rPr lang="fr-FR">
                    <a:noFill/>
                  </a:rPr>
                  <a:t> </a:t>
                </a:r>
              </a:p>
            </p:txBody>
          </p:sp>
        </mc:Fallback>
      </mc:AlternateContent>
      <p:sp>
        <p:nvSpPr>
          <p:cNvPr id="8" name="ZoneTexte 7">
            <a:extLst>
              <a:ext uri="{FF2B5EF4-FFF2-40B4-BE49-F238E27FC236}">
                <a16:creationId xmlns:a16="http://schemas.microsoft.com/office/drawing/2014/main" id="{6A0DCB30-0927-4ACD-B0B9-B7BE5BB1FEF1}"/>
              </a:ext>
            </a:extLst>
          </p:cNvPr>
          <p:cNvSpPr txBox="1"/>
          <p:nvPr/>
        </p:nvSpPr>
        <p:spPr>
          <a:xfrm>
            <a:off x="209738" y="1749891"/>
            <a:ext cx="3115608" cy="707886"/>
          </a:xfrm>
          <a:prstGeom prst="rect">
            <a:avLst/>
          </a:prstGeom>
          <a:noFill/>
        </p:spPr>
        <p:txBody>
          <a:bodyPr wrap="square" rtlCol="0">
            <a:spAutoFit/>
          </a:bodyPr>
          <a:lstStyle/>
          <a:p>
            <a:r>
              <a:rPr lang="fr-FR" sz="2000" dirty="0" err="1"/>
              <a:t>Dimensionless</a:t>
            </a:r>
            <a:r>
              <a:rPr lang="fr-FR" sz="2000" dirty="0"/>
              <a:t> </a:t>
            </a:r>
            <a:r>
              <a:rPr lang="fr-FR" sz="2000" dirty="0" err="1"/>
              <a:t>response</a:t>
            </a:r>
            <a:r>
              <a:rPr lang="fr-FR" sz="2000" dirty="0"/>
              <a:t> </a:t>
            </a:r>
          </a:p>
          <a:p>
            <a:r>
              <a:rPr lang="fr-FR" sz="2000" dirty="0" err="1"/>
              <a:t>parameter</a:t>
            </a:r>
            <a:r>
              <a:rPr lang="fr-FR" sz="2000" dirty="0"/>
              <a:t> </a:t>
            </a:r>
          </a:p>
        </p:txBody>
      </p:sp>
      <mc:AlternateContent xmlns:mc="http://schemas.openxmlformats.org/markup-compatibility/2006" xmlns:a14="http://schemas.microsoft.com/office/drawing/2010/main">
        <mc:Choice Requires="a14">
          <p:sp>
            <p:nvSpPr>
              <p:cNvPr id="11" name="ZoneTexte 10">
                <a:extLst>
                  <a:ext uri="{FF2B5EF4-FFF2-40B4-BE49-F238E27FC236}">
                    <a16:creationId xmlns:a16="http://schemas.microsoft.com/office/drawing/2014/main" id="{9C586137-D793-4600-8D15-F93BDAF7C35B}"/>
                  </a:ext>
                </a:extLst>
              </p:cNvPr>
              <p:cNvSpPr txBox="1"/>
              <p:nvPr/>
            </p:nvSpPr>
            <p:spPr>
              <a:xfrm>
                <a:off x="3018492" y="1704443"/>
                <a:ext cx="3657600" cy="8938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b="0" i="1" smtClean="0">
                          <a:latin typeface="Cambria Math" panose="02040503050406030204" pitchFamily="18" charset="0"/>
                        </a:rPr>
                        <m:t>𝐶</m:t>
                      </m:r>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𝐹</m:t>
                              </m:r>
                            </m:e>
                            <m:sub>
                              <m:r>
                                <a:rPr lang="fr-FR" sz="2400" b="0" i="1" smtClean="0">
                                  <a:latin typeface="Cambria Math" panose="02040503050406030204" pitchFamily="18" charset="0"/>
                                  <a:ea typeface="Cambria Math" panose="02040503050406030204" pitchFamily="18" charset="0"/>
                                </a:rPr>
                                <m:t>𝜋</m:t>
                              </m:r>
                            </m:sub>
                            <m:sup>
                              <m:r>
                                <a:rPr lang="fr-FR" sz="2400" b="0" i="1" smtClean="0">
                                  <a:latin typeface="Cambria Math" panose="02040503050406030204" pitchFamily="18" charset="0"/>
                                </a:rPr>
                                <m:t>2</m:t>
                              </m:r>
                            </m:sup>
                          </m:sSubSup>
                        </m:num>
                        <m:den>
                          <m:r>
                            <a:rPr lang="fr-FR" sz="2400" b="0" i="1" smtClean="0">
                              <a:latin typeface="Cambria Math" panose="02040503050406030204" pitchFamily="18" charset="0"/>
                            </a:rPr>
                            <m:t>2</m:t>
                          </m:r>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rPr>
                                <m:t>𝑀</m:t>
                              </m:r>
                            </m:e>
                            <m:sub>
                              <m:r>
                                <a:rPr lang="fr-FR" sz="2400" b="0" i="1" smtClean="0">
                                  <a:latin typeface="Cambria Math" panose="02040503050406030204" pitchFamily="18" charset="0"/>
                                </a:rPr>
                                <m:t>𝑁</m:t>
                              </m:r>
                            </m:sub>
                          </m:sSub>
                        </m:den>
                      </m:f>
                      <m:sSub>
                        <m:sSubPr>
                          <m:ctrlPr>
                            <a:rPr lang="fr-FR" sz="2400" b="0" i="1" smtClean="0">
                              <a:latin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𝜅</m:t>
                          </m:r>
                        </m:e>
                        <m:sub>
                          <m:r>
                            <a:rPr lang="fr-FR" sz="2400" b="0" i="1" smtClean="0">
                              <a:latin typeface="Cambria Math" panose="02040503050406030204" pitchFamily="18" charset="0"/>
                            </a:rPr>
                            <m:t>𝑁𝑆</m:t>
                          </m:r>
                        </m:sub>
                      </m:sSub>
                      <m:r>
                        <a:rPr lang="fr-FR" sz="2400" b="0" i="1" smtClean="0">
                          <a:latin typeface="Cambria Math" panose="02040503050406030204" pitchFamily="18" charset="0"/>
                        </a:rPr>
                        <m:t> </m:t>
                      </m:r>
                      <m:r>
                        <a:rPr lang="fr-FR" sz="2400" b="0" i="1" smtClean="0">
                          <a:latin typeface="Cambria Math" panose="02040503050406030204" pitchFamily="18" charset="0"/>
                          <a:ea typeface="Cambria Math" panose="02040503050406030204" pitchFamily="18" charset="0"/>
                        </a:rPr>
                        <m:t>~ 0.5 −1</m:t>
                      </m:r>
                    </m:oMath>
                  </m:oMathPara>
                </a14:m>
                <a:endParaRPr lang="fr-FR" sz="2400" dirty="0"/>
              </a:p>
            </p:txBody>
          </p:sp>
        </mc:Choice>
        <mc:Fallback xmlns="">
          <p:sp>
            <p:nvSpPr>
              <p:cNvPr id="11" name="ZoneTexte 10">
                <a:extLst>
                  <a:ext uri="{FF2B5EF4-FFF2-40B4-BE49-F238E27FC236}">
                    <a16:creationId xmlns:a16="http://schemas.microsoft.com/office/drawing/2014/main" id="{9C586137-D793-4600-8D15-F93BDAF7C35B}"/>
                  </a:ext>
                </a:extLst>
              </p:cNvPr>
              <p:cNvSpPr txBox="1">
                <a:spLocks noRot="1" noChangeAspect="1" noMove="1" noResize="1" noEditPoints="1" noAdjustHandles="1" noChangeArrowheads="1" noChangeShapeType="1" noTextEdit="1"/>
              </p:cNvSpPr>
              <p:nvPr/>
            </p:nvSpPr>
            <p:spPr>
              <a:xfrm>
                <a:off x="3018492" y="1704443"/>
                <a:ext cx="3657600" cy="893899"/>
              </a:xfrm>
              <a:prstGeom prst="rect">
                <a:avLst/>
              </a:prstGeom>
              <a:blipFill>
                <a:blip r:embed="rId4"/>
                <a:stretch>
                  <a:fillRect/>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12" name="ZoneTexte 11">
                <a:extLst>
                  <a:ext uri="{FF2B5EF4-FFF2-40B4-BE49-F238E27FC236}">
                    <a16:creationId xmlns:a16="http://schemas.microsoft.com/office/drawing/2014/main" id="{176EC0A0-5383-40CC-8BDD-2418C6A88DCA}"/>
                  </a:ext>
                </a:extLst>
              </p:cNvPr>
              <p:cNvSpPr txBox="1"/>
              <p:nvPr/>
            </p:nvSpPr>
            <p:spPr>
              <a:xfrm>
                <a:off x="186392" y="3529764"/>
                <a:ext cx="9986308" cy="768415"/>
              </a:xfrm>
              <a:prstGeom prst="rect">
                <a:avLst/>
              </a:prstGeom>
              <a:noFill/>
            </p:spPr>
            <p:txBody>
              <a:bodyPr wrap="square" rtlCol="0">
                <a:spAutoFit/>
              </a:bodyPr>
              <a:lstStyle/>
              <a:p>
                <a:r>
                  <a:rPr lang="fr-FR" sz="2400" b="1" dirty="0" err="1"/>
                  <a:t>Lattice</a:t>
                </a:r>
                <a:r>
                  <a:rPr lang="fr-FR" sz="2400" b="1" dirty="0"/>
                  <a:t> </a:t>
                </a:r>
                <a:r>
                  <a:rPr lang="fr-FR" sz="2400" b="1" dirty="0" err="1"/>
                  <a:t>constraints</a:t>
                </a:r>
                <a:r>
                  <a:rPr lang="fr-FR" sz="2400" b="1" dirty="0"/>
                  <a:t>           </a:t>
                </a:r>
                <a14:m>
                  <m:oMath xmlns:m="http://schemas.openxmlformats.org/officeDocument/2006/math">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𝑎</m:t>
                        </m:r>
                      </m:e>
                      <m:sub>
                        <m:r>
                          <a:rPr lang="fr-FR" sz="2400" b="0" i="1" smtClean="0">
                            <a:latin typeface="Cambria Math" panose="02040503050406030204" pitchFamily="18" charset="0"/>
                          </a:rPr>
                          <m:t>4</m:t>
                        </m:r>
                      </m:sub>
                    </m:sSub>
                    <m:r>
                      <a:rPr lang="fr-FR" sz="2400" b="1" i="1" smtClean="0">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𝐹</m:t>
                                </m:r>
                              </m:e>
                              <m:sub>
                                <m:r>
                                  <a:rPr lang="fr-FR" sz="2400" i="1" smtClean="0">
                                    <a:latin typeface="Cambria Math" panose="02040503050406030204" pitchFamily="18" charset="0"/>
                                    <a:ea typeface="Cambria Math" panose="02040503050406030204" pitchFamily="18" charset="0"/>
                                  </a:rPr>
                                  <m:t>𝜋</m:t>
                                </m:r>
                              </m:sub>
                            </m:sSub>
                            <m:r>
                              <a:rPr lang="fr-FR" sz="2400" i="1">
                                <a:latin typeface="Cambria Math" panose="02040503050406030204" pitchFamily="18" charset="0"/>
                              </a:rPr>
                              <m:t>𝑔</m:t>
                            </m:r>
                          </m:e>
                          <m:sub>
                            <m:r>
                              <a:rPr lang="fr-FR" sz="2400" i="1">
                                <a:latin typeface="Cambria Math" panose="02040503050406030204" pitchFamily="18" charset="0"/>
                              </a:rPr>
                              <m:t>𝑆</m:t>
                            </m:r>
                          </m:sub>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2</m:t>
                            </m:r>
                            <m:r>
                              <a:rPr lang="fr-FR" sz="2400" i="1">
                                <a:latin typeface="Cambria Math" panose="02040503050406030204" pitchFamily="18" charset="0"/>
                              </a:rPr>
                              <m:t>𝑀</m:t>
                            </m:r>
                          </m:e>
                          <m:sub>
                            <m:r>
                              <a:rPr lang="fr-FR" sz="2400" i="1">
                                <a:latin typeface="Cambria Math" panose="02040503050406030204" pitchFamily="18" charset="0"/>
                                <a:ea typeface="Cambria Math" panose="02040503050406030204" pitchFamily="18" charset="0"/>
                              </a:rPr>
                              <m:t>𝜎</m:t>
                            </m:r>
                          </m:sub>
                          <m:sup>
                            <m:r>
                              <a:rPr lang="fr-FR" sz="2400" i="1">
                                <a:latin typeface="Cambria Math" panose="02040503050406030204" pitchFamily="18" charset="0"/>
                              </a:rPr>
                              <m:t>4</m:t>
                            </m:r>
                          </m:sup>
                        </m:sSubSup>
                      </m:den>
                    </m:f>
                    <m:d>
                      <m:dPr>
                        <m:ctrlPr>
                          <a:rPr lang="fr-FR" sz="2400" i="1">
                            <a:latin typeface="Cambria Math" panose="02040503050406030204" pitchFamily="18" charset="0"/>
                          </a:rPr>
                        </m:ctrlPr>
                      </m:dPr>
                      <m:e>
                        <m:r>
                          <a:rPr lang="fr-FR" sz="2400" i="1">
                            <a:latin typeface="Cambria Math" panose="02040503050406030204" pitchFamily="18" charset="0"/>
                          </a:rPr>
                          <m:t>2 </m:t>
                        </m:r>
                        <m:f>
                          <m:fPr>
                            <m:ctrlPr>
                              <a:rPr lang="fr-FR" sz="2400" i="1">
                                <a:latin typeface="Cambria Math" panose="02040503050406030204" pitchFamily="18" charset="0"/>
                              </a:rPr>
                            </m:ctrlPr>
                          </m:fPr>
                          <m:num>
                            <m:sSub>
                              <m:sSubPr>
                                <m:ctrlPr>
                                  <a:rPr lang="fr-FR" sz="2400" i="1">
                                    <a:latin typeface="Cambria Math" panose="02040503050406030204" pitchFamily="18" charset="0"/>
                                  </a:rPr>
                                </m:ctrlPr>
                              </m:sSubPr>
                              <m:e>
                                <m:r>
                                  <a:rPr lang="fr-FR" sz="2400" i="1">
                                    <a:latin typeface="Cambria Math" panose="02040503050406030204" pitchFamily="18" charset="0"/>
                                  </a:rPr>
                                  <m:t>𝑀</m:t>
                                </m:r>
                              </m:e>
                              <m:sub>
                                <m:r>
                                  <a:rPr lang="fr-FR" sz="2400" i="1">
                                    <a:latin typeface="Cambria Math" panose="02040503050406030204" pitchFamily="18" charset="0"/>
                                  </a:rPr>
                                  <m:t>𝑁</m:t>
                                </m:r>
                              </m:sub>
                            </m:sSub>
                          </m:num>
                          <m:den>
                            <m:sSub>
                              <m:sSubPr>
                                <m:ctrlPr>
                                  <a:rPr lang="fr-FR" sz="2400" i="1">
                                    <a:latin typeface="Cambria Math" panose="02040503050406030204" pitchFamily="18" charset="0"/>
                                  </a:rPr>
                                </m:ctrlPr>
                              </m:sSubPr>
                              <m:e>
                                <m:sSub>
                                  <m:sSubPr>
                                    <m:ctrlPr>
                                      <a:rPr lang="fr-FR" sz="2400" i="1">
                                        <a:latin typeface="Cambria Math" panose="02040503050406030204" pitchFamily="18" charset="0"/>
                                      </a:rPr>
                                    </m:ctrlPr>
                                  </m:sSubPr>
                                  <m:e>
                                    <m:r>
                                      <a:rPr lang="fr-FR" sz="2400" i="1">
                                        <a:latin typeface="Cambria Math" panose="02040503050406030204" pitchFamily="18" charset="0"/>
                                      </a:rPr>
                                      <m:t>𝑔</m:t>
                                    </m:r>
                                  </m:e>
                                  <m:sub>
                                    <m:r>
                                      <a:rPr lang="fr-FR" sz="2400" i="1">
                                        <a:latin typeface="Cambria Math" panose="02040503050406030204" pitchFamily="18" charset="0"/>
                                      </a:rPr>
                                      <m:t>𝑆</m:t>
                                    </m:r>
                                  </m:sub>
                                </m:sSub>
                                <m:r>
                                  <a:rPr lang="fr-FR" sz="2400" i="1">
                                    <a:latin typeface="Cambria Math" panose="02040503050406030204" pitchFamily="18" charset="0"/>
                                  </a:rPr>
                                  <m:t>𝐹</m:t>
                                </m:r>
                              </m:e>
                              <m:sub>
                                <m:r>
                                  <a:rPr lang="fr-FR" sz="2400" i="1">
                                    <a:latin typeface="Cambria Math" panose="02040503050406030204" pitchFamily="18" charset="0"/>
                                    <a:ea typeface="Cambria Math" panose="02040503050406030204" pitchFamily="18" charset="0"/>
                                  </a:rPr>
                                  <m:t>𝜋</m:t>
                                </m:r>
                              </m:sub>
                            </m:sSub>
                          </m:den>
                        </m:f>
                        <m:r>
                          <a:rPr lang="fr-FR" sz="2400" i="1">
                            <a:latin typeface="Cambria Math" panose="02040503050406030204" pitchFamily="18" charset="0"/>
                          </a:rPr>
                          <m:t> </m:t>
                        </m:r>
                        <m:r>
                          <a:rPr lang="fr-FR" sz="2400" b="1" i="1" smtClean="0">
                            <a:solidFill>
                              <a:srgbClr val="007033"/>
                            </a:solidFill>
                            <a:latin typeface="Cambria Math" panose="02040503050406030204" pitchFamily="18" charset="0"/>
                          </a:rPr>
                          <m:t>𝑪</m:t>
                        </m:r>
                        <m:r>
                          <a:rPr lang="fr-FR" sz="2400" i="1">
                            <a:latin typeface="Cambria Math" panose="02040503050406030204" pitchFamily="18" charset="0"/>
                          </a:rPr>
                          <m:t>−3</m:t>
                        </m:r>
                      </m:e>
                    </m:d>
                  </m:oMath>
                </a14:m>
                <a:r>
                  <a:rPr lang="fr-FR" sz="2400" b="1" dirty="0"/>
                  <a:t>                  </a:t>
                </a:r>
                <a14:m>
                  <m:oMath xmlns:m="http://schemas.openxmlformats.org/officeDocument/2006/math">
                    <m:sSub>
                      <m:sSubPr>
                        <m:ctrlPr>
                          <a:rPr lang="fr-FR" sz="2400" i="1" dirty="0" smtClean="0">
                            <a:latin typeface="Cambria Math" panose="02040503050406030204" pitchFamily="18" charset="0"/>
                          </a:rPr>
                        </m:ctrlPr>
                      </m:sSubPr>
                      <m:e>
                        <m:r>
                          <a:rPr lang="fr-FR" sz="2400" b="0" i="1" dirty="0" smtClean="0">
                            <a:latin typeface="Cambria Math" panose="02040503050406030204" pitchFamily="18" charset="0"/>
                          </a:rPr>
                          <m:t>𝑎</m:t>
                        </m:r>
                      </m:e>
                      <m:sub>
                        <m:r>
                          <a:rPr lang="fr-FR" sz="2400" b="0" i="1" dirty="0" smtClean="0">
                            <a:latin typeface="Cambria Math" panose="02040503050406030204" pitchFamily="18" charset="0"/>
                          </a:rPr>
                          <m:t>2</m:t>
                        </m:r>
                      </m:sub>
                    </m:sSub>
                    <m:r>
                      <a:rPr lang="fr-FR" sz="2400" b="1" i="1" dirty="0" smtClean="0">
                        <a:latin typeface="Cambria Math" panose="02040503050406030204" pitchFamily="18" charset="0"/>
                      </a:rPr>
                      <m:t>=</m:t>
                    </m:r>
                    <m:f>
                      <m:fPr>
                        <m:ctrlPr>
                          <a:rPr lang="fr-FR" sz="2400" i="1">
                            <a:latin typeface="Cambria Math" panose="02040503050406030204" pitchFamily="18" charset="0"/>
                          </a:rPr>
                        </m:ctrlPr>
                      </m:fPr>
                      <m:num>
                        <m:sSubSup>
                          <m:sSubSupPr>
                            <m:ctrlPr>
                              <a:rPr lang="fr-FR" sz="2400" i="1">
                                <a:latin typeface="Cambria Math" panose="02040503050406030204" pitchFamily="18" charset="0"/>
                              </a:rPr>
                            </m:ctrlPr>
                          </m:sSubSupPr>
                          <m:e>
                            <m:sSub>
                              <m:sSubPr>
                                <m:ctrlPr>
                                  <a:rPr lang="fr-FR" sz="2400" i="1" smtClean="0">
                                    <a:latin typeface="Cambria Math" panose="02040503050406030204" pitchFamily="18" charset="0"/>
                                  </a:rPr>
                                </m:ctrlPr>
                              </m:sSubPr>
                              <m:e>
                                <m:r>
                                  <a:rPr lang="fr-FR" sz="2400" b="0" i="1" smtClean="0">
                                    <a:latin typeface="Cambria Math" panose="02040503050406030204" pitchFamily="18" charset="0"/>
                                  </a:rPr>
                                  <m:t>𝐹</m:t>
                                </m:r>
                              </m:e>
                              <m:sub>
                                <m:r>
                                  <a:rPr lang="fr-FR" sz="2400" i="1" smtClean="0">
                                    <a:latin typeface="Cambria Math" panose="02040503050406030204" pitchFamily="18" charset="0"/>
                                    <a:ea typeface="Cambria Math" panose="02040503050406030204" pitchFamily="18" charset="0"/>
                                  </a:rPr>
                                  <m:t>𝜋</m:t>
                                </m:r>
                              </m:sub>
                            </m:sSub>
                            <m:r>
                              <a:rPr lang="fr-FR" sz="2400" i="1">
                                <a:latin typeface="Cambria Math" panose="02040503050406030204" pitchFamily="18" charset="0"/>
                              </a:rPr>
                              <m:t>𝑔</m:t>
                            </m:r>
                          </m:e>
                          <m:sub>
                            <m:r>
                              <a:rPr lang="fr-FR" sz="2400" i="1">
                                <a:latin typeface="Cambria Math" panose="02040503050406030204" pitchFamily="18" charset="0"/>
                              </a:rPr>
                              <m:t>𝑆</m:t>
                            </m:r>
                          </m:sub>
                          <m:sup/>
                        </m:sSubSup>
                      </m:num>
                      <m:den>
                        <m:sSubSup>
                          <m:sSubSupPr>
                            <m:ctrlPr>
                              <a:rPr lang="fr-FR" sz="2400" i="1">
                                <a:latin typeface="Cambria Math" panose="02040503050406030204" pitchFamily="18" charset="0"/>
                              </a:rPr>
                            </m:ctrlPr>
                          </m:sSubSupPr>
                          <m:e>
                            <m:r>
                              <a:rPr lang="fr-FR" sz="2400" i="1">
                                <a:latin typeface="Cambria Math" panose="02040503050406030204" pitchFamily="18" charset="0"/>
                              </a:rPr>
                              <m:t>𝑀</m:t>
                            </m:r>
                          </m:e>
                          <m:sub>
                            <m:r>
                              <a:rPr lang="fr-FR" sz="2400" i="1">
                                <a:latin typeface="Cambria Math" panose="02040503050406030204" pitchFamily="18" charset="0"/>
                                <a:ea typeface="Cambria Math" panose="02040503050406030204" pitchFamily="18" charset="0"/>
                              </a:rPr>
                              <m:t>𝜎</m:t>
                            </m:r>
                          </m:sub>
                          <m:sup>
                            <m:r>
                              <a:rPr lang="fr-FR" sz="2400" b="0" i="1" smtClean="0">
                                <a:latin typeface="Cambria Math" panose="02040503050406030204" pitchFamily="18" charset="0"/>
                                <a:ea typeface="Cambria Math" panose="02040503050406030204" pitchFamily="18" charset="0"/>
                              </a:rPr>
                              <m:t>2</m:t>
                            </m:r>
                          </m:sup>
                        </m:sSubSup>
                      </m:den>
                    </m:f>
                  </m:oMath>
                </a14:m>
                <a:endParaRPr lang="fr-FR" sz="2400" b="1" dirty="0"/>
              </a:p>
            </p:txBody>
          </p:sp>
        </mc:Choice>
        <mc:Fallback xmlns="">
          <p:sp>
            <p:nvSpPr>
              <p:cNvPr id="12" name="ZoneTexte 11">
                <a:extLst>
                  <a:ext uri="{FF2B5EF4-FFF2-40B4-BE49-F238E27FC236}">
                    <a16:creationId xmlns:a16="http://schemas.microsoft.com/office/drawing/2014/main" id="{176EC0A0-5383-40CC-8BDD-2418C6A88DCA}"/>
                  </a:ext>
                </a:extLst>
              </p:cNvPr>
              <p:cNvSpPr txBox="1">
                <a:spLocks noRot="1" noChangeAspect="1" noMove="1" noResize="1" noEditPoints="1" noAdjustHandles="1" noChangeArrowheads="1" noChangeShapeType="1" noTextEdit="1"/>
              </p:cNvSpPr>
              <p:nvPr/>
            </p:nvSpPr>
            <p:spPr>
              <a:xfrm>
                <a:off x="186392" y="3529764"/>
                <a:ext cx="9986308" cy="768415"/>
              </a:xfrm>
              <a:prstGeom prst="rect">
                <a:avLst/>
              </a:prstGeom>
              <a:blipFill>
                <a:blip r:embed="rId5"/>
                <a:stretch>
                  <a:fillRect l="-977"/>
                </a:stretch>
              </a:blipFill>
            </p:spPr>
            <p:txBody>
              <a:bodyPr/>
              <a:lstStyle/>
              <a:p>
                <a:r>
                  <a:rPr lang="fr-FR">
                    <a:noFill/>
                  </a:rPr>
                  <a:t> </a:t>
                </a:r>
              </a:p>
            </p:txBody>
          </p:sp>
        </mc:Fallback>
      </mc:AlternateContent>
      <p:cxnSp>
        <p:nvCxnSpPr>
          <p:cNvPr id="14" name="Connecteur droit avec flèche 13">
            <a:extLst>
              <a:ext uri="{FF2B5EF4-FFF2-40B4-BE49-F238E27FC236}">
                <a16:creationId xmlns:a16="http://schemas.microsoft.com/office/drawing/2014/main" id="{76844D02-0158-42C4-A44E-59A26DC2EDB5}"/>
              </a:ext>
            </a:extLst>
          </p:cNvPr>
          <p:cNvCxnSpPr/>
          <p:nvPr/>
        </p:nvCxnSpPr>
        <p:spPr bwMode="auto">
          <a:xfrm>
            <a:off x="3822888" y="1510017"/>
            <a:ext cx="279400" cy="325600"/>
          </a:xfrm>
          <a:prstGeom prst="straightConnector1">
            <a:avLst/>
          </a:prstGeom>
          <a:solidFill>
            <a:schemeClr val="accent1"/>
          </a:solidFill>
          <a:ln w="57150" cap="flat" cmpd="sng" algn="ctr">
            <a:solidFill>
              <a:srgbClr val="0070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Connecteur droit avec flèche 15">
            <a:extLst>
              <a:ext uri="{FF2B5EF4-FFF2-40B4-BE49-F238E27FC236}">
                <a16:creationId xmlns:a16="http://schemas.microsoft.com/office/drawing/2014/main" id="{BF9C38DD-67DC-47F6-B601-F8E894134B6A}"/>
              </a:ext>
            </a:extLst>
          </p:cNvPr>
          <p:cNvCxnSpPr/>
          <p:nvPr/>
        </p:nvCxnSpPr>
        <p:spPr bwMode="auto">
          <a:xfrm flipH="1" flipV="1">
            <a:off x="3975100" y="1879600"/>
            <a:ext cx="40342" cy="29691"/>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Connecteur droit avec flèche 19">
            <a:extLst>
              <a:ext uri="{FF2B5EF4-FFF2-40B4-BE49-F238E27FC236}">
                <a16:creationId xmlns:a16="http://schemas.microsoft.com/office/drawing/2014/main" id="{59BD37C0-1DBA-433E-8B1F-C45FD2480BAD}"/>
              </a:ext>
            </a:extLst>
          </p:cNvPr>
          <p:cNvCxnSpPr/>
          <p:nvPr/>
        </p:nvCxnSpPr>
        <p:spPr bwMode="auto">
          <a:xfrm>
            <a:off x="4450952" y="2237090"/>
            <a:ext cx="431800" cy="428344"/>
          </a:xfrm>
          <a:prstGeom prst="straightConnector1">
            <a:avLst/>
          </a:prstGeom>
          <a:solidFill>
            <a:schemeClr val="accent1"/>
          </a:solidFill>
          <a:ln w="57150" cap="flat" cmpd="sng" algn="ctr">
            <a:solidFill>
              <a:srgbClr val="0070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8" name="Groupe 27">
            <a:extLst>
              <a:ext uri="{FF2B5EF4-FFF2-40B4-BE49-F238E27FC236}">
                <a16:creationId xmlns:a16="http://schemas.microsoft.com/office/drawing/2014/main" id="{51F09529-785A-41CB-9A33-471088D8B5DE}"/>
              </a:ext>
            </a:extLst>
          </p:cNvPr>
          <p:cNvGrpSpPr/>
          <p:nvPr/>
        </p:nvGrpSpPr>
        <p:grpSpPr>
          <a:xfrm>
            <a:off x="5720610" y="789590"/>
            <a:ext cx="6280150" cy="785210"/>
            <a:chOff x="5720610" y="789590"/>
            <a:chExt cx="6280150" cy="785210"/>
          </a:xfrm>
        </p:grpSpPr>
        <p:pic>
          <p:nvPicPr>
            <p:cNvPr id="5" name="Image 4">
              <a:extLst>
                <a:ext uri="{FF2B5EF4-FFF2-40B4-BE49-F238E27FC236}">
                  <a16:creationId xmlns:a16="http://schemas.microsoft.com/office/drawing/2014/main" id="{0E5D2939-B42C-4112-9954-8CB60940A1FB}"/>
                </a:ext>
              </a:extLst>
            </p:cNvPr>
            <p:cNvPicPr>
              <a:picLocks noChangeAspect="1"/>
            </p:cNvPicPr>
            <p:nvPr/>
          </p:nvPicPr>
          <p:blipFill>
            <a:blip r:embed="rId6"/>
            <a:stretch>
              <a:fillRect/>
            </a:stretch>
          </p:blipFill>
          <p:spPr>
            <a:xfrm>
              <a:off x="5720610" y="789590"/>
              <a:ext cx="6280150" cy="785210"/>
            </a:xfrm>
            <a:prstGeom prst="rect">
              <a:avLst/>
            </a:prstGeom>
            <a:ln>
              <a:solidFill>
                <a:schemeClr val="tx1"/>
              </a:solidFill>
            </a:ln>
          </p:spPr>
        </p:pic>
        <p:sp>
          <p:nvSpPr>
            <p:cNvPr id="24" name="Ellipse 23">
              <a:extLst>
                <a:ext uri="{FF2B5EF4-FFF2-40B4-BE49-F238E27FC236}">
                  <a16:creationId xmlns:a16="http://schemas.microsoft.com/office/drawing/2014/main" id="{9C39F8A6-F6C2-4B1C-BE0E-112618D20920}"/>
                </a:ext>
              </a:extLst>
            </p:cNvPr>
            <p:cNvSpPr/>
            <p:nvPr/>
          </p:nvSpPr>
          <p:spPr bwMode="auto">
            <a:xfrm>
              <a:off x="9687340" y="840664"/>
              <a:ext cx="357807" cy="613519"/>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p:grpSp>
      <p:cxnSp>
        <p:nvCxnSpPr>
          <p:cNvPr id="26" name="Connecteur droit avec flèche 25">
            <a:extLst>
              <a:ext uri="{FF2B5EF4-FFF2-40B4-BE49-F238E27FC236}">
                <a16:creationId xmlns:a16="http://schemas.microsoft.com/office/drawing/2014/main" id="{4E2C36BA-62AC-4FFC-A043-B97D8E982D6F}"/>
              </a:ext>
            </a:extLst>
          </p:cNvPr>
          <p:cNvCxnSpPr/>
          <p:nvPr/>
        </p:nvCxnSpPr>
        <p:spPr bwMode="auto">
          <a:xfrm flipH="1">
            <a:off x="7426083" y="1308777"/>
            <a:ext cx="2390277" cy="1386270"/>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avec flèche 9">
            <a:extLst>
              <a:ext uri="{FF2B5EF4-FFF2-40B4-BE49-F238E27FC236}">
                <a16:creationId xmlns:a16="http://schemas.microsoft.com/office/drawing/2014/main" id="{063E77C1-1C0A-4CB7-91AA-2E766068D222}"/>
              </a:ext>
            </a:extLst>
          </p:cNvPr>
          <p:cNvCxnSpPr/>
          <p:nvPr/>
        </p:nvCxnSpPr>
        <p:spPr bwMode="auto">
          <a:xfrm>
            <a:off x="5720610" y="3316782"/>
            <a:ext cx="0" cy="379758"/>
          </a:xfrm>
          <a:prstGeom prst="straightConnector1">
            <a:avLst/>
          </a:prstGeom>
          <a:solidFill>
            <a:schemeClr val="accent1"/>
          </a:solidFill>
          <a:ln w="57150" cap="flat" cmpd="sng" algn="ctr">
            <a:solidFill>
              <a:srgbClr val="007033"/>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Connecteur droit avec flèche 17">
            <a:extLst>
              <a:ext uri="{FF2B5EF4-FFF2-40B4-BE49-F238E27FC236}">
                <a16:creationId xmlns:a16="http://schemas.microsoft.com/office/drawing/2014/main" id="{A7A396DF-492F-4CF3-A1ED-D1EA99C9346D}"/>
              </a:ext>
            </a:extLst>
          </p:cNvPr>
          <p:cNvCxnSpPr/>
          <p:nvPr/>
        </p:nvCxnSpPr>
        <p:spPr bwMode="auto">
          <a:xfrm flipH="1">
            <a:off x="6676092" y="3249392"/>
            <a:ext cx="452716" cy="359216"/>
          </a:xfrm>
          <a:prstGeom prst="straightConnector1">
            <a:avLst/>
          </a:prstGeom>
          <a:solidFill>
            <a:schemeClr val="accent1"/>
          </a:solidFill>
          <a:ln w="38100" cap="flat" cmpd="sng" algn="ctr">
            <a:solidFill>
              <a:srgbClr val="FF0000"/>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ZoneTexte 26">
            <a:extLst>
              <a:ext uri="{FF2B5EF4-FFF2-40B4-BE49-F238E27FC236}">
                <a16:creationId xmlns:a16="http://schemas.microsoft.com/office/drawing/2014/main" id="{DD1A0C9D-9802-497D-9A82-60350FD86C98}"/>
              </a:ext>
            </a:extLst>
          </p:cNvPr>
          <p:cNvSpPr txBox="1"/>
          <p:nvPr/>
        </p:nvSpPr>
        <p:spPr>
          <a:xfrm>
            <a:off x="5424722" y="4413412"/>
            <a:ext cx="6871926" cy="2308324"/>
          </a:xfrm>
          <a:prstGeom prst="rect">
            <a:avLst/>
          </a:prstGeom>
          <a:noFill/>
        </p:spPr>
        <p:txBody>
          <a:bodyPr wrap="square" rtlCol="0">
            <a:spAutoFit/>
          </a:bodyPr>
          <a:lstStyle/>
          <a:p>
            <a:pPr algn="just" rtl="0"/>
            <a:r>
              <a:rPr lang="fr-FR" dirty="0">
                <a:solidFill>
                  <a:srgbClr val="000000"/>
                </a:solidFill>
                <a:latin typeface="Calibri" panose="020F0502020204030204" pitchFamily="34" charset="0"/>
              </a:rPr>
              <a:t>G. Chanfray,  </a:t>
            </a:r>
            <a:r>
              <a:rPr lang="fr-FR" dirty="0" err="1">
                <a:solidFill>
                  <a:srgbClr val="000000"/>
                </a:solidFill>
                <a:latin typeface="Calibri" panose="020F0502020204030204" pitchFamily="34" charset="0"/>
              </a:rPr>
              <a:t>M.Ericson</a:t>
            </a:r>
            <a:r>
              <a:rPr lang="fr-FR" dirty="0">
                <a:solidFill>
                  <a:srgbClr val="000000"/>
                </a:solidFill>
                <a:latin typeface="Calibri" panose="020F0502020204030204" pitchFamily="34" charset="0"/>
              </a:rPr>
              <a:t> and P.A.M Guichon, P.RC 63, 055202 (2001)</a:t>
            </a:r>
          </a:p>
          <a:p>
            <a:pPr algn="just" rtl="0"/>
            <a:r>
              <a:rPr lang="fr-FR" dirty="0">
                <a:solidFill>
                  <a:srgbClr val="000000"/>
                </a:solidFill>
                <a:latin typeface="Calibri" panose="020F0502020204030204" pitchFamily="34" charset="0"/>
              </a:rPr>
              <a:t>G. Chanfray and </a:t>
            </a:r>
            <a:r>
              <a:rPr lang="fr-FR" dirty="0" err="1">
                <a:solidFill>
                  <a:srgbClr val="000000"/>
                </a:solidFill>
                <a:latin typeface="Calibri" panose="020F0502020204030204" pitchFamily="34" charset="0"/>
              </a:rPr>
              <a:t>M.Ericson</a:t>
            </a:r>
            <a:r>
              <a:rPr lang="fr-FR" dirty="0">
                <a:solidFill>
                  <a:srgbClr val="000000"/>
                </a:solidFill>
                <a:latin typeface="Calibri" panose="020F0502020204030204" pitchFamily="34" charset="0"/>
              </a:rPr>
              <a:t>, </a:t>
            </a:r>
            <a:r>
              <a:rPr lang="fr-FR" dirty="0" err="1">
                <a:solidFill>
                  <a:srgbClr val="000000"/>
                </a:solidFill>
                <a:latin typeface="Calibri" panose="020F0502020204030204" pitchFamily="34" charset="0"/>
              </a:rPr>
              <a:t>Eur</a:t>
            </a:r>
            <a:r>
              <a:rPr lang="fr-FR" dirty="0">
                <a:solidFill>
                  <a:srgbClr val="000000"/>
                </a:solidFill>
                <a:latin typeface="Calibri" panose="020F0502020204030204" pitchFamily="34" charset="0"/>
              </a:rPr>
              <a:t>. Phys. J. A 25, 151 (2005)</a:t>
            </a:r>
          </a:p>
          <a:p>
            <a:pPr algn="just" rtl="0"/>
            <a:r>
              <a:rPr lang="fr-FR" dirty="0">
                <a:solidFill>
                  <a:srgbClr val="000000"/>
                </a:solidFill>
                <a:latin typeface="Calibri" panose="020F0502020204030204" pitchFamily="34" charset="0"/>
              </a:rPr>
              <a:t>G. Chanfray and </a:t>
            </a:r>
            <a:r>
              <a:rPr lang="fr-FR" dirty="0" err="1">
                <a:solidFill>
                  <a:srgbClr val="000000"/>
                </a:solidFill>
                <a:latin typeface="Calibri" panose="020F0502020204030204" pitchFamily="34" charset="0"/>
              </a:rPr>
              <a:t>M.Ericson</a:t>
            </a:r>
            <a:r>
              <a:rPr lang="fr-FR" dirty="0">
                <a:solidFill>
                  <a:srgbClr val="000000"/>
                </a:solidFill>
                <a:latin typeface="Calibri" panose="020F0502020204030204" pitchFamily="34" charset="0"/>
              </a:rPr>
              <a:t>, Phys. </a:t>
            </a:r>
            <a:r>
              <a:rPr lang="fr-FR" dirty="0" err="1">
                <a:solidFill>
                  <a:srgbClr val="000000"/>
                </a:solidFill>
                <a:latin typeface="Calibri" panose="020F0502020204030204" pitchFamily="34" charset="0"/>
              </a:rPr>
              <a:t>Rev</a:t>
            </a:r>
            <a:r>
              <a:rPr lang="fr-FR" dirty="0">
                <a:solidFill>
                  <a:srgbClr val="000000"/>
                </a:solidFill>
                <a:latin typeface="Calibri" panose="020F0502020204030204" pitchFamily="34" charset="0"/>
              </a:rPr>
              <a:t>. C 75, 015206 (2007)</a:t>
            </a:r>
          </a:p>
          <a:p>
            <a:pPr algn="just" rtl="0"/>
            <a:r>
              <a:rPr lang="en-US" dirty="0">
                <a:solidFill>
                  <a:srgbClr val="000000"/>
                </a:solidFill>
                <a:latin typeface="Calibri" panose="020F0502020204030204" pitchFamily="34" charset="0"/>
              </a:rPr>
              <a:t>E. Massot and G. Chanfray, Phys. Rev. C 78, 015204 (2008).</a:t>
            </a:r>
          </a:p>
          <a:p>
            <a:pPr algn="just" rtl="0"/>
            <a:r>
              <a:rPr lang="en-US" dirty="0">
                <a:solidFill>
                  <a:srgbClr val="000000"/>
                </a:solidFill>
                <a:latin typeface="Calibri" panose="020F0502020204030204" pitchFamily="34" charset="0"/>
              </a:rPr>
              <a:t>E. Massot and G. Chanfray, Phys. Rev. C 80, 015202 (2009).</a:t>
            </a:r>
          </a:p>
          <a:p>
            <a:pPr algn="just" rtl="0"/>
            <a:r>
              <a:rPr lang="fr-FR" dirty="0">
                <a:solidFill>
                  <a:srgbClr val="000000"/>
                </a:solidFill>
                <a:latin typeface="Calibri" panose="020F0502020204030204" pitchFamily="34" charset="0"/>
              </a:rPr>
              <a:t>G. Chanfray and </a:t>
            </a:r>
            <a:r>
              <a:rPr lang="fr-FR" dirty="0" err="1">
                <a:solidFill>
                  <a:srgbClr val="000000"/>
                </a:solidFill>
                <a:latin typeface="Calibri" panose="020F0502020204030204" pitchFamily="34" charset="0"/>
              </a:rPr>
              <a:t>M.Ericson</a:t>
            </a:r>
            <a:r>
              <a:rPr lang="fr-FR" dirty="0">
                <a:solidFill>
                  <a:srgbClr val="000000"/>
                </a:solidFill>
                <a:latin typeface="Calibri" panose="020F0502020204030204" pitchFamily="34" charset="0"/>
              </a:rPr>
              <a:t>, Phys. </a:t>
            </a:r>
            <a:r>
              <a:rPr lang="fr-FR" dirty="0" err="1">
                <a:solidFill>
                  <a:srgbClr val="000000"/>
                </a:solidFill>
                <a:latin typeface="Calibri" panose="020F0502020204030204" pitchFamily="34" charset="0"/>
              </a:rPr>
              <a:t>Rev</a:t>
            </a:r>
            <a:r>
              <a:rPr lang="fr-FR" dirty="0">
                <a:solidFill>
                  <a:srgbClr val="000000"/>
                </a:solidFill>
                <a:latin typeface="Calibri" panose="020F0502020204030204" pitchFamily="34" charset="0"/>
              </a:rPr>
              <a:t>. C 83, 015204 (2011)</a:t>
            </a:r>
          </a:p>
          <a:p>
            <a:pPr algn="just" rtl="0"/>
            <a:r>
              <a:rPr lang="fr-FR" sz="1800" b="0" i="0" u="none" strike="noStrike" dirty="0">
                <a:solidFill>
                  <a:srgbClr val="000000"/>
                </a:solidFill>
                <a:effectLst/>
                <a:latin typeface="Calibri" panose="020F0502020204030204" pitchFamily="34" charset="0"/>
              </a:rPr>
              <a:t>E. Massot, </a:t>
            </a:r>
            <a:r>
              <a:rPr lang="fr-FR" dirty="0">
                <a:solidFill>
                  <a:srgbClr val="000000"/>
                </a:solidFill>
                <a:latin typeface="Calibri" panose="020F0502020204030204" pitchFamily="34" charset="0"/>
              </a:rPr>
              <a:t>J. Margueron, G. Chanfray, </a:t>
            </a:r>
            <a:r>
              <a:rPr lang="fr-FR" dirty="0" err="1">
                <a:solidFill>
                  <a:srgbClr val="000000"/>
                </a:solidFill>
                <a:latin typeface="Calibri" panose="020F0502020204030204" pitchFamily="34" charset="0"/>
              </a:rPr>
              <a:t>Europhys</a:t>
            </a:r>
            <a:r>
              <a:rPr lang="fr-FR" dirty="0">
                <a:solidFill>
                  <a:srgbClr val="000000"/>
                </a:solidFill>
                <a:latin typeface="Calibri" panose="020F0502020204030204" pitchFamily="34" charset="0"/>
              </a:rPr>
              <a:t>. </a:t>
            </a:r>
            <a:r>
              <a:rPr lang="fr-FR" dirty="0" err="1">
                <a:solidFill>
                  <a:srgbClr val="000000"/>
                </a:solidFill>
                <a:latin typeface="Calibri" panose="020F0502020204030204" pitchFamily="34" charset="0"/>
              </a:rPr>
              <a:t>Lett</a:t>
            </a:r>
            <a:r>
              <a:rPr lang="fr-FR" dirty="0">
                <a:solidFill>
                  <a:srgbClr val="000000"/>
                </a:solidFill>
                <a:latin typeface="Calibri" panose="020F0502020204030204" pitchFamily="34" charset="0"/>
              </a:rPr>
              <a:t>. 97, 39002 (2012).</a:t>
            </a:r>
          </a:p>
          <a:p>
            <a:pPr algn="just"/>
            <a:r>
              <a:rPr lang="fr-FR" dirty="0">
                <a:solidFill>
                  <a:srgbClr val="000000"/>
                </a:solidFill>
                <a:latin typeface="Calibri" panose="020F0502020204030204" pitchFamily="34" charset="0"/>
              </a:rPr>
              <a:t>R. </a:t>
            </a:r>
            <a:r>
              <a:rPr lang="fr-FR" dirty="0" err="1">
                <a:solidFill>
                  <a:srgbClr val="000000"/>
                </a:solidFill>
                <a:latin typeface="Calibri" panose="020F0502020204030204" pitchFamily="34" charset="0"/>
              </a:rPr>
              <a:t>Somasundaram</a:t>
            </a:r>
            <a:r>
              <a:rPr lang="fr-FR" dirty="0">
                <a:solidFill>
                  <a:srgbClr val="000000"/>
                </a:solidFill>
                <a:latin typeface="Calibri" panose="020F0502020204030204" pitchFamily="34" charset="0"/>
              </a:rPr>
              <a:t>, J. Margueron, H. Hansen, G.C, </a:t>
            </a:r>
            <a:r>
              <a:rPr lang="fr-FR" sz="1800" b="0" i="0" u="none" strike="noStrike" dirty="0">
                <a:solidFill>
                  <a:srgbClr val="000000"/>
                </a:solidFill>
                <a:effectLst/>
                <a:latin typeface="Calibri" panose="020F0502020204030204" pitchFamily="34" charset="0"/>
              </a:rPr>
              <a:t>EPJA 58, 84 (2022).</a:t>
            </a:r>
            <a:endParaRPr lang="fr-FR" dirty="0">
              <a:effectLst/>
            </a:endParaRPr>
          </a:p>
        </p:txBody>
      </p:sp>
      <p:sp>
        <p:nvSpPr>
          <p:cNvPr id="36" name="Rectangle 35">
            <a:extLst>
              <a:ext uri="{FF2B5EF4-FFF2-40B4-BE49-F238E27FC236}">
                <a16:creationId xmlns:a16="http://schemas.microsoft.com/office/drawing/2014/main" id="{B0BAD490-7EE4-4C34-9E85-BFE0CD1BB027}"/>
              </a:ext>
            </a:extLst>
          </p:cNvPr>
          <p:cNvSpPr/>
          <p:nvPr/>
        </p:nvSpPr>
        <p:spPr bwMode="auto">
          <a:xfrm>
            <a:off x="3644347" y="2642325"/>
            <a:ext cx="4081669" cy="786675"/>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p:sp>
        <p:nvSpPr>
          <p:cNvPr id="37" name="Rectangle 36">
            <a:extLst>
              <a:ext uri="{FF2B5EF4-FFF2-40B4-BE49-F238E27FC236}">
                <a16:creationId xmlns:a16="http://schemas.microsoft.com/office/drawing/2014/main" id="{23D0BE1D-6DFC-47BA-88CF-04EEC7DFC2AB}"/>
              </a:ext>
            </a:extLst>
          </p:cNvPr>
          <p:cNvSpPr/>
          <p:nvPr/>
        </p:nvSpPr>
        <p:spPr bwMode="auto">
          <a:xfrm>
            <a:off x="3615944" y="3541836"/>
            <a:ext cx="4110072" cy="783164"/>
          </a:xfrm>
          <a:prstGeom prst="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38" name="ZoneTexte 37">
                <a:extLst>
                  <a:ext uri="{FF2B5EF4-FFF2-40B4-BE49-F238E27FC236}">
                    <a16:creationId xmlns:a16="http://schemas.microsoft.com/office/drawing/2014/main" id="{693792EC-F678-40D7-8898-FABF82E5AB0B}"/>
                  </a:ext>
                </a:extLst>
              </p:cNvPr>
              <p:cNvSpPr txBox="1"/>
              <p:nvPr/>
            </p:nvSpPr>
            <p:spPr>
              <a:xfrm>
                <a:off x="253266" y="4553306"/>
                <a:ext cx="4882752" cy="1754326"/>
              </a:xfrm>
              <a:prstGeom prst="rect">
                <a:avLst/>
              </a:prstGeom>
              <a:noFill/>
            </p:spPr>
            <p:txBody>
              <a:bodyPr wrap="square" rtlCol="0">
                <a:spAutoFit/>
              </a:bodyPr>
              <a:lstStyle/>
              <a:p>
                <a:pPr marL="285750" indent="-285750">
                  <a:buFont typeface="Arial" panose="020B0604020202020204" pitchFamily="34" charset="0"/>
                  <a:buChar char="•"/>
                </a:pPr>
                <a:r>
                  <a:rPr lang="fr-FR" dirty="0"/>
                  <a:t>Nuclear </a:t>
                </a:r>
                <a:r>
                  <a:rPr lang="fr-FR" dirty="0" err="1"/>
                  <a:t>matter</a:t>
                </a:r>
                <a:r>
                  <a:rPr lang="fr-FR" dirty="0"/>
                  <a:t> </a:t>
                </a:r>
                <a:r>
                  <a:rPr lang="fr-FR" dirty="0" err="1"/>
                  <a:t>properties</a:t>
                </a:r>
                <a:r>
                  <a:rPr lang="fr-FR" dirty="0"/>
                  <a:t>, chiral </a:t>
                </a:r>
                <a:r>
                  <a:rPr lang="fr-FR" dirty="0" err="1"/>
                  <a:t>properties</a:t>
                </a:r>
                <a:endParaRPr lang="fr-FR" dirty="0"/>
              </a:p>
              <a:p>
                <a:pPr marL="285750" indent="-285750">
                  <a:buFont typeface="Arial" panose="020B0604020202020204" pitchFamily="34" charset="0"/>
                  <a:buChar char="•"/>
                </a:pPr>
                <a:r>
                  <a:rPr lang="fr-FR" dirty="0"/>
                  <a:t>Important </a:t>
                </a:r>
                <a:r>
                  <a:rPr lang="fr-FR" dirty="0" err="1"/>
                  <a:t>role</a:t>
                </a:r>
                <a:r>
                  <a:rPr lang="fr-FR" dirty="0"/>
                  <a:t> of the </a:t>
                </a:r>
                <a:r>
                  <a:rPr lang="fr-FR" dirty="0" err="1"/>
                  <a:t>Fock</a:t>
                </a:r>
                <a:r>
                  <a:rPr lang="fr-FR" dirty="0"/>
                  <a:t> </a:t>
                </a:r>
                <a:r>
                  <a:rPr lang="fr-FR" dirty="0" err="1"/>
                  <a:t>terms</a:t>
                </a:r>
                <a:r>
                  <a:rPr lang="fr-FR" dirty="0"/>
                  <a:t> </a:t>
                </a:r>
                <a:r>
                  <a:rPr lang="en-US" sz="1800" b="0" i="0" u="none" strike="noStrike" dirty="0">
                    <a:solidFill>
                      <a:srgbClr val="000000"/>
                    </a:solidFill>
                    <a:effectLst/>
                    <a:latin typeface="Calibri" panose="020F0502020204030204" pitchFamily="34" charset="0"/>
                  </a:rPr>
                  <a:t>(consistently incorporated at the level of the </a:t>
                </a:r>
                <a:r>
                  <a:rPr lang="en-US" dirty="0">
                    <a:solidFill>
                      <a:srgbClr val="000000"/>
                    </a:solidFill>
                    <a:latin typeface="Calibri" panose="020F0502020204030204" pitchFamily="34" charset="0"/>
                  </a:rPr>
                  <a:t>self-energies and total energy</a:t>
                </a:r>
                <a:r>
                  <a:rPr lang="en-US" dirty="0"/>
                  <a:t>) limiting the maximum mass of </a:t>
                </a:r>
                <a:r>
                  <a:rPr lang="en-US" dirty="0" err="1"/>
                  <a:t>hyperonic</a:t>
                </a:r>
                <a:r>
                  <a:rPr lang="en-US" dirty="0"/>
                  <a:t> star </a:t>
                </a:r>
                <a:r>
                  <a:rPr lang="fr-FR" dirty="0"/>
                  <a:t> </a:t>
                </a:r>
              </a:p>
              <a:p>
                <a:pPr marL="285750" indent="-285750">
                  <a:buFont typeface="Arial" panose="020B0604020202020204" pitchFamily="34" charset="0"/>
                  <a:buChar char="•"/>
                </a:pPr>
                <a:r>
                  <a:rPr lang="fr-FR" dirty="0" err="1"/>
                  <a:t>Bayesian</a:t>
                </a:r>
                <a:r>
                  <a:rPr lang="fr-FR" dirty="0"/>
                  <a:t> </a:t>
                </a:r>
                <a:r>
                  <a:rPr lang="fr-FR" dirty="0" err="1"/>
                  <a:t>analysis</a:t>
                </a:r>
                <a:r>
                  <a:rPr lang="fr-FR" dirty="0"/>
                  <a:t> </a:t>
                </a:r>
                <a14:m>
                  <m:oMath xmlns:m="http://schemas.openxmlformats.org/officeDocument/2006/math">
                    <m:r>
                      <a:rPr lang="fr-FR" b="0" i="1" smtClean="0">
                        <a:latin typeface="Cambria Math" panose="02040503050406030204" pitchFamily="18" charset="0"/>
                      </a:rPr>
                      <m:t>𝐶</m:t>
                    </m:r>
                    <m:r>
                      <a:rPr lang="fr-FR" b="0" i="1" smtClean="0">
                        <a:latin typeface="Cambria Math" panose="02040503050406030204" pitchFamily="18" charset="0"/>
                        <a:ea typeface="Cambria Math" panose="02040503050406030204" pitchFamily="18" charset="0"/>
                      </a:rPr>
                      <m:t>~1.4</m:t>
                    </m:r>
                  </m:oMath>
                </a14:m>
                <a:endParaRPr lang="fr-FR" dirty="0"/>
              </a:p>
            </p:txBody>
          </p:sp>
        </mc:Choice>
        <mc:Fallback xmlns="">
          <p:sp>
            <p:nvSpPr>
              <p:cNvPr id="38" name="ZoneTexte 37">
                <a:extLst>
                  <a:ext uri="{FF2B5EF4-FFF2-40B4-BE49-F238E27FC236}">
                    <a16:creationId xmlns:a16="http://schemas.microsoft.com/office/drawing/2014/main" id="{693792EC-F678-40D7-8898-FABF82E5AB0B}"/>
                  </a:ext>
                </a:extLst>
              </p:cNvPr>
              <p:cNvSpPr txBox="1">
                <a:spLocks noRot="1" noChangeAspect="1" noMove="1" noResize="1" noEditPoints="1" noAdjustHandles="1" noChangeArrowheads="1" noChangeShapeType="1" noTextEdit="1"/>
              </p:cNvSpPr>
              <p:nvPr/>
            </p:nvSpPr>
            <p:spPr>
              <a:xfrm>
                <a:off x="253266" y="4553306"/>
                <a:ext cx="4882752" cy="1754326"/>
              </a:xfrm>
              <a:prstGeom prst="rect">
                <a:avLst/>
              </a:prstGeom>
              <a:blipFill>
                <a:blip r:embed="rId7"/>
                <a:stretch>
                  <a:fillRect l="-874" t="-2083" b="-4514"/>
                </a:stretch>
              </a:blipFill>
            </p:spPr>
            <p:txBody>
              <a:bodyPr/>
              <a:lstStyle/>
              <a:p>
                <a:r>
                  <a:rPr lang="fr-FR">
                    <a:noFill/>
                  </a:rPr>
                  <a:t> </a:t>
                </a:r>
              </a:p>
            </p:txBody>
          </p:sp>
        </mc:Fallback>
      </mc:AlternateContent>
    </p:spTree>
    <p:extLst>
      <p:ext uri="{BB962C8B-B14F-4D97-AF65-F5344CB8AC3E}">
        <p14:creationId xmlns:p14="http://schemas.microsoft.com/office/powerpoint/2010/main" val="2169519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9CE4C35-779D-429C-9F9D-88659670B019}"/>
              </a:ext>
            </a:extLst>
          </p:cNvPr>
          <p:cNvSpPr txBox="1"/>
          <p:nvPr/>
        </p:nvSpPr>
        <p:spPr>
          <a:xfrm>
            <a:off x="225286" y="167167"/>
            <a:ext cx="5499654" cy="461665"/>
          </a:xfrm>
          <a:prstGeom prst="rect">
            <a:avLst/>
          </a:prstGeom>
          <a:noFill/>
        </p:spPr>
        <p:txBody>
          <a:bodyPr wrap="square">
            <a:spAutoFit/>
          </a:bodyPr>
          <a:lstStyle/>
          <a:p>
            <a:r>
              <a:rPr lang="fr-FR" sz="2400" b="1" u="sng" dirty="0">
                <a:solidFill>
                  <a:srgbClr val="002060"/>
                </a:solidFill>
              </a:rPr>
              <a:t>The NJL  chiral </a:t>
            </a:r>
            <a:r>
              <a:rPr lang="fr-FR" sz="2400" b="1" u="sng" dirty="0" err="1">
                <a:solidFill>
                  <a:srgbClr val="002060"/>
                </a:solidFill>
              </a:rPr>
              <a:t>confining</a:t>
            </a:r>
            <a:r>
              <a:rPr lang="fr-FR" sz="2400" b="1" u="sng" dirty="0">
                <a:solidFill>
                  <a:srgbClr val="002060"/>
                </a:solidFill>
              </a:rPr>
              <a:t> model</a:t>
            </a:r>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E4387F45-83DD-4576-B9DC-952AB0681F8C}"/>
                  </a:ext>
                </a:extLst>
              </p:cNvPr>
              <p:cNvSpPr txBox="1"/>
              <p:nvPr/>
            </p:nvSpPr>
            <p:spPr>
              <a:xfrm>
                <a:off x="106017" y="617726"/>
                <a:ext cx="11728174" cy="1015663"/>
              </a:xfrm>
              <a:prstGeom prst="rect">
                <a:avLst/>
              </a:prstGeom>
              <a:noFill/>
            </p:spPr>
            <p:txBody>
              <a:bodyPr wrap="square" rtlCol="0">
                <a:spAutoFit/>
              </a:bodyPr>
              <a:lstStyle/>
              <a:p>
                <a:r>
                  <a:rPr lang="fr-FR" sz="2000" dirty="0"/>
                  <a:t>Problem: One </a:t>
                </a:r>
                <a:r>
                  <a:rPr lang="fr-FR" sz="2000" dirty="0" err="1"/>
                  <a:t>cannot</a:t>
                </a:r>
                <a:r>
                  <a:rPr lang="fr-FR" sz="2000" dirty="0"/>
                  <a:t> </a:t>
                </a:r>
                <a:r>
                  <a:rPr lang="fr-FR" sz="2000" dirty="0" err="1"/>
                  <a:t>find</a:t>
                </a:r>
                <a:r>
                  <a:rPr lang="fr-FR" sz="2000" dirty="0"/>
                  <a:t> a </a:t>
                </a:r>
                <a:r>
                  <a:rPr lang="fr-FR" sz="2000" dirty="0" err="1"/>
                  <a:t>nucleon</a:t>
                </a:r>
                <a:r>
                  <a:rPr lang="fr-FR" sz="2000" dirty="0"/>
                  <a:t> model able to </a:t>
                </a:r>
                <a:r>
                  <a:rPr lang="fr-FR" sz="2000" dirty="0" err="1"/>
                  <a:t>generate</a:t>
                </a:r>
                <a:r>
                  <a:rPr lang="fr-FR" sz="2000" dirty="0"/>
                  <a:t> the </a:t>
                </a:r>
                <a:r>
                  <a:rPr lang="fr-FR" sz="2000" dirty="0" err="1"/>
                  <a:t>very</a:t>
                </a:r>
                <a:r>
                  <a:rPr lang="fr-FR" sz="2000" dirty="0"/>
                  <a:t> large value </a:t>
                </a:r>
                <a14:m>
                  <m:oMath xmlns:m="http://schemas.openxmlformats.org/officeDocument/2006/math">
                    <m:r>
                      <a:rPr lang="fr-FR" sz="2000" b="0" i="1" smtClean="0">
                        <a:latin typeface="Cambria Math" panose="02040503050406030204" pitchFamily="18" charset="0"/>
                      </a:rPr>
                      <m:t>𝐶</m:t>
                    </m:r>
                    <m:r>
                      <a:rPr lang="fr-FR" sz="2000" b="0" i="1" smtClean="0">
                        <a:latin typeface="Cambria Math" panose="02040503050406030204" pitchFamily="18" charset="0"/>
                      </a:rPr>
                      <m:t>=1 :1.5</m:t>
                    </m:r>
                  </m:oMath>
                </a14:m>
                <a:r>
                  <a:rPr lang="fr-FR" sz="2000" dirty="0"/>
                  <a:t> </a:t>
                </a:r>
                <a:r>
                  <a:rPr lang="fr-FR" sz="2000" dirty="0" err="1"/>
                  <a:t>required</a:t>
                </a:r>
                <a:r>
                  <a:rPr lang="fr-FR" sz="2000" dirty="0"/>
                  <a:t> by </a:t>
                </a:r>
                <a:r>
                  <a:rPr lang="fr-FR" sz="2000" dirty="0" err="1"/>
                  <a:t>lattice</a:t>
                </a:r>
                <a:r>
                  <a:rPr lang="fr-FR" sz="2000" dirty="0"/>
                  <a:t> data. L</a:t>
                </a:r>
                <a14:m>
                  <m:oMath xmlns:m="http://schemas.openxmlformats.org/officeDocument/2006/math">
                    <m:r>
                      <a:rPr lang="fr-FR" sz="2000" i="1" smtClean="0">
                        <a:latin typeface="Cambria Math" panose="02040503050406030204" pitchFamily="18" charset="0"/>
                        <a:ea typeface="Cambria Math" panose="02040503050406030204" pitchFamily="18" charset="0"/>
                      </a:rPr>
                      <m:t>𝜎</m:t>
                    </m:r>
                    <m:r>
                      <a:rPr lang="fr-FR" sz="2000" b="0" i="1" smtClean="0">
                        <a:latin typeface="Cambria Math" panose="02040503050406030204" pitchFamily="18" charset="0"/>
                        <a:ea typeface="Cambria Math" panose="02040503050406030204" pitchFamily="18" charset="0"/>
                      </a:rPr>
                      <m:t>𝑀</m:t>
                    </m:r>
                  </m:oMath>
                </a14:m>
                <a:r>
                  <a:rPr lang="fr-FR" sz="2000" dirty="0"/>
                  <a:t> </a:t>
                </a:r>
                <a:r>
                  <a:rPr lang="fr-FR" sz="2000" dirty="0" err="1"/>
                  <a:t>probably</a:t>
                </a:r>
                <a:r>
                  <a:rPr lang="fr-FR" sz="2000" dirty="0"/>
                  <a:t> </a:t>
                </a:r>
                <a:r>
                  <a:rPr lang="fr-FR" sz="2000" dirty="0" err="1"/>
                  <a:t>too</a:t>
                </a:r>
                <a:r>
                  <a:rPr lang="fr-FR" sz="2000" dirty="0"/>
                  <a:t> </a:t>
                </a:r>
                <a:r>
                  <a:rPr lang="fr-FR" sz="2000" dirty="0" err="1"/>
                  <a:t>naive</a:t>
                </a:r>
                <a:r>
                  <a:rPr lang="fr-FR" sz="2000" dirty="0"/>
                  <a:t> : use an </a:t>
                </a:r>
                <a:r>
                  <a:rPr lang="fr-FR" sz="2000" dirty="0" err="1"/>
                  <a:t>enriched</a:t>
                </a:r>
                <a:r>
                  <a:rPr lang="fr-FR" sz="2000" dirty="0"/>
                  <a:t> chiral effective </a:t>
                </a:r>
                <a:r>
                  <a:rPr lang="fr-FR" sz="2000" dirty="0" err="1"/>
                  <a:t>potential</a:t>
                </a:r>
                <a:r>
                  <a:rPr lang="fr-FR" sz="2000" dirty="0"/>
                  <a:t> </a:t>
                </a:r>
                <a:r>
                  <a:rPr lang="fr-FR" sz="2000" dirty="0" err="1"/>
                  <a:t>from</a:t>
                </a:r>
                <a:r>
                  <a:rPr lang="fr-FR" sz="2000" dirty="0"/>
                  <a:t> a model </a:t>
                </a:r>
                <a:r>
                  <a:rPr lang="fr-FR" sz="2000" dirty="0" err="1"/>
                  <a:t>giving</a:t>
                </a:r>
                <a:r>
                  <a:rPr lang="fr-FR" sz="2000" dirty="0"/>
                  <a:t> a correct </a:t>
                </a:r>
                <a:r>
                  <a:rPr lang="fr-FR" sz="2000" dirty="0" err="1"/>
                  <a:t>low</a:t>
                </a:r>
                <a:r>
                  <a:rPr lang="fr-FR" sz="2000" dirty="0"/>
                  <a:t> </a:t>
                </a:r>
                <a:r>
                  <a:rPr lang="fr-FR" sz="2000" dirty="0" err="1"/>
                  <a:t>energy</a:t>
                </a:r>
                <a:r>
                  <a:rPr lang="fr-FR" sz="2000" dirty="0"/>
                  <a:t> </a:t>
                </a:r>
                <a:r>
                  <a:rPr lang="fr-FR" sz="2000" dirty="0" err="1"/>
                  <a:t>realization</a:t>
                </a:r>
                <a:r>
                  <a:rPr lang="fr-FR" sz="2000" dirty="0"/>
                  <a:t> of the </a:t>
                </a:r>
                <a:r>
                  <a:rPr lang="fr-FR" sz="2000" dirty="0" err="1"/>
                  <a:t>broken</a:t>
                </a:r>
                <a:r>
                  <a:rPr lang="fr-FR" sz="2000" dirty="0"/>
                  <a:t> chiral </a:t>
                </a:r>
                <a:r>
                  <a:rPr lang="fr-FR" sz="2000" dirty="0" err="1"/>
                  <a:t>symmetry:</a:t>
                </a:r>
                <a:r>
                  <a:rPr lang="fr-FR" sz="2000" b="1" dirty="0" err="1"/>
                  <a:t>The</a:t>
                </a:r>
                <a:r>
                  <a:rPr lang="fr-FR" sz="2000" b="1" dirty="0"/>
                  <a:t> NJL model</a:t>
                </a:r>
              </a:p>
            </p:txBody>
          </p:sp>
        </mc:Choice>
        <mc:Fallback xmlns="">
          <p:sp>
            <p:nvSpPr>
              <p:cNvPr id="5" name="ZoneTexte 4">
                <a:extLst>
                  <a:ext uri="{FF2B5EF4-FFF2-40B4-BE49-F238E27FC236}">
                    <a16:creationId xmlns:a16="http://schemas.microsoft.com/office/drawing/2014/main" id="{E4387F45-83DD-4576-B9DC-952AB0681F8C}"/>
                  </a:ext>
                </a:extLst>
              </p:cNvPr>
              <p:cNvSpPr txBox="1">
                <a:spLocks noRot="1" noChangeAspect="1" noMove="1" noResize="1" noEditPoints="1" noAdjustHandles="1" noChangeArrowheads="1" noChangeShapeType="1" noTextEdit="1"/>
              </p:cNvSpPr>
              <p:nvPr/>
            </p:nvSpPr>
            <p:spPr>
              <a:xfrm>
                <a:off x="106017" y="617726"/>
                <a:ext cx="11728174" cy="1015663"/>
              </a:xfrm>
              <a:prstGeom prst="rect">
                <a:avLst/>
              </a:prstGeom>
              <a:blipFill>
                <a:blip r:embed="rId2"/>
                <a:stretch>
                  <a:fillRect l="-520" t="-2395" b="-10180"/>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8" name="ZoneTexte 7">
                <a:extLst>
                  <a:ext uri="{FF2B5EF4-FFF2-40B4-BE49-F238E27FC236}">
                    <a16:creationId xmlns:a16="http://schemas.microsoft.com/office/drawing/2014/main" id="{F65DF4FA-0135-4F48-A6E3-7475F1129E33}"/>
                  </a:ext>
                </a:extLst>
              </p:cNvPr>
              <p:cNvSpPr txBox="1"/>
              <p:nvPr/>
            </p:nvSpPr>
            <p:spPr>
              <a:xfrm>
                <a:off x="10059921" y="1600762"/>
                <a:ext cx="1782416" cy="707886"/>
              </a:xfrm>
              <a:prstGeom prst="rect">
                <a:avLst/>
              </a:prstGeom>
              <a:noFill/>
            </p:spPr>
            <p:txBody>
              <a:bodyPr wrap="square" rtlCol="0">
                <a:spAutoFit/>
              </a:bodyPr>
              <a:lstStyle/>
              <a:p>
                <a:r>
                  <a:rPr lang="fr-FR" sz="2000" dirty="0"/>
                  <a:t>Parameters : </a:t>
                </a:r>
                <a14:m>
                  <m:oMath xmlns:m="http://schemas.openxmlformats.org/officeDocument/2006/math">
                    <m:r>
                      <a:rPr lang="fr-FR" sz="2000" b="0" i="0" smtClean="0">
                        <a:latin typeface="Cambria Math" panose="02040503050406030204" pitchFamily="18" charset="0"/>
                      </a:rPr>
                      <m:t> </m:t>
                    </m:r>
                  </m:oMath>
                </a14:m>
                <a:endParaRPr lang="fr-FR" sz="2000" b="0" i="0" dirty="0">
                  <a:latin typeface="Cambria Math" panose="02040503050406030204" pitchFamily="18" charset="0"/>
                </a:endParaRPr>
              </a:p>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𝐺</m:t>
                              </m:r>
                            </m:e>
                            <m:sub>
                              <m:r>
                                <a:rPr lang="fr-FR" sz="2000" b="0" i="1" smtClean="0">
                                  <a:latin typeface="Cambria Math" panose="02040503050406030204" pitchFamily="18" charset="0"/>
                                </a:rPr>
                                <m:t>1</m:t>
                              </m:r>
                            </m:sub>
                          </m:sSub>
                          <m:r>
                            <a:rPr lang="fr-FR" sz="2000" b="0" i="1" smtClean="0">
                              <a:latin typeface="Cambria Math" panose="02040503050406030204" pitchFamily="18" charset="0"/>
                            </a:rPr>
                            <m:t>,</m:t>
                          </m:r>
                          <m:r>
                            <a:rPr lang="fr-FR" sz="2000" b="0" i="1" smtClean="0">
                              <a:latin typeface="Cambria Math" panose="02040503050406030204" pitchFamily="18" charset="0"/>
                            </a:rPr>
                            <m:t>𝐺</m:t>
                          </m:r>
                        </m:e>
                        <m:sub>
                          <m:r>
                            <a:rPr lang="fr-FR" sz="2000" b="0" i="1" smtClean="0">
                              <a:latin typeface="Cambria Math" panose="02040503050406030204" pitchFamily="18" charset="0"/>
                            </a:rPr>
                            <m:t>2</m:t>
                          </m:r>
                        </m:sub>
                      </m:sSub>
                      <m:r>
                        <a:rPr lang="fr-FR" sz="2000" b="0" i="0" smtClean="0">
                          <a:latin typeface="Cambria Math" panose="02040503050406030204" pitchFamily="18" charset="0"/>
                        </a:rPr>
                        <m:t> ,</m:t>
                      </m:r>
                      <m:r>
                        <a:rPr lang="fr-FR" sz="2000" b="0" i="1" smtClean="0">
                          <a:latin typeface="Cambria Math" panose="02040503050406030204" pitchFamily="18" charset="0"/>
                        </a:rPr>
                        <m:t>𝑚</m:t>
                      </m:r>
                      <m:r>
                        <a:rPr lang="fr-FR" sz="2000" b="0" i="1" smtClean="0">
                          <a:latin typeface="Cambria Math" panose="02040503050406030204" pitchFamily="18" charset="0"/>
                        </a:rPr>
                        <m:t>, </m:t>
                      </m:r>
                      <m:r>
                        <m:rPr>
                          <m:sty m:val="p"/>
                        </m:rPr>
                        <a:rPr lang="el-GR" sz="2000" b="0" i="1" smtClean="0">
                          <a:latin typeface="Cambria Math" panose="02040503050406030204" pitchFamily="18" charset="0"/>
                          <a:ea typeface="Cambria Math" panose="02040503050406030204" pitchFamily="18" charset="0"/>
                        </a:rPr>
                        <m:t>Λ</m:t>
                      </m:r>
                    </m:oMath>
                  </m:oMathPara>
                </a14:m>
                <a:endParaRPr lang="fr-FR" sz="2000" dirty="0"/>
              </a:p>
            </p:txBody>
          </p:sp>
        </mc:Choice>
        <mc:Fallback xmlns="">
          <p:sp>
            <p:nvSpPr>
              <p:cNvPr id="8" name="ZoneTexte 7">
                <a:extLst>
                  <a:ext uri="{FF2B5EF4-FFF2-40B4-BE49-F238E27FC236}">
                    <a16:creationId xmlns:a16="http://schemas.microsoft.com/office/drawing/2014/main" id="{F65DF4FA-0135-4F48-A6E3-7475F1129E33}"/>
                  </a:ext>
                </a:extLst>
              </p:cNvPr>
              <p:cNvSpPr txBox="1">
                <a:spLocks noRot="1" noChangeAspect="1" noMove="1" noResize="1" noEditPoints="1" noAdjustHandles="1" noChangeArrowheads="1" noChangeShapeType="1" noTextEdit="1"/>
              </p:cNvSpPr>
              <p:nvPr/>
            </p:nvSpPr>
            <p:spPr>
              <a:xfrm>
                <a:off x="10059921" y="1600762"/>
                <a:ext cx="1782416" cy="707886"/>
              </a:xfrm>
              <a:prstGeom prst="rect">
                <a:avLst/>
              </a:prstGeom>
              <a:blipFill>
                <a:blip r:embed="rId3"/>
                <a:stretch>
                  <a:fillRect l="-3413" t="-4310" b="-1724"/>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67AA3E7E-6786-4F6F-87D4-FE5D0D1D5C8F}"/>
                  </a:ext>
                </a:extLst>
              </p:cNvPr>
              <p:cNvSpPr txBox="1"/>
              <p:nvPr/>
            </p:nvSpPr>
            <p:spPr>
              <a:xfrm>
                <a:off x="225286" y="2475580"/>
                <a:ext cx="8362124" cy="1348126"/>
              </a:xfrm>
              <a:prstGeom prst="rect">
                <a:avLst/>
              </a:prstGeom>
              <a:noFill/>
            </p:spPr>
            <p:txBody>
              <a:bodyPr wrap="square" rtlCol="0">
                <a:spAutoFit/>
              </a:bodyPr>
              <a:lstStyle/>
              <a:p>
                <a:r>
                  <a:rPr lang="fr-FR" sz="2000" dirty="0"/>
                  <a:t>Bosonisation (quarks in the Dirac </a:t>
                </a:r>
                <a:r>
                  <a:rPr lang="fr-FR" sz="2000" dirty="0" err="1"/>
                  <a:t>sea</a:t>
                </a:r>
                <a:r>
                  <a:rPr lang="fr-FR" sz="2000" dirty="0"/>
                  <a:t> </a:t>
                </a:r>
                <a:r>
                  <a:rPr lang="fr-FR" sz="2000" dirty="0" err="1"/>
                  <a:t>integrated</a:t>
                </a:r>
                <a:r>
                  <a:rPr lang="fr-FR" sz="2000" dirty="0"/>
                  <a:t> out) </a:t>
                </a:r>
                <a:r>
                  <a:rPr lang="fr-FR" sz="2000" dirty="0" err="1"/>
                  <a:t>produces</a:t>
                </a:r>
                <a:r>
                  <a:rPr lang="fr-FR" sz="2000" dirty="0"/>
                  <a:t> a </a:t>
                </a:r>
                <a:r>
                  <a:rPr lang="fr-FR" sz="2000" dirty="0" err="1"/>
                  <a:t>lagrangian</a:t>
                </a:r>
                <a:r>
                  <a:rPr lang="fr-FR" sz="2000" dirty="0"/>
                  <a:t> </a:t>
                </a:r>
                <a:r>
                  <a:rPr lang="fr-FR" sz="2000" dirty="0" err="1"/>
                  <a:t>where</a:t>
                </a:r>
                <a:r>
                  <a:rPr lang="fr-FR" sz="2000" dirty="0"/>
                  <a:t> the </a:t>
                </a:r>
                <a:r>
                  <a:rPr lang="fr-FR" sz="2000" dirty="0" err="1"/>
                  <a:t>meson</a:t>
                </a:r>
                <a:r>
                  <a:rPr lang="fr-FR" sz="2000" dirty="0"/>
                  <a:t> </a:t>
                </a:r>
                <a:r>
                  <a:rPr lang="fr-FR" sz="2000" dirty="0" err="1"/>
                  <a:t>fields</a:t>
                </a:r>
                <a:r>
                  <a:rPr lang="fr-FR" sz="2000" dirty="0"/>
                  <a:t>  </a:t>
                </a:r>
                <a14:m>
                  <m:oMath xmlns:m="http://schemas.openxmlformats.org/officeDocument/2006/math">
                    <m:r>
                      <a:rPr lang="fr-FR" sz="2000" b="0" i="1" smtClean="0">
                        <a:latin typeface="Cambria Math" panose="02040503050406030204" pitchFamily="18" charset="0"/>
                      </a:rPr>
                      <m:t>𝑆𝑐𝑎𝑙𝑎𝑟</m:t>
                    </m:r>
                    <m:r>
                      <a:rPr lang="fr-FR" sz="2000" b="0" i="1" smtClean="0">
                        <a:latin typeface="Cambria Math" panose="02040503050406030204" pitchFamily="18" charset="0"/>
                      </a:rPr>
                      <m:t> </m:t>
                    </m:r>
                    <m:r>
                      <a:rPr lang="fr-FR" sz="2000" b="0" i="1" smtClean="0">
                        <a:latin typeface="Cambria Math" panose="02040503050406030204" pitchFamily="18" charset="0"/>
                        <a:ea typeface="Cambria Math" panose="02040503050406030204" pitchFamily="18" charset="0"/>
                      </a:rPr>
                      <m:t>𝒮</m:t>
                    </m:r>
                    <m:r>
                      <a:rPr lang="fr-FR" sz="2000" b="0" i="1" smtClean="0">
                        <a:latin typeface="Cambria Math" panose="02040503050406030204" pitchFamily="18" charset="0"/>
                        <a:ea typeface="Cambria Math" panose="02040503050406030204" pitchFamily="18" charset="0"/>
                      </a:rPr>
                      <m:t>, </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𝜑</m:t>
                        </m:r>
                      </m:e>
                      <m:sub>
                        <m:r>
                          <a:rPr lang="fr-FR" sz="2000" b="0" i="1" smtClean="0">
                            <a:latin typeface="Cambria Math" panose="02040503050406030204" pitchFamily="18" charset="0"/>
                            <a:ea typeface="Cambria Math" panose="02040503050406030204" pitchFamily="18" charset="0"/>
                          </a:rPr>
                          <m:t>𝜋</m:t>
                        </m:r>
                      </m:sub>
                    </m:sSub>
                    <m:r>
                      <a:rPr lang="fr-FR" sz="2000" b="0" i="1" smtClean="0">
                        <a:latin typeface="Cambria Math" panose="02040503050406030204" pitchFamily="18" charset="0"/>
                        <a:ea typeface="Cambria Math" panose="02040503050406030204" pitchFamily="18" charset="0"/>
                      </a:rPr>
                      <m:t>,  </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𝜔</m:t>
                        </m:r>
                      </m:e>
                      <m:sub>
                        <m:r>
                          <a:rPr lang="fr-FR" sz="2000" b="0" i="1" smtClean="0">
                            <a:latin typeface="Cambria Math" panose="02040503050406030204" pitchFamily="18" charset="0"/>
                            <a:ea typeface="Cambria Math" panose="02040503050406030204" pitchFamily="18" charset="0"/>
                          </a:rPr>
                          <m:t>𝜇</m:t>
                        </m:r>
                      </m:sub>
                    </m:sSub>
                    <m:r>
                      <a:rPr lang="fr-FR" sz="2000" b="0" i="1" smtClean="0">
                        <a:latin typeface="Cambria Math" panose="02040503050406030204" pitchFamily="18" charset="0"/>
                        <a:ea typeface="Cambria Math" panose="02040503050406030204" pitchFamily="18" charset="0"/>
                      </a:rPr>
                      <m:t>,  </m:t>
                    </m:r>
                    <m:sSub>
                      <m:sSubPr>
                        <m:ctrlPr>
                          <a:rPr lang="fr-FR" sz="2000" b="0" i="1" smtClean="0">
                            <a:latin typeface="Cambria Math" panose="02040503050406030204" pitchFamily="18" charset="0"/>
                            <a:ea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𝜚</m:t>
                        </m:r>
                      </m:e>
                      <m:sub>
                        <m:r>
                          <a:rPr lang="fr-FR" sz="2000" b="0" i="1" smtClean="0">
                            <a:latin typeface="Cambria Math" panose="02040503050406030204" pitchFamily="18" charset="0"/>
                            <a:ea typeface="Cambria Math" panose="02040503050406030204" pitchFamily="18" charset="0"/>
                          </a:rPr>
                          <m:t>𝜐</m:t>
                        </m:r>
                      </m:sub>
                    </m:sSub>
                    <m:r>
                      <a:rPr lang="fr-FR" sz="2000" b="0" i="1" smtClean="0">
                        <a:latin typeface="Cambria Math" panose="02040503050406030204" pitchFamily="18" charset="0"/>
                        <a:ea typeface="Cambria Math" panose="02040503050406030204" pitchFamily="18" charset="0"/>
                      </a:rPr>
                      <m:t> </m:t>
                    </m:r>
                  </m:oMath>
                </a14:m>
                <a:r>
                  <a:rPr lang="fr-FR" sz="2000" dirty="0"/>
                  <a:t> are </a:t>
                </a:r>
                <a:r>
                  <a:rPr lang="fr-FR" sz="2000" dirty="0" err="1"/>
                  <a:t>coupled</a:t>
                </a:r>
                <a:r>
                  <a:rPr lang="fr-FR" sz="2000" dirty="0"/>
                  <a:t> to the constituent quarks. The vacuum value of the </a:t>
                </a:r>
                <a:r>
                  <a:rPr lang="fr-FR" sz="2000" dirty="0" err="1"/>
                  <a:t>scalar</a:t>
                </a:r>
                <a:r>
                  <a:rPr lang="fr-FR" sz="2000" dirty="0"/>
                  <a:t> </a:t>
                </a:r>
                <a:r>
                  <a:rPr lang="fr-FR" sz="2000" dirty="0" err="1"/>
                  <a:t>field</a:t>
                </a:r>
                <a:r>
                  <a:rPr lang="fr-FR" sz="2000" dirty="0"/>
                  <a:t> </a:t>
                </a:r>
                <a14:m>
                  <m:oMath xmlns:m="http://schemas.openxmlformats.org/officeDocument/2006/math">
                    <m:r>
                      <a:rPr lang="fr-FR" sz="2000" i="1">
                        <a:latin typeface="Cambria Math" panose="02040503050406030204" pitchFamily="18" charset="0"/>
                        <a:ea typeface="Cambria Math" panose="02040503050406030204" pitchFamily="18" charset="0"/>
                      </a:rPr>
                      <m:t>𝒮</m:t>
                    </m:r>
                  </m:oMath>
                </a14:m>
                <a:r>
                  <a:rPr lang="fr-FR" sz="2000" dirty="0"/>
                  <a:t> </a:t>
                </a:r>
                <a:r>
                  <a:rPr lang="fr-FR" sz="2000" dirty="0" err="1"/>
                  <a:t>coincides</a:t>
                </a:r>
                <a:r>
                  <a:rPr lang="fr-FR" sz="2000" dirty="0"/>
                  <a:t> </a:t>
                </a:r>
              </a:p>
              <a:p>
                <a:r>
                  <a:rPr lang="fr-FR" sz="2000" dirty="0" err="1"/>
                  <a:t>with</a:t>
                </a:r>
                <a:r>
                  <a:rPr lang="fr-FR" sz="2000" dirty="0"/>
                  <a:t> the vacuum value of the constituent quark mass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0</m:t>
                        </m:r>
                      </m:sub>
                    </m:sSub>
                    <m:r>
                      <a:rPr lang="fr-FR" i="1" smtClean="0">
                        <a:latin typeface="Cambria Math" panose="02040503050406030204" pitchFamily="18" charset="0"/>
                        <a:ea typeface="Cambria Math" panose="02040503050406030204" pitchFamily="18" charset="0"/>
                      </a:rPr>
                      <m:t>~</m:t>
                    </m:r>
                    <m:r>
                      <a:rPr lang="fr-FR" b="0" i="1" smtClean="0">
                        <a:latin typeface="Cambria Math" panose="02040503050406030204" pitchFamily="18" charset="0"/>
                        <a:ea typeface="Cambria Math" panose="02040503050406030204" pitchFamily="18" charset="0"/>
                      </a:rPr>
                      <m:t>350 </m:t>
                    </m:r>
                    <m:r>
                      <a:rPr lang="fr-FR" b="0" i="1" smtClean="0">
                        <a:latin typeface="Cambria Math" panose="02040503050406030204" pitchFamily="18" charset="0"/>
                        <a:ea typeface="Cambria Math" panose="02040503050406030204" pitchFamily="18" charset="0"/>
                      </a:rPr>
                      <m:t>𝑀𝑒𝑉</m:t>
                    </m:r>
                  </m:oMath>
                </a14:m>
                <a:endParaRPr lang="fr-FR" dirty="0"/>
              </a:p>
            </p:txBody>
          </p:sp>
        </mc:Choice>
        <mc:Fallback xmlns="">
          <p:sp>
            <p:nvSpPr>
              <p:cNvPr id="9" name="ZoneTexte 8">
                <a:extLst>
                  <a:ext uri="{FF2B5EF4-FFF2-40B4-BE49-F238E27FC236}">
                    <a16:creationId xmlns:a16="http://schemas.microsoft.com/office/drawing/2014/main" id="{67AA3E7E-6786-4F6F-87D4-FE5D0D1D5C8F}"/>
                  </a:ext>
                </a:extLst>
              </p:cNvPr>
              <p:cNvSpPr txBox="1">
                <a:spLocks noRot="1" noChangeAspect="1" noMove="1" noResize="1" noEditPoints="1" noAdjustHandles="1" noChangeArrowheads="1" noChangeShapeType="1" noTextEdit="1"/>
              </p:cNvSpPr>
              <p:nvPr/>
            </p:nvSpPr>
            <p:spPr>
              <a:xfrm>
                <a:off x="225286" y="2475580"/>
                <a:ext cx="8362124" cy="1348126"/>
              </a:xfrm>
              <a:prstGeom prst="rect">
                <a:avLst/>
              </a:prstGeom>
              <a:blipFill>
                <a:blip r:embed="rId4"/>
                <a:stretch>
                  <a:fillRect l="-802" t="-1810" b="-7692"/>
                </a:stretch>
              </a:blipFill>
            </p:spPr>
            <p:txBody>
              <a:bodyPr/>
              <a:lstStyle/>
              <a:p>
                <a:r>
                  <a:rPr lang="fr-FR">
                    <a:noFill/>
                  </a:rPr>
                  <a:t> </a:t>
                </a:r>
              </a:p>
            </p:txBody>
          </p:sp>
        </mc:Fallback>
      </mc:AlternateContent>
      <p:grpSp>
        <p:nvGrpSpPr>
          <p:cNvPr id="14" name="Groupe 13">
            <a:extLst>
              <a:ext uri="{FF2B5EF4-FFF2-40B4-BE49-F238E27FC236}">
                <a16:creationId xmlns:a16="http://schemas.microsoft.com/office/drawing/2014/main" id="{7EAF623F-829B-4E13-A45D-4EEED528137E}"/>
              </a:ext>
            </a:extLst>
          </p:cNvPr>
          <p:cNvGrpSpPr/>
          <p:nvPr/>
        </p:nvGrpSpPr>
        <p:grpSpPr>
          <a:xfrm>
            <a:off x="309908" y="1811632"/>
            <a:ext cx="9236766" cy="539546"/>
            <a:chOff x="332863" y="2004498"/>
            <a:chExt cx="11987419" cy="719659"/>
          </a:xfrm>
        </p:grpSpPr>
        <p:pic>
          <p:nvPicPr>
            <p:cNvPr id="11" name="Image 10">
              <a:extLst>
                <a:ext uri="{FF2B5EF4-FFF2-40B4-BE49-F238E27FC236}">
                  <a16:creationId xmlns:a16="http://schemas.microsoft.com/office/drawing/2014/main" id="{DAA0CC7A-2137-43EE-AA80-4226F63A2585}"/>
                </a:ext>
              </a:extLst>
            </p:cNvPr>
            <p:cNvPicPr>
              <a:picLocks noChangeAspect="1"/>
            </p:cNvPicPr>
            <p:nvPr/>
          </p:nvPicPr>
          <p:blipFill>
            <a:blip r:embed="rId5"/>
            <a:stretch>
              <a:fillRect/>
            </a:stretch>
          </p:blipFill>
          <p:spPr>
            <a:xfrm>
              <a:off x="332863" y="2004498"/>
              <a:ext cx="6490447" cy="663388"/>
            </a:xfrm>
            <a:prstGeom prst="rect">
              <a:avLst/>
            </a:prstGeom>
          </p:spPr>
        </p:pic>
        <p:pic>
          <p:nvPicPr>
            <p:cNvPr id="13" name="Image 12">
              <a:extLst>
                <a:ext uri="{FF2B5EF4-FFF2-40B4-BE49-F238E27FC236}">
                  <a16:creationId xmlns:a16="http://schemas.microsoft.com/office/drawing/2014/main" id="{8CAEBBCA-FE01-47B3-9EC4-19BCC3D349DD}"/>
                </a:ext>
              </a:extLst>
            </p:cNvPr>
            <p:cNvPicPr>
              <a:picLocks noChangeAspect="1"/>
            </p:cNvPicPr>
            <p:nvPr/>
          </p:nvPicPr>
          <p:blipFill>
            <a:blip r:embed="rId6"/>
            <a:stretch>
              <a:fillRect/>
            </a:stretch>
          </p:blipFill>
          <p:spPr>
            <a:xfrm>
              <a:off x="6833882" y="2087663"/>
              <a:ext cx="5486400" cy="636494"/>
            </a:xfrm>
            <a:prstGeom prst="rect">
              <a:avLst/>
            </a:prstGeom>
          </p:spPr>
        </p:pic>
      </p:grpSp>
      <p:pic>
        <p:nvPicPr>
          <p:cNvPr id="20" name="Image 19">
            <a:extLst>
              <a:ext uri="{FF2B5EF4-FFF2-40B4-BE49-F238E27FC236}">
                <a16:creationId xmlns:a16="http://schemas.microsoft.com/office/drawing/2014/main" id="{4E751B09-A1F7-4C45-BD99-FBE8ACEE0AF0}"/>
              </a:ext>
            </a:extLst>
          </p:cNvPr>
          <p:cNvPicPr>
            <a:picLocks noChangeAspect="1"/>
          </p:cNvPicPr>
          <p:nvPr/>
        </p:nvPicPr>
        <p:blipFill>
          <a:blip r:embed="rId7"/>
          <a:stretch>
            <a:fillRect/>
          </a:stretch>
        </p:blipFill>
        <p:spPr>
          <a:xfrm>
            <a:off x="2945468" y="3823706"/>
            <a:ext cx="5673490" cy="556067"/>
          </a:xfrm>
          <a:prstGeom prst="rect">
            <a:avLst/>
          </a:prstGeom>
        </p:spPr>
      </p:pic>
      <p:pic>
        <p:nvPicPr>
          <p:cNvPr id="22" name="Image 21">
            <a:extLst>
              <a:ext uri="{FF2B5EF4-FFF2-40B4-BE49-F238E27FC236}">
                <a16:creationId xmlns:a16="http://schemas.microsoft.com/office/drawing/2014/main" id="{318BDADD-60C9-420D-85A5-842552F97CA4}"/>
              </a:ext>
            </a:extLst>
          </p:cNvPr>
          <p:cNvPicPr>
            <a:picLocks noChangeAspect="1"/>
          </p:cNvPicPr>
          <p:nvPr/>
        </p:nvPicPr>
        <p:blipFill>
          <a:blip r:embed="rId8"/>
          <a:stretch>
            <a:fillRect/>
          </a:stretch>
        </p:blipFill>
        <p:spPr>
          <a:xfrm>
            <a:off x="8412129" y="2475580"/>
            <a:ext cx="3779871" cy="2267075"/>
          </a:xfrm>
          <a:prstGeom prst="rect">
            <a:avLst/>
          </a:prstGeom>
        </p:spPr>
      </p:pic>
      <mc:AlternateContent xmlns:mc="http://schemas.openxmlformats.org/markup-compatibility/2006" xmlns:a14="http://schemas.microsoft.com/office/drawing/2010/main">
        <mc:Choice Requires="a14">
          <p:sp>
            <p:nvSpPr>
              <p:cNvPr id="25" name="ZoneTexte 24">
                <a:extLst>
                  <a:ext uri="{FF2B5EF4-FFF2-40B4-BE49-F238E27FC236}">
                    <a16:creationId xmlns:a16="http://schemas.microsoft.com/office/drawing/2014/main" id="{5AE8DA74-730F-4F3E-A32F-5941481F8ED6}"/>
                  </a:ext>
                </a:extLst>
              </p:cNvPr>
              <p:cNvSpPr txBox="1"/>
              <p:nvPr/>
            </p:nvSpPr>
            <p:spPr>
              <a:xfrm>
                <a:off x="106017" y="5113686"/>
                <a:ext cx="3909389" cy="732636"/>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f>
                        <m:fPr>
                          <m:ctrlPr>
                            <a:rPr lang="fr-FR" sz="1800" b="0" i="1" smtClean="0">
                              <a:latin typeface="Cambria Math" panose="02040503050406030204" pitchFamily="18" charset="0"/>
                            </a:rPr>
                          </m:ctrlPr>
                        </m:fPr>
                        <m:num>
                          <m:sSup>
                            <m:sSupPr>
                              <m:ctrlPr>
                                <a:rPr lang="fr-FR" sz="1800" b="0" i="1" smtClean="0">
                                  <a:latin typeface="Cambria Math" panose="02040503050406030204" pitchFamily="18" charset="0"/>
                                </a:rPr>
                              </m:ctrlPr>
                            </m:sSupPr>
                            <m:e>
                              <m:r>
                                <a:rPr lang="fr-FR" sz="1800" b="0" i="1" smtClean="0">
                                  <a:latin typeface="Cambria Math" panose="02040503050406030204" pitchFamily="18" charset="0"/>
                                </a:rPr>
                                <m:t>𝐸</m:t>
                              </m:r>
                            </m:e>
                            <m:sup>
                              <m:r>
                                <a:rPr lang="fr-FR" sz="1800" b="0" i="1" smtClean="0">
                                  <a:latin typeface="Cambria Math" panose="02040503050406030204" pitchFamily="18" charset="0"/>
                                </a:rPr>
                                <m:t>(3)</m:t>
                              </m:r>
                            </m:sup>
                          </m:sSup>
                        </m:num>
                        <m:den>
                          <m:r>
                            <a:rPr lang="fr-FR" sz="1800" b="0" i="1" smtClean="0">
                              <a:latin typeface="Cambria Math" panose="02040503050406030204" pitchFamily="18" charset="0"/>
                            </a:rPr>
                            <m:t>𝐴</m:t>
                          </m:r>
                        </m:den>
                      </m:f>
                      <m:r>
                        <a:rPr lang="fr-FR" sz="1800" b="0" i="1" smtClean="0">
                          <a:latin typeface="Cambria Math" panose="02040503050406030204" pitchFamily="18" charset="0"/>
                        </a:rPr>
                        <m:t>=</m:t>
                      </m:r>
                      <m:f>
                        <m:fPr>
                          <m:ctrlPr>
                            <a:rPr lang="fr-FR" sz="1800" b="0" i="1" smtClean="0">
                              <a:latin typeface="Cambria Math" panose="02040503050406030204" pitchFamily="18" charset="0"/>
                            </a:rPr>
                          </m:ctrlPr>
                        </m:fPr>
                        <m:num>
                          <m:sSubSup>
                            <m:sSubSupPr>
                              <m:ctrlPr>
                                <a:rPr lang="fr-FR" sz="1800" b="0" i="1" smtClean="0">
                                  <a:latin typeface="Cambria Math" panose="02040503050406030204" pitchFamily="18" charset="0"/>
                                </a:rPr>
                              </m:ctrlPr>
                            </m:sSubSupPr>
                            <m:e>
                              <m:r>
                                <a:rPr lang="fr-FR" sz="1800" b="0" i="1" smtClean="0">
                                  <a:latin typeface="Cambria Math" panose="02040503050406030204" pitchFamily="18" charset="0"/>
                                </a:rPr>
                                <m:t>𝑔</m:t>
                              </m:r>
                            </m:e>
                            <m:sub>
                              <m:r>
                                <a:rPr lang="fr-FR" sz="1800" b="0" i="1" smtClean="0">
                                  <a:latin typeface="Cambria Math" panose="02040503050406030204" pitchFamily="18" charset="0"/>
                                </a:rPr>
                                <m:t>𝑆</m:t>
                              </m:r>
                            </m:sub>
                            <m:sup>
                              <m:r>
                                <a:rPr lang="fr-FR" sz="1800" b="0" i="1" smtClean="0">
                                  <a:latin typeface="Cambria Math" panose="02040503050406030204" pitchFamily="18" charset="0"/>
                                </a:rPr>
                                <m:t>3</m:t>
                              </m:r>
                            </m:sup>
                          </m:sSubSup>
                        </m:num>
                        <m:den>
                          <m:sSubSup>
                            <m:sSubSupPr>
                              <m:ctrlPr>
                                <a:rPr lang="fr-FR" sz="1800" b="0" i="1" smtClean="0">
                                  <a:latin typeface="Cambria Math" panose="02040503050406030204" pitchFamily="18" charset="0"/>
                                </a:rPr>
                              </m:ctrlPr>
                            </m:sSubSupPr>
                            <m:e>
                              <m:r>
                                <a:rPr lang="fr-FR" sz="1800" b="0" i="1" smtClean="0">
                                  <a:latin typeface="Cambria Math" panose="02040503050406030204" pitchFamily="18" charset="0"/>
                                </a:rPr>
                                <m:t>2 </m:t>
                              </m:r>
                              <m:r>
                                <a:rPr lang="fr-FR" sz="1800" b="0" i="1" smtClean="0">
                                  <a:latin typeface="Cambria Math" panose="02040503050406030204" pitchFamily="18" charset="0"/>
                                </a:rPr>
                                <m:t>𝑀</m:t>
                              </m:r>
                            </m:e>
                            <m:sub>
                              <m:r>
                                <a:rPr lang="fr-FR" sz="1800" b="0" i="1" smtClean="0">
                                  <a:latin typeface="Cambria Math" panose="02040503050406030204" pitchFamily="18" charset="0"/>
                                  <a:ea typeface="Cambria Math" panose="02040503050406030204" pitchFamily="18" charset="0"/>
                                </a:rPr>
                                <m:t>𝜎</m:t>
                              </m:r>
                            </m:sub>
                            <m:sup>
                              <m:r>
                                <a:rPr lang="fr-FR" sz="1800" b="0" i="1" smtClean="0">
                                  <a:latin typeface="Cambria Math" panose="02040503050406030204" pitchFamily="18" charset="0"/>
                                </a:rPr>
                                <m:t>4</m:t>
                              </m:r>
                            </m:sup>
                          </m:sSubSup>
                        </m:den>
                      </m:f>
                      <m:d>
                        <m:dPr>
                          <m:begChr m:val="["/>
                          <m:endChr m:val="]"/>
                          <m:ctrlPr>
                            <a:rPr lang="fr-FR" sz="1800" b="0" i="1" smtClean="0">
                              <a:latin typeface="Cambria Math" panose="02040503050406030204" pitchFamily="18" charset="0"/>
                            </a:rPr>
                          </m:ctrlPr>
                        </m:dPr>
                        <m:e>
                          <m:r>
                            <a:rPr lang="fr-FR" sz="1800" b="0" i="1" smtClean="0">
                              <a:latin typeface="Cambria Math" panose="02040503050406030204" pitchFamily="18" charset="0"/>
                            </a:rPr>
                            <m:t>2 </m:t>
                          </m:r>
                          <m:d>
                            <m:dPr>
                              <m:ctrlPr>
                                <a:rPr lang="fr-FR" i="1">
                                  <a:latin typeface="Cambria Math" panose="02040503050406030204" pitchFamily="18" charset="0"/>
                                </a:rPr>
                              </m:ctrlPr>
                            </m:dPr>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𝑁</m:t>
                                      </m:r>
                                    </m:sub>
                                  </m:sSub>
                                </m:num>
                                <m:den>
                                  <m:sSub>
                                    <m:sSubPr>
                                      <m:ctrlPr>
                                        <a:rPr lang="fr-FR" i="1">
                                          <a:latin typeface="Cambria Math" panose="02040503050406030204" pitchFamily="18" charset="0"/>
                                        </a:rPr>
                                      </m:ctrlPr>
                                    </m:sSubPr>
                                    <m:e>
                                      <m:sSub>
                                        <m:sSubPr>
                                          <m:ctrlPr>
                                            <a:rPr lang="fr-FR" i="1">
                                              <a:latin typeface="Cambria Math" panose="02040503050406030204" pitchFamily="18" charset="0"/>
                                            </a:rPr>
                                          </m:ctrlPr>
                                        </m:sSubPr>
                                        <m:e>
                                          <m:r>
                                            <a:rPr lang="fr-FR" i="1">
                                              <a:latin typeface="Cambria Math" panose="02040503050406030204" pitchFamily="18" charset="0"/>
                                            </a:rPr>
                                            <m:t>𝑔</m:t>
                                          </m:r>
                                        </m:e>
                                        <m:sub>
                                          <m:r>
                                            <a:rPr lang="fr-FR" i="1">
                                              <a:latin typeface="Cambria Math" panose="02040503050406030204" pitchFamily="18" charset="0"/>
                                            </a:rPr>
                                            <m:t>𝑆</m:t>
                                          </m:r>
                                        </m:sub>
                                      </m:sSub>
                                      <m:r>
                                        <a:rPr lang="fr-FR" i="1">
                                          <a:latin typeface="Cambria Math" panose="02040503050406030204" pitchFamily="18" charset="0"/>
                                        </a:rPr>
                                        <m:t>𝐹</m:t>
                                      </m:r>
                                    </m:e>
                                    <m:sub>
                                      <m:r>
                                        <a:rPr lang="fr-FR" i="1">
                                          <a:latin typeface="Cambria Math" panose="02040503050406030204" pitchFamily="18" charset="0"/>
                                          <a:ea typeface="Cambria Math" panose="02040503050406030204" pitchFamily="18" charset="0"/>
                                        </a:rPr>
                                        <m:t>𝜋</m:t>
                                      </m:r>
                                    </m:sub>
                                  </m:sSub>
                                </m:den>
                              </m:f>
                              <m:r>
                                <a:rPr lang="fr-FR" i="1">
                                  <a:latin typeface="Cambria Math" panose="02040503050406030204" pitchFamily="18" charset="0"/>
                                </a:rPr>
                                <m:t> </m:t>
                              </m:r>
                              <m:r>
                                <a:rPr lang="fr-FR" b="1" i="1" smtClean="0">
                                  <a:solidFill>
                                    <a:srgbClr val="007033"/>
                                  </a:solidFill>
                                  <a:latin typeface="Cambria Math" panose="02040503050406030204" pitchFamily="18" charset="0"/>
                                </a:rPr>
                                <m:t>𝑪</m:t>
                              </m:r>
                              <m:r>
                                <a:rPr lang="fr-FR" b="0" i="1" smtClean="0">
                                  <a:latin typeface="Cambria Math" panose="02040503050406030204" pitchFamily="18" charset="0"/>
                                </a:rPr>
                                <m:t>+</m:t>
                              </m:r>
                              <m:f>
                                <m:fPr>
                                  <m:ctrlPr>
                                    <a:rPr lang="fr-FR" b="1" i="1" smtClean="0">
                                      <a:solidFill>
                                        <a:srgbClr val="FF0000"/>
                                      </a:solidFill>
                                      <a:latin typeface="Cambria Math" panose="02040503050406030204" pitchFamily="18" charset="0"/>
                                    </a:rPr>
                                  </m:ctrlPr>
                                </m:fPr>
                                <m:num>
                                  <m:sSub>
                                    <m:sSubPr>
                                      <m:ctrlPr>
                                        <a:rPr lang="fr-FR" b="1" i="1" smtClean="0">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𝑪</m:t>
                                      </m:r>
                                    </m:e>
                                    <m:sub>
                                      <m:r>
                                        <a:rPr lang="fr-FR" b="1" i="1" smtClean="0">
                                          <a:solidFill>
                                            <a:srgbClr val="FF0000"/>
                                          </a:solidFill>
                                          <a:latin typeface="Cambria Math" panose="02040503050406030204" pitchFamily="18" charset="0"/>
                                          <a:ea typeface="Cambria Math" panose="02040503050406030204" pitchFamily="18" charset="0"/>
                                        </a:rPr>
                                        <m:t>𝝌</m:t>
                                      </m:r>
                                    </m:sub>
                                  </m:sSub>
                                </m:num>
                                <m:den>
                                  <m:r>
                                    <a:rPr lang="fr-FR" b="1" i="1" smtClean="0">
                                      <a:solidFill>
                                        <a:srgbClr val="FF0000"/>
                                      </a:solidFill>
                                      <a:latin typeface="Cambria Math" panose="02040503050406030204" pitchFamily="18" charset="0"/>
                                    </a:rPr>
                                    <m:t>𝟐</m:t>
                                  </m:r>
                                </m:den>
                              </m:f>
                            </m:e>
                          </m:d>
                          <m:r>
                            <a:rPr lang="fr-FR" b="0" i="1" smtClean="0">
                              <a:latin typeface="Cambria Math" panose="02040503050406030204" pitchFamily="18" charset="0"/>
                            </a:rPr>
                            <m:t>   −1</m:t>
                          </m:r>
                        </m:e>
                      </m:d>
                    </m:oMath>
                  </m:oMathPara>
                </a14:m>
                <a:endParaRPr lang="fr-FR" dirty="0"/>
              </a:p>
            </p:txBody>
          </p:sp>
        </mc:Choice>
        <mc:Fallback xmlns="">
          <p:sp>
            <p:nvSpPr>
              <p:cNvPr id="25" name="ZoneTexte 24">
                <a:extLst>
                  <a:ext uri="{FF2B5EF4-FFF2-40B4-BE49-F238E27FC236}">
                    <a16:creationId xmlns:a16="http://schemas.microsoft.com/office/drawing/2014/main" id="{5AE8DA74-730F-4F3E-A32F-5941481F8ED6}"/>
                  </a:ext>
                </a:extLst>
              </p:cNvPr>
              <p:cNvSpPr txBox="1">
                <a:spLocks noRot="1" noChangeAspect="1" noMove="1" noResize="1" noEditPoints="1" noAdjustHandles="1" noChangeArrowheads="1" noChangeShapeType="1" noTextEdit="1"/>
              </p:cNvSpPr>
              <p:nvPr/>
            </p:nvSpPr>
            <p:spPr>
              <a:xfrm>
                <a:off x="106017" y="5113686"/>
                <a:ext cx="3909389" cy="732636"/>
              </a:xfrm>
              <a:prstGeom prst="rect">
                <a:avLst/>
              </a:prstGeom>
              <a:blipFill>
                <a:blip r:embed="rId9"/>
                <a:stretch>
                  <a:fillRect/>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27" name="ZoneTexte 26">
                <a:extLst>
                  <a:ext uri="{FF2B5EF4-FFF2-40B4-BE49-F238E27FC236}">
                    <a16:creationId xmlns:a16="http://schemas.microsoft.com/office/drawing/2014/main" id="{CC30F5BE-1A44-4281-9373-0EB9CE787DBC}"/>
                  </a:ext>
                </a:extLst>
              </p:cNvPr>
              <p:cNvSpPr txBox="1"/>
              <p:nvPr/>
            </p:nvSpPr>
            <p:spPr>
              <a:xfrm>
                <a:off x="106016" y="6001799"/>
                <a:ext cx="3909389" cy="750014"/>
              </a:xfrm>
              <a:prstGeom prst="rect">
                <a:avLst/>
              </a:prstGeom>
              <a:noFill/>
              <a:ln>
                <a:solidFill>
                  <a:schemeClr val="tx1"/>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𝑎</m:t>
                          </m:r>
                        </m:e>
                        <m:sub>
                          <m:r>
                            <a:rPr lang="fr-FR" sz="1800" b="0" i="1" smtClean="0">
                              <a:latin typeface="Cambria Math" panose="02040503050406030204" pitchFamily="18" charset="0"/>
                            </a:rPr>
                            <m:t>4</m:t>
                          </m:r>
                        </m:sub>
                      </m:sSub>
                      <m:r>
                        <a:rPr lang="fr-FR" sz="1800" b="1" i="1" smtClean="0">
                          <a:latin typeface="Cambria Math" panose="02040503050406030204" pitchFamily="18" charset="0"/>
                        </a:rPr>
                        <m:t>=</m:t>
                      </m:r>
                      <m:f>
                        <m:fPr>
                          <m:ctrlPr>
                            <a:rPr lang="fr-FR" sz="1800" i="1">
                              <a:latin typeface="Cambria Math" panose="02040503050406030204" pitchFamily="18" charset="0"/>
                            </a:rPr>
                          </m:ctrlPr>
                        </m:fPr>
                        <m:num>
                          <m:sSubSup>
                            <m:sSubSupPr>
                              <m:ctrlPr>
                                <a:rPr lang="fr-FR" sz="1800" i="1">
                                  <a:latin typeface="Cambria Math" panose="02040503050406030204" pitchFamily="18" charset="0"/>
                                </a:rPr>
                              </m:ctrlPr>
                            </m:sSubSupPr>
                            <m:e>
                              <m:sSub>
                                <m:sSubPr>
                                  <m:ctrlPr>
                                    <a:rPr lang="fr-FR" sz="1800" i="1" smtClean="0">
                                      <a:latin typeface="Cambria Math" panose="02040503050406030204" pitchFamily="18" charset="0"/>
                                    </a:rPr>
                                  </m:ctrlPr>
                                </m:sSubPr>
                                <m:e>
                                  <m:r>
                                    <a:rPr lang="fr-FR" sz="1800" b="0" i="1" smtClean="0">
                                      <a:latin typeface="Cambria Math" panose="02040503050406030204" pitchFamily="18" charset="0"/>
                                    </a:rPr>
                                    <m:t>𝐹</m:t>
                                  </m:r>
                                </m:e>
                                <m:sub>
                                  <m:r>
                                    <a:rPr lang="fr-FR" sz="1800" i="1" smtClean="0">
                                      <a:latin typeface="Cambria Math" panose="02040503050406030204" pitchFamily="18" charset="0"/>
                                      <a:ea typeface="Cambria Math" panose="02040503050406030204" pitchFamily="18" charset="0"/>
                                    </a:rPr>
                                    <m:t>𝜋</m:t>
                                  </m:r>
                                </m:sub>
                              </m:sSub>
                              <m:r>
                                <a:rPr lang="fr-FR" sz="1800" i="1">
                                  <a:latin typeface="Cambria Math" panose="02040503050406030204" pitchFamily="18" charset="0"/>
                                </a:rPr>
                                <m:t>𝑔</m:t>
                              </m:r>
                            </m:e>
                            <m:sub>
                              <m:r>
                                <a:rPr lang="fr-FR" sz="1800" i="1">
                                  <a:latin typeface="Cambria Math" panose="02040503050406030204" pitchFamily="18" charset="0"/>
                                </a:rPr>
                                <m:t>𝑆</m:t>
                              </m:r>
                            </m:sub>
                            <m:sup/>
                          </m:sSubSup>
                        </m:num>
                        <m:den>
                          <m:sSubSup>
                            <m:sSubSupPr>
                              <m:ctrlPr>
                                <a:rPr lang="fr-FR" sz="1800" i="1">
                                  <a:latin typeface="Cambria Math" panose="02040503050406030204" pitchFamily="18" charset="0"/>
                                </a:rPr>
                              </m:ctrlPr>
                            </m:sSubSupPr>
                            <m:e>
                              <m:r>
                                <a:rPr lang="fr-FR" sz="1800" i="1">
                                  <a:latin typeface="Cambria Math" panose="02040503050406030204" pitchFamily="18" charset="0"/>
                                </a:rPr>
                                <m:t>2</m:t>
                              </m:r>
                              <m:r>
                                <a:rPr lang="fr-FR" sz="1800" i="1">
                                  <a:latin typeface="Cambria Math" panose="02040503050406030204" pitchFamily="18" charset="0"/>
                                </a:rPr>
                                <m:t>𝑀</m:t>
                              </m:r>
                            </m:e>
                            <m:sub>
                              <m:r>
                                <a:rPr lang="fr-FR" sz="1800" i="1">
                                  <a:latin typeface="Cambria Math" panose="02040503050406030204" pitchFamily="18" charset="0"/>
                                  <a:ea typeface="Cambria Math" panose="02040503050406030204" pitchFamily="18" charset="0"/>
                                </a:rPr>
                                <m:t>𝜎</m:t>
                              </m:r>
                            </m:sub>
                            <m:sup>
                              <m:r>
                                <a:rPr lang="fr-FR" sz="1800" i="1">
                                  <a:latin typeface="Cambria Math" panose="02040503050406030204" pitchFamily="18" charset="0"/>
                                </a:rPr>
                                <m:t>4</m:t>
                              </m:r>
                            </m:sup>
                          </m:sSubSup>
                        </m:den>
                      </m:f>
                      <m:d>
                        <m:dPr>
                          <m:begChr m:val="["/>
                          <m:endChr m:val="]"/>
                          <m:ctrlPr>
                            <a:rPr lang="fr-FR" sz="1800" i="1" smtClean="0">
                              <a:latin typeface="Cambria Math" panose="02040503050406030204" pitchFamily="18" charset="0"/>
                            </a:rPr>
                          </m:ctrlPr>
                        </m:dPr>
                        <m:e>
                          <m:r>
                            <a:rPr lang="fr-FR" sz="1800" b="0" i="1" smtClean="0">
                              <a:latin typeface="Cambria Math" panose="02040503050406030204" pitchFamily="18" charset="0"/>
                            </a:rPr>
                            <m:t>2 </m:t>
                          </m:r>
                          <m:d>
                            <m:dPr>
                              <m:ctrlPr>
                                <a:rPr lang="fr-FR" i="1">
                                  <a:latin typeface="Cambria Math" panose="02040503050406030204" pitchFamily="18" charset="0"/>
                                </a:rPr>
                              </m:ctrlPr>
                            </m:dPr>
                            <m:e>
                              <m:f>
                                <m:fPr>
                                  <m:ctrlPr>
                                    <a:rPr lang="fr-FR" i="1">
                                      <a:latin typeface="Cambria Math" panose="02040503050406030204" pitchFamily="18" charset="0"/>
                                    </a:rPr>
                                  </m:ctrlPr>
                                </m:fPr>
                                <m:num>
                                  <m:sSub>
                                    <m:sSubPr>
                                      <m:ctrlPr>
                                        <a:rPr lang="fr-FR" i="1">
                                          <a:latin typeface="Cambria Math" panose="02040503050406030204" pitchFamily="18" charset="0"/>
                                        </a:rPr>
                                      </m:ctrlPr>
                                    </m:sSubPr>
                                    <m:e>
                                      <m:r>
                                        <a:rPr lang="fr-FR" i="1">
                                          <a:latin typeface="Cambria Math" panose="02040503050406030204" pitchFamily="18" charset="0"/>
                                        </a:rPr>
                                        <m:t>𝑀</m:t>
                                      </m:r>
                                    </m:e>
                                    <m:sub>
                                      <m:r>
                                        <a:rPr lang="fr-FR" i="1">
                                          <a:latin typeface="Cambria Math" panose="02040503050406030204" pitchFamily="18" charset="0"/>
                                        </a:rPr>
                                        <m:t>𝑁</m:t>
                                      </m:r>
                                    </m:sub>
                                  </m:sSub>
                                </m:num>
                                <m:den>
                                  <m:sSub>
                                    <m:sSubPr>
                                      <m:ctrlPr>
                                        <a:rPr lang="fr-FR" i="1">
                                          <a:latin typeface="Cambria Math" panose="02040503050406030204" pitchFamily="18" charset="0"/>
                                        </a:rPr>
                                      </m:ctrlPr>
                                    </m:sSubPr>
                                    <m:e>
                                      <m:sSub>
                                        <m:sSubPr>
                                          <m:ctrlPr>
                                            <a:rPr lang="fr-FR" i="1">
                                              <a:latin typeface="Cambria Math" panose="02040503050406030204" pitchFamily="18" charset="0"/>
                                            </a:rPr>
                                          </m:ctrlPr>
                                        </m:sSubPr>
                                        <m:e>
                                          <m:r>
                                            <a:rPr lang="fr-FR" i="1">
                                              <a:latin typeface="Cambria Math" panose="02040503050406030204" pitchFamily="18" charset="0"/>
                                            </a:rPr>
                                            <m:t>𝑔</m:t>
                                          </m:r>
                                        </m:e>
                                        <m:sub>
                                          <m:r>
                                            <a:rPr lang="fr-FR" i="1">
                                              <a:latin typeface="Cambria Math" panose="02040503050406030204" pitchFamily="18" charset="0"/>
                                            </a:rPr>
                                            <m:t>𝑆</m:t>
                                          </m:r>
                                        </m:sub>
                                      </m:sSub>
                                      <m:r>
                                        <a:rPr lang="fr-FR" i="1">
                                          <a:latin typeface="Cambria Math" panose="02040503050406030204" pitchFamily="18" charset="0"/>
                                        </a:rPr>
                                        <m:t>𝐹</m:t>
                                      </m:r>
                                    </m:e>
                                    <m:sub>
                                      <m:r>
                                        <a:rPr lang="fr-FR" i="1">
                                          <a:latin typeface="Cambria Math" panose="02040503050406030204" pitchFamily="18" charset="0"/>
                                          <a:ea typeface="Cambria Math" panose="02040503050406030204" pitchFamily="18" charset="0"/>
                                        </a:rPr>
                                        <m:t>𝜋</m:t>
                                      </m:r>
                                    </m:sub>
                                  </m:sSub>
                                </m:den>
                              </m:f>
                              <m:r>
                                <a:rPr lang="fr-FR" i="1">
                                  <a:latin typeface="Cambria Math" panose="02040503050406030204" pitchFamily="18" charset="0"/>
                                </a:rPr>
                                <m:t> </m:t>
                              </m:r>
                              <m:r>
                                <a:rPr lang="fr-FR" b="1" i="1" smtClean="0">
                                  <a:solidFill>
                                    <a:srgbClr val="007033"/>
                                  </a:solidFill>
                                  <a:latin typeface="Cambria Math" panose="02040503050406030204" pitchFamily="18" charset="0"/>
                                </a:rPr>
                                <m:t>𝑪</m:t>
                              </m:r>
                              <m:r>
                                <a:rPr lang="fr-FR" i="1">
                                  <a:latin typeface="Cambria Math" panose="02040503050406030204" pitchFamily="18" charset="0"/>
                                </a:rPr>
                                <m:t>+</m:t>
                              </m:r>
                              <m:f>
                                <m:fPr>
                                  <m:ctrlPr>
                                    <a:rPr lang="fr-FR" b="1" i="1">
                                      <a:solidFill>
                                        <a:srgbClr val="FF0000"/>
                                      </a:solidFill>
                                      <a:latin typeface="Cambria Math" panose="02040503050406030204" pitchFamily="18" charset="0"/>
                                    </a:rPr>
                                  </m:ctrlPr>
                                </m:fPr>
                                <m:num>
                                  <m:sSub>
                                    <m:sSubPr>
                                      <m:ctrlPr>
                                        <a:rPr lang="fr-FR" b="1" i="1">
                                          <a:solidFill>
                                            <a:srgbClr val="FF0000"/>
                                          </a:solidFill>
                                          <a:latin typeface="Cambria Math" panose="02040503050406030204" pitchFamily="18" charset="0"/>
                                        </a:rPr>
                                      </m:ctrlPr>
                                    </m:sSubPr>
                                    <m:e>
                                      <m:r>
                                        <a:rPr lang="fr-FR" b="1" i="1" smtClean="0">
                                          <a:solidFill>
                                            <a:srgbClr val="FF0000"/>
                                          </a:solidFill>
                                          <a:latin typeface="Cambria Math" panose="02040503050406030204" pitchFamily="18" charset="0"/>
                                        </a:rPr>
                                        <m:t>𝟑</m:t>
                                      </m:r>
                                      <m:r>
                                        <a:rPr lang="fr-FR" b="1" i="1" smtClean="0">
                                          <a:solidFill>
                                            <a:srgbClr val="FF0000"/>
                                          </a:solidFill>
                                          <a:latin typeface="Cambria Math" panose="02040503050406030204" pitchFamily="18" charset="0"/>
                                        </a:rPr>
                                        <m:t> </m:t>
                                      </m:r>
                                      <m:r>
                                        <a:rPr lang="fr-FR" b="1" i="1">
                                          <a:solidFill>
                                            <a:srgbClr val="FF0000"/>
                                          </a:solidFill>
                                          <a:latin typeface="Cambria Math" panose="02040503050406030204" pitchFamily="18" charset="0"/>
                                        </a:rPr>
                                        <m:t>𝑪</m:t>
                                      </m:r>
                                    </m:e>
                                    <m:sub>
                                      <m:r>
                                        <a:rPr lang="fr-FR" b="1" i="1">
                                          <a:solidFill>
                                            <a:srgbClr val="FF0000"/>
                                          </a:solidFill>
                                          <a:latin typeface="Cambria Math" panose="02040503050406030204" pitchFamily="18" charset="0"/>
                                          <a:ea typeface="Cambria Math" panose="02040503050406030204" pitchFamily="18" charset="0"/>
                                        </a:rPr>
                                        <m:t>𝝌</m:t>
                                      </m:r>
                                    </m:sub>
                                  </m:sSub>
                                </m:num>
                                <m:den>
                                  <m:r>
                                    <a:rPr lang="fr-FR" b="1" i="1">
                                      <a:solidFill>
                                        <a:srgbClr val="FF0000"/>
                                      </a:solidFill>
                                      <a:latin typeface="Cambria Math" panose="02040503050406030204" pitchFamily="18" charset="0"/>
                                    </a:rPr>
                                    <m:t>𝟐</m:t>
                                  </m:r>
                                </m:den>
                              </m:f>
                            </m:e>
                          </m:d>
                          <m:r>
                            <a:rPr lang="fr-FR" b="0" i="1" smtClean="0">
                              <a:solidFill>
                                <a:schemeClr val="tx1"/>
                              </a:solidFill>
                              <a:latin typeface="Cambria Math" panose="02040503050406030204" pitchFamily="18" charset="0"/>
                            </a:rPr>
                            <m:t>−3</m:t>
                          </m:r>
                        </m:e>
                      </m:d>
                    </m:oMath>
                  </m:oMathPara>
                </a14:m>
                <a:endParaRPr lang="fr-FR" dirty="0"/>
              </a:p>
            </p:txBody>
          </p:sp>
        </mc:Choice>
        <mc:Fallback xmlns="">
          <p:sp>
            <p:nvSpPr>
              <p:cNvPr id="27" name="ZoneTexte 26">
                <a:extLst>
                  <a:ext uri="{FF2B5EF4-FFF2-40B4-BE49-F238E27FC236}">
                    <a16:creationId xmlns:a16="http://schemas.microsoft.com/office/drawing/2014/main" id="{CC30F5BE-1A44-4281-9373-0EB9CE787DBC}"/>
                  </a:ext>
                </a:extLst>
              </p:cNvPr>
              <p:cNvSpPr txBox="1">
                <a:spLocks noRot="1" noChangeAspect="1" noMove="1" noResize="1" noEditPoints="1" noAdjustHandles="1" noChangeArrowheads="1" noChangeShapeType="1" noTextEdit="1"/>
              </p:cNvSpPr>
              <p:nvPr/>
            </p:nvSpPr>
            <p:spPr>
              <a:xfrm>
                <a:off x="106016" y="6001799"/>
                <a:ext cx="3909389" cy="750014"/>
              </a:xfrm>
              <a:prstGeom prst="rect">
                <a:avLst/>
              </a:prstGeom>
              <a:blipFill>
                <a:blip r:embed="rId10"/>
                <a:stretch>
                  <a:fillRect/>
                </a:stretch>
              </a:blipFill>
              <a:ln>
                <a:solidFill>
                  <a:schemeClr val="tx1"/>
                </a:solidFill>
              </a:ln>
            </p:spPr>
            <p:txBody>
              <a:bodyPr/>
              <a:lstStyle/>
              <a:p>
                <a:r>
                  <a:rPr lang="fr-FR">
                    <a:noFill/>
                  </a:rPr>
                  <a:t> </a:t>
                </a:r>
              </a:p>
            </p:txBody>
          </p:sp>
        </mc:Fallback>
      </mc:AlternateContent>
      <p:sp>
        <p:nvSpPr>
          <p:cNvPr id="28" name="Ellipse 27">
            <a:extLst>
              <a:ext uri="{FF2B5EF4-FFF2-40B4-BE49-F238E27FC236}">
                <a16:creationId xmlns:a16="http://schemas.microsoft.com/office/drawing/2014/main" id="{B395618B-CF9C-4204-A424-5E479A680DCF}"/>
              </a:ext>
            </a:extLst>
          </p:cNvPr>
          <p:cNvSpPr/>
          <p:nvPr/>
        </p:nvSpPr>
        <p:spPr bwMode="auto">
          <a:xfrm>
            <a:off x="7292343" y="3903186"/>
            <a:ext cx="776008" cy="556067"/>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9" name="ZoneTexte 28">
                <a:extLst>
                  <a:ext uri="{FF2B5EF4-FFF2-40B4-BE49-F238E27FC236}">
                    <a16:creationId xmlns:a16="http://schemas.microsoft.com/office/drawing/2014/main" id="{366EA512-2A08-4BD3-A3AA-6120F1A74FA0}"/>
                  </a:ext>
                </a:extLst>
              </p:cNvPr>
              <p:cNvSpPr txBox="1"/>
              <p:nvPr/>
            </p:nvSpPr>
            <p:spPr>
              <a:xfrm>
                <a:off x="239318" y="3758122"/>
                <a:ext cx="2305099" cy="846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sz="2400" i="1" smtClean="0">
                          <a:latin typeface="Cambria Math" panose="02040503050406030204" pitchFamily="18" charset="0"/>
                          <a:ea typeface="Cambria Math" panose="02040503050406030204" pitchFamily="18" charset="0"/>
                        </a:rPr>
                        <m:t>𝒮</m:t>
                      </m:r>
                      <m:r>
                        <a:rPr lang="fr-FR" sz="2400" b="0" i="1" smtClean="0">
                          <a:latin typeface="Cambria Math" panose="02040503050406030204" pitchFamily="18" charset="0"/>
                          <a:ea typeface="Cambria Math" panose="02040503050406030204" pitchFamily="18" charset="0"/>
                        </a:rPr>
                        <m:t>=</m:t>
                      </m:r>
                      <m:f>
                        <m:fPr>
                          <m:ctrlPr>
                            <a:rPr lang="fr-FR" sz="2400" b="0" i="1" smtClean="0">
                              <a:latin typeface="Cambria Math" panose="02040503050406030204" pitchFamily="18" charset="0"/>
                              <a:ea typeface="Cambria Math" panose="02040503050406030204" pitchFamily="18" charset="0"/>
                            </a:rPr>
                          </m:ctrlPr>
                        </m:fPr>
                        <m:num>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𝑀</m:t>
                              </m:r>
                            </m:e>
                            <m:sub>
                              <m:r>
                                <a:rPr lang="fr-FR" sz="2400" b="0" i="1" smtClean="0">
                                  <a:latin typeface="Cambria Math" panose="02040503050406030204" pitchFamily="18" charset="0"/>
                                  <a:ea typeface="Cambria Math" panose="02040503050406030204" pitchFamily="18" charset="0"/>
                                </a:rPr>
                                <m:t>0</m:t>
                              </m:r>
                            </m:sub>
                          </m:sSub>
                        </m:num>
                        <m:den>
                          <m:sSub>
                            <m:sSubPr>
                              <m:ctrlPr>
                                <a:rPr lang="fr-FR" sz="2400" b="0" i="1" smtClean="0">
                                  <a:latin typeface="Cambria Math" panose="02040503050406030204" pitchFamily="18" charset="0"/>
                                  <a:ea typeface="Cambria Math" panose="02040503050406030204" pitchFamily="18" charset="0"/>
                                </a:rPr>
                              </m:ctrlPr>
                            </m:sSubPr>
                            <m:e>
                              <m:r>
                                <a:rPr lang="fr-FR" sz="2400" b="0" i="1" smtClean="0">
                                  <a:latin typeface="Cambria Math" panose="02040503050406030204" pitchFamily="18" charset="0"/>
                                  <a:ea typeface="Cambria Math" panose="02040503050406030204" pitchFamily="18" charset="0"/>
                                </a:rPr>
                                <m:t>𝐹</m:t>
                              </m:r>
                            </m:e>
                            <m:sub>
                              <m:r>
                                <a:rPr lang="fr-FR" sz="2400" b="0" i="1" smtClean="0">
                                  <a:latin typeface="Cambria Math" panose="02040503050406030204" pitchFamily="18" charset="0"/>
                                  <a:ea typeface="Cambria Math" panose="02040503050406030204" pitchFamily="18" charset="0"/>
                                </a:rPr>
                                <m:t>𝜋</m:t>
                              </m:r>
                            </m:sub>
                          </m:sSub>
                        </m:den>
                      </m:f>
                      <m:d>
                        <m:dPr>
                          <m:ctrlPr>
                            <a:rPr lang="fr-FR" sz="2400" b="0" i="1" smtClean="0">
                              <a:latin typeface="Cambria Math" panose="02040503050406030204" pitchFamily="18" charset="0"/>
                              <a:ea typeface="Cambria Math" panose="02040503050406030204" pitchFamily="18" charset="0"/>
                            </a:rPr>
                          </m:ctrlPr>
                        </m:dPr>
                        <m:e>
                          <m:r>
                            <a:rPr lang="fr-FR" sz="2400" b="1" i="1" smtClean="0">
                              <a:solidFill>
                                <a:srgbClr val="007033"/>
                              </a:solidFill>
                              <a:latin typeface="Cambria Math" panose="02040503050406030204" pitchFamily="18" charset="0"/>
                              <a:ea typeface="Cambria Math" panose="02040503050406030204" pitchFamily="18" charset="0"/>
                            </a:rPr>
                            <m:t>𝒔</m:t>
                          </m:r>
                          <m:r>
                            <a:rPr lang="fr-FR" sz="2400" b="0" i="1" smtClean="0">
                              <a:latin typeface="Cambria Math" panose="02040503050406030204" pitchFamily="18" charset="0"/>
                              <a:ea typeface="Cambria Math" panose="02040503050406030204" pitchFamily="18" charset="0"/>
                            </a:rPr>
                            <m:t>+</m:t>
                          </m:r>
                          <m:sSub>
                            <m:sSubPr>
                              <m:ctrlPr>
                                <a:rPr lang="fr-FR" sz="2400" i="1">
                                  <a:latin typeface="Cambria Math" panose="02040503050406030204" pitchFamily="18" charset="0"/>
                                  <a:ea typeface="Cambria Math" panose="02040503050406030204" pitchFamily="18" charset="0"/>
                                </a:rPr>
                              </m:ctrlPr>
                            </m:sSubPr>
                            <m:e>
                              <m:r>
                                <a:rPr lang="fr-FR" sz="2400" i="1">
                                  <a:latin typeface="Cambria Math" panose="02040503050406030204" pitchFamily="18" charset="0"/>
                                  <a:ea typeface="Cambria Math" panose="02040503050406030204" pitchFamily="18" charset="0"/>
                                </a:rPr>
                                <m:t>𝐹</m:t>
                              </m:r>
                            </m:e>
                            <m:sub>
                              <m:r>
                                <a:rPr lang="fr-FR" sz="2400" i="1">
                                  <a:latin typeface="Cambria Math" panose="02040503050406030204" pitchFamily="18" charset="0"/>
                                  <a:ea typeface="Cambria Math" panose="02040503050406030204" pitchFamily="18" charset="0"/>
                                </a:rPr>
                                <m:t>𝜋</m:t>
                              </m:r>
                            </m:sub>
                          </m:sSub>
                        </m:e>
                      </m:d>
                    </m:oMath>
                  </m:oMathPara>
                </a14:m>
                <a:endParaRPr lang="fr-FR" sz="2400" b="0" dirty="0">
                  <a:ea typeface="Cambria Math" panose="02040503050406030204" pitchFamily="18" charset="0"/>
                </a:endParaRPr>
              </a:p>
            </p:txBody>
          </p:sp>
        </mc:Choice>
        <mc:Fallback xmlns="">
          <p:sp>
            <p:nvSpPr>
              <p:cNvPr id="29" name="ZoneTexte 28">
                <a:extLst>
                  <a:ext uri="{FF2B5EF4-FFF2-40B4-BE49-F238E27FC236}">
                    <a16:creationId xmlns:a16="http://schemas.microsoft.com/office/drawing/2014/main" id="{366EA512-2A08-4BD3-A3AA-6120F1A74FA0}"/>
                  </a:ext>
                </a:extLst>
              </p:cNvPr>
              <p:cNvSpPr txBox="1">
                <a:spLocks noRot="1" noChangeAspect="1" noMove="1" noResize="1" noEditPoints="1" noAdjustHandles="1" noChangeArrowheads="1" noChangeShapeType="1" noTextEdit="1"/>
              </p:cNvSpPr>
              <p:nvPr/>
            </p:nvSpPr>
            <p:spPr>
              <a:xfrm>
                <a:off x="239318" y="3758122"/>
                <a:ext cx="2305099" cy="846194"/>
              </a:xfrm>
              <a:prstGeom prst="rect">
                <a:avLst/>
              </a:prstGeom>
              <a:blipFill>
                <a:blip r:embed="rId11"/>
                <a:stretch>
                  <a:fillRect/>
                </a:stretch>
              </a:blipFill>
            </p:spPr>
            <p:txBody>
              <a:bodyPr/>
              <a:lstStyle/>
              <a:p>
                <a:r>
                  <a:rPr lang="fr-FR">
                    <a:noFill/>
                  </a:rPr>
                  <a:t> </a:t>
                </a:r>
              </a:p>
            </p:txBody>
          </p:sp>
        </mc:Fallback>
      </mc:AlternateContent>
      <p:sp>
        <p:nvSpPr>
          <p:cNvPr id="30" name="ZoneTexte 29">
            <a:extLst>
              <a:ext uri="{FF2B5EF4-FFF2-40B4-BE49-F238E27FC236}">
                <a16:creationId xmlns:a16="http://schemas.microsoft.com/office/drawing/2014/main" id="{760B7CB7-1930-4571-9DFB-760506A06408}"/>
              </a:ext>
            </a:extLst>
          </p:cNvPr>
          <p:cNvSpPr txBox="1"/>
          <p:nvPr/>
        </p:nvSpPr>
        <p:spPr>
          <a:xfrm>
            <a:off x="1102298" y="4509794"/>
            <a:ext cx="6608100" cy="461665"/>
          </a:xfrm>
          <a:prstGeom prst="rect">
            <a:avLst/>
          </a:prstGeom>
          <a:noFill/>
        </p:spPr>
        <p:txBody>
          <a:bodyPr wrap="square" rtlCol="0">
            <a:spAutoFit/>
          </a:bodyPr>
          <a:lstStyle/>
          <a:p>
            <a:r>
              <a:rPr lang="fr-FR" sz="2400" b="1" dirty="0">
                <a:solidFill>
                  <a:srgbClr val="007033"/>
                </a:solidFill>
              </a:rPr>
              <a:t>s</a:t>
            </a:r>
            <a:r>
              <a:rPr lang="fr-FR" sz="2400" dirty="0"/>
              <a:t> </a:t>
            </a:r>
            <a:r>
              <a:rPr lang="fr-FR" sz="2400" dirty="0" err="1"/>
              <a:t>is</a:t>
            </a:r>
            <a:r>
              <a:rPr lang="fr-FR" sz="2400" dirty="0"/>
              <a:t> the « </a:t>
            </a:r>
            <a:r>
              <a:rPr lang="fr-FR" sz="2400" dirty="0" err="1"/>
              <a:t>nuclear</a:t>
            </a:r>
            <a:r>
              <a:rPr lang="fr-FR" sz="2400" dirty="0"/>
              <a:t> </a:t>
            </a:r>
            <a:r>
              <a:rPr lang="fr-FR" sz="2400" dirty="0" err="1"/>
              <a:t>physics</a:t>
            </a:r>
            <a:r>
              <a:rPr lang="fr-FR" sz="2400" dirty="0"/>
              <a:t>  sigma </a:t>
            </a:r>
            <a:r>
              <a:rPr lang="fr-FR" sz="2400" dirty="0" err="1"/>
              <a:t>meson</a:t>
            </a:r>
            <a:r>
              <a:rPr lang="fr-FR" sz="2400" dirty="0"/>
              <a:t> » </a:t>
            </a:r>
          </a:p>
        </p:txBody>
      </p:sp>
      <p:pic>
        <p:nvPicPr>
          <p:cNvPr id="32" name="Image 31">
            <a:extLst>
              <a:ext uri="{FF2B5EF4-FFF2-40B4-BE49-F238E27FC236}">
                <a16:creationId xmlns:a16="http://schemas.microsoft.com/office/drawing/2014/main" id="{6E725EEE-D769-409E-9FB0-A9F93DC0C027}"/>
              </a:ext>
            </a:extLst>
          </p:cNvPr>
          <p:cNvPicPr>
            <a:picLocks noChangeAspect="1"/>
          </p:cNvPicPr>
          <p:nvPr/>
        </p:nvPicPr>
        <p:blipFill>
          <a:blip r:embed="rId12"/>
          <a:stretch>
            <a:fillRect/>
          </a:stretch>
        </p:blipFill>
        <p:spPr>
          <a:xfrm>
            <a:off x="8663782" y="4782867"/>
            <a:ext cx="3445562" cy="2065936"/>
          </a:xfrm>
          <a:prstGeom prst="rect">
            <a:avLst/>
          </a:prstGeom>
        </p:spPr>
      </p:pic>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CA09D2AA-7B9F-4D2A-B4CB-46FDC5CB2506}"/>
                  </a:ext>
                </a:extLst>
              </p:cNvPr>
              <p:cNvSpPr txBox="1"/>
              <p:nvPr/>
            </p:nvSpPr>
            <p:spPr>
              <a:xfrm>
                <a:off x="4252564" y="5050205"/>
                <a:ext cx="4174059" cy="1528560"/>
              </a:xfrm>
              <a:prstGeom prst="rect">
                <a:avLst/>
              </a:prstGeom>
              <a:noFill/>
              <a:ln>
                <a:solidFill>
                  <a:schemeClr val="tx1"/>
                </a:solidFill>
              </a:ln>
            </p:spPr>
            <p:txBody>
              <a:bodyPr wrap="square" rtlCol="0">
                <a:spAutoFit/>
              </a:bodyPr>
              <a:lstStyle/>
              <a:p>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𝑪</m:t>
                        </m:r>
                      </m:e>
                      <m:sub>
                        <m:r>
                          <a:rPr lang="fr-FR" b="1" i="1" smtClean="0">
                            <a:latin typeface="Cambria Math" panose="02040503050406030204" pitchFamily="18" charset="0"/>
                            <a:ea typeface="Cambria Math" panose="02040503050406030204" pitchFamily="18" charset="0"/>
                          </a:rPr>
                          <m:t>𝝌</m:t>
                        </m:r>
                      </m:sub>
                    </m:sSub>
                    <m:r>
                      <a:rPr lang="fr-FR" b="1" i="1" smtClean="0">
                        <a:latin typeface="Cambria Math" panose="02040503050406030204" pitchFamily="18" charset="0"/>
                      </a:rPr>
                      <m:t>=</m:t>
                    </m:r>
                    <m:r>
                      <a:rPr lang="fr-FR" b="1" i="1" smtClean="0">
                        <a:latin typeface="Cambria Math" panose="02040503050406030204" pitchFamily="18" charset="0"/>
                      </a:rPr>
                      <m:t>𝟎</m:t>
                    </m:r>
                    <m:r>
                      <a:rPr lang="fr-FR" b="1" i="1" smtClean="0">
                        <a:latin typeface="Cambria Math" panose="02040503050406030204" pitchFamily="18" charset="0"/>
                      </a:rPr>
                      <m:t>.</m:t>
                    </m:r>
                    <m:r>
                      <a:rPr lang="fr-FR" b="1" i="1" smtClean="0">
                        <a:latin typeface="Cambria Math" panose="02040503050406030204" pitchFamily="18" charset="0"/>
                      </a:rPr>
                      <m:t>𝟒</m:t>
                    </m:r>
                    <m:r>
                      <a:rPr lang="fr-FR" b="1" i="1" smtClean="0">
                        <a:latin typeface="Cambria Math" panose="02040503050406030204" pitchFamily="18" charset="0"/>
                      </a:rPr>
                      <m:t> :</m:t>
                    </m:r>
                    <m:r>
                      <a:rPr lang="fr-FR" b="1" i="1" smtClean="0">
                        <a:latin typeface="Cambria Math" panose="02040503050406030204" pitchFamily="18" charset="0"/>
                      </a:rPr>
                      <m:t>𝟎</m:t>
                    </m:r>
                    <m:r>
                      <a:rPr lang="fr-FR" b="1" i="1" smtClean="0">
                        <a:latin typeface="Cambria Math" panose="02040503050406030204" pitchFamily="18" charset="0"/>
                      </a:rPr>
                      <m:t>.</m:t>
                    </m:r>
                    <m:r>
                      <a:rPr lang="fr-FR" b="1" i="1" smtClean="0">
                        <a:latin typeface="Cambria Math" panose="02040503050406030204" pitchFamily="18" charset="0"/>
                      </a:rPr>
                      <m:t>𝟓</m:t>
                    </m:r>
                    <m:r>
                      <a:rPr lang="fr-FR" b="1" i="1" smtClean="0">
                        <a:latin typeface="Cambria Math" panose="02040503050406030204" pitchFamily="18" charset="0"/>
                      </a:rPr>
                      <m:t>  ⇒</m:t>
                    </m:r>
                  </m:oMath>
                </a14:m>
                <a:r>
                  <a:rPr lang="fr-FR" b="1" dirty="0"/>
                  <a:t>  </a:t>
                </a:r>
                <a:r>
                  <a:rPr lang="fr-FR" dirty="0" err="1"/>
                  <a:t>lattice</a:t>
                </a:r>
                <a:r>
                  <a:rPr lang="fr-FR" dirty="0"/>
                  <a:t> data (</a:t>
                </a:r>
                <a:r>
                  <a:rPr lang="fr-FR" dirty="0" err="1"/>
                  <a:t>small</a:t>
                </a:r>
                <a:r>
                  <a:rPr lang="fr-FR" dirty="0"/>
                  <a:t> value of  </a:t>
                </a:r>
                <a14:m>
                  <m:oMath xmlns:m="http://schemas.openxmlformats.org/officeDocument/2006/math">
                    <m:sSub>
                      <m:sSubPr>
                        <m:ctrlPr>
                          <a:rPr lang="fr-FR" b="1" i="1" smtClean="0">
                            <a:latin typeface="Cambria Math" panose="02040503050406030204" pitchFamily="18" charset="0"/>
                          </a:rPr>
                        </m:ctrlPr>
                      </m:sSubPr>
                      <m:e>
                        <m:r>
                          <a:rPr lang="fr-FR" b="1" i="1" smtClean="0">
                            <a:latin typeface="Cambria Math" panose="02040503050406030204" pitchFamily="18" charset="0"/>
                          </a:rPr>
                          <m:t>𝒂</m:t>
                        </m:r>
                      </m:e>
                      <m:sub>
                        <m:r>
                          <a:rPr lang="fr-FR" b="1" i="1" smtClean="0">
                            <a:latin typeface="Cambria Math" panose="02040503050406030204" pitchFamily="18" charset="0"/>
                          </a:rPr>
                          <m:t>𝟒</m:t>
                        </m:r>
                      </m:sub>
                    </m:sSub>
                  </m:oMath>
                </a14:m>
                <a:r>
                  <a:rPr lang="fr-FR" dirty="0"/>
                  <a:t> ) become compatible </a:t>
                </a:r>
                <a:r>
                  <a:rPr lang="fr-FR" dirty="0" err="1"/>
                  <a:t>with</a:t>
                </a:r>
                <a:r>
                  <a:rPr lang="fr-FR" dirty="0"/>
                  <a:t> </a:t>
                </a:r>
                <a:r>
                  <a:rPr lang="fr-FR" dirty="0" err="1"/>
                  <a:t>models</a:t>
                </a:r>
                <a:r>
                  <a:rPr lang="fr-FR" dirty="0"/>
                  <a:t> value for </a:t>
                </a:r>
                <a14:m>
                  <m:oMath xmlns:m="http://schemas.openxmlformats.org/officeDocument/2006/math">
                    <m:r>
                      <a:rPr lang="fr-FR" b="1" i="1" smtClean="0">
                        <a:latin typeface="Cambria Math" panose="02040503050406030204" pitchFamily="18" charset="0"/>
                      </a:rPr>
                      <m:t>𝑪</m:t>
                    </m:r>
                  </m:oMath>
                </a14:m>
                <a:r>
                  <a:rPr lang="fr-FR" dirty="0"/>
                  <a:t> </a:t>
                </a:r>
                <a:r>
                  <a:rPr lang="fr-FR" dirty="0" err="1"/>
                  <a:t>while</a:t>
                </a:r>
                <a:r>
                  <a:rPr lang="fr-FR" dirty="0"/>
                  <a:t> </a:t>
                </a:r>
                <a:r>
                  <a:rPr lang="fr-FR" dirty="0" err="1"/>
                  <a:t>preserving</a:t>
                </a:r>
                <a:r>
                  <a:rPr lang="fr-FR" dirty="0"/>
                  <a:t> the </a:t>
                </a:r>
                <a:r>
                  <a:rPr lang="fr-FR" dirty="0" err="1"/>
                  <a:t>strong</a:t>
                </a:r>
                <a:r>
                  <a:rPr lang="fr-FR" dirty="0"/>
                  <a:t> compensation </a:t>
                </a:r>
                <a:r>
                  <a:rPr lang="fr-FR" dirty="0" err="1"/>
                  <a:t>effect</a:t>
                </a:r>
                <a:r>
                  <a:rPr lang="fr-FR" dirty="0"/>
                  <a:t> </a:t>
                </a:r>
                <a:r>
                  <a:rPr lang="fr-FR" dirty="0" err="1"/>
                  <a:t>needed</a:t>
                </a:r>
                <a:r>
                  <a:rPr lang="fr-FR" dirty="0"/>
                  <a:t> for the saturation </a:t>
                </a:r>
                <a:r>
                  <a:rPr lang="fr-FR" dirty="0" err="1"/>
                  <a:t>mechanism</a:t>
                </a:r>
                <a:endParaRPr lang="fr-FR" dirty="0"/>
              </a:p>
            </p:txBody>
          </p:sp>
        </mc:Choice>
        <mc:Fallback xmlns="">
          <p:sp>
            <p:nvSpPr>
              <p:cNvPr id="33" name="ZoneTexte 32">
                <a:extLst>
                  <a:ext uri="{FF2B5EF4-FFF2-40B4-BE49-F238E27FC236}">
                    <a16:creationId xmlns:a16="http://schemas.microsoft.com/office/drawing/2014/main" id="{CA09D2AA-7B9F-4D2A-B4CB-46FDC5CB2506}"/>
                  </a:ext>
                </a:extLst>
              </p:cNvPr>
              <p:cNvSpPr txBox="1">
                <a:spLocks noRot="1" noChangeAspect="1" noMove="1" noResize="1" noEditPoints="1" noAdjustHandles="1" noChangeArrowheads="1" noChangeShapeType="1" noTextEdit="1"/>
              </p:cNvSpPr>
              <p:nvPr/>
            </p:nvSpPr>
            <p:spPr>
              <a:xfrm>
                <a:off x="4252564" y="5050205"/>
                <a:ext cx="4174059" cy="1528560"/>
              </a:xfrm>
              <a:prstGeom prst="rect">
                <a:avLst/>
              </a:prstGeom>
              <a:blipFill>
                <a:blip r:embed="rId13"/>
                <a:stretch>
                  <a:fillRect l="-1166" t="-1581" r="-2332" b="-3162"/>
                </a:stretch>
              </a:blipFill>
              <a:ln>
                <a:solidFill>
                  <a:schemeClr val="tx1"/>
                </a:solidFill>
              </a:ln>
            </p:spPr>
            <p:txBody>
              <a:bodyPr/>
              <a:lstStyle/>
              <a:p>
                <a:r>
                  <a:rPr lang="fr-FR">
                    <a:noFill/>
                  </a:rPr>
                  <a:t> </a:t>
                </a:r>
              </a:p>
            </p:txBody>
          </p:sp>
        </mc:Fallback>
      </mc:AlternateContent>
    </p:spTree>
    <p:extLst>
      <p:ext uri="{BB962C8B-B14F-4D97-AF65-F5344CB8AC3E}">
        <p14:creationId xmlns:p14="http://schemas.microsoft.com/office/powerpoint/2010/main" val="39733427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9C3C091-6D38-4EF2-89B7-1BAE45C57E0B}"/>
              </a:ext>
            </a:extLst>
          </p:cNvPr>
          <p:cNvSpPr txBox="1"/>
          <p:nvPr/>
        </p:nvSpPr>
        <p:spPr>
          <a:xfrm>
            <a:off x="365760" y="126623"/>
            <a:ext cx="7879080" cy="461665"/>
          </a:xfrm>
          <a:prstGeom prst="rect">
            <a:avLst/>
          </a:prstGeom>
          <a:noFill/>
        </p:spPr>
        <p:txBody>
          <a:bodyPr wrap="square">
            <a:spAutoFit/>
          </a:bodyPr>
          <a:lstStyle/>
          <a:p>
            <a:r>
              <a:rPr lang="fr-FR" sz="2400" b="1" u="sng" dirty="0">
                <a:solidFill>
                  <a:srgbClr val="002060"/>
                </a:solidFill>
              </a:rPr>
              <a:t>The QCD-</a:t>
            </a:r>
            <a:r>
              <a:rPr lang="fr-FR" sz="2400" b="1" u="sng" dirty="0" err="1">
                <a:solidFill>
                  <a:srgbClr val="002060"/>
                </a:solidFill>
              </a:rPr>
              <a:t>connected</a:t>
            </a:r>
            <a:r>
              <a:rPr lang="fr-FR" sz="2400" b="1" u="sng" dirty="0">
                <a:solidFill>
                  <a:srgbClr val="002060"/>
                </a:solidFill>
              </a:rPr>
              <a:t> chiral </a:t>
            </a:r>
            <a:r>
              <a:rPr lang="fr-FR" sz="2400" b="1" u="sng" dirty="0" err="1">
                <a:solidFill>
                  <a:srgbClr val="002060"/>
                </a:solidFill>
              </a:rPr>
              <a:t>confining</a:t>
            </a:r>
            <a:r>
              <a:rPr lang="fr-FR" sz="2400" b="1" u="sng" dirty="0">
                <a:solidFill>
                  <a:srgbClr val="002060"/>
                </a:solidFill>
              </a:rPr>
              <a:t> model</a:t>
            </a:r>
          </a:p>
        </p:txBody>
      </p:sp>
      <p:sp>
        <p:nvSpPr>
          <p:cNvPr id="4" name="ZoneTexte 3">
            <a:extLst>
              <a:ext uri="{FF2B5EF4-FFF2-40B4-BE49-F238E27FC236}">
                <a16:creationId xmlns:a16="http://schemas.microsoft.com/office/drawing/2014/main" id="{B57C991E-FE06-4A13-8176-D10B5D7109FC}"/>
              </a:ext>
            </a:extLst>
          </p:cNvPr>
          <p:cNvSpPr txBox="1"/>
          <p:nvPr/>
        </p:nvSpPr>
        <p:spPr>
          <a:xfrm>
            <a:off x="418075" y="596918"/>
            <a:ext cx="11648256" cy="1323439"/>
          </a:xfrm>
          <a:prstGeom prst="rect">
            <a:avLst/>
          </a:prstGeom>
          <a:noFill/>
        </p:spPr>
        <p:txBody>
          <a:bodyPr wrap="square" rtlCol="0">
            <a:spAutoFit/>
          </a:bodyPr>
          <a:lstStyle/>
          <a:p>
            <a:r>
              <a:rPr lang="fr-FR" sz="2000" dirty="0"/>
              <a:t>Physical </a:t>
            </a:r>
            <a:r>
              <a:rPr lang="fr-FR" sz="2000" dirty="0" err="1"/>
              <a:t>picture</a:t>
            </a:r>
            <a:r>
              <a:rPr lang="fr-FR" sz="2000" dirty="0"/>
              <a:t> : </a:t>
            </a:r>
            <a:r>
              <a:rPr lang="fr-FR" sz="2000" dirty="0" err="1"/>
              <a:t>nucleon</a:t>
            </a:r>
            <a:r>
              <a:rPr lang="fr-FR" sz="2000" dirty="0"/>
              <a:t> Y </a:t>
            </a:r>
            <a:r>
              <a:rPr lang="fr-FR" sz="2000" dirty="0" err="1"/>
              <a:t>shaped</a:t>
            </a:r>
            <a:r>
              <a:rPr lang="fr-FR" sz="2000" dirty="0"/>
              <a:t> string </a:t>
            </a:r>
            <a:r>
              <a:rPr lang="fr-FR" sz="2000" dirty="0" err="1"/>
              <a:t>with</a:t>
            </a:r>
            <a:r>
              <a:rPr lang="fr-FR" sz="2000" dirty="0"/>
              <a:t> constituent quarks at the ends </a:t>
            </a:r>
            <a:r>
              <a:rPr lang="fr-FR" sz="2000" dirty="0" err="1"/>
              <a:t>moving</a:t>
            </a:r>
            <a:r>
              <a:rPr lang="fr-FR" sz="2000" dirty="0"/>
              <a:t> in a in-medium </a:t>
            </a:r>
            <a:r>
              <a:rPr lang="fr-FR" sz="2000" dirty="0" err="1"/>
              <a:t>modified</a:t>
            </a:r>
            <a:r>
              <a:rPr lang="fr-FR" sz="2000" dirty="0"/>
              <a:t> </a:t>
            </a:r>
            <a:r>
              <a:rPr lang="fr-FR" sz="2000" dirty="0" err="1"/>
              <a:t>broken</a:t>
            </a:r>
            <a:r>
              <a:rPr lang="fr-FR" sz="2000" dirty="0"/>
              <a:t> vacuum </a:t>
            </a:r>
          </a:p>
          <a:p>
            <a:r>
              <a:rPr lang="fr-FR" sz="2000" dirty="0"/>
              <a:t>Field </a:t>
            </a:r>
            <a:r>
              <a:rPr lang="fr-FR" sz="2000" dirty="0" err="1"/>
              <a:t>Correlator</a:t>
            </a:r>
            <a:r>
              <a:rPr lang="fr-FR" sz="2000" dirty="0"/>
              <a:t> Method (FCM): gluon </a:t>
            </a:r>
            <a:r>
              <a:rPr lang="fr-FR" sz="2000" dirty="0" err="1"/>
              <a:t>averaging</a:t>
            </a:r>
            <a:r>
              <a:rPr lang="fr-FR" sz="2000" dirty="0"/>
              <a:t> in the QCD partition </a:t>
            </a:r>
            <a:r>
              <a:rPr lang="fr-FR" sz="2000" dirty="0" err="1"/>
              <a:t>function</a:t>
            </a:r>
            <a:r>
              <a:rPr lang="fr-FR" sz="2000" dirty="0"/>
              <a:t> : effective non </a:t>
            </a:r>
            <a:r>
              <a:rPr lang="fr-FR" sz="2000" dirty="0" err="1"/>
              <a:t>perturbative</a:t>
            </a:r>
            <a:r>
              <a:rPr lang="fr-FR" sz="2000" dirty="0"/>
              <a:t> interaction </a:t>
            </a:r>
            <a:r>
              <a:rPr lang="fr-FR" sz="2000" dirty="0" err="1"/>
              <a:t>mediated</a:t>
            </a:r>
            <a:r>
              <a:rPr lang="fr-FR" sz="2000" dirty="0"/>
              <a:t> by a gluon </a:t>
            </a:r>
            <a:r>
              <a:rPr lang="fr-FR" sz="2000" dirty="0" err="1"/>
              <a:t>correlator</a:t>
            </a:r>
            <a:endParaRPr lang="fr-FR" sz="2000" dirty="0"/>
          </a:p>
        </p:txBody>
      </p:sp>
      <mc:AlternateContent xmlns:mc="http://schemas.openxmlformats.org/markup-compatibility/2006" xmlns:a14="http://schemas.microsoft.com/office/drawing/2010/main">
        <mc:Choice Requires="a14">
          <p:sp>
            <p:nvSpPr>
              <p:cNvPr id="5" name="ZoneTexte 4">
                <a:extLst>
                  <a:ext uri="{FF2B5EF4-FFF2-40B4-BE49-F238E27FC236}">
                    <a16:creationId xmlns:a16="http://schemas.microsoft.com/office/drawing/2014/main" id="{D8DB3123-786B-465C-B4E4-FA2367F6CBE9}"/>
                  </a:ext>
                </a:extLst>
              </p:cNvPr>
              <p:cNvSpPr txBox="1"/>
              <p:nvPr/>
            </p:nvSpPr>
            <p:spPr>
              <a:xfrm>
                <a:off x="7127080" y="1674555"/>
                <a:ext cx="4749589" cy="1348382"/>
              </a:xfrm>
              <a:prstGeom prst="rect">
                <a:avLst/>
              </a:prstGeom>
              <a:noFill/>
              <a:ln>
                <a:solidFill>
                  <a:schemeClr val="tx1"/>
                </a:solidFill>
              </a:ln>
            </p:spPr>
            <p:txBody>
              <a:bodyPr wrap="square" rtlCol="0">
                <a:spAutoFit/>
              </a:bodyPr>
              <a:lstStyle/>
              <a:p>
                <a:r>
                  <a:rPr lang="fr-FR" sz="2000" dirty="0"/>
                  <a:t>From </a:t>
                </a:r>
                <a:r>
                  <a:rPr lang="fr-FR" sz="2000" dirty="0" err="1"/>
                  <a:t>lattice</a:t>
                </a:r>
                <a:r>
                  <a:rPr lang="fr-FR" sz="2000" dirty="0"/>
                  <a:t> </a:t>
                </a:r>
              </a:p>
              <a:p>
                <a:pPr marL="457200" indent="-457200">
                  <a:buFont typeface="Arial" panose="020B0604020202020204" pitchFamily="34" charset="0"/>
                  <a:buChar char="•"/>
                </a:pPr>
                <a:r>
                  <a:rPr lang="fr-FR" sz="2000" dirty="0"/>
                  <a:t>String tension: </a:t>
                </a:r>
                <a14:m>
                  <m:oMath xmlns:m="http://schemas.openxmlformats.org/officeDocument/2006/math">
                    <m:r>
                      <a:rPr lang="fr-FR" sz="2000" i="1" smtClean="0">
                        <a:latin typeface="Cambria Math" panose="02040503050406030204" pitchFamily="18" charset="0"/>
                        <a:ea typeface="Cambria Math" panose="02040503050406030204" pitchFamily="18" charset="0"/>
                      </a:rPr>
                      <m:t>𝜎</m:t>
                    </m:r>
                    <m:r>
                      <a:rPr lang="fr-FR" sz="2000" b="0" i="1" smtClean="0">
                        <a:latin typeface="Cambria Math" panose="02040503050406030204" pitchFamily="18" charset="0"/>
                        <a:ea typeface="Cambria Math" panose="02040503050406030204" pitchFamily="18" charset="0"/>
                      </a:rPr>
                      <m:t>=0.18 </m:t>
                    </m:r>
                    <m:r>
                      <a:rPr lang="fr-FR" sz="2000" b="0" i="1" smtClean="0">
                        <a:latin typeface="Cambria Math" panose="02040503050406030204" pitchFamily="18" charset="0"/>
                        <a:ea typeface="Cambria Math" panose="02040503050406030204" pitchFamily="18" charset="0"/>
                      </a:rPr>
                      <m:t>𝐺𝑒</m:t>
                    </m:r>
                    <m:sSup>
                      <m:sSupPr>
                        <m:ctrlPr>
                          <a:rPr lang="fr-FR" sz="2000" b="0" i="1" smtClean="0">
                            <a:latin typeface="Cambria Math" panose="02040503050406030204" pitchFamily="18" charset="0"/>
                            <a:ea typeface="Cambria Math" panose="02040503050406030204" pitchFamily="18" charset="0"/>
                          </a:rPr>
                        </m:ctrlPr>
                      </m:sSupPr>
                      <m:e>
                        <m:r>
                          <a:rPr lang="fr-FR" sz="2000" b="0" i="1" smtClean="0">
                            <a:latin typeface="Cambria Math" panose="02040503050406030204" pitchFamily="18" charset="0"/>
                            <a:ea typeface="Cambria Math" panose="02040503050406030204" pitchFamily="18" charset="0"/>
                          </a:rPr>
                          <m:t>𝑉</m:t>
                        </m:r>
                      </m:e>
                      <m:sup>
                        <m:r>
                          <a:rPr lang="fr-FR" sz="2000" b="0" i="1" smtClean="0">
                            <a:latin typeface="Cambria Math" panose="02040503050406030204" pitchFamily="18" charset="0"/>
                            <a:ea typeface="Cambria Math" panose="02040503050406030204" pitchFamily="18" charset="0"/>
                          </a:rPr>
                          <m:t>2</m:t>
                        </m:r>
                      </m:sup>
                    </m:sSup>
                  </m:oMath>
                </a14:m>
                <a:r>
                  <a:rPr lang="fr-FR" sz="2000" dirty="0"/>
                  <a:t> </a:t>
                </a:r>
              </a:p>
              <a:p>
                <a:pPr marL="457200" indent="-457200">
                  <a:buFont typeface="Arial" panose="020B0604020202020204" pitchFamily="34" charset="0"/>
                  <a:buChar char="•"/>
                </a:pPr>
                <a:r>
                  <a:rPr lang="fr-FR" sz="2000" dirty="0"/>
                  <a:t>Gluon </a:t>
                </a:r>
                <a:r>
                  <a:rPr lang="fr-FR" sz="2000" dirty="0" err="1"/>
                  <a:t>condensate</a:t>
                </a:r>
                <a:r>
                  <a:rPr lang="fr-FR" sz="2000" dirty="0"/>
                  <a:t>: </a:t>
                </a:r>
                <a14:m>
                  <m:oMath xmlns:m="http://schemas.openxmlformats.org/officeDocument/2006/math">
                    <m:sSub>
                      <m:sSubPr>
                        <m:ctrlPr>
                          <a:rPr lang="fr-FR" sz="2000" i="1" smtClean="0">
                            <a:latin typeface="Cambria Math" panose="02040503050406030204" pitchFamily="18" charset="0"/>
                          </a:rPr>
                        </m:ctrlPr>
                      </m:sSubPr>
                      <m:e>
                        <m:r>
                          <a:rPr lang="fr-FR" sz="2000" i="1" smtClean="0">
                            <a:latin typeface="Cambria Math" panose="02040503050406030204" pitchFamily="18" charset="0"/>
                            <a:ea typeface="Cambria Math" panose="02040503050406030204" pitchFamily="18" charset="0"/>
                          </a:rPr>
                          <m:t>𝒢</m:t>
                        </m:r>
                      </m:e>
                      <m:sub>
                        <m:r>
                          <a:rPr lang="fr-FR" sz="2000" b="0" i="1" smtClean="0">
                            <a:latin typeface="Cambria Math" panose="02040503050406030204" pitchFamily="18" charset="0"/>
                          </a:rPr>
                          <m:t>2</m:t>
                        </m:r>
                      </m:sub>
                    </m:sSub>
                    <m:r>
                      <a:rPr lang="fr-FR" sz="2000" b="0" i="1" smtClean="0">
                        <a:latin typeface="Cambria Math" panose="02040503050406030204" pitchFamily="18" charset="0"/>
                      </a:rPr>
                      <m:t>=0.025 </m:t>
                    </m:r>
                    <m:r>
                      <a:rPr lang="fr-FR" sz="2000" i="1">
                        <a:latin typeface="Cambria Math" panose="02040503050406030204" pitchFamily="18" charset="0"/>
                        <a:ea typeface="Cambria Math" panose="02040503050406030204" pitchFamily="18" charset="0"/>
                      </a:rPr>
                      <m:t>𝐺𝑒</m:t>
                    </m:r>
                    <m:sSup>
                      <m:sSupPr>
                        <m:ctrlPr>
                          <a:rPr lang="fr-FR" sz="2000" i="1">
                            <a:latin typeface="Cambria Math" panose="02040503050406030204" pitchFamily="18" charset="0"/>
                            <a:ea typeface="Cambria Math" panose="02040503050406030204" pitchFamily="18" charset="0"/>
                          </a:rPr>
                        </m:ctrlPr>
                      </m:sSupPr>
                      <m:e>
                        <m:r>
                          <a:rPr lang="fr-FR" sz="2000" i="1">
                            <a:latin typeface="Cambria Math" panose="02040503050406030204" pitchFamily="18" charset="0"/>
                            <a:ea typeface="Cambria Math" panose="02040503050406030204" pitchFamily="18" charset="0"/>
                          </a:rPr>
                          <m:t>𝑉</m:t>
                        </m:r>
                      </m:e>
                      <m:sup>
                        <m:r>
                          <a:rPr lang="fr-FR" sz="2000" b="0" i="1" smtClean="0">
                            <a:latin typeface="Cambria Math" panose="02040503050406030204" pitchFamily="18" charset="0"/>
                            <a:ea typeface="Cambria Math" panose="02040503050406030204" pitchFamily="18" charset="0"/>
                          </a:rPr>
                          <m:t>4</m:t>
                        </m:r>
                      </m:sup>
                    </m:sSup>
                  </m:oMath>
                </a14:m>
                <a:endParaRPr lang="fr-FR" sz="2000" dirty="0"/>
              </a:p>
              <a:p>
                <a14:m>
                  <m:oMath xmlns:m="http://schemas.openxmlformats.org/officeDocument/2006/math">
                    <m:r>
                      <a:rPr lang="fr-FR" sz="2000" b="0" i="1" smtClean="0">
                        <a:latin typeface="Cambria Math" panose="02040503050406030204" pitchFamily="18" charset="0"/>
                        <a:ea typeface="Cambria Math" panose="02040503050406030204" pitchFamily="18" charset="0"/>
                      </a:rPr>
                      <m:t> </m:t>
                    </m:r>
                    <m:r>
                      <a:rPr lang="fr-FR" sz="2000" i="1" smtClean="0">
                        <a:latin typeface="Cambria Math" panose="02040503050406030204" pitchFamily="18" charset="0"/>
                        <a:ea typeface="Cambria Math" panose="02040503050406030204" pitchFamily="18" charset="0"/>
                      </a:rPr>
                      <m:t>⇒</m:t>
                    </m:r>
                  </m:oMath>
                </a14:m>
                <a:r>
                  <a:rPr lang="fr-FR" sz="2000" dirty="0"/>
                  <a:t>   String </a:t>
                </a:r>
                <a:r>
                  <a:rPr lang="fr-FR" sz="2000" dirty="0" err="1"/>
                  <a:t>width</a:t>
                </a:r>
                <a:r>
                  <a:rPr lang="fr-FR" sz="2000" dirty="0"/>
                  <a:t>: </a:t>
                </a:r>
                <a14:m>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rPr>
                          <m:t>𝑇</m:t>
                        </m:r>
                      </m:e>
                      <m:sub>
                        <m:r>
                          <a:rPr lang="fr-FR" sz="2000" b="0" i="1" smtClean="0">
                            <a:latin typeface="Cambria Math" panose="02040503050406030204" pitchFamily="18" charset="0"/>
                          </a:rPr>
                          <m:t>𝑔</m:t>
                        </m:r>
                      </m:sub>
                    </m:sSub>
                    <m:r>
                      <a:rPr lang="fr-FR" sz="2000" b="0" i="1" smtClean="0">
                        <a:latin typeface="Cambria Math" panose="02040503050406030204" pitchFamily="18" charset="0"/>
                      </a:rPr>
                      <m:t>=0.29 </m:t>
                    </m:r>
                    <m:r>
                      <a:rPr lang="fr-FR" sz="2000" b="0" i="1" smtClean="0">
                        <a:latin typeface="Cambria Math" panose="02040503050406030204" pitchFamily="18" charset="0"/>
                      </a:rPr>
                      <m:t>𝑓𝑚</m:t>
                    </m:r>
                  </m:oMath>
                </a14:m>
                <a:endParaRPr lang="fr-FR" sz="2000" dirty="0"/>
              </a:p>
            </p:txBody>
          </p:sp>
        </mc:Choice>
        <mc:Fallback xmlns="">
          <p:sp>
            <p:nvSpPr>
              <p:cNvPr id="5" name="ZoneTexte 4">
                <a:extLst>
                  <a:ext uri="{FF2B5EF4-FFF2-40B4-BE49-F238E27FC236}">
                    <a16:creationId xmlns:a16="http://schemas.microsoft.com/office/drawing/2014/main" id="{D8DB3123-786B-465C-B4E4-FA2367F6CBE9}"/>
                  </a:ext>
                </a:extLst>
              </p:cNvPr>
              <p:cNvSpPr txBox="1">
                <a:spLocks noRot="1" noChangeAspect="1" noMove="1" noResize="1" noEditPoints="1" noAdjustHandles="1" noChangeArrowheads="1" noChangeShapeType="1" noTextEdit="1"/>
              </p:cNvSpPr>
              <p:nvPr/>
            </p:nvSpPr>
            <p:spPr>
              <a:xfrm>
                <a:off x="7127080" y="1674555"/>
                <a:ext cx="4749589" cy="1348382"/>
              </a:xfrm>
              <a:prstGeom prst="rect">
                <a:avLst/>
              </a:prstGeom>
              <a:blipFill>
                <a:blip r:embed="rId2"/>
                <a:stretch>
                  <a:fillRect l="-1152" t="-1794" b="-4933"/>
                </a:stretch>
              </a:blipFill>
              <a:ln>
                <a:solidFill>
                  <a:schemeClr val="tx1"/>
                </a:solidFill>
              </a:ln>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1072E23D-E46E-4DB2-8C9B-2C75CFD438D0}"/>
                  </a:ext>
                </a:extLst>
              </p:cNvPr>
              <p:cNvSpPr txBox="1"/>
              <p:nvPr/>
            </p:nvSpPr>
            <p:spPr>
              <a:xfrm>
                <a:off x="365760" y="1853992"/>
                <a:ext cx="5876444" cy="843885"/>
              </a:xfrm>
              <a:prstGeom prst="rect">
                <a:avLst/>
              </a:prstGeom>
              <a:noFill/>
            </p:spPr>
            <p:txBody>
              <a:bodyPr wrap="square" rtlCol="0">
                <a:spAutoFit/>
              </a:bodyPr>
              <a:lstStyle/>
              <a:p>
                <a14:m>
                  <m:oMath xmlns:m="http://schemas.openxmlformats.org/officeDocument/2006/math">
                    <m:r>
                      <a:rPr lang="fr-FR" sz="2400" b="0" i="1" smtClean="0">
                        <a:latin typeface="Cambria Math" panose="02040503050406030204" pitchFamily="18" charset="0"/>
                      </a:rPr>
                      <m:t>𝐷</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𝑥</m:t>
                        </m:r>
                      </m:e>
                    </m:d>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r>
                          <a:rPr lang="fr-FR" sz="2400" b="0" i="1" smtClean="0">
                            <a:latin typeface="Cambria Math" panose="02040503050406030204" pitchFamily="18" charset="0"/>
                            <a:ea typeface="Cambria Math" panose="02040503050406030204" pitchFamily="18" charset="0"/>
                          </a:rPr>
                          <m:t>𝜎</m:t>
                        </m:r>
                      </m:num>
                      <m:den>
                        <m:r>
                          <a:rPr lang="fr-FR" sz="2400" b="0" i="1" smtClean="0">
                            <a:latin typeface="Cambria Math" panose="02040503050406030204" pitchFamily="18" charset="0"/>
                          </a:rPr>
                          <m:t>2</m:t>
                        </m:r>
                        <m:r>
                          <a:rPr lang="fr-FR" sz="2400" b="0" i="1" smtClean="0">
                            <a:latin typeface="Cambria Math" panose="02040503050406030204" pitchFamily="18" charset="0"/>
                            <a:ea typeface="Cambria Math" panose="02040503050406030204" pitchFamily="18" charset="0"/>
                          </a:rPr>
                          <m:t>𝜋</m:t>
                        </m:r>
                        <m:sSubSup>
                          <m:sSubSupPr>
                            <m:ctrlPr>
                              <a:rPr lang="fr-FR" sz="2400" b="0" i="1" smtClean="0">
                                <a:latin typeface="Cambria Math" panose="02040503050406030204" pitchFamily="18" charset="0"/>
                                <a:ea typeface="Cambria Math" panose="02040503050406030204" pitchFamily="18" charset="0"/>
                              </a:rPr>
                            </m:ctrlPr>
                          </m:sSubSupPr>
                          <m:e>
                            <m:r>
                              <a:rPr lang="fr-FR" sz="2400" b="0" i="1" smtClean="0">
                                <a:latin typeface="Cambria Math" panose="02040503050406030204" pitchFamily="18" charset="0"/>
                                <a:ea typeface="Cambria Math" panose="02040503050406030204" pitchFamily="18" charset="0"/>
                              </a:rPr>
                              <m:t>𝑇</m:t>
                            </m:r>
                          </m:e>
                          <m:sub>
                            <m:r>
                              <a:rPr lang="fr-FR" sz="2400" b="0" i="1" smtClean="0">
                                <a:latin typeface="Cambria Math" panose="02040503050406030204" pitchFamily="18" charset="0"/>
                                <a:ea typeface="Cambria Math" panose="02040503050406030204" pitchFamily="18" charset="0"/>
                              </a:rPr>
                              <m:t>𝑔</m:t>
                            </m:r>
                          </m:sub>
                          <m:sup>
                            <m:r>
                              <a:rPr lang="fr-FR" sz="2400" b="0" i="1" smtClean="0">
                                <a:latin typeface="Cambria Math" panose="02040503050406030204" pitchFamily="18" charset="0"/>
                                <a:ea typeface="Cambria Math" panose="02040503050406030204" pitchFamily="18" charset="0"/>
                              </a:rPr>
                              <m:t>2</m:t>
                            </m:r>
                          </m:sup>
                        </m:sSubSup>
                      </m:den>
                    </m:f>
                    <m:r>
                      <a:rPr lang="fr-FR" sz="2400" b="0" i="1" smtClean="0">
                        <a:latin typeface="Cambria Math" panose="02040503050406030204" pitchFamily="18" charset="0"/>
                      </a:rPr>
                      <m:t> </m:t>
                    </m:r>
                    <m:r>
                      <a:rPr lang="fr-FR" sz="2400" b="0" i="1" smtClean="0">
                        <a:latin typeface="Cambria Math" panose="02040503050406030204" pitchFamily="18" charset="0"/>
                      </a:rPr>
                      <m:t>𝑒𝑥𝑝</m:t>
                    </m:r>
                    <m:d>
                      <m:dPr>
                        <m:ctrlPr>
                          <a:rPr lang="fr-FR" sz="2400" b="0" i="1" smtClean="0">
                            <a:latin typeface="Cambria Math" panose="02040503050406030204" pitchFamily="18" charset="0"/>
                          </a:rPr>
                        </m:ctrlPr>
                      </m:dPr>
                      <m:e>
                        <m:r>
                          <a:rPr lang="fr-FR" sz="2400" b="0" i="1" smtClean="0">
                            <a:latin typeface="Cambria Math" panose="02040503050406030204" pitchFamily="18" charset="0"/>
                          </a:rPr>
                          <m:t>−</m:t>
                        </m:r>
                        <m:f>
                          <m:fPr>
                            <m:ctrlPr>
                              <a:rPr lang="fr-FR" sz="2400" b="0" i="1" smtClean="0">
                                <a:latin typeface="Cambria Math" panose="02040503050406030204" pitchFamily="18" charset="0"/>
                              </a:rPr>
                            </m:ctrlPr>
                          </m:fPr>
                          <m:num>
                            <m:sSup>
                              <m:sSupPr>
                                <m:ctrlPr>
                                  <a:rPr lang="fr-FR" sz="2400" b="0" i="1" smtClean="0">
                                    <a:latin typeface="Cambria Math" panose="02040503050406030204" pitchFamily="18" charset="0"/>
                                  </a:rPr>
                                </m:ctrlPr>
                              </m:sSupPr>
                              <m:e>
                                <m:r>
                                  <a:rPr lang="fr-FR" sz="2400" b="0" i="1" smtClean="0">
                                    <a:latin typeface="Cambria Math" panose="02040503050406030204" pitchFamily="18" charset="0"/>
                                  </a:rPr>
                                  <m:t>𝑥</m:t>
                                </m:r>
                              </m:e>
                              <m:sup>
                                <m:r>
                                  <a:rPr lang="fr-FR" sz="2400" b="0" i="1" smtClean="0">
                                    <a:latin typeface="Cambria Math" panose="02040503050406030204" pitchFamily="18" charset="0"/>
                                  </a:rPr>
                                  <m:t>2</m:t>
                                </m:r>
                              </m:sup>
                            </m:sSup>
                          </m:num>
                          <m:den>
                            <m:r>
                              <a:rPr lang="fr-FR" sz="2400" b="0" i="1" smtClean="0">
                                <a:latin typeface="Cambria Math" panose="02040503050406030204" pitchFamily="18" charset="0"/>
                              </a:rPr>
                              <m:t>4</m:t>
                            </m:r>
                            <m:sSubSup>
                              <m:sSubSupPr>
                                <m:ctrlPr>
                                  <a:rPr lang="fr-FR" sz="2400" b="0" i="1" smtClean="0">
                                    <a:latin typeface="Cambria Math" panose="02040503050406030204" pitchFamily="18" charset="0"/>
                                  </a:rPr>
                                </m:ctrlPr>
                              </m:sSubSupPr>
                              <m:e>
                                <m:r>
                                  <a:rPr lang="fr-FR" sz="2400" b="0" i="1" smtClean="0">
                                    <a:latin typeface="Cambria Math" panose="02040503050406030204" pitchFamily="18" charset="0"/>
                                  </a:rPr>
                                  <m:t>𝑇</m:t>
                                </m:r>
                              </m:e>
                              <m:sub>
                                <m:r>
                                  <a:rPr lang="fr-FR" sz="2400" b="0" i="1" smtClean="0">
                                    <a:latin typeface="Cambria Math" panose="02040503050406030204" pitchFamily="18" charset="0"/>
                                  </a:rPr>
                                  <m:t>𝑔</m:t>
                                </m:r>
                              </m:sub>
                              <m:sup>
                                <m:r>
                                  <a:rPr lang="fr-FR" sz="2400" b="0" i="1" smtClean="0">
                                    <a:latin typeface="Cambria Math" panose="02040503050406030204" pitchFamily="18" charset="0"/>
                                  </a:rPr>
                                  <m:t>2</m:t>
                                </m:r>
                              </m:sup>
                            </m:sSubSup>
                          </m:den>
                        </m:f>
                      </m:e>
                    </m:d>
                  </m:oMath>
                </a14:m>
                <a:r>
                  <a:rPr lang="fr-FR" sz="2400" dirty="0"/>
                  <a:t>  with   </a:t>
                </a:r>
                <a14:m>
                  <m:oMath xmlns:m="http://schemas.openxmlformats.org/officeDocument/2006/math">
                    <m:sSub>
                      <m:sSubPr>
                        <m:ctrlPr>
                          <a:rPr lang="fr-FR" sz="2400" i="1" dirty="0">
                            <a:latin typeface="Cambria Math" panose="02040503050406030204" pitchFamily="18" charset="0"/>
                          </a:rPr>
                        </m:ctrlPr>
                      </m:sSubPr>
                      <m:e>
                        <m:r>
                          <a:rPr lang="fr-FR" sz="2400" i="1" dirty="0">
                            <a:latin typeface="Cambria Math" panose="02040503050406030204" pitchFamily="18" charset="0"/>
                          </a:rPr>
                          <m:t>𝑇</m:t>
                        </m:r>
                      </m:e>
                      <m:sub>
                        <m:r>
                          <a:rPr lang="fr-FR" sz="2400" i="1" dirty="0">
                            <a:latin typeface="Cambria Math" panose="02040503050406030204" pitchFamily="18" charset="0"/>
                          </a:rPr>
                          <m:t>𝑔</m:t>
                        </m:r>
                      </m:sub>
                    </m:sSub>
                    <m:r>
                      <a:rPr lang="fr-FR" sz="2400" i="1" dirty="0">
                        <a:latin typeface="Cambria Math" panose="02040503050406030204" pitchFamily="18" charset="0"/>
                      </a:rPr>
                      <m:t>=</m:t>
                    </m:r>
                    <m:rad>
                      <m:radPr>
                        <m:degHide m:val="on"/>
                        <m:ctrlPr>
                          <a:rPr lang="fr-FR" sz="2400" i="1" dirty="0">
                            <a:latin typeface="Cambria Math" panose="02040503050406030204" pitchFamily="18" charset="0"/>
                          </a:rPr>
                        </m:ctrlPr>
                      </m:radPr>
                      <m:deg/>
                      <m:e>
                        <m:f>
                          <m:fPr>
                            <m:ctrlPr>
                              <a:rPr lang="fr-FR" sz="2400" i="1" dirty="0">
                                <a:latin typeface="Cambria Math" panose="02040503050406030204" pitchFamily="18" charset="0"/>
                              </a:rPr>
                            </m:ctrlPr>
                          </m:fPr>
                          <m:num>
                            <m:r>
                              <a:rPr lang="fr-FR" sz="2400" i="1" dirty="0">
                                <a:latin typeface="Cambria Math" panose="02040503050406030204" pitchFamily="18" charset="0"/>
                              </a:rPr>
                              <m:t>9</m:t>
                            </m:r>
                            <m:r>
                              <a:rPr lang="fr-FR" sz="2400" i="1" dirty="0">
                                <a:latin typeface="Cambria Math" panose="02040503050406030204" pitchFamily="18" charset="0"/>
                                <a:ea typeface="Cambria Math" panose="02040503050406030204" pitchFamily="18" charset="0"/>
                              </a:rPr>
                              <m:t>𝜎</m:t>
                            </m:r>
                          </m:num>
                          <m:den>
                            <m:sSub>
                              <m:sSubPr>
                                <m:ctrlPr>
                                  <a:rPr lang="fr-FR" sz="2400" i="1" dirty="0">
                                    <a:latin typeface="Cambria Math" panose="02040503050406030204" pitchFamily="18" charset="0"/>
                                  </a:rPr>
                                </m:ctrlPr>
                              </m:sSubPr>
                              <m:e>
                                <m:sSubSup>
                                  <m:sSubSupPr>
                                    <m:ctrlPr>
                                      <a:rPr lang="fr-FR" sz="2400" i="1" dirty="0">
                                        <a:latin typeface="Cambria Math" panose="02040503050406030204" pitchFamily="18" charset="0"/>
                                      </a:rPr>
                                    </m:ctrlPr>
                                  </m:sSubSupPr>
                                  <m:e>
                                    <m:r>
                                      <a:rPr lang="fr-FR" sz="2400" i="1" dirty="0">
                                        <a:latin typeface="Cambria Math" panose="02040503050406030204" pitchFamily="18" charset="0"/>
                                        <a:ea typeface="Cambria Math" panose="02040503050406030204" pitchFamily="18" charset="0"/>
                                      </a:rPr>
                                      <m:t>𝜋</m:t>
                                    </m:r>
                                  </m:e>
                                  <m:sub/>
                                  <m:sup>
                                    <m:r>
                                      <a:rPr lang="fr-FR" sz="2400" i="1" dirty="0">
                                        <a:latin typeface="Cambria Math" panose="02040503050406030204" pitchFamily="18" charset="0"/>
                                      </a:rPr>
                                      <m:t>3</m:t>
                                    </m:r>
                                  </m:sup>
                                </m:sSubSup>
                                <m:r>
                                  <a:rPr lang="fr-FR" sz="2400" i="1" dirty="0">
                                    <a:latin typeface="Cambria Math" panose="02040503050406030204" pitchFamily="18" charset="0"/>
                                    <a:ea typeface="Cambria Math" panose="02040503050406030204" pitchFamily="18" charset="0"/>
                                  </a:rPr>
                                  <m:t>𝒢</m:t>
                                </m:r>
                              </m:e>
                              <m:sub>
                                <m:r>
                                  <a:rPr lang="fr-FR" sz="2400" i="1" dirty="0">
                                    <a:latin typeface="Cambria Math" panose="02040503050406030204" pitchFamily="18" charset="0"/>
                                  </a:rPr>
                                  <m:t>2</m:t>
                                </m:r>
                              </m:sub>
                            </m:sSub>
                          </m:den>
                        </m:f>
                      </m:e>
                    </m:rad>
                  </m:oMath>
                </a14:m>
                <a:endParaRPr lang="fr-FR" sz="2400" dirty="0"/>
              </a:p>
            </p:txBody>
          </p:sp>
        </mc:Choice>
        <mc:Fallback xmlns="">
          <p:sp>
            <p:nvSpPr>
              <p:cNvPr id="6" name="ZoneTexte 5">
                <a:extLst>
                  <a:ext uri="{FF2B5EF4-FFF2-40B4-BE49-F238E27FC236}">
                    <a16:creationId xmlns:a16="http://schemas.microsoft.com/office/drawing/2014/main" id="{1072E23D-E46E-4DB2-8C9B-2C75CFD438D0}"/>
                  </a:ext>
                </a:extLst>
              </p:cNvPr>
              <p:cNvSpPr txBox="1">
                <a:spLocks noRot="1" noChangeAspect="1" noMove="1" noResize="1" noEditPoints="1" noAdjustHandles="1" noChangeArrowheads="1" noChangeShapeType="1" noTextEdit="1"/>
              </p:cNvSpPr>
              <p:nvPr/>
            </p:nvSpPr>
            <p:spPr>
              <a:xfrm>
                <a:off x="365760" y="1853992"/>
                <a:ext cx="5876444" cy="843885"/>
              </a:xfrm>
              <a:prstGeom prst="rect">
                <a:avLst/>
              </a:prstGeom>
              <a:blipFill>
                <a:blip r:embed="rId3"/>
                <a:stretch>
                  <a:fillRect/>
                </a:stretch>
              </a:blipFill>
            </p:spPr>
            <p:txBody>
              <a:bodyPr/>
              <a:lstStyle/>
              <a:p>
                <a:r>
                  <a:rPr lang="fr-FR">
                    <a:noFill/>
                  </a:rPr>
                  <a:t> </a:t>
                </a:r>
              </a:p>
            </p:txBody>
          </p:sp>
        </mc:Fallback>
      </mc:AlternateContent>
      <p:grpSp>
        <p:nvGrpSpPr>
          <p:cNvPr id="14" name="Groupe 13">
            <a:extLst>
              <a:ext uri="{FF2B5EF4-FFF2-40B4-BE49-F238E27FC236}">
                <a16:creationId xmlns:a16="http://schemas.microsoft.com/office/drawing/2014/main" id="{D149A61F-194F-4CEA-914C-9AAE6A92D066}"/>
              </a:ext>
            </a:extLst>
          </p:cNvPr>
          <p:cNvGrpSpPr/>
          <p:nvPr/>
        </p:nvGrpSpPr>
        <p:grpSpPr>
          <a:xfrm>
            <a:off x="448665" y="2802622"/>
            <a:ext cx="4069715" cy="2619812"/>
            <a:chOff x="702310" y="3249216"/>
            <a:chExt cx="4069715" cy="2619812"/>
          </a:xfrm>
        </p:grpSpPr>
        <p:grpSp>
          <p:nvGrpSpPr>
            <p:cNvPr id="11" name="Groupe 10">
              <a:extLst>
                <a:ext uri="{FF2B5EF4-FFF2-40B4-BE49-F238E27FC236}">
                  <a16:creationId xmlns:a16="http://schemas.microsoft.com/office/drawing/2014/main" id="{BA831593-CA38-4259-9D1F-A3D521A00400}"/>
                </a:ext>
              </a:extLst>
            </p:cNvPr>
            <p:cNvGrpSpPr/>
            <p:nvPr/>
          </p:nvGrpSpPr>
          <p:grpSpPr>
            <a:xfrm>
              <a:off x="702310" y="3249216"/>
              <a:ext cx="4069715" cy="2371507"/>
              <a:chOff x="702310" y="3249216"/>
              <a:chExt cx="4069715" cy="2371507"/>
            </a:xfrm>
          </p:grpSpPr>
          <p:pic>
            <p:nvPicPr>
              <p:cNvPr id="8" name="Image 7">
                <a:extLst>
                  <a:ext uri="{FF2B5EF4-FFF2-40B4-BE49-F238E27FC236}">
                    <a16:creationId xmlns:a16="http://schemas.microsoft.com/office/drawing/2014/main" id="{467FA45C-E90C-4F10-81C5-1D882EA22A01}"/>
                  </a:ext>
                </a:extLst>
              </p:cNvPr>
              <p:cNvPicPr>
                <a:picLocks noChangeAspect="1"/>
              </p:cNvPicPr>
              <p:nvPr/>
            </p:nvPicPr>
            <p:blipFill>
              <a:blip r:embed="rId4"/>
              <a:stretch>
                <a:fillRect/>
              </a:stretch>
            </p:blipFill>
            <p:spPr>
              <a:xfrm>
                <a:off x="702310" y="3249216"/>
                <a:ext cx="4069715" cy="2371507"/>
              </a:xfrm>
              <a:prstGeom prst="rect">
                <a:avLst/>
              </a:prstGeom>
            </p:spPr>
          </p:pic>
          <mc:AlternateContent xmlns:mc="http://schemas.openxmlformats.org/markup-compatibility/2006" xmlns:a14="http://schemas.microsoft.com/office/drawing/2010/main">
            <mc:Choice Requires="a14">
              <p:sp>
                <p:nvSpPr>
                  <p:cNvPr id="10" name="ZoneTexte 9">
                    <a:extLst>
                      <a:ext uri="{FF2B5EF4-FFF2-40B4-BE49-F238E27FC236}">
                        <a16:creationId xmlns:a16="http://schemas.microsoft.com/office/drawing/2014/main" id="{5019421B-6A57-48A1-8F61-3631C8445FA2}"/>
                      </a:ext>
                    </a:extLst>
                  </p:cNvPr>
                  <p:cNvSpPr txBox="1"/>
                  <p:nvPr/>
                </p:nvSpPr>
                <p:spPr>
                  <a:xfrm>
                    <a:off x="1551577" y="3312490"/>
                    <a:ext cx="1059515"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fr-FR" sz="2800" b="1" i="1" smtClean="0">
                                  <a:solidFill>
                                    <a:srgbClr val="007033"/>
                                  </a:solidFill>
                                  <a:latin typeface="Cambria Math" panose="02040503050406030204" pitchFamily="18" charset="0"/>
                                </a:rPr>
                              </m:ctrlPr>
                            </m:sSubPr>
                            <m:e>
                              <m:r>
                                <a:rPr lang="fr-FR" sz="2800" b="1" i="1" smtClean="0">
                                  <a:solidFill>
                                    <a:srgbClr val="007033"/>
                                  </a:solidFill>
                                  <a:latin typeface="Cambria Math" panose="02040503050406030204" pitchFamily="18" charset="0"/>
                                </a:rPr>
                                <m:t>𝑽</m:t>
                              </m:r>
                            </m:e>
                            <m:sub>
                              <m:r>
                                <a:rPr lang="fr-FR" sz="2800" b="1" i="1" smtClean="0">
                                  <a:solidFill>
                                    <a:srgbClr val="007033"/>
                                  </a:solidFill>
                                  <a:latin typeface="Cambria Math" panose="02040503050406030204" pitchFamily="18" charset="0"/>
                                </a:rPr>
                                <m:t>𝑪𝑺𝑩</m:t>
                              </m:r>
                            </m:sub>
                          </m:sSub>
                          <m:r>
                            <a:rPr lang="fr-FR" sz="2800" b="1" i="0" smtClean="0">
                              <a:solidFill>
                                <a:srgbClr val="007033"/>
                              </a:solidFill>
                              <a:latin typeface="Cambria Math" panose="02040503050406030204" pitchFamily="18" charset="0"/>
                            </a:rPr>
                            <m:t>(</m:t>
                          </m:r>
                          <m:r>
                            <a:rPr lang="fr-FR" sz="2800" b="1" i="0" smtClean="0">
                              <a:solidFill>
                                <a:srgbClr val="007033"/>
                              </a:solidFill>
                              <a:latin typeface="Cambria Math" panose="02040503050406030204" pitchFamily="18" charset="0"/>
                            </a:rPr>
                            <m:t>𝐫</m:t>
                          </m:r>
                          <m:r>
                            <a:rPr lang="fr-FR" sz="2800" b="0" i="0" smtClean="0">
                              <a:solidFill>
                                <a:srgbClr val="007033"/>
                              </a:solidFill>
                              <a:latin typeface="Cambria Math" panose="02040503050406030204" pitchFamily="18" charset="0"/>
                            </a:rPr>
                            <m:t>)</m:t>
                          </m:r>
                        </m:oMath>
                      </m:oMathPara>
                    </a14:m>
                    <a:endParaRPr lang="fr-FR" sz="2800" dirty="0"/>
                  </a:p>
                </p:txBody>
              </p:sp>
            </mc:Choice>
            <mc:Fallback xmlns="">
              <p:sp>
                <p:nvSpPr>
                  <p:cNvPr id="10" name="ZoneTexte 9">
                    <a:extLst>
                      <a:ext uri="{FF2B5EF4-FFF2-40B4-BE49-F238E27FC236}">
                        <a16:creationId xmlns:a16="http://schemas.microsoft.com/office/drawing/2014/main" id="{5019421B-6A57-48A1-8F61-3631C8445FA2}"/>
                      </a:ext>
                    </a:extLst>
                  </p:cNvPr>
                  <p:cNvSpPr txBox="1">
                    <a:spLocks noRot="1" noChangeAspect="1" noMove="1" noResize="1" noEditPoints="1" noAdjustHandles="1" noChangeArrowheads="1" noChangeShapeType="1" noTextEdit="1"/>
                  </p:cNvSpPr>
                  <p:nvPr/>
                </p:nvSpPr>
                <p:spPr>
                  <a:xfrm>
                    <a:off x="1551577" y="3312490"/>
                    <a:ext cx="1059515" cy="523220"/>
                  </a:xfrm>
                  <a:prstGeom prst="rect">
                    <a:avLst/>
                  </a:prstGeom>
                  <a:blipFill>
                    <a:blip r:embed="rId5"/>
                    <a:stretch>
                      <a:fillRect r="-20115"/>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0D7E7607-5200-4EF1-9402-571291FC34AC}"/>
                    </a:ext>
                  </a:extLst>
                </p:cNvPr>
                <p:cNvSpPr txBox="1"/>
                <p:nvPr/>
              </p:nvSpPr>
              <p:spPr>
                <a:xfrm>
                  <a:off x="3348278" y="5372417"/>
                  <a:ext cx="1059515" cy="496611"/>
                </a:xfrm>
                <a:prstGeom prst="rect">
                  <a:avLst/>
                </a:prstGeom>
                <a:noFill/>
              </p:spPr>
              <p:txBody>
                <a:bodyPr wrap="square">
                  <a:spAutoFit/>
                </a:bodyPr>
                <a:lstStyle/>
                <a:p>
                  <a14:m>
                    <m:oMath xmlns:m="http://schemas.openxmlformats.org/officeDocument/2006/math">
                      <m:r>
                        <a:rPr lang="fr-FR" sz="2400" b="1" i="1" dirty="0" smtClean="0">
                          <a:solidFill>
                            <a:srgbClr val="007033"/>
                          </a:solidFill>
                          <a:latin typeface="Cambria Math" panose="02040503050406030204" pitchFamily="18" charset="0"/>
                        </a:rPr>
                        <m:t>𝒓</m:t>
                      </m:r>
                      <m:r>
                        <a:rPr lang="fr-FR" sz="2400" b="1" i="1" dirty="0" smtClean="0">
                          <a:latin typeface="Cambria Math" panose="02040503050406030204" pitchFamily="18" charset="0"/>
                        </a:rPr>
                        <m:t>/</m:t>
                      </m:r>
                      <m:sSub>
                        <m:sSubPr>
                          <m:ctrlPr>
                            <a:rPr lang="fr-FR" sz="2400" i="1" dirty="0" smtClean="0">
                              <a:latin typeface="Cambria Math" panose="02040503050406030204" pitchFamily="18" charset="0"/>
                            </a:rPr>
                          </m:ctrlPr>
                        </m:sSubPr>
                        <m:e>
                          <m:r>
                            <a:rPr lang="fr-FR" sz="2400" b="0" i="1" dirty="0" smtClean="0">
                              <a:latin typeface="Cambria Math" panose="02040503050406030204" pitchFamily="18" charset="0"/>
                            </a:rPr>
                            <m:t>𝑇</m:t>
                          </m:r>
                        </m:e>
                        <m:sub>
                          <m:r>
                            <a:rPr lang="fr-FR" sz="2400" b="0" i="1" dirty="0" smtClean="0">
                              <a:latin typeface="Cambria Math" panose="02040503050406030204" pitchFamily="18" charset="0"/>
                            </a:rPr>
                            <m:t>𝑔</m:t>
                          </m:r>
                        </m:sub>
                      </m:sSub>
                    </m:oMath>
                  </a14:m>
                  <a:r>
                    <a:rPr lang="fr-FR" sz="2400" b="1" dirty="0"/>
                    <a:t> </a:t>
                  </a:r>
                </a:p>
              </p:txBody>
            </p:sp>
          </mc:Choice>
          <mc:Fallback xmlns="">
            <p:sp>
              <p:nvSpPr>
                <p:cNvPr id="13" name="ZoneTexte 12">
                  <a:extLst>
                    <a:ext uri="{FF2B5EF4-FFF2-40B4-BE49-F238E27FC236}">
                      <a16:creationId xmlns:a16="http://schemas.microsoft.com/office/drawing/2014/main" id="{0D7E7607-5200-4EF1-9402-571291FC34AC}"/>
                    </a:ext>
                  </a:extLst>
                </p:cNvPr>
                <p:cNvSpPr txBox="1">
                  <a:spLocks noRot="1" noChangeAspect="1" noMove="1" noResize="1" noEditPoints="1" noAdjustHandles="1" noChangeArrowheads="1" noChangeShapeType="1" noTextEdit="1"/>
                </p:cNvSpPr>
                <p:nvPr/>
              </p:nvSpPr>
              <p:spPr>
                <a:xfrm>
                  <a:off x="3348278" y="5372417"/>
                  <a:ext cx="1059515" cy="496611"/>
                </a:xfrm>
                <a:prstGeom prst="rect">
                  <a:avLst/>
                </a:prstGeom>
                <a:blipFill>
                  <a:blip r:embed="rId6"/>
                  <a:stretch>
                    <a:fillRect b="-11111"/>
                  </a:stretch>
                </a:blipFill>
              </p:spPr>
              <p:txBody>
                <a:bodyPr/>
                <a:lstStyle/>
                <a:p>
                  <a:r>
                    <a:rPr lang="fr-FR">
                      <a:noFill/>
                    </a:rPr>
                    <a:t> </a:t>
                  </a:r>
                </a:p>
              </p:txBody>
            </p:sp>
          </mc:Fallback>
        </mc:AlternateContent>
      </p:grpSp>
      <mc:AlternateContent xmlns:mc="http://schemas.openxmlformats.org/markup-compatibility/2006" xmlns:a14="http://schemas.microsoft.com/office/drawing/2010/main">
        <mc:Choice Requires="a14">
          <p:sp>
            <p:nvSpPr>
              <p:cNvPr id="9" name="ZoneTexte 8">
                <a:extLst>
                  <a:ext uri="{FF2B5EF4-FFF2-40B4-BE49-F238E27FC236}">
                    <a16:creationId xmlns:a16="http://schemas.microsoft.com/office/drawing/2014/main" id="{CA66CB0C-CAB0-480F-AC92-54F8D4474C6C}"/>
                  </a:ext>
                </a:extLst>
              </p:cNvPr>
              <p:cNvSpPr txBox="1"/>
              <p:nvPr/>
            </p:nvSpPr>
            <p:spPr>
              <a:xfrm>
                <a:off x="11038633" y="5047664"/>
                <a:ext cx="1059515" cy="491738"/>
              </a:xfrm>
              <a:prstGeom prst="rect">
                <a:avLst/>
              </a:prstGeom>
              <a:noFill/>
            </p:spPr>
            <p:txBody>
              <a:bodyPr wrap="square" rtlCol="0">
                <a:spAutoFit/>
              </a:bodyPr>
              <a:lstStyle/>
              <a:p>
                <a:r>
                  <a:rPr lang="fr-FR" sz="2400" b="1" dirty="0">
                    <a:solidFill>
                      <a:srgbClr val="FF0000"/>
                    </a:solidFill>
                  </a:rPr>
                  <a:t>R</a:t>
                </a:r>
                <a14:m>
                  <m:oMath xmlns:m="http://schemas.openxmlformats.org/officeDocument/2006/math">
                    <m:r>
                      <a:rPr lang="fr-FR" sz="2400" b="1" i="1" dirty="0">
                        <a:latin typeface="Cambria Math" panose="02040503050406030204" pitchFamily="18" charset="0"/>
                      </a:rPr>
                      <m:t>/</m:t>
                    </m:r>
                    <m:sSub>
                      <m:sSubPr>
                        <m:ctrlPr>
                          <a:rPr lang="fr-FR" sz="2400" i="1" dirty="0">
                            <a:latin typeface="Cambria Math" panose="02040503050406030204" pitchFamily="18" charset="0"/>
                          </a:rPr>
                        </m:ctrlPr>
                      </m:sSubPr>
                      <m:e>
                        <m:r>
                          <a:rPr lang="fr-FR" sz="2400" b="0" i="1" dirty="0">
                            <a:latin typeface="Cambria Math" panose="02040503050406030204" pitchFamily="18" charset="0"/>
                          </a:rPr>
                          <m:t>𝑇</m:t>
                        </m:r>
                      </m:e>
                      <m:sub>
                        <m:r>
                          <a:rPr lang="fr-FR" sz="2400" b="0" i="1" dirty="0">
                            <a:latin typeface="Cambria Math" panose="02040503050406030204" pitchFamily="18" charset="0"/>
                          </a:rPr>
                          <m:t>𝑔</m:t>
                        </m:r>
                      </m:sub>
                    </m:sSub>
                  </m:oMath>
                </a14:m>
                <a:endParaRPr lang="fr-FR" sz="2400" dirty="0"/>
              </a:p>
            </p:txBody>
          </p:sp>
        </mc:Choice>
        <mc:Fallback xmlns="">
          <p:sp>
            <p:nvSpPr>
              <p:cNvPr id="9" name="ZoneTexte 8">
                <a:extLst>
                  <a:ext uri="{FF2B5EF4-FFF2-40B4-BE49-F238E27FC236}">
                    <a16:creationId xmlns:a16="http://schemas.microsoft.com/office/drawing/2014/main" id="{CA66CB0C-CAB0-480F-AC92-54F8D4474C6C}"/>
                  </a:ext>
                </a:extLst>
              </p:cNvPr>
              <p:cNvSpPr txBox="1">
                <a:spLocks noRot="1" noChangeAspect="1" noMove="1" noResize="1" noEditPoints="1" noAdjustHandles="1" noChangeArrowheads="1" noChangeShapeType="1" noTextEdit="1"/>
              </p:cNvSpPr>
              <p:nvPr/>
            </p:nvSpPr>
            <p:spPr>
              <a:xfrm>
                <a:off x="11038633" y="5047664"/>
                <a:ext cx="1059515" cy="491738"/>
              </a:xfrm>
              <a:prstGeom prst="rect">
                <a:avLst/>
              </a:prstGeom>
              <a:blipFill>
                <a:blip r:embed="rId7"/>
                <a:stretch>
                  <a:fillRect l="-9195" t="-9877" b="-20988"/>
                </a:stretch>
              </a:blipFill>
            </p:spPr>
            <p:txBody>
              <a:bodyPr/>
              <a:lstStyle/>
              <a:p>
                <a:r>
                  <a:rPr lang="fr-FR">
                    <a:noFill/>
                  </a:rPr>
                  <a:t> </a:t>
                </a:r>
              </a:p>
            </p:txBody>
          </p:sp>
        </mc:Fallback>
      </mc:AlternateContent>
      <p:pic>
        <p:nvPicPr>
          <p:cNvPr id="16" name="Image 15">
            <a:extLst>
              <a:ext uri="{FF2B5EF4-FFF2-40B4-BE49-F238E27FC236}">
                <a16:creationId xmlns:a16="http://schemas.microsoft.com/office/drawing/2014/main" id="{A33FC689-00A2-4DFB-A1D5-8EF386120D1A}"/>
              </a:ext>
            </a:extLst>
          </p:cNvPr>
          <p:cNvPicPr>
            <a:picLocks noChangeAspect="1"/>
          </p:cNvPicPr>
          <p:nvPr/>
        </p:nvPicPr>
        <p:blipFill>
          <a:blip r:embed="rId8"/>
          <a:stretch>
            <a:fillRect/>
          </a:stretch>
        </p:blipFill>
        <p:spPr>
          <a:xfrm>
            <a:off x="6864271" y="3096575"/>
            <a:ext cx="4250122" cy="2371507"/>
          </a:xfrm>
          <a:prstGeom prst="rect">
            <a:avLst/>
          </a:prstGeom>
        </p:spPr>
      </p:pic>
      <mc:AlternateContent xmlns:mc="http://schemas.openxmlformats.org/markup-compatibility/2006" xmlns:a14="http://schemas.microsoft.com/office/drawing/2010/main">
        <mc:Choice Requires="a14">
          <p:sp>
            <p:nvSpPr>
              <p:cNvPr id="18" name="ZoneTexte 17">
                <a:extLst>
                  <a:ext uri="{FF2B5EF4-FFF2-40B4-BE49-F238E27FC236}">
                    <a16:creationId xmlns:a16="http://schemas.microsoft.com/office/drawing/2014/main" id="{A482E256-3986-4E8E-AF7A-85307EBE98BE}"/>
                  </a:ext>
                </a:extLst>
              </p:cNvPr>
              <p:cNvSpPr txBox="1"/>
              <p:nvPr/>
            </p:nvSpPr>
            <p:spPr>
              <a:xfrm>
                <a:off x="9180951" y="3159850"/>
                <a:ext cx="1258340" cy="461665"/>
              </a:xfrm>
              <a:prstGeom prst="rect">
                <a:avLst/>
              </a:prstGeom>
              <a:noFill/>
            </p:spPr>
            <p:txBody>
              <a:bodyPr wrap="square">
                <a:spAutoFit/>
              </a:bodyPr>
              <a:lstStyle/>
              <a:p>
                <a14:m>
                  <m:oMath xmlns:m="http://schemas.openxmlformats.org/officeDocument/2006/math">
                    <m:sSub>
                      <m:sSubPr>
                        <m:ctrlPr>
                          <a:rPr lang="fr-FR" sz="2400" b="1" i="1" smtClean="0">
                            <a:solidFill>
                              <a:srgbClr val="FF0000"/>
                            </a:solidFill>
                            <a:latin typeface="Cambria Math" panose="02040503050406030204" pitchFamily="18" charset="0"/>
                          </a:rPr>
                        </m:ctrlPr>
                      </m:sSubPr>
                      <m:e>
                        <m:r>
                          <a:rPr lang="fr-FR" sz="2400" b="1" i="1">
                            <a:solidFill>
                              <a:srgbClr val="FF0000"/>
                            </a:solidFill>
                            <a:latin typeface="Cambria Math" panose="02040503050406030204" pitchFamily="18" charset="0"/>
                          </a:rPr>
                          <m:t>𝑽</m:t>
                        </m:r>
                      </m:e>
                      <m:sub>
                        <m:r>
                          <a:rPr lang="fr-FR" sz="2400" b="1" i="1">
                            <a:solidFill>
                              <a:srgbClr val="FF0000"/>
                            </a:solidFill>
                            <a:latin typeface="Cambria Math" panose="02040503050406030204" pitchFamily="18" charset="0"/>
                          </a:rPr>
                          <m:t>𝑪</m:t>
                        </m:r>
                        <m:r>
                          <a:rPr lang="fr-FR" sz="2400" b="1" i="1" smtClean="0">
                            <a:solidFill>
                              <a:srgbClr val="FF0000"/>
                            </a:solidFill>
                            <a:latin typeface="Cambria Math" panose="02040503050406030204" pitchFamily="18" charset="0"/>
                          </a:rPr>
                          <m:t>𝑶𝑵𝑭</m:t>
                        </m:r>
                      </m:sub>
                    </m:sSub>
                    <m:r>
                      <a:rPr lang="fr-FR" sz="2400" b="1">
                        <a:solidFill>
                          <a:srgbClr val="FF0000"/>
                        </a:solidFill>
                        <a:latin typeface="Cambria Math" panose="02040503050406030204" pitchFamily="18" charset="0"/>
                      </a:rPr>
                      <m:t>(</m:t>
                    </m:r>
                    <m:r>
                      <a:rPr lang="fr-FR" sz="2400" b="1" i="0" smtClean="0">
                        <a:solidFill>
                          <a:srgbClr val="FF0000"/>
                        </a:solidFill>
                        <a:latin typeface="Cambria Math" panose="02040503050406030204" pitchFamily="18" charset="0"/>
                      </a:rPr>
                      <m:t>𝐑</m:t>
                    </m:r>
                    <m:r>
                      <a:rPr lang="fr-FR" sz="2400" b="1">
                        <a:solidFill>
                          <a:srgbClr val="FF0000"/>
                        </a:solidFill>
                        <a:latin typeface="Cambria Math" panose="02040503050406030204" pitchFamily="18" charset="0"/>
                      </a:rPr>
                      <m:t>)</m:t>
                    </m:r>
                  </m:oMath>
                </a14:m>
                <a:r>
                  <a:rPr lang="fr-FR" sz="2400" b="1" dirty="0">
                    <a:solidFill>
                      <a:srgbClr val="FF0000"/>
                    </a:solidFill>
                  </a:rPr>
                  <a:t> </a:t>
                </a:r>
                <a:endParaRPr lang="fr-FR" sz="2400" b="1" dirty="0"/>
              </a:p>
            </p:txBody>
          </p:sp>
        </mc:Choice>
        <mc:Fallback xmlns="">
          <p:sp>
            <p:nvSpPr>
              <p:cNvPr id="18" name="ZoneTexte 17">
                <a:extLst>
                  <a:ext uri="{FF2B5EF4-FFF2-40B4-BE49-F238E27FC236}">
                    <a16:creationId xmlns:a16="http://schemas.microsoft.com/office/drawing/2014/main" id="{A482E256-3986-4E8E-AF7A-85307EBE98BE}"/>
                  </a:ext>
                </a:extLst>
              </p:cNvPr>
              <p:cNvSpPr txBox="1">
                <a:spLocks noRot="1" noChangeAspect="1" noMove="1" noResize="1" noEditPoints="1" noAdjustHandles="1" noChangeArrowheads="1" noChangeShapeType="1" noTextEdit="1"/>
              </p:cNvSpPr>
              <p:nvPr/>
            </p:nvSpPr>
            <p:spPr>
              <a:xfrm>
                <a:off x="9180951" y="3159850"/>
                <a:ext cx="1258340" cy="461665"/>
              </a:xfrm>
              <a:prstGeom prst="rect">
                <a:avLst/>
              </a:prstGeom>
              <a:blipFill>
                <a:blip r:embed="rId9"/>
                <a:stretch>
                  <a:fillRect l="-971" r="-21845" b="-19737"/>
                </a:stretch>
              </a:blipFill>
            </p:spPr>
            <p:txBody>
              <a:bodyPr/>
              <a:lstStyle/>
              <a:p>
                <a:r>
                  <a:rPr lang="fr-FR">
                    <a:noFill/>
                  </a:rPr>
                  <a:t> </a:t>
                </a:r>
              </a:p>
            </p:txBody>
          </p:sp>
        </mc:Fallback>
      </mc:AlternateContent>
      <p:sp>
        <p:nvSpPr>
          <p:cNvPr id="21" name="ZoneTexte 20">
            <a:extLst>
              <a:ext uri="{FF2B5EF4-FFF2-40B4-BE49-F238E27FC236}">
                <a16:creationId xmlns:a16="http://schemas.microsoft.com/office/drawing/2014/main" id="{EF9EEEC5-C0C9-4A44-A1EA-CF268093F0B8}"/>
              </a:ext>
            </a:extLst>
          </p:cNvPr>
          <p:cNvSpPr txBox="1"/>
          <p:nvPr/>
        </p:nvSpPr>
        <p:spPr>
          <a:xfrm>
            <a:off x="151660" y="5323515"/>
            <a:ext cx="3937125" cy="369332"/>
          </a:xfrm>
          <a:prstGeom prst="rect">
            <a:avLst/>
          </a:prstGeom>
          <a:noFill/>
        </p:spPr>
        <p:txBody>
          <a:bodyPr wrap="square" rtlCol="0">
            <a:spAutoFit/>
          </a:bodyPr>
          <a:lstStyle/>
          <a:p>
            <a:r>
              <a:rPr lang="fr-FR" dirty="0"/>
              <a:t> </a:t>
            </a:r>
            <a:r>
              <a:rPr lang="fr-FR" b="1" dirty="0">
                <a:solidFill>
                  <a:srgbClr val="007033"/>
                </a:solidFill>
              </a:rPr>
              <a:t>~ </a:t>
            </a:r>
            <a:r>
              <a:rPr lang="fr-FR" b="1" dirty="0" err="1">
                <a:solidFill>
                  <a:srgbClr val="007033"/>
                </a:solidFill>
              </a:rPr>
              <a:t>equivalent</a:t>
            </a:r>
            <a:r>
              <a:rPr lang="fr-FR" b="1" dirty="0">
                <a:solidFill>
                  <a:srgbClr val="007033"/>
                </a:solidFill>
              </a:rPr>
              <a:t> to a NJL interaction </a:t>
            </a:r>
          </a:p>
        </p:txBody>
      </p:sp>
      <p:grpSp>
        <p:nvGrpSpPr>
          <p:cNvPr id="40" name="Groupe 39">
            <a:extLst>
              <a:ext uri="{FF2B5EF4-FFF2-40B4-BE49-F238E27FC236}">
                <a16:creationId xmlns:a16="http://schemas.microsoft.com/office/drawing/2014/main" id="{98C20B7A-5758-47EA-8DFB-1EE77FD84A1B}"/>
              </a:ext>
            </a:extLst>
          </p:cNvPr>
          <p:cNvGrpSpPr/>
          <p:nvPr/>
        </p:nvGrpSpPr>
        <p:grpSpPr>
          <a:xfrm>
            <a:off x="10897466" y="3369148"/>
            <a:ext cx="1116549" cy="1023374"/>
            <a:chOff x="10897466" y="3369148"/>
            <a:chExt cx="1116549" cy="1023374"/>
          </a:xfrm>
        </p:grpSpPr>
        <p:grpSp>
          <p:nvGrpSpPr>
            <p:cNvPr id="37" name="Groupe 36">
              <a:extLst>
                <a:ext uri="{FF2B5EF4-FFF2-40B4-BE49-F238E27FC236}">
                  <a16:creationId xmlns:a16="http://schemas.microsoft.com/office/drawing/2014/main" id="{142A0311-867F-4039-A961-283367043F22}"/>
                </a:ext>
              </a:extLst>
            </p:cNvPr>
            <p:cNvGrpSpPr/>
            <p:nvPr/>
          </p:nvGrpSpPr>
          <p:grpSpPr>
            <a:xfrm>
              <a:off x="10897466" y="3678079"/>
              <a:ext cx="1116549" cy="714443"/>
              <a:chOff x="4557629" y="3984174"/>
              <a:chExt cx="1116549" cy="714443"/>
            </a:xfrm>
          </p:grpSpPr>
          <p:pic>
            <p:nvPicPr>
              <p:cNvPr id="33" name="Image 32">
                <a:extLst>
                  <a:ext uri="{FF2B5EF4-FFF2-40B4-BE49-F238E27FC236}">
                    <a16:creationId xmlns:a16="http://schemas.microsoft.com/office/drawing/2014/main" id="{05048122-F672-4EFE-9ED8-B06977274B61}"/>
                  </a:ext>
                </a:extLst>
              </p:cNvPr>
              <p:cNvPicPr>
                <a:picLocks noChangeAspect="1"/>
              </p:cNvPicPr>
              <p:nvPr/>
            </p:nvPicPr>
            <p:blipFill>
              <a:blip r:embed="rId10"/>
              <a:stretch>
                <a:fillRect/>
              </a:stretch>
            </p:blipFill>
            <p:spPr>
              <a:xfrm>
                <a:off x="4914900" y="4138630"/>
                <a:ext cx="759278" cy="559987"/>
              </a:xfrm>
              <a:prstGeom prst="rect">
                <a:avLst/>
              </a:prstGeom>
            </p:spPr>
          </p:pic>
          <p:sp>
            <p:nvSpPr>
              <p:cNvPr id="36" name="ZoneTexte 35">
                <a:extLst>
                  <a:ext uri="{FF2B5EF4-FFF2-40B4-BE49-F238E27FC236}">
                    <a16:creationId xmlns:a16="http://schemas.microsoft.com/office/drawing/2014/main" id="{2FB01B54-83E5-4790-B788-8D24B7924C4B}"/>
                  </a:ext>
                </a:extLst>
              </p:cNvPr>
              <p:cNvSpPr txBox="1"/>
              <p:nvPr/>
            </p:nvSpPr>
            <p:spPr>
              <a:xfrm>
                <a:off x="4557629" y="3984174"/>
                <a:ext cx="248739" cy="461665"/>
              </a:xfrm>
              <a:prstGeom prst="rect">
                <a:avLst/>
              </a:prstGeom>
              <a:noFill/>
            </p:spPr>
            <p:txBody>
              <a:bodyPr wrap="square" rtlCol="0">
                <a:spAutoFit/>
              </a:bodyPr>
              <a:lstStyle/>
              <a:p>
                <a:r>
                  <a:rPr lang="fr-FR" sz="2400" dirty="0"/>
                  <a:t>_</a:t>
                </a:r>
              </a:p>
            </p:txBody>
          </p:sp>
        </p:grpSp>
        <p:sp>
          <p:nvSpPr>
            <p:cNvPr id="39" name="ZoneTexte 38">
              <a:extLst>
                <a:ext uri="{FF2B5EF4-FFF2-40B4-BE49-F238E27FC236}">
                  <a16:creationId xmlns:a16="http://schemas.microsoft.com/office/drawing/2014/main" id="{1B2AF1BA-9AD6-4FB3-83A9-9949E6BF3FDD}"/>
                </a:ext>
              </a:extLst>
            </p:cNvPr>
            <p:cNvSpPr txBox="1"/>
            <p:nvPr/>
          </p:nvSpPr>
          <p:spPr>
            <a:xfrm>
              <a:off x="11117391" y="3369148"/>
              <a:ext cx="759278" cy="369332"/>
            </a:xfrm>
            <a:prstGeom prst="rect">
              <a:avLst/>
            </a:prstGeom>
            <a:noFill/>
          </p:spPr>
          <p:txBody>
            <a:bodyPr wrap="square" rtlCol="0">
              <a:spAutoFit/>
            </a:bodyPr>
            <a:lstStyle/>
            <a:p>
              <a:r>
                <a:rPr lang="fr-FR" dirty="0"/>
                <a:t>Shift</a:t>
              </a:r>
            </a:p>
          </p:txBody>
        </p:sp>
      </p:grpSp>
      <p:grpSp>
        <p:nvGrpSpPr>
          <p:cNvPr id="44" name="Groupe 43">
            <a:extLst>
              <a:ext uri="{FF2B5EF4-FFF2-40B4-BE49-F238E27FC236}">
                <a16:creationId xmlns:a16="http://schemas.microsoft.com/office/drawing/2014/main" id="{D26DDE7D-8E95-46D2-9006-A25936515F8D}"/>
              </a:ext>
            </a:extLst>
          </p:cNvPr>
          <p:cNvGrpSpPr/>
          <p:nvPr/>
        </p:nvGrpSpPr>
        <p:grpSpPr>
          <a:xfrm>
            <a:off x="6693944" y="5619446"/>
            <a:ext cx="5414540" cy="1090049"/>
            <a:chOff x="6242204" y="5539401"/>
            <a:chExt cx="5414540" cy="1090049"/>
          </a:xfrm>
        </p:grpSpPr>
        <p:grpSp>
          <p:nvGrpSpPr>
            <p:cNvPr id="31" name="Groupe 30">
              <a:extLst>
                <a:ext uri="{FF2B5EF4-FFF2-40B4-BE49-F238E27FC236}">
                  <a16:creationId xmlns:a16="http://schemas.microsoft.com/office/drawing/2014/main" id="{9C0FD645-98DD-473D-90F2-835E22AF13F0}"/>
                </a:ext>
              </a:extLst>
            </p:cNvPr>
            <p:cNvGrpSpPr/>
            <p:nvPr/>
          </p:nvGrpSpPr>
          <p:grpSpPr>
            <a:xfrm>
              <a:off x="6242204" y="5539401"/>
              <a:ext cx="3804843" cy="1090049"/>
              <a:chOff x="6242204" y="5539401"/>
              <a:chExt cx="3804843" cy="1090049"/>
            </a:xfrm>
          </p:grpSpPr>
          <p:grpSp>
            <p:nvGrpSpPr>
              <p:cNvPr id="28" name="Groupe 27">
                <a:extLst>
                  <a:ext uri="{FF2B5EF4-FFF2-40B4-BE49-F238E27FC236}">
                    <a16:creationId xmlns:a16="http://schemas.microsoft.com/office/drawing/2014/main" id="{C4F13A54-6A6E-404E-A497-0DB65212F939}"/>
                  </a:ext>
                </a:extLst>
              </p:cNvPr>
              <p:cNvGrpSpPr/>
              <p:nvPr/>
            </p:nvGrpSpPr>
            <p:grpSpPr>
              <a:xfrm>
                <a:off x="6242204" y="5539401"/>
                <a:ext cx="2101012" cy="1064169"/>
                <a:chOff x="6270212" y="5671223"/>
                <a:chExt cx="2101012" cy="899931"/>
              </a:xfrm>
            </p:grpSpPr>
            <p:pic>
              <p:nvPicPr>
                <p:cNvPr id="7" name="Image 6">
                  <a:extLst>
                    <a:ext uri="{FF2B5EF4-FFF2-40B4-BE49-F238E27FC236}">
                      <a16:creationId xmlns:a16="http://schemas.microsoft.com/office/drawing/2014/main" id="{CA365166-B742-4ED9-B35A-4A9F7957F10C}"/>
                    </a:ext>
                  </a:extLst>
                </p:cNvPr>
                <p:cNvPicPr>
                  <a:picLocks noChangeAspect="1"/>
                </p:cNvPicPr>
                <p:nvPr/>
              </p:nvPicPr>
              <p:blipFill>
                <a:blip r:embed="rId11"/>
                <a:stretch>
                  <a:fillRect/>
                </a:stretch>
              </p:blipFill>
              <p:spPr>
                <a:xfrm>
                  <a:off x="6270212" y="5727269"/>
                  <a:ext cx="856868" cy="843885"/>
                </a:xfrm>
                <a:prstGeom prst="rect">
                  <a:avLst/>
                </a:prstGeom>
              </p:spPr>
            </p:pic>
            <p:grpSp>
              <p:nvGrpSpPr>
                <p:cNvPr id="27" name="Groupe 26">
                  <a:extLst>
                    <a:ext uri="{FF2B5EF4-FFF2-40B4-BE49-F238E27FC236}">
                      <a16:creationId xmlns:a16="http://schemas.microsoft.com/office/drawing/2014/main" id="{A1B3264D-2F09-4216-87F0-CB6958D89617}"/>
                    </a:ext>
                  </a:extLst>
                </p:cNvPr>
                <p:cNvGrpSpPr/>
                <p:nvPr/>
              </p:nvGrpSpPr>
              <p:grpSpPr>
                <a:xfrm>
                  <a:off x="7185311" y="5671223"/>
                  <a:ext cx="1185913" cy="843886"/>
                  <a:chOff x="7185311" y="5671223"/>
                  <a:chExt cx="1185913" cy="843886"/>
                </a:xfrm>
              </p:grpSpPr>
              <p:pic>
                <p:nvPicPr>
                  <p:cNvPr id="22" name="Image 21">
                    <a:extLst>
                      <a:ext uri="{FF2B5EF4-FFF2-40B4-BE49-F238E27FC236}">
                        <a16:creationId xmlns:a16="http://schemas.microsoft.com/office/drawing/2014/main" id="{FB0AC7CE-68A3-4C6B-921A-F603283E7541}"/>
                      </a:ext>
                    </a:extLst>
                  </p:cNvPr>
                  <p:cNvPicPr>
                    <a:picLocks noChangeAspect="1"/>
                  </p:cNvPicPr>
                  <p:nvPr/>
                </p:nvPicPr>
                <p:blipFill>
                  <a:blip r:embed="rId12"/>
                  <a:stretch>
                    <a:fillRect/>
                  </a:stretch>
                </p:blipFill>
                <p:spPr>
                  <a:xfrm>
                    <a:off x="7185311" y="5671223"/>
                    <a:ext cx="969917" cy="843886"/>
                  </a:xfrm>
                  <a:prstGeom prst="rect">
                    <a:avLst/>
                  </a:prstGeom>
                </p:spPr>
              </p:pic>
              <p:pic>
                <p:nvPicPr>
                  <p:cNvPr id="26" name="Image 25">
                    <a:extLst>
                      <a:ext uri="{FF2B5EF4-FFF2-40B4-BE49-F238E27FC236}">
                        <a16:creationId xmlns:a16="http://schemas.microsoft.com/office/drawing/2014/main" id="{2089CB09-6EDD-454C-AB78-CDF07AE95AA8}"/>
                      </a:ext>
                    </a:extLst>
                  </p:cNvPr>
                  <p:cNvPicPr>
                    <a:picLocks noChangeAspect="1"/>
                  </p:cNvPicPr>
                  <p:nvPr/>
                </p:nvPicPr>
                <p:blipFill>
                  <a:blip r:embed="rId13"/>
                  <a:stretch>
                    <a:fillRect/>
                  </a:stretch>
                </p:blipFill>
                <p:spPr>
                  <a:xfrm flipH="1">
                    <a:off x="8195878" y="5713291"/>
                    <a:ext cx="175346" cy="720168"/>
                  </a:xfrm>
                  <a:prstGeom prst="rect">
                    <a:avLst/>
                  </a:prstGeom>
                </p:spPr>
              </p:pic>
            </p:grpSp>
          </p:grpSp>
          <p:pic>
            <p:nvPicPr>
              <p:cNvPr id="30" name="Image 29">
                <a:extLst>
                  <a:ext uri="{FF2B5EF4-FFF2-40B4-BE49-F238E27FC236}">
                    <a16:creationId xmlns:a16="http://schemas.microsoft.com/office/drawing/2014/main" id="{740B2ED4-8A78-412D-BBBC-138D461EFA03}"/>
                  </a:ext>
                </a:extLst>
              </p:cNvPr>
              <p:cNvPicPr>
                <a:picLocks noChangeAspect="1"/>
              </p:cNvPicPr>
              <p:nvPr/>
            </p:nvPicPr>
            <p:blipFill>
              <a:blip r:embed="rId14"/>
              <a:stretch>
                <a:fillRect/>
              </a:stretch>
            </p:blipFill>
            <p:spPr>
              <a:xfrm>
                <a:off x="8432865" y="5589147"/>
                <a:ext cx="1614182" cy="1040303"/>
              </a:xfrm>
              <a:prstGeom prst="rect">
                <a:avLst/>
              </a:prstGeom>
            </p:spPr>
          </p:pic>
        </p:grpSp>
        <p:sp>
          <p:nvSpPr>
            <p:cNvPr id="43" name="ZoneTexte 42">
              <a:extLst>
                <a:ext uri="{FF2B5EF4-FFF2-40B4-BE49-F238E27FC236}">
                  <a16:creationId xmlns:a16="http://schemas.microsoft.com/office/drawing/2014/main" id="{C364F29C-F172-4299-B301-DD183F5359EE}"/>
                </a:ext>
              </a:extLst>
            </p:cNvPr>
            <p:cNvSpPr txBox="1"/>
            <p:nvPr/>
          </p:nvSpPr>
          <p:spPr>
            <a:xfrm>
              <a:off x="10292038" y="5589146"/>
              <a:ext cx="1364706" cy="923330"/>
            </a:xfrm>
            <a:prstGeom prst="rect">
              <a:avLst/>
            </a:prstGeom>
            <a:noFill/>
          </p:spPr>
          <p:txBody>
            <a:bodyPr wrap="square" rtlCol="0">
              <a:spAutoFit/>
            </a:bodyPr>
            <a:lstStyle/>
            <a:p>
              <a:r>
                <a:rPr lang="fr-FR" dirty="0" err="1"/>
                <a:t>Quadratic</a:t>
              </a:r>
              <a:endParaRPr lang="fr-FR" dirty="0"/>
            </a:p>
            <a:p>
              <a:endParaRPr lang="fr-FR" dirty="0"/>
            </a:p>
            <a:p>
              <a:r>
                <a:rPr lang="fr-FR" dirty="0" err="1"/>
                <a:t>Linear</a:t>
              </a:r>
              <a:endParaRPr lang="fr-FR" dirty="0"/>
            </a:p>
          </p:txBody>
        </p:sp>
      </p:grpSp>
      <mc:AlternateContent xmlns:mc="http://schemas.openxmlformats.org/markup-compatibility/2006" xmlns:a14="http://schemas.microsoft.com/office/drawing/2010/main">
        <mc:Choice Requires="a14">
          <p:sp>
            <p:nvSpPr>
              <p:cNvPr id="46" name="ZoneTexte 45">
                <a:extLst>
                  <a:ext uri="{FF2B5EF4-FFF2-40B4-BE49-F238E27FC236}">
                    <a16:creationId xmlns:a16="http://schemas.microsoft.com/office/drawing/2014/main" id="{E8CE41B3-7647-44AF-9E6B-A129EE36A488}"/>
                  </a:ext>
                </a:extLst>
              </p:cNvPr>
              <p:cNvSpPr txBox="1"/>
              <p:nvPr/>
            </p:nvSpPr>
            <p:spPr>
              <a:xfrm>
                <a:off x="183298" y="6318728"/>
                <a:ext cx="2051994" cy="547586"/>
              </a:xfrm>
              <a:prstGeom prst="rect">
                <a:avLst/>
              </a:prstGeom>
              <a:noFill/>
            </p:spPr>
            <p:txBody>
              <a:bodyPr wrap="square" rtlCol="0">
                <a:spAutoFit/>
              </a:bodyPr>
              <a:lstStyle/>
              <a:p>
                <a14:m>
                  <m:oMath xmlns:m="http://schemas.openxmlformats.org/officeDocument/2006/math">
                    <m:r>
                      <m:rPr>
                        <m:sty m:val="p"/>
                      </m:rPr>
                      <a:rPr lang="el-GR" i="1" smtClean="0">
                        <a:latin typeface="Cambria Math" panose="02040503050406030204" pitchFamily="18" charset="0"/>
                        <a:ea typeface="Cambria Math" panose="02040503050406030204" pitchFamily="18" charset="0"/>
                      </a:rPr>
                      <m:t>Λ</m:t>
                    </m:r>
                    <m:r>
                      <a:rPr lang="fr-FR" i="1">
                        <a:latin typeface="Cambria Math" panose="02040503050406030204" pitchFamily="18" charset="0"/>
                        <a:ea typeface="Cambria Math" panose="02040503050406030204" pitchFamily="18" charset="0"/>
                      </a:rPr>
                      <m:t>~</m:t>
                    </m:r>
                  </m:oMath>
                </a14:m>
                <a:r>
                  <a:rPr lang="fr-FR" dirty="0">
                    <a:ea typeface="Cambria Math" panose="02040503050406030204" pitchFamily="18" charset="0"/>
                  </a:rPr>
                  <a:t> </a:t>
                </a:r>
                <a14:m>
                  <m:oMath xmlns:m="http://schemas.openxmlformats.org/officeDocument/2006/math">
                    <m:f>
                      <m:fPr>
                        <m:ctrlPr>
                          <a:rPr lang="fr-FR" i="1">
                            <a:latin typeface="Cambria Math" panose="02040503050406030204" pitchFamily="18" charset="0"/>
                            <a:ea typeface="Cambria Math" panose="02040503050406030204" pitchFamily="18" charset="0"/>
                          </a:rPr>
                        </m:ctrlPr>
                      </m:fPr>
                      <m:num>
                        <m:r>
                          <a:rPr lang="fr-FR" i="1">
                            <a:latin typeface="Cambria Math" panose="02040503050406030204" pitchFamily="18" charset="0"/>
                            <a:ea typeface="Cambria Math" panose="02040503050406030204" pitchFamily="18" charset="0"/>
                          </a:rPr>
                          <m:t>1</m:t>
                        </m:r>
                      </m:num>
                      <m:den>
                        <m:sSub>
                          <m:sSubPr>
                            <m:ctrlPr>
                              <a:rPr lang="fr-FR" i="1">
                                <a:latin typeface="Cambria Math" panose="02040503050406030204" pitchFamily="18" charset="0"/>
                                <a:ea typeface="Cambria Math" panose="02040503050406030204" pitchFamily="18" charset="0"/>
                              </a:rPr>
                            </m:ctrlPr>
                          </m:sSubPr>
                          <m:e>
                            <m:r>
                              <a:rPr lang="fr-FR" i="1">
                                <a:latin typeface="Cambria Math" panose="02040503050406030204" pitchFamily="18" charset="0"/>
                                <a:ea typeface="Cambria Math" panose="02040503050406030204" pitchFamily="18" charset="0"/>
                              </a:rPr>
                              <m:t>𝑇</m:t>
                            </m:r>
                          </m:e>
                          <m:sub>
                            <m:r>
                              <a:rPr lang="fr-FR" i="1">
                                <a:latin typeface="Cambria Math" panose="02040503050406030204" pitchFamily="18" charset="0"/>
                                <a:ea typeface="Cambria Math" panose="02040503050406030204" pitchFamily="18" charset="0"/>
                              </a:rPr>
                              <m:t>𝑔</m:t>
                            </m:r>
                          </m:sub>
                        </m:sSub>
                      </m:den>
                    </m:f>
                    <m:r>
                      <a:rPr lang="fr-FR" b="0" i="0" smtClean="0">
                        <a:latin typeface="Cambria Math" panose="02040503050406030204" pitchFamily="18" charset="0"/>
                        <a:ea typeface="Cambria Math" panose="02040503050406030204" pitchFamily="18" charset="0"/>
                      </a:rPr>
                      <m:t>=600 </m:t>
                    </m:r>
                    <m:r>
                      <m:rPr>
                        <m:sty m:val="p"/>
                      </m:rPr>
                      <a:rPr lang="fr-FR" b="0" i="0" smtClean="0">
                        <a:latin typeface="Cambria Math" panose="02040503050406030204" pitchFamily="18" charset="0"/>
                        <a:ea typeface="Cambria Math" panose="02040503050406030204" pitchFamily="18" charset="0"/>
                      </a:rPr>
                      <m:t>Mev</m:t>
                    </m:r>
                  </m:oMath>
                </a14:m>
                <a:endParaRPr lang="fr-FR" dirty="0"/>
              </a:p>
            </p:txBody>
          </p:sp>
        </mc:Choice>
        <mc:Fallback xmlns="">
          <p:sp>
            <p:nvSpPr>
              <p:cNvPr id="46" name="ZoneTexte 45">
                <a:extLst>
                  <a:ext uri="{FF2B5EF4-FFF2-40B4-BE49-F238E27FC236}">
                    <a16:creationId xmlns:a16="http://schemas.microsoft.com/office/drawing/2014/main" id="{E8CE41B3-7647-44AF-9E6B-A129EE36A488}"/>
                  </a:ext>
                </a:extLst>
              </p:cNvPr>
              <p:cNvSpPr txBox="1">
                <a:spLocks noRot="1" noChangeAspect="1" noMove="1" noResize="1" noEditPoints="1" noAdjustHandles="1" noChangeArrowheads="1" noChangeShapeType="1" noTextEdit="1"/>
              </p:cNvSpPr>
              <p:nvPr/>
            </p:nvSpPr>
            <p:spPr>
              <a:xfrm>
                <a:off x="183298" y="6318728"/>
                <a:ext cx="2051994" cy="547586"/>
              </a:xfrm>
              <a:prstGeom prst="rect">
                <a:avLst/>
              </a:prstGeom>
              <a:blipFill>
                <a:blip r:embed="rId15"/>
                <a:stretch>
                  <a:fillRect b="-2247"/>
                </a:stretch>
              </a:blipFill>
            </p:spPr>
            <p:txBody>
              <a:bodyPr/>
              <a:lstStyle/>
              <a:p>
                <a:r>
                  <a:rPr lang="fr-FR">
                    <a:noFill/>
                  </a:rPr>
                  <a:t> </a:t>
                </a:r>
              </a:p>
            </p:txBody>
          </p:sp>
        </mc:Fallback>
      </mc:AlternateContent>
      <p:grpSp>
        <p:nvGrpSpPr>
          <p:cNvPr id="48" name="Groupe 47">
            <a:extLst>
              <a:ext uri="{FF2B5EF4-FFF2-40B4-BE49-F238E27FC236}">
                <a16:creationId xmlns:a16="http://schemas.microsoft.com/office/drawing/2014/main" id="{DC9E426B-9284-4ED5-A6E4-1CC9B0566E57}"/>
              </a:ext>
            </a:extLst>
          </p:cNvPr>
          <p:cNvGrpSpPr/>
          <p:nvPr/>
        </p:nvGrpSpPr>
        <p:grpSpPr>
          <a:xfrm>
            <a:off x="183298" y="5820669"/>
            <a:ext cx="5275006" cy="548641"/>
            <a:chOff x="183298" y="5842233"/>
            <a:chExt cx="5275006" cy="548641"/>
          </a:xfrm>
        </p:grpSpPr>
        <p:pic>
          <p:nvPicPr>
            <p:cNvPr id="23" name="Image 22">
              <a:extLst>
                <a:ext uri="{FF2B5EF4-FFF2-40B4-BE49-F238E27FC236}">
                  <a16:creationId xmlns:a16="http://schemas.microsoft.com/office/drawing/2014/main" id="{669E09C1-A650-4ED4-8DC9-4E4B715E36DB}"/>
                </a:ext>
              </a:extLst>
            </p:cNvPr>
            <p:cNvPicPr>
              <a:picLocks noChangeAspect="1"/>
            </p:cNvPicPr>
            <p:nvPr/>
          </p:nvPicPr>
          <p:blipFill>
            <a:blip r:embed="rId16"/>
            <a:stretch>
              <a:fillRect/>
            </a:stretch>
          </p:blipFill>
          <p:spPr>
            <a:xfrm>
              <a:off x="183298" y="5842233"/>
              <a:ext cx="4348298" cy="548641"/>
            </a:xfrm>
            <a:prstGeom prst="rect">
              <a:avLst/>
            </a:prstGeom>
          </p:spPr>
        </p:pic>
        <mc:AlternateContent xmlns:mc="http://schemas.openxmlformats.org/markup-compatibility/2006" xmlns:a14="http://schemas.microsoft.com/office/drawing/2010/main">
          <mc:Choice Requires="a14">
            <p:sp>
              <p:nvSpPr>
                <p:cNvPr id="47" name="ZoneTexte 46">
                  <a:extLst>
                    <a:ext uri="{FF2B5EF4-FFF2-40B4-BE49-F238E27FC236}">
                      <a16:creationId xmlns:a16="http://schemas.microsoft.com/office/drawing/2014/main" id="{E14105DD-FB69-4433-B784-A7BAB1F95A31}"/>
                    </a:ext>
                  </a:extLst>
                </p:cNvPr>
                <p:cNvSpPr txBox="1"/>
                <p:nvPr/>
              </p:nvSpPr>
              <p:spPr>
                <a:xfrm>
                  <a:off x="4489475" y="5919956"/>
                  <a:ext cx="96882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fr-FR" b="0" i="1" smtClean="0">
                            <a:latin typeface="Cambria Math" panose="02040503050406030204" pitchFamily="18" charset="0"/>
                          </a:rPr>
                          <m:t>=12.5 </m:t>
                        </m:r>
                        <m:r>
                          <a:rPr lang="fr-FR" b="0" i="1" smtClean="0">
                            <a:latin typeface="Cambria Math" panose="02040503050406030204" pitchFamily="18" charset="0"/>
                          </a:rPr>
                          <m:t>𝐺𝑒</m:t>
                        </m:r>
                        <m:sSup>
                          <m:sSupPr>
                            <m:ctrlPr>
                              <a:rPr lang="fr-FR" b="0" i="1" smtClean="0">
                                <a:latin typeface="Cambria Math" panose="02040503050406030204" pitchFamily="18" charset="0"/>
                              </a:rPr>
                            </m:ctrlPr>
                          </m:sSupPr>
                          <m:e>
                            <m:r>
                              <a:rPr lang="fr-FR" b="0" i="1" smtClean="0">
                                <a:latin typeface="Cambria Math" panose="02040503050406030204" pitchFamily="18" charset="0"/>
                              </a:rPr>
                              <m:t>𝑉</m:t>
                            </m:r>
                          </m:e>
                          <m:sup>
                            <m:r>
                              <a:rPr lang="fr-FR" b="0" i="1" smtClean="0">
                                <a:latin typeface="Cambria Math" panose="02040503050406030204" pitchFamily="18" charset="0"/>
                              </a:rPr>
                              <m:t>−2</m:t>
                            </m:r>
                          </m:sup>
                        </m:sSup>
                      </m:oMath>
                    </m:oMathPara>
                  </a14:m>
                  <a:endParaRPr lang="fr-FR" dirty="0"/>
                </a:p>
              </p:txBody>
            </p:sp>
          </mc:Choice>
          <mc:Fallback xmlns="">
            <p:sp>
              <p:nvSpPr>
                <p:cNvPr id="47" name="ZoneTexte 46">
                  <a:extLst>
                    <a:ext uri="{FF2B5EF4-FFF2-40B4-BE49-F238E27FC236}">
                      <a16:creationId xmlns:a16="http://schemas.microsoft.com/office/drawing/2014/main" id="{E14105DD-FB69-4433-B784-A7BAB1F95A31}"/>
                    </a:ext>
                  </a:extLst>
                </p:cNvPr>
                <p:cNvSpPr txBox="1">
                  <a:spLocks noRot="1" noChangeAspect="1" noMove="1" noResize="1" noEditPoints="1" noAdjustHandles="1" noChangeArrowheads="1" noChangeShapeType="1" noTextEdit="1"/>
                </p:cNvSpPr>
                <p:nvPr/>
              </p:nvSpPr>
              <p:spPr>
                <a:xfrm>
                  <a:off x="4489475" y="5919956"/>
                  <a:ext cx="968829" cy="369332"/>
                </a:xfrm>
                <a:prstGeom prst="rect">
                  <a:avLst/>
                </a:prstGeom>
                <a:blipFill>
                  <a:blip r:embed="rId17"/>
                  <a:stretch>
                    <a:fillRect r="-55346"/>
                  </a:stretch>
                </a:blipFill>
              </p:spPr>
              <p:txBody>
                <a:bodyPr/>
                <a:lstStyle/>
                <a:p>
                  <a:r>
                    <a:rPr lang="fr-FR">
                      <a:noFill/>
                    </a:rPr>
                    <a:t> </a:t>
                  </a:r>
                </a:p>
              </p:txBody>
            </p:sp>
          </mc:Fallback>
        </mc:AlternateContent>
      </p:grpSp>
    </p:spTree>
    <p:extLst>
      <p:ext uri="{BB962C8B-B14F-4D97-AF65-F5344CB8AC3E}">
        <p14:creationId xmlns:p14="http://schemas.microsoft.com/office/powerpoint/2010/main" val="4586625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04D57AFE-853A-4871-8D1E-0B8DB9E61257}"/>
              </a:ext>
            </a:extLst>
          </p:cNvPr>
          <p:cNvPicPr>
            <a:picLocks noChangeAspect="1"/>
          </p:cNvPicPr>
          <p:nvPr/>
        </p:nvPicPr>
        <p:blipFill>
          <a:blip r:embed="rId2"/>
          <a:stretch>
            <a:fillRect/>
          </a:stretch>
        </p:blipFill>
        <p:spPr>
          <a:xfrm>
            <a:off x="3498488" y="3048156"/>
            <a:ext cx="8352609" cy="2021840"/>
          </a:xfrm>
          <a:prstGeom prst="rect">
            <a:avLst/>
          </a:prstGeom>
        </p:spPr>
      </p:pic>
      <mc:AlternateContent xmlns:mc="http://schemas.openxmlformats.org/markup-compatibility/2006" xmlns:a14="http://schemas.microsoft.com/office/drawing/2010/main">
        <mc:Choice Requires="a14">
          <p:sp>
            <p:nvSpPr>
              <p:cNvPr id="6" name="ZoneTexte 5">
                <a:extLst>
                  <a:ext uri="{FF2B5EF4-FFF2-40B4-BE49-F238E27FC236}">
                    <a16:creationId xmlns:a16="http://schemas.microsoft.com/office/drawing/2014/main" id="{F91229F9-2FAD-4775-BB0E-99DE6649D5F6}"/>
                  </a:ext>
                </a:extLst>
              </p:cNvPr>
              <p:cNvSpPr txBox="1"/>
              <p:nvPr/>
            </p:nvSpPr>
            <p:spPr>
              <a:xfrm>
                <a:off x="310243" y="202755"/>
                <a:ext cx="10809514" cy="646331"/>
              </a:xfrm>
              <a:prstGeom prst="rect">
                <a:avLst/>
              </a:prstGeom>
              <a:noFill/>
            </p:spPr>
            <p:txBody>
              <a:bodyPr wrap="square" rtlCol="0">
                <a:spAutoFit/>
              </a:bodyPr>
              <a:lstStyle/>
              <a:p>
                <a:r>
                  <a:rPr lang="fr-FR" dirty="0"/>
                  <a:t>Solve Dirac </a:t>
                </a:r>
                <a:r>
                  <a:rPr lang="fr-FR" dirty="0" err="1"/>
                  <a:t>equation</a:t>
                </a:r>
                <a:r>
                  <a:rPr lang="fr-FR" dirty="0"/>
                  <a:t> for a constituent quark of mass </a:t>
                </a:r>
                <a14:m>
                  <m:oMath xmlns:m="http://schemas.openxmlformats.org/officeDocument/2006/math">
                    <m:sSub>
                      <m:sSubPr>
                        <m:ctrlPr>
                          <a:rPr lang="fr-FR" i="1" smtClean="0">
                            <a:latin typeface="Cambria Math" panose="02040503050406030204" pitchFamily="18" charset="0"/>
                          </a:rPr>
                        </m:ctrlPr>
                      </m:sSubPr>
                      <m:e>
                        <m:r>
                          <a:rPr lang="fr-FR" b="0" i="1" smtClean="0">
                            <a:latin typeface="Cambria Math" panose="02040503050406030204" pitchFamily="18" charset="0"/>
                          </a:rPr>
                          <m:t>𝑀</m:t>
                        </m:r>
                      </m:e>
                      <m:sub>
                        <m:r>
                          <a:rPr lang="fr-FR" b="0" i="1" smtClean="0">
                            <a:latin typeface="Cambria Math" panose="02040503050406030204" pitchFamily="18" charset="0"/>
                          </a:rPr>
                          <m:t>0</m:t>
                        </m:r>
                      </m:sub>
                    </m:sSub>
                  </m:oMath>
                </a14:m>
                <a:r>
                  <a:rPr lang="fr-FR" dirty="0"/>
                  <a:t> </a:t>
                </a:r>
                <a:r>
                  <a:rPr lang="fr-FR" dirty="0" err="1"/>
                  <a:t>moving</a:t>
                </a:r>
                <a:r>
                  <a:rPr lang="fr-FR" dirty="0"/>
                  <a:t> in the </a:t>
                </a:r>
                <a:r>
                  <a:rPr lang="fr-FR" dirty="0" err="1"/>
                  <a:t>confining</a:t>
                </a:r>
                <a:r>
                  <a:rPr lang="fr-FR" dirty="0"/>
                  <a:t> </a:t>
                </a:r>
                <a:r>
                  <a:rPr lang="fr-FR" dirty="0" err="1"/>
                  <a:t>potential</a:t>
                </a:r>
                <a:r>
                  <a:rPr lang="fr-FR" dirty="0"/>
                  <a:t> and </a:t>
                </a:r>
                <a:r>
                  <a:rPr lang="fr-FR" dirty="0" err="1"/>
                  <a:t>calculate</a:t>
                </a:r>
                <a:r>
                  <a:rPr lang="fr-FR" dirty="0"/>
                  <a:t> the </a:t>
                </a:r>
                <a:r>
                  <a:rPr lang="fr-FR" dirty="0" err="1"/>
                  <a:t>nucleon</a:t>
                </a:r>
                <a:r>
                  <a:rPr lang="fr-FR" dirty="0"/>
                  <a:t> mass </a:t>
                </a:r>
              </a:p>
            </p:txBody>
          </p:sp>
        </mc:Choice>
        <mc:Fallback xmlns="">
          <p:sp>
            <p:nvSpPr>
              <p:cNvPr id="6" name="ZoneTexte 5">
                <a:extLst>
                  <a:ext uri="{FF2B5EF4-FFF2-40B4-BE49-F238E27FC236}">
                    <a16:creationId xmlns:a16="http://schemas.microsoft.com/office/drawing/2014/main" id="{F91229F9-2FAD-4775-BB0E-99DE6649D5F6}"/>
                  </a:ext>
                </a:extLst>
              </p:cNvPr>
              <p:cNvSpPr txBox="1">
                <a:spLocks noRot="1" noChangeAspect="1" noMove="1" noResize="1" noEditPoints="1" noAdjustHandles="1" noChangeArrowheads="1" noChangeShapeType="1" noTextEdit="1"/>
              </p:cNvSpPr>
              <p:nvPr/>
            </p:nvSpPr>
            <p:spPr>
              <a:xfrm>
                <a:off x="310243" y="202755"/>
                <a:ext cx="10809514" cy="646331"/>
              </a:xfrm>
              <a:prstGeom prst="rect">
                <a:avLst/>
              </a:prstGeom>
              <a:blipFill>
                <a:blip r:embed="rId3"/>
                <a:stretch>
                  <a:fillRect l="-508" t="-4717" b="-14151"/>
                </a:stretch>
              </a:blipFill>
            </p:spPr>
            <p:txBody>
              <a:bodyPr/>
              <a:lstStyle/>
              <a:p>
                <a:r>
                  <a:rPr lang="fr-FR">
                    <a:noFill/>
                  </a:rPr>
                  <a:t> </a:t>
                </a:r>
              </a:p>
            </p:txBody>
          </p:sp>
        </mc:Fallback>
      </mc:AlternateContent>
      <p:pic>
        <p:nvPicPr>
          <p:cNvPr id="8" name="Image 7">
            <a:extLst>
              <a:ext uri="{FF2B5EF4-FFF2-40B4-BE49-F238E27FC236}">
                <a16:creationId xmlns:a16="http://schemas.microsoft.com/office/drawing/2014/main" id="{6B103C28-0D3A-4122-8776-28F6A73B3AE2}"/>
              </a:ext>
            </a:extLst>
          </p:cNvPr>
          <p:cNvPicPr>
            <a:picLocks noChangeAspect="1"/>
          </p:cNvPicPr>
          <p:nvPr/>
        </p:nvPicPr>
        <p:blipFill>
          <a:blip r:embed="rId4"/>
          <a:stretch>
            <a:fillRect/>
          </a:stretch>
        </p:blipFill>
        <p:spPr>
          <a:xfrm>
            <a:off x="915307" y="834209"/>
            <a:ext cx="9349015" cy="957747"/>
          </a:xfrm>
          <a:prstGeom prst="rect">
            <a:avLst/>
          </a:prstGeom>
        </p:spPr>
      </p:pic>
      <p:pic>
        <p:nvPicPr>
          <p:cNvPr id="10" name="Image 9">
            <a:extLst>
              <a:ext uri="{FF2B5EF4-FFF2-40B4-BE49-F238E27FC236}">
                <a16:creationId xmlns:a16="http://schemas.microsoft.com/office/drawing/2014/main" id="{E8B75305-F4BC-4795-AD50-6E9CC901B795}"/>
              </a:ext>
            </a:extLst>
          </p:cNvPr>
          <p:cNvPicPr>
            <a:picLocks noChangeAspect="1"/>
          </p:cNvPicPr>
          <p:nvPr/>
        </p:nvPicPr>
        <p:blipFill>
          <a:blip r:embed="rId5"/>
          <a:stretch>
            <a:fillRect/>
          </a:stretch>
        </p:blipFill>
        <p:spPr>
          <a:xfrm>
            <a:off x="1570446" y="1791956"/>
            <a:ext cx="6551201" cy="752288"/>
          </a:xfrm>
          <a:prstGeom prst="rect">
            <a:avLst/>
          </a:prstGeom>
        </p:spPr>
      </p:pic>
      <p:sp>
        <p:nvSpPr>
          <p:cNvPr id="12" name="ZoneTexte 11">
            <a:extLst>
              <a:ext uri="{FF2B5EF4-FFF2-40B4-BE49-F238E27FC236}">
                <a16:creationId xmlns:a16="http://schemas.microsoft.com/office/drawing/2014/main" id="{78298FE1-F756-42DB-9964-9C7F1D26BD49}"/>
              </a:ext>
            </a:extLst>
          </p:cNvPr>
          <p:cNvSpPr txBox="1"/>
          <p:nvPr/>
        </p:nvSpPr>
        <p:spPr>
          <a:xfrm>
            <a:off x="449035" y="2488267"/>
            <a:ext cx="6359979" cy="523220"/>
          </a:xfrm>
          <a:prstGeom prst="rect">
            <a:avLst/>
          </a:prstGeom>
          <a:noFill/>
        </p:spPr>
        <p:txBody>
          <a:bodyPr wrap="square" rtlCol="0">
            <a:spAutoFit/>
          </a:bodyPr>
          <a:lstStyle/>
          <a:p>
            <a:r>
              <a:rPr lang="fr-FR" sz="2800" b="1" u="sng" dirty="0">
                <a:solidFill>
                  <a:srgbClr val="002060"/>
                </a:solidFill>
              </a:rPr>
              <a:t>Input for </a:t>
            </a:r>
            <a:r>
              <a:rPr lang="fr-FR" sz="2800" b="1" u="sng" dirty="0" err="1">
                <a:solidFill>
                  <a:srgbClr val="002060"/>
                </a:solidFill>
              </a:rPr>
              <a:t>nuclear</a:t>
            </a:r>
            <a:r>
              <a:rPr lang="fr-FR" sz="2800" b="1" u="sng" dirty="0">
                <a:solidFill>
                  <a:srgbClr val="002060"/>
                </a:solidFill>
              </a:rPr>
              <a:t> </a:t>
            </a:r>
            <a:r>
              <a:rPr lang="fr-FR" sz="2800" b="1" u="sng" dirty="0" err="1">
                <a:solidFill>
                  <a:srgbClr val="002060"/>
                </a:solidFill>
              </a:rPr>
              <a:t>matter</a:t>
            </a:r>
            <a:r>
              <a:rPr lang="fr-FR" sz="2800" b="1" u="sng" dirty="0">
                <a:solidFill>
                  <a:srgbClr val="002060"/>
                </a:solidFill>
              </a:rPr>
              <a:t> </a:t>
            </a:r>
            <a:r>
              <a:rPr lang="fr-FR" sz="2800" b="1" u="sng" dirty="0" err="1">
                <a:solidFill>
                  <a:srgbClr val="002060"/>
                </a:solidFill>
              </a:rPr>
              <a:t>calculation</a:t>
            </a:r>
            <a:r>
              <a:rPr lang="fr-FR" sz="2800" b="1" u="sng" dirty="0">
                <a:solidFill>
                  <a:srgbClr val="002060"/>
                </a:solidFill>
              </a:rPr>
              <a:t> </a:t>
            </a:r>
          </a:p>
        </p:txBody>
      </p:sp>
      <p:sp>
        <p:nvSpPr>
          <p:cNvPr id="13" name="ZoneTexte 12">
            <a:extLst>
              <a:ext uri="{FF2B5EF4-FFF2-40B4-BE49-F238E27FC236}">
                <a16:creationId xmlns:a16="http://schemas.microsoft.com/office/drawing/2014/main" id="{91E4629A-9E63-4C7F-8C92-CFB1DDB40198}"/>
              </a:ext>
            </a:extLst>
          </p:cNvPr>
          <p:cNvSpPr txBox="1"/>
          <p:nvPr/>
        </p:nvSpPr>
        <p:spPr>
          <a:xfrm>
            <a:off x="9492344" y="2414480"/>
            <a:ext cx="2699656" cy="923330"/>
          </a:xfrm>
          <a:prstGeom prst="rect">
            <a:avLst/>
          </a:prstGeom>
          <a:noFill/>
        </p:spPr>
        <p:txBody>
          <a:bodyPr wrap="square" rtlCol="0">
            <a:spAutoFit/>
          </a:bodyPr>
          <a:lstStyle/>
          <a:p>
            <a:r>
              <a:rPr lang="fr-FR" b="1" dirty="0">
                <a:solidFill>
                  <a:srgbClr val="FF6699"/>
                </a:solidFill>
              </a:rPr>
              <a:t>QCD-</a:t>
            </a:r>
            <a:r>
              <a:rPr lang="fr-FR" b="1" dirty="0" err="1">
                <a:solidFill>
                  <a:srgbClr val="FF6699"/>
                </a:solidFill>
              </a:rPr>
              <a:t>connected</a:t>
            </a:r>
            <a:r>
              <a:rPr lang="fr-FR" b="1" dirty="0">
                <a:solidFill>
                  <a:srgbClr val="FF6699"/>
                </a:solidFill>
              </a:rPr>
              <a:t> model</a:t>
            </a:r>
          </a:p>
          <a:p>
            <a:endParaRPr lang="fr-FR" dirty="0"/>
          </a:p>
          <a:p>
            <a:r>
              <a:rPr lang="fr-FR" b="1" dirty="0">
                <a:solidFill>
                  <a:srgbClr val="3399FF"/>
                </a:solidFill>
              </a:rPr>
              <a:t>Hadron </a:t>
            </a:r>
            <a:r>
              <a:rPr lang="fr-FR" b="1" dirty="0" err="1">
                <a:solidFill>
                  <a:srgbClr val="3399FF"/>
                </a:solidFill>
              </a:rPr>
              <a:t>phenomeniogy</a:t>
            </a:r>
            <a:r>
              <a:rPr lang="fr-FR" b="1" dirty="0">
                <a:solidFill>
                  <a:srgbClr val="3399FF"/>
                </a:solidFill>
              </a:rPr>
              <a:t> </a:t>
            </a:r>
          </a:p>
        </p:txBody>
      </p:sp>
      <p:grpSp>
        <p:nvGrpSpPr>
          <p:cNvPr id="18" name="Groupe 17">
            <a:extLst>
              <a:ext uri="{FF2B5EF4-FFF2-40B4-BE49-F238E27FC236}">
                <a16:creationId xmlns:a16="http://schemas.microsoft.com/office/drawing/2014/main" id="{9CD5F878-DC3D-4335-8590-56CF405ED17C}"/>
              </a:ext>
            </a:extLst>
          </p:cNvPr>
          <p:cNvGrpSpPr/>
          <p:nvPr/>
        </p:nvGrpSpPr>
        <p:grpSpPr>
          <a:xfrm>
            <a:off x="3933460" y="5148175"/>
            <a:ext cx="1577096" cy="573632"/>
            <a:chOff x="4439646" y="5173887"/>
            <a:chExt cx="1365796" cy="467360"/>
          </a:xfrm>
        </p:grpSpPr>
        <p:pic>
          <p:nvPicPr>
            <p:cNvPr id="15" name="Image 14">
              <a:extLst>
                <a:ext uri="{FF2B5EF4-FFF2-40B4-BE49-F238E27FC236}">
                  <a16:creationId xmlns:a16="http://schemas.microsoft.com/office/drawing/2014/main" id="{7445D3D0-1F20-436E-9298-C308B0CD7867}"/>
                </a:ext>
              </a:extLst>
            </p:cNvPr>
            <p:cNvPicPr>
              <a:picLocks noChangeAspect="1"/>
            </p:cNvPicPr>
            <p:nvPr/>
          </p:nvPicPr>
          <p:blipFill>
            <a:blip r:embed="rId6"/>
            <a:stretch>
              <a:fillRect/>
            </a:stretch>
          </p:blipFill>
          <p:spPr>
            <a:xfrm flipV="1">
              <a:off x="4439646" y="5173887"/>
              <a:ext cx="406400" cy="382656"/>
            </a:xfrm>
            <a:prstGeom prst="rect">
              <a:avLst/>
            </a:prstGeom>
          </p:spPr>
        </p:pic>
        <p:pic>
          <p:nvPicPr>
            <p:cNvPr id="17" name="Image 16">
              <a:extLst>
                <a:ext uri="{FF2B5EF4-FFF2-40B4-BE49-F238E27FC236}">
                  <a16:creationId xmlns:a16="http://schemas.microsoft.com/office/drawing/2014/main" id="{06C46842-2C60-4D05-93B3-90DB50B05131}"/>
                </a:ext>
              </a:extLst>
            </p:cNvPr>
            <p:cNvPicPr>
              <a:picLocks noChangeAspect="1"/>
            </p:cNvPicPr>
            <p:nvPr/>
          </p:nvPicPr>
          <p:blipFill>
            <a:blip r:embed="rId7"/>
            <a:stretch>
              <a:fillRect/>
            </a:stretch>
          </p:blipFill>
          <p:spPr>
            <a:xfrm>
              <a:off x="4708162" y="5173887"/>
              <a:ext cx="1097280" cy="467360"/>
            </a:xfrm>
            <a:prstGeom prst="rect">
              <a:avLst/>
            </a:prstGeom>
          </p:spPr>
        </p:pic>
      </p:grpSp>
      <p:pic>
        <p:nvPicPr>
          <p:cNvPr id="20" name="Image 19">
            <a:extLst>
              <a:ext uri="{FF2B5EF4-FFF2-40B4-BE49-F238E27FC236}">
                <a16:creationId xmlns:a16="http://schemas.microsoft.com/office/drawing/2014/main" id="{91DEF362-92F3-47EA-90A8-563B713B108D}"/>
              </a:ext>
            </a:extLst>
          </p:cNvPr>
          <p:cNvPicPr>
            <a:picLocks noChangeAspect="1"/>
          </p:cNvPicPr>
          <p:nvPr/>
        </p:nvPicPr>
        <p:blipFill>
          <a:blip r:embed="rId8"/>
          <a:stretch>
            <a:fillRect/>
          </a:stretch>
        </p:blipFill>
        <p:spPr>
          <a:xfrm>
            <a:off x="5715000" y="5147957"/>
            <a:ext cx="1584960" cy="497840"/>
          </a:xfrm>
          <a:prstGeom prst="rect">
            <a:avLst/>
          </a:prstGeom>
        </p:spPr>
      </p:pic>
      <p:sp>
        <p:nvSpPr>
          <p:cNvPr id="23" name="Accolade ouvrante 22">
            <a:extLst>
              <a:ext uri="{FF2B5EF4-FFF2-40B4-BE49-F238E27FC236}">
                <a16:creationId xmlns:a16="http://schemas.microsoft.com/office/drawing/2014/main" id="{0FB788E6-DBF6-4109-8A09-9C7C358EE67B}"/>
              </a:ext>
            </a:extLst>
          </p:cNvPr>
          <p:cNvSpPr/>
          <p:nvPr/>
        </p:nvSpPr>
        <p:spPr bwMode="auto">
          <a:xfrm>
            <a:off x="2863354" y="3105649"/>
            <a:ext cx="588461" cy="1935443"/>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p:sp>
        <p:nvSpPr>
          <p:cNvPr id="27" name="ZoneTexte 26">
            <a:extLst>
              <a:ext uri="{FF2B5EF4-FFF2-40B4-BE49-F238E27FC236}">
                <a16:creationId xmlns:a16="http://schemas.microsoft.com/office/drawing/2014/main" id="{EF99FA1F-A059-4432-BAD7-71BEACC99B4B}"/>
              </a:ext>
            </a:extLst>
          </p:cNvPr>
          <p:cNvSpPr txBox="1"/>
          <p:nvPr/>
        </p:nvSpPr>
        <p:spPr>
          <a:xfrm>
            <a:off x="449035" y="3429000"/>
            <a:ext cx="2073416" cy="400110"/>
          </a:xfrm>
          <a:prstGeom prst="rect">
            <a:avLst/>
          </a:prstGeom>
          <a:noFill/>
        </p:spPr>
        <p:txBody>
          <a:bodyPr wrap="square" rtlCol="0">
            <a:spAutoFit/>
          </a:bodyPr>
          <a:lstStyle/>
          <a:p>
            <a:r>
              <a:rPr lang="fr-FR" sz="2000" b="1" dirty="0"/>
              <a:t>NN interaction</a:t>
            </a:r>
          </a:p>
        </p:txBody>
      </p:sp>
      <p:sp>
        <p:nvSpPr>
          <p:cNvPr id="30" name="ZoneTexte 29">
            <a:extLst>
              <a:ext uri="{FF2B5EF4-FFF2-40B4-BE49-F238E27FC236}">
                <a16:creationId xmlns:a16="http://schemas.microsoft.com/office/drawing/2014/main" id="{2DF7EC72-FD95-46C2-AFAD-8165EBC123B4}"/>
              </a:ext>
            </a:extLst>
          </p:cNvPr>
          <p:cNvSpPr txBox="1"/>
          <p:nvPr/>
        </p:nvSpPr>
        <p:spPr>
          <a:xfrm>
            <a:off x="392608" y="5135254"/>
            <a:ext cx="2564857" cy="400110"/>
          </a:xfrm>
          <a:prstGeom prst="rect">
            <a:avLst/>
          </a:prstGeom>
          <a:noFill/>
        </p:spPr>
        <p:txBody>
          <a:bodyPr wrap="square" rtlCol="0">
            <a:spAutoFit/>
          </a:bodyPr>
          <a:lstStyle/>
          <a:p>
            <a:r>
              <a:rPr lang="fr-FR" sz="2000" b="1" dirty="0" err="1"/>
              <a:t>Three</a:t>
            </a:r>
            <a:r>
              <a:rPr lang="fr-FR" sz="2000" b="1" dirty="0"/>
              <a:t> body forces</a:t>
            </a:r>
          </a:p>
        </p:txBody>
      </p:sp>
      <mc:AlternateContent xmlns:mc="http://schemas.openxmlformats.org/markup-compatibility/2006" xmlns:a14="http://schemas.microsoft.com/office/drawing/2010/main">
        <mc:Choice Requires="a14">
          <p:sp>
            <p:nvSpPr>
              <p:cNvPr id="32" name="ZoneTexte 31">
                <a:extLst>
                  <a:ext uri="{FF2B5EF4-FFF2-40B4-BE49-F238E27FC236}">
                    <a16:creationId xmlns:a16="http://schemas.microsoft.com/office/drawing/2014/main" id="{77FFC720-1068-439E-BE09-6AE74475A225}"/>
                  </a:ext>
                </a:extLst>
              </p:cNvPr>
              <p:cNvSpPr txBox="1"/>
              <p:nvPr/>
            </p:nvSpPr>
            <p:spPr>
              <a:xfrm>
                <a:off x="380453" y="5952877"/>
                <a:ext cx="9182101" cy="769441"/>
              </a:xfrm>
              <a:prstGeom prst="rect">
                <a:avLst/>
              </a:prstGeom>
              <a:noFill/>
            </p:spPr>
            <p:txBody>
              <a:bodyPr wrap="square" rtlCol="0">
                <a:spAutoFit/>
              </a:bodyPr>
              <a:lstStyle/>
              <a:p>
                <a:r>
                  <a:rPr lang="fr-FR" sz="2000" b="1" dirty="0"/>
                  <a:t>Short range </a:t>
                </a:r>
                <a:r>
                  <a:rPr lang="fr-FR" sz="2000" b="1" dirty="0" err="1"/>
                  <a:t>correlation</a:t>
                </a:r>
                <a:r>
                  <a:rPr lang="fr-FR" sz="2000" b="1" dirty="0"/>
                  <a:t> : </a:t>
                </a:r>
                <a:r>
                  <a:rPr lang="fr-FR" sz="2000" dirty="0"/>
                  <a:t>pair </a:t>
                </a:r>
                <a:r>
                  <a:rPr lang="fr-FR" sz="2000" dirty="0" err="1"/>
                  <a:t>correlation</a:t>
                </a:r>
                <a:r>
                  <a:rPr lang="fr-FR" sz="2000" dirty="0"/>
                  <a:t> </a:t>
                </a:r>
                <a:r>
                  <a:rPr lang="fr-FR" sz="2000" dirty="0" err="1"/>
                  <a:t>function</a:t>
                </a:r>
                <a:r>
                  <a:rPr lang="fr-FR" sz="2000" dirty="0"/>
                  <a:t> : </a:t>
                </a:r>
                <a14:m>
                  <m:oMath xmlns:m="http://schemas.openxmlformats.org/officeDocument/2006/math">
                    <m:r>
                      <a:rPr lang="fr-FR" sz="2400" b="1" i="1" smtClean="0">
                        <a:solidFill>
                          <a:schemeClr val="accent6">
                            <a:lumMod val="60000"/>
                            <a:lumOff val="40000"/>
                          </a:schemeClr>
                        </a:solidFill>
                        <a:latin typeface="Cambria Math" panose="02040503050406030204" pitchFamily="18" charset="0"/>
                      </a:rPr>
                      <m:t>𝒇</m:t>
                    </m:r>
                    <m:d>
                      <m:dPr>
                        <m:ctrlPr>
                          <a:rPr lang="fr-FR" sz="2400" b="1" i="1" smtClean="0">
                            <a:solidFill>
                              <a:schemeClr val="accent6">
                                <a:lumMod val="60000"/>
                                <a:lumOff val="40000"/>
                              </a:schemeClr>
                            </a:solidFill>
                            <a:latin typeface="Cambria Math" panose="02040503050406030204" pitchFamily="18" charset="0"/>
                          </a:rPr>
                        </m:ctrlPr>
                      </m:dPr>
                      <m:e>
                        <m:r>
                          <a:rPr lang="fr-FR" sz="2400" b="1" i="1" smtClean="0">
                            <a:solidFill>
                              <a:schemeClr val="accent6">
                                <a:lumMod val="60000"/>
                                <a:lumOff val="40000"/>
                              </a:schemeClr>
                            </a:solidFill>
                            <a:latin typeface="Cambria Math" panose="02040503050406030204" pitchFamily="18" charset="0"/>
                          </a:rPr>
                          <m:t>𝒓</m:t>
                        </m:r>
                      </m:e>
                    </m:d>
                    <m:r>
                      <a:rPr lang="fr-FR" sz="2400" b="1" i="1" smtClean="0">
                        <a:solidFill>
                          <a:schemeClr val="accent6">
                            <a:lumMod val="60000"/>
                            <a:lumOff val="40000"/>
                          </a:schemeClr>
                        </a:solidFill>
                        <a:latin typeface="Cambria Math" panose="02040503050406030204" pitchFamily="18" charset="0"/>
                      </a:rPr>
                      <m:t>=</m:t>
                    </m:r>
                    <m:r>
                      <a:rPr lang="fr-FR" sz="2400" b="1" i="1" smtClean="0">
                        <a:solidFill>
                          <a:schemeClr val="accent6">
                            <a:lumMod val="60000"/>
                            <a:lumOff val="40000"/>
                          </a:schemeClr>
                        </a:solidFill>
                        <a:latin typeface="Cambria Math" panose="02040503050406030204" pitchFamily="18" charset="0"/>
                      </a:rPr>
                      <m:t>𝟏</m:t>
                    </m:r>
                    <m:r>
                      <a:rPr lang="fr-FR" sz="2400" b="1" i="1" smtClean="0">
                        <a:solidFill>
                          <a:schemeClr val="accent6">
                            <a:lumMod val="60000"/>
                            <a:lumOff val="40000"/>
                          </a:schemeClr>
                        </a:solidFill>
                        <a:latin typeface="Cambria Math" panose="02040503050406030204" pitchFamily="18" charset="0"/>
                      </a:rPr>
                      <m:t> −</m:t>
                    </m:r>
                    <m:sSub>
                      <m:sSubPr>
                        <m:ctrlPr>
                          <a:rPr lang="fr-FR" sz="2400" b="1" i="1" smtClean="0">
                            <a:solidFill>
                              <a:schemeClr val="accent6">
                                <a:lumMod val="60000"/>
                                <a:lumOff val="40000"/>
                              </a:schemeClr>
                            </a:solidFill>
                            <a:latin typeface="Cambria Math" panose="02040503050406030204" pitchFamily="18" charset="0"/>
                          </a:rPr>
                        </m:ctrlPr>
                      </m:sSubPr>
                      <m:e>
                        <m:r>
                          <a:rPr lang="fr-FR" sz="2400" b="1" i="1" smtClean="0">
                            <a:solidFill>
                              <a:schemeClr val="accent6">
                                <a:lumMod val="60000"/>
                                <a:lumOff val="40000"/>
                              </a:schemeClr>
                            </a:solidFill>
                            <a:latin typeface="Cambria Math" panose="02040503050406030204" pitchFamily="18" charset="0"/>
                          </a:rPr>
                          <m:t>𝒋</m:t>
                        </m:r>
                      </m:e>
                      <m:sub>
                        <m:r>
                          <a:rPr lang="fr-FR" sz="2400" b="1" i="1" smtClean="0">
                            <a:solidFill>
                              <a:schemeClr val="accent6">
                                <a:lumMod val="60000"/>
                                <a:lumOff val="40000"/>
                              </a:schemeClr>
                            </a:solidFill>
                            <a:latin typeface="Cambria Math" panose="02040503050406030204" pitchFamily="18" charset="0"/>
                          </a:rPr>
                          <m:t>𝟎</m:t>
                        </m:r>
                      </m:sub>
                    </m:sSub>
                    <m:r>
                      <a:rPr lang="fr-FR" sz="2400" b="1" i="1" smtClean="0">
                        <a:solidFill>
                          <a:schemeClr val="accent6">
                            <a:lumMod val="60000"/>
                            <a:lumOff val="40000"/>
                          </a:schemeClr>
                        </a:solidFill>
                        <a:latin typeface="Cambria Math" panose="02040503050406030204" pitchFamily="18" charset="0"/>
                      </a:rPr>
                      <m:t>(</m:t>
                    </m:r>
                    <m:sSub>
                      <m:sSubPr>
                        <m:ctrlPr>
                          <a:rPr lang="fr-FR" sz="2400" b="1" i="1" smtClean="0">
                            <a:solidFill>
                              <a:schemeClr val="accent6">
                                <a:lumMod val="60000"/>
                                <a:lumOff val="40000"/>
                              </a:schemeClr>
                            </a:solidFill>
                            <a:latin typeface="Cambria Math" panose="02040503050406030204" pitchFamily="18" charset="0"/>
                          </a:rPr>
                        </m:ctrlPr>
                      </m:sSubPr>
                      <m:e>
                        <m:r>
                          <a:rPr lang="fr-FR" sz="2400" b="1" i="1" smtClean="0">
                            <a:solidFill>
                              <a:schemeClr val="accent6">
                                <a:lumMod val="60000"/>
                                <a:lumOff val="40000"/>
                              </a:schemeClr>
                            </a:solidFill>
                            <a:latin typeface="Cambria Math" panose="02040503050406030204" pitchFamily="18" charset="0"/>
                          </a:rPr>
                          <m:t>𝒒</m:t>
                        </m:r>
                      </m:e>
                      <m:sub>
                        <m:r>
                          <a:rPr lang="fr-FR" sz="2400" b="1" i="1" smtClean="0">
                            <a:solidFill>
                              <a:schemeClr val="accent6">
                                <a:lumMod val="60000"/>
                                <a:lumOff val="40000"/>
                              </a:schemeClr>
                            </a:solidFill>
                            <a:latin typeface="Cambria Math" panose="02040503050406030204" pitchFamily="18" charset="0"/>
                          </a:rPr>
                          <m:t>𝒄</m:t>
                        </m:r>
                      </m:sub>
                    </m:sSub>
                    <m:r>
                      <a:rPr lang="fr-FR" sz="2400" b="1" i="1" smtClean="0">
                        <a:solidFill>
                          <a:schemeClr val="accent6">
                            <a:lumMod val="60000"/>
                            <a:lumOff val="40000"/>
                          </a:schemeClr>
                        </a:solidFill>
                        <a:latin typeface="Cambria Math" panose="02040503050406030204" pitchFamily="18" charset="0"/>
                      </a:rPr>
                      <m:t>𝒓</m:t>
                    </m:r>
                    <m:r>
                      <a:rPr lang="fr-FR" sz="2400" b="1" i="1" smtClean="0">
                        <a:solidFill>
                          <a:schemeClr val="accent6">
                            <a:lumMod val="60000"/>
                            <a:lumOff val="40000"/>
                          </a:schemeClr>
                        </a:solidFill>
                        <a:latin typeface="Cambria Math" panose="02040503050406030204" pitchFamily="18" charset="0"/>
                      </a:rPr>
                      <m:t>)</m:t>
                    </m:r>
                  </m:oMath>
                </a14:m>
                <a:endParaRPr lang="fr-FR" sz="2400" b="1" dirty="0"/>
              </a:p>
              <a:p>
                <a:r>
                  <a:rPr lang="fr-FR" sz="2000" dirty="0" err="1"/>
                  <a:t>From</a:t>
                </a:r>
                <a:r>
                  <a:rPr lang="fr-FR" sz="2000" dirty="0"/>
                  <a:t> </a:t>
                </a:r>
                <a:r>
                  <a:rPr lang="fr-FR" sz="2000" dirty="0" err="1"/>
                  <a:t>adapted</a:t>
                </a:r>
                <a:r>
                  <a:rPr lang="fr-FR" sz="2000" dirty="0"/>
                  <a:t> G matrix </a:t>
                </a:r>
                <a:r>
                  <a:rPr lang="fr-FR" sz="2000" dirty="0" err="1"/>
                  <a:t>calculation</a:t>
                </a:r>
                <a:r>
                  <a:rPr lang="fr-FR" sz="2000" dirty="0"/>
                  <a:t> </a:t>
                </a:r>
                <a:r>
                  <a:rPr lang="fr-FR" sz="2000" dirty="0" err="1"/>
                  <a:t>preserving</a:t>
                </a:r>
                <a:r>
                  <a:rPr lang="fr-FR" sz="2000" dirty="0"/>
                  <a:t> UV </a:t>
                </a:r>
                <a:r>
                  <a:rPr lang="fr-FR" sz="2000" dirty="0" err="1"/>
                  <a:t>regularization</a:t>
                </a:r>
                <a:r>
                  <a:rPr lang="fr-FR" sz="2000" dirty="0"/>
                  <a:t> </a:t>
                </a:r>
              </a:p>
            </p:txBody>
          </p:sp>
        </mc:Choice>
        <mc:Fallback xmlns="">
          <p:sp>
            <p:nvSpPr>
              <p:cNvPr id="32" name="ZoneTexte 31">
                <a:extLst>
                  <a:ext uri="{FF2B5EF4-FFF2-40B4-BE49-F238E27FC236}">
                    <a16:creationId xmlns:a16="http://schemas.microsoft.com/office/drawing/2014/main" id="{77FFC720-1068-439E-BE09-6AE74475A225}"/>
                  </a:ext>
                </a:extLst>
              </p:cNvPr>
              <p:cNvSpPr txBox="1">
                <a:spLocks noRot="1" noChangeAspect="1" noMove="1" noResize="1" noEditPoints="1" noAdjustHandles="1" noChangeArrowheads="1" noChangeShapeType="1" noTextEdit="1"/>
              </p:cNvSpPr>
              <p:nvPr/>
            </p:nvSpPr>
            <p:spPr>
              <a:xfrm>
                <a:off x="380453" y="5952877"/>
                <a:ext cx="9182101" cy="769441"/>
              </a:xfrm>
              <a:prstGeom prst="rect">
                <a:avLst/>
              </a:prstGeom>
              <a:blipFill>
                <a:blip r:embed="rId9"/>
                <a:stretch>
                  <a:fillRect l="-664" b="-14286"/>
                </a:stretch>
              </a:blipFill>
            </p:spPr>
            <p:txBody>
              <a:bodyPr/>
              <a:lstStyle/>
              <a:p>
                <a:r>
                  <a:rPr lang="fr-FR">
                    <a:noFill/>
                  </a:rPr>
                  <a:t> </a:t>
                </a:r>
              </a:p>
            </p:txBody>
          </p:sp>
        </mc:Fallback>
      </mc:AlternateContent>
      <mc:AlternateContent xmlns:mc="http://schemas.openxmlformats.org/markup-compatibility/2006" xmlns:a14="http://schemas.microsoft.com/office/drawing/2010/main">
        <mc:Choice Requires="a14">
          <p:sp>
            <p:nvSpPr>
              <p:cNvPr id="33" name="ZoneTexte 32">
                <a:extLst>
                  <a:ext uri="{FF2B5EF4-FFF2-40B4-BE49-F238E27FC236}">
                    <a16:creationId xmlns:a16="http://schemas.microsoft.com/office/drawing/2014/main" id="{58DB0CF2-78A6-49D7-830E-46980A526FCC}"/>
                  </a:ext>
                </a:extLst>
              </p:cNvPr>
              <p:cNvSpPr txBox="1"/>
              <p:nvPr/>
            </p:nvSpPr>
            <p:spPr>
              <a:xfrm>
                <a:off x="9731892" y="5260142"/>
                <a:ext cx="174715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fr-FR" sz="2400" b="1" i="1" smtClean="0">
                              <a:solidFill>
                                <a:schemeClr val="accent1">
                                  <a:lumMod val="50000"/>
                                </a:schemeClr>
                              </a:solidFill>
                              <a:latin typeface="Cambria Math" panose="02040503050406030204" pitchFamily="18" charset="0"/>
                            </a:rPr>
                          </m:ctrlPr>
                        </m:sSupPr>
                        <m:e>
                          <m:r>
                            <a:rPr lang="fr-FR" sz="2400" b="1" i="1" smtClean="0">
                              <a:solidFill>
                                <a:schemeClr val="accent1">
                                  <a:lumMod val="50000"/>
                                </a:schemeClr>
                              </a:solidFill>
                              <a:latin typeface="Cambria Math" panose="02040503050406030204" pitchFamily="18" charset="0"/>
                            </a:rPr>
                            <m:t>𝒈</m:t>
                          </m:r>
                        </m:e>
                        <m:sup>
                          <m:r>
                            <a:rPr lang="fr-FR" sz="2400" b="1" i="1" smtClean="0">
                              <a:solidFill>
                                <a:schemeClr val="accent1">
                                  <a:lumMod val="50000"/>
                                </a:schemeClr>
                              </a:solidFill>
                              <a:latin typeface="Cambria Math" panose="02040503050406030204" pitchFamily="18" charset="0"/>
                            </a:rPr>
                            <m:t>′</m:t>
                          </m:r>
                        </m:sup>
                      </m:sSup>
                      <m:r>
                        <a:rPr lang="fr-FR" sz="2400" b="1" i="1" smtClean="0">
                          <a:solidFill>
                            <a:schemeClr val="accent1">
                              <a:lumMod val="50000"/>
                            </a:schemeClr>
                          </a:solidFill>
                          <a:latin typeface="Cambria Math" panose="02040503050406030204" pitchFamily="18" charset="0"/>
                        </a:rPr>
                        <m:t>=</m:t>
                      </m:r>
                      <m:r>
                        <a:rPr lang="fr-FR" sz="2400" b="1" i="1" smtClean="0">
                          <a:solidFill>
                            <a:schemeClr val="accent1">
                              <a:lumMod val="50000"/>
                            </a:schemeClr>
                          </a:solidFill>
                          <a:latin typeface="Cambria Math" panose="02040503050406030204" pitchFamily="18" charset="0"/>
                        </a:rPr>
                        <m:t>𝟎</m:t>
                      </m:r>
                      <m:r>
                        <a:rPr lang="fr-FR" sz="2400" b="1" i="1" smtClean="0">
                          <a:solidFill>
                            <a:schemeClr val="accent1">
                              <a:lumMod val="50000"/>
                            </a:schemeClr>
                          </a:solidFill>
                          <a:latin typeface="Cambria Math" panose="02040503050406030204" pitchFamily="18" charset="0"/>
                        </a:rPr>
                        <m:t>.</m:t>
                      </m:r>
                      <m:r>
                        <a:rPr lang="fr-FR" sz="2400" b="1" i="1" smtClean="0">
                          <a:solidFill>
                            <a:schemeClr val="accent1">
                              <a:lumMod val="50000"/>
                            </a:schemeClr>
                          </a:solidFill>
                          <a:latin typeface="Cambria Math" panose="02040503050406030204" pitchFamily="18" charset="0"/>
                        </a:rPr>
                        <m:t>𝟓𝟗</m:t>
                      </m:r>
                    </m:oMath>
                  </m:oMathPara>
                </a14:m>
                <a:endParaRPr lang="fr-FR" sz="2400" b="1" dirty="0"/>
              </a:p>
            </p:txBody>
          </p:sp>
        </mc:Choice>
        <mc:Fallback xmlns="">
          <p:sp>
            <p:nvSpPr>
              <p:cNvPr id="33" name="ZoneTexte 32">
                <a:extLst>
                  <a:ext uri="{FF2B5EF4-FFF2-40B4-BE49-F238E27FC236}">
                    <a16:creationId xmlns:a16="http://schemas.microsoft.com/office/drawing/2014/main" id="{58DB0CF2-78A6-49D7-830E-46980A526FCC}"/>
                  </a:ext>
                </a:extLst>
              </p:cNvPr>
              <p:cNvSpPr txBox="1">
                <a:spLocks noRot="1" noChangeAspect="1" noMove="1" noResize="1" noEditPoints="1" noAdjustHandles="1" noChangeArrowheads="1" noChangeShapeType="1" noTextEdit="1"/>
              </p:cNvSpPr>
              <p:nvPr/>
            </p:nvSpPr>
            <p:spPr>
              <a:xfrm>
                <a:off x="9731892" y="5260142"/>
                <a:ext cx="1747157" cy="461665"/>
              </a:xfrm>
              <a:prstGeom prst="rect">
                <a:avLst/>
              </a:prstGeom>
              <a:blipFill>
                <a:blip r:embed="rId10"/>
                <a:stretch>
                  <a:fillRect b="-13158"/>
                </a:stretch>
              </a:blipFill>
            </p:spPr>
            <p:txBody>
              <a:bodyPr/>
              <a:lstStyle/>
              <a:p>
                <a:r>
                  <a:rPr lang="fr-FR">
                    <a:noFill/>
                  </a:rPr>
                  <a:t> </a:t>
                </a:r>
              </a:p>
            </p:txBody>
          </p:sp>
        </mc:Fallback>
      </mc:AlternateContent>
      <p:cxnSp>
        <p:nvCxnSpPr>
          <p:cNvPr id="35" name="Connecteur droit avec flèche 34">
            <a:extLst>
              <a:ext uri="{FF2B5EF4-FFF2-40B4-BE49-F238E27FC236}">
                <a16:creationId xmlns:a16="http://schemas.microsoft.com/office/drawing/2014/main" id="{75733FDE-F557-4FCB-811E-D1250A7786C8}"/>
              </a:ext>
            </a:extLst>
          </p:cNvPr>
          <p:cNvCxnSpPr/>
          <p:nvPr/>
        </p:nvCxnSpPr>
        <p:spPr bwMode="auto">
          <a:xfrm>
            <a:off x="8539843" y="5106665"/>
            <a:ext cx="1022711" cy="348087"/>
          </a:xfrm>
          <a:prstGeom prst="straightConnector1">
            <a:avLst/>
          </a:prstGeom>
          <a:solidFill>
            <a:schemeClr val="accent1"/>
          </a:solidFill>
          <a:ln w="5715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Connecteur droit avec flèche 35">
            <a:extLst>
              <a:ext uri="{FF2B5EF4-FFF2-40B4-BE49-F238E27FC236}">
                <a16:creationId xmlns:a16="http://schemas.microsoft.com/office/drawing/2014/main" id="{27180F9C-0C42-4A42-82F9-744E89B90A8B}"/>
              </a:ext>
            </a:extLst>
          </p:cNvPr>
          <p:cNvCxnSpPr/>
          <p:nvPr/>
        </p:nvCxnSpPr>
        <p:spPr bwMode="auto">
          <a:xfrm flipV="1">
            <a:off x="8574947" y="5586355"/>
            <a:ext cx="952501" cy="297419"/>
          </a:xfrm>
          <a:prstGeom prst="straightConnector1">
            <a:avLst/>
          </a:prstGeom>
          <a:solidFill>
            <a:schemeClr val="accent1"/>
          </a:solidFill>
          <a:ln w="57150" cap="flat" cmpd="sng" algn="ctr">
            <a:solidFill>
              <a:schemeClr val="accent6">
                <a:lumMod val="60000"/>
                <a:lumOff val="40000"/>
              </a:schemeClr>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39" name="Image 38">
            <a:extLst>
              <a:ext uri="{FF2B5EF4-FFF2-40B4-BE49-F238E27FC236}">
                <a16:creationId xmlns:a16="http://schemas.microsoft.com/office/drawing/2014/main" id="{D8A7AB6D-D1EF-457B-93BC-398813B0EB39}"/>
              </a:ext>
            </a:extLst>
          </p:cNvPr>
          <p:cNvPicPr>
            <a:picLocks noChangeAspect="1"/>
          </p:cNvPicPr>
          <p:nvPr/>
        </p:nvPicPr>
        <p:blipFill>
          <a:blip r:embed="rId11"/>
          <a:stretch>
            <a:fillRect/>
          </a:stretch>
        </p:blipFill>
        <p:spPr>
          <a:xfrm>
            <a:off x="9806650" y="6251486"/>
            <a:ext cx="2071044" cy="403759"/>
          </a:xfrm>
          <a:prstGeom prst="rect">
            <a:avLst/>
          </a:prstGeom>
        </p:spPr>
      </p:pic>
    </p:spTree>
    <p:extLst>
      <p:ext uri="{BB962C8B-B14F-4D97-AF65-F5344CB8AC3E}">
        <p14:creationId xmlns:p14="http://schemas.microsoft.com/office/powerpoint/2010/main" val="3838956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6128B3A5-2D7F-4819-954F-C3A4F1CD1D44}"/>
              </a:ext>
            </a:extLst>
          </p:cNvPr>
          <p:cNvSpPr txBox="1"/>
          <p:nvPr/>
        </p:nvSpPr>
        <p:spPr>
          <a:xfrm>
            <a:off x="424542" y="244929"/>
            <a:ext cx="5094515" cy="1200329"/>
          </a:xfrm>
          <a:prstGeom prst="rect">
            <a:avLst/>
          </a:prstGeom>
          <a:noFill/>
        </p:spPr>
        <p:txBody>
          <a:bodyPr wrap="square" rtlCol="0">
            <a:spAutoFit/>
          </a:bodyPr>
          <a:lstStyle/>
          <a:p>
            <a:r>
              <a:rPr lang="fr-FR" sz="2400" b="1" dirty="0">
                <a:solidFill>
                  <a:srgbClr val="002060"/>
                </a:solidFill>
              </a:rPr>
              <a:t>EOS: RMF </a:t>
            </a:r>
            <a:r>
              <a:rPr lang="fr-FR" sz="2400" b="1" dirty="0" err="1">
                <a:solidFill>
                  <a:srgbClr val="002060"/>
                </a:solidFill>
              </a:rPr>
              <a:t>calculation</a:t>
            </a:r>
            <a:r>
              <a:rPr lang="fr-FR" sz="2400" b="1" dirty="0">
                <a:solidFill>
                  <a:srgbClr val="002060"/>
                </a:solidFill>
              </a:rPr>
              <a:t> + pion-rho </a:t>
            </a:r>
            <a:r>
              <a:rPr lang="fr-FR" sz="2400" b="1" dirty="0" err="1">
                <a:solidFill>
                  <a:srgbClr val="002060"/>
                </a:solidFill>
              </a:rPr>
              <a:t>loops</a:t>
            </a:r>
            <a:r>
              <a:rPr lang="fr-FR" sz="2400" b="1" dirty="0">
                <a:solidFill>
                  <a:srgbClr val="002060"/>
                </a:solidFill>
              </a:rPr>
              <a:t> </a:t>
            </a:r>
            <a:r>
              <a:rPr lang="fr-FR" sz="2400" b="1" dirty="0" err="1">
                <a:solidFill>
                  <a:srgbClr val="002060"/>
                </a:solidFill>
              </a:rPr>
              <a:t>screened</a:t>
            </a:r>
            <a:r>
              <a:rPr lang="fr-FR" sz="2400" b="1" dirty="0">
                <a:solidFill>
                  <a:srgbClr val="002060"/>
                </a:solidFill>
              </a:rPr>
              <a:t> by SRC (</a:t>
            </a:r>
            <a:r>
              <a:rPr lang="fr-FR" sz="2400" b="1" dirty="0" err="1">
                <a:solidFill>
                  <a:srgbClr val="002060"/>
                </a:solidFill>
              </a:rPr>
              <a:t>g’+h</a:t>
            </a:r>
            <a:r>
              <a:rPr lang="fr-FR" sz="2400" b="1" dirty="0">
                <a:solidFill>
                  <a:srgbClr val="002060"/>
                </a:solidFill>
              </a:rPr>
              <a:t>’)(q)</a:t>
            </a:r>
          </a:p>
          <a:p>
            <a:r>
              <a:rPr lang="fr-FR" sz="2400" b="1" dirty="0">
                <a:solidFill>
                  <a:srgbClr val="002060"/>
                </a:solidFill>
              </a:rPr>
              <a:t>in RPA ring approximation </a:t>
            </a:r>
          </a:p>
        </p:txBody>
      </p:sp>
      <p:grpSp>
        <p:nvGrpSpPr>
          <p:cNvPr id="10" name="Groupe 9">
            <a:extLst>
              <a:ext uri="{FF2B5EF4-FFF2-40B4-BE49-F238E27FC236}">
                <a16:creationId xmlns:a16="http://schemas.microsoft.com/office/drawing/2014/main" id="{8C84ADF3-C2A2-4028-9835-E35806710B2B}"/>
              </a:ext>
            </a:extLst>
          </p:cNvPr>
          <p:cNvGrpSpPr/>
          <p:nvPr/>
        </p:nvGrpSpPr>
        <p:grpSpPr>
          <a:xfrm>
            <a:off x="6672945" y="350605"/>
            <a:ext cx="5478234" cy="1696270"/>
            <a:chOff x="6672945" y="350605"/>
            <a:chExt cx="5478234" cy="1696270"/>
          </a:xfrm>
        </p:grpSpPr>
        <p:grpSp>
          <p:nvGrpSpPr>
            <p:cNvPr id="7" name="Groupe 6">
              <a:extLst>
                <a:ext uri="{FF2B5EF4-FFF2-40B4-BE49-F238E27FC236}">
                  <a16:creationId xmlns:a16="http://schemas.microsoft.com/office/drawing/2014/main" id="{22CD9DAF-0A98-46FC-9577-660693557119}"/>
                </a:ext>
              </a:extLst>
            </p:cNvPr>
            <p:cNvGrpSpPr/>
            <p:nvPr/>
          </p:nvGrpSpPr>
          <p:grpSpPr>
            <a:xfrm>
              <a:off x="7175138" y="350605"/>
              <a:ext cx="4592320" cy="676335"/>
              <a:chOff x="424542" y="1269275"/>
              <a:chExt cx="4592320" cy="676335"/>
            </a:xfrm>
          </p:grpSpPr>
          <p:pic>
            <p:nvPicPr>
              <p:cNvPr id="4" name="Image 3">
                <a:extLst>
                  <a:ext uri="{FF2B5EF4-FFF2-40B4-BE49-F238E27FC236}">
                    <a16:creationId xmlns:a16="http://schemas.microsoft.com/office/drawing/2014/main" id="{6BDBCD8F-CF49-466A-9CB6-088E3AFC5090}"/>
                  </a:ext>
                </a:extLst>
              </p:cNvPr>
              <p:cNvPicPr>
                <a:picLocks noChangeAspect="1"/>
              </p:cNvPicPr>
              <p:nvPr/>
            </p:nvPicPr>
            <p:blipFill>
              <a:blip r:embed="rId2"/>
              <a:stretch>
                <a:fillRect/>
              </a:stretch>
            </p:blipFill>
            <p:spPr>
              <a:xfrm>
                <a:off x="424542" y="1269275"/>
                <a:ext cx="4592320" cy="335280"/>
              </a:xfrm>
              <a:prstGeom prst="rect">
                <a:avLst/>
              </a:prstGeom>
            </p:spPr>
          </p:pic>
          <p:pic>
            <p:nvPicPr>
              <p:cNvPr id="6" name="Image 5">
                <a:extLst>
                  <a:ext uri="{FF2B5EF4-FFF2-40B4-BE49-F238E27FC236}">
                    <a16:creationId xmlns:a16="http://schemas.microsoft.com/office/drawing/2014/main" id="{DE5B31FB-57EB-4AC7-968B-A5F792ABAF9D}"/>
                  </a:ext>
                </a:extLst>
              </p:cNvPr>
              <p:cNvPicPr>
                <a:picLocks noChangeAspect="1"/>
              </p:cNvPicPr>
              <p:nvPr/>
            </p:nvPicPr>
            <p:blipFill>
              <a:blip r:embed="rId3"/>
              <a:stretch>
                <a:fillRect/>
              </a:stretch>
            </p:blipFill>
            <p:spPr>
              <a:xfrm>
                <a:off x="424542" y="1650198"/>
                <a:ext cx="4592320" cy="295412"/>
              </a:xfrm>
              <a:prstGeom prst="rect">
                <a:avLst/>
              </a:prstGeom>
            </p:spPr>
          </p:pic>
        </p:grpSp>
        <p:pic>
          <p:nvPicPr>
            <p:cNvPr id="9" name="Image 8">
              <a:extLst>
                <a:ext uri="{FF2B5EF4-FFF2-40B4-BE49-F238E27FC236}">
                  <a16:creationId xmlns:a16="http://schemas.microsoft.com/office/drawing/2014/main" id="{27B2FAA3-1AB9-45AB-AE19-CA1D8438FFFC}"/>
                </a:ext>
              </a:extLst>
            </p:cNvPr>
            <p:cNvPicPr>
              <a:picLocks noChangeAspect="1"/>
            </p:cNvPicPr>
            <p:nvPr/>
          </p:nvPicPr>
          <p:blipFill>
            <a:blip r:embed="rId4"/>
            <a:stretch>
              <a:fillRect/>
            </a:stretch>
          </p:blipFill>
          <p:spPr>
            <a:xfrm>
              <a:off x="6672945" y="1094012"/>
              <a:ext cx="5478234" cy="952863"/>
            </a:xfrm>
            <a:prstGeom prst="rect">
              <a:avLst/>
            </a:prstGeom>
          </p:spPr>
        </p:pic>
      </p:grpSp>
      <p:sp>
        <p:nvSpPr>
          <p:cNvPr id="11" name="ZoneTexte 10">
            <a:extLst>
              <a:ext uri="{FF2B5EF4-FFF2-40B4-BE49-F238E27FC236}">
                <a16:creationId xmlns:a16="http://schemas.microsoft.com/office/drawing/2014/main" id="{69A90F03-57FE-46CE-848E-AA809EA0E2FE}"/>
              </a:ext>
            </a:extLst>
          </p:cNvPr>
          <p:cNvSpPr txBox="1"/>
          <p:nvPr/>
        </p:nvSpPr>
        <p:spPr>
          <a:xfrm>
            <a:off x="6895410" y="1826168"/>
            <a:ext cx="5012872" cy="400110"/>
          </a:xfrm>
          <a:prstGeom prst="rect">
            <a:avLst/>
          </a:prstGeom>
          <a:noFill/>
        </p:spPr>
        <p:txBody>
          <a:bodyPr wrap="square" rtlCol="0">
            <a:spAutoFit/>
          </a:bodyPr>
          <a:lstStyle/>
          <a:p>
            <a:r>
              <a:rPr lang="fr-FR" sz="2000" dirty="0" err="1"/>
              <a:t>Using</a:t>
            </a:r>
            <a:r>
              <a:rPr lang="fr-FR" sz="2000" dirty="0"/>
              <a:t> </a:t>
            </a:r>
            <a:r>
              <a:rPr lang="fr-FR" sz="2000" dirty="0" err="1"/>
              <a:t>Peter’s</a:t>
            </a:r>
            <a:r>
              <a:rPr lang="fr-FR" sz="2000" dirty="0"/>
              <a:t> </a:t>
            </a:r>
            <a:r>
              <a:rPr lang="fr-FR" sz="2000" dirty="0" err="1"/>
              <a:t>Green’s</a:t>
            </a:r>
            <a:r>
              <a:rPr lang="fr-FR" sz="2000" dirty="0"/>
              <a:t> </a:t>
            </a:r>
            <a:r>
              <a:rPr lang="fr-FR" sz="2000" dirty="0" err="1"/>
              <a:t>function</a:t>
            </a:r>
            <a:r>
              <a:rPr lang="fr-FR" sz="2000" dirty="0"/>
              <a:t> techniques</a:t>
            </a:r>
          </a:p>
        </p:txBody>
      </p:sp>
      <p:grpSp>
        <p:nvGrpSpPr>
          <p:cNvPr id="18" name="Groupe 17">
            <a:extLst>
              <a:ext uri="{FF2B5EF4-FFF2-40B4-BE49-F238E27FC236}">
                <a16:creationId xmlns:a16="http://schemas.microsoft.com/office/drawing/2014/main" id="{9B785C46-E96B-417C-B070-9BA5A136E1C2}"/>
              </a:ext>
            </a:extLst>
          </p:cNvPr>
          <p:cNvGrpSpPr/>
          <p:nvPr/>
        </p:nvGrpSpPr>
        <p:grpSpPr>
          <a:xfrm>
            <a:off x="33964" y="2412945"/>
            <a:ext cx="4722471" cy="3776979"/>
            <a:chOff x="0" y="2002245"/>
            <a:chExt cx="7396480" cy="4354648"/>
          </a:xfrm>
        </p:grpSpPr>
        <p:pic>
          <p:nvPicPr>
            <p:cNvPr id="15" name="Image 14">
              <a:extLst>
                <a:ext uri="{FF2B5EF4-FFF2-40B4-BE49-F238E27FC236}">
                  <a16:creationId xmlns:a16="http://schemas.microsoft.com/office/drawing/2014/main" id="{D9834DB7-61A8-423E-A033-E005E25C83A9}"/>
                </a:ext>
              </a:extLst>
            </p:cNvPr>
            <p:cNvPicPr>
              <a:picLocks noChangeAspect="1"/>
            </p:cNvPicPr>
            <p:nvPr/>
          </p:nvPicPr>
          <p:blipFill>
            <a:blip r:embed="rId5"/>
            <a:stretch>
              <a:fillRect/>
            </a:stretch>
          </p:blipFill>
          <p:spPr>
            <a:xfrm>
              <a:off x="3152866" y="6015445"/>
              <a:ext cx="731520" cy="341448"/>
            </a:xfrm>
            <a:prstGeom prst="rect">
              <a:avLst/>
            </a:prstGeom>
          </p:spPr>
        </p:pic>
        <p:pic>
          <p:nvPicPr>
            <p:cNvPr id="17" name="Image 16">
              <a:extLst>
                <a:ext uri="{FF2B5EF4-FFF2-40B4-BE49-F238E27FC236}">
                  <a16:creationId xmlns:a16="http://schemas.microsoft.com/office/drawing/2014/main" id="{C0CF2830-8E88-4CA4-976A-33034B660427}"/>
                </a:ext>
              </a:extLst>
            </p:cNvPr>
            <p:cNvPicPr>
              <a:picLocks noChangeAspect="1"/>
            </p:cNvPicPr>
            <p:nvPr/>
          </p:nvPicPr>
          <p:blipFill>
            <a:blip r:embed="rId6"/>
            <a:stretch>
              <a:fillRect/>
            </a:stretch>
          </p:blipFill>
          <p:spPr>
            <a:xfrm>
              <a:off x="0" y="2002245"/>
              <a:ext cx="7396480" cy="4013200"/>
            </a:xfrm>
            <a:prstGeom prst="rect">
              <a:avLst/>
            </a:prstGeom>
          </p:spPr>
        </p:pic>
      </p:grpSp>
      <p:pic>
        <p:nvPicPr>
          <p:cNvPr id="21" name="Image 20">
            <a:extLst>
              <a:ext uri="{FF2B5EF4-FFF2-40B4-BE49-F238E27FC236}">
                <a16:creationId xmlns:a16="http://schemas.microsoft.com/office/drawing/2014/main" id="{9AA890FF-4066-470A-B2C7-AFA497B1FADD}"/>
              </a:ext>
            </a:extLst>
          </p:cNvPr>
          <p:cNvPicPr>
            <a:picLocks noChangeAspect="1"/>
          </p:cNvPicPr>
          <p:nvPr/>
        </p:nvPicPr>
        <p:blipFill>
          <a:blip r:embed="rId7"/>
          <a:stretch>
            <a:fillRect/>
          </a:stretch>
        </p:blipFill>
        <p:spPr>
          <a:xfrm>
            <a:off x="4965953" y="2958434"/>
            <a:ext cx="2813955" cy="400109"/>
          </a:xfrm>
          <a:prstGeom prst="rect">
            <a:avLst/>
          </a:prstGeom>
        </p:spPr>
      </p:pic>
      <mc:AlternateContent xmlns:mc="http://schemas.openxmlformats.org/markup-compatibility/2006" xmlns:a14="http://schemas.microsoft.com/office/drawing/2010/main">
        <mc:Choice Requires="a14">
          <p:sp>
            <p:nvSpPr>
              <p:cNvPr id="22" name="ZoneTexte 21">
                <a:extLst>
                  <a:ext uri="{FF2B5EF4-FFF2-40B4-BE49-F238E27FC236}">
                    <a16:creationId xmlns:a16="http://schemas.microsoft.com/office/drawing/2014/main" id="{994515CD-EB7F-4FBE-A09A-17E6FCB5910A}"/>
                  </a:ext>
                </a:extLst>
              </p:cNvPr>
              <p:cNvSpPr txBox="1"/>
              <p:nvPr/>
            </p:nvSpPr>
            <p:spPr>
              <a:xfrm>
                <a:off x="9913658" y="2909805"/>
                <a:ext cx="2199192"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fr-FR" sz="2000" b="0" i="1" smtClean="0">
                              <a:latin typeface="Cambria Math" panose="02040503050406030204" pitchFamily="18" charset="0"/>
                            </a:rPr>
                          </m:ctrlPr>
                        </m:sSubPr>
                        <m:e>
                          <m:r>
                            <a:rPr lang="fr-FR" sz="2000" b="0" i="1" smtClean="0">
                              <a:latin typeface="Cambria Math" panose="02040503050406030204" pitchFamily="18" charset="0"/>
                              <a:ea typeface="Cambria Math" panose="02040503050406030204" pitchFamily="18" charset="0"/>
                            </a:rPr>
                            <m:t>𝜌</m:t>
                          </m:r>
                        </m:e>
                        <m:sub>
                          <m:r>
                            <a:rPr lang="fr-FR" sz="2000" b="0" i="1" smtClean="0">
                              <a:latin typeface="Cambria Math" panose="02040503050406030204" pitchFamily="18" charset="0"/>
                            </a:rPr>
                            <m:t>𝑠𝑎𝑡</m:t>
                          </m:r>
                        </m:sub>
                      </m:sSub>
                      <m:r>
                        <a:rPr lang="fr-FR" sz="2000" b="0" i="1" smtClean="0">
                          <a:latin typeface="Cambria Math" panose="02040503050406030204" pitchFamily="18" charset="0"/>
                        </a:rPr>
                        <m:t>=0.168  </m:t>
                      </m:r>
                      <m:sSup>
                        <m:sSupPr>
                          <m:ctrlPr>
                            <a:rPr lang="fr-FR" sz="2000" b="0" i="1" smtClean="0">
                              <a:latin typeface="Cambria Math" panose="02040503050406030204" pitchFamily="18" charset="0"/>
                            </a:rPr>
                          </m:ctrlPr>
                        </m:sSupPr>
                        <m:e>
                          <m:r>
                            <a:rPr lang="fr-FR" sz="2000" b="0" i="1" smtClean="0">
                              <a:latin typeface="Cambria Math" panose="02040503050406030204" pitchFamily="18" charset="0"/>
                            </a:rPr>
                            <m:t>𝑓𝑚</m:t>
                          </m:r>
                        </m:e>
                        <m:sup>
                          <m:r>
                            <a:rPr lang="fr-FR" sz="2000" b="0" i="1" smtClean="0">
                              <a:latin typeface="Cambria Math" panose="02040503050406030204" pitchFamily="18" charset="0"/>
                            </a:rPr>
                            <m:t>−3</m:t>
                          </m:r>
                        </m:sup>
                      </m:sSup>
                    </m:oMath>
                  </m:oMathPara>
                </a14:m>
                <a:endParaRPr lang="fr-FR" sz="2000" dirty="0"/>
              </a:p>
            </p:txBody>
          </p:sp>
        </mc:Choice>
        <mc:Fallback xmlns="">
          <p:sp>
            <p:nvSpPr>
              <p:cNvPr id="22" name="ZoneTexte 21">
                <a:extLst>
                  <a:ext uri="{FF2B5EF4-FFF2-40B4-BE49-F238E27FC236}">
                    <a16:creationId xmlns:a16="http://schemas.microsoft.com/office/drawing/2014/main" id="{994515CD-EB7F-4FBE-A09A-17E6FCB5910A}"/>
                  </a:ext>
                </a:extLst>
              </p:cNvPr>
              <p:cNvSpPr txBox="1">
                <a:spLocks noRot="1" noChangeAspect="1" noMove="1" noResize="1" noEditPoints="1" noAdjustHandles="1" noChangeArrowheads="1" noChangeShapeType="1" noTextEdit="1"/>
              </p:cNvSpPr>
              <p:nvPr/>
            </p:nvSpPr>
            <p:spPr>
              <a:xfrm>
                <a:off x="9913658" y="2909805"/>
                <a:ext cx="2199192" cy="307777"/>
              </a:xfrm>
              <a:prstGeom prst="rect">
                <a:avLst/>
              </a:prstGeom>
              <a:blipFill>
                <a:blip r:embed="rId8"/>
                <a:stretch>
                  <a:fillRect l="-2216" r="-831" b="-37255"/>
                </a:stretch>
              </a:blipFill>
            </p:spPr>
            <p:txBody>
              <a:bodyPr/>
              <a:lstStyle/>
              <a:p>
                <a:r>
                  <a:rPr lang="fr-FR">
                    <a:noFill/>
                  </a:rPr>
                  <a:t> </a:t>
                </a:r>
              </a:p>
            </p:txBody>
          </p:sp>
        </mc:Fallback>
      </mc:AlternateContent>
      <p:pic>
        <p:nvPicPr>
          <p:cNvPr id="24" name="Image 23">
            <a:extLst>
              <a:ext uri="{FF2B5EF4-FFF2-40B4-BE49-F238E27FC236}">
                <a16:creationId xmlns:a16="http://schemas.microsoft.com/office/drawing/2014/main" id="{A6DE2482-1CC4-4674-BB36-5A35A7917629}"/>
              </a:ext>
            </a:extLst>
          </p:cNvPr>
          <p:cNvPicPr>
            <a:picLocks noChangeAspect="1"/>
          </p:cNvPicPr>
          <p:nvPr/>
        </p:nvPicPr>
        <p:blipFill>
          <a:blip r:embed="rId9"/>
          <a:stretch>
            <a:fillRect/>
          </a:stretch>
        </p:blipFill>
        <p:spPr>
          <a:xfrm>
            <a:off x="7884667" y="2926604"/>
            <a:ext cx="1924232" cy="400110"/>
          </a:xfrm>
          <a:prstGeom prst="rect">
            <a:avLst/>
          </a:prstGeom>
        </p:spPr>
      </p:pic>
      <p:sp>
        <p:nvSpPr>
          <p:cNvPr id="3" name="ZoneTexte 2">
            <a:extLst>
              <a:ext uri="{FF2B5EF4-FFF2-40B4-BE49-F238E27FC236}">
                <a16:creationId xmlns:a16="http://schemas.microsoft.com/office/drawing/2014/main" id="{9F8880F7-8B67-4D01-BBB0-660BBACACEFB}"/>
              </a:ext>
            </a:extLst>
          </p:cNvPr>
          <p:cNvSpPr txBox="1"/>
          <p:nvPr/>
        </p:nvSpPr>
        <p:spPr>
          <a:xfrm>
            <a:off x="5378233" y="4014100"/>
            <a:ext cx="6389225" cy="2585323"/>
          </a:xfrm>
          <a:prstGeom prst="rect">
            <a:avLst/>
          </a:prstGeom>
          <a:noFill/>
          <a:ln>
            <a:solidFill>
              <a:schemeClr val="tx1"/>
            </a:solidFill>
          </a:ln>
        </p:spPr>
        <p:txBody>
          <a:bodyPr wrap="square" rtlCol="0">
            <a:spAutoFit/>
          </a:bodyPr>
          <a:lstStyle/>
          <a:p>
            <a:r>
              <a:rPr lang="fr-FR" i="1" dirty="0"/>
              <a:t>H. Hansen, J. Margueron, (M. R. </a:t>
            </a:r>
            <a:r>
              <a:rPr lang="fr-FR" i="1" dirty="0" err="1"/>
              <a:t>Somasundarum</a:t>
            </a:r>
            <a:r>
              <a:rPr lang="fr-FR" i="1" dirty="0"/>
              <a:t>,)</a:t>
            </a:r>
          </a:p>
          <a:p>
            <a:r>
              <a:rPr lang="fr-FR" i="1" dirty="0"/>
              <a:t>M. </a:t>
            </a:r>
            <a:r>
              <a:rPr lang="fr-FR" i="1" dirty="0" err="1"/>
              <a:t>Chamseddine</a:t>
            </a:r>
            <a:r>
              <a:rPr lang="fr-FR" i="1" dirty="0"/>
              <a:t>, GC</a:t>
            </a:r>
          </a:p>
          <a:p>
            <a:endParaRPr lang="fr-FR" dirty="0"/>
          </a:p>
          <a:p>
            <a:r>
              <a:rPr lang="fr-FR" dirty="0" err="1"/>
              <a:t>Systematic</a:t>
            </a:r>
            <a:r>
              <a:rPr lang="fr-FR" dirty="0"/>
              <a:t> </a:t>
            </a:r>
            <a:r>
              <a:rPr lang="fr-FR"/>
              <a:t>Bayesian</a:t>
            </a:r>
            <a:r>
              <a:rPr lang="fr-FR" dirty="0"/>
              <a:t> </a:t>
            </a:r>
            <a:r>
              <a:rPr lang="fr-FR" dirty="0" err="1"/>
              <a:t>analysis</a:t>
            </a:r>
            <a:r>
              <a:rPr lang="fr-FR" dirty="0"/>
              <a:t> (RMF, RHF, </a:t>
            </a:r>
            <a:r>
              <a:rPr lang="fr-FR" dirty="0" err="1"/>
              <a:t>Relativistic</a:t>
            </a:r>
            <a:r>
              <a:rPr lang="fr-FR" dirty="0"/>
              <a:t> </a:t>
            </a:r>
            <a:r>
              <a:rPr lang="fr-FR" dirty="0" err="1"/>
              <a:t>correlation</a:t>
            </a:r>
            <a:r>
              <a:rPr lang="fr-FR" dirty="0"/>
              <a:t> </a:t>
            </a:r>
            <a:r>
              <a:rPr lang="fr-FR" dirty="0" err="1"/>
              <a:t>energy</a:t>
            </a:r>
            <a:r>
              <a:rPr lang="fr-FR" dirty="0"/>
              <a:t> ) and compare </a:t>
            </a:r>
            <a:r>
              <a:rPr lang="fr-FR" dirty="0" err="1"/>
              <a:t>with</a:t>
            </a:r>
            <a:r>
              <a:rPr lang="fr-FR" dirty="0"/>
              <a:t> RHF </a:t>
            </a:r>
            <a:r>
              <a:rPr lang="fr-FR" dirty="0" err="1"/>
              <a:t>with</a:t>
            </a:r>
            <a:r>
              <a:rPr lang="fr-FR" dirty="0"/>
              <a:t> </a:t>
            </a:r>
            <a:r>
              <a:rPr lang="fr-FR" dirty="0" err="1"/>
              <a:t>density</a:t>
            </a:r>
            <a:r>
              <a:rPr lang="fr-FR" dirty="0"/>
              <a:t> </a:t>
            </a:r>
            <a:r>
              <a:rPr lang="fr-FR" dirty="0" err="1"/>
              <a:t>dependent</a:t>
            </a:r>
            <a:r>
              <a:rPr lang="fr-FR" dirty="0"/>
              <a:t> </a:t>
            </a:r>
            <a:r>
              <a:rPr lang="fr-FR" dirty="0" err="1"/>
              <a:t>couplings</a:t>
            </a:r>
            <a:r>
              <a:rPr lang="fr-FR" dirty="0"/>
              <a:t> for the NEP</a:t>
            </a:r>
          </a:p>
          <a:p>
            <a:pPr marL="285750" indent="-285750">
              <a:buFont typeface="Arial" panose="020B0604020202020204" pitchFamily="34" charset="0"/>
              <a:buChar char="•"/>
            </a:pPr>
            <a:r>
              <a:rPr lang="fr-FR" dirty="0" err="1"/>
              <a:t>Finite</a:t>
            </a:r>
            <a:r>
              <a:rPr lang="fr-FR" dirty="0"/>
              <a:t> </a:t>
            </a:r>
            <a:r>
              <a:rPr lang="fr-FR" dirty="0" err="1"/>
              <a:t>nuclei</a:t>
            </a:r>
            <a:endParaRPr lang="fr-FR" dirty="0"/>
          </a:p>
          <a:p>
            <a:pPr marL="285750" indent="-285750">
              <a:buFont typeface="Arial" panose="020B0604020202020204" pitchFamily="34" charset="0"/>
              <a:buChar char="•"/>
            </a:pPr>
            <a:r>
              <a:rPr lang="fr-FR" dirty="0" err="1"/>
              <a:t>Asymmetric</a:t>
            </a:r>
            <a:r>
              <a:rPr lang="fr-FR" dirty="0"/>
              <a:t> </a:t>
            </a:r>
            <a:r>
              <a:rPr lang="fr-FR" dirty="0" err="1"/>
              <a:t>nuclear</a:t>
            </a:r>
            <a:r>
              <a:rPr lang="fr-FR" dirty="0"/>
              <a:t> </a:t>
            </a:r>
            <a:r>
              <a:rPr lang="fr-FR" dirty="0" err="1"/>
              <a:t>matter</a:t>
            </a:r>
            <a:endParaRPr lang="fr-FR" dirty="0"/>
          </a:p>
          <a:p>
            <a:pPr marL="285750" indent="-285750">
              <a:buFont typeface="Arial" panose="020B0604020202020204" pitchFamily="34" charset="0"/>
              <a:buChar char="•"/>
            </a:pPr>
            <a:r>
              <a:rPr lang="fr-FR" dirty="0"/>
              <a:t>Transition to quark </a:t>
            </a:r>
            <a:r>
              <a:rPr lang="fr-FR" dirty="0" err="1"/>
              <a:t>matter</a:t>
            </a:r>
            <a:r>
              <a:rPr lang="fr-FR" dirty="0"/>
              <a:t> </a:t>
            </a:r>
            <a:r>
              <a:rPr lang="fr-FR" dirty="0" err="1"/>
              <a:t>with</a:t>
            </a:r>
            <a:r>
              <a:rPr lang="fr-FR" dirty="0"/>
              <a:t> percolation </a:t>
            </a:r>
            <a:r>
              <a:rPr lang="fr-FR" dirty="0" err="1"/>
              <a:t>criteria</a:t>
            </a:r>
            <a:endParaRPr lang="fr-FR" dirty="0"/>
          </a:p>
        </p:txBody>
      </p:sp>
      <p:sp>
        <p:nvSpPr>
          <p:cNvPr id="5" name="ZoneTexte 4">
            <a:extLst>
              <a:ext uri="{FF2B5EF4-FFF2-40B4-BE49-F238E27FC236}">
                <a16:creationId xmlns:a16="http://schemas.microsoft.com/office/drawing/2014/main" id="{39E7E80B-5439-4049-9E99-79A304E1B422}"/>
              </a:ext>
            </a:extLst>
          </p:cNvPr>
          <p:cNvSpPr txBox="1"/>
          <p:nvPr/>
        </p:nvSpPr>
        <p:spPr>
          <a:xfrm>
            <a:off x="4884294" y="2470852"/>
            <a:ext cx="5961184" cy="400110"/>
          </a:xfrm>
          <a:prstGeom prst="rect">
            <a:avLst/>
          </a:prstGeom>
          <a:noFill/>
        </p:spPr>
        <p:txBody>
          <a:bodyPr wrap="square" rtlCol="0">
            <a:spAutoFit/>
          </a:bodyPr>
          <a:lstStyle/>
          <a:p>
            <a:r>
              <a:rPr lang="fr-FR" sz="2000" dirty="0" err="1"/>
              <a:t>Before</a:t>
            </a:r>
            <a:r>
              <a:rPr lang="fr-FR" sz="2000" dirty="0"/>
              <a:t> </a:t>
            </a:r>
            <a:r>
              <a:rPr lang="fr-FR" sz="2000" dirty="0" err="1"/>
              <a:t>any</a:t>
            </a:r>
            <a:r>
              <a:rPr lang="fr-FR" sz="2000" dirty="0"/>
              <a:t> </a:t>
            </a:r>
            <a:r>
              <a:rPr lang="fr-FR" sz="2000" dirty="0" err="1"/>
              <a:t>kind</a:t>
            </a:r>
            <a:r>
              <a:rPr lang="fr-FR" sz="2000" dirty="0"/>
              <a:t> of fine tuning or </a:t>
            </a:r>
            <a:r>
              <a:rPr lang="fr-FR" sz="2000" dirty="0" err="1"/>
              <a:t>adjustment</a:t>
            </a:r>
            <a:r>
              <a:rPr lang="fr-FR" sz="2000" dirty="0"/>
              <a:t>,</a:t>
            </a:r>
          </a:p>
        </p:txBody>
      </p:sp>
      <p:sp>
        <p:nvSpPr>
          <p:cNvPr id="8" name="Flèche : bas 7">
            <a:extLst>
              <a:ext uri="{FF2B5EF4-FFF2-40B4-BE49-F238E27FC236}">
                <a16:creationId xmlns:a16="http://schemas.microsoft.com/office/drawing/2014/main" id="{9895272A-4EEB-4AF6-9C8A-878AAC025DD6}"/>
              </a:ext>
            </a:extLst>
          </p:cNvPr>
          <p:cNvSpPr/>
          <p:nvPr/>
        </p:nvSpPr>
        <p:spPr bwMode="auto">
          <a:xfrm>
            <a:off x="7884667" y="3429000"/>
            <a:ext cx="275485" cy="555727"/>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p:spTree>
    <p:extLst>
      <p:ext uri="{BB962C8B-B14F-4D97-AF65-F5344CB8AC3E}">
        <p14:creationId xmlns:p14="http://schemas.microsoft.com/office/powerpoint/2010/main" val="28547666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1DB19291-D49F-465C-A455-C43967CF7268}"/>
              </a:ext>
            </a:extLst>
          </p:cNvPr>
          <p:cNvSpPr txBox="1"/>
          <p:nvPr/>
        </p:nvSpPr>
        <p:spPr>
          <a:xfrm>
            <a:off x="224852" y="2494233"/>
            <a:ext cx="11827865" cy="3785652"/>
          </a:xfrm>
          <a:prstGeom prst="rect">
            <a:avLst/>
          </a:prstGeom>
          <a:noFill/>
        </p:spPr>
        <p:txBody>
          <a:bodyPr wrap="square">
            <a:spAutoFit/>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He gave a lecture on "Dynamical treatment of symmetries: breaking and restoration" where he started with a “</a:t>
            </a:r>
            <a:r>
              <a:rPr lang="en-US" sz="2400" dirty="0">
                <a:latin typeface="Calibri" panose="020F0502020204030204" pitchFamily="34" charset="0"/>
                <a:ea typeface="Calibri" panose="020F0502020204030204" pitchFamily="34" charset="0"/>
                <a:cs typeface="Times New Roman" panose="02020603050405020304" pitchFamily="18" charset="0"/>
              </a:rPr>
              <a:t>little </a:t>
            </a:r>
            <a:r>
              <a:rPr lang="en-US" sz="2400" dirty="0">
                <a:effectLst/>
                <a:latin typeface="Calibri" panose="020F0502020204030204" pitchFamily="34" charset="0"/>
                <a:ea typeface="Calibri" panose="020F0502020204030204" pitchFamily="34" charset="0"/>
                <a:cs typeface="Times New Roman" panose="02020603050405020304" pitchFamily="18" charset="0"/>
              </a:rPr>
              <a:t>model", for the treatment of translational symmetry and the spurious mode. It was one of those “petits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modèles</a:t>
            </a:r>
            <a:r>
              <a:rPr lang="en-US" sz="2400" dirty="0">
                <a:effectLst/>
                <a:latin typeface="Calibri" panose="020F0502020204030204" pitchFamily="34" charset="0"/>
                <a:ea typeface="Calibri" panose="020F0502020204030204" pitchFamily="34" charset="0"/>
                <a:cs typeface="Times New Roman" panose="02020603050405020304" pitchFamily="18" charset="0"/>
              </a:rPr>
              <a:t>” , pushed to the limit, preferably analytically, being able of extracting the maximum from them</a:t>
            </a:r>
            <a:r>
              <a:rPr lang="en-US" sz="2400" i="1"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400" i="1"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In this lecture he also dealt with the question of chiral symmetry breaking in hadronic physics where the spurious mode or soft mode generated by its spontaneous breaking is associated with the pion, the Goldstone boson, and it is precisely at this time that Peter started, I think, to be interested in a more hadronic description of nuclear physics (what was called at the time intermediate energy physics). </a:t>
            </a:r>
            <a:endParaRPr lang="fr-FR" sz="2400" dirty="0"/>
          </a:p>
        </p:txBody>
      </p:sp>
      <p:pic>
        <p:nvPicPr>
          <p:cNvPr id="7" name="Image 6">
            <a:extLst>
              <a:ext uri="{FF2B5EF4-FFF2-40B4-BE49-F238E27FC236}">
                <a16:creationId xmlns:a16="http://schemas.microsoft.com/office/drawing/2014/main" id="{8A80376C-5416-4D6F-B5D7-A09F44C363D9}"/>
              </a:ext>
            </a:extLst>
          </p:cNvPr>
          <p:cNvPicPr>
            <a:picLocks noChangeAspect="1"/>
          </p:cNvPicPr>
          <p:nvPr/>
        </p:nvPicPr>
        <p:blipFill>
          <a:blip r:embed="rId2"/>
          <a:stretch>
            <a:fillRect/>
          </a:stretch>
        </p:blipFill>
        <p:spPr>
          <a:xfrm>
            <a:off x="558754" y="1176189"/>
            <a:ext cx="4313049" cy="935254"/>
          </a:xfrm>
          <a:prstGeom prst="rect">
            <a:avLst/>
          </a:prstGeom>
        </p:spPr>
      </p:pic>
      <p:sp>
        <p:nvSpPr>
          <p:cNvPr id="9" name="ZoneTexte 8">
            <a:extLst>
              <a:ext uri="{FF2B5EF4-FFF2-40B4-BE49-F238E27FC236}">
                <a16:creationId xmlns:a16="http://schemas.microsoft.com/office/drawing/2014/main" id="{BD24C743-0083-4546-95E5-B85C05377CFB}"/>
              </a:ext>
            </a:extLst>
          </p:cNvPr>
          <p:cNvSpPr txBox="1"/>
          <p:nvPr/>
        </p:nvSpPr>
        <p:spPr>
          <a:xfrm>
            <a:off x="224852" y="129552"/>
            <a:ext cx="10792918" cy="461665"/>
          </a:xfrm>
          <a:prstGeom prst="rect">
            <a:avLst/>
          </a:prstGeom>
          <a:noFill/>
        </p:spPr>
        <p:txBody>
          <a:bodyPr wrap="square">
            <a:spAutoFit/>
          </a:bodyPr>
          <a:lstStyle/>
          <a:p>
            <a:r>
              <a:rPr lang="fr-FR" sz="2400" dirty="0" err="1"/>
              <a:t>My</a:t>
            </a:r>
            <a:r>
              <a:rPr lang="fr-FR" sz="2400" dirty="0"/>
              <a:t> first memory of Peter </a:t>
            </a:r>
            <a:r>
              <a:rPr lang="fr-FR" sz="2400" dirty="0" err="1"/>
              <a:t>Schuck</a:t>
            </a:r>
            <a:r>
              <a:rPr lang="fr-FR" sz="2400" dirty="0"/>
              <a:t>  </a:t>
            </a:r>
            <a:r>
              <a:rPr lang="fr-FR" sz="2400" dirty="0" err="1"/>
              <a:t>is</a:t>
            </a:r>
            <a:r>
              <a:rPr lang="fr-FR" sz="2400" dirty="0"/>
              <a:t> </a:t>
            </a:r>
            <a:r>
              <a:rPr lang="fr-FR" sz="2400" dirty="0" err="1"/>
              <a:t>from</a:t>
            </a:r>
            <a:r>
              <a:rPr lang="fr-FR" sz="2400" dirty="0"/>
              <a:t> 1986. </a:t>
            </a:r>
            <a:r>
              <a:rPr lang="en-US" sz="2400" dirty="0">
                <a:effectLst/>
                <a:latin typeface="Calibri" panose="020F0502020204030204" pitchFamily="34" charset="0"/>
                <a:ea typeface="Calibri" panose="020F0502020204030204" pitchFamily="34" charset="0"/>
                <a:cs typeface="Times New Roman" panose="02020603050405020304" pitchFamily="18" charset="0"/>
              </a:rPr>
              <a:t> </a:t>
            </a:r>
            <a:r>
              <a:rPr lang="en-US" sz="2400" dirty="0">
                <a:latin typeface="Calibri" panose="020F0502020204030204" pitchFamily="34" charset="0"/>
                <a:ea typeface="Calibri" panose="020F0502020204030204" pitchFamily="34" charset="0"/>
                <a:cs typeface="Times New Roman" panose="02020603050405020304" pitchFamily="18" charset="0"/>
              </a:rPr>
              <a:t>H</a:t>
            </a:r>
            <a:r>
              <a:rPr lang="en-US" sz="2400" dirty="0">
                <a:effectLst/>
                <a:latin typeface="Calibri" panose="020F0502020204030204" pitchFamily="34" charset="0"/>
                <a:ea typeface="Calibri" panose="020F0502020204030204" pitchFamily="34" charset="0"/>
                <a:cs typeface="Times New Roman" panose="02020603050405020304" pitchFamily="18" charset="0"/>
              </a:rPr>
              <a:t>is lecture at the Joliot Curie School</a:t>
            </a:r>
            <a:endParaRPr lang="en-US" sz="18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1" name="Image 10">
            <a:extLst>
              <a:ext uri="{FF2B5EF4-FFF2-40B4-BE49-F238E27FC236}">
                <a16:creationId xmlns:a16="http://schemas.microsoft.com/office/drawing/2014/main" id="{F58AA42A-6523-4569-B634-5574A569B524}"/>
              </a:ext>
            </a:extLst>
          </p:cNvPr>
          <p:cNvPicPr>
            <a:picLocks noChangeAspect="1"/>
          </p:cNvPicPr>
          <p:nvPr/>
        </p:nvPicPr>
        <p:blipFill>
          <a:blip r:embed="rId3"/>
          <a:stretch>
            <a:fillRect/>
          </a:stretch>
        </p:blipFill>
        <p:spPr>
          <a:xfrm>
            <a:off x="5306519" y="1177723"/>
            <a:ext cx="6521830" cy="935255"/>
          </a:xfrm>
          <a:prstGeom prst="rect">
            <a:avLst/>
          </a:prstGeom>
        </p:spPr>
      </p:pic>
    </p:spTree>
    <p:extLst>
      <p:ext uri="{BB962C8B-B14F-4D97-AF65-F5344CB8AC3E}">
        <p14:creationId xmlns:p14="http://schemas.microsoft.com/office/powerpoint/2010/main" val="1372706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272EACB1-E574-40D3-AEE8-A36C511BFE77}"/>
              </a:ext>
            </a:extLst>
          </p:cNvPr>
          <p:cNvSpPr txBox="1"/>
          <p:nvPr/>
        </p:nvSpPr>
        <p:spPr>
          <a:xfrm>
            <a:off x="164892" y="191316"/>
            <a:ext cx="11722308" cy="2677656"/>
          </a:xfrm>
          <a:prstGeom prst="rect">
            <a:avLst/>
          </a:prstGeom>
          <a:noFill/>
        </p:spPr>
        <p:txBody>
          <a:bodyPr wrap="square">
            <a:spAutoFit/>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Actually I can't remember exactly how and on what occasion I really came into contact with Peter,  but I think that my motivation was primarily to use semi-classical techniques of which he was a great specialist for the calculation of nuclear responses of finite nuclei in the quasi-elastic domain, avoiding the full quantum calculation which is much too cumbersome and probably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luxuous</a:t>
            </a:r>
            <a:r>
              <a:rPr lang="en-US" sz="2400" dirty="0">
                <a:effectLst/>
                <a:latin typeface="Calibri" panose="020F0502020204030204" pitchFamily="34" charset="0"/>
                <a:ea typeface="Calibri" panose="020F0502020204030204" pitchFamily="34" charset="0"/>
                <a:cs typeface="Times New Roman" panose="02020603050405020304" pitchFamily="18" charset="0"/>
              </a:rPr>
              <a:t> for the applications.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This  was the subject of our first common paper written in 1987 and published  in PRA   on the Wigner-Kirkwood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hbar</a:t>
            </a:r>
            <a:r>
              <a:rPr lang="en-US" sz="2400" dirty="0">
                <a:effectLst/>
                <a:latin typeface="Calibri" panose="020F0502020204030204" pitchFamily="34" charset="0"/>
                <a:ea typeface="Calibri" panose="020F0502020204030204" pitchFamily="34" charset="0"/>
                <a:cs typeface="Times New Roman" panose="02020603050405020304" pitchFamily="18" charset="0"/>
              </a:rPr>
              <a:t> expansion of the RPA response function.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Image 6">
            <a:extLst>
              <a:ext uri="{FF2B5EF4-FFF2-40B4-BE49-F238E27FC236}">
                <a16:creationId xmlns:a16="http://schemas.microsoft.com/office/drawing/2014/main" id="{019CCE86-03B5-4894-AC30-CC58D5DAC423}"/>
              </a:ext>
            </a:extLst>
          </p:cNvPr>
          <p:cNvPicPr>
            <a:picLocks noChangeAspect="1"/>
          </p:cNvPicPr>
          <p:nvPr/>
        </p:nvPicPr>
        <p:blipFill>
          <a:blip r:embed="rId2"/>
          <a:stretch>
            <a:fillRect/>
          </a:stretch>
        </p:blipFill>
        <p:spPr>
          <a:xfrm>
            <a:off x="2083633" y="3077312"/>
            <a:ext cx="7565036" cy="1623352"/>
          </a:xfrm>
          <a:prstGeom prst="rect">
            <a:avLst/>
          </a:prstGeom>
        </p:spPr>
      </p:pic>
      <p:sp>
        <p:nvSpPr>
          <p:cNvPr id="9" name="ZoneTexte 8">
            <a:extLst>
              <a:ext uri="{FF2B5EF4-FFF2-40B4-BE49-F238E27FC236}">
                <a16:creationId xmlns:a16="http://schemas.microsoft.com/office/drawing/2014/main" id="{7A1CF212-41E7-409E-9EC0-7A0E147637B9}"/>
              </a:ext>
            </a:extLst>
          </p:cNvPr>
          <p:cNvSpPr txBox="1"/>
          <p:nvPr/>
        </p:nvSpPr>
        <p:spPr>
          <a:xfrm>
            <a:off x="280827" y="4700664"/>
            <a:ext cx="11830216" cy="1938992"/>
          </a:xfrm>
          <a:prstGeom prst="rect">
            <a:avLst/>
          </a:prstGeom>
          <a:noFill/>
        </p:spPr>
        <p:txBody>
          <a:bodyPr wrap="square">
            <a:spAutoFit/>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The main application of these semi-classical techniques for our Lyon  group came a few years later:  the neutrino nuclei interaction, </a:t>
            </a:r>
            <a:r>
              <a:rPr lang="en-US" sz="2400" dirty="0">
                <a:latin typeface="Calibri" panose="020F0502020204030204" pitchFamily="34" charset="0"/>
                <a:ea typeface="Calibri" panose="020F0502020204030204" pitchFamily="34" charset="0"/>
                <a:cs typeface="Times New Roman" panose="02020603050405020304" pitchFamily="18" charset="0"/>
              </a:rPr>
              <a:t>(</a:t>
            </a:r>
            <a:r>
              <a:rPr lang="en-US" sz="2400" dirty="0">
                <a:effectLst/>
                <a:latin typeface="Calibri" panose="020F0502020204030204" pitchFamily="34" charset="0"/>
                <a:ea typeface="Calibri" panose="020F0502020204030204" pitchFamily="34" charset="0"/>
                <a:cs typeface="Times New Roman" panose="02020603050405020304" pitchFamily="18" charset="0"/>
              </a:rPr>
              <a:t>thesis of Jacques Marteau, Peter was a member of the committee</a:t>
            </a:r>
            <a:r>
              <a:rPr lang="en-US" sz="2400" dirty="0">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This is largely thanks to this contribution that our team has been able to make a set of significant contributions to the neutrino-nucleus interaction, whose control is a key element for the analysis of long-base line neutrino oscillation experiments. </a:t>
            </a:r>
            <a:endParaRPr lang="fr-FR"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51323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54BE5135-85C5-421A-9112-DC7364FC6E4D}"/>
              </a:ext>
            </a:extLst>
          </p:cNvPr>
          <p:cNvSpPr txBox="1"/>
          <p:nvPr/>
        </p:nvSpPr>
        <p:spPr>
          <a:xfrm>
            <a:off x="399737" y="413187"/>
            <a:ext cx="11392525" cy="5632311"/>
          </a:xfrm>
          <a:prstGeom prst="rect">
            <a:avLst/>
          </a:prstGeom>
          <a:noFill/>
        </p:spPr>
        <p:txBody>
          <a:bodyPr wrap="square">
            <a:spAutoFit/>
          </a:bodyPr>
          <a:lstStyle/>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But very soon (1990) , the main subject of our collaboration was the question  of the origin of the medium range attraction in the scalar-</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isoscalar</a:t>
            </a:r>
            <a:r>
              <a:rPr lang="en-US" sz="2400" dirty="0">
                <a:effectLst/>
                <a:latin typeface="Calibri" panose="020F0502020204030204" pitchFamily="34" charset="0"/>
                <a:ea typeface="Calibri" panose="020F0502020204030204" pitchFamily="34" charset="0"/>
                <a:cs typeface="Times New Roman" panose="02020603050405020304" pitchFamily="18" charset="0"/>
              </a:rPr>
              <a:t> channel by exchange of two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pions</a:t>
            </a:r>
            <a:r>
              <a:rPr lang="en-US" sz="2400" dirty="0">
                <a:effectLst/>
                <a:latin typeface="Calibri" panose="020F0502020204030204" pitchFamily="34" charset="0"/>
                <a:ea typeface="Calibri" panose="020F0502020204030204" pitchFamily="34" charset="0"/>
                <a:cs typeface="Times New Roman" panose="02020603050405020304" pitchFamily="18" charset="0"/>
              </a:rPr>
              <a:t> coupled to the famous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sigma meson </a:t>
            </a:r>
            <a:r>
              <a:rPr lang="en-US" sz="2400" dirty="0">
                <a:effectLst/>
                <a:latin typeface="Calibri" panose="020F0502020204030204" pitchFamily="34" charset="0"/>
                <a:ea typeface="Calibri" panose="020F0502020204030204" pitchFamily="34" charset="0"/>
                <a:cs typeface="Times New Roman" panose="02020603050405020304" pitchFamily="18" charset="0"/>
              </a:rPr>
              <a:t>introduced in relativistic theories. This led him, together with our group in Lyon and Jochen Wambach's group in Darmstadt, to a set  of works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L</a:t>
            </a:r>
            <a:r>
              <a:rPr lang="en-US" sz="2400" dirty="0">
                <a:effectLst/>
                <a:latin typeface="Calibri" panose="020F0502020204030204" pitchFamily="34" charset="0"/>
                <a:ea typeface="Calibri" panose="020F0502020204030204" pitchFamily="34" charset="0"/>
                <a:cs typeface="Times New Roman" panose="02020603050405020304" pitchFamily="18" charset="0"/>
              </a:rPr>
              <a:t>inear sigma model and quantum field theories with broken symmetry using self-consistent RPA techniques (in particular the renormalized RPA version) </a:t>
            </a:r>
          </a:p>
          <a:p>
            <a:pPr marL="342900" indent="-342900">
              <a:buFont typeface="Arial" panose="020B0604020202020204" pitchFamily="34" charset="0"/>
              <a:buChar char="•"/>
            </a:pPr>
            <a:r>
              <a:rPr lang="en-US" sz="2400" dirty="0">
                <a:latin typeface="Calibri" panose="020F0502020204030204" pitchFamily="34" charset="0"/>
                <a:ea typeface="Calibri" panose="020F0502020204030204" pitchFamily="34" charset="0"/>
                <a:cs typeface="Times New Roman" panose="02020603050405020304" pitchFamily="18" charset="0"/>
              </a:rPr>
              <a:t>N</a:t>
            </a:r>
            <a:r>
              <a:rPr lang="en-US" sz="2400" dirty="0">
                <a:effectLst/>
                <a:latin typeface="Calibri" panose="020F0502020204030204" pitchFamily="34" charset="0"/>
                <a:ea typeface="Calibri" panose="020F0502020204030204" pitchFamily="34" charset="0"/>
                <a:cs typeface="Times New Roman" panose="02020603050405020304" pitchFamily="18" charset="0"/>
              </a:rPr>
              <a:t>ot only for models in hadronic physics but also for models that could describe the Higgs mechanism; this was Hubert Hansen's thesis work. </a:t>
            </a:r>
          </a:p>
          <a:p>
            <a:pPr algn="just"/>
            <a:r>
              <a:rPr lang="en-US" sz="2400" dirty="0">
                <a:effectLst/>
                <a:latin typeface="Calibri" panose="020F0502020204030204" pitchFamily="34" charset="0"/>
                <a:ea typeface="Calibri" panose="020F0502020204030204" pitchFamily="34" charset="0"/>
                <a:cs typeface="Times New Roman" panose="02020603050405020304" pitchFamily="18" charset="0"/>
              </a:rPr>
              <a:t>It was in this context of collaboration that we were able to attract Micaela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Oertel</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Michael Urban, who were students of Jochen Wambach, to Lyon and Orsay. </a:t>
            </a:r>
          </a:p>
          <a:p>
            <a:pPr algn="just"/>
            <a:r>
              <a:rPr lang="en-US" sz="2400" dirty="0">
                <a:latin typeface="Calibri" panose="020F0502020204030204" pitchFamily="34" charset="0"/>
                <a:ea typeface="Calibri" panose="020F0502020204030204" pitchFamily="34" charset="0"/>
                <a:cs typeface="Times New Roman" panose="02020603050405020304" pitchFamily="18" charset="0"/>
              </a:rPr>
              <a:t>T</a:t>
            </a:r>
            <a:r>
              <a:rPr lang="en-US" sz="2400" dirty="0">
                <a:effectLst/>
                <a:latin typeface="Calibri" panose="020F0502020204030204" pitchFamily="34" charset="0"/>
                <a:ea typeface="Calibri" panose="020F0502020204030204" pitchFamily="34" charset="0"/>
                <a:cs typeface="Times New Roman" panose="02020603050405020304" pitchFamily="18" charset="0"/>
              </a:rPr>
              <a:t>his also led to a paper in 1993 in which we predicted the finite density broadening of the spectral function in the channel of the </a:t>
            </a:r>
            <a:r>
              <a:rPr lang="en-US" sz="2400" b="1" dirty="0">
                <a:effectLst/>
                <a:latin typeface="Calibri" panose="020F0502020204030204" pitchFamily="34" charset="0"/>
                <a:ea typeface="Calibri" panose="020F0502020204030204" pitchFamily="34" charset="0"/>
                <a:cs typeface="Times New Roman" panose="02020603050405020304" pitchFamily="18" charset="0"/>
              </a:rPr>
              <a:t>rho meson </a:t>
            </a:r>
            <a:r>
              <a:rPr lang="en-US" sz="2400" dirty="0">
                <a:effectLst/>
                <a:latin typeface="Calibri" panose="020F0502020204030204" pitchFamily="34" charset="0"/>
                <a:ea typeface="Calibri" panose="020F0502020204030204" pitchFamily="34" charset="0"/>
                <a:cs typeface="Times New Roman" panose="02020603050405020304" pitchFamily="18" charset="0"/>
              </a:rPr>
              <a:t>in the production of dileptons in relativistic heavy ions, collisions, which was confirmed in a spectacular way a few years later by the CERES collaboration and especially by the Na60 collaboration. </a:t>
            </a:r>
            <a:endParaRPr lang="fr-FR" sz="2400" dirty="0"/>
          </a:p>
        </p:txBody>
      </p:sp>
    </p:spTree>
    <p:extLst>
      <p:ext uri="{BB962C8B-B14F-4D97-AF65-F5344CB8AC3E}">
        <p14:creationId xmlns:p14="http://schemas.microsoft.com/office/powerpoint/2010/main" val="3496639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ZoneTexte 3">
                <a:extLst>
                  <a:ext uri="{FF2B5EF4-FFF2-40B4-BE49-F238E27FC236}">
                    <a16:creationId xmlns:a16="http://schemas.microsoft.com/office/drawing/2014/main" id="{9CB5DBC2-50CE-47AF-82F7-24CA0FBF7B3B}"/>
                  </a:ext>
                </a:extLst>
              </p:cNvPr>
              <p:cNvSpPr txBox="1"/>
              <p:nvPr/>
            </p:nvSpPr>
            <p:spPr>
              <a:xfrm>
                <a:off x="576469" y="210246"/>
                <a:ext cx="10827026" cy="1107996"/>
              </a:xfrm>
              <a:prstGeom prst="rect">
                <a:avLst/>
              </a:prstGeom>
              <a:noFill/>
            </p:spPr>
            <p:txBody>
              <a:bodyPr wrap="square" rtlCol="0">
                <a:spAutoFit/>
              </a:bodyPr>
              <a:lstStyle/>
              <a:p>
                <a:r>
                  <a:rPr lang="fr-FR" sz="2200" dirty="0">
                    <a:latin typeface="Arial" panose="020B0604020202020204" pitchFamily="34" charset="0"/>
                    <a:cs typeface="Arial" panose="020B0604020202020204" pitchFamily="34" charset="0"/>
                  </a:rPr>
                  <a:t>In the </a:t>
                </a:r>
                <a:r>
                  <a:rPr lang="fr-FR" sz="2200" dirty="0" err="1">
                    <a:latin typeface="Arial" panose="020B0604020202020204" pitchFamily="34" charset="0"/>
                    <a:cs typeface="Arial" panose="020B0604020202020204" pitchFamily="34" charset="0"/>
                  </a:rPr>
                  <a:t>beginning</a:t>
                </a:r>
                <a:r>
                  <a:rPr lang="fr-FR" sz="2200" dirty="0">
                    <a:latin typeface="Arial" panose="020B0604020202020204" pitchFamily="34" charset="0"/>
                    <a:cs typeface="Arial" panose="020B0604020202020204" pitchFamily="34" charset="0"/>
                  </a:rPr>
                  <a:t> of the 90th, I </a:t>
                </a:r>
                <a:r>
                  <a:rPr lang="fr-FR" sz="2200" dirty="0" err="1">
                    <a:latin typeface="Arial" panose="020B0604020202020204" pitchFamily="34" charset="0"/>
                    <a:cs typeface="Arial" panose="020B0604020202020204" pitchFamily="34" charset="0"/>
                  </a:rPr>
                  <a:t>published</a:t>
                </a:r>
                <a:r>
                  <a:rPr lang="fr-FR" sz="2200" dirty="0">
                    <a:latin typeface="Arial" panose="020B0604020202020204" pitchFamily="34" charset="0"/>
                    <a:cs typeface="Arial" panose="020B0604020202020204" pitchFamily="34" charset="0"/>
                  </a:rPr>
                  <a:t> </a:t>
                </a:r>
                <a:r>
                  <a:rPr lang="fr-FR" sz="2200" dirty="0" err="1">
                    <a:latin typeface="Arial" panose="020B0604020202020204" pitchFamily="34" charset="0"/>
                    <a:cs typeface="Arial" panose="020B0604020202020204" pitchFamily="34" charset="0"/>
                  </a:rPr>
                  <a:t>with</a:t>
                </a:r>
                <a:r>
                  <a:rPr lang="fr-FR" sz="2200" dirty="0">
                    <a:latin typeface="Arial" panose="020B0604020202020204" pitchFamily="34" charset="0"/>
                    <a:cs typeface="Arial" panose="020B0604020202020204" pitchFamily="34" charset="0"/>
                  </a:rPr>
                  <a:t> P. </a:t>
                </a:r>
                <a:r>
                  <a:rPr lang="fr-FR" sz="2200" dirty="0" err="1">
                    <a:latin typeface="Arial" panose="020B0604020202020204" pitchFamily="34" charset="0"/>
                    <a:cs typeface="Arial" panose="020B0604020202020204" pitchFamily="34" charset="0"/>
                  </a:rPr>
                  <a:t>Schuck</a:t>
                </a:r>
                <a:r>
                  <a:rPr lang="fr-FR" sz="2200" dirty="0">
                    <a:latin typeface="Arial" panose="020B0604020202020204" pitchFamily="34" charset="0"/>
                    <a:cs typeface="Arial" panose="020B0604020202020204" pitchFamily="34" charset="0"/>
                  </a:rPr>
                  <a:t> a set of </a:t>
                </a:r>
                <a:r>
                  <a:rPr lang="fr-FR" sz="2200" dirty="0" err="1">
                    <a:latin typeface="Arial" panose="020B0604020202020204" pitchFamily="34" charset="0"/>
                    <a:cs typeface="Arial" panose="020B0604020202020204" pitchFamily="34" charset="0"/>
                  </a:rPr>
                  <a:t>papers</a:t>
                </a:r>
                <a:r>
                  <a:rPr lang="fr-FR" sz="2200" dirty="0">
                    <a:latin typeface="Arial" panose="020B0604020202020204" pitchFamily="34" charset="0"/>
                    <a:cs typeface="Arial" panose="020B0604020202020204" pitchFamily="34" charset="0"/>
                  </a:rPr>
                  <a:t> </a:t>
                </a:r>
                <a:r>
                  <a:rPr lang="fr-FR" sz="2200" dirty="0" err="1">
                    <a:latin typeface="Arial" panose="020B0604020202020204" pitchFamily="34" charset="0"/>
                    <a:cs typeface="Arial" panose="020B0604020202020204" pitchFamily="34" charset="0"/>
                  </a:rPr>
                  <a:t>concerning</a:t>
                </a:r>
                <a:r>
                  <a:rPr lang="fr-FR" sz="2200" dirty="0">
                    <a:latin typeface="Arial" panose="020B0604020202020204" pitchFamily="34" charset="0"/>
                    <a:cs typeface="Arial" panose="020B0604020202020204" pitchFamily="34" charset="0"/>
                  </a:rPr>
                  <a:t> the in-medium modification of the </a:t>
                </a:r>
                <a14:m>
                  <m:oMath xmlns:m="http://schemas.openxmlformats.org/officeDocument/2006/math">
                    <m:r>
                      <a:rPr lang="fr-FR" sz="2200" i="1" smtClean="0">
                        <a:latin typeface="Cambria Math" panose="02040503050406030204" pitchFamily="18" charset="0"/>
                        <a:ea typeface="Cambria Math" panose="02040503050406030204" pitchFamily="18" charset="0"/>
                        <a:cs typeface="Arial" panose="020B0604020202020204" pitchFamily="34" charset="0"/>
                      </a:rPr>
                      <m:t>𝜋𝜋</m:t>
                    </m:r>
                  </m:oMath>
                </a14:m>
                <a:r>
                  <a:rPr lang="fr-FR" sz="2200" dirty="0">
                    <a:latin typeface="Arial" panose="020B0604020202020204" pitchFamily="34" charset="0"/>
                    <a:cs typeface="Arial" panose="020B0604020202020204" pitchFamily="34" charset="0"/>
                  </a:rPr>
                  <a:t> interaction and of the </a:t>
                </a:r>
                <a:r>
                  <a:rPr lang="fr-FR" sz="2200" dirty="0" err="1">
                    <a:latin typeface="Arial" panose="020B0604020202020204" pitchFamily="34" charset="0"/>
                    <a:cs typeface="Arial" panose="020B0604020202020204" pitchFamily="34" charset="0"/>
                  </a:rPr>
                  <a:t>associated</a:t>
                </a:r>
                <a:r>
                  <a:rPr lang="fr-FR" sz="2200" dirty="0">
                    <a:latin typeface="Arial" panose="020B0604020202020204" pitchFamily="34" charset="0"/>
                    <a:cs typeface="Arial" panose="020B0604020202020204" pitchFamily="34" charset="0"/>
                  </a:rPr>
                  <a:t> </a:t>
                </a:r>
                <a:r>
                  <a:rPr lang="fr-FR" sz="2200" dirty="0" err="1">
                    <a:latin typeface="Arial" panose="020B0604020202020204" pitchFamily="34" charset="0"/>
                    <a:cs typeface="Arial" panose="020B0604020202020204" pitchFamily="34" charset="0"/>
                  </a:rPr>
                  <a:t>resonances</a:t>
                </a:r>
                <a:r>
                  <a:rPr lang="fr-FR" sz="2200" dirty="0">
                    <a:latin typeface="Arial" panose="020B0604020202020204" pitchFamily="34" charset="0"/>
                    <a:cs typeface="Arial" panose="020B0604020202020204" pitchFamily="34" charset="0"/>
                  </a:rPr>
                  <a:t>:</a:t>
                </a:r>
              </a:p>
              <a:p>
                <a:r>
                  <a:rPr lang="fr-FR" sz="2200" b="1" dirty="0">
                    <a:solidFill>
                      <a:srgbClr val="FF0000"/>
                    </a:solidFill>
                    <a:latin typeface="Arial" panose="020B0604020202020204" pitchFamily="34" charset="0"/>
                    <a:cs typeface="Arial" panose="020B0604020202020204" pitchFamily="34" charset="0"/>
                  </a:rPr>
                  <a:t>the rho </a:t>
                </a:r>
                <a:r>
                  <a:rPr lang="fr-FR" sz="2200" b="1" dirty="0" err="1">
                    <a:solidFill>
                      <a:srgbClr val="FF0000"/>
                    </a:solidFill>
                    <a:latin typeface="Arial" panose="020B0604020202020204" pitchFamily="34" charset="0"/>
                    <a:cs typeface="Arial" panose="020B0604020202020204" pitchFamily="34" charset="0"/>
                  </a:rPr>
                  <a:t>meson</a:t>
                </a:r>
                <a:r>
                  <a:rPr lang="fr-FR" sz="2200" b="1" dirty="0">
                    <a:solidFill>
                      <a:srgbClr val="FF0000"/>
                    </a:solidFill>
                    <a:latin typeface="Arial" panose="020B0604020202020204" pitchFamily="34" charset="0"/>
                    <a:cs typeface="Arial" panose="020B0604020202020204" pitchFamily="34" charset="0"/>
                  </a:rPr>
                  <a:t> and the sigma </a:t>
                </a:r>
                <a:r>
                  <a:rPr lang="fr-FR" sz="2200" b="1" dirty="0" err="1">
                    <a:solidFill>
                      <a:srgbClr val="FF0000"/>
                    </a:solidFill>
                    <a:latin typeface="Arial" panose="020B0604020202020204" pitchFamily="34" charset="0"/>
                    <a:cs typeface="Arial" panose="020B0604020202020204" pitchFamily="34" charset="0"/>
                  </a:rPr>
                  <a:t>meson</a:t>
                </a:r>
                <a:r>
                  <a:rPr lang="fr-FR" sz="2200" b="1" dirty="0">
                    <a:solidFill>
                      <a:srgbClr val="FF0000"/>
                    </a:solidFill>
                    <a:latin typeface="Arial" panose="020B0604020202020204" pitchFamily="34" charset="0"/>
                    <a:cs typeface="Arial" panose="020B0604020202020204" pitchFamily="34" charset="0"/>
                  </a:rPr>
                  <a:t> </a:t>
                </a:r>
              </a:p>
            </p:txBody>
          </p:sp>
        </mc:Choice>
        <mc:Fallback xmlns="">
          <p:sp>
            <p:nvSpPr>
              <p:cNvPr id="4" name="ZoneTexte 3">
                <a:extLst>
                  <a:ext uri="{FF2B5EF4-FFF2-40B4-BE49-F238E27FC236}">
                    <a16:creationId xmlns:a16="http://schemas.microsoft.com/office/drawing/2014/main" id="{9CB5DBC2-50CE-47AF-82F7-24CA0FBF7B3B}"/>
                  </a:ext>
                </a:extLst>
              </p:cNvPr>
              <p:cNvSpPr txBox="1">
                <a:spLocks noRot="1" noChangeAspect="1" noMove="1" noResize="1" noEditPoints="1" noAdjustHandles="1" noChangeArrowheads="1" noChangeShapeType="1" noTextEdit="1"/>
              </p:cNvSpPr>
              <p:nvPr/>
            </p:nvSpPr>
            <p:spPr>
              <a:xfrm>
                <a:off x="576469" y="210246"/>
                <a:ext cx="10827026" cy="1107996"/>
              </a:xfrm>
              <a:prstGeom prst="rect">
                <a:avLst/>
              </a:prstGeom>
              <a:blipFill>
                <a:blip r:embed="rId2"/>
                <a:stretch>
                  <a:fillRect l="-732" t="-2747" r="-1182" b="-10989"/>
                </a:stretch>
              </a:blipFill>
            </p:spPr>
            <p:txBody>
              <a:bodyPr/>
              <a:lstStyle/>
              <a:p>
                <a:r>
                  <a:rPr lang="fr-FR">
                    <a:noFill/>
                  </a:rPr>
                  <a:t> </a:t>
                </a:r>
              </a:p>
            </p:txBody>
          </p:sp>
        </mc:Fallback>
      </mc:AlternateContent>
      <p:sp>
        <p:nvSpPr>
          <p:cNvPr id="7" name="ZoneTexte 6">
            <a:extLst>
              <a:ext uri="{FF2B5EF4-FFF2-40B4-BE49-F238E27FC236}">
                <a16:creationId xmlns:a16="http://schemas.microsoft.com/office/drawing/2014/main" id="{2B6B0D0A-458D-4CDA-AEF6-9E67A423DF11}"/>
              </a:ext>
            </a:extLst>
          </p:cNvPr>
          <p:cNvSpPr txBox="1"/>
          <p:nvPr/>
        </p:nvSpPr>
        <p:spPr>
          <a:xfrm>
            <a:off x="4216479" y="4783841"/>
            <a:ext cx="3049088" cy="120032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a:t>
            </a:r>
            <a:r>
              <a:rPr kumimoji="0" lang="fr-FR" altLang="fr-FR" sz="18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a:t>
            </a:r>
            <a:r>
              <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direct </a:t>
            </a:r>
            <a:r>
              <a:rPr kumimoji="0" lang="fr-FR" altLang="fr-FR" sz="2400" b="1" i="0" u="none" strike="noStrike" kern="1200" cap="none" spc="0" normalizeH="0" baseline="0" noProof="0" dirty="0" err="1">
                <a:ln>
                  <a:noFill/>
                </a:ln>
                <a:solidFill>
                  <a:srgbClr val="333399"/>
                </a:solidFill>
                <a:effectLst/>
                <a:uLnTx/>
                <a:uFillTx/>
                <a:latin typeface="Comic Sans MS" panose="030F0702030302020204" pitchFamily="66" charset="0"/>
                <a:ea typeface="+mn-ea"/>
                <a:cs typeface="+mn-cs"/>
              </a:rPr>
              <a:t>coupling</a:t>
            </a:r>
            <a:r>
              <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of the rho to </a:t>
            </a:r>
            <a:br>
              <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br>
            <a:r>
              <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rPr>
              <a:t> </a:t>
            </a:r>
            <a:r>
              <a:rPr kumimoji="0" lang="fr-FR" altLang="fr-FR" sz="2400" b="1" i="0" u="none" strike="noStrike" kern="1200" cap="none" spc="0" normalizeH="0" baseline="0" noProof="0" dirty="0" err="1">
                <a:ln>
                  <a:noFill/>
                </a:ln>
                <a:solidFill>
                  <a:srgbClr val="333399"/>
                </a:solidFill>
                <a:effectLst/>
                <a:uLnTx/>
                <a:uFillTx/>
                <a:latin typeface="Comic Sans MS" panose="030F0702030302020204" pitchFamily="66" charset="0"/>
                <a:ea typeface="+mn-ea"/>
                <a:cs typeface="+mn-cs"/>
              </a:rPr>
              <a:t>resonances</a:t>
            </a:r>
            <a:endParaRPr kumimoji="0" lang="fr-FR" altLang="fr-FR" sz="2400" b="1" i="0" u="none" strike="noStrike" kern="1200" cap="none" spc="0" normalizeH="0" baseline="0" noProof="0" dirty="0">
              <a:ln>
                <a:noFill/>
              </a:ln>
              <a:solidFill>
                <a:srgbClr val="333399"/>
              </a:solidFill>
              <a:effectLst/>
              <a:uLnTx/>
              <a:uFillTx/>
              <a:latin typeface="Comic Sans MS" panose="030F0702030302020204" pitchFamily="66" charset="0"/>
              <a:ea typeface="+mn-ea"/>
              <a:cs typeface="+mn-cs"/>
            </a:endParaRPr>
          </a:p>
        </p:txBody>
      </p:sp>
      <p:grpSp>
        <p:nvGrpSpPr>
          <p:cNvPr id="12" name="Groupe 11">
            <a:extLst>
              <a:ext uri="{FF2B5EF4-FFF2-40B4-BE49-F238E27FC236}">
                <a16:creationId xmlns:a16="http://schemas.microsoft.com/office/drawing/2014/main" id="{E031E204-DA4B-4CF6-B59E-1C0B96BFC7F1}"/>
              </a:ext>
            </a:extLst>
          </p:cNvPr>
          <p:cNvGrpSpPr/>
          <p:nvPr/>
        </p:nvGrpSpPr>
        <p:grpSpPr>
          <a:xfrm>
            <a:off x="8075021" y="3943348"/>
            <a:ext cx="3554413" cy="2881313"/>
            <a:chOff x="7127967" y="3412194"/>
            <a:chExt cx="3554413" cy="2881313"/>
          </a:xfrm>
        </p:grpSpPr>
        <p:pic>
          <p:nvPicPr>
            <p:cNvPr id="8" name="Picture 17">
              <a:extLst>
                <a:ext uri="{FF2B5EF4-FFF2-40B4-BE49-F238E27FC236}">
                  <a16:creationId xmlns:a16="http://schemas.microsoft.com/office/drawing/2014/main" id="{17371D12-35EB-4A45-A634-94AD687E5A2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279" t="7848" r="4477" b="2679"/>
            <a:stretch>
              <a:fillRect/>
            </a:stretch>
          </p:blipFill>
          <p:spPr bwMode="auto">
            <a:xfrm>
              <a:off x="7127967" y="3412194"/>
              <a:ext cx="3554413" cy="2881313"/>
            </a:xfrm>
            <a:prstGeom prst="rect">
              <a:avLst/>
            </a:prstGeom>
            <a:noFill/>
            <a:extLst>
              <a:ext uri="{909E8E84-426E-40DD-AFC4-6F175D3DCCD1}">
                <a14:hiddenFill xmlns:a14="http://schemas.microsoft.com/office/drawing/2010/main">
                  <a:solidFill>
                    <a:srgbClr val="FFFFFF"/>
                  </a:solidFill>
                </a14:hiddenFill>
              </a:ext>
            </a:extLst>
          </p:spPr>
        </p:pic>
        <p:sp>
          <p:nvSpPr>
            <p:cNvPr id="11" name="ZoneTexte 10">
              <a:extLst>
                <a:ext uri="{FF2B5EF4-FFF2-40B4-BE49-F238E27FC236}">
                  <a16:creationId xmlns:a16="http://schemas.microsoft.com/office/drawing/2014/main" id="{695DA08C-1604-4005-9400-CF4ED5344919}"/>
                </a:ext>
              </a:extLst>
            </p:cNvPr>
            <p:cNvSpPr txBox="1"/>
            <p:nvPr/>
          </p:nvSpPr>
          <p:spPr>
            <a:xfrm>
              <a:off x="7836852" y="4228165"/>
              <a:ext cx="875212" cy="461665"/>
            </a:xfrm>
            <a:prstGeom prst="rect">
              <a:avLst/>
            </a:prstGeom>
            <a:noFill/>
            <a:ln w="38100">
              <a:solidFill>
                <a:srgbClr val="FF0000"/>
              </a:solidFill>
            </a:ln>
          </p:spPr>
          <p:txBody>
            <a:bodyPr wrap="square" rtlCol="0">
              <a:spAutoFit/>
            </a:bodyPr>
            <a:lstStyle/>
            <a:p>
              <a:r>
                <a:rPr lang="fr-FR" sz="2400" b="1" dirty="0">
                  <a:solidFill>
                    <a:srgbClr val="FF0000"/>
                  </a:solidFill>
                </a:rPr>
                <a:t>NA60</a:t>
              </a:r>
            </a:p>
          </p:txBody>
        </p:sp>
      </p:grpSp>
      <p:sp>
        <p:nvSpPr>
          <p:cNvPr id="13" name="Flèche : droite 12">
            <a:extLst>
              <a:ext uri="{FF2B5EF4-FFF2-40B4-BE49-F238E27FC236}">
                <a16:creationId xmlns:a16="http://schemas.microsoft.com/office/drawing/2014/main" id="{3CF87290-BF80-4920-BA7F-972DCEB35F87}"/>
              </a:ext>
            </a:extLst>
          </p:cNvPr>
          <p:cNvSpPr/>
          <p:nvPr/>
        </p:nvSpPr>
        <p:spPr>
          <a:xfrm>
            <a:off x="4323714" y="6173829"/>
            <a:ext cx="1946366" cy="3265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2" name="Groupe 21">
            <a:extLst>
              <a:ext uri="{FF2B5EF4-FFF2-40B4-BE49-F238E27FC236}">
                <a16:creationId xmlns:a16="http://schemas.microsoft.com/office/drawing/2014/main" id="{CA15C576-9A64-453D-8C1D-5D65DB52FD08}"/>
              </a:ext>
            </a:extLst>
          </p:cNvPr>
          <p:cNvGrpSpPr/>
          <p:nvPr/>
        </p:nvGrpSpPr>
        <p:grpSpPr>
          <a:xfrm>
            <a:off x="399269" y="3975327"/>
            <a:ext cx="3108325" cy="2947987"/>
            <a:chOff x="399269" y="3975327"/>
            <a:chExt cx="3108325" cy="2947987"/>
          </a:xfrm>
        </p:grpSpPr>
        <p:pic>
          <p:nvPicPr>
            <p:cNvPr id="3" name="Picture 15">
              <a:extLst>
                <a:ext uri="{FF2B5EF4-FFF2-40B4-BE49-F238E27FC236}">
                  <a16:creationId xmlns:a16="http://schemas.microsoft.com/office/drawing/2014/main" id="{F080DCDB-B9AA-4564-A0B0-5796E0CC48D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269" y="3975327"/>
              <a:ext cx="3108325" cy="294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ZoneTexte 20">
              <a:extLst>
                <a:ext uri="{FF2B5EF4-FFF2-40B4-BE49-F238E27FC236}">
                  <a16:creationId xmlns:a16="http://schemas.microsoft.com/office/drawing/2014/main" id="{45006722-2EFE-4C84-B326-B7BB2949626E}"/>
                </a:ext>
              </a:extLst>
            </p:cNvPr>
            <p:cNvSpPr txBox="1"/>
            <p:nvPr/>
          </p:nvSpPr>
          <p:spPr>
            <a:xfrm>
              <a:off x="1028161" y="4218062"/>
              <a:ext cx="1214846" cy="830997"/>
            </a:xfrm>
            <a:prstGeom prst="rect">
              <a:avLst/>
            </a:prstGeom>
            <a:noFill/>
            <a:ln w="38100">
              <a:solidFill>
                <a:srgbClr val="002060"/>
              </a:solidFill>
            </a:ln>
          </p:spPr>
          <p:txBody>
            <a:bodyPr wrap="square" rtlCol="0">
              <a:spAutoFit/>
            </a:bodyPr>
            <a:lstStyle/>
            <a:p>
              <a:pPr algn="ctr"/>
              <a:r>
                <a:rPr lang="fr-FR" sz="1600" b="1" dirty="0">
                  <a:solidFill>
                    <a:srgbClr val="002060"/>
                  </a:solidFill>
                  <a:latin typeface="Arial" panose="020B0604020202020204" pitchFamily="34" charset="0"/>
                  <a:cs typeface="Arial" panose="020B0604020202020204" pitchFamily="34" charset="0"/>
                </a:rPr>
                <a:t>G.C., P. </a:t>
              </a:r>
              <a:r>
                <a:rPr lang="fr-FR" sz="1600" b="1" dirty="0" err="1">
                  <a:solidFill>
                    <a:srgbClr val="002060"/>
                  </a:solidFill>
                  <a:latin typeface="Arial" panose="020B0604020202020204" pitchFamily="34" charset="0"/>
                  <a:cs typeface="Arial" panose="020B0604020202020204" pitchFamily="34" charset="0"/>
                </a:rPr>
                <a:t>Schuck</a:t>
              </a:r>
              <a:r>
                <a:rPr lang="fr-FR" sz="1600" b="1" dirty="0">
                  <a:solidFill>
                    <a:srgbClr val="002060"/>
                  </a:solidFill>
                  <a:latin typeface="Arial" panose="020B0604020202020204" pitchFamily="34" charset="0"/>
                  <a:cs typeface="Arial" panose="020B0604020202020204" pitchFamily="34" charset="0"/>
                </a:rPr>
                <a:t>, </a:t>
              </a:r>
            </a:p>
            <a:p>
              <a:pPr algn="ctr"/>
              <a:r>
                <a:rPr lang="fr-FR" sz="1600" b="1" dirty="0">
                  <a:solidFill>
                    <a:srgbClr val="002060"/>
                  </a:solidFill>
                  <a:latin typeface="Arial" panose="020B0604020202020204" pitchFamily="34" charset="0"/>
                  <a:cs typeface="Arial" panose="020B0604020202020204" pitchFamily="34" charset="0"/>
                </a:rPr>
                <a:t>(1992)</a:t>
              </a:r>
            </a:p>
          </p:txBody>
        </p:sp>
      </p:grpSp>
      <p:sp>
        <p:nvSpPr>
          <p:cNvPr id="23" name="ZoneTexte 22">
            <a:extLst>
              <a:ext uri="{FF2B5EF4-FFF2-40B4-BE49-F238E27FC236}">
                <a16:creationId xmlns:a16="http://schemas.microsoft.com/office/drawing/2014/main" id="{B235469C-3C8F-4C30-9B2A-386F0380A2DD}"/>
              </a:ext>
            </a:extLst>
          </p:cNvPr>
          <p:cNvSpPr txBox="1"/>
          <p:nvPr/>
        </p:nvSpPr>
        <p:spPr>
          <a:xfrm>
            <a:off x="8251824" y="1472595"/>
            <a:ext cx="3377610" cy="830997"/>
          </a:xfrm>
          <a:prstGeom prst="rect">
            <a:avLst/>
          </a:prstGeom>
          <a:noFill/>
        </p:spPr>
        <p:txBody>
          <a:bodyPr wrap="square" rtlCol="0">
            <a:spAutoFit/>
          </a:bodyPr>
          <a:lstStyle/>
          <a:p>
            <a:r>
              <a:rPr lang="fr-FR" sz="2400" b="1" dirty="0" err="1">
                <a:solidFill>
                  <a:srgbClr val="0070C0"/>
                </a:solidFill>
                <a:latin typeface="Arial" panose="020B0604020202020204" pitchFamily="34" charset="0"/>
                <a:cs typeface="Arial" panose="020B0604020202020204" pitchFamily="34" charset="0"/>
              </a:rPr>
              <a:t>Broadening</a:t>
            </a:r>
            <a:r>
              <a:rPr lang="fr-FR" sz="2400" b="1" dirty="0">
                <a:solidFill>
                  <a:srgbClr val="0070C0"/>
                </a:solidFill>
                <a:latin typeface="Arial" panose="020B0604020202020204" pitchFamily="34" charset="0"/>
                <a:cs typeface="Arial" panose="020B0604020202020204" pitchFamily="34" charset="0"/>
              </a:rPr>
              <a:t> of the rho </a:t>
            </a:r>
          </a:p>
          <a:p>
            <a:r>
              <a:rPr lang="fr-FR" sz="2400" b="1" dirty="0">
                <a:solidFill>
                  <a:srgbClr val="0070C0"/>
                </a:solidFill>
                <a:latin typeface="Arial" panose="020B0604020202020204" pitchFamily="34" charset="0"/>
                <a:cs typeface="Arial" panose="020B0604020202020204" pitchFamily="34" charset="0"/>
              </a:rPr>
              <a:t>in dense </a:t>
            </a:r>
            <a:r>
              <a:rPr lang="fr-FR" sz="2400" b="1" dirty="0" err="1">
                <a:solidFill>
                  <a:srgbClr val="0070C0"/>
                </a:solidFill>
                <a:latin typeface="Arial" panose="020B0604020202020204" pitchFamily="34" charset="0"/>
                <a:cs typeface="Arial" panose="020B0604020202020204" pitchFamily="34" charset="0"/>
              </a:rPr>
              <a:t>matter</a:t>
            </a:r>
            <a:r>
              <a:rPr lang="fr-FR" sz="2400" b="1" dirty="0">
                <a:solidFill>
                  <a:srgbClr val="0070C0"/>
                </a:solidFill>
                <a:latin typeface="Arial" panose="020B0604020202020204" pitchFamily="34" charset="0"/>
                <a:cs typeface="Arial" panose="020B0604020202020204" pitchFamily="34" charset="0"/>
              </a:rPr>
              <a:t> </a:t>
            </a:r>
          </a:p>
        </p:txBody>
      </p:sp>
      <p:pic>
        <p:nvPicPr>
          <p:cNvPr id="25" name="Image 24">
            <a:extLst>
              <a:ext uri="{FF2B5EF4-FFF2-40B4-BE49-F238E27FC236}">
                <a16:creationId xmlns:a16="http://schemas.microsoft.com/office/drawing/2014/main" id="{6E26DF16-9B1D-4365-83D3-3CCF8D812252}"/>
              </a:ext>
            </a:extLst>
          </p:cNvPr>
          <p:cNvPicPr>
            <a:picLocks noChangeAspect="1"/>
          </p:cNvPicPr>
          <p:nvPr/>
        </p:nvPicPr>
        <p:blipFill>
          <a:blip r:embed="rId5"/>
          <a:stretch>
            <a:fillRect/>
          </a:stretch>
        </p:blipFill>
        <p:spPr>
          <a:xfrm>
            <a:off x="7688078" y="2339671"/>
            <a:ext cx="4226984" cy="1374771"/>
          </a:xfrm>
          <a:prstGeom prst="rect">
            <a:avLst/>
          </a:prstGeom>
          <a:ln w="28575">
            <a:solidFill>
              <a:schemeClr val="tx1"/>
            </a:solidFill>
          </a:ln>
        </p:spPr>
      </p:pic>
      <p:grpSp>
        <p:nvGrpSpPr>
          <p:cNvPr id="6" name="Groupe 5">
            <a:extLst>
              <a:ext uri="{FF2B5EF4-FFF2-40B4-BE49-F238E27FC236}">
                <a16:creationId xmlns:a16="http://schemas.microsoft.com/office/drawing/2014/main" id="{1A086581-0F4E-4462-BBFA-22465DBC1479}"/>
              </a:ext>
            </a:extLst>
          </p:cNvPr>
          <p:cNvGrpSpPr/>
          <p:nvPr/>
        </p:nvGrpSpPr>
        <p:grpSpPr>
          <a:xfrm>
            <a:off x="0" y="1536277"/>
            <a:ext cx="7265567" cy="2238061"/>
            <a:chOff x="0" y="1536277"/>
            <a:chExt cx="7265567" cy="2238061"/>
          </a:xfrm>
        </p:grpSpPr>
        <p:grpSp>
          <p:nvGrpSpPr>
            <p:cNvPr id="20" name="Groupe 19">
              <a:extLst>
                <a:ext uri="{FF2B5EF4-FFF2-40B4-BE49-F238E27FC236}">
                  <a16:creationId xmlns:a16="http://schemas.microsoft.com/office/drawing/2014/main" id="{3FE0AD7D-BE3E-4F08-AC54-04F3F139F7E7}"/>
                </a:ext>
              </a:extLst>
            </p:cNvPr>
            <p:cNvGrpSpPr/>
            <p:nvPr/>
          </p:nvGrpSpPr>
          <p:grpSpPr>
            <a:xfrm>
              <a:off x="0" y="1808346"/>
              <a:ext cx="7265567" cy="1965992"/>
              <a:chOff x="0" y="1871942"/>
              <a:chExt cx="7355840" cy="1899481"/>
            </a:xfrm>
          </p:grpSpPr>
          <p:pic>
            <p:nvPicPr>
              <p:cNvPr id="15" name="Image 14">
                <a:extLst>
                  <a:ext uri="{FF2B5EF4-FFF2-40B4-BE49-F238E27FC236}">
                    <a16:creationId xmlns:a16="http://schemas.microsoft.com/office/drawing/2014/main" id="{70320C02-42E9-444A-921B-07F02DED3D67}"/>
                  </a:ext>
                </a:extLst>
              </p:cNvPr>
              <p:cNvPicPr>
                <a:picLocks noChangeAspect="1"/>
              </p:cNvPicPr>
              <p:nvPr/>
            </p:nvPicPr>
            <p:blipFill>
              <a:blip r:embed="rId6"/>
              <a:stretch>
                <a:fillRect/>
              </a:stretch>
            </p:blipFill>
            <p:spPr>
              <a:xfrm>
                <a:off x="0" y="1871942"/>
                <a:ext cx="7355840" cy="741680"/>
              </a:xfrm>
              <a:prstGeom prst="rect">
                <a:avLst/>
              </a:prstGeom>
            </p:spPr>
          </p:pic>
          <p:pic>
            <p:nvPicPr>
              <p:cNvPr id="19" name="Image 18">
                <a:extLst>
                  <a:ext uri="{FF2B5EF4-FFF2-40B4-BE49-F238E27FC236}">
                    <a16:creationId xmlns:a16="http://schemas.microsoft.com/office/drawing/2014/main" id="{55EF5B24-BC00-446C-A421-4F19A9692A3A}"/>
                  </a:ext>
                </a:extLst>
              </p:cNvPr>
              <p:cNvPicPr>
                <a:picLocks noChangeAspect="1"/>
              </p:cNvPicPr>
              <p:nvPr/>
            </p:nvPicPr>
            <p:blipFill>
              <a:blip r:embed="rId7"/>
              <a:stretch>
                <a:fillRect/>
              </a:stretch>
            </p:blipFill>
            <p:spPr>
              <a:xfrm>
                <a:off x="276938" y="2700585"/>
                <a:ext cx="6988629" cy="1070838"/>
              </a:xfrm>
              <a:prstGeom prst="rect">
                <a:avLst/>
              </a:prstGeom>
            </p:spPr>
          </p:pic>
        </p:grpSp>
        <p:pic>
          <p:nvPicPr>
            <p:cNvPr id="5" name="Image 4">
              <a:extLst>
                <a:ext uri="{FF2B5EF4-FFF2-40B4-BE49-F238E27FC236}">
                  <a16:creationId xmlns:a16="http://schemas.microsoft.com/office/drawing/2014/main" id="{AA6FE6A0-1331-4FF4-87F4-DF62FC333D33}"/>
                </a:ext>
              </a:extLst>
            </p:cNvPr>
            <p:cNvPicPr>
              <a:picLocks noChangeAspect="1"/>
            </p:cNvPicPr>
            <p:nvPr/>
          </p:nvPicPr>
          <p:blipFill>
            <a:blip r:embed="rId8"/>
            <a:stretch>
              <a:fillRect/>
            </a:stretch>
          </p:blipFill>
          <p:spPr>
            <a:xfrm>
              <a:off x="1762007" y="1536277"/>
              <a:ext cx="4356340" cy="240447"/>
            </a:xfrm>
            <a:prstGeom prst="rect">
              <a:avLst/>
            </a:prstGeom>
          </p:spPr>
        </p:pic>
      </p:grpSp>
    </p:spTree>
    <p:extLst>
      <p:ext uri="{BB962C8B-B14F-4D97-AF65-F5344CB8AC3E}">
        <p14:creationId xmlns:p14="http://schemas.microsoft.com/office/powerpoint/2010/main" val="946741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a:extLst>
              <a:ext uri="{FF2B5EF4-FFF2-40B4-BE49-F238E27FC236}">
                <a16:creationId xmlns:a16="http://schemas.microsoft.com/office/drawing/2014/main" id="{8D25D3F2-F68E-49FC-A935-4CA26AE08C75}"/>
              </a:ext>
            </a:extLst>
          </p:cNvPr>
          <p:cNvGrpSpPr/>
          <p:nvPr/>
        </p:nvGrpSpPr>
        <p:grpSpPr>
          <a:xfrm>
            <a:off x="0" y="196239"/>
            <a:ext cx="6531429" cy="2406626"/>
            <a:chOff x="146595" y="220376"/>
            <a:chExt cx="7756434" cy="2589776"/>
          </a:xfrm>
        </p:grpSpPr>
        <p:pic>
          <p:nvPicPr>
            <p:cNvPr id="4" name="Image 3">
              <a:extLst>
                <a:ext uri="{FF2B5EF4-FFF2-40B4-BE49-F238E27FC236}">
                  <a16:creationId xmlns:a16="http://schemas.microsoft.com/office/drawing/2014/main" id="{4F383797-31F0-4843-865D-6592B243C715}"/>
                </a:ext>
              </a:extLst>
            </p:cNvPr>
            <p:cNvPicPr>
              <a:picLocks noChangeAspect="1"/>
            </p:cNvPicPr>
            <p:nvPr/>
          </p:nvPicPr>
          <p:blipFill>
            <a:blip r:embed="rId2"/>
            <a:stretch>
              <a:fillRect/>
            </a:stretch>
          </p:blipFill>
          <p:spPr>
            <a:xfrm>
              <a:off x="146595" y="777966"/>
              <a:ext cx="7756434" cy="2032186"/>
            </a:xfrm>
            <a:prstGeom prst="rect">
              <a:avLst/>
            </a:prstGeom>
          </p:spPr>
        </p:pic>
        <p:pic>
          <p:nvPicPr>
            <p:cNvPr id="6" name="Image 5">
              <a:extLst>
                <a:ext uri="{FF2B5EF4-FFF2-40B4-BE49-F238E27FC236}">
                  <a16:creationId xmlns:a16="http://schemas.microsoft.com/office/drawing/2014/main" id="{DB5BF54E-D587-4119-86D6-5EDC70D58438}"/>
                </a:ext>
              </a:extLst>
            </p:cNvPr>
            <p:cNvPicPr>
              <a:picLocks noChangeAspect="1"/>
            </p:cNvPicPr>
            <p:nvPr/>
          </p:nvPicPr>
          <p:blipFill>
            <a:blip r:embed="rId3"/>
            <a:stretch>
              <a:fillRect/>
            </a:stretch>
          </p:blipFill>
          <p:spPr>
            <a:xfrm>
              <a:off x="1423851" y="220376"/>
              <a:ext cx="5018312" cy="557590"/>
            </a:xfrm>
            <a:prstGeom prst="rect">
              <a:avLst/>
            </a:prstGeom>
          </p:spPr>
        </p:pic>
      </p:grpSp>
      <p:sp>
        <p:nvSpPr>
          <p:cNvPr id="13" name="ZoneTexte 12">
            <a:extLst>
              <a:ext uri="{FF2B5EF4-FFF2-40B4-BE49-F238E27FC236}">
                <a16:creationId xmlns:a16="http://schemas.microsoft.com/office/drawing/2014/main" id="{0026F54C-E7A5-415A-BA06-204FCDA00F69}"/>
              </a:ext>
            </a:extLst>
          </p:cNvPr>
          <p:cNvSpPr txBox="1"/>
          <p:nvPr/>
        </p:nvSpPr>
        <p:spPr>
          <a:xfrm>
            <a:off x="6531429" y="134951"/>
            <a:ext cx="5418942" cy="461665"/>
          </a:xfrm>
          <a:prstGeom prst="rect">
            <a:avLst/>
          </a:prstGeom>
          <a:noFill/>
        </p:spPr>
        <p:txBody>
          <a:bodyPr wrap="square" rtlCol="0">
            <a:spAutoFit/>
          </a:bodyPr>
          <a:lstStyle/>
          <a:p>
            <a:r>
              <a:rPr lang="fr-FR" sz="2400" dirty="0">
                <a:latin typeface="Arial" panose="020B0604020202020204" pitchFamily="34" charset="0"/>
                <a:cs typeface="Arial" panose="020B0604020202020204" pitchFamily="34" charset="0"/>
              </a:rPr>
              <a:t>Spectral </a:t>
            </a:r>
            <a:r>
              <a:rPr lang="fr-FR" sz="2400" dirty="0" err="1">
                <a:latin typeface="Arial" panose="020B0604020202020204" pitchFamily="34" charset="0"/>
                <a:cs typeface="Arial" panose="020B0604020202020204" pitchFamily="34" charset="0"/>
              </a:rPr>
              <a:t>function</a:t>
            </a:r>
            <a:r>
              <a:rPr lang="fr-FR" sz="2400" dirty="0">
                <a:latin typeface="Arial" panose="020B0604020202020204" pitchFamily="34" charset="0"/>
                <a:cs typeface="Arial" panose="020B0604020202020204" pitchFamily="34" charset="0"/>
              </a:rPr>
              <a:t> of the sigma </a:t>
            </a:r>
            <a:r>
              <a:rPr lang="fr-FR" sz="2400" dirty="0" err="1">
                <a:latin typeface="Arial" panose="020B0604020202020204" pitchFamily="34" charset="0"/>
                <a:cs typeface="Arial" panose="020B0604020202020204" pitchFamily="34" charset="0"/>
              </a:rPr>
              <a:t>meson</a:t>
            </a:r>
            <a:r>
              <a:rPr lang="fr-FR" sz="2400" dirty="0">
                <a:latin typeface="Arial" panose="020B0604020202020204" pitchFamily="34" charset="0"/>
                <a:cs typeface="Arial" panose="020B0604020202020204" pitchFamily="34" charset="0"/>
              </a:rPr>
              <a:t> </a:t>
            </a:r>
          </a:p>
        </p:txBody>
      </p:sp>
      <p:pic>
        <p:nvPicPr>
          <p:cNvPr id="17" name="Image 16">
            <a:extLst>
              <a:ext uri="{FF2B5EF4-FFF2-40B4-BE49-F238E27FC236}">
                <a16:creationId xmlns:a16="http://schemas.microsoft.com/office/drawing/2014/main" id="{E570EE01-EEED-4C49-AE87-AB88EE04ACB4}"/>
              </a:ext>
            </a:extLst>
          </p:cNvPr>
          <p:cNvPicPr>
            <a:picLocks noChangeAspect="1"/>
          </p:cNvPicPr>
          <p:nvPr/>
        </p:nvPicPr>
        <p:blipFill>
          <a:blip r:embed="rId4"/>
          <a:stretch>
            <a:fillRect/>
          </a:stretch>
        </p:blipFill>
        <p:spPr>
          <a:xfrm>
            <a:off x="6654773" y="662861"/>
            <a:ext cx="2664220" cy="2253343"/>
          </a:xfrm>
          <a:prstGeom prst="rect">
            <a:avLst/>
          </a:prstGeom>
        </p:spPr>
      </p:pic>
      <p:pic>
        <p:nvPicPr>
          <p:cNvPr id="21" name="Image 20">
            <a:extLst>
              <a:ext uri="{FF2B5EF4-FFF2-40B4-BE49-F238E27FC236}">
                <a16:creationId xmlns:a16="http://schemas.microsoft.com/office/drawing/2014/main" id="{619FE5AB-3781-4D66-80C9-1EB3A47A26A0}"/>
              </a:ext>
            </a:extLst>
          </p:cNvPr>
          <p:cNvPicPr>
            <a:picLocks noChangeAspect="1"/>
          </p:cNvPicPr>
          <p:nvPr/>
        </p:nvPicPr>
        <p:blipFill>
          <a:blip r:embed="rId5"/>
          <a:stretch>
            <a:fillRect/>
          </a:stretch>
        </p:blipFill>
        <p:spPr>
          <a:xfrm>
            <a:off x="9442337" y="654655"/>
            <a:ext cx="2508034" cy="2414451"/>
          </a:xfrm>
          <a:prstGeom prst="rect">
            <a:avLst/>
          </a:prstGeom>
        </p:spPr>
      </p:pic>
      <p:pic>
        <p:nvPicPr>
          <p:cNvPr id="26" name="Picture 7">
            <a:extLst>
              <a:ext uri="{FF2B5EF4-FFF2-40B4-BE49-F238E27FC236}">
                <a16:creationId xmlns:a16="http://schemas.microsoft.com/office/drawing/2014/main" id="{7859D9D0-EA40-44BE-9E30-95F0836F2EE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5189" y="3069106"/>
            <a:ext cx="10151165" cy="367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943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8C3DDF1A-9D87-42F3-9637-FAB187CEB1CC}"/>
              </a:ext>
            </a:extLst>
          </p:cNvPr>
          <p:cNvSpPr txBox="1"/>
          <p:nvPr/>
        </p:nvSpPr>
        <p:spPr>
          <a:xfrm>
            <a:off x="377370" y="-15386"/>
            <a:ext cx="11814630" cy="1015663"/>
          </a:xfrm>
          <a:prstGeom prst="rect">
            <a:avLst/>
          </a:prstGeom>
          <a:noFill/>
        </p:spPr>
        <p:txBody>
          <a:bodyPr wrap="square" rtlCol="0">
            <a:spAutoFit/>
          </a:bodyPr>
          <a:lstStyle/>
          <a:p>
            <a:r>
              <a:rPr lang="fr-FR" sz="2000" dirty="0" err="1">
                <a:latin typeface="Arial" panose="020B0604020202020204" pitchFamily="34" charset="0"/>
                <a:cs typeface="Arial" panose="020B0604020202020204" pitchFamily="34" charset="0"/>
              </a:rPr>
              <a:t>Then</a:t>
            </a:r>
            <a:r>
              <a:rPr lang="fr-FR" sz="2000" dirty="0">
                <a:latin typeface="Arial" panose="020B0604020202020204" pitchFamily="34" charset="0"/>
                <a:cs typeface="Arial" panose="020B0604020202020204" pitchFamily="34" charset="0"/>
              </a:rPr>
              <a:t> came </a:t>
            </a:r>
            <a:r>
              <a:rPr lang="fr-FR" sz="2000" dirty="0" err="1">
                <a:latin typeface="Arial" panose="020B0604020202020204" pitchFamily="34" charset="0"/>
                <a:cs typeface="Arial" panose="020B0604020202020204" pitchFamily="34" charset="0"/>
              </a:rPr>
              <a:t>two</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related</a:t>
            </a:r>
            <a:r>
              <a:rPr lang="fr-FR" sz="2000" dirty="0">
                <a:latin typeface="Arial" panose="020B0604020202020204" pitchFamily="34" charset="0"/>
                <a:cs typeface="Arial" panose="020B0604020202020204" pitchFamily="34" charset="0"/>
              </a:rPr>
              <a:t> questions:</a:t>
            </a:r>
          </a:p>
          <a:p>
            <a:pPr marL="457200" indent="-457200">
              <a:buFont typeface="+mj-lt"/>
              <a:buAutoNum type="arabicPeriod"/>
            </a:pPr>
            <a:r>
              <a:rPr lang="en-US" sz="2000" dirty="0">
                <a:latin typeface="Arial" panose="020B0604020202020204" pitchFamily="34" charset="0"/>
                <a:cs typeface="Arial" panose="020B0604020202020204" pitchFamily="34" charset="0"/>
              </a:rPr>
              <a:t>Do these spectacular medium effects affect the exchange of the  “sigma meson” in nuclear matter?</a:t>
            </a:r>
          </a:p>
          <a:p>
            <a:pPr marL="457200" indent="-457200">
              <a:buFont typeface="+mj-lt"/>
              <a:buAutoNum type="arabicPeriod"/>
            </a:pPr>
            <a:r>
              <a:rPr lang="en-US" sz="2000" dirty="0">
                <a:latin typeface="Arial" panose="020B0604020202020204" pitchFamily="34" charset="0"/>
                <a:cs typeface="Arial" panose="020B0604020202020204" pitchFamily="34" charset="0"/>
              </a:rPr>
              <a:t>What is the relationship with the “nuclear physics sigma meson” of relativistic </a:t>
            </a:r>
            <a:r>
              <a:rPr lang="en-US" sz="2000" dirty="0" err="1">
                <a:latin typeface="Arial" panose="020B0604020202020204" pitchFamily="34" charset="0"/>
                <a:cs typeface="Arial" panose="020B0604020202020204" pitchFamily="34" charset="0"/>
              </a:rPr>
              <a:t>Walecka</a:t>
            </a:r>
            <a:r>
              <a:rPr lang="en-US" sz="2000" dirty="0">
                <a:latin typeface="Arial" panose="020B0604020202020204" pitchFamily="34" charset="0"/>
                <a:cs typeface="Arial" panose="020B0604020202020204" pitchFamily="34" charset="0"/>
              </a:rPr>
              <a:t> theory?</a:t>
            </a:r>
            <a:endParaRPr lang="fr-FR" sz="2000"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3" name="ZoneTexte 2">
                <a:extLst>
                  <a:ext uri="{FF2B5EF4-FFF2-40B4-BE49-F238E27FC236}">
                    <a16:creationId xmlns:a16="http://schemas.microsoft.com/office/drawing/2014/main" id="{F6843C02-BAA4-47D7-8340-2B6999C4D745}"/>
                  </a:ext>
                </a:extLst>
              </p:cNvPr>
              <p:cNvSpPr txBox="1"/>
              <p:nvPr/>
            </p:nvSpPr>
            <p:spPr>
              <a:xfrm>
                <a:off x="352670" y="1078540"/>
                <a:ext cx="7600950" cy="707886"/>
              </a:xfrm>
              <a:prstGeom prst="rect">
                <a:avLst/>
              </a:prstGeom>
              <a:noFill/>
            </p:spPr>
            <p:txBody>
              <a:bodyPr wrap="square" rtlCol="0">
                <a:spAutoFit/>
              </a:bodyPr>
              <a:lstStyle/>
              <a:p>
                <a:r>
                  <a:rPr lang="fr-FR" sz="2000" dirty="0" err="1">
                    <a:latin typeface="Arial" panose="020B0604020202020204" pitchFamily="34" charset="0"/>
                    <a:cs typeface="Arial" panose="020B0604020202020204" pitchFamily="34" charset="0"/>
                  </a:rPr>
                  <a:t>Nucleons</a:t>
                </a:r>
                <a:r>
                  <a:rPr lang="fr-FR" sz="2000" dirty="0">
                    <a:latin typeface="Arial" panose="020B0604020202020204" pitchFamily="34" charset="0"/>
                    <a:cs typeface="Arial" panose="020B0604020202020204" pitchFamily="34" charset="0"/>
                  </a:rPr>
                  <a:t> exchange not </a:t>
                </a:r>
                <a:r>
                  <a:rPr lang="fr-FR" sz="2000" dirty="0" err="1">
                    <a:latin typeface="Arial" panose="020B0604020202020204" pitchFamily="34" charset="0"/>
                    <a:cs typeface="Arial" panose="020B0604020202020204" pitchFamily="34" charset="0"/>
                  </a:rPr>
                  <a:t>only</a:t>
                </a:r>
                <a:r>
                  <a:rPr lang="fr-FR" sz="2000" dirty="0">
                    <a:latin typeface="Arial" panose="020B0604020202020204" pitchFamily="34" charset="0"/>
                    <a:cs typeface="Arial" panose="020B0604020202020204" pitchFamily="34" charset="0"/>
                  </a:rPr>
                  <a:t> the sigma </a:t>
                </a:r>
                <a:r>
                  <a:rPr lang="fr-FR" sz="2000" dirty="0" err="1">
                    <a:latin typeface="Arial" panose="020B0604020202020204" pitchFamily="34" charset="0"/>
                    <a:cs typeface="Arial" panose="020B0604020202020204" pitchFamily="34" charset="0"/>
                  </a:rPr>
                  <a:t>meson</a:t>
                </a:r>
                <a:r>
                  <a:rPr lang="fr-FR" sz="2000" dirty="0">
                    <a:latin typeface="Arial" panose="020B0604020202020204" pitchFamily="34" charset="0"/>
                    <a:cs typeface="Arial" panose="020B0604020202020204" pitchFamily="34" charset="0"/>
                  </a:rPr>
                  <a:t>  (the chiral </a:t>
                </a:r>
                <a:r>
                  <a:rPr lang="fr-FR" sz="2000" dirty="0" err="1">
                    <a:latin typeface="Arial" panose="020B0604020202020204" pitchFamily="34" charset="0"/>
                    <a:cs typeface="Arial" panose="020B0604020202020204" pitchFamily="34" charset="0"/>
                  </a:rPr>
                  <a:t>partner</a:t>
                </a:r>
                <a:r>
                  <a:rPr lang="fr-FR" sz="2000" dirty="0">
                    <a:latin typeface="Arial" panose="020B0604020202020204" pitchFamily="34" charset="0"/>
                    <a:cs typeface="Arial" panose="020B0604020202020204" pitchFamily="34" charset="0"/>
                  </a:rPr>
                  <a:t> of the pion) but </a:t>
                </a:r>
                <a:r>
                  <a:rPr lang="fr-FR" sz="2000" dirty="0" err="1">
                    <a:latin typeface="Arial" panose="020B0604020202020204" pitchFamily="34" charset="0"/>
                    <a:cs typeface="Arial" panose="020B0604020202020204" pitchFamily="34" charset="0"/>
                  </a:rPr>
                  <a:t>also</a:t>
                </a:r>
                <a:r>
                  <a:rPr lang="fr-FR" sz="2000" dirty="0">
                    <a:latin typeface="Arial" panose="020B0604020202020204" pitchFamily="34" charset="0"/>
                    <a:cs typeface="Arial" panose="020B0604020202020204" pitchFamily="34" charset="0"/>
                  </a:rPr>
                  <a:t> </a:t>
                </a:r>
                <a14:m>
                  <m:oMath xmlns:m="http://schemas.openxmlformats.org/officeDocument/2006/math">
                    <m:r>
                      <a:rPr lang="fr-FR" sz="2000" b="0" i="1" smtClean="0">
                        <a:latin typeface="Cambria Math" panose="02040503050406030204" pitchFamily="18" charset="0"/>
                        <a:cs typeface="Arial" panose="020B0604020202020204" pitchFamily="34" charset="0"/>
                      </a:rPr>
                      <m:t>2</m:t>
                    </m:r>
                    <m:r>
                      <a:rPr lang="fr-FR" sz="2000" b="0" i="1" smtClean="0">
                        <a:latin typeface="Cambria Math" panose="02040503050406030204" pitchFamily="18" charset="0"/>
                        <a:ea typeface="Cambria Math" panose="02040503050406030204" pitchFamily="18" charset="0"/>
                        <a:cs typeface="Arial" panose="020B0604020202020204" pitchFamily="34" charset="0"/>
                      </a:rPr>
                      <m:t>𝜋</m:t>
                    </m:r>
                  </m:oMath>
                </a14:m>
                <a:r>
                  <a:rPr lang="fr-FR" sz="2000" dirty="0">
                    <a:latin typeface="Arial" panose="020B0604020202020204" pitchFamily="34" charset="0"/>
                    <a:cs typeface="Arial" panose="020B0604020202020204" pitchFamily="34" charset="0"/>
                  </a:rPr>
                  <a:t> states </a:t>
                </a:r>
                <a:r>
                  <a:rPr lang="fr-FR" sz="2000" dirty="0" err="1">
                    <a:latin typeface="Arial" panose="020B0604020202020204" pitchFamily="34" charset="0"/>
                    <a:cs typeface="Arial" panose="020B0604020202020204" pitchFamily="34" charset="0"/>
                  </a:rPr>
                  <a:t>with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delicate</a:t>
                </a:r>
                <a:r>
                  <a:rPr lang="fr-FR" sz="2000" dirty="0">
                    <a:latin typeface="Arial" panose="020B0604020202020204" pitchFamily="34" charset="0"/>
                    <a:cs typeface="Arial" panose="020B0604020202020204" pitchFamily="34" charset="0"/>
                  </a:rPr>
                  <a:t> compensations:</a:t>
                </a:r>
              </a:p>
            </p:txBody>
          </p:sp>
        </mc:Choice>
        <mc:Fallback xmlns="">
          <p:sp>
            <p:nvSpPr>
              <p:cNvPr id="3" name="ZoneTexte 2">
                <a:extLst>
                  <a:ext uri="{FF2B5EF4-FFF2-40B4-BE49-F238E27FC236}">
                    <a16:creationId xmlns:a16="http://schemas.microsoft.com/office/drawing/2014/main" id="{F6843C02-BAA4-47D7-8340-2B6999C4D745}"/>
                  </a:ext>
                </a:extLst>
              </p:cNvPr>
              <p:cNvSpPr txBox="1">
                <a:spLocks noRot="1" noChangeAspect="1" noMove="1" noResize="1" noEditPoints="1" noAdjustHandles="1" noChangeArrowheads="1" noChangeShapeType="1" noTextEdit="1"/>
              </p:cNvSpPr>
              <p:nvPr/>
            </p:nvSpPr>
            <p:spPr>
              <a:xfrm>
                <a:off x="352670" y="1078540"/>
                <a:ext cx="7600950" cy="707886"/>
              </a:xfrm>
              <a:prstGeom prst="rect">
                <a:avLst/>
              </a:prstGeom>
              <a:blipFill>
                <a:blip r:embed="rId2"/>
                <a:stretch>
                  <a:fillRect l="-882" t="-4310" b="-15517"/>
                </a:stretch>
              </a:blipFill>
            </p:spPr>
            <p:txBody>
              <a:bodyPr/>
              <a:lstStyle/>
              <a:p>
                <a:r>
                  <a:rPr lang="fr-FR">
                    <a:noFill/>
                  </a:rPr>
                  <a:t> </a:t>
                </a:r>
              </a:p>
            </p:txBody>
          </p:sp>
        </mc:Fallback>
      </mc:AlternateContent>
      <p:pic>
        <p:nvPicPr>
          <p:cNvPr id="5" name="Image 4">
            <a:extLst>
              <a:ext uri="{FF2B5EF4-FFF2-40B4-BE49-F238E27FC236}">
                <a16:creationId xmlns:a16="http://schemas.microsoft.com/office/drawing/2014/main" id="{C6C3F783-E0C5-499C-AC8D-2BB2C9E66C3E}"/>
              </a:ext>
            </a:extLst>
          </p:cNvPr>
          <p:cNvPicPr>
            <a:picLocks noChangeAspect="1"/>
          </p:cNvPicPr>
          <p:nvPr/>
        </p:nvPicPr>
        <p:blipFill>
          <a:blip r:embed="rId3"/>
          <a:stretch>
            <a:fillRect/>
          </a:stretch>
        </p:blipFill>
        <p:spPr>
          <a:xfrm>
            <a:off x="402067" y="1978640"/>
            <a:ext cx="6794315" cy="1200329"/>
          </a:xfrm>
          <a:prstGeom prst="rect">
            <a:avLst/>
          </a:prstGeom>
        </p:spPr>
      </p:pic>
      <p:pic>
        <p:nvPicPr>
          <p:cNvPr id="7" name="Image 6">
            <a:extLst>
              <a:ext uri="{FF2B5EF4-FFF2-40B4-BE49-F238E27FC236}">
                <a16:creationId xmlns:a16="http://schemas.microsoft.com/office/drawing/2014/main" id="{2CBF3665-522C-49D3-9ADA-678514CF9C05}"/>
              </a:ext>
            </a:extLst>
          </p:cNvPr>
          <p:cNvPicPr>
            <a:picLocks noChangeAspect="1"/>
          </p:cNvPicPr>
          <p:nvPr/>
        </p:nvPicPr>
        <p:blipFill>
          <a:blip r:embed="rId4"/>
          <a:stretch>
            <a:fillRect/>
          </a:stretch>
        </p:blipFill>
        <p:spPr>
          <a:xfrm>
            <a:off x="402067" y="4254582"/>
            <a:ext cx="6435460" cy="1266293"/>
          </a:xfrm>
          <a:prstGeom prst="rect">
            <a:avLst/>
          </a:prstGeom>
        </p:spPr>
      </p:pic>
      <mc:AlternateContent xmlns:mc="http://schemas.openxmlformats.org/markup-compatibility/2006">
        <mc:Choice xmlns:a14="http://schemas.microsoft.com/office/drawing/2010/main" Requires="a14">
          <p:sp>
            <p:nvSpPr>
              <p:cNvPr id="8" name="ZoneTexte 7">
                <a:extLst>
                  <a:ext uri="{FF2B5EF4-FFF2-40B4-BE49-F238E27FC236}">
                    <a16:creationId xmlns:a16="http://schemas.microsoft.com/office/drawing/2014/main" id="{A482B913-7C64-4577-999C-F7A47ECEB5FC}"/>
                  </a:ext>
                </a:extLst>
              </p:cNvPr>
              <p:cNvSpPr txBox="1"/>
              <p:nvPr/>
            </p:nvSpPr>
            <p:spPr>
              <a:xfrm>
                <a:off x="352669" y="3208944"/>
                <a:ext cx="7600949" cy="1015663"/>
              </a:xfrm>
              <a:prstGeom prst="rect">
                <a:avLst/>
              </a:prstGeom>
              <a:noFill/>
            </p:spPr>
            <p:txBody>
              <a:bodyPr wrap="square" rtlCol="0">
                <a:spAutoFit/>
              </a:bodyPr>
              <a:lstStyle/>
              <a:p>
                <a:r>
                  <a:rPr lang="fr-FR" sz="2000" dirty="0">
                    <a:latin typeface="Arial" panose="020B0604020202020204" pitchFamily="34" charset="0"/>
                    <a:cs typeface="Arial" panose="020B0604020202020204" pitchFamily="34" charset="0"/>
                  </a:rPr>
                  <a:t>It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much</a:t>
                </a:r>
                <a:r>
                  <a:rPr lang="fr-FR" sz="2000" dirty="0">
                    <a:latin typeface="Arial" panose="020B0604020202020204" pitchFamily="34" charset="0"/>
                    <a:cs typeface="Arial" panose="020B0604020202020204" pitchFamily="34" charset="0"/>
                  </a:rPr>
                  <a:t> more </a:t>
                </a:r>
                <a:r>
                  <a:rPr lang="fr-FR" sz="2000" dirty="0" err="1">
                    <a:latin typeface="Arial" panose="020B0604020202020204" pitchFamily="34" charset="0"/>
                    <a:cs typeface="Arial" panose="020B0604020202020204" pitchFamily="34" charset="0"/>
                  </a:rPr>
                  <a:t>economical</a:t>
                </a:r>
                <a:r>
                  <a:rPr lang="fr-FR" sz="2000" dirty="0">
                    <a:latin typeface="Arial" panose="020B0604020202020204" pitchFamily="34" charset="0"/>
                    <a:cs typeface="Arial" panose="020B0604020202020204" pitchFamily="34" charset="0"/>
                  </a:rPr>
                  <a:t> to express the </a:t>
                </a:r>
                <a:r>
                  <a:rPr lang="fr-FR" sz="2000" dirty="0" err="1">
                    <a:latin typeface="Arial" panose="020B0604020202020204" pitchFamily="34" charset="0"/>
                    <a:cs typeface="Arial" panose="020B0604020202020204" pitchFamily="34" charset="0"/>
                  </a:rPr>
                  <a:t>scalar</a:t>
                </a:r>
                <a:r>
                  <a:rPr lang="fr-FR" sz="2000" dirty="0">
                    <a:latin typeface="Arial" panose="020B0604020202020204" pitchFamily="34" charset="0"/>
                    <a:cs typeface="Arial" panose="020B0604020202020204" pitchFamily="34" charset="0"/>
                  </a:rPr>
                  <a:t> NN exchange in </a:t>
                </a:r>
                <a:r>
                  <a:rPr lang="fr-FR" sz="2000" dirty="0" err="1">
                    <a:latin typeface="Arial" panose="020B0604020202020204" pitchFamily="34" charset="0"/>
                    <a:cs typeface="Arial" panose="020B0604020202020204" pitchFamily="34" charset="0"/>
                  </a:rPr>
                  <a:t>terms</a:t>
                </a:r>
                <a:r>
                  <a:rPr lang="fr-FR" sz="2000" dirty="0">
                    <a:latin typeface="Arial" panose="020B0604020202020204" pitchFamily="34" charset="0"/>
                    <a:cs typeface="Arial" panose="020B0604020202020204" pitchFamily="34" charset="0"/>
                  </a:rPr>
                  <a:t> of the </a:t>
                </a:r>
                <a:r>
                  <a:rPr lang="fr-FR" sz="2000" dirty="0" err="1">
                    <a:latin typeface="Arial" panose="020B0604020202020204" pitchFamily="34" charset="0"/>
                    <a:cs typeface="Arial" panose="020B0604020202020204" pitchFamily="34" charset="0"/>
                  </a:rPr>
                  <a:t>the</a:t>
                </a:r>
                <a:r>
                  <a:rPr lang="fr-FR" sz="2000" dirty="0">
                    <a:latin typeface="Arial" panose="020B0604020202020204" pitchFamily="34" charset="0"/>
                    <a:cs typeface="Arial" panose="020B0604020202020204" pitchFamily="34" charset="0"/>
                  </a:rPr>
                  <a:t> radial mode </a:t>
                </a:r>
                <a:r>
                  <a:rPr lang="fr-FR" sz="2000" dirty="0" err="1">
                    <a:latin typeface="Arial" panose="020B0604020202020204" pitchFamily="34" charset="0"/>
                    <a:cs typeface="Arial" panose="020B0604020202020204" pitchFamily="34" charset="0"/>
                  </a:rPr>
                  <a:t>which</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is</a:t>
                </a:r>
                <a:r>
                  <a:rPr lang="fr-FR" sz="2000" dirty="0">
                    <a:latin typeface="Arial" panose="020B0604020202020204" pitchFamily="34" charset="0"/>
                    <a:cs typeface="Arial" panose="020B0604020202020204" pitchFamily="34" charset="0"/>
                  </a:rPr>
                  <a:t> free of </a:t>
                </a:r>
                <a:r>
                  <a:rPr lang="fr-FR" sz="2000" dirty="0" err="1">
                    <a:latin typeface="Arial" panose="020B0604020202020204" pitchFamily="34" charset="0"/>
                    <a:cs typeface="Arial" panose="020B0604020202020204" pitchFamily="34" charset="0"/>
                  </a:rPr>
                  <a:t>many</a:t>
                </a:r>
                <a:r>
                  <a:rPr lang="fr-FR" sz="2000" dirty="0">
                    <a:latin typeface="Arial" panose="020B0604020202020204" pitchFamily="34" charset="0"/>
                    <a:cs typeface="Arial" panose="020B0604020202020204" pitchFamily="34" charset="0"/>
                  </a:rPr>
                  <a:t> body </a:t>
                </a:r>
                <a:r>
                  <a:rPr lang="fr-FR" sz="2000" dirty="0" err="1">
                    <a:latin typeface="Arial" panose="020B0604020202020204" pitchFamily="34" charset="0"/>
                    <a:cs typeface="Arial" panose="020B0604020202020204" pitchFamily="34" charset="0"/>
                  </a:rPr>
                  <a:t>effects</a:t>
                </a:r>
                <a:r>
                  <a:rPr lang="fr-FR" sz="2000" dirty="0">
                    <a:latin typeface="Arial" panose="020B0604020202020204" pitchFamily="34" charset="0"/>
                    <a:cs typeface="Arial" panose="020B0604020202020204" pitchFamily="34" charset="0"/>
                  </a:rPr>
                  <a:t> and </a:t>
                </a:r>
                <a:r>
                  <a:rPr lang="fr-FR" sz="2000" dirty="0" err="1">
                    <a:latin typeface="Arial" panose="020B0604020202020204" pitchFamily="34" charset="0"/>
                    <a:cs typeface="Arial" panose="020B0604020202020204" pitchFamily="34" charset="0"/>
                  </a:rPr>
                  <a:t>decouples</a:t>
                </a:r>
                <a:r>
                  <a:rPr lang="fr-FR" sz="2000" dirty="0">
                    <a:latin typeface="Arial" panose="020B0604020202020204" pitchFamily="34" charset="0"/>
                    <a:cs typeface="Arial" panose="020B0604020202020204" pitchFamily="34" charset="0"/>
                  </a:rPr>
                  <a:t> </a:t>
                </a:r>
                <a:r>
                  <a:rPr lang="fr-FR" sz="2000" dirty="0" err="1">
                    <a:latin typeface="Arial" panose="020B0604020202020204" pitchFamily="34" charset="0"/>
                    <a:cs typeface="Arial" panose="020B0604020202020204" pitchFamily="34" charset="0"/>
                  </a:rPr>
                  <a:t>from</a:t>
                </a:r>
                <a:r>
                  <a:rPr lang="fr-FR" sz="2000" dirty="0">
                    <a:latin typeface="Arial" panose="020B0604020202020204" pitchFamily="34" charset="0"/>
                    <a:cs typeface="Arial" panose="020B0604020202020204" pitchFamily="34" charset="0"/>
                  </a:rPr>
                  <a:t> </a:t>
                </a:r>
                <a14:m>
                  <m:oMath xmlns:m="http://schemas.openxmlformats.org/officeDocument/2006/math">
                    <m:r>
                      <a:rPr lang="fr-FR" sz="2000" b="0" i="1" smtClean="0">
                        <a:latin typeface="Cambria Math" panose="02040503050406030204" pitchFamily="18" charset="0"/>
                        <a:cs typeface="Arial" panose="020B0604020202020204" pitchFamily="34" charset="0"/>
                      </a:rPr>
                      <m:t>2</m:t>
                    </m:r>
                    <m:r>
                      <a:rPr lang="fr-FR" sz="2000" b="0" i="1" smtClean="0">
                        <a:latin typeface="Cambria Math" panose="02040503050406030204" pitchFamily="18" charset="0"/>
                        <a:ea typeface="Cambria Math" panose="02040503050406030204" pitchFamily="18" charset="0"/>
                        <a:cs typeface="Arial" panose="020B0604020202020204" pitchFamily="34" charset="0"/>
                      </a:rPr>
                      <m:t>𝜋</m:t>
                    </m:r>
                  </m:oMath>
                </a14:m>
                <a:r>
                  <a:rPr lang="fr-FR" sz="2000" dirty="0">
                    <a:latin typeface="Arial" panose="020B0604020202020204" pitchFamily="34" charset="0"/>
                    <a:cs typeface="Arial" panose="020B0604020202020204" pitchFamily="34" charset="0"/>
                  </a:rPr>
                  <a:t> states</a:t>
                </a:r>
                <a:endParaRPr lang="fr-FR" sz="2000" dirty="0"/>
              </a:p>
            </p:txBody>
          </p:sp>
        </mc:Choice>
        <mc:Fallback>
          <p:sp>
            <p:nvSpPr>
              <p:cNvPr id="8" name="ZoneTexte 7">
                <a:extLst>
                  <a:ext uri="{FF2B5EF4-FFF2-40B4-BE49-F238E27FC236}">
                    <a16:creationId xmlns:a16="http://schemas.microsoft.com/office/drawing/2014/main" id="{A482B913-7C64-4577-999C-F7A47ECEB5FC}"/>
                  </a:ext>
                </a:extLst>
              </p:cNvPr>
              <p:cNvSpPr txBox="1">
                <a:spLocks noRot="1" noChangeAspect="1" noMove="1" noResize="1" noEditPoints="1" noAdjustHandles="1" noChangeArrowheads="1" noChangeShapeType="1" noTextEdit="1"/>
              </p:cNvSpPr>
              <p:nvPr/>
            </p:nvSpPr>
            <p:spPr>
              <a:xfrm>
                <a:off x="352669" y="3208944"/>
                <a:ext cx="7600949" cy="1015663"/>
              </a:xfrm>
              <a:prstGeom prst="rect">
                <a:avLst/>
              </a:prstGeom>
              <a:blipFill>
                <a:blip r:embed="rId5"/>
                <a:stretch>
                  <a:fillRect l="-882" t="-2395" r="-1123" b="-8982"/>
                </a:stretch>
              </a:blipFill>
            </p:spPr>
            <p:txBody>
              <a:bodyPr/>
              <a:lstStyle/>
              <a:p>
                <a:r>
                  <a:rPr lang="fr-FR">
                    <a:noFill/>
                  </a:rPr>
                  <a:t> </a:t>
                </a:r>
              </a:p>
            </p:txBody>
          </p:sp>
        </mc:Fallback>
      </mc:AlternateContent>
      <p:pic>
        <p:nvPicPr>
          <p:cNvPr id="10" name="Image 9">
            <a:extLst>
              <a:ext uri="{FF2B5EF4-FFF2-40B4-BE49-F238E27FC236}">
                <a16:creationId xmlns:a16="http://schemas.microsoft.com/office/drawing/2014/main" id="{B157D0E8-59DB-4F08-8203-DC381B7C7071}"/>
              </a:ext>
            </a:extLst>
          </p:cNvPr>
          <p:cNvPicPr>
            <a:picLocks noChangeAspect="1"/>
          </p:cNvPicPr>
          <p:nvPr/>
        </p:nvPicPr>
        <p:blipFill>
          <a:blip r:embed="rId6"/>
          <a:stretch>
            <a:fillRect/>
          </a:stretch>
        </p:blipFill>
        <p:spPr>
          <a:xfrm>
            <a:off x="8779780" y="1247705"/>
            <a:ext cx="2767268" cy="2242826"/>
          </a:xfrm>
          <a:prstGeom prst="rect">
            <a:avLst/>
          </a:prstGeom>
        </p:spPr>
      </p:pic>
      <p:pic>
        <p:nvPicPr>
          <p:cNvPr id="11" name="Image 10">
            <a:extLst>
              <a:ext uri="{FF2B5EF4-FFF2-40B4-BE49-F238E27FC236}">
                <a16:creationId xmlns:a16="http://schemas.microsoft.com/office/drawing/2014/main" id="{1F9397C5-58E2-4022-A82A-E03164644C04}"/>
              </a:ext>
            </a:extLst>
          </p:cNvPr>
          <p:cNvPicPr>
            <a:picLocks noChangeAspect="1"/>
          </p:cNvPicPr>
          <p:nvPr/>
        </p:nvPicPr>
        <p:blipFill>
          <a:blip r:embed="rId7"/>
          <a:stretch>
            <a:fillRect/>
          </a:stretch>
        </p:blipFill>
        <p:spPr>
          <a:xfrm>
            <a:off x="8691624" y="3476126"/>
            <a:ext cx="2943579" cy="2342939"/>
          </a:xfrm>
          <a:prstGeom prst="rect">
            <a:avLst/>
          </a:prstGeom>
        </p:spPr>
      </p:pic>
      <mc:AlternateContent xmlns:mc="http://schemas.openxmlformats.org/markup-compatibility/2006" xmlns:a14="http://schemas.microsoft.com/office/drawing/2010/main">
        <mc:Choice Requires="a14">
          <p:sp>
            <p:nvSpPr>
              <p:cNvPr id="13" name="ZoneTexte 12">
                <a:extLst>
                  <a:ext uri="{FF2B5EF4-FFF2-40B4-BE49-F238E27FC236}">
                    <a16:creationId xmlns:a16="http://schemas.microsoft.com/office/drawing/2014/main" id="{DFBA3FC4-3876-4265-BDDB-02CA76AD6119}"/>
                  </a:ext>
                </a:extLst>
              </p:cNvPr>
              <p:cNvSpPr txBox="1"/>
              <p:nvPr/>
            </p:nvSpPr>
            <p:spPr>
              <a:xfrm>
                <a:off x="374782" y="6039143"/>
                <a:ext cx="11538859" cy="707886"/>
              </a:xfrm>
              <a:prstGeom prst="rect">
                <a:avLst/>
              </a:prstGeom>
              <a:noFill/>
              <a:ln>
                <a:solidFill>
                  <a:srgbClr val="FF0000"/>
                </a:solidFill>
              </a:ln>
            </p:spPr>
            <p:txBody>
              <a:bodyPr wrap="square">
                <a:spAutoFit/>
              </a:bodyPr>
              <a:lstStyle/>
              <a:p>
                <a:r>
                  <a:rPr lang="fr-FR" sz="2000" b="1" dirty="0" err="1">
                    <a:latin typeface="Arial" panose="020B0604020202020204" pitchFamily="34" charset="0"/>
                    <a:cs typeface="Arial" panose="020B0604020202020204" pitchFamily="34" charset="0"/>
                  </a:rPr>
                  <a:t>We</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identify</a:t>
                </a:r>
                <a:r>
                  <a:rPr lang="fr-FR" sz="2000" b="1" dirty="0">
                    <a:latin typeface="Arial" panose="020B0604020202020204" pitchFamily="34" charset="0"/>
                    <a:cs typeface="Arial" panose="020B0604020202020204" pitchFamily="34" charset="0"/>
                  </a:rPr>
                  <a:t> the « </a:t>
                </a:r>
                <a:r>
                  <a:rPr lang="fr-FR" sz="2000" b="1" dirty="0" err="1">
                    <a:latin typeface="Arial" panose="020B0604020202020204" pitchFamily="34" charset="0"/>
                    <a:cs typeface="Arial" panose="020B0604020202020204" pitchFamily="34" charset="0"/>
                  </a:rPr>
                  <a:t>nuclear</a:t>
                </a:r>
                <a:r>
                  <a:rPr lang="fr-FR" sz="2000" b="1" dirty="0">
                    <a:latin typeface="Arial" panose="020B0604020202020204" pitchFamily="34" charset="0"/>
                    <a:cs typeface="Arial" panose="020B0604020202020204" pitchFamily="34" charset="0"/>
                  </a:rPr>
                  <a:t> </a:t>
                </a:r>
                <a:r>
                  <a:rPr lang="fr-FR" sz="2000" b="1" dirty="0" err="1">
                    <a:latin typeface="Arial" panose="020B0604020202020204" pitchFamily="34" charset="0"/>
                    <a:cs typeface="Arial" panose="020B0604020202020204" pitchFamily="34" charset="0"/>
                  </a:rPr>
                  <a:t>physics</a:t>
                </a:r>
                <a:r>
                  <a:rPr lang="fr-FR" sz="2000" b="1" dirty="0">
                    <a:latin typeface="Arial" panose="020B0604020202020204" pitchFamily="34" charset="0"/>
                    <a:cs typeface="Arial" panose="020B0604020202020204" pitchFamily="34" charset="0"/>
                  </a:rPr>
                  <a:t> sigma </a:t>
                </a:r>
                <a:r>
                  <a:rPr lang="fr-FR" sz="2000" b="1" dirty="0" err="1">
                    <a:latin typeface="Arial" panose="020B0604020202020204" pitchFamily="34" charset="0"/>
                    <a:cs typeface="Arial" panose="020B0604020202020204" pitchFamily="34" charset="0"/>
                  </a:rPr>
                  <a:t>meson</a:t>
                </a:r>
                <a:r>
                  <a:rPr lang="fr-FR" sz="2000" b="1" dirty="0">
                    <a:latin typeface="Arial" panose="020B0604020202020204" pitchFamily="34" charset="0"/>
                    <a:cs typeface="Arial" panose="020B0604020202020204" pitchFamily="34" charset="0"/>
                  </a:rPr>
                  <a:t> » </a:t>
                </a:r>
                <a:r>
                  <a:rPr lang="en-US" sz="2000" b="1" dirty="0">
                    <a:latin typeface="Arial" panose="020B0604020202020204" pitchFamily="34" charset="0"/>
                    <a:cs typeface="Arial" panose="020B0604020202020204" pitchFamily="34" charset="0"/>
                  </a:rPr>
                  <a:t>with the chiral invariant field:   </a:t>
                </a:r>
                <a14:m>
                  <m:oMath xmlns:m="http://schemas.openxmlformats.org/officeDocument/2006/math">
                    <m:r>
                      <a:rPr lang="fr-FR" sz="2000" b="1" i="1" smtClean="0">
                        <a:solidFill>
                          <a:srgbClr val="FF0000"/>
                        </a:solidFill>
                        <a:latin typeface="Cambria Math" panose="02040503050406030204" pitchFamily="18" charset="0"/>
                      </a:rPr>
                      <m:t>𝒔</m:t>
                    </m:r>
                    <m:r>
                      <a:rPr lang="fr-FR" sz="2000" b="1" i="1" smtClean="0">
                        <a:solidFill>
                          <a:srgbClr val="FF0000"/>
                        </a:solidFill>
                        <a:latin typeface="Cambria Math" panose="02040503050406030204" pitchFamily="18" charset="0"/>
                      </a:rPr>
                      <m:t>=</m:t>
                    </m:r>
                    <m:r>
                      <a:rPr lang="fr-FR" sz="2000" b="1" i="1" smtClean="0">
                        <a:solidFill>
                          <a:srgbClr val="FF0000"/>
                        </a:solidFill>
                        <a:latin typeface="Cambria Math" panose="02040503050406030204" pitchFamily="18" charset="0"/>
                      </a:rPr>
                      <m:t>𝑺</m:t>
                    </m:r>
                    <m:r>
                      <a:rPr lang="fr-FR" sz="2000" b="1" i="1" smtClean="0">
                        <a:solidFill>
                          <a:srgbClr val="FF0000"/>
                        </a:solidFill>
                        <a:latin typeface="Cambria Math" panose="02040503050406030204" pitchFamily="18" charset="0"/>
                      </a:rPr>
                      <m:t>−</m:t>
                    </m:r>
                    <m:sSub>
                      <m:sSubPr>
                        <m:ctrlPr>
                          <a:rPr lang="fr-FR" sz="2000" b="1" i="1" smtClean="0">
                            <a:solidFill>
                              <a:srgbClr val="FF0000"/>
                            </a:solidFill>
                            <a:latin typeface="Cambria Math" panose="02040503050406030204" pitchFamily="18" charset="0"/>
                          </a:rPr>
                        </m:ctrlPr>
                      </m:sSubPr>
                      <m:e>
                        <m:r>
                          <a:rPr lang="fr-FR" sz="2000" b="1" i="1" smtClean="0">
                            <a:solidFill>
                              <a:srgbClr val="FF0000"/>
                            </a:solidFill>
                            <a:latin typeface="Cambria Math" panose="02040503050406030204" pitchFamily="18" charset="0"/>
                          </a:rPr>
                          <m:t>𝒇</m:t>
                        </m:r>
                      </m:e>
                      <m:sub>
                        <m:r>
                          <a:rPr lang="fr-FR" sz="2000" b="1" i="1" smtClean="0">
                            <a:solidFill>
                              <a:srgbClr val="FF0000"/>
                            </a:solidFill>
                            <a:latin typeface="Cambria Math" panose="02040503050406030204" pitchFamily="18" charset="0"/>
                            <a:ea typeface="Cambria Math" panose="02040503050406030204" pitchFamily="18" charset="0"/>
                          </a:rPr>
                          <m:t>𝝅</m:t>
                        </m:r>
                      </m:sub>
                    </m:sSub>
                  </m:oMath>
                </a14:m>
                <a:r>
                  <a:rPr lang="en-US" sz="2000" b="1" dirty="0">
                    <a:solidFill>
                      <a:srgbClr val="FF0000"/>
                    </a:solidFill>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associated to the radial fluctuation of the chiral condensate  around the "chiral radius" .</a:t>
                </a:r>
              </a:p>
            </p:txBody>
          </p:sp>
        </mc:Choice>
        <mc:Fallback xmlns="">
          <p:sp>
            <p:nvSpPr>
              <p:cNvPr id="13" name="ZoneTexte 12">
                <a:extLst>
                  <a:ext uri="{FF2B5EF4-FFF2-40B4-BE49-F238E27FC236}">
                    <a16:creationId xmlns:a16="http://schemas.microsoft.com/office/drawing/2014/main" id="{DFBA3FC4-3876-4265-BDDB-02CA76AD6119}"/>
                  </a:ext>
                </a:extLst>
              </p:cNvPr>
              <p:cNvSpPr txBox="1">
                <a:spLocks noRot="1" noChangeAspect="1" noMove="1" noResize="1" noEditPoints="1" noAdjustHandles="1" noChangeArrowheads="1" noChangeShapeType="1" noTextEdit="1"/>
              </p:cNvSpPr>
              <p:nvPr/>
            </p:nvSpPr>
            <p:spPr>
              <a:xfrm>
                <a:off x="374782" y="6039143"/>
                <a:ext cx="11538859" cy="707886"/>
              </a:xfrm>
              <a:prstGeom prst="rect">
                <a:avLst/>
              </a:prstGeom>
              <a:blipFill>
                <a:blip r:embed="rId8"/>
                <a:stretch>
                  <a:fillRect l="-475" t="-3390" b="-14407"/>
                </a:stretch>
              </a:blipFill>
              <a:ln>
                <a:solidFill>
                  <a:srgbClr val="FF0000"/>
                </a:solidFill>
              </a:ln>
            </p:spPr>
            <p:txBody>
              <a:bodyPr/>
              <a:lstStyle/>
              <a:p>
                <a:r>
                  <a:rPr lang="fr-FR">
                    <a:noFill/>
                  </a:rPr>
                  <a:t> </a:t>
                </a:r>
              </a:p>
            </p:txBody>
          </p:sp>
        </mc:Fallback>
      </mc:AlternateContent>
      <p:sp>
        <p:nvSpPr>
          <p:cNvPr id="6" name="ZoneTexte 5">
            <a:extLst>
              <a:ext uri="{FF2B5EF4-FFF2-40B4-BE49-F238E27FC236}">
                <a16:creationId xmlns:a16="http://schemas.microsoft.com/office/drawing/2014/main" id="{83360C5D-0638-4376-8298-306FA725466E}"/>
              </a:ext>
            </a:extLst>
          </p:cNvPr>
          <p:cNvSpPr txBox="1"/>
          <p:nvPr/>
        </p:nvSpPr>
        <p:spPr>
          <a:xfrm>
            <a:off x="1485502" y="5590377"/>
            <a:ext cx="8164684" cy="400110"/>
          </a:xfrm>
          <a:prstGeom prst="rect">
            <a:avLst/>
          </a:prstGeom>
          <a:solidFill>
            <a:srgbClr val="FFFF00"/>
          </a:solidFill>
        </p:spPr>
        <p:txBody>
          <a:bodyPr wrap="square" rtlCol="0">
            <a:spAutoFit/>
          </a:bodyPr>
          <a:lstStyle/>
          <a:p>
            <a:r>
              <a:rPr lang="fr-FR" sz="2000" dirty="0"/>
              <a:t>G. Chanfray, D. </a:t>
            </a:r>
            <a:r>
              <a:rPr lang="fr-FR" sz="2000" dirty="0" err="1"/>
              <a:t>Davesne</a:t>
            </a:r>
            <a:r>
              <a:rPr lang="fr-FR" sz="2000" dirty="0"/>
              <a:t>, M. </a:t>
            </a:r>
            <a:r>
              <a:rPr lang="fr-FR" sz="2000" dirty="0" err="1"/>
              <a:t>Ericson</a:t>
            </a:r>
            <a:r>
              <a:rPr lang="fr-FR" sz="2000" dirty="0"/>
              <a:t>, M. Martini, </a:t>
            </a:r>
            <a:r>
              <a:rPr lang="fr-FR" sz="2000" dirty="0" err="1"/>
              <a:t>Eur</a:t>
            </a:r>
            <a:r>
              <a:rPr lang="fr-FR" sz="2000" dirty="0"/>
              <a:t>. Phys. J. A27, 191 (2006)</a:t>
            </a:r>
          </a:p>
        </p:txBody>
      </p:sp>
    </p:spTree>
    <p:extLst>
      <p:ext uri="{BB962C8B-B14F-4D97-AF65-F5344CB8AC3E}">
        <p14:creationId xmlns:p14="http://schemas.microsoft.com/office/powerpoint/2010/main" val="3005032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Text Box 4">
            <a:extLst>
              <a:ext uri="{FF2B5EF4-FFF2-40B4-BE49-F238E27FC236}">
                <a16:creationId xmlns:a16="http://schemas.microsoft.com/office/drawing/2014/main" id="{8AAC9561-98F7-49E2-ABA7-5C6EC4D31F0A}"/>
              </a:ext>
            </a:extLst>
          </p:cNvPr>
          <p:cNvSpPr txBox="1">
            <a:spLocks noChangeArrowheads="1"/>
          </p:cNvSpPr>
          <p:nvPr/>
        </p:nvSpPr>
        <p:spPr bwMode="auto">
          <a:xfrm>
            <a:off x="90489" y="232210"/>
            <a:ext cx="370486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400" b="1" u="sng" dirty="0">
                <a:solidFill>
                  <a:srgbClr val="002060"/>
                </a:solidFill>
                <a:latin typeface="+mj-lt"/>
              </a:rPr>
              <a:t>But </a:t>
            </a:r>
            <a:r>
              <a:rPr lang="fr-FR" altLang="fr-FR" sz="2400" b="1" u="sng" dirty="0" err="1">
                <a:solidFill>
                  <a:srgbClr val="002060"/>
                </a:solidFill>
                <a:latin typeface="+mj-lt"/>
              </a:rPr>
              <a:t>two</a:t>
            </a:r>
            <a:r>
              <a:rPr lang="fr-FR" altLang="fr-FR" sz="2400" b="1" u="sng" dirty="0">
                <a:solidFill>
                  <a:srgbClr val="002060"/>
                </a:solidFill>
                <a:latin typeface="+mj-lt"/>
              </a:rPr>
              <a:t> major </a:t>
            </a:r>
            <a:r>
              <a:rPr lang="fr-FR" altLang="fr-FR" sz="2400" b="1" u="sng" dirty="0" err="1">
                <a:solidFill>
                  <a:srgbClr val="002060"/>
                </a:solidFill>
                <a:latin typeface="+mj-lt"/>
              </a:rPr>
              <a:t>problems</a:t>
            </a:r>
            <a:endParaRPr lang="fr-FR" altLang="fr-FR" sz="2400" b="1" u="sng" dirty="0">
              <a:solidFill>
                <a:srgbClr val="002060"/>
              </a:solidFill>
              <a:latin typeface="+mj-lt"/>
            </a:endParaRPr>
          </a:p>
        </p:txBody>
      </p:sp>
      <p:sp>
        <p:nvSpPr>
          <p:cNvPr id="88069" name="Text Box 5">
            <a:extLst>
              <a:ext uri="{FF2B5EF4-FFF2-40B4-BE49-F238E27FC236}">
                <a16:creationId xmlns:a16="http://schemas.microsoft.com/office/drawing/2014/main" id="{BBF77B1A-FDE5-4B02-B834-20E9A4DAE392}"/>
              </a:ext>
            </a:extLst>
          </p:cNvPr>
          <p:cNvSpPr txBox="1">
            <a:spLocks noChangeArrowheads="1"/>
          </p:cNvSpPr>
          <p:nvPr/>
        </p:nvSpPr>
        <p:spPr bwMode="auto">
          <a:xfrm>
            <a:off x="90489" y="713831"/>
            <a:ext cx="11947524"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fr-FR" altLang="fr-FR" sz="2000" b="1" u="sng" dirty="0">
                <a:solidFill>
                  <a:srgbClr val="000000"/>
                </a:solidFill>
                <a:effectLst>
                  <a:outerShdw blurRad="38100" dist="38100" dir="2700000" algn="tl">
                    <a:srgbClr val="C0C0C0"/>
                  </a:outerShdw>
                </a:effectLst>
                <a:latin typeface="+mj-lt"/>
              </a:rPr>
              <a:t>1-Nuclear </a:t>
            </a:r>
            <a:r>
              <a:rPr lang="fr-FR" altLang="fr-FR" sz="2000" b="1" u="sng" dirty="0" err="1">
                <a:solidFill>
                  <a:srgbClr val="000000"/>
                </a:solidFill>
                <a:effectLst>
                  <a:outerShdw blurRad="38100" dist="38100" dir="2700000" algn="tl">
                    <a:srgbClr val="C0C0C0"/>
                  </a:outerShdw>
                </a:effectLst>
                <a:latin typeface="+mj-lt"/>
              </a:rPr>
              <a:t>matter</a:t>
            </a:r>
            <a:r>
              <a:rPr lang="fr-FR" altLang="fr-FR" sz="2000" b="1" u="sng" dirty="0">
                <a:solidFill>
                  <a:srgbClr val="000000"/>
                </a:solidFill>
                <a:effectLst>
                  <a:outerShdw blurRad="38100" dist="38100" dir="2700000" algn="tl">
                    <a:srgbClr val="C0C0C0"/>
                  </a:outerShdw>
                </a:effectLst>
                <a:latin typeface="+mj-lt"/>
              </a:rPr>
              <a:t> </a:t>
            </a:r>
            <a:r>
              <a:rPr lang="fr-FR" altLang="fr-FR" sz="2000" b="1" u="sng" dirty="0" err="1">
                <a:solidFill>
                  <a:srgbClr val="000000"/>
                </a:solidFill>
                <a:effectLst>
                  <a:outerShdw blurRad="38100" dist="38100" dir="2700000" algn="tl">
                    <a:srgbClr val="C0C0C0"/>
                  </a:outerShdw>
                </a:effectLst>
                <a:latin typeface="+mj-lt"/>
              </a:rPr>
              <a:t>stability</a:t>
            </a:r>
            <a:r>
              <a:rPr lang="fr-FR" altLang="fr-FR" sz="2000" b="1" dirty="0">
                <a:solidFill>
                  <a:srgbClr val="000000"/>
                </a:solidFill>
                <a:latin typeface="+mj-lt"/>
              </a:rPr>
              <a:t>:  </a:t>
            </a:r>
          </a:p>
          <a:p>
            <a:pPr fontAlgn="base">
              <a:spcBef>
                <a:spcPct val="0"/>
              </a:spcBef>
              <a:spcAft>
                <a:spcPct val="0"/>
              </a:spcAft>
            </a:pPr>
            <a:r>
              <a:rPr lang="fr-FR" altLang="fr-FR" sz="2000" dirty="0" err="1">
                <a:solidFill>
                  <a:srgbClr val="000000"/>
                </a:solidFill>
                <a:latin typeface="+mj-lt"/>
              </a:rPr>
              <a:t>Unavoidable</a:t>
            </a:r>
            <a:r>
              <a:rPr lang="fr-FR" altLang="fr-FR" sz="2000" dirty="0">
                <a:solidFill>
                  <a:srgbClr val="000000"/>
                </a:solidFill>
                <a:latin typeface="+mj-lt"/>
              </a:rPr>
              <a:t> </a:t>
            </a:r>
            <a:r>
              <a:rPr lang="fr-FR" altLang="fr-FR" sz="2000" dirty="0" err="1">
                <a:solidFill>
                  <a:srgbClr val="000000"/>
                </a:solidFill>
                <a:latin typeface="+mj-lt"/>
              </a:rPr>
              <a:t>consequence</a:t>
            </a:r>
            <a:r>
              <a:rPr lang="fr-FR" altLang="fr-FR" sz="2000" dirty="0">
                <a:solidFill>
                  <a:srgbClr val="000000"/>
                </a:solidFill>
                <a:latin typeface="+mj-lt"/>
              </a:rPr>
              <a:t> of  the chiral effective </a:t>
            </a:r>
            <a:r>
              <a:rPr lang="fr-FR" altLang="fr-FR" sz="2000" dirty="0" err="1">
                <a:solidFill>
                  <a:srgbClr val="000000"/>
                </a:solidFill>
                <a:latin typeface="+mj-lt"/>
              </a:rPr>
              <a:t>potential</a:t>
            </a:r>
            <a:r>
              <a:rPr lang="fr-FR" altLang="fr-FR" sz="2000" dirty="0">
                <a:solidFill>
                  <a:srgbClr val="000000"/>
                </a:solidFill>
                <a:latin typeface="+mj-lt"/>
              </a:rPr>
              <a:t>  (</a:t>
            </a:r>
            <a:r>
              <a:rPr lang="fr-FR" altLang="fr-FR" sz="2000" dirty="0" err="1">
                <a:solidFill>
                  <a:srgbClr val="000000"/>
                </a:solidFill>
                <a:latin typeface="+mj-lt"/>
              </a:rPr>
              <a:t>mexican</a:t>
            </a:r>
            <a:r>
              <a:rPr lang="fr-FR" altLang="fr-FR" sz="2000" dirty="0">
                <a:solidFill>
                  <a:srgbClr val="000000"/>
                </a:solidFill>
                <a:latin typeface="+mj-lt"/>
              </a:rPr>
              <a:t> </a:t>
            </a:r>
            <a:r>
              <a:rPr lang="fr-FR" altLang="fr-FR" sz="2000" dirty="0" err="1">
                <a:solidFill>
                  <a:srgbClr val="000000"/>
                </a:solidFill>
                <a:latin typeface="+mj-lt"/>
              </a:rPr>
              <a:t>hat</a:t>
            </a:r>
            <a:r>
              <a:rPr lang="fr-FR" altLang="fr-FR" sz="2000" dirty="0">
                <a:solidFill>
                  <a:srgbClr val="000000"/>
                </a:solidFill>
                <a:latin typeface="+mj-lt"/>
              </a:rPr>
              <a:t>): </a:t>
            </a:r>
            <a:r>
              <a:rPr lang="fr-FR" altLang="fr-FR" sz="2000" dirty="0">
                <a:solidFill>
                  <a:srgbClr val="000000"/>
                </a:solidFill>
                <a:effectLst>
                  <a:outerShdw blurRad="38100" dist="38100" dir="2700000" algn="tl">
                    <a:srgbClr val="C0C0C0"/>
                  </a:outerShdw>
                </a:effectLst>
                <a:latin typeface="+mj-lt"/>
              </a:rPr>
              <a:t>attractive </a:t>
            </a:r>
            <a:r>
              <a:rPr lang="fr-FR" altLang="fr-FR" sz="2000" dirty="0" err="1">
                <a:solidFill>
                  <a:srgbClr val="000000"/>
                </a:solidFill>
                <a:effectLst>
                  <a:outerShdw blurRad="38100" dist="38100" dir="2700000" algn="tl">
                    <a:srgbClr val="C0C0C0"/>
                  </a:outerShdw>
                </a:effectLst>
                <a:latin typeface="+mj-lt"/>
              </a:rPr>
              <a:t>tadpole</a:t>
            </a:r>
            <a:endParaRPr lang="fr-FR" altLang="fr-FR" sz="2000" dirty="0">
              <a:solidFill>
                <a:srgbClr val="000000"/>
              </a:solidFill>
              <a:latin typeface="+mj-lt"/>
            </a:endParaRPr>
          </a:p>
        </p:txBody>
      </p:sp>
      <p:sp>
        <p:nvSpPr>
          <p:cNvPr id="88096" name="Text Box 32">
            <a:extLst>
              <a:ext uri="{FF2B5EF4-FFF2-40B4-BE49-F238E27FC236}">
                <a16:creationId xmlns:a16="http://schemas.microsoft.com/office/drawing/2014/main" id="{46A13A2B-41DF-401B-86E9-96014ECCBACB}"/>
              </a:ext>
            </a:extLst>
          </p:cNvPr>
          <p:cNvSpPr txBox="1">
            <a:spLocks noChangeArrowheads="1"/>
          </p:cNvSpPr>
          <p:nvPr/>
        </p:nvSpPr>
        <p:spPr bwMode="auto">
          <a:xfrm>
            <a:off x="6816725" y="1557339"/>
            <a:ext cx="1709122" cy="70788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000" b="1" dirty="0" err="1">
                <a:solidFill>
                  <a:srgbClr val="FF0000"/>
                </a:solidFill>
                <a:latin typeface="Arial" panose="020B0604020202020204" pitchFamily="34" charset="0"/>
                <a:cs typeface="Arial" panose="020B0604020202020204" pitchFamily="34" charset="0"/>
              </a:rPr>
              <a:t>Dropping</a:t>
            </a:r>
            <a:r>
              <a:rPr lang="fr-FR" altLang="fr-FR" sz="2000" b="1" dirty="0">
                <a:solidFill>
                  <a:srgbClr val="FF0000"/>
                </a:solidFill>
                <a:latin typeface="Arial" panose="020B0604020202020204" pitchFamily="34" charset="0"/>
                <a:cs typeface="Arial" panose="020B0604020202020204" pitchFamily="34" charset="0"/>
              </a:rPr>
              <a:t> of </a:t>
            </a:r>
          </a:p>
          <a:p>
            <a:pPr fontAlgn="base">
              <a:spcBef>
                <a:spcPct val="0"/>
              </a:spcBef>
              <a:spcAft>
                <a:spcPct val="0"/>
              </a:spcAft>
            </a:pPr>
            <a:r>
              <a:rPr lang="fr-FR" altLang="fr-FR" sz="2000" b="1" dirty="0">
                <a:solidFill>
                  <a:srgbClr val="FF0000"/>
                </a:solidFill>
                <a:latin typeface="Arial" panose="020B0604020202020204" pitchFamily="34" charset="0"/>
                <a:cs typeface="Arial" panose="020B0604020202020204" pitchFamily="34" charset="0"/>
              </a:rPr>
              <a:t>Sigma mass</a:t>
            </a:r>
          </a:p>
        </p:txBody>
      </p:sp>
      <p:sp>
        <p:nvSpPr>
          <p:cNvPr id="88097" name="Text Box 33">
            <a:extLst>
              <a:ext uri="{FF2B5EF4-FFF2-40B4-BE49-F238E27FC236}">
                <a16:creationId xmlns:a16="http://schemas.microsoft.com/office/drawing/2014/main" id="{D09151E8-627C-4E5E-B182-02F2C8EFEE25}"/>
              </a:ext>
            </a:extLst>
          </p:cNvPr>
          <p:cNvSpPr txBox="1">
            <a:spLocks noChangeArrowheads="1"/>
          </p:cNvSpPr>
          <p:nvPr/>
        </p:nvSpPr>
        <p:spPr bwMode="auto">
          <a:xfrm>
            <a:off x="3792539" y="1557339"/>
            <a:ext cx="2020105" cy="707886"/>
          </a:xfrm>
          <a:prstGeom prst="rect">
            <a:avLst/>
          </a:prstGeom>
          <a:noFill/>
          <a:ln w="952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000" b="1" dirty="0">
                <a:solidFill>
                  <a:srgbClr val="FF0000"/>
                </a:solidFill>
                <a:effectLst>
                  <a:outerShdw blurRad="38100" dist="38100" dir="2700000" algn="tl">
                    <a:srgbClr val="C0C0C0"/>
                  </a:outerShdw>
                </a:effectLst>
                <a:latin typeface="+mj-lt"/>
              </a:rPr>
              <a:t>Collapse of</a:t>
            </a:r>
          </a:p>
          <a:p>
            <a:pPr fontAlgn="base">
              <a:spcBef>
                <a:spcPct val="0"/>
              </a:spcBef>
              <a:spcAft>
                <a:spcPct val="0"/>
              </a:spcAft>
            </a:pPr>
            <a:r>
              <a:rPr lang="fr-FR" altLang="fr-FR" sz="2000" b="1" dirty="0" err="1">
                <a:solidFill>
                  <a:srgbClr val="FF0000"/>
                </a:solidFill>
                <a:effectLst>
                  <a:outerShdw blurRad="38100" dist="38100" dir="2700000" algn="tl">
                    <a:srgbClr val="C0C0C0"/>
                  </a:outerShdw>
                </a:effectLst>
                <a:latin typeface="+mj-lt"/>
              </a:rPr>
              <a:t>nuclear</a:t>
            </a:r>
            <a:r>
              <a:rPr lang="fr-FR" altLang="fr-FR" sz="2000" b="1" dirty="0">
                <a:solidFill>
                  <a:srgbClr val="FF0000"/>
                </a:solidFill>
                <a:effectLst>
                  <a:outerShdw blurRad="38100" dist="38100" dir="2700000" algn="tl">
                    <a:srgbClr val="C0C0C0"/>
                  </a:outerShdw>
                </a:effectLst>
                <a:latin typeface="+mj-lt"/>
              </a:rPr>
              <a:t> </a:t>
            </a:r>
            <a:r>
              <a:rPr lang="fr-FR" altLang="fr-FR" sz="2000" b="1" dirty="0" err="1">
                <a:solidFill>
                  <a:srgbClr val="FF0000"/>
                </a:solidFill>
                <a:effectLst>
                  <a:outerShdw blurRad="38100" dist="38100" dir="2700000" algn="tl">
                    <a:srgbClr val="C0C0C0"/>
                  </a:outerShdw>
                </a:effectLst>
                <a:latin typeface="+mj-lt"/>
              </a:rPr>
              <a:t>matter</a:t>
            </a:r>
            <a:r>
              <a:rPr lang="fr-FR" altLang="fr-FR" sz="2000" b="1" dirty="0">
                <a:solidFill>
                  <a:srgbClr val="FF0000"/>
                </a:solidFill>
                <a:latin typeface="+mj-lt"/>
              </a:rPr>
              <a:t> </a:t>
            </a:r>
          </a:p>
        </p:txBody>
      </p:sp>
      <p:sp>
        <p:nvSpPr>
          <p:cNvPr id="88100" name="Line 36">
            <a:extLst>
              <a:ext uri="{FF2B5EF4-FFF2-40B4-BE49-F238E27FC236}">
                <a16:creationId xmlns:a16="http://schemas.microsoft.com/office/drawing/2014/main" id="{1D44F108-0DE0-4B37-8418-5E6EE6700BAE}"/>
              </a:ext>
            </a:extLst>
          </p:cNvPr>
          <p:cNvSpPr>
            <a:spLocks noChangeShapeType="1"/>
          </p:cNvSpPr>
          <p:nvPr/>
        </p:nvSpPr>
        <p:spPr bwMode="auto">
          <a:xfrm>
            <a:off x="5735638" y="1916113"/>
            <a:ext cx="1008062" cy="0"/>
          </a:xfrm>
          <a:prstGeom prst="line">
            <a:avLst/>
          </a:prstGeom>
          <a:noFill/>
          <a:ln w="38100">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b="1">
              <a:solidFill>
                <a:srgbClr val="000000"/>
              </a:solidFill>
              <a:latin typeface="Comic Sans MS" panose="030F0702030302020204" pitchFamily="66" charset="0"/>
            </a:endParaRPr>
          </a:p>
        </p:txBody>
      </p:sp>
      <p:grpSp>
        <p:nvGrpSpPr>
          <p:cNvPr id="88123" name="Group 59">
            <a:extLst>
              <a:ext uri="{FF2B5EF4-FFF2-40B4-BE49-F238E27FC236}">
                <a16:creationId xmlns:a16="http://schemas.microsoft.com/office/drawing/2014/main" id="{E4462C05-AA0C-44E8-875B-32187AB747DA}"/>
              </a:ext>
            </a:extLst>
          </p:cNvPr>
          <p:cNvGrpSpPr>
            <a:grpSpLocks/>
          </p:cNvGrpSpPr>
          <p:nvPr/>
        </p:nvGrpSpPr>
        <p:grpSpPr bwMode="auto">
          <a:xfrm>
            <a:off x="1524001" y="1412875"/>
            <a:ext cx="2232025" cy="1117600"/>
            <a:chOff x="0" y="890"/>
            <a:chExt cx="1406" cy="704"/>
          </a:xfrm>
        </p:grpSpPr>
        <p:grpSp>
          <p:nvGrpSpPr>
            <p:cNvPr id="88102" name="Group 38">
              <a:extLst>
                <a:ext uri="{FF2B5EF4-FFF2-40B4-BE49-F238E27FC236}">
                  <a16:creationId xmlns:a16="http://schemas.microsoft.com/office/drawing/2014/main" id="{DD588D11-6239-4B02-80D1-2620333663BB}"/>
                </a:ext>
              </a:extLst>
            </p:cNvPr>
            <p:cNvGrpSpPr>
              <a:grpSpLocks/>
            </p:cNvGrpSpPr>
            <p:nvPr/>
          </p:nvGrpSpPr>
          <p:grpSpPr bwMode="auto">
            <a:xfrm>
              <a:off x="0" y="890"/>
              <a:ext cx="1406" cy="662"/>
              <a:chOff x="3969" y="2659"/>
              <a:chExt cx="1678" cy="726"/>
            </a:xfrm>
          </p:grpSpPr>
          <p:pic>
            <p:nvPicPr>
              <p:cNvPr id="88103" name="Picture 39">
                <a:extLst>
                  <a:ext uri="{FF2B5EF4-FFF2-40B4-BE49-F238E27FC236}">
                    <a16:creationId xmlns:a16="http://schemas.microsoft.com/office/drawing/2014/main" id="{6F75B49C-016D-43B1-A539-1EE0A36878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6" y="2659"/>
                <a:ext cx="1134" cy="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104" name="Group 40">
                <a:extLst>
                  <a:ext uri="{FF2B5EF4-FFF2-40B4-BE49-F238E27FC236}">
                    <a16:creationId xmlns:a16="http://schemas.microsoft.com/office/drawing/2014/main" id="{1DCD5D6F-3862-49DA-AE61-603EF29B9CAD}"/>
                  </a:ext>
                </a:extLst>
              </p:cNvPr>
              <p:cNvGrpSpPr>
                <a:grpSpLocks/>
              </p:cNvGrpSpPr>
              <p:nvPr/>
            </p:nvGrpSpPr>
            <p:grpSpPr bwMode="auto">
              <a:xfrm>
                <a:off x="3969" y="3067"/>
                <a:ext cx="363" cy="318"/>
                <a:chOff x="3969" y="3067"/>
                <a:chExt cx="363" cy="318"/>
              </a:xfrm>
            </p:grpSpPr>
            <p:sp>
              <p:nvSpPr>
                <p:cNvPr id="88105" name="Oval 41">
                  <a:extLst>
                    <a:ext uri="{FF2B5EF4-FFF2-40B4-BE49-F238E27FC236}">
                      <a16:creationId xmlns:a16="http://schemas.microsoft.com/office/drawing/2014/main" id="{67C5CFAF-3628-4586-9DEB-3B82577B3B44}"/>
                    </a:ext>
                  </a:extLst>
                </p:cNvPr>
                <p:cNvSpPr>
                  <a:spLocks noChangeArrowheads="1"/>
                </p:cNvSpPr>
                <p:nvPr/>
              </p:nvSpPr>
              <p:spPr bwMode="auto">
                <a:xfrm>
                  <a:off x="4014" y="3067"/>
                  <a:ext cx="318" cy="318"/>
                </a:xfrm>
                <a:prstGeom prst="ellipse">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b="1">
                    <a:solidFill>
                      <a:srgbClr val="000000"/>
                    </a:solidFill>
                    <a:latin typeface="Comic Sans MS" panose="030F0702030302020204" pitchFamily="66" charset="0"/>
                  </a:endParaRPr>
                </a:p>
              </p:txBody>
            </p:sp>
            <p:sp>
              <p:nvSpPr>
                <p:cNvPr id="88106" name="Line 42">
                  <a:extLst>
                    <a:ext uri="{FF2B5EF4-FFF2-40B4-BE49-F238E27FC236}">
                      <a16:creationId xmlns:a16="http://schemas.microsoft.com/office/drawing/2014/main" id="{9021CC86-E697-473C-BBAF-DADA3152F7E8}"/>
                    </a:ext>
                  </a:extLst>
                </p:cNvPr>
                <p:cNvSpPr>
                  <a:spLocks noChangeShapeType="1"/>
                </p:cNvSpPr>
                <p:nvPr/>
              </p:nvSpPr>
              <p:spPr bwMode="auto">
                <a:xfrm>
                  <a:off x="3969" y="3113"/>
                  <a:ext cx="9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b="1">
                    <a:solidFill>
                      <a:srgbClr val="000000"/>
                    </a:solidFill>
                    <a:latin typeface="Comic Sans MS" panose="030F0702030302020204" pitchFamily="66" charset="0"/>
                  </a:endParaRPr>
                </a:p>
              </p:txBody>
            </p:sp>
            <p:sp>
              <p:nvSpPr>
                <p:cNvPr id="88107" name="Line 43">
                  <a:extLst>
                    <a:ext uri="{FF2B5EF4-FFF2-40B4-BE49-F238E27FC236}">
                      <a16:creationId xmlns:a16="http://schemas.microsoft.com/office/drawing/2014/main" id="{0B4C5E75-DE03-47D0-BBAB-24D3117E8965}"/>
                    </a:ext>
                  </a:extLst>
                </p:cNvPr>
                <p:cNvSpPr>
                  <a:spLocks noChangeShapeType="1"/>
                </p:cNvSpPr>
                <p:nvPr/>
              </p:nvSpPr>
              <p:spPr bwMode="auto">
                <a:xfrm>
                  <a:off x="4059" y="3113"/>
                  <a:ext cx="0" cy="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b="1">
                    <a:solidFill>
                      <a:srgbClr val="000000"/>
                    </a:solidFill>
                    <a:latin typeface="Comic Sans MS" panose="030F0702030302020204" pitchFamily="66" charset="0"/>
                  </a:endParaRPr>
                </a:p>
              </p:txBody>
            </p:sp>
          </p:grpSp>
          <p:grpSp>
            <p:nvGrpSpPr>
              <p:cNvPr id="88108" name="Group 44">
                <a:extLst>
                  <a:ext uri="{FF2B5EF4-FFF2-40B4-BE49-F238E27FC236}">
                    <a16:creationId xmlns:a16="http://schemas.microsoft.com/office/drawing/2014/main" id="{3BECE7A1-DF6A-4626-8606-95658A790BD4}"/>
                  </a:ext>
                </a:extLst>
              </p:cNvPr>
              <p:cNvGrpSpPr>
                <a:grpSpLocks/>
              </p:cNvGrpSpPr>
              <p:nvPr/>
            </p:nvGrpSpPr>
            <p:grpSpPr bwMode="auto">
              <a:xfrm>
                <a:off x="5284" y="3067"/>
                <a:ext cx="363" cy="318"/>
                <a:chOff x="3969" y="3067"/>
                <a:chExt cx="363" cy="318"/>
              </a:xfrm>
            </p:grpSpPr>
            <p:sp>
              <p:nvSpPr>
                <p:cNvPr id="88109" name="Oval 45">
                  <a:extLst>
                    <a:ext uri="{FF2B5EF4-FFF2-40B4-BE49-F238E27FC236}">
                      <a16:creationId xmlns:a16="http://schemas.microsoft.com/office/drawing/2014/main" id="{A6355D20-C35A-4263-9143-5445AD4915E1}"/>
                    </a:ext>
                  </a:extLst>
                </p:cNvPr>
                <p:cNvSpPr>
                  <a:spLocks noChangeArrowheads="1"/>
                </p:cNvSpPr>
                <p:nvPr/>
              </p:nvSpPr>
              <p:spPr bwMode="auto">
                <a:xfrm>
                  <a:off x="4014" y="3067"/>
                  <a:ext cx="318" cy="318"/>
                </a:xfrm>
                <a:prstGeom prst="ellipse">
                  <a:avLst/>
                </a:prstGeom>
                <a:noFill/>
                <a:ln w="19050">
                  <a:solidFill>
                    <a:schemeClr val="accent2"/>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fr-FR" b="1">
                    <a:solidFill>
                      <a:srgbClr val="000000"/>
                    </a:solidFill>
                    <a:latin typeface="Comic Sans MS" panose="030F0702030302020204" pitchFamily="66" charset="0"/>
                  </a:endParaRPr>
                </a:p>
              </p:txBody>
            </p:sp>
            <p:sp>
              <p:nvSpPr>
                <p:cNvPr id="88110" name="Line 46">
                  <a:extLst>
                    <a:ext uri="{FF2B5EF4-FFF2-40B4-BE49-F238E27FC236}">
                      <a16:creationId xmlns:a16="http://schemas.microsoft.com/office/drawing/2014/main" id="{2C57EEB1-4A99-4C3D-B06F-96B2868AAE91}"/>
                    </a:ext>
                  </a:extLst>
                </p:cNvPr>
                <p:cNvSpPr>
                  <a:spLocks noChangeShapeType="1"/>
                </p:cNvSpPr>
                <p:nvPr/>
              </p:nvSpPr>
              <p:spPr bwMode="auto">
                <a:xfrm>
                  <a:off x="3969" y="3113"/>
                  <a:ext cx="90" cy="0"/>
                </a:xfrm>
                <a:prstGeom prst="line">
                  <a:avLst/>
                </a:prstGeom>
                <a:noFill/>
                <a:ln w="19050">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b="1">
                    <a:solidFill>
                      <a:srgbClr val="000000"/>
                    </a:solidFill>
                    <a:latin typeface="Comic Sans MS" panose="030F0702030302020204" pitchFamily="66" charset="0"/>
                  </a:endParaRPr>
                </a:p>
              </p:txBody>
            </p:sp>
            <p:sp>
              <p:nvSpPr>
                <p:cNvPr id="88111" name="Line 47">
                  <a:extLst>
                    <a:ext uri="{FF2B5EF4-FFF2-40B4-BE49-F238E27FC236}">
                      <a16:creationId xmlns:a16="http://schemas.microsoft.com/office/drawing/2014/main" id="{E0294C0D-819C-4835-810F-93F01D5B560B}"/>
                    </a:ext>
                  </a:extLst>
                </p:cNvPr>
                <p:cNvSpPr>
                  <a:spLocks noChangeShapeType="1"/>
                </p:cNvSpPr>
                <p:nvPr/>
              </p:nvSpPr>
              <p:spPr bwMode="auto">
                <a:xfrm>
                  <a:off x="4059" y="3113"/>
                  <a:ext cx="0" cy="90"/>
                </a:xfrm>
                <a:prstGeom prst="line">
                  <a:avLst/>
                </a:prstGeom>
                <a:noFill/>
                <a:ln w="28575">
                  <a:solidFill>
                    <a:srgbClr val="00009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fr-FR" b="1">
                    <a:solidFill>
                      <a:srgbClr val="000000"/>
                    </a:solidFill>
                    <a:latin typeface="Comic Sans MS" panose="030F0702030302020204" pitchFamily="66" charset="0"/>
                  </a:endParaRPr>
                </a:p>
              </p:txBody>
            </p:sp>
          </p:grpSp>
        </p:grpSp>
        <p:grpSp>
          <p:nvGrpSpPr>
            <p:cNvPr id="88122" name="Group 58">
              <a:extLst>
                <a:ext uri="{FF2B5EF4-FFF2-40B4-BE49-F238E27FC236}">
                  <a16:creationId xmlns:a16="http://schemas.microsoft.com/office/drawing/2014/main" id="{487C716A-50F7-42A3-A0FC-D9192913DF2F}"/>
                </a:ext>
              </a:extLst>
            </p:cNvPr>
            <p:cNvGrpSpPr>
              <a:grpSpLocks/>
            </p:cNvGrpSpPr>
            <p:nvPr/>
          </p:nvGrpSpPr>
          <p:grpSpPr bwMode="auto">
            <a:xfrm>
              <a:off x="431" y="1207"/>
              <a:ext cx="634" cy="387"/>
              <a:chOff x="4763" y="1720"/>
              <a:chExt cx="634" cy="387"/>
            </a:xfrm>
          </p:grpSpPr>
          <p:sp>
            <p:nvSpPr>
              <p:cNvPr id="88112" name="Rectangle 48">
                <a:extLst>
                  <a:ext uri="{FF2B5EF4-FFF2-40B4-BE49-F238E27FC236}">
                    <a16:creationId xmlns:a16="http://schemas.microsoft.com/office/drawing/2014/main" id="{466B686D-3611-484F-8621-57E38B7E7114}"/>
                  </a:ext>
                </a:extLst>
              </p:cNvPr>
              <p:cNvSpPr>
                <a:spLocks noChangeArrowheads="1"/>
              </p:cNvSpPr>
              <p:nvPr/>
            </p:nvSpPr>
            <p:spPr bwMode="auto">
              <a:xfrm>
                <a:off x="4763" y="1941"/>
                <a:ext cx="181" cy="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b="1">
                    <a:solidFill>
                      <a:srgbClr val="333399"/>
                    </a:solidFill>
                    <a:latin typeface="Arial" panose="020B0604020202020204" pitchFamily="34" charset="0"/>
                    <a:cs typeface="Arial" panose="020B0604020202020204" pitchFamily="34" charset="0"/>
                  </a:rPr>
                  <a:t>s</a:t>
                </a:r>
              </a:p>
            </p:txBody>
          </p:sp>
          <p:sp>
            <p:nvSpPr>
              <p:cNvPr id="88113" name="Rectangle 49">
                <a:extLst>
                  <a:ext uri="{FF2B5EF4-FFF2-40B4-BE49-F238E27FC236}">
                    <a16:creationId xmlns:a16="http://schemas.microsoft.com/office/drawing/2014/main" id="{7F5290CE-8E8F-4920-80D0-2707DAE96AFC}"/>
                  </a:ext>
                </a:extLst>
              </p:cNvPr>
              <p:cNvSpPr>
                <a:spLocks noChangeArrowheads="1"/>
              </p:cNvSpPr>
              <p:nvPr/>
            </p:nvSpPr>
            <p:spPr bwMode="auto">
              <a:xfrm>
                <a:off x="5216" y="1941"/>
                <a:ext cx="181" cy="11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b="1">
                    <a:solidFill>
                      <a:srgbClr val="333399"/>
                    </a:solidFill>
                    <a:latin typeface="Arial" panose="020B0604020202020204" pitchFamily="34" charset="0"/>
                    <a:cs typeface="Arial" panose="020B0604020202020204" pitchFamily="34" charset="0"/>
                  </a:rPr>
                  <a:t>s</a:t>
                </a:r>
              </a:p>
            </p:txBody>
          </p:sp>
          <p:sp>
            <p:nvSpPr>
              <p:cNvPr id="88114" name="Rectangle 50">
                <a:extLst>
                  <a:ext uri="{FF2B5EF4-FFF2-40B4-BE49-F238E27FC236}">
                    <a16:creationId xmlns:a16="http://schemas.microsoft.com/office/drawing/2014/main" id="{56013232-AFB3-49FD-99C6-D001D67C4088}"/>
                  </a:ext>
                </a:extLst>
              </p:cNvPr>
              <p:cNvSpPr>
                <a:spLocks noChangeArrowheads="1"/>
              </p:cNvSpPr>
              <p:nvPr/>
            </p:nvSpPr>
            <p:spPr bwMode="auto">
              <a:xfrm>
                <a:off x="4853" y="1720"/>
                <a:ext cx="181" cy="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b="1">
                    <a:solidFill>
                      <a:srgbClr val="333399"/>
                    </a:solidFill>
                    <a:latin typeface="Arial" panose="020B0604020202020204" pitchFamily="34" charset="0"/>
                    <a:cs typeface="Arial" panose="020B0604020202020204" pitchFamily="34" charset="0"/>
                  </a:rPr>
                  <a:t>s</a:t>
                </a:r>
              </a:p>
            </p:txBody>
          </p:sp>
        </p:grpSp>
      </p:grpSp>
      <p:grpSp>
        <p:nvGrpSpPr>
          <p:cNvPr id="88124" name="Group 60">
            <a:extLst>
              <a:ext uri="{FF2B5EF4-FFF2-40B4-BE49-F238E27FC236}">
                <a16:creationId xmlns:a16="http://schemas.microsoft.com/office/drawing/2014/main" id="{FB58D075-89FC-476D-B8CA-DA4378967701}"/>
              </a:ext>
            </a:extLst>
          </p:cNvPr>
          <p:cNvGrpSpPr>
            <a:grpSpLocks/>
          </p:cNvGrpSpPr>
          <p:nvPr/>
        </p:nvGrpSpPr>
        <p:grpSpPr bwMode="auto">
          <a:xfrm>
            <a:off x="8759825" y="1412876"/>
            <a:ext cx="1582738" cy="1190625"/>
            <a:chOff x="4332" y="890"/>
            <a:chExt cx="997" cy="750"/>
          </a:xfrm>
        </p:grpSpPr>
        <p:pic>
          <p:nvPicPr>
            <p:cNvPr id="88116" name="Picture 52">
              <a:extLst>
                <a:ext uri="{FF2B5EF4-FFF2-40B4-BE49-F238E27FC236}">
                  <a16:creationId xmlns:a16="http://schemas.microsoft.com/office/drawing/2014/main" id="{66E61350-44E4-4DD9-AB4D-37A33D66A8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2" y="890"/>
              <a:ext cx="997" cy="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8121" name="Group 57">
              <a:extLst>
                <a:ext uri="{FF2B5EF4-FFF2-40B4-BE49-F238E27FC236}">
                  <a16:creationId xmlns:a16="http://schemas.microsoft.com/office/drawing/2014/main" id="{7FA699D2-0B7E-41E2-82DE-DD308A31F5B7}"/>
                </a:ext>
              </a:extLst>
            </p:cNvPr>
            <p:cNvGrpSpPr>
              <a:grpSpLocks/>
            </p:cNvGrpSpPr>
            <p:nvPr/>
          </p:nvGrpSpPr>
          <p:grpSpPr bwMode="auto">
            <a:xfrm>
              <a:off x="4422" y="1253"/>
              <a:ext cx="770" cy="387"/>
              <a:chOff x="91" y="1709"/>
              <a:chExt cx="770" cy="387"/>
            </a:xfrm>
          </p:grpSpPr>
          <p:sp>
            <p:nvSpPr>
              <p:cNvPr id="88117" name="Rectangle 53">
                <a:extLst>
                  <a:ext uri="{FF2B5EF4-FFF2-40B4-BE49-F238E27FC236}">
                    <a16:creationId xmlns:a16="http://schemas.microsoft.com/office/drawing/2014/main" id="{18312A10-4076-42D1-B63D-9C95B08AE0B4}"/>
                  </a:ext>
                </a:extLst>
              </p:cNvPr>
              <p:cNvSpPr>
                <a:spLocks noChangeArrowheads="1"/>
              </p:cNvSpPr>
              <p:nvPr/>
            </p:nvSpPr>
            <p:spPr bwMode="auto">
              <a:xfrm>
                <a:off x="318" y="1709"/>
                <a:ext cx="136" cy="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b="1">
                    <a:solidFill>
                      <a:srgbClr val="333399"/>
                    </a:solidFill>
                    <a:latin typeface="Arial" panose="020B0604020202020204" pitchFamily="34" charset="0"/>
                    <a:cs typeface="Arial" panose="020B0604020202020204" pitchFamily="34" charset="0"/>
                  </a:rPr>
                  <a:t>s</a:t>
                </a:r>
              </a:p>
            </p:txBody>
          </p:sp>
          <p:sp>
            <p:nvSpPr>
              <p:cNvPr id="88118" name="Rectangle 54">
                <a:extLst>
                  <a:ext uri="{FF2B5EF4-FFF2-40B4-BE49-F238E27FC236}">
                    <a16:creationId xmlns:a16="http://schemas.microsoft.com/office/drawing/2014/main" id="{33FAF68C-A4FF-468D-BE48-F5D8F59933F0}"/>
                  </a:ext>
                </a:extLst>
              </p:cNvPr>
              <p:cNvSpPr>
                <a:spLocks noChangeArrowheads="1"/>
              </p:cNvSpPr>
              <p:nvPr/>
            </p:nvSpPr>
            <p:spPr bwMode="auto">
              <a:xfrm>
                <a:off x="680" y="1930"/>
                <a:ext cx="181" cy="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b="1">
                    <a:solidFill>
                      <a:srgbClr val="333399"/>
                    </a:solidFill>
                    <a:latin typeface="Arial" panose="020B0604020202020204" pitchFamily="34" charset="0"/>
                    <a:cs typeface="Arial" panose="020B0604020202020204" pitchFamily="34" charset="0"/>
                  </a:rPr>
                  <a:t>s</a:t>
                </a:r>
              </a:p>
            </p:txBody>
          </p:sp>
          <p:sp>
            <p:nvSpPr>
              <p:cNvPr id="88119" name="Rectangle 55">
                <a:extLst>
                  <a:ext uri="{FF2B5EF4-FFF2-40B4-BE49-F238E27FC236}">
                    <a16:creationId xmlns:a16="http://schemas.microsoft.com/office/drawing/2014/main" id="{A2187057-7299-42B9-A68B-9AA5EFE03657}"/>
                  </a:ext>
                </a:extLst>
              </p:cNvPr>
              <p:cNvSpPr>
                <a:spLocks noChangeArrowheads="1"/>
              </p:cNvSpPr>
              <p:nvPr/>
            </p:nvSpPr>
            <p:spPr bwMode="auto">
              <a:xfrm>
                <a:off x="91" y="1930"/>
                <a:ext cx="181" cy="1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fr-FR" altLang="fr-FR" b="1">
                    <a:solidFill>
                      <a:srgbClr val="333399"/>
                    </a:solidFill>
                    <a:latin typeface="Arial" panose="020B0604020202020204" pitchFamily="34" charset="0"/>
                    <a:cs typeface="Arial" panose="020B0604020202020204" pitchFamily="34" charset="0"/>
                  </a:rPr>
                  <a:t>s</a:t>
                </a:r>
              </a:p>
            </p:txBody>
          </p:sp>
        </p:grpSp>
      </p:grpSp>
      <p:sp>
        <p:nvSpPr>
          <p:cNvPr id="88125" name="Text Box 61">
            <a:extLst>
              <a:ext uri="{FF2B5EF4-FFF2-40B4-BE49-F238E27FC236}">
                <a16:creationId xmlns:a16="http://schemas.microsoft.com/office/drawing/2014/main" id="{74006E1A-93AD-4CA7-9AEE-155ECB15F027}"/>
              </a:ext>
            </a:extLst>
          </p:cNvPr>
          <p:cNvSpPr txBox="1">
            <a:spLocks noChangeArrowheads="1"/>
          </p:cNvSpPr>
          <p:nvPr/>
        </p:nvSpPr>
        <p:spPr bwMode="auto">
          <a:xfrm>
            <a:off x="117153" y="2904369"/>
            <a:ext cx="972058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fr-FR" altLang="fr-FR" sz="2000" b="1" u="sng" dirty="0">
                <a:solidFill>
                  <a:srgbClr val="000000"/>
                </a:solidFill>
                <a:effectLst>
                  <a:outerShdw blurRad="38100" dist="38100" dir="2700000" algn="tl">
                    <a:srgbClr val="C0C0C0"/>
                  </a:outerShdw>
                </a:effectLst>
                <a:latin typeface="+mj-lt"/>
              </a:rPr>
              <a:t>2-Nucleon structure</a:t>
            </a:r>
            <a:r>
              <a:rPr lang="fr-FR" altLang="fr-FR" sz="2000" b="1" dirty="0">
                <a:solidFill>
                  <a:srgbClr val="000000"/>
                </a:solidFill>
                <a:latin typeface="+mj-lt"/>
              </a:rPr>
              <a:t>: the </a:t>
            </a:r>
            <a:r>
              <a:rPr lang="fr-FR" altLang="fr-FR" sz="2000" b="1" dirty="0" err="1">
                <a:solidFill>
                  <a:srgbClr val="000000"/>
                </a:solidFill>
                <a:latin typeface="+mj-lt"/>
              </a:rPr>
              <a:t>scalar</a:t>
            </a:r>
            <a:r>
              <a:rPr lang="fr-FR" altLang="fr-FR" sz="2000" b="1" dirty="0">
                <a:solidFill>
                  <a:srgbClr val="000000"/>
                </a:solidFill>
                <a:latin typeface="+mj-lt"/>
              </a:rPr>
              <a:t> </a:t>
            </a:r>
            <a:r>
              <a:rPr lang="fr-FR" altLang="fr-FR" sz="2000" b="1" dirty="0" err="1">
                <a:solidFill>
                  <a:srgbClr val="000000"/>
                </a:solidFill>
                <a:latin typeface="+mj-lt"/>
              </a:rPr>
              <a:t>susceptibility</a:t>
            </a:r>
            <a:r>
              <a:rPr lang="fr-FR" altLang="fr-FR" sz="2000" b="1" dirty="0">
                <a:solidFill>
                  <a:srgbClr val="000000"/>
                </a:solidFill>
                <a:latin typeface="+mj-lt"/>
              </a:rPr>
              <a:t>  of the </a:t>
            </a:r>
            <a:r>
              <a:rPr lang="fr-FR" altLang="fr-FR" sz="2000" b="1" dirty="0" err="1">
                <a:solidFill>
                  <a:srgbClr val="000000"/>
                </a:solidFill>
                <a:latin typeface="+mj-lt"/>
              </a:rPr>
              <a:t>nucleon</a:t>
            </a:r>
            <a:endParaRPr lang="fr-FR" altLang="fr-FR" sz="2000" b="1" dirty="0">
              <a:solidFill>
                <a:srgbClr val="000000"/>
              </a:solidFill>
              <a:latin typeface="+mj-lt"/>
            </a:endParaRPr>
          </a:p>
        </p:txBody>
      </p:sp>
      <p:sp>
        <p:nvSpPr>
          <p:cNvPr id="88127" name="Text Box 63">
            <a:extLst>
              <a:ext uri="{FF2B5EF4-FFF2-40B4-BE49-F238E27FC236}">
                <a16:creationId xmlns:a16="http://schemas.microsoft.com/office/drawing/2014/main" id="{EC197408-D894-4FF3-9206-E8A02B75B300}"/>
              </a:ext>
            </a:extLst>
          </p:cNvPr>
          <p:cNvSpPr txBox="1">
            <a:spLocks noChangeArrowheads="1"/>
          </p:cNvSpPr>
          <p:nvPr/>
        </p:nvSpPr>
        <p:spPr bwMode="auto">
          <a:xfrm>
            <a:off x="191232" y="3394417"/>
            <a:ext cx="720261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000" dirty="0" err="1">
                <a:solidFill>
                  <a:srgbClr val="000000"/>
                </a:solidFill>
                <a:latin typeface="+mj-lt"/>
              </a:rPr>
              <a:t>Lattice</a:t>
            </a:r>
            <a:r>
              <a:rPr lang="fr-FR" altLang="fr-FR" sz="2000" dirty="0">
                <a:solidFill>
                  <a:srgbClr val="000000"/>
                </a:solidFill>
                <a:latin typeface="+mj-lt"/>
              </a:rPr>
              <a:t> data </a:t>
            </a:r>
            <a:r>
              <a:rPr lang="fr-FR" altLang="fr-FR" sz="2000" dirty="0" err="1">
                <a:solidFill>
                  <a:srgbClr val="000000"/>
                </a:solidFill>
                <a:latin typeface="+mj-lt"/>
              </a:rPr>
              <a:t>analysis</a:t>
            </a:r>
            <a:r>
              <a:rPr lang="fr-FR" altLang="fr-FR" sz="2000" dirty="0">
                <a:solidFill>
                  <a:srgbClr val="000000"/>
                </a:solidFill>
                <a:latin typeface="+mj-lt"/>
              </a:rPr>
              <a:t>  (</a:t>
            </a:r>
            <a:r>
              <a:rPr lang="fr-FR" altLang="fr-FR" sz="2000" dirty="0" err="1">
                <a:solidFill>
                  <a:srgbClr val="000000"/>
                </a:solidFill>
                <a:latin typeface="+mj-lt"/>
              </a:rPr>
              <a:t>Leinweber</a:t>
            </a:r>
            <a:r>
              <a:rPr lang="fr-FR" altLang="fr-FR" sz="2000" dirty="0">
                <a:solidFill>
                  <a:srgbClr val="000000"/>
                </a:solidFill>
                <a:latin typeface="+mj-lt"/>
              </a:rPr>
              <a:t>, Thomas, Young, Guichon)</a:t>
            </a:r>
          </a:p>
        </p:txBody>
      </p:sp>
      <p:sp>
        <p:nvSpPr>
          <p:cNvPr id="88128" name="Text Box 64">
            <a:extLst>
              <a:ext uri="{FF2B5EF4-FFF2-40B4-BE49-F238E27FC236}">
                <a16:creationId xmlns:a16="http://schemas.microsoft.com/office/drawing/2014/main" id="{0E757902-C95C-4F8D-B6BF-569489C3A980}"/>
              </a:ext>
            </a:extLst>
          </p:cNvPr>
          <p:cNvSpPr txBox="1">
            <a:spLocks noChangeArrowheads="1"/>
          </p:cNvSpPr>
          <p:nvPr/>
        </p:nvSpPr>
        <p:spPr bwMode="auto">
          <a:xfrm>
            <a:off x="4320147" y="2374851"/>
            <a:ext cx="1917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dirty="0">
                <a:solidFill>
                  <a:srgbClr val="000000"/>
                </a:solidFill>
                <a:latin typeface="Comic Sans MS" panose="030F0702030302020204" pitchFamily="66" charset="0"/>
              </a:rPr>
              <a:t>(</a:t>
            </a:r>
            <a:r>
              <a:rPr lang="fr-FR" altLang="fr-FR" dirty="0">
                <a:solidFill>
                  <a:srgbClr val="000000"/>
                </a:solidFill>
                <a:latin typeface="+mj-lt"/>
              </a:rPr>
              <a:t>Bentz, Thomas</a:t>
            </a:r>
            <a:r>
              <a:rPr lang="fr-FR" altLang="fr-FR" dirty="0">
                <a:solidFill>
                  <a:srgbClr val="000000"/>
                </a:solidFill>
                <a:latin typeface="Comic Sans MS" panose="030F0702030302020204" pitchFamily="66" charset="0"/>
              </a:rPr>
              <a:t>)</a:t>
            </a:r>
          </a:p>
        </p:txBody>
      </p:sp>
      <p:sp>
        <p:nvSpPr>
          <p:cNvPr id="88129" name="Text Box 65">
            <a:extLst>
              <a:ext uri="{FF2B5EF4-FFF2-40B4-BE49-F238E27FC236}">
                <a16:creationId xmlns:a16="http://schemas.microsoft.com/office/drawing/2014/main" id="{DEE0D51C-AED9-46F9-B6BB-6CE520291982}"/>
              </a:ext>
            </a:extLst>
          </p:cNvPr>
          <p:cNvSpPr txBox="1">
            <a:spLocks noChangeArrowheads="1"/>
          </p:cNvSpPr>
          <p:nvPr/>
        </p:nvSpPr>
        <p:spPr bwMode="auto">
          <a:xfrm>
            <a:off x="110407" y="4393772"/>
            <a:ext cx="99245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fr-FR" altLang="fr-FR" sz="2000" dirty="0">
                <a:solidFill>
                  <a:srgbClr val="000000"/>
                </a:solidFill>
                <a:latin typeface="+mj-lt"/>
              </a:rPr>
              <a:t>a</a:t>
            </a:r>
            <a:r>
              <a:rPr lang="fr-FR" altLang="fr-FR" sz="2000" baseline="-25000" dirty="0">
                <a:solidFill>
                  <a:srgbClr val="000000"/>
                </a:solidFill>
                <a:latin typeface="+mj-lt"/>
              </a:rPr>
              <a:t>2  </a:t>
            </a:r>
            <a:r>
              <a:rPr lang="fr-FR" altLang="fr-FR" sz="2000" dirty="0">
                <a:solidFill>
                  <a:srgbClr val="000000"/>
                </a:solidFill>
                <a:latin typeface="+mj-lt"/>
              </a:rPr>
              <a:t>: </a:t>
            </a:r>
            <a:r>
              <a:rPr lang="fr-FR" altLang="fr-FR" sz="2000" dirty="0" err="1">
                <a:solidFill>
                  <a:srgbClr val="000000"/>
                </a:solidFill>
                <a:latin typeface="+mj-lt"/>
              </a:rPr>
              <a:t>related</a:t>
            </a:r>
            <a:r>
              <a:rPr lang="fr-FR" altLang="fr-FR" sz="2000" dirty="0">
                <a:solidFill>
                  <a:srgbClr val="000000"/>
                </a:solidFill>
                <a:latin typeface="+mj-lt"/>
              </a:rPr>
              <a:t> to the non </a:t>
            </a:r>
            <a:r>
              <a:rPr lang="fr-FR" altLang="fr-FR" sz="2000" dirty="0" err="1">
                <a:solidFill>
                  <a:srgbClr val="000000"/>
                </a:solidFill>
                <a:latin typeface="+mj-lt"/>
              </a:rPr>
              <a:t>pionic</a:t>
            </a:r>
            <a:r>
              <a:rPr lang="fr-FR" altLang="fr-FR" sz="2000" dirty="0">
                <a:solidFill>
                  <a:srgbClr val="000000"/>
                </a:solidFill>
                <a:latin typeface="+mj-lt"/>
              </a:rPr>
              <a:t> </a:t>
            </a:r>
            <a:r>
              <a:rPr lang="fr-FR" altLang="fr-FR" sz="2000" dirty="0" err="1">
                <a:solidFill>
                  <a:srgbClr val="000000"/>
                </a:solidFill>
                <a:latin typeface="+mj-lt"/>
              </a:rPr>
              <a:t>piece</a:t>
            </a:r>
            <a:r>
              <a:rPr lang="fr-FR" altLang="fr-FR" sz="2000" dirty="0">
                <a:solidFill>
                  <a:srgbClr val="000000"/>
                </a:solidFill>
                <a:latin typeface="+mj-lt"/>
              </a:rPr>
              <a:t> of the sigma </a:t>
            </a:r>
            <a:r>
              <a:rPr lang="fr-FR" altLang="fr-FR" sz="2000" dirty="0" err="1">
                <a:solidFill>
                  <a:srgbClr val="000000"/>
                </a:solidFill>
                <a:latin typeface="+mj-lt"/>
              </a:rPr>
              <a:t>term</a:t>
            </a:r>
            <a:endParaRPr lang="fr-FR" altLang="fr-FR" sz="2000" dirty="0">
              <a:solidFill>
                <a:srgbClr val="000000"/>
              </a:solidFill>
              <a:latin typeface="+mj-lt"/>
            </a:endParaRPr>
          </a:p>
        </p:txBody>
      </p:sp>
      <p:sp>
        <p:nvSpPr>
          <p:cNvPr id="88131" name="Text Box 67">
            <a:extLst>
              <a:ext uri="{FF2B5EF4-FFF2-40B4-BE49-F238E27FC236}">
                <a16:creationId xmlns:a16="http://schemas.microsoft.com/office/drawing/2014/main" id="{055F890C-72EC-4266-A68F-463798F9E80C}"/>
              </a:ext>
            </a:extLst>
          </p:cNvPr>
          <p:cNvSpPr txBox="1">
            <a:spLocks noChangeArrowheads="1"/>
          </p:cNvSpPr>
          <p:nvPr/>
        </p:nvSpPr>
        <p:spPr bwMode="auto">
          <a:xfrm>
            <a:off x="99082" y="4872370"/>
            <a:ext cx="1184844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fr-FR" altLang="fr-FR" sz="2000" dirty="0">
                <a:solidFill>
                  <a:srgbClr val="000000"/>
                </a:solidFill>
              </a:rPr>
              <a:t>a</a:t>
            </a:r>
            <a:r>
              <a:rPr lang="fr-FR" altLang="fr-FR" sz="2000" baseline="-25000" dirty="0">
                <a:solidFill>
                  <a:srgbClr val="000000"/>
                </a:solidFill>
              </a:rPr>
              <a:t>4</a:t>
            </a:r>
            <a:r>
              <a:rPr lang="fr-FR" altLang="fr-FR" dirty="0">
                <a:solidFill>
                  <a:srgbClr val="000000"/>
                </a:solidFill>
              </a:rPr>
              <a:t> </a:t>
            </a:r>
            <a:r>
              <a:rPr lang="fr-FR" altLang="fr-FR" sz="2000" dirty="0">
                <a:solidFill>
                  <a:srgbClr val="000000"/>
                </a:solidFill>
              </a:rPr>
              <a:t>: </a:t>
            </a:r>
            <a:r>
              <a:rPr lang="fr-FR" altLang="fr-FR" sz="2000" dirty="0" err="1">
                <a:solidFill>
                  <a:srgbClr val="000000"/>
                </a:solidFill>
              </a:rPr>
              <a:t>related</a:t>
            </a:r>
            <a:r>
              <a:rPr lang="fr-FR" altLang="fr-FR" sz="2000" dirty="0">
                <a:solidFill>
                  <a:srgbClr val="000000"/>
                </a:solidFill>
              </a:rPr>
              <a:t> to the </a:t>
            </a:r>
            <a:r>
              <a:rPr lang="fr-FR" altLang="fr-FR" sz="2000" dirty="0" err="1">
                <a:solidFill>
                  <a:srgbClr val="000000"/>
                </a:solidFill>
              </a:rPr>
              <a:t>scalar</a:t>
            </a:r>
            <a:r>
              <a:rPr lang="fr-FR" altLang="fr-FR" sz="2000" dirty="0">
                <a:solidFill>
                  <a:srgbClr val="000000"/>
                </a:solidFill>
              </a:rPr>
              <a:t> </a:t>
            </a:r>
            <a:r>
              <a:rPr lang="fr-FR" altLang="fr-FR" sz="2000" dirty="0" err="1">
                <a:solidFill>
                  <a:srgbClr val="000000"/>
                </a:solidFill>
              </a:rPr>
              <a:t>susceptibility</a:t>
            </a:r>
            <a:r>
              <a:rPr lang="fr-FR" altLang="fr-FR" sz="2000" dirty="0">
                <a:solidFill>
                  <a:srgbClr val="000000"/>
                </a:solidFill>
              </a:rPr>
              <a:t> of the </a:t>
            </a:r>
            <a:r>
              <a:rPr lang="fr-FR" altLang="fr-FR" sz="2000" dirty="0" err="1">
                <a:solidFill>
                  <a:srgbClr val="000000"/>
                </a:solidFill>
              </a:rPr>
              <a:t>nucleon</a:t>
            </a:r>
            <a:r>
              <a:rPr lang="fr-FR" altLang="fr-FR" sz="2000" dirty="0">
                <a:solidFill>
                  <a:srgbClr val="000000"/>
                </a:solidFill>
              </a:rPr>
              <a:t>: </a:t>
            </a:r>
            <a:r>
              <a:rPr lang="fr-FR" altLang="fr-FR" sz="2000" dirty="0" err="1">
                <a:solidFill>
                  <a:srgbClr val="000000"/>
                </a:solidFill>
              </a:rPr>
              <a:t>from</a:t>
            </a:r>
            <a:r>
              <a:rPr lang="fr-FR" altLang="fr-FR" sz="2000" dirty="0">
                <a:solidFill>
                  <a:srgbClr val="000000"/>
                </a:solidFill>
              </a:rPr>
              <a:t> </a:t>
            </a:r>
            <a:r>
              <a:rPr lang="fr-FR" altLang="fr-FR" sz="2000" dirty="0" err="1">
                <a:solidFill>
                  <a:srgbClr val="000000"/>
                </a:solidFill>
              </a:rPr>
              <a:t>lattice</a:t>
            </a:r>
            <a:r>
              <a:rPr lang="fr-FR" altLang="fr-FR" sz="2000" dirty="0">
                <a:solidFill>
                  <a:srgbClr val="000000"/>
                </a:solidFill>
              </a:rPr>
              <a:t> data </a:t>
            </a:r>
            <a:r>
              <a:rPr lang="fr-FR" altLang="fr-FR" sz="2000" dirty="0" err="1">
                <a:solidFill>
                  <a:srgbClr val="000000"/>
                </a:solidFill>
              </a:rPr>
              <a:t>essentially</a:t>
            </a:r>
            <a:r>
              <a:rPr lang="fr-FR" altLang="fr-FR" sz="2000" dirty="0">
                <a:solidFill>
                  <a:srgbClr val="000000"/>
                </a:solidFill>
              </a:rPr>
              <a:t> compatible </a:t>
            </a:r>
            <a:r>
              <a:rPr lang="fr-FR" altLang="fr-FR" sz="2000" dirty="0" err="1">
                <a:solidFill>
                  <a:srgbClr val="000000"/>
                </a:solidFill>
              </a:rPr>
              <a:t>with</a:t>
            </a:r>
            <a:r>
              <a:rPr lang="fr-FR" altLang="fr-FR" sz="2000" dirty="0">
                <a:solidFill>
                  <a:srgbClr val="000000"/>
                </a:solidFill>
              </a:rPr>
              <a:t> </a:t>
            </a:r>
            <a:r>
              <a:rPr lang="fr-FR" altLang="fr-FR" sz="2000" dirty="0" err="1">
                <a:solidFill>
                  <a:srgbClr val="000000"/>
                </a:solidFill>
              </a:rPr>
              <a:t>zero</a:t>
            </a:r>
            <a:endParaRPr lang="fr-FR" altLang="fr-FR" sz="2000" dirty="0">
              <a:solidFill>
                <a:srgbClr val="000000"/>
              </a:solidFill>
            </a:endParaRPr>
          </a:p>
        </p:txBody>
      </p:sp>
      <p:pic>
        <p:nvPicPr>
          <p:cNvPr id="88132" name="Picture 68">
            <a:extLst>
              <a:ext uri="{FF2B5EF4-FFF2-40B4-BE49-F238E27FC236}">
                <a16:creationId xmlns:a16="http://schemas.microsoft.com/office/drawing/2014/main" id="{DD3F17ED-914D-45AE-BA96-4A520DD372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1232" y="5416116"/>
            <a:ext cx="3507074" cy="53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rgbClr val="0066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8133" name="Text Box 69">
            <a:extLst>
              <a:ext uri="{FF2B5EF4-FFF2-40B4-BE49-F238E27FC236}">
                <a16:creationId xmlns:a16="http://schemas.microsoft.com/office/drawing/2014/main" id="{2EC50CE7-124D-4903-A5E1-CAD18063A33A}"/>
              </a:ext>
            </a:extLst>
          </p:cNvPr>
          <p:cNvSpPr txBox="1">
            <a:spLocks noChangeArrowheads="1"/>
          </p:cNvSpPr>
          <p:nvPr/>
        </p:nvSpPr>
        <p:spPr bwMode="auto">
          <a:xfrm>
            <a:off x="4194156" y="5483772"/>
            <a:ext cx="254954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fr-FR" altLang="fr-FR" sz="2000" dirty="0">
                <a:solidFill>
                  <a:srgbClr val="000000"/>
                </a:solidFill>
                <a:latin typeface="+mj-lt"/>
              </a:rPr>
              <a:t>To </a:t>
            </a:r>
            <a:r>
              <a:rPr lang="fr-FR" altLang="fr-FR" sz="2000" dirty="0" err="1">
                <a:solidFill>
                  <a:srgbClr val="000000"/>
                </a:solidFill>
                <a:latin typeface="+mj-lt"/>
              </a:rPr>
              <a:t>be</a:t>
            </a:r>
            <a:r>
              <a:rPr lang="fr-FR" altLang="fr-FR" sz="2000" dirty="0">
                <a:solidFill>
                  <a:srgbClr val="000000"/>
                </a:solidFill>
                <a:latin typeface="+mj-lt"/>
              </a:rPr>
              <a:t> </a:t>
            </a:r>
            <a:r>
              <a:rPr lang="fr-FR" altLang="fr-FR" sz="2000" dirty="0" err="1">
                <a:solidFill>
                  <a:srgbClr val="000000"/>
                </a:solidFill>
                <a:latin typeface="+mj-lt"/>
              </a:rPr>
              <a:t>compared</a:t>
            </a:r>
            <a:r>
              <a:rPr lang="fr-FR" altLang="fr-FR" sz="2000" dirty="0">
                <a:solidFill>
                  <a:srgbClr val="000000"/>
                </a:solidFill>
                <a:latin typeface="+mj-lt"/>
              </a:rPr>
              <a:t> </a:t>
            </a:r>
            <a:r>
              <a:rPr lang="fr-FR" altLang="fr-FR" sz="2000" dirty="0" err="1">
                <a:solidFill>
                  <a:srgbClr val="000000"/>
                </a:solidFill>
                <a:latin typeface="+mj-lt"/>
              </a:rPr>
              <a:t>with</a:t>
            </a:r>
            <a:endParaRPr lang="fr-FR" altLang="fr-FR" sz="2000" dirty="0">
              <a:solidFill>
                <a:srgbClr val="000000"/>
              </a:solidFill>
              <a:latin typeface="+mj-lt"/>
            </a:endParaRPr>
          </a:p>
        </p:txBody>
      </p:sp>
      <p:grpSp>
        <p:nvGrpSpPr>
          <p:cNvPr id="4" name="Groupe 3">
            <a:extLst>
              <a:ext uri="{FF2B5EF4-FFF2-40B4-BE49-F238E27FC236}">
                <a16:creationId xmlns:a16="http://schemas.microsoft.com/office/drawing/2014/main" id="{9D327BB0-091D-43D0-8611-F52A4E6D8ABE}"/>
              </a:ext>
            </a:extLst>
          </p:cNvPr>
          <p:cNvGrpSpPr/>
          <p:nvPr/>
        </p:nvGrpSpPr>
        <p:grpSpPr>
          <a:xfrm>
            <a:off x="7354886" y="5350968"/>
            <a:ext cx="4435677" cy="730579"/>
            <a:chOff x="7354886" y="5350968"/>
            <a:chExt cx="4435677" cy="730579"/>
          </a:xfrm>
        </p:grpSpPr>
        <p:pic>
          <p:nvPicPr>
            <p:cNvPr id="88134" name="Picture 70">
              <a:extLst>
                <a:ext uri="{FF2B5EF4-FFF2-40B4-BE49-F238E27FC236}">
                  <a16:creationId xmlns:a16="http://schemas.microsoft.com/office/drawing/2014/main" id="{D930021C-DE77-48E4-9314-7183623B63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4886" y="5350968"/>
              <a:ext cx="2581023" cy="730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8135" name="Picture 71">
              <a:extLst>
                <a:ext uri="{FF2B5EF4-FFF2-40B4-BE49-F238E27FC236}">
                  <a16:creationId xmlns:a16="http://schemas.microsoft.com/office/drawing/2014/main" id="{643418DA-92EF-4E06-8D42-0976196494E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5909" y="5483772"/>
              <a:ext cx="1854654" cy="400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40" name="ZoneTexte 39">
            <a:extLst>
              <a:ext uri="{FF2B5EF4-FFF2-40B4-BE49-F238E27FC236}">
                <a16:creationId xmlns:a16="http://schemas.microsoft.com/office/drawing/2014/main" id="{5135ECCA-69BD-49BC-8966-263ED81A7B2E}"/>
              </a:ext>
            </a:extLst>
          </p:cNvPr>
          <p:cNvSpPr txBox="1"/>
          <p:nvPr/>
        </p:nvSpPr>
        <p:spPr>
          <a:xfrm>
            <a:off x="1643716" y="6095174"/>
            <a:ext cx="8447788" cy="461665"/>
          </a:xfrm>
          <a:prstGeom prst="rect">
            <a:avLst/>
          </a:prstGeom>
          <a:noFill/>
        </p:spPr>
        <p:txBody>
          <a:bodyPr wrap="square">
            <a:spAutoFit/>
          </a:bodyPr>
          <a:lstStyle/>
          <a:p>
            <a:r>
              <a:rPr lang="fr-FR" altLang="fr-FR" sz="2400" u="sng" dirty="0">
                <a:solidFill>
                  <a:srgbClr val="002060"/>
                </a:solidFill>
                <a:effectLst>
                  <a:outerShdw blurRad="38100" dist="38100" dir="2700000" algn="tl">
                    <a:srgbClr val="C0C0C0"/>
                  </a:outerShdw>
                </a:effectLst>
              </a:rPr>
              <a:t>Cure: </a:t>
            </a:r>
            <a:r>
              <a:rPr lang="fr-FR" altLang="fr-FR" sz="2400" u="sng" dirty="0" err="1">
                <a:solidFill>
                  <a:srgbClr val="002060"/>
                </a:solidFill>
                <a:effectLst>
                  <a:outerShdw blurRad="38100" dist="38100" dir="2700000" algn="tl">
                    <a:srgbClr val="C0C0C0"/>
                  </a:outerShdw>
                </a:effectLst>
              </a:rPr>
              <a:t>Nucleon</a:t>
            </a:r>
            <a:r>
              <a:rPr lang="fr-FR" altLang="fr-FR" sz="2400" u="sng" dirty="0">
                <a:solidFill>
                  <a:srgbClr val="002060"/>
                </a:solidFill>
                <a:effectLst>
                  <a:outerShdw blurRad="38100" dist="38100" dir="2700000" algn="tl">
                    <a:srgbClr val="C0C0C0"/>
                  </a:outerShdw>
                </a:effectLst>
              </a:rPr>
              <a:t> structure </a:t>
            </a:r>
            <a:r>
              <a:rPr lang="fr-FR" altLang="fr-FR" sz="2400" u="sng" dirty="0" err="1">
                <a:solidFill>
                  <a:srgbClr val="002060"/>
                </a:solidFill>
                <a:effectLst>
                  <a:outerShdw blurRad="38100" dist="38100" dir="2700000" algn="tl">
                    <a:srgbClr val="C0C0C0"/>
                  </a:outerShdw>
                </a:effectLst>
              </a:rPr>
              <a:t>effect</a:t>
            </a:r>
            <a:r>
              <a:rPr lang="fr-FR" altLang="fr-FR" sz="2400" u="sng" dirty="0">
                <a:solidFill>
                  <a:srgbClr val="002060"/>
                </a:solidFill>
                <a:effectLst>
                  <a:outerShdw blurRad="38100" dist="38100" dir="2700000" algn="tl">
                    <a:srgbClr val="C0C0C0"/>
                  </a:outerShdw>
                </a:effectLst>
              </a:rPr>
              <a:t> and confinement </a:t>
            </a:r>
            <a:r>
              <a:rPr lang="fr-FR" altLang="fr-FR" sz="2400" u="sng" dirty="0" err="1">
                <a:solidFill>
                  <a:srgbClr val="002060"/>
                </a:solidFill>
                <a:effectLst>
                  <a:outerShdw blurRad="38100" dist="38100" dir="2700000" algn="tl">
                    <a:srgbClr val="C0C0C0"/>
                  </a:outerShdw>
                </a:effectLst>
              </a:rPr>
              <a:t>mechanism</a:t>
            </a:r>
            <a:endParaRPr lang="fr-FR" altLang="fr-FR" sz="2400" u="sng" dirty="0">
              <a:solidFill>
                <a:srgbClr val="002060"/>
              </a:solidFill>
              <a:effectLst>
                <a:outerShdw blurRad="38100" dist="38100" dir="2700000" algn="tl">
                  <a:srgbClr val="C0C0C0"/>
                </a:outerShdw>
              </a:effectLst>
            </a:endParaRPr>
          </a:p>
        </p:txBody>
      </p:sp>
      <p:pic>
        <p:nvPicPr>
          <p:cNvPr id="3" name="Image 2">
            <a:extLst>
              <a:ext uri="{FF2B5EF4-FFF2-40B4-BE49-F238E27FC236}">
                <a16:creationId xmlns:a16="http://schemas.microsoft.com/office/drawing/2014/main" id="{D76D5061-F13B-4161-B6D5-BFDD7370965B}"/>
              </a:ext>
            </a:extLst>
          </p:cNvPr>
          <p:cNvPicPr>
            <a:picLocks noChangeAspect="1"/>
          </p:cNvPicPr>
          <p:nvPr/>
        </p:nvPicPr>
        <p:blipFill>
          <a:blip r:embed="rId6"/>
          <a:stretch>
            <a:fillRect/>
          </a:stretch>
        </p:blipFill>
        <p:spPr>
          <a:xfrm>
            <a:off x="2274589" y="3857701"/>
            <a:ext cx="6351375" cy="548402"/>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C6C03D81-D2AA-4D93-8DA7-A6E07DA0F805}"/>
              </a:ext>
            </a:extLst>
          </p:cNvPr>
          <p:cNvSpPr txBox="1"/>
          <p:nvPr/>
        </p:nvSpPr>
        <p:spPr>
          <a:xfrm>
            <a:off x="330200" y="132000"/>
            <a:ext cx="10007600" cy="461665"/>
          </a:xfrm>
          <a:prstGeom prst="rect">
            <a:avLst/>
          </a:prstGeom>
          <a:noFill/>
        </p:spPr>
        <p:txBody>
          <a:bodyPr wrap="square" rtlCol="0">
            <a:spAutoFit/>
          </a:bodyPr>
          <a:lstStyle/>
          <a:p>
            <a:r>
              <a:rPr lang="fr-FR" sz="2400" b="1" u="sng" dirty="0">
                <a:solidFill>
                  <a:srgbClr val="002060"/>
                </a:solidFill>
              </a:rPr>
              <a:t>The </a:t>
            </a:r>
            <a:r>
              <a:rPr lang="fr-FR" sz="2400" b="1" u="sng" dirty="0" err="1">
                <a:solidFill>
                  <a:srgbClr val="002060"/>
                </a:solidFill>
              </a:rPr>
              <a:t>phenomenological</a:t>
            </a:r>
            <a:r>
              <a:rPr lang="fr-FR" sz="2400" b="1" u="sng" dirty="0">
                <a:solidFill>
                  <a:srgbClr val="002060"/>
                </a:solidFill>
              </a:rPr>
              <a:t> (</a:t>
            </a:r>
            <a:r>
              <a:rPr lang="fr-FR" sz="2400" b="1" u="sng" dirty="0" err="1">
                <a:solidFill>
                  <a:srgbClr val="002060"/>
                </a:solidFill>
              </a:rPr>
              <a:t>now</a:t>
            </a:r>
            <a:r>
              <a:rPr lang="fr-FR" sz="2400" b="1" u="sng" dirty="0">
                <a:solidFill>
                  <a:srgbClr val="002060"/>
                </a:solidFill>
              </a:rPr>
              <a:t> </a:t>
            </a:r>
            <a:r>
              <a:rPr lang="fr-FR" sz="2400" b="1" u="sng" dirty="0" err="1">
                <a:solidFill>
                  <a:srgbClr val="002060"/>
                </a:solidFill>
              </a:rPr>
              <a:t>called</a:t>
            </a:r>
            <a:r>
              <a:rPr lang="fr-FR" sz="2400" b="1" u="sng" dirty="0">
                <a:solidFill>
                  <a:srgbClr val="002060"/>
                </a:solidFill>
              </a:rPr>
              <a:t>)  chiral </a:t>
            </a:r>
            <a:r>
              <a:rPr lang="fr-FR" sz="2400" b="1" u="sng" dirty="0" err="1">
                <a:solidFill>
                  <a:srgbClr val="002060"/>
                </a:solidFill>
              </a:rPr>
              <a:t>confining</a:t>
            </a:r>
            <a:r>
              <a:rPr lang="fr-FR" sz="2400" b="1" u="sng" dirty="0">
                <a:solidFill>
                  <a:srgbClr val="002060"/>
                </a:solidFill>
              </a:rPr>
              <a:t> model</a:t>
            </a:r>
          </a:p>
        </p:txBody>
      </p:sp>
      <p:pic>
        <p:nvPicPr>
          <p:cNvPr id="12" name="Image 11">
            <a:extLst>
              <a:ext uri="{FF2B5EF4-FFF2-40B4-BE49-F238E27FC236}">
                <a16:creationId xmlns:a16="http://schemas.microsoft.com/office/drawing/2014/main" id="{F6813332-8BFF-4F46-A24D-CE3182C2B792}"/>
              </a:ext>
            </a:extLst>
          </p:cNvPr>
          <p:cNvPicPr>
            <a:picLocks noChangeAspect="1"/>
          </p:cNvPicPr>
          <p:nvPr/>
        </p:nvPicPr>
        <p:blipFill>
          <a:blip r:embed="rId2"/>
          <a:stretch>
            <a:fillRect/>
          </a:stretch>
        </p:blipFill>
        <p:spPr>
          <a:xfrm>
            <a:off x="7761062" y="1481019"/>
            <a:ext cx="4290916" cy="2537604"/>
          </a:xfrm>
          <a:prstGeom prst="rect">
            <a:avLst/>
          </a:prstGeom>
        </p:spPr>
      </p:pic>
      <p:sp>
        <p:nvSpPr>
          <p:cNvPr id="13" name="ZoneTexte 12">
            <a:extLst>
              <a:ext uri="{FF2B5EF4-FFF2-40B4-BE49-F238E27FC236}">
                <a16:creationId xmlns:a16="http://schemas.microsoft.com/office/drawing/2014/main" id="{D688021A-BC8C-47E7-ACC8-CEE7C640CA29}"/>
              </a:ext>
            </a:extLst>
          </p:cNvPr>
          <p:cNvSpPr txBox="1"/>
          <p:nvPr/>
        </p:nvSpPr>
        <p:spPr>
          <a:xfrm>
            <a:off x="8566150" y="683399"/>
            <a:ext cx="3543300" cy="707886"/>
          </a:xfrm>
          <a:prstGeom prst="rect">
            <a:avLst/>
          </a:prstGeom>
          <a:noFill/>
        </p:spPr>
        <p:txBody>
          <a:bodyPr wrap="square" rtlCol="0">
            <a:spAutoFit/>
          </a:bodyPr>
          <a:lstStyle/>
          <a:p>
            <a:r>
              <a:rPr lang="fr-FR" sz="2000" dirty="0" err="1"/>
              <a:t>Generates</a:t>
            </a:r>
            <a:r>
              <a:rPr lang="fr-FR" sz="2000" dirty="0"/>
              <a:t> a Bonn-like</a:t>
            </a:r>
          </a:p>
          <a:p>
            <a:r>
              <a:rPr lang="fr-FR" sz="2000" dirty="0"/>
              <a:t> NN </a:t>
            </a:r>
            <a:r>
              <a:rPr lang="fr-FR" sz="2000" dirty="0" err="1"/>
              <a:t>potential</a:t>
            </a:r>
            <a:endParaRPr lang="fr-FR" sz="2000" dirty="0"/>
          </a:p>
        </p:txBody>
      </p:sp>
      <p:sp>
        <p:nvSpPr>
          <p:cNvPr id="14" name="ZoneTexte 13">
            <a:extLst>
              <a:ext uri="{FF2B5EF4-FFF2-40B4-BE49-F238E27FC236}">
                <a16:creationId xmlns:a16="http://schemas.microsoft.com/office/drawing/2014/main" id="{565D0735-0637-4E30-841A-B6AA04CF8436}"/>
              </a:ext>
            </a:extLst>
          </p:cNvPr>
          <p:cNvSpPr txBox="1"/>
          <p:nvPr/>
        </p:nvSpPr>
        <p:spPr>
          <a:xfrm>
            <a:off x="520700" y="637232"/>
            <a:ext cx="5981700" cy="400110"/>
          </a:xfrm>
          <a:prstGeom prst="rect">
            <a:avLst/>
          </a:prstGeom>
          <a:noFill/>
        </p:spPr>
        <p:txBody>
          <a:bodyPr wrap="square" rtlCol="0">
            <a:spAutoFit/>
          </a:bodyPr>
          <a:lstStyle/>
          <a:p>
            <a:r>
              <a:rPr lang="fr-FR" sz="2000" dirty="0"/>
              <a:t>The </a:t>
            </a:r>
            <a:r>
              <a:rPr lang="fr-FR" sz="2000" dirty="0" err="1"/>
              <a:t>simplest</a:t>
            </a:r>
            <a:r>
              <a:rPr lang="fr-FR" sz="2000" dirty="0"/>
              <a:t>  </a:t>
            </a:r>
            <a:r>
              <a:rPr lang="fr-FR" sz="2000" dirty="0" err="1"/>
              <a:t>Yukawa</a:t>
            </a:r>
            <a:r>
              <a:rPr lang="fr-FR" sz="2000" dirty="0"/>
              <a:t> </a:t>
            </a:r>
            <a:r>
              <a:rPr lang="fr-FR" sz="2000" dirty="0" err="1"/>
              <a:t>couplings</a:t>
            </a:r>
            <a:r>
              <a:rPr lang="fr-FR" sz="2000" dirty="0"/>
              <a:t> </a:t>
            </a:r>
            <a:r>
              <a:rPr lang="fr-FR" sz="2000" dirty="0" err="1"/>
              <a:t>Lagrangian</a:t>
            </a:r>
            <a:endParaRPr lang="fr-FR" sz="2000" dirty="0"/>
          </a:p>
        </p:txBody>
      </p:sp>
      <p:pic>
        <p:nvPicPr>
          <p:cNvPr id="16" name="Image 15">
            <a:extLst>
              <a:ext uri="{FF2B5EF4-FFF2-40B4-BE49-F238E27FC236}">
                <a16:creationId xmlns:a16="http://schemas.microsoft.com/office/drawing/2014/main" id="{9C3CA405-586A-4574-ADEC-FF16B57D53E9}"/>
              </a:ext>
            </a:extLst>
          </p:cNvPr>
          <p:cNvPicPr>
            <a:picLocks noChangeAspect="1"/>
          </p:cNvPicPr>
          <p:nvPr/>
        </p:nvPicPr>
        <p:blipFill>
          <a:blip r:embed="rId3"/>
          <a:stretch>
            <a:fillRect/>
          </a:stretch>
        </p:blipFill>
        <p:spPr>
          <a:xfrm>
            <a:off x="767587" y="1718573"/>
            <a:ext cx="5903089" cy="1642853"/>
          </a:xfrm>
          <a:prstGeom prst="rect">
            <a:avLst/>
          </a:prstGeom>
        </p:spPr>
      </p:pic>
      <p:pic>
        <p:nvPicPr>
          <p:cNvPr id="18" name="Image 17">
            <a:extLst>
              <a:ext uri="{FF2B5EF4-FFF2-40B4-BE49-F238E27FC236}">
                <a16:creationId xmlns:a16="http://schemas.microsoft.com/office/drawing/2014/main" id="{DD0921D0-362A-4D18-B23A-2695BD753E99}"/>
              </a:ext>
            </a:extLst>
          </p:cNvPr>
          <p:cNvPicPr>
            <a:picLocks noChangeAspect="1"/>
          </p:cNvPicPr>
          <p:nvPr/>
        </p:nvPicPr>
        <p:blipFill>
          <a:blip r:embed="rId4"/>
          <a:stretch>
            <a:fillRect/>
          </a:stretch>
        </p:blipFill>
        <p:spPr>
          <a:xfrm>
            <a:off x="767587" y="3429000"/>
            <a:ext cx="4955580" cy="671511"/>
          </a:xfrm>
          <a:prstGeom prst="rect">
            <a:avLst/>
          </a:prstGeom>
          <a:ln w="38100">
            <a:solidFill>
              <a:srgbClr val="00B050"/>
            </a:solidFill>
          </a:ln>
        </p:spPr>
      </p:pic>
      <p:grpSp>
        <p:nvGrpSpPr>
          <p:cNvPr id="20" name="Groupe 19">
            <a:extLst>
              <a:ext uri="{FF2B5EF4-FFF2-40B4-BE49-F238E27FC236}">
                <a16:creationId xmlns:a16="http://schemas.microsoft.com/office/drawing/2014/main" id="{DE703E62-F39B-4F15-96C8-8C1ED5695829}"/>
              </a:ext>
            </a:extLst>
          </p:cNvPr>
          <p:cNvGrpSpPr/>
          <p:nvPr/>
        </p:nvGrpSpPr>
        <p:grpSpPr>
          <a:xfrm>
            <a:off x="745642" y="1080909"/>
            <a:ext cx="5531816" cy="667677"/>
            <a:chOff x="686844" y="1147179"/>
            <a:chExt cx="5531816" cy="667677"/>
          </a:xfrm>
        </p:grpSpPr>
        <p:pic>
          <p:nvPicPr>
            <p:cNvPr id="6" name="Image 5">
              <a:extLst>
                <a:ext uri="{FF2B5EF4-FFF2-40B4-BE49-F238E27FC236}">
                  <a16:creationId xmlns:a16="http://schemas.microsoft.com/office/drawing/2014/main" id="{81913962-8E33-4C49-8C1E-96A4E19E4B54}"/>
                </a:ext>
              </a:extLst>
            </p:cNvPr>
            <p:cNvPicPr>
              <a:picLocks noChangeAspect="1"/>
            </p:cNvPicPr>
            <p:nvPr/>
          </p:nvPicPr>
          <p:blipFill>
            <a:blip r:embed="rId5"/>
            <a:stretch>
              <a:fillRect/>
            </a:stretch>
          </p:blipFill>
          <p:spPr>
            <a:xfrm>
              <a:off x="686844" y="1250186"/>
              <a:ext cx="5531816" cy="461665"/>
            </a:xfrm>
            <a:prstGeom prst="rect">
              <a:avLst/>
            </a:prstGeom>
          </p:spPr>
        </p:pic>
        <p:sp>
          <p:nvSpPr>
            <p:cNvPr id="19" name="Ellipse 18">
              <a:extLst>
                <a:ext uri="{FF2B5EF4-FFF2-40B4-BE49-F238E27FC236}">
                  <a16:creationId xmlns:a16="http://schemas.microsoft.com/office/drawing/2014/main" id="{7397892F-9E5C-4A4C-A833-22DE34355673}"/>
                </a:ext>
              </a:extLst>
            </p:cNvPr>
            <p:cNvSpPr/>
            <p:nvPr/>
          </p:nvSpPr>
          <p:spPr bwMode="auto">
            <a:xfrm>
              <a:off x="2971799" y="1147179"/>
              <a:ext cx="579055" cy="667677"/>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p:grpSp>
      <p:sp>
        <p:nvSpPr>
          <p:cNvPr id="21" name="Flèche : droite 20">
            <a:extLst>
              <a:ext uri="{FF2B5EF4-FFF2-40B4-BE49-F238E27FC236}">
                <a16:creationId xmlns:a16="http://schemas.microsoft.com/office/drawing/2014/main" id="{23D42B55-0847-4D06-9E54-78BE5ED5365E}"/>
              </a:ext>
            </a:extLst>
          </p:cNvPr>
          <p:cNvSpPr/>
          <p:nvPr/>
        </p:nvSpPr>
        <p:spPr bwMode="auto">
          <a:xfrm>
            <a:off x="6743700" y="2540000"/>
            <a:ext cx="774700" cy="304800"/>
          </a:xfrm>
          <a:prstGeom prst="rightArrow">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mc:AlternateContent xmlns:mc="http://schemas.openxmlformats.org/markup-compatibility/2006" xmlns:a14="http://schemas.microsoft.com/office/drawing/2010/main">
        <mc:Choice Requires="a14">
          <p:sp>
            <p:nvSpPr>
              <p:cNvPr id="23" name="ZoneTexte 22">
                <a:extLst>
                  <a:ext uri="{FF2B5EF4-FFF2-40B4-BE49-F238E27FC236}">
                    <a16:creationId xmlns:a16="http://schemas.microsoft.com/office/drawing/2014/main" id="{4D8CA88A-6726-471B-8B1F-2A08CA9ACDF7}"/>
                  </a:ext>
                </a:extLst>
              </p:cNvPr>
              <p:cNvSpPr txBox="1"/>
              <p:nvPr/>
            </p:nvSpPr>
            <p:spPr>
              <a:xfrm>
                <a:off x="330200" y="4239071"/>
                <a:ext cx="10917010" cy="1068690"/>
              </a:xfrm>
              <a:prstGeom prst="rect">
                <a:avLst/>
              </a:prstGeom>
              <a:noFill/>
            </p:spPr>
            <p:txBody>
              <a:bodyPr wrap="square" rtlCol="0">
                <a:spAutoFit/>
              </a:bodyPr>
              <a:lstStyle/>
              <a:p>
                <a:pPr marL="285750" indent="-285750">
                  <a:buFont typeface="Arial" panose="020B0604020202020204" pitchFamily="34" charset="0"/>
                  <a:buChar char="•"/>
                </a:pPr>
                <a:r>
                  <a:rPr lang="fr-FR" sz="2000" dirty="0"/>
                  <a:t>No ad-hoc </a:t>
                </a:r>
                <a:r>
                  <a:rPr lang="fr-FR" sz="2000" dirty="0" err="1"/>
                  <a:t>density</a:t>
                </a:r>
                <a:r>
                  <a:rPr lang="fr-FR" sz="2000" dirty="0"/>
                  <a:t> </a:t>
                </a:r>
                <a:r>
                  <a:rPr lang="fr-FR" sz="2000" dirty="0" err="1"/>
                  <a:t>dependent</a:t>
                </a:r>
                <a:r>
                  <a:rPr lang="fr-FR" sz="2000" dirty="0"/>
                  <a:t> </a:t>
                </a:r>
                <a:r>
                  <a:rPr lang="fr-FR" sz="2000" dirty="0" err="1"/>
                  <a:t>coupling</a:t>
                </a:r>
                <a:r>
                  <a:rPr lang="fr-FR" sz="2000" dirty="0"/>
                  <a:t> constant</a:t>
                </a:r>
              </a:p>
              <a:p>
                <a:pPr marL="285750" indent="-285750">
                  <a:buFont typeface="Arial" panose="020B0604020202020204" pitchFamily="34" charset="0"/>
                  <a:buChar char="•"/>
                </a:pPr>
                <a:r>
                  <a:rPr lang="fr-FR" sz="2000" dirty="0"/>
                  <a:t>Chiral effective </a:t>
                </a:r>
                <a:r>
                  <a:rPr lang="fr-FR" sz="2000" dirty="0" err="1"/>
                  <a:t>potential</a:t>
                </a:r>
                <a:r>
                  <a:rPr lang="fr-FR" sz="2000" dirty="0"/>
                  <a:t> </a:t>
                </a:r>
                <a:r>
                  <a:rPr lang="fr-FR" sz="2000" dirty="0" err="1"/>
                  <a:t>with</a:t>
                </a:r>
                <a:r>
                  <a:rPr lang="fr-FR" sz="2000" dirty="0"/>
                  <a:t> attractive </a:t>
                </a:r>
                <a:r>
                  <a:rPr lang="fr-FR" sz="2000" dirty="0" err="1"/>
                  <a:t>tadpole</a:t>
                </a:r>
                <a:r>
                  <a:rPr lang="fr-FR" sz="2000" dirty="0"/>
                  <a:t> </a:t>
                </a:r>
                <a:r>
                  <a:rPr lang="fr-FR" sz="2000" dirty="0" err="1"/>
                  <a:t>diagram</a:t>
                </a:r>
                <a:r>
                  <a:rPr lang="fr-FR" sz="2000" dirty="0"/>
                  <a:t> (L</a:t>
                </a:r>
                <a14:m>
                  <m:oMath xmlns:m="http://schemas.openxmlformats.org/officeDocument/2006/math">
                    <m:r>
                      <a:rPr lang="fr-FR" sz="2000" i="1" smtClean="0">
                        <a:latin typeface="Cambria Math" panose="02040503050406030204" pitchFamily="18" charset="0"/>
                        <a:ea typeface="Cambria Math" panose="02040503050406030204" pitchFamily="18" charset="0"/>
                      </a:rPr>
                      <m:t>𝜎</m:t>
                    </m:r>
                  </m:oMath>
                </a14:m>
                <a:r>
                  <a:rPr lang="fr-FR" sz="2000" dirty="0"/>
                  <a:t>M)</a:t>
                </a:r>
              </a:p>
              <a:p>
                <a:pPr marL="285750" indent="-285750">
                  <a:buFont typeface="Arial" panose="020B0604020202020204" pitchFamily="34" charset="0"/>
                  <a:buChar char="•"/>
                </a:pPr>
                <a:r>
                  <a:rPr lang="fr-FR" sz="2000" dirty="0" err="1"/>
                  <a:t>Nucleon</a:t>
                </a:r>
                <a:r>
                  <a:rPr lang="fr-FR" sz="2000" dirty="0"/>
                  <a:t> </a:t>
                </a:r>
                <a:r>
                  <a:rPr lang="fr-FR" sz="2000" dirty="0" err="1"/>
                  <a:t>susceptibility</a:t>
                </a:r>
                <a:r>
                  <a:rPr lang="fr-FR" sz="2000" dirty="0"/>
                  <a:t> </a:t>
                </a:r>
                <a14:m>
                  <m:oMath xmlns:m="http://schemas.openxmlformats.org/officeDocument/2006/math">
                    <m:sSub>
                      <m:sSubPr>
                        <m:ctrlPr>
                          <a:rPr lang="fr-FR" sz="2400" b="1" i="1" smtClean="0">
                            <a:solidFill>
                              <a:srgbClr val="00B050"/>
                            </a:solidFill>
                            <a:latin typeface="Cambria Math" panose="02040503050406030204" pitchFamily="18" charset="0"/>
                          </a:rPr>
                        </m:ctrlPr>
                      </m:sSubPr>
                      <m:e>
                        <m:r>
                          <a:rPr lang="fr-FR" sz="2400" b="1" i="1" smtClean="0">
                            <a:solidFill>
                              <a:srgbClr val="00B050"/>
                            </a:solidFill>
                            <a:latin typeface="Cambria Math" panose="02040503050406030204" pitchFamily="18" charset="0"/>
                            <a:ea typeface="Cambria Math" panose="02040503050406030204" pitchFamily="18" charset="0"/>
                          </a:rPr>
                          <m:t>𝜿</m:t>
                        </m:r>
                      </m:e>
                      <m:sub>
                        <m:r>
                          <a:rPr lang="fr-FR" sz="2400" b="1" i="1" smtClean="0">
                            <a:solidFill>
                              <a:srgbClr val="00B050"/>
                            </a:solidFill>
                            <a:latin typeface="Cambria Math" panose="02040503050406030204" pitchFamily="18" charset="0"/>
                          </a:rPr>
                          <m:t>𝑵𝑺</m:t>
                        </m:r>
                      </m:sub>
                    </m:sSub>
                  </m:oMath>
                </a14:m>
                <a:r>
                  <a:rPr lang="fr-FR" sz="2000" dirty="0"/>
                  <a:t>  </a:t>
                </a:r>
                <a:r>
                  <a:rPr lang="fr-FR" sz="2000" dirty="0" err="1"/>
                  <a:t>describing</a:t>
                </a:r>
                <a:r>
                  <a:rPr lang="fr-FR" sz="2000" dirty="0"/>
                  <a:t> the </a:t>
                </a:r>
                <a:r>
                  <a:rPr lang="fr-FR" sz="2000" dirty="0" err="1"/>
                  <a:t>nucleon</a:t>
                </a:r>
                <a:r>
                  <a:rPr lang="fr-FR" sz="2000" dirty="0"/>
                  <a:t> </a:t>
                </a:r>
                <a:r>
                  <a:rPr lang="fr-FR" sz="2000" dirty="0" err="1"/>
                  <a:t>respose</a:t>
                </a:r>
                <a:r>
                  <a:rPr lang="fr-FR" sz="2000" dirty="0"/>
                  <a:t> to the </a:t>
                </a:r>
                <a:r>
                  <a:rPr lang="fr-FR" sz="2000" dirty="0" err="1"/>
                  <a:t>nuclear</a:t>
                </a:r>
                <a:r>
                  <a:rPr lang="fr-FR" sz="2000" dirty="0"/>
                  <a:t> </a:t>
                </a:r>
                <a:r>
                  <a:rPr lang="fr-FR" sz="2000" dirty="0" err="1"/>
                  <a:t>scalar</a:t>
                </a:r>
                <a:r>
                  <a:rPr lang="fr-FR" sz="2000" dirty="0"/>
                  <a:t> </a:t>
                </a:r>
                <a:r>
                  <a:rPr lang="fr-FR" sz="2000" dirty="0" err="1"/>
                  <a:t>field</a:t>
                </a:r>
                <a:endParaRPr lang="fr-FR" sz="2000" dirty="0"/>
              </a:p>
            </p:txBody>
          </p:sp>
        </mc:Choice>
        <mc:Fallback xmlns="">
          <p:sp>
            <p:nvSpPr>
              <p:cNvPr id="23" name="ZoneTexte 22">
                <a:extLst>
                  <a:ext uri="{FF2B5EF4-FFF2-40B4-BE49-F238E27FC236}">
                    <a16:creationId xmlns:a16="http://schemas.microsoft.com/office/drawing/2014/main" id="{4D8CA88A-6726-471B-8B1F-2A08CA9ACDF7}"/>
                  </a:ext>
                </a:extLst>
              </p:cNvPr>
              <p:cNvSpPr txBox="1">
                <a:spLocks noRot="1" noChangeAspect="1" noMove="1" noResize="1" noEditPoints="1" noAdjustHandles="1" noChangeArrowheads="1" noChangeShapeType="1" noTextEdit="1"/>
              </p:cNvSpPr>
              <p:nvPr/>
            </p:nvSpPr>
            <p:spPr>
              <a:xfrm>
                <a:off x="330200" y="4239071"/>
                <a:ext cx="10917010" cy="1068690"/>
              </a:xfrm>
              <a:prstGeom prst="rect">
                <a:avLst/>
              </a:prstGeom>
              <a:blipFill>
                <a:blip r:embed="rId6"/>
                <a:stretch>
                  <a:fillRect l="-503" t="-2273" b="-8523"/>
                </a:stretch>
              </a:blipFill>
            </p:spPr>
            <p:txBody>
              <a:bodyPr/>
              <a:lstStyle/>
              <a:p>
                <a:r>
                  <a:rPr lang="fr-FR">
                    <a:noFill/>
                  </a:rPr>
                  <a:t> </a:t>
                </a:r>
              </a:p>
            </p:txBody>
          </p:sp>
        </mc:Fallback>
      </mc:AlternateContent>
      <p:grpSp>
        <p:nvGrpSpPr>
          <p:cNvPr id="27" name="Groupe 26">
            <a:extLst>
              <a:ext uri="{FF2B5EF4-FFF2-40B4-BE49-F238E27FC236}">
                <a16:creationId xmlns:a16="http://schemas.microsoft.com/office/drawing/2014/main" id="{2EE225B8-8C2F-48F4-9E1A-DDFFF72496D8}"/>
              </a:ext>
            </a:extLst>
          </p:cNvPr>
          <p:cNvGrpSpPr/>
          <p:nvPr/>
        </p:nvGrpSpPr>
        <p:grpSpPr>
          <a:xfrm>
            <a:off x="215900" y="5575807"/>
            <a:ext cx="4969808" cy="644960"/>
            <a:chOff x="330200" y="5575808"/>
            <a:chExt cx="4969808" cy="644960"/>
          </a:xfrm>
        </p:grpSpPr>
        <p:pic>
          <p:nvPicPr>
            <p:cNvPr id="25" name="Image 24">
              <a:extLst>
                <a:ext uri="{FF2B5EF4-FFF2-40B4-BE49-F238E27FC236}">
                  <a16:creationId xmlns:a16="http://schemas.microsoft.com/office/drawing/2014/main" id="{93F10209-B19D-4A72-AF7E-8C06DB60125E}"/>
                </a:ext>
              </a:extLst>
            </p:cNvPr>
            <p:cNvPicPr>
              <a:picLocks noChangeAspect="1"/>
            </p:cNvPicPr>
            <p:nvPr/>
          </p:nvPicPr>
          <p:blipFill>
            <a:blip r:embed="rId7"/>
            <a:stretch>
              <a:fillRect/>
            </a:stretch>
          </p:blipFill>
          <p:spPr>
            <a:xfrm>
              <a:off x="330200" y="5575808"/>
              <a:ext cx="4969808" cy="644960"/>
            </a:xfrm>
            <a:prstGeom prst="rect">
              <a:avLst/>
            </a:prstGeom>
            <a:ln>
              <a:solidFill>
                <a:srgbClr val="00B050"/>
              </a:solidFill>
            </a:ln>
          </p:spPr>
        </p:pic>
        <p:sp>
          <p:nvSpPr>
            <p:cNvPr id="26" name="Ellipse 25">
              <a:extLst>
                <a:ext uri="{FF2B5EF4-FFF2-40B4-BE49-F238E27FC236}">
                  <a16:creationId xmlns:a16="http://schemas.microsoft.com/office/drawing/2014/main" id="{52225CF1-9C62-4E99-A782-9CC17E446728}"/>
                </a:ext>
              </a:extLst>
            </p:cNvPr>
            <p:cNvSpPr/>
            <p:nvPr/>
          </p:nvSpPr>
          <p:spPr bwMode="auto">
            <a:xfrm>
              <a:off x="3559866" y="5634329"/>
              <a:ext cx="456924" cy="546684"/>
            </a:xfrm>
            <a:prstGeom prst="ellipse">
              <a:avLst/>
            </a:prstGeom>
            <a:noFill/>
            <a:ln w="38100"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1" i="0" u="none" strike="noStrike" cap="none" normalizeH="0" baseline="0">
                <a:ln>
                  <a:noFill/>
                </a:ln>
                <a:solidFill>
                  <a:schemeClr val="tx1"/>
                </a:solidFill>
                <a:effectLst/>
                <a:latin typeface="Comic Sans MS" panose="030F0702030302020204" pitchFamily="66" charset="0"/>
              </a:endParaRPr>
            </a:p>
          </p:txBody>
        </p:sp>
      </p:grpSp>
      <p:pic>
        <p:nvPicPr>
          <p:cNvPr id="29" name="Image 28">
            <a:extLst>
              <a:ext uri="{FF2B5EF4-FFF2-40B4-BE49-F238E27FC236}">
                <a16:creationId xmlns:a16="http://schemas.microsoft.com/office/drawing/2014/main" id="{33F5417B-6699-4B54-BD82-DF4D8E005150}"/>
              </a:ext>
            </a:extLst>
          </p:cNvPr>
          <p:cNvPicPr>
            <a:picLocks noChangeAspect="1"/>
          </p:cNvPicPr>
          <p:nvPr/>
        </p:nvPicPr>
        <p:blipFill>
          <a:blip r:embed="rId8"/>
          <a:stretch>
            <a:fillRect/>
          </a:stretch>
        </p:blipFill>
        <p:spPr>
          <a:xfrm>
            <a:off x="5788705" y="5469413"/>
            <a:ext cx="6280150" cy="785210"/>
          </a:xfrm>
          <a:prstGeom prst="rect">
            <a:avLst/>
          </a:prstGeom>
          <a:ln>
            <a:solidFill>
              <a:schemeClr val="tx1"/>
            </a:solidFill>
          </a:ln>
        </p:spPr>
      </p:pic>
    </p:spTree>
    <p:extLst>
      <p:ext uri="{BB962C8B-B14F-4D97-AF65-F5344CB8AC3E}">
        <p14:creationId xmlns:p14="http://schemas.microsoft.com/office/powerpoint/2010/main" val="163313200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xposeshouches">
  <a:themeElements>
    <a:clrScheme name="Exposeshouch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xposeshouch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Comic Sans MS" panose="030F0702030302020204"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FR" altLang="fr-FR" sz="1800" b="1" i="0" u="none" strike="noStrike" cap="none" normalizeH="0" baseline="0" smtClean="0">
            <a:ln>
              <a:noFill/>
            </a:ln>
            <a:solidFill>
              <a:schemeClr val="tx1"/>
            </a:solidFill>
            <a:effectLst/>
            <a:latin typeface="Comic Sans MS" panose="030F0702030302020204" pitchFamily="66" charset="0"/>
          </a:defRPr>
        </a:defPPr>
      </a:lstStyle>
    </a:lnDef>
  </a:objectDefaults>
  <a:extraClrSchemeLst>
    <a:extraClrScheme>
      <a:clrScheme name="Exposeshouch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xposeshouch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xposeshouch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xposeshouch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xposeshouch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xposeshouch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xposeshouch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xposeshouch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xposeshouch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xposeshouch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xposeshouch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xposeshouch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1327</TotalTime>
  <Words>1639</Words>
  <Application>Microsoft Office PowerPoint</Application>
  <PresentationFormat>Grand écran</PresentationFormat>
  <Paragraphs>130</Paragraphs>
  <Slides>14</Slides>
  <Notes>1</Notes>
  <HiddenSlides>0</HiddenSlides>
  <MMClips>0</MMClips>
  <ScaleCrop>false</ScaleCrop>
  <HeadingPairs>
    <vt:vector size="8" baseType="variant">
      <vt:variant>
        <vt:lpstr>Polices utilisées</vt:lpstr>
      </vt:variant>
      <vt:variant>
        <vt:i4>5</vt:i4>
      </vt:variant>
      <vt:variant>
        <vt:lpstr>Thème</vt:lpstr>
      </vt:variant>
      <vt:variant>
        <vt:i4>2</vt:i4>
      </vt:variant>
      <vt:variant>
        <vt:lpstr>Serveurs OLE incorporés</vt:lpstr>
      </vt:variant>
      <vt:variant>
        <vt:i4>1</vt:i4>
      </vt:variant>
      <vt:variant>
        <vt:lpstr>Titres des diapositives</vt:lpstr>
      </vt:variant>
      <vt:variant>
        <vt:i4>14</vt:i4>
      </vt:variant>
    </vt:vector>
  </HeadingPairs>
  <TitlesOfParts>
    <vt:vector size="22" baseType="lpstr">
      <vt:lpstr>Arial</vt:lpstr>
      <vt:lpstr>Calibri</vt:lpstr>
      <vt:lpstr>Calibri Light</vt:lpstr>
      <vt:lpstr>Cambria Math</vt:lpstr>
      <vt:lpstr>Comic Sans MS</vt:lpstr>
      <vt:lpstr>Thème Office</vt:lpstr>
      <vt:lpstr>Exposeshouches</vt:lpstr>
      <vt:lpstr>Acrobat Document</vt:lpstr>
      <vt:lpstr>Scalar field, nucleon structure and relativistic chiral theory for nuclear matter</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Scalar field, nucleon structure and relativistic chiral theory for nuclear matter</dc:title>
  <dc:creator>Guy Chanfray</dc:creator>
  <cp:lastModifiedBy>Guy Chanfray</cp:lastModifiedBy>
  <cp:revision>95</cp:revision>
  <cp:lastPrinted>2023-03-20T09:37:51Z</cp:lastPrinted>
  <dcterms:created xsi:type="dcterms:W3CDTF">2023-02-08T13:29:07Z</dcterms:created>
  <dcterms:modified xsi:type="dcterms:W3CDTF">2023-03-21T19:34:26Z</dcterms:modified>
</cp:coreProperties>
</file>