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860" r:id="rId4"/>
    <p:sldMasterId id="2147483872" r:id="rId5"/>
  </p:sldMasterIdLst>
  <p:notesMasterIdLst>
    <p:notesMasterId r:id="rId21"/>
  </p:notesMasterIdLst>
  <p:handoutMasterIdLst>
    <p:handoutMasterId r:id="rId22"/>
  </p:handoutMasterIdLst>
  <p:sldIdLst>
    <p:sldId id="467" r:id="rId6"/>
    <p:sldId id="349" r:id="rId7"/>
    <p:sldId id="500" r:id="rId8"/>
    <p:sldId id="472" r:id="rId9"/>
    <p:sldId id="499" r:id="rId10"/>
    <p:sldId id="474" r:id="rId11"/>
    <p:sldId id="496" r:id="rId12"/>
    <p:sldId id="481" r:id="rId13"/>
    <p:sldId id="480" r:id="rId14"/>
    <p:sldId id="501" r:id="rId15"/>
    <p:sldId id="502" r:id="rId16"/>
    <p:sldId id="503" r:id="rId17"/>
    <p:sldId id="486" r:id="rId18"/>
    <p:sldId id="313" r:id="rId19"/>
    <p:sldId id="3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5E4A084-A2C0-4C93-A14E-18071013A954}">
          <p14:sldIdLst>
            <p14:sldId id="467"/>
            <p14:sldId id="349"/>
            <p14:sldId id="500"/>
            <p14:sldId id="472"/>
            <p14:sldId id="499"/>
            <p14:sldId id="474"/>
            <p14:sldId id="496"/>
            <p14:sldId id="481"/>
            <p14:sldId id="480"/>
            <p14:sldId id="501"/>
            <p14:sldId id="502"/>
            <p14:sldId id="503"/>
            <p14:sldId id="486"/>
          </p14:sldIdLst>
        </p14:section>
        <p14:section name="Section sans titre" id="{710F8AB0-73BF-455C-82A0-F1E452CA7572}">
          <p14:sldIdLst>
            <p14:sldId id="31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00"/>
    <a:srgbClr val="1A1AC0"/>
    <a:srgbClr val="FFFFFF"/>
    <a:srgbClr val="692F6A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2" autoAdjust="0"/>
    <p:restoredTop sz="85049" autoAdjust="0"/>
  </p:normalViewPr>
  <p:slideViewPr>
    <p:cSldViewPr snapToGrid="0">
      <p:cViewPr varScale="1">
        <p:scale>
          <a:sx n="66" d="100"/>
          <a:sy n="66" d="100"/>
        </p:scale>
        <p:origin x="658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6" y="14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290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AD5A-0816-474A-8F84-24A93FFA0DFF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2476-472D-4676-82E9-92B12DAE4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2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335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94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fix animations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684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630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68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3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1pPr>
            <a:lvl2pPr marL="651321" indent="-250508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2pPr>
            <a:lvl3pPr marL="1002032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3pPr>
            <a:lvl4pPr marL="1402844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4pPr>
            <a:lvl5pPr marL="1803657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5pPr>
            <a:lvl6pPr marL="2204470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6pPr>
            <a:lvl7pPr marL="2605282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7pPr>
            <a:lvl8pPr marL="3006095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8pPr>
            <a:lvl9pPr marL="3406907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fld id="{D9A451C3-D056-445B-ADCB-1B4EE632FE2C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003787" y="695134"/>
            <a:ext cx="4772661" cy="33561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3" tIns="40081" rIns="80163" bIns="40081" anchor="ctr"/>
          <a:lstStyle>
            <a:lvl1pPr eaLnBrk="0"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endParaRPr lang="fr-FR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2"/>
            <a:ext cx="5389045" cy="4022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1pPr>
            <a:lvl2pPr marL="651321" indent="-250508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2pPr>
            <a:lvl3pPr marL="1002032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3pPr>
            <a:lvl4pPr marL="1402844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4pPr>
            <a:lvl5pPr marL="1803657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5pPr>
            <a:lvl6pPr marL="2204470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6pPr>
            <a:lvl7pPr marL="2605282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7pPr>
            <a:lvl8pPr marL="3006095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8pPr>
            <a:lvl9pPr marL="3406907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/>
            </a:pPr>
            <a:fld id="{26018B67-5886-4CA6-9BE9-66600119C4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392462" algn="l"/>
                  <a:tab pos="786317" algn="l"/>
                  <a:tab pos="1180170" algn="l"/>
                  <a:tab pos="1574025" algn="l"/>
                  <a:tab pos="1967878" algn="l"/>
                  <a:tab pos="2361733" algn="l"/>
                  <a:tab pos="2755587" algn="l"/>
                  <a:tab pos="3149442" algn="l"/>
                  <a:tab pos="3543295" algn="l"/>
                  <a:tab pos="3937150" algn="l"/>
                  <a:tab pos="4331003" algn="l"/>
                  <a:tab pos="4724858" algn="l"/>
                  <a:tab pos="5118711" algn="l"/>
                  <a:tab pos="5512566" algn="l"/>
                  <a:tab pos="5906419" algn="l"/>
                  <a:tab pos="6300274" algn="l"/>
                  <a:tab pos="6694127" algn="l"/>
                  <a:tab pos="7087983" algn="l"/>
                  <a:tab pos="7481836" algn="l"/>
                  <a:tab pos="7875691" algn="l"/>
                </a:tabLst>
                <a:defRPr/>
              </a:pPr>
              <a:t>3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003787" y="695134"/>
            <a:ext cx="4772661" cy="33561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3" tIns="40081" rIns="80163" bIns="40081" anchor="ctr"/>
          <a:lstStyle>
            <a:lvl1pPr eaLnBrk="0"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l" defTabSz="41471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2"/>
            <a:ext cx="5389045" cy="4022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5995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8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53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9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26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9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9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11/03/2016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 smtClean="0"/>
              <a:t>S. GASCON-SHOTKIN  Les Rencontres de </a:t>
            </a:r>
            <a:r>
              <a:rPr lang="nl-NL" dirty="0" err="1" smtClean="0"/>
              <a:t>physique</a:t>
            </a:r>
            <a:r>
              <a:rPr lang="nl-NL" dirty="0" smtClean="0"/>
              <a:t> de la </a:t>
            </a:r>
            <a:r>
              <a:rPr lang="nl-NL" dirty="0" err="1" smtClean="0"/>
              <a:t>Vallee</a:t>
            </a:r>
            <a:r>
              <a:rPr lang="nl-NL" dirty="0" smtClean="0"/>
              <a:t> </a:t>
            </a:r>
            <a:r>
              <a:rPr lang="nl-NL" dirty="0" err="1" smtClean="0"/>
              <a:t>d’Aoste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96961" y="816566"/>
            <a:ext cx="1105920" cy="829527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Gascon-Shotkin HCP2012 University of Tokyo November 18-20 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8527-53DF-4270-A53E-A4FB039F370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0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11/03/2016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S. GASCON-SHOTKIN  Les Rencontres de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physique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Vallee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d’Aoste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84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3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1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46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95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57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1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63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90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54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11/03/2016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S. GASCON-SHOTKIN  Les Rencontres de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physique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Vallee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d’Aoste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5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79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18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01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3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61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6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16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11/03/2016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86" y="6356351"/>
            <a:ext cx="4669971" cy="365125"/>
          </a:xfrm>
        </p:spPr>
        <p:txBody>
          <a:bodyPr/>
          <a:lstStyle/>
          <a:p>
            <a:r>
              <a:rPr lang="nl-NL" dirty="0" smtClean="0"/>
              <a:t>S. GASCON-SHOTKIN  Les Rencontres de </a:t>
            </a:r>
            <a:r>
              <a:rPr lang="nl-NL" dirty="0" err="1" smtClean="0"/>
              <a:t>physique</a:t>
            </a:r>
            <a:r>
              <a:rPr lang="nl-NL" dirty="0" smtClean="0"/>
              <a:t> de la </a:t>
            </a:r>
            <a:r>
              <a:rPr lang="nl-NL" dirty="0" err="1" smtClean="0"/>
              <a:t>Vallee</a:t>
            </a:r>
            <a:r>
              <a:rPr lang="nl-NL" dirty="0" smtClean="0"/>
              <a:t> </a:t>
            </a:r>
            <a:r>
              <a:rPr lang="nl-NL" dirty="0" err="1" smtClean="0"/>
              <a:t>d’Aoste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7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68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/>
              <a:t>25/04/2023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17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/>
              <a:t>25/04/2023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06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/>
              <a:t>25/04/2023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/>
              <a:t>25/04/2023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85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/>
              <a:t>25/04/2023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614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/>
              <a:t>25/04/2023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63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/>
              <a:t>25/04/2023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75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92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204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b="7388"/>
          <a:stretch>
            <a:fillRect/>
          </a:stretch>
        </p:blipFill>
        <p:spPr bwMode="auto">
          <a:xfrm>
            <a:off x="1132800" y="6"/>
            <a:ext cx="913920" cy="7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96961" y="816566"/>
            <a:ext cx="1105920" cy="829527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Gascon-Shotkin HCP2012 University of Tokyo November 18-20 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8527-53DF-4270-A53E-A4FB039F370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68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/>
              <a:t>25/04/2023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/>
              <a:t>25/04/2023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/>
              <a:t>25/04/2023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/>
              <a:t>25/04/2023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/>
              <a:t>25/04/2023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4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6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7" y="273629"/>
            <a:ext cx="10838399" cy="104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7" y="1604330"/>
            <a:ext cx="10838399" cy="471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08642" y="6499408"/>
            <a:ext cx="696959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34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None/>
              <a:defRPr/>
            </a:pPr>
            <a:endParaRPr lang="en-GB" sz="1400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305606" y="6591575"/>
            <a:ext cx="9667201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34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None/>
              <a:defRPr/>
            </a:pPr>
            <a:r>
              <a:rPr lang="en-US" sz="1400"/>
              <a:t>S. Gascon-Shotkin HCP2012 University of Tokyo November 18-20  2012</a:t>
            </a:r>
            <a:endParaRPr lang="en-GB" sz="1400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1631366" y="6591575"/>
            <a:ext cx="474241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34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None/>
              <a:defRPr/>
            </a:pPr>
            <a:fld id="{A7B32B8A-CCD2-432F-BB9A-271F00A2DFF2}" type="slidenum">
              <a:rPr lang="en-GB" sz="1400"/>
              <a:pPr defTabSz="449263" fontAlgn="base" hangingPunct="0">
                <a:spcBef>
                  <a:spcPct val="0"/>
                </a:spcBef>
                <a:spcAft>
                  <a:spcPct val="0"/>
                </a:spcAft>
                <a:buSzPct val="45000"/>
                <a:buFont typeface="Wingdings" pitchFamily="2" charset="2"/>
                <a:buNone/>
                <a:defRPr/>
              </a:pPr>
              <a:t>‹N°›</a:t>
            </a:fld>
            <a:endParaRPr lang="en-GB" sz="1400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" y="-33124"/>
            <a:ext cx="1102080" cy="82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8" r="14650"/>
          <a:stretch>
            <a:fillRect/>
          </a:stretch>
        </p:blipFill>
        <p:spPr bwMode="auto">
          <a:xfrm>
            <a:off x="11608320" y="-33119"/>
            <a:ext cx="583680" cy="4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5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286" y="-15841"/>
            <a:ext cx="973441" cy="43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07" y="423404"/>
            <a:ext cx="1583999" cy="39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68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9pPr>
    </p:titleStyle>
    <p:bodyStyle>
      <a:lvl1pPr marL="323850" indent="-288925" algn="l" defTabSz="449263" rtl="0" eaLnBrk="0" fontAlgn="base" hangingPunct="0">
        <a:spcBef>
          <a:spcPct val="0"/>
        </a:spcBef>
        <a:spcAft>
          <a:spcPts val="1425"/>
        </a:spcAft>
        <a:buClr>
          <a:srgbClr val="FFFFFF"/>
        </a:buClr>
        <a:buSzPct val="45000"/>
        <a:buFont typeface="Wingdings" pitchFamily="2" charset="2"/>
        <a:buChar char="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55650" indent="-228600" algn="l" defTabSz="449263" rtl="0" eaLnBrk="0" fontAlgn="base" hangingPunct="0">
        <a:spcBef>
          <a:spcPct val="0"/>
        </a:spcBef>
        <a:spcAft>
          <a:spcPts val="1138"/>
        </a:spcAft>
        <a:buClr>
          <a:srgbClr val="FFFFFF"/>
        </a:buClr>
        <a:buSzPct val="75000"/>
        <a:buFont typeface="Symbol" pitchFamily="18" charset="2"/>
        <a:buChar char=""/>
        <a:defRPr sz="2800">
          <a:solidFill>
            <a:srgbClr val="FFFFFF"/>
          </a:solidFill>
          <a:latin typeface="+mn-lt"/>
        </a:defRPr>
      </a:lvl2pPr>
      <a:lvl3pPr marL="1187450" indent="-141288" algn="l" defTabSz="449263" rtl="0" eaLnBrk="0" fontAlgn="base" hangingPunct="0">
        <a:spcBef>
          <a:spcPct val="0"/>
        </a:spcBef>
        <a:spcAft>
          <a:spcPts val="850"/>
        </a:spcAft>
        <a:buClr>
          <a:srgbClr val="FFFFFF"/>
        </a:buClr>
        <a:buSzPct val="45000"/>
        <a:buFont typeface="Wingdings" pitchFamily="2" charset="2"/>
        <a:buChar char=""/>
        <a:defRPr sz="2400">
          <a:solidFill>
            <a:srgbClr val="FFFFFF"/>
          </a:solidFill>
          <a:latin typeface="+mn-lt"/>
        </a:defRPr>
      </a:lvl3pPr>
      <a:lvl4pPr marL="1619250" indent="-115888" algn="l" defTabSz="449263" rtl="0" eaLnBrk="0" fontAlgn="base" hangingPunct="0">
        <a:spcBef>
          <a:spcPct val="0"/>
        </a:spcBef>
        <a:spcAft>
          <a:spcPts val="575"/>
        </a:spcAft>
        <a:buClr>
          <a:srgbClr val="FFFFFF"/>
        </a:buClr>
        <a:buSzPct val="75000"/>
        <a:buFont typeface="Symbol" pitchFamily="18" charset="2"/>
        <a:buChar char=""/>
        <a:defRPr sz="2000">
          <a:solidFill>
            <a:srgbClr val="FFFFFF"/>
          </a:solidFill>
          <a:latin typeface="+mn-lt"/>
        </a:defRPr>
      </a:lvl4pPr>
      <a:lvl5pPr marL="2057400" indent="-193675" algn="l" defTabSz="449263" rtl="0" eaLnBrk="0" fontAlgn="base" hangingPunct="0"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pitchFamily="2" charset="2"/>
        <a:buChar char=""/>
        <a:defRPr sz="2000">
          <a:solidFill>
            <a:srgbClr val="FFFFFF"/>
          </a:solidFill>
          <a:latin typeface="+mn-lt"/>
        </a:defRPr>
      </a:lvl5pPr>
      <a:lvl6pPr marL="2514600" indent="-193675" algn="l" defTabSz="449263" rtl="0" fontAlgn="base"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pitchFamily="2" charset="2"/>
        <a:buChar char=""/>
        <a:defRPr sz="2000">
          <a:solidFill>
            <a:srgbClr val="FFFFFF"/>
          </a:solidFill>
          <a:latin typeface="+mn-lt"/>
        </a:defRPr>
      </a:lvl6pPr>
      <a:lvl7pPr marL="2971800" indent="-193675" algn="l" defTabSz="449263" rtl="0" fontAlgn="base"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pitchFamily="2" charset="2"/>
        <a:buChar char=""/>
        <a:defRPr sz="2000">
          <a:solidFill>
            <a:srgbClr val="FFFFFF"/>
          </a:solidFill>
          <a:latin typeface="+mn-lt"/>
        </a:defRPr>
      </a:lvl7pPr>
      <a:lvl8pPr marL="3429000" indent="-193675" algn="l" defTabSz="449263" rtl="0" fontAlgn="base"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pitchFamily="2" charset="2"/>
        <a:buChar char=""/>
        <a:defRPr sz="2000">
          <a:solidFill>
            <a:srgbClr val="FFFFFF"/>
          </a:solidFill>
          <a:latin typeface="+mn-lt"/>
        </a:defRPr>
      </a:lvl8pPr>
      <a:lvl9pPr marL="3886200" indent="-193675" algn="l" defTabSz="449263" rtl="0" fontAlgn="base"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pitchFamily="2" charset="2"/>
        <a:buChar char=""/>
        <a:defRPr sz="2000">
          <a:solidFill>
            <a:srgbClr val="FFFFF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7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hyperlink" Target="http://cms-results.web.cern.ch/cms-results/public-results/preliminary-results/HIG-20-002/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7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emf"/><Relationship Id="rId5" Type="http://schemas.openxmlformats.org/officeDocument/2006/relationships/hyperlink" Target="http://cms-results.web.cern.ch/cms-results/public-results/preliminary-results/HIG-20-002/" TargetMode="External"/><Relationship Id="rId10" Type="http://schemas.openxmlformats.org/officeDocument/2006/relationships/image" Target="../media/image42.emf"/><Relationship Id="rId4" Type="http://schemas.openxmlformats.org/officeDocument/2006/relationships/image" Target="../media/image9.png"/><Relationship Id="rId9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ki.cern.ch/twiki/bin/view/CMSPublic/LumiPublicResults" TargetMode="External"/><Relationship Id="rId3" Type="http://schemas.openxmlformats.org/officeDocument/2006/relationships/image" Target="../media/image43.emf"/><Relationship Id="rId7" Type="http://schemas.openxmlformats.org/officeDocument/2006/relationships/hyperlink" Target="https://hilumilhc.web.cern.ch/content/lhc-baselin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hyperlink" Target="http://cms-results.web.cern.ch/cms-results/public-results/preliminary-results/HIG-20-002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cms-results.web.cern.ch/cms-results/public-results/preliminary-results/HIG-20-00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ms-results.web.cern.ch/cms-results/public-results/preliminary-results/HIG-20-002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ms-results.web.cern.ch/cms-results/public-results/preliminary-results/HIG-20-002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ms-results.web.cern.ch/cms-results/public-results/preliminary-results/HIG-20-002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hyperlink" Target="http://cms-results.web.cern.ch/cms-results/public-results/preliminary-results/HIG-20-00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cms-results.web.cern.ch/cms-results/public-results/preliminary-results/HIG-20-002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36534" y="4624696"/>
            <a:ext cx="991893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Suzanne GASCON-SHOTKIN</a:t>
            </a:r>
          </a:p>
          <a:p>
            <a:pPr algn="ctr"/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IP2I </a:t>
            </a:r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Lyon (IN2P3-CNRS)/Université Claude Bernard Lyon </a:t>
            </a:r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CMS Collaboration</a:t>
            </a:r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15315" y="6148530"/>
            <a:ext cx="6096001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IRN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Terascale@LPSC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Grenoble (FR)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25, 2023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" y="851812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Search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a low-mass resonance in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diphotons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with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CMS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3" y="2875918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8" r="14650"/>
          <a:stretch>
            <a:fillRect/>
          </a:stretch>
        </p:blipFill>
        <p:spPr bwMode="auto">
          <a:xfrm>
            <a:off x="6109722" y="3216734"/>
            <a:ext cx="4826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34" y="3235784"/>
            <a:ext cx="8048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423" y="2894020"/>
            <a:ext cx="991673" cy="9511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29315"/>
            <a:ext cx="1592580" cy="86963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940" y="5717773"/>
            <a:ext cx="1623060" cy="114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0960" y="3855748"/>
            <a:ext cx="73647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Based on CMS-PAS-HIG-20-002</a:t>
            </a:r>
            <a:endParaRPr lang="fr-F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4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7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" y="2"/>
            <a:ext cx="9212580" cy="69094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132665" y="658180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latin typeface="Times New Roman" pitchFamily="18" charset="0"/>
              </a:rPr>
              <a:t>S. Gascon-</a:t>
            </a:r>
            <a:r>
              <a:rPr lang="en-US" sz="1000" dirty="0" err="1" smtClean="0">
                <a:latin typeface="Times New Roman" pitchFamily="18" charset="0"/>
              </a:rPr>
              <a:t>Shotkin</a:t>
            </a:r>
            <a:r>
              <a:rPr lang="en-US" sz="1000" dirty="0" smtClean="0">
                <a:latin typeface="Times New Roman" pitchFamily="18" charset="0"/>
              </a:rPr>
              <a:t> </a:t>
            </a:r>
            <a:r>
              <a:rPr lang="en-US" sz="1000" dirty="0">
                <a:latin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</a:rPr>
              <a:t>IRN Terascale@LPSC  Grenoble Apr 25 2023</a:t>
            </a:r>
            <a:endParaRPr lang="en-GB" sz="1000" dirty="0" smtClean="0">
              <a:latin typeface="Times New Roman" pitchFamily="18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241171" y="1126701"/>
            <a:ext cx="3820319" cy="42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Event recorded in 2018 selected by the analysis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 photons and 2 jets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152" y="1104759"/>
            <a:ext cx="295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(credit event display</a:t>
            </a:r>
            <a:r>
              <a:rPr lang="en-US" sz="1400" dirty="0">
                <a:solidFill>
                  <a:schemeClr val="bg1"/>
                </a:solidFill>
              </a:rPr>
              <a:t>: Tom </a:t>
            </a:r>
            <a:r>
              <a:rPr lang="en-US" sz="1400" dirty="0" smtClean="0">
                <a:solidFill>
                  <a:schemeClr val="bg1"/>
                </a:solidFill>
              </a:rPr>
              <a:t>McCauley)  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613722" y="1689904"/>
            <a:ext cx="3437681" cy="61345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1770927" y="2303362"/>
            <a:ext cx="7280476" cy="3819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5925312" y="2303362"/>
            <a:ext cx="4486656" cy="20979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572000" y="2303362"/>
            <a:ext cx="5864352" cy="30855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28254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CMS-PAS-HIG-20-002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852962" y="1126701"/>
            <a:ext cx="7130687" cy="42412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Most recent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ATLAS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results:  ATLAS-CONF-2018-025 (2016+2017)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962468" y="4250147"/>
            <a:ext cx="2857894" cy="50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Limit 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fiducial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s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XB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9963" y="662785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http://cms-results.web.cern.ch/cms-results/public-results/preliminary-results/HIG-20-002/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15" y="1499331"/>
            <a:ext cx="3669030" cy="271081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lum bright="-20000" contrast="36000"/>
          </a:blip>
          <a:stretch>
            <a:fillRect/>
          </a:stretch>
        </p:blipFill>
        <p:spPr>
          <a:xfrm>
            <a:off x="7564519" y="4694038"/>
            <a:ext cx="1677000" cy="35383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lum bright="-20000" contrast="36000"/>
          </a:blip>
          <a:stretch>
            <a:fillRect/>
          </a:stretch>
        </p:blipFill>
        <p:spPr>
          <a:xfrm>
            <a:off x="6718150" y="5054991"/>
            <a:ext cx="4231200" cy="60473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28" y="1549489"/>
            <a:ext cx="3691890" cy="256984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6" y="1540444"/>
            <a:ext cx="4501991" cy="4319111"/>
          </a:xfrm>
          <a:prstGeom prst="rect">
            <a:avLst/>
          </a:prstGeom>
        </p:spPr>
      </p:pic>
      <p:sp>
        <p:nvSpPr>
          <p:cNvPr id="23" name="Espace réservé du contenu 2"/>
          <p:cNvSpPr txBox="1">
            <a:spLocks/>
          </p:cNvSpPr>
          <p:nvPr/>
        </p:nvSpPr>
        <p:spPr>
          <a:xfrm>
            <a:off x="451593" y="6056494"/>
            <a:ext cx="3796316" cy="103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absolute 95% CL UL on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total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 B between 15-73 fb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845823" y="1146531"/>
            <a:ext cx="2036640" cy="424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These results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5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600076" y="6572132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IRN Terascale@LPSC  Grenoble Apr 25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23" grpId="0" build="p"/>
      <p:bldP spid="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28254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CMS-PAS-HIG-20-002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9963" y="662785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http://cms-results.web.cern.ch/cms-results/public-results/preliminary-results/HIG-20-002/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2557040" y="6175152"/>
            <a:ext cx="5290839" cy="103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Model types similar to those in 2HDM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416689" y="1146531"/>
            <a:ext cx="11421743" cy="424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First theoretical interpretation of these results: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arXiv 2303.12018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Biekoetter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Heinemeyer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Weiglein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): 2HDM + complex singlet model (S2HDM) compatible with excesses at ~95 GeV for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(this analysis) and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bb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(LEP) for Types II and IV, also with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tt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CMS,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arXiv:2208.02717,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subm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 JHEP) for Type IV  (points in agreement with all experimental and theoretical bounds)</a:t>
            </a:r>
          </a:p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Model contains 3 CP-even 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h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h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), 1 CP-odd (A) neutral, 2 charged (H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+-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 and 1 DM (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 scalars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362" y="5702702"/>
            <a:ext cx="3734616" cy="1225747"/>
          </a:xfrm>
          <a:prstGeom prst="rect">
            <a:avLst/>
          </a:prstGeom>
        </p:spPr>
      </p:pic>
      <p:sp>
        <p:nvSpPr>
          <p:cNvPr id="25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2674257" y="6551935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IRN Terascale@LPSC  Grenoble Apr 25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4" y="2917684"/>
            <a:ext cx="2807594" cy="29750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/>
          <a:srcRect r="2351"/>
          <a:stretch/>
        </p:blipFill>
        <p:spPr>
          <a:xfrm>
            <a:off x="2774113" y="2804648"/>
            <a:ext cx="3139008" cy="2936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6786" y="2786030"/>
            <a:ext cx="3245476" cy="29132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8274" y="2710420"/>
            <a:ext cx="3214567" cy="28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91" y="3651079"/>
            <a:ext cx="8860665" cy="3020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96" y="3823319"/>
            <a:ext cx="3474887" cy="260616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-1" y="-212972"/>
            <a:ext cx="136833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       Conclusions and Perspectives</a:t>
            </a:r>
            <a:endParaRPr kumimoji="0" lang="en-GB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Espace réservé du contenu 7"/>
          <p:cNvSpPr>
            <a:spLocks noGrp="1"/>
          </p:cNvSpPr>
          <p:nvPr>
            <p:ph sz="half" idx="1"/>
          </p:nvPr>
        </p:nvSpPr>
        <p:spPr>
          <a:xfrm>
            <a:off x="-81170" y="1076446"/>
            <a:ext cx="12273170" cy="22991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 new CMS search for additional low-mass 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SM-like 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(70 GeV&lt;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&lt;110 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GeV)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full LHC Run 2 data: No evidence for the existence of extra Higgs bosons found so far</a:t>
            </a:r>
            <a:endParaRPr lang="en-US" sz="2000" dirty="0" smtClean="0">
              <a:solidFill>
                <a:srgbClr val="5B9BD5">
                  <a:lumMod val="50000"/>
                </a:srgbClr>
              </a:solidFill>
              <a:latin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Modest excess at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=95.4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 with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(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global)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diphoton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resonance search in this mass range with full LHC Run 2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(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data is needed to conclude on the nature of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excess….and it’s on it’s way! (250fb</a:t>
            </a:r>
            <a:r>
              <a:rPr lang="en-US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26706" cy="72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6194" y="6572750"/>
            <a:ext cx="3921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hilumilhc.web.cern.ch/content/lhc-baseline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731" y="4664437"/>
            <a:ext cx="1215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2022~2016</a:t>
            </a:r>
            <a:endParaRPr lang="fr-FR" sz="1400" dirty="0"/>
          </a:p>
        </p:txBody>
      </p:sp>
      <p:sp>
        <p:nvSpPr>
          <p:cNvPr id="9" name="Ellipse 8"/>
          <p:cNvSpPr/>
          <p:nvPr/>
        </p:nvSpPr>
        <p:spPr>
          <a:xfrm>
            <a:off x="1649055" y="3998199"/>
            <a:ext cx="1680735" cy="6662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2443898" y="3761452"/>
            <a:ext cx="496189" cy="273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951518" y="3761452"/>
            <a:ext cx="5363426" cy="11397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944075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677" y="6383989"/>
            <a:ext cx="3212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https://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hlinkClick r:id="rId8"/>
              </a:rPr>
              <a:t>twiki.cern.ch/twiki/bin/view/CMSPublic/LumiPublicResults</a:t>
            </a:r>
            <a:endParaRPr lang="fr-F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7343607" y="6576827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IRN Terascale@LPSC  Grenoble Apr 25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2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1223"/>
            <a:ext cx="12192000" cy="42214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335" y="-179175"/>
            <a:ext cx="10515600" cy="1325563"/>
          </a:xfrm>
        </p:spPr>
        <p:txBody>
          <a:bodyPr/>
          <a:lstStyle/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5001275" y="0"/>
            <a:ext cx="6588745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Th.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Biekoetter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Canelli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DeWit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L.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Finco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Heinemeyer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Lethuillier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Pierini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A.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Shahzad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Steggemann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Tao, G.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Weiglein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 the Terascale@LPSC organization!</a:t>
            </a:r>
            <a:endParaRPr lang="fr-F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35" y="942943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885022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rgbClr val="FFFF00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rgbClr val="FFFF00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rgbClr val="FFFF00"/>
                </a:solidFill>
                <a:latin typeface="Times New Roman" pitchFamily="18" charset="0"/>
              </a:rPr>
              <a:t>IRN Terascale@LPSC  Grenoble Apr 25 2023</a:t>
            </a:r>
            <a:endParaRPr lang="en-GB" sz="10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22" y="3113469"/>
            <a:ext cx="1623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0858" y="376012"/>
            <a:ext cx="10515600" cy="1325563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2263681" y="162738"/>
            <a:ext cx="1701107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Outline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6400" y="604998"/>
            <a:ext cx="8451800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buSzTx/>
            </a:pPr>
            <a:endParaRPr lang="fr-F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buSzTx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 “Search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for a standard model-like Higgs boson in the mass range between 70 and 110 GeV in the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diphoton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final state in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proton-proton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collisions at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√s=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13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TeV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”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Full LHC Run 2 data!</a:t>
            </a:r>
          </a:p>
          <a:p>
            <a:pPr>
              <a:buSzTx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CMS-PAS-HIG-20-002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://cms-results.web.cern.ch/cms-results/public-results/preliminary-results/HIG-20-002/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Tx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Presented for the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first time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last month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at                        EW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Motivation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Analysis strategy, event selection, changes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wrt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previous publication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Signal and background modeling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Results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Comparison with ATLAS results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First theoretical interpretations</a:t>
            </a:r>
          </a:p>
          <a:p>
            <a:pPr>
              <a:buBlip>
                <a:blip r:embed="rId3"/>
              </a:buBlip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Conclusions and perspectives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Acknowledgements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101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3542356" y="6540358"/>
            <a:ext cx="5382124" cy="4419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IRN Terascale@LPSC  Grenoble Apr 25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2" name="Espace réservé du numéro de diapositive 3"/>
          <p:cNvSpPr>
            <a:spLocks noGrp="1"/>
          </p:cNvSpPr>
          <p:nvPr>
            <p:ph type="sldNum" sz="quarter" idx="16"/>
          </p:nvPr>
        </p:nvSpPr>
        <p:spPr>
          <a:xfrm>
            <a:off x="906780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fld id="{2856FF22-7F1A-40C3-88EB-CF992608C2B0}" type="slidenum">
              <a:rPr lang="en-GB" smtClean="0">
                <a:solidFill>
                  <a:srgbClr val="FFFFFF"/>
                </a:solidFill>
                <a:latin typeface="Times New Roman" pitchFamily="18" charset="0"/>
              </a:rPr>
              <a:pPr eaLnBrk="1"/>
              <a:t>2</a:t>
            </a:fld>
            <a:endParaRPr lang="en-GB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8763000" y="65087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                                             </a:t>
            </a:r>
            <a:fld id="{4D9BCC52-54C2-4A43-AB59-DB8B18261A9B}" type="slidenum">
              <a:rPr lang="en-GB" sz="1200" smtClean="0"/>
              <a:pPr/>
              <a:t>2</a:t>
            </a:fld>
            <a:endParaRPr lang="en-GB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2" y="14671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862" y="0"/>
            <a:ext cx="2461260" cy="13439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2493" y="1229102"/>
            <a:ext cx="3039414" cy="28848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77764" y="3575905"/>
            <a:ext cx="2577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CMS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Low-Mass </a:t>
            </a:r>
            <a:r>
              <a:rPr lang="en-US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37" y="3140704"/>
            <a:ext cx="1190625" cy="88582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17497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" y="-33118"/>
            <a:ext cx="12191999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Motivation for low-mass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diphoton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searches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606" name="Rectangle 14"/>
          <p:cNvSpPr>
            <a:spLocks noChangeArrowheads="1"/>
          </p:cNvSpPr>
          <p:nvPr/>
        </p:nvSpPr>
        <p:spPr bwMode="auto">
          <a:xfrm>
            <a:off x="101758" y="593770"/>
            <a:ext cx="6182400" cy="1261884"/>
          </a:xfrm>
          <a:prstGeom prst="rect">
            <a:avLst/>
          </a:prstGeom>
          <a:solidFill>
            <a:srgbClr val="9933FF">
              <a:alpha val="8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Final LEP SM Higgs boson search results: &gt;2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s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excess at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mH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= 98 GeV. Has contributed to sustained interest by both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theorests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and experimentalists in the possibility of additional low-mass (pseudo-) scalars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30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9469C3E-2E00-47D7-BEF0-97A97CFEA8E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9000"/>
                    </a14:imgEffect>
                    <a14:imgEffect>
                      <a14:brightnessContrast bright="-12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1" y="2451483"/>
            <a:ext cx="5385601" cy="372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90605" y="2104292"/>
            <a:ext cx="3890809" cy="338554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LEPHWG, Phys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Lett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B565:61-75,2003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169152" y="593770"/>
            <a:ext cx="6009607" cy="1261884"/>
          </a:xfrm>
          <a:prstGeom prst="rect">
            <a:avLst/>
          </a:prstGeom>
          <a:solidFill>
            <a:srgbClr val="9933FF">
              <a:alpha val="8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Much theoretical activity since then:  Numerous BSM models allow a resonance with m&lt;125 GeV coexisting with the Higgs boson discovered in 2012 GeV (generalized 2HDM, NMSSM,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Higgs triplet….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2271859" y="3695116"/>
            <a:ext cx="1495591" cy="829527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28" y="2507928"/>
            <a:ext cx="4294251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025128" y="2112929"/>
            <a:ext cx="4294251" cy="338554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J. Fan et al.,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Chinese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Phys. C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38 073101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Espace réservé du pied de page 2"/>
          <p:cNvSpPr txBox="1">
            <a:spLocks/>
          </p:cNvSpPr>
          <p:nvPr/>
        </p:nvSpPr>
        <p:spPr>
          <a:xfrm>
            <a:off x="3542356" y="6540358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>
                <a:solidFill>
                  <a:schemeClr val="bg1"/>
                </a:solidFill>
                <a:latin typeface="Symbol" pitchFamily="18" charset="2"/>
                <a:ea typeface="+mn-ea"/>
                <a:cs typeface="+mn-cs"/>
              </a:defRPr>
            </a:lvl1pPr>
            <a:lvl2pPr marL="742950" indent="-285750" algn="l" defTabSz="914400" rtl="0" eaLnBrk="0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>
                <a:solidFill>
                  <a:schemeClr val="bg1"/>
                </a:solidFill>
                <a:latin typeface="Symbol" pitchFamily="18" charset="2"/>
                <a:ea typeface="+mn-ea"/>
                <a:cs typeface="+mn-cs"/>
              </a:defRPr>
            </a:lvl2pPr>
            <a:lvl3pPr marL="1143000" indent="-228600" algn="l" defTabSz="914400" rtl="0" eaLnBrk="0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>
                <a:solidFill>
                  <a:schemeClr val="bg1"/>
                </a:solidFill>
                <a:latin typeface="Symbol" pitchFamily="18" charset="2"/>
                <a:ea typeface="+mn-ea"/>
                <a:cs typeface="+mn-cs"/>
              </a:defRPr>
            </a:lvl3pPr>
            <a:lvl4pPr marL="1600200" indent="-228600" algn="l" defTabSz="914400" rtl="0" eaLnBrk="0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>
                <a:solidFill>
                  <a:schemeClr val="bg1"/>
                </a:solidFill>
                <a:latin typeface="Symbol" pitchFamily="18" charset="2"/>
                <a:ea typeface="+mn-ea"/>
                <a:cs typeface="+mn-cs"/>
              </a:defRPr>
            </a:lvl4pPr>
            <a:lvl5pPr marL="2057400" indent="-228600" algn="l" defTabSz="914400" rtl="0" eaLnBrk="0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>
                <a:solidFill>
                  <a:schemeClr val="bg1"/>
                </a:solidFill>
                <a:latin typeface="Symbol" pitchFamily="18" charset="2"/>
                <a:ea typeface="+mn-ea"/>
                <a:cs typeface="+mn-cs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>
                <a:solidFill>
                  <a:schemeClr val="bg1"/>
                </a:solidFill>
                <a:latin typeface="Symbol" pitchFamily="18" charset="2"/>
                <a:ea typeface="+mn-ea"/>
                <a:cs typeface="+mn-cs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>
                <a:solidFill>
                  <a:schemeClr val="bg1"/>
                </a:solidFill>
                <a:latin typeface="Symbol" pitchFamily="18" charset="2"/>
                <a:ea typeface="+mn-ea"/>
                <a:cs typeface="+mn-cs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>
                <a:solidFill>
                  <a:schemeClr val="bg1"/>
                </a:solidFill>
                <a:latin typeface="Symbol" pitchFamily="18" charset="2"/>
                <a:ea typeface="+mn-ea"/>
                <a:cs typeface="+mn-cs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>
                <a:solidFill>
                  <a:schemeClr val="bg1"/>
                </a:solidFill>
                <a:latin typeface="Symbol" pitchFamily="18" charset="2"/>
                <a:ea typeface="+mn-ea"/>
                <a:cs typeface="+mn-cs"/>
              </a:defRPr>
            </a:lvl9pPr>
          </a:lstStyle>
          <a:p>
            <a:pPr eaLnBrk="1"/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prstClr val="black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  IRN </a:t>
            </a:r>
            <a:r>
              <a:rPr lang="en-US" sz="1000" dirty="0" err="1" smtClean="0">
                <a:solidFill>
                  <a:prstClr val="black"/>
                </a:solidFill>
                <a:latin typeface="Times New Roman" pitchFamily="18" charset="0"/>
              </a:rPr>
              <a:t>Terascale@LPSCGrenoble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 Apr 25 2023</a:t>
            </a:r>
            <a:endParaRPr lang="en-GB" sz="10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9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4956" y="986775"/>
            <a:ext cx="9197243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Search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for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narrow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signal peak over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smoothly-falling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background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(direct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reducible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+ jet,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jet+jet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processes) except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for relic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Zee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Event reconstruction/selection,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ID techniques (BDTs), signal and data-driven background modeling with discrete profiling method inherited from SM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H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analysis</a:t>
            </a:r>
            <a:endParaRPr lang="en-US" sz="2000" dirty="0" smtClean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Major changes 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wrt prior version </a:t>
            </a:r>
            <a:r>
              <a:rPr lang="en-US" sz="16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(PLB </a:t>
            </a: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793 (2019) </a:t>
            </a:r>
            <a:r>
              <a:rPr lang="en-US" sz="16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320) 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(2012+2016 data):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Kinematic event selection BDT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T</a:t>
            </a:r>
            <a:r>
              <a:rPr lang="en-US" sz="2000" dirty="0" smtClean="0">
                <a:solidFill>
                  <a:srgbClr val="0070C0"/>
                </a:solidFill>
              </a:rPr>
              <a:t>/</a:t>
            </a:r>
            <a:r>
              <a:rPr lang="en-US" sz="2000" dirty="0" err="1" smtClean="0">
                <a:solidFill>
                  <a:srgbClr val="0070C0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0070C0"/>
                </a:solidFill>
                <a:latin typeface="Symbol" pitchFamily="18" charset="2"/>
              </a:rPr>
              <a:t>gg</a:t>
            </a:r>
            <a:r>
              <a:rPr lang="en-US" sz="2000" dirty="0">
                <a:solidFill>
                  <a:srgbClr val="0070C0"/>
                </a:solidFill>
                <a:latin typeface="Arial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Symbol" pitchFamily="18" charset="2"/>
              </a:rPr>
              <a:t>h , </a:t>
            </a:r>
            <a:r>
              <a:rPr lang="en-US" sz="2000" dirty="0" smtClean="0">
                <a:solidFill>
                  <a:srgbClr val="0070C0"/>
                </a:solidFill>
              </a:rPr>
              <a:t>cos</a:t>
            </a:r>
            <a:r>
              <a:rPr lang="en-US" sz="2000" dirty="0" smtClean="0">
                <a:solidFill>
                  <a:srgbClr val="0070C0"/>
                </a:solidFill>
                <a:latin typeface="Arial"/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  <a:latin typeface="Symbol" pitchFamily="18" charset="2"/>
              </a:rPr>
              <a:t>f</a:t>
            </a:r>
            <a:r>
              <a:rPr lang="en-US" sz="2000" b="1" baseline="-25000" dirty="0" smtClean="0">
                <a:solidFill>
                  <a:srgbClr val="0070C0"/>
                </a:solidFill>
                <a:latin typeface="Symbol" pitchFamily="18" charset="2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Symbol" pitchFamily="18" charset="2"/>
              </a:rPr>
              <a:t>-f</a:t>
            </a:r>
            <a:r>
              <a:rPr lang="en-US" sz="2000" b="1" baseline="-25000" dirty="0" smtClean="0">
                <a:solidFill>
                  <a:srgbClr val="0070C0"/>
                </a:solidFill>
                <a:latin typeface="Symbol" pitchFamily="18" charset="2"/>
              </a:rPr>
              <a:t>2</a:t>
            </a:r>
            <a:r>
              <a:rPr lang="en-US" sz="2000" dirty="0" smtClean="0">
                <a:solidFill>
                  <a:srgbClr val="0070C0"/>
                </a:solidFill>
                <a:latin typeface="Symbol" pitchFamily="18" charset="2"/>
              </a:rPr>
              <a:t>), </a:t>
            </a:r>
            <a:r>
              <a:rPr lang="en-US" sz="2000" dirty="0">
                <a:solidFill>
                  <a:srgbClr val="0070C0"/>
                </a:solidFill>
              </a:rPr>
              <a:t>both </a:t>
            </a:r>
            <a:r>
              <a:rPr lang="en-US" sz="2000" dirty="0" err="1">
                <a:solidFill>
                  <a:srgbClr val="0070C0"/>
                </a:solidFill>
              </a:rPr>
              <a:t>PhotonID</a:t>
            </a:r>
            <a:r>
              <a:rPr lang="en-US" sz="2000" dirty="0">
                <a:solidFill>
                  <a:srgbClr val="0070C0"/>
                </a:solidFill>
              </a:rPr>
              <a:t> BDT outputs, mass resolution </a:t>
            </a:r>
            <a:r>
              <a:rPr lang="en-US" sz="2000" dirty="0" err="1">
                <a:solidFill>
                  <a:srgbClr val="0070C0"/>
                </a:solidFill>
              </a:rPr>
              <a:t>wrt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correct </a:t>
            </a:r>
            <a:r>
              <a:rPr lang="en-US" sz="2000" dirty="0">
                <a:solidFill>
                  <a:srgbClr val="0070C0"/>
                </a:solidFill>
              </a:rPr>
              <a:t>and incorrect vertices, vertex </a:t>
            </a:r>
            <a:r>
              <a:rPr lang="en-US" sz="2000" dirty="0" smtClean="0">
                <a:solidFill>
                  <a:srgbClr val="0070C0"/>
                </a:solidFill>
              </a:rPr>
              <a:t>probability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reoptimized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events categorized for low-mass case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Electron/relic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ee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veto </a:t>
            </a:r>
            <a:r>
              <a:rPr lang="en-US" sz="2000" dirty="0" smtClean="0">
                <a:solidFill>
                  <a:srgbClr val="FF0000"/>
                </a:solidFill>
              </a:rPr>
              <a:t>(based on pixel detector hits)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reinforced with: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Rejection of photon candidates also reconstructed as electrons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Maximum value of ln (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sz="2000" dirty="0" smtClean="0">
                <a:solidFill>
                  <a:srgbClr val="0070C0"/>
                </a:solidFill>
              </a:rPr>
              <a:t>p</a:t>
            </a:r>
            <a:r>
              <a:rPr lang="en-US" sz="2000" baseline="-25000" dirty="0" smtClean="0">
                <a:solidFill>
                  <a:srgbClr val="0070C0"/>
                </a:solidFill>
              </a:rPr>
              <a:t>T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/GeV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)[tracks in chosen vertex] as function of </a:t>
            </a:r>
            <a:r>
              <a:rPr 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2017/18: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Events with additional jets selected for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class targeting VBF process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2016: data reanalyzed with improved calibration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Major systematic uncertainties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 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per-photon energy resolution &lt;20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%, renormalization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and factorization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scales&lt;14%, UE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modeling &lt;27%, PS&lt;16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%, 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JES corrections 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(VBF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class) &lt;16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%.</a:t>
            </a:r>
            <a:endParaRPr lang="en-US" sz="20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2718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979" y="3388493"/>
            <a:ext cx="3155324" cy="32094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32718" y="8395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CMS-PAS-HIG-20-002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7242048" y="4097438"/>
            <a:ext cx="3742327" cy="6539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60" y="465204"/>
            <a:ext cx="3002702" cy="28804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677483" y="2707589"/>
            <a:ext cx="1556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PLB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793 (2019)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559040" y="2040293"/>
            <a:ext cx="1472939" cy="7196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40546" y="662785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http://cms-results.web.cern.ch/cms-results/public-results/preliminary-results/HIG-20-002/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283135" y="6528781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IRN Terascale@LPSC  Grenoble Apr 25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86" y="5597939"/>
            <a:ext cx="4693920" cy="9944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228" y="650683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28254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CMS-PAS-HIG-20-002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00563" y="1041357"/>
            <a:ext cx="5773264" cy="42412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Signal modeling (sum of Gaussian functions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): 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ggH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ttbarH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VBF, VH production processes present in SM proportions,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‘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SM-like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’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from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LHC Higgs WG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08069" y="5982688"/>
            <a:ext cx="6480974" cy="50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Background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modeling (discrete profiling):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Sums of continuous functions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(different families/orders) with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DCB+exponential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(normalization floating)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971718" y="1025314"/>
            <a:ext cx="5773264" cy="424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Background model fit,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stat.uncertainties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only, 2018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9963" y="662785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http://cms-results.web.cern.ch/cms-results/public-results/preliminary-results/HIG-20-002/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8" y="2005271"/>
            <a:ext cx="4501991" cy="39862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96" y="1397879"/>
            <a:ext cx="4289574" cy="4114999"/>
          </a:xfrm>
          <a:prstGeom prst="rect">
            <a:avLst/>
          </a:prstGeom>
        </p:spPr>
      </p:pic>
      <p:sp>
        <p:nvSpPr>
          <p:cNvPr id="18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871540" y="6586658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IRN Terascale@LPSC  Grenoble Apr 25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7810" y="5336329"/>
            <a:ext cx="36327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Best-fit </a:t>
            </a:r>
            <a:r>
              <a:rPr lang="en-US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background </a:t>
            </a:r>
            <a:r>
              <a:rPr lang="en-US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functions  w/</a:t>
            </a:r>
            <a:r>
              <a:rPr lang="en-US" sz="1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DCB+exponential</a:t>
            </a:r>
            <a:r>
              <a:rPr lang="en-US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fractions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2419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28254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CMS-PAS-HIG-20-002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22" y="1945362"/>
            <a:ext cx="4422604" cy="4389764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00563" y="1041357"/>
            <a:ext cx="5773264" cy="42412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and expected 95% CL UL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on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 B  relative to SM-like expectation (production processes assumed in SM proportions)  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632204" y="1183174"/>
            <a:ext cx="6480974" cy="103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absolute 95% CL UL on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 B between 15-73 fb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9963" y="662785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http://cms-results.web.cern.ch/cms-results/public-results/preliminary-results/HIG-20-002/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96" y="1988348"/>
            <a:ext cx="4501991" cy="4319111"/>
          </a:xfrm>
          <a:prstGeom prst="rect">
            <a:avLst/>
          </a:prstGeom>
        </p:spPr>
      </p:pic>
      <p:sp>
        <p:nvSpPr>
          <p:cNvPr id="18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600076" y="6549431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IRN Terascale@LPSC  Grenoble Apr 25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28254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CMS-PAS-HIG-20-002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63" y="1603784"/>
            <a:ext cx="4597757" cy="4356923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143942" y="1025314"/>
            <a:ext cx="5773264" cy="424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local p-values for 2016, 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2017,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2018</a:t>
            </a:r>
            <a:r>
              <a:rPr lang="en-US" sz="2000" dirty="0" smtClean="0">
                <a:solidFill>
                  <a:srgbClr val="1A1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combination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49926" y="5928912"/>
            <a:ext cx="5773264" cy="424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Modest excess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with ~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2.9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local (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1.3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global) significance at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=95.4 GeV, more data needed to conclude!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9963" y="662785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http://cms-results.web.cern.ch/cms-results/public-results/preliminary-results/HIG-20-002/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256" y="1616701"/>
            <a:ext cx="4590031" cy="433792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051251" y="991796"/>
            <a:ext cx="426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S/(S+B)-weighted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distribution with S+B fit for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=95.4 GeV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675833" y="6538923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IRN Terascale@LPSC  Grenoble Apr 25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215837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CMS-PAS-HIG-20-002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4" y="2162259"/>
            <a:ext cx="3199113" cy="29695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604" y="2162259"/>
            <a:ext cx="3139869" cy="29251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699" y="2168699"/>
            <a:ext cx="3110247" cy="29621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1384" y="2162260"/>
            <a:ext cx="3199113" cy="2888087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93859" y="1258729"/>
            <a:ext cx="11253499" cy="42412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and expected 95% CL limits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on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 B by production process (integrated over all event classes)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35666" y="5415971"/>
            <a:ext cx="2782938" cy="677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100% production via gluon-induced processes (ggH,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ttbarH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in SM proportions)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462757" y="5406324"/>
            <a:ext cx="2782938" cy="677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100% production via fermion-induced processes (VBF, VH in SM proportions)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6258473" y="5396674"/>
            <a:ext cx="3024423" cy="677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100% production via VBF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9258245" y="5352306"/>
            <a:ext cx="3024423" cy="677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100% production via VH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88538" y="638143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http://cms-results.web.cern.ch/cms-results/public-results/preliminary-results/HIG-20-002/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317860" y="660620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IRN Terascale@LPSC  Grenoble Apr 25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4" grpId="0" build="p"/>
      <p:bldP spid="15" grpId="0" build="p"/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238989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CMS-PAS-HIG-20-002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4" y="1393858"/>
            <a:ext cx="5810947" cy="39254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786" y="1406993"/>
            <a:ext cx="4780638" cy="39048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807" y="5262004"/>
            <a:ext cx="4330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for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11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event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classes :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c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compatibility probability: 68%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0763" y="983724"/>
            <a:ext cx="7380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‘Signal’ strengths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fixing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=95.4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GeV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72786" y="5180800"/>
            <a:ext cx="3965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for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3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years                              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c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compatibility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probability:  6%                         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2314" y="6090253"/>
            <a:ext cx="930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First search for new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diphoton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resonances in this mass range with full LHC Run 2 data!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88538" y="638143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http://cms-results.web.cern.ch/cms-results/public-results/preliminary-results/HIG-20-002/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600076" y="6561392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IRN Terascale@LPSC  Grenoble Apr 25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117778</TotalTime>
  <Words>1305</Words>
  <Application>Microsoft Office PowerPoint</Application>
  <PresentationFormat>Grand écran</PresentationFormat>
  <Paragraphs>154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1_Thème Office</vt:lpstr>
      <vt:lpstr>2_Thème Office</vt:lpstr>
      <vt:lpstr>14_Thème Office</vt:lpstr>
      <vt:lpstr>2_Modèle par défaut</vt:lpstr>
      <vt:lpstr>Présentation PowerPoint</vt:lpstr>
      <vt:lpstr>Présentation PowerPoint</vt:lpstr>
      <vt:lpstr>Présentation PowerPoint</vt:lpstr>
      <vt:lpstr>                   SM-like Hgg (70 GeV&lt;mH&lt;110 GeV) </vt:lpstr>
      <vt:lpstr>                   SM-like Hgg (70 GeV&lt;mH&lt;110 GeV) </vt:lpstr>
      <vt:lpstr>                   SM-like Hgg (70 GeV&lt;mH&lt;110 GeV) </vt:lpstr>
      <vt:lpstr>                   SM-like Hgg (70 GeV&lt;mH&lt;110 GeV) </vt:lpstr>
      <vt:lpstr>                   SM-like Hgg (70 GeV&lt;mH&lt;110 GeV) </vt:lpstr>
      <vt:lpstr>                   SM-like Hgg (70 GeV&lt;mH&lt;110 GeV) </vt:lpstr>
      <vt:lpstr>Présentation PowerPoint</vt:lpstr>
      <vt:lpstr>                   SM-like Hgg (70 GeV&lt;mH&lt;110 GeV) </vt:lpstr>
      <vt:lpstr>                   SM-like Hgg (70 GeV&lt;mH&lt;110 GeV) </vt:lpstr>
      <vt:lpstr>Présentation PowerPoint</vt:lpstr>
      <vt:lpstr>Acknowledgements</vt:lpstr>
      <vt:lpstr>Backup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Susan Gascon</cp:lastModifiedBy>
  <cp:revision>2228</cp:revision>
  <dcterms:created xsi:type="dcterms:W3CDTF">2015-06-25T13:12:30Z</dcterms:created>
  <dcterms:modified xsi:type="dcterms:W3CDTF">2023-04-25T04:56:44Z</dcterms:modified>
</cp:coreProperties>
</file>