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900" b="1" kern="1200">
        <a:solidFill>
          <a:schemeClr val="bg2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900" b="1" kern="1200">
        <a:solidFill>
          <a:schemeClr val="bg2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900" b="1" kern="1200">
        <a:solidFill>
          <a:schemeClr val="bg2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900" b="1" kern="1200">
        <a:solidFill>
          <a:schemeClr val="bg2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900" b="1" kern="1200">
        <a:solidFill>
          <a:schemeClr val="bg2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900" b="1" kern="1200">
        <a:solidFill>
          <a:schemeClr val="bg2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900" b="1" kern="1200">
        <a:solidFill>
          <a:schemeClr val="bg2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900" b="1" kern="1200">
        <a:solidFill>
          <a:schemeClr val="bg2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900" b="1" kern="1200">
        <a:solidFill>
          <a:schemeClr val="bg2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 16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764000"/>
            <a:ext cx="12192000" cy="324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21"/>
          <p:cNvSpPr txBox="1">
            <a:spLocks noChangeArrowheads="1"/>
          </p:cNvSpPr>
          <p:nvPr/>
        </p:nvSpPr>
        <p:spPr bwMode="auto">
          <a:xfrm>
            <a:off x="4449234" y="6573839"/>
            <a:ext cx="18473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endParaRPr lang="fr-FR" altLang="fr-FR" sz="1200" b="0" dirty="0" smtClean="0">
              <a:solidFill>
                <a:schemeClr val="tx1"/>
              </a:solidFill>
            </a:endParaRPr>
          </a:p>
        </p:txBody>
      </p:sp>
      <p:sp>
        <p:nvSpPr>
          <p:cNvPr id="5" name="Text Box 23"/>
          <p:cNvSpPr txBox="1">
            <a:spLocks noChangeArrowheads="1"/>
          </p:cNvSpPr>
          <p:nvPr/>
        </p:nvSpPr>
        <p:spPr bwMode="auto">
          <a:xfrm>
            <a:off x="4449234" y="6573839"/>
            <a:ext cx="18473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endParaRPr lang="fr-FR" altLang="fr-FR" sz="1200" b="0" dirty="0" smtClean="0">
              <a:solidFill>
                <a:schemeClr val="tx1"/>
              </a:solidFill>
            </a:endParaRPr>
          </a:p>
        </p:txBody>
      </p:sp>
      <p:pic>
        <p:nvPicPr>
          <p:cNvPr id="6" name="Picture 24" descr="IPH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9325" y="153888"/>
            <a:ext cx="1661539" cy="115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93201" y="153888"/>
            <a:ext cx="1152000" cy="115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7539" y="156721"/>
            <a:ext cx="2696594" cy="115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16" name="Rectangle 16"/>
          <p:cNvSpPr>
            <a:spLocks noGrp="1" noChangeArrowheads="1"/>
          </p:cNvSpPr>
          <p:nvPr>
            <p:ph type="ctrTitle"/>
          </p:nvPr>
        </p:nvSpPr>
        <p:spPr>
          <a:xfrm>
            <a:off x="874800" y="1764000"/>
            <a:ext cx="10440000" cy="3240000"/>
          </a:xfr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>
                <a:effectLst>
                  <a:glow rad="127000">
                    <a:schemeClr val="tx2">
                      <a:lumMod val="60000"/>
                      <a:lumOff val="40000"/>
                      <a:alpha val="40000"/>
                    </a:schemeClr>
                  </a:glow>
                </a:effectLst>
              </a:defRPr>
            </a:lvl1pPr>
          </a:lstStyle>
          <a:p>
            <a:pPr lvl="0"/>
            <a:r>
              <a:rPr lang="fr-FR" altLang="fr-FR" noProof="0" smtClean="0"/>
              <a:t>Modifiez le style du titre</a:t>
            </a:r>
            <a:endParaRPr lang="en-GB" altLang="fr-FR" noProof="0" dirty="0" smtClean="0"/>
          </a:p>
        </p:txBody>
      </p:sp>
      <p:sp>
        <p:nvSpPr>
          <p:cNvPr id="153617" name="Rectangle 17"/>
          <p:cNvSpPr>
            <a:spLocks noGrp="1" noChangeArrowheads="1"/>
          </p:cNvSpPr>
          <p:nvPr>
            <p:ph type="subTitle" idx="1"/>
          </p:nvPr>
        </p:nvSpPr>
        <p:spPr>
          <a:xfrm>
            <a:off x="874800" y="5184000"/>
            <a:ext cx="10440000" cy="10440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280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altLang="fr-FR" noProof="0" smtClean="0"/>
              <a:t>Modifier le style des sous-titres du masque</a:t>
            </a:r>
            <a:endParaRPr lang="en-GB" altLang="fr-FR" noProof="0" dirty="0" smtClean="0"/>
          </a:p>
        </p:txBody>
      </p:sp>
      <p:sp>
        <p:nvSpPr>
          <p:cNvPr id="11" name="Rectangle 1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spcBef>
                <a:spcPct val="0"/>
              </a:spcBef>
              <a:buClrTx/>
              <a:buSzTx/>
              <a:buFontTx/>
              <a:buNone/>
              <a:defRPr sz="1100" b="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2" name="Rectangle 1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B13775A-4DBC-4FD2-841D-50CF5CC54992}" type="slidenum">
              <a:rPr lang="fr-FR" smtClean="0"/>
              <a:t>‹N°›</a:t>
            </a:fld>
            <a:endParaRPr lang="fr-FR"/>
          </a:p>
        </p:txBody>
      </p:sp>
      <p:sp>
        <p:nvSpPr>
          <p:cNvPr id="13" name="Rectangle 2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spcBef>
                <a:spcPct val="0"/>
              </a:spcBef>
              <a:buClrTx/>
              <a:buSzTx/>
              <a:buFontTx/>
              <a:buNone/>
              <a:defRPr sz="1100" b="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fld id="{93887FEE-40D8-437A-AE43-A715A917F715}" type="datetimeFigureOut">
              <a:rPr lang="fr-FR" smtClean="0"/>
              <a:t>05/12/2022</a:t>
            </a:fld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412" y="153888"/>
            <a:ext cx="1145904" cy="115200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3654" y="153888"/>
            <a:ext cx="3183333" cy="1152000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tx2">
                <a:lumMod val="60000"/>
                <a:lumOff val="40000"/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385" b="52415"/>
          <a:stretch/>
        </p:blipFill>
        <p:spPr bwMode="auto">
          <a:xfrm>
            <a:off x="0" y="6523200"/>
            <a:ext cx="12192000" cy="7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69832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1"/>
          <p:cNvSpPr txBox="1">
            <a:spLocks noChangeArrowheads="1"/>
          </p:cNvSpPr>
          <p:nvPr/>
        </p:nvSpPr>
        <p:spPr bwMode="auto">
          <a:xfrm>
            <a:off x="4449234" y="6573839"/>
            <a:ext cx="18473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endParaRPr lang="fr-FR" altLang="fr-FR" sz="1200" b="0" dirty="0" smtClean="0">
              <a:solidFill>
                <a:schemeClr val="tx1"/>
              </a:solidFill>
            </a:endParaRPr>
          </a:p>
        </p:txBody>
      </p:sp>
      <p:sp>
        <p:nvSpPr>
          <p:cNvPr id="5" name="Text Box 23"/>
          <p:cNvSpPr txBox="1">
            <a:spLocks noChangeArrowheads="1"/>
          </p:cNvSpPr>
          <p:nvPr/>
        </p:nvSpPr>
        <p:spPr bwMode="auto">
          <a:xfrm>
            <a:off x="4449234" y="6573839"/>
            <a:ext cx="18473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endParaRPr lang="fr-FR" altLang="fr-FR" sz="1200" b="0" dirty="0" smtClean="0">
              <a:solidFill>
                <a:schemeClr val="tx1"/>
              </a:solidFill>
            </a:endParaRPr>
          </a:p>
        </p:txBody>
      </p:sp>
      <p:pic>
        <p:nvPicPr>
          <p:cNvPr id="10" name="Imag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764000"/>
            <a:ext cx="12192000" cy="324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16" name="Rectangle 16"/>
          <p:cNvSpPr>
            <a:spLocks noGrp="1" noChangeArrowheads="1"/>
          </p:cNvSpPr>
          <p:nvPr>
            <p:ph type="ctrTitle"/>
          </p:nvPr>
        </p:nvSpPr>
        <p:spPr>
          <a:xfrm>
            <a:off x="876000" y="1764000"/>
            <a:ext cx="10440000" cy="3240000"/>
          </a:xfr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>
                <a:effectLst>
                  <a:glow rad="127000">
                    <a:schemeClr val="bg2">
                      <a:lumMod val="75000"/>
                      <a:alpha val="40000"/>
                    </a:schemeClr>
                  </a:glow>
                </a:effectLst>
              </a:defRPr>
            </a:lvl1pPr>
          </a:lstStyle>
          <a:p>
            <a:pPr lvl="0"/>
            <a:r>
              <a:rPr lang="fr-FR" altLang="fr-FR" noProof="0" smtClean="0"/>
              <a:t>Modifiez le style du titre</a:t>
            </a:r>
            <a:endParaRPr lang="en-GB" altLang="fr-FR" noProof="0" dirty="0" smtClean="0"/>
          </a:p>
        </p:txBody>
      </p:sp>
      <p:sp>
        <p:nvSpPr>
          <p:cNvPr id="153617" name="Rectangle 17"/>
          <p:cNvSpPr>
            <a:spLocks noGrp="1" noChangeArrowheads="1"/>
          </p:cNvSpPr>
          <p:nvPr>
            <p:ph type="subTitle" idx="1"/>
          </p:nvPr>
        </p:nvSpPr>
        <p:spPr>
          <a:xfrm>
            <a:off x="876000" y="5184000"/>
            <a:ext cx="10440000" cy="10440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2800"/>
            </a:lvl1pPr>
          </a:lstStyle>
          <a:p>
            <a:pPr lvl="0"/>
            <a:r>
              <a:rPr lang="fr-FR" altLang="fr-FR" noProof="0" smtClean="0"/>
              <a:t>Modifier le style des sous-titres du masque</a:t>
            </a:r>
            <a:endParaRPr lang="en-GB" altLang="fr-FR" noProof="0" dirty="0" smtClean="0"/>
          </a:p>
        </p:txBody>
      </p:sp>
      <p:sp>
        <p:nvSpPr>
          <p:cNvPr id="11" name="Rectangle 12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spcBef>
                <a:spcPct val="0"/>
              </a:spcBef>
              <a:buClrTx/>
              <a:buSzTx/>
              <a:buFontTx/>
              <a:buNone/>
              <a:defRPr lang="en-GB" sz="1100" b="0" kern="1200">
                <a:solidFill>
                  <a:srgbClr val="3C3C65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endParaRPr lang="fr-FR"/>
          </a:p>
        </p:txBody>
      </p:sp>
      <p:sp>
        <p:nvSpPr>
          <p:cNvPr id="12" name="Rectangle 1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B13775A-4DBC-4FD2-841D-50CF5CC54992}" type="slidenum">
              <a:rPr lang="fr-FR" smtClean="0"/>
              <a:t>‹N°›</a:t>
            </a:fld>
            <a:endParaRPr lang="fr-FR"/>
          </a:p>
        </p:txBody>
      </p:sp>
      <p:sp>
        <p:nvSpPr>
          <p:cNvPr id="13" name="Rectangle 26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spcBef>
                <a:spcPct val="0"/>
              </a:spcBef>
              <a:buClrTx/>
              <a:buSzTx/>
              <a:buFontTx/>
              <a:buNone/>
              <a:defRPr lang="en-GB" sz="1100" b="0" kern="1200" smtClean="0">
                <a:solidFill>
                  <a:srgbClr val="3C3C65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fld id="{93887FEE-40D8-437A-AE43-A715A917F715}" type="datetimeFigureOut">
              <a:rPr lang="fr-FR" smtClean="0"/>
              <a:t>05/12/2022</a:t>
            </a:fld>
            <a:endParaRPr lang="fr-FR"/>
          </a:p>
        </p:txBody>
      </p:sp>
      <p:pic>
        <p:nvPicPr>
          <p:cNvPr id="14" name="Image 1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385" b="52415"/>
          <a:stretch/>
        </p:blipFill>
        <p:spPr bwMode="auto">
          <a:xfrm>
            <a:off x="0" y="6523200"/>
            <a:ext cx="12192000" cy="7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88421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2000" y="972000"/>
            <a:ext cx="11760000" cy="5400000"/>
          </a:xfrm>
        </p:spPr>
        <p:txBody>
          <a:bodyPr/>
          <a:lstStyle>
            <a:lvl1pPr marL="360363" indent="-360363">
              <a:buClr>
                <a:schemeClr val="tx2"/>
              </a:buClr>
              <a:defRPr sz="2400">
                <a:solidFill>
                  <a:schemeClr val="tx2"/>
                </a:solidFill>
              </a:defRPr>
            </a:lvl1pPr>
            <a:lvl2pPr marL="720725" indent="-360363">
              <a:buClr>
                <a:schemeClr val="tx2"/>
              </a:buClr>
              <a:defRPr sz="2000">
                <a:solidFill>
                  <a:schemeClr val="tx2"/>
                </a:solidFill>
              </a:defRPr>
            </a:lvl2pPr>
            <a:lvl3pPr marL="1081088" indent="-361950">
              <a:buClr>
                <a:schemeClr val="tx2"/>
              </a:buClr>
              <a:defRPr sz="1800">
                <a:solidFill>
                  <a:schemeClr val="tx2"/>
                </a:solidFill>
              </a:defRPr>
            </a:lvl3pPr>
            <a:lvl4pPr marL="1431925" indent="-352425">
              <a:buClr>
                <a:schemeClr val="tx2"/>
              </a:buClr>
              <a:defRPr sz="1800">
                <a:solidFill>
                  <a:schemeClr val="tx2"/>
                </a:solidFill>
              </a:defRPr>
            </a:lvl4pPr>
            <a:lvl5pPr marL="1790700" indent="-358775">
              <a:buClr>
                <a:schemeClr val="tx2"/>
              </a:buClr>
              <a:defRPr sz="1600">
                <a:solidFill>
                  <a:schemeClr val="tx2"/>
                </a:solidFill>
              </a:defRPr>
            </a:lvl5pPr>
            <a:lvl6pPr>
              <a:defRPr sz="800"/>
            </a:lvl6pPr>
          </a:lstStyle>
          <a:p>
            <a:pPr lvl="0"/>
            <a:r>
              <a:rPr lang="fr-FR" noProof="0" smtClean="0"/>
              <a:t>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en-GB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6" y="162000"/>
            <a:ext cx="12192000" cy="504000"/>
          </a:xfrm>
        </p:spPr>
        <p:txBody>
          <a:bodyPr/>
          <a:lstStyle>
            <a:lvl1pPr>
              <a:defRPr sz="2800"/>
            </a:lvl1pPr>
          </a:lstStyle>
          <a:p>
            <a:r>
              <a:rPr lang="fr-FR" noProof="0" smtClean="0"/>
              <a:t>Modifiez le style du titre</a:t>
            </a:r>
            <a:endParaRPr lang="en-GB" noProof="0" dirty="0"/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="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B13775A-4DBC-4FD2-841D-50CF5CC54992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Espace réservé de la date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 b="0">
                <a:solidFill>
                  <a:schemeClr val="tx2"/>
                </a:solidFill>
              </a:defRPr>
            </a:lvl1pPr>
          </a:lstStyle>
          <a:p>
            <a:fld id="{93887FEE-40D8-437A-AE43-A715A917F715}" type="datetimeFigureOut">
              <a:rPr lang="fr-FR" smtClean="0"/>
              <a:t>05/12/2022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46252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6" y="162000"/>
            <a:ext cx="12192000" cy="504000"/>
          </a:xfrm>
        </p:spPr>
        <p:txBody>
          <a:bodyPr/>
          <a:lstStyle/>
          <a:p>
            <a:r>
              <a:rPr lang="fr-FR" noProof="0" smtClean="0"/>
              <a:t>Modifiez le style du titre</a:t>
            </a:r>
            <a:endParaRPr lang="en-GB" noProof="0" dirty="0"/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b="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B13775A-4DBC-4FD2-841D-50CF5CC54992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Espace réservé de la date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 b="0">
                <a:solidFill>
                  <a:schemeClr val="tx2"/>
                </a:solidFill>
              </a:defRPr>
            </a:lvl1pPr>
          </a:lstStyle>
          <a:p>
            <a:fld id="{93887FEE-40D8-437A-AE43-A715A917F715}" type="datetimeFigureOut">
              <a:rPr lang="fr-FR" smtClean="0"/>
              <a:t>05/12/2022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35454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3909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6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05" b="60897"/>
          <a:stretch/>
        </p:blipFill>
        <p:spPr bwMode="auto">
          <a:xfrm>
            <a:off x="0" y="0"/>
            <a:ext cx="12192000" cy="828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258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56000" y="6624000"/>
            <a:ext cx="6480000" cy="2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ClrTx/>
              <a:buSzTx/>
              <a:buFontTx/>
              <a:buNone/>
              <a:defRPr lang="en-GB" sz="1100" b="0" kern="1200" dirty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endParaRPr lang="fr-FR"/>
          </a:p>
        </p:txBody>
      </p:sp>
      <p:sp>
        <p:nvSpPr>
          <p:cNvPr id="15258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896000" y="6624000"/>
            <a:ext cx="1080000" cy="2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lang="en-GB" sz="1100" b="0" kern="1200" smtClean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</a:lstStyle>
          <a:p>
            <a:fld id="{7B13775A-4DBC-4FD2-841D-50CF5CC54992}" type="slidenum">
              <a:rPr lang="fr-FR" smtClean="0"/>
              <a:t>‹N°›</a:t>
            </a:fld>
            <a:endParaRPr lang="fr-FR"/>
          </a:p>
        </p:txBody>
      </p:sp>
      <p:sp>
        <p:nvSpPr>
          <p:cNvPr id="1028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6000" y="972000"/>
            <a:ext cx="11761200" cy="54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noProof="0" dirty="0" smtClean="0"/>
              <a:t>Cliques pour modifier les styles du </a:t>
            </a:r>
            <a:r>
              <a:rPr lang="en-GB" altLang="fr-FR" noProof="0" dirty="0" err="1" smtClean="0"/>
              <a:t>texte</a:t>
            </a:r>
            <a:r>
              <a:rPr lang="en-GB" altLang="fr-FR" noProof="0" dirty="0" smtClean="0"/>
              <a:t> du masque</a:t>
            </a:r>
          </a:p>
          <a:p>
            <a:pPr lvl="1"/>
            <a:r>
              <a:rPr lang="en-GB" altLang="fr-FR" noProof="0" dirty="0" err="1" smtClean="0"/>
              <a:t>Deuxième</a:t>
            </a:r>
            <a:r>
              <a:rPr lang="en-GB" altLang="fr-FR" noProof="0" dirty="0" smtClean="0"/>
              <a:t> </a:t>
            </a:r>
            <a:r>
              <a:rPr lang="en-GB" altLang="fr-FR" noProof="0" dirty="0" err="1" smtClean="0"/>
              <a:t>niveau</a:t>
            </a:r>
            <a:endParaRPr lang="en-GB" altLang="fr-FR" noProof="0" dirty="0" smtClean="0"/>
          </a:p>
          <a:p>
            <a:pPr lvl="2"/>
            <a:r>
              <a:rPr lang="en-GB" altLang="fr-FR" noProof="0" dirty="0" err="1" smtClean="0"/>
              <a:t>Troisième</a:t>
            </a:r>
            <a:r>
              <a:rPr lang="en-GB" altLang="fr-FR" noProof="0" dirty="0" smtClean="0"/>
              <a:t> </a:t>
            </a:r>
            <a:r>
              <a:rPr lang="en-GB" altLang="fr-FR" noProof="0" dirty="0" err="1" smtClean="0"/>
              <a:t>niveau</a:t>
            </a:r>
            <a:endParaRPr lang="en-GB" altLang="fr-FR" noProof="0" dirty="0" smtClean="0"/>
          </a:p>
          <a:p>
            <a:pPr lvl="3"/>
            <a:r>
              <a:rPr lang="en-GB" altLang="fr-FR" noProof="0" dirty="0" err="1" smtClean="0"/>
              <a:t>Quatrième</a:t>
            </a:r>
            <a:r>
              <a:rPr lang="en-GB" altLang="fr-FR" noProof="0" dirty="0" smtClean="0"/>
              <a:t> </a:t>
            </a:r>
            <a:r>
              <a:rPr lang="en-GB" altLang="fr-FR" noProof="0" dirty="0" err="1" smtClean="0"/>
              <a:t>niveau</a:t>
            </a:r>
            <a:endParaRPr lang="en-GB" altLang="fr-FR" noProof="0" dirty="0" smtClean="0"/>
          </a:p>
          <a:p>
            <a:pPr lvl="4"/>
            <a:r>
              <a:rPr lang="en-GB" altLang="fr-FR" noProof="0" dirty="0" err="1" smtClean="0"/>
              <a:t>Cinquième</a:t>
            </a:r>
            <a:r>
              <a:rPr lang="en-GB" altLang="fr-FR" noProof="0" dirty="0" smtClean="0"/>
              <a:t> </a:t>
            </a:r>
            <a:r>
              <a:rPr lang="en-GB" altLang="fr-FR" noProof="0" dirty="0" err="1" smtClean="0"/>
              <a:t>niveau</a:t>
            </a:r>
            <a:endParaRPr lang="en-GB" altLang="fr-FR" noProof="0" dirty="0" smtClean="0"/>
          </a:p>
        </p:txBody>
      </p:sp>
      <p:sp>
        <p:nvSpPr>
          <p:cNvPr id="152602" name="Rectangle 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6000" y="6624000"/>
            <a:ext cx="1080000" cy="2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100" b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fld id="{93887FEE-40D8-437A-AE43-A715A917F715}" type="datetimeFigureOut">
              <a:rPr lang="fr-FR" smtClean="0"/>
              <a:t>05/12/2022</a:t>
            </a:fld>
            <a:endParaRPr lang="fr-FR"/>
          </a:p>
        </p:txBody>
      </p:sp>
      <p:sp>
        <p:nvSpPr>
          <p:cNvPr id="1030" name="Text Box 28"/>
          <p:cNvSpPr txBox="1">
            <a:spLocks noChangeArrowheads="1"/>
          </p:cNvSpPr>
          <p:nvPr/>
        </p:nvSpPr>
        <p:spPr bwMode="auto">
          <a:xfrm>
            <a:off x="4449234" y="6469064"/>
            <a:ext cx="18473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endParaRPr lang="fr-FR" altLang="fr-FR" sz="1200" b="0" dirty="0" smtClean="0">
              <a:solidFill>
                <a:schemeClr val="tx1"/>
              </a:solidFill>
            </a:endParaRPr>
          </a:p>
        </p:txBody>
      </p:sp>
      <p:sp>
        <p:nvSpPr>
          <p:cNvPr id="1031" name="Text Box 29"/>
          <p:cNvSpPr txBox="1">
            <a:spLocks noChangeArrowheads="1"/>
          </p:cNvSpPr>
          <p:nvPr/>
        </p:nvSpPr>
        <p:spPr bwMode="auto">
          <a:xfrm>
            <a:off x="4449234" y="6469064"/>
            <a:ext cx="18473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900" b="1">
                <a:solidFill>
                  <a:schemeClr val="bg2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endParaRPr lang="fr-FR" altLang="fr-FR" sz="1200" b="0" dirty="0" smtClean="0">
              <a:solidFill>
                <a:schemeClr val="tx1"/>
              </a:solidFill>
            </a:endParaRPr>
          </a:p>
        </p:txBody>
      </p:sp>
      <p:sp>
        <p:nvSpPr>
          <p:cNvPr id="1033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0" y="162718"/>
            <a:ext cx="12192000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noProof="0" dirty="0" err="1" smtClean="0"/>
              <a:t>Cliquez</a:t>
            </a:r>
            <a:r>
              <a:rPr lang="en-GB" altLang="fr-FR" noProof="0" dirty="0" smtClean="0"/>
              <a:t> pour modifier le style du titre</a:t>
            </a: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385" b="52415"/>
          <a:stretch/>
        </p:blipFill>
        <p:spPr bwMode="auto">
          <a:xfrm>
            <a:off x="0" y="6523200"/>
            <a:ext cx="12192000" cy="7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7746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panose="020B0604020202020204" pitchFamily="34" charset="0"/>
        </a:defRPr>
      </a:lvl9pPr>
    </p:titleStyle>
    <p:bodyStyle>
      <a:lvl1pPr marL="360363" indent="-360363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n"/>
        <a:defRPr sz="2400" kern="1200">
          <a:solidFill>
            <a:schemeClr val="tx2"/>
          </a:solidFill>
          <a:latin typeface="Calibri" panose="020F0502020204030204" pitchFamily="34" charset="0"/>
          <a:ea typeface="Calibri" pitchFamily="34" charset="0"/>
          <a:cs typeface="Calibri" panose="020F0502020204030204" pitchFamily="34" charset="0"/>
        </a:defRPr>
      </a:lvl1pPr>
      <a:lvl2pPr marL="720725" indent="-360363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q"/>
        <a:defRPr sz="2000" kern="1200">
          <a:solidFill>
            <a:schemeClr val="tx2"/>
          </a:solidFill>
          <a:latin typeface="Calibri" panose="020F0502020204030204" pitchFamily="34" charset="0"/>
          <a:ea typeface="Calibri" pitchFamily="34" charset="0"/>
          <a:cs typeface="Calibri" panose="020F0502020204030204" pitchFamily="34" charset="0"/>
        </a:defRPr>
      </a:lvl2pPr>
      <a:lvl3pPr marL="1081088" indent="-3619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anose="05000000000000000000" pitchFamily="2" charset="2"/>
        <a:buChar char="n"/>
        <a:defRPr sz="1800" kern="1200">
          <a:solidFill>
            <a:schemeClr val="tx2"/>
          </a:solidFill>
          <a:latin typeface="Calibri" panose="020F0502020204030204" pitchFamily="34" charset="0"/>
          <a:ea typeface="Calibri" pitchFamily="34" charset="0"/>
          <a:cs typeface="Calibri" panose="020F0502020204030204" pitchFamily="34" charset="0"/>
        </a:defRPr>
      </a:lvl3pPr>
      <a:lvl4pPr marL="1431925" indent="-352425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¨"/>
        <a:defRPr sz="1800" kern="1200">
          <a:solidFill>
            <a:schemeClr val="tx2"/>
          </a:solidFill>
          <a:latin typeface="Calibri" panose="020F0502020204030204" pitchFamily="34" charset="0"/>
          <a:ea typeface="Calibri" pitchFamily="34" charset="0"/>
          <a:cs typeface="Calibri" panose="020F0502020204030204" pitchFamily="34" charset="0"/>
        </a:defRPr>
      </a:lvl4pPr>
      <a:lvl5pPr marL="1790700" indent="-358775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600" kern="1200">
          <a:solidFill>
            <a:schemeClr val="tx2"/>
          </a:solidFill>
          <a:latin typeface="Calibri" panose="020F0502020204030204" pitchFamily="34" charset="0"/>
          <a:ea typeface="Calibri" pitchFamily="34" charset="0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Readout architecture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0160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Change </a:t>
            </a:r>
            <a:r>
              <a:rPr lang="fr-FR" dirty="0" err="1" smtClean="0"/>
              <a:t>controller</a:t>
            </a:r>
            <a:r>
              <a:rPr lang="fr-FR" dirty="0" smtClean="0"/>
              <a:t> architecture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450109" y="1330036"/>
            <a:ext cx="32696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chemeClr val="accent1"/>
                </a:solidFill>
              </a:rPr>
              <a:t>Old architecture</a:t>
            </a:r>
            <a:endParaRPr lang="fr-FR" sz="2400" dirty="0">
              <a:solidFill>
                <a:schemeClr val="accent1"/>
              </a:solidFill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450109" y="2770909"/>
            <a:ext cx="1126836" cy="1108364"/>
          </a:xfrm>
          <a:prstGeom prst="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tabLst/>
            </a:pPr>
            <a:endParaRPr kumimoji="0" lang="fr-FR" sz="1800" b="1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  <a:latin typeface="Arial" panose="020B0604020202020204" pitchFamily="34" charset="0"/>
            </a:endParaRPr>
          </a:p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tabLst/>
            </a:pPr>
            <a:r>
              <a:rPr kumimoji="0" lang="fr-FR" sz="1800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Priority</a:t>
            </a:r>
            <a:endParaRPr kumimoji="0" lang="fr-FR" sz="1800" b="1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941782" y="2770909"/>
            <a:ext cx="1126836" cy="1108364"/>
          </a:xfrm>
          <a:prstGeom prst="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tabLst/>
            </a:pPr>
            <a:r>
              <a:rPr kumimoji="0" lang="fr-FR" sz="1800" b="1" i="0" u="none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Process</a:t>
            </a:r>
            <a:endParaRPr kumimoji="0" lang="fr-FR" sz="1800" b="1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Arial" panose="020B0604020202020204" pitchFamily="34" charset="0"/>
            </a:endParaRPr>
          </a:p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tabLst/>
            </a:pPr>
            <a:r>
              <a:rPr lang="fr-FR" sz="1800" dirty="0" err="1" smtClean="0">
                <a:solidFill>
                  <a:schemeClr val="accent1"/>
                </a:solidFill>
              </a:rPr>
              <a:t>Saving</a:t>
            </a:r>
            <a:endParaRPr lang="fr-FR" sz="1800" dirty="0" smtClean="0">
              <a:solidFill>
                <a:schemeClr val="accent1"/>
              </a:solidFill>
            </a:endParaRPr>
          </a:p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tabLst/>
            </a:pPr>
            <a:r>
              <a:rPr kumimoji="0" lang="fr-FR" sz="1800" b="1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Arial" panose="020B0604020202020204" pitchFamily="34" charset="0"/>
              </a:rPr>
              <a:t>data</a:t>
            </a:r>
            <a:endParaRPr kumimoji="0" lang="fr-FR" sz="1800" b="1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Flèche droite 10"/>
          <p:cNvSpPr/>
          <p:nvPr/>
        </p:nvSpPr>
        <p:spPr bwMode="auto">
          <a:xfrm>
            <a:off x="591127" y="2770909"/>
            <a:ext cx="858982" cy="443346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tabLst/>
            </a:pPr>
            <a:r>
              <a:rPr kumimoji="0" lang="fr-FR" sz="900" b="1" i="0" u="none" strike="noStrike" cap="none" normalizeH="0" baseline="0" dirty="0" err="1" smtClean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Request</a:t>
            </a:r>
            <a:r>
              <a:rPr kumimoji="0" lang="fr-FR" sz="900" b="1" i="0" u="none" strike="noStrike" cap="none" normalizeH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0</a:t>
            </a:r>
            <a:endParaRPr kumimoji="0" lang="fr-FR" sz="900" b="1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Flèche droite 12"/>
          <p:cNvSpPr/>
          <p:nvPr/>
        </p:nvSpPr>
        <p:spPr bwMode="auto">
          <a:xfrm>
            <a:off x="591127" y="3435927"/>
            <a:ext cx="858982" cy="443346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tabLst/>
            </a:pPr>
            <a:r>
              <a:rPr kumimoji="0" lang="fr-FR" sz="900" b="1" i="0" u="none" strike="noStrike" cap="none" normalizeH="0" baseline="0" dirty="0" err="1" smtClean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Request</a:t>
            </a:r>
            <a:r>
              <a:rPr kumimoji="0" lang="fr-FR" sz="900" b="1" i="0" u="none" strike="noStrike" cap="none" normalizeH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1</a:t>
            </a:r>
            <a:endParaRPr kumimoji="0" lang="fr-FR" sz="900" b="1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Flèche droite 13"/>
          <p:cNvSpPr/>
          <p:nvPr/>
        </p:nvSpPr>
        <p:spPr bwMode="auto">
          <a:xfrm>
            <a:off x="2576945" y="3103418"/>
            <a:ext cx="364837" cy="443346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tabLst/>
            </a:pPr>
            <a:endParaRPr kumimoji="0" lang="fr-FR" sz="900" b="1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359236" y="1330036"/>
            <a:ext cx="32696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chemeClr val="accent3"/>
                </a:solidFill>
              </a:rPr>
              <a:t>New architecture</a:t>
            </a:r>
            <a:endParaRPr lang="fr-FR" sz="2400" dirty="0">
              <a:solidFill>
                <a:schemeClr val="accent3"/>
              </a:solidFill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6543963" y="2770909"/>
            <a:ext cx="1126836" cy="1108364"/>
          </a:xfrm>
          <a:prstGeom prst="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tabLst/>
            </a:pPr>
            <a:endParaRPr kumimoji="0" lang="fr-FR" sz="1800" b="1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  <a:latin typeface="Arial" panose="020B0604020202020204" pitchFamily="34" charset="0"/>
            </a:endParaRPr>
          </a:p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tabLst/>
            </a:pPr>
            <a:r>
              <a:rPr kumimoji="0" lang="fr-FR" sz="1800" b="1" i="0" u="none" strike="noStrike" cap="none" normalizeH="0" baseline="0" dirty="0" err="1" smtClean="0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</a:rPr>
              <a:t>Priority</a:t>
            </a:r>
            <a:endParaRPr kumimoji="0" lang="fr-FR" sz="1800" b="1" i="0" u="none" strike="noStrike" cap="none" normalizeH="0" baseline="0" dirty="0" smtClean="0">
              <a:ln>
                <a:noFill/>
              </a:ln>
              <a:solidFill>
                <a:schemeClr val="accent3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Flèche droite 16"/>
          <p:cNvSpPr/>
          <p:nvPr/>
        </p:nvSpPr>
        <p:spPr bwMode="auto">
          <a:xfrm>
            <a:off x="5684981" y="2770909"/>
            <a:ext cx="858982" cy="443346"/>
          </a:xfrm>
          <a:prstGeom prst="rightArrow">
            <a:avLst/>
          </a:prstGeom>
          <a:solidFill>
            <a:schemeClr val="accent3"/>
          </a:solidFill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tabLst/>
            </a:pPr>
            <a:r>
              <a:rPr kumimoji="0" lang="fr-FR" sz="900" b="1" i="0" u="none" strike="noStrike" cap="none" normalizeH="0" baseline="0" dirty="0" err="1" smtClean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Request</a:t>
            </a:r>
            <a:r>
              <a:rPr kumimoji="0" lang="fr-FR" sz="900" b="1" i="0" u="none" strike="noStrike" cap="none" normalizeH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0</a:t>
            </a:r>
            <a:endParaRPr kumimoji="0" lang="fr-FR" sz="900" b="1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Flèche droite 17"/>
          <p:cNvSpPr/>
          <p:nvPr/>
        </p:nvSpPr>
        <p:spPr bwMode="auto">
          <a:xfrm>
            <a:off x="5684981" y="3435927"/>
            <a:ext cx="858982" cy="443346"/>
          </a:xfrm>
          <a:prstGeom prst="rightArrow">
            <a:avLst/>
          </a:prstGeom>
          <a:solidFill>
            <a:schemeClr val="accent3"/>
          </a:solidFill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tabLst/>
            </a:pPr>
            <a:r>
              <a:rPr kumimoji="0" lang="fr-FR" sz="900" b="1" i="0" u="none" strike="noStrike" cap="none" normalizeH="0" baseline="0" dirty="0" err="1" smtClean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Request</a:t>
            </a:r>
            <a:r>
              <a:rPr kumimoji="0" lang="fr-FR" sz="900" b="1" i="0" u="none" strike="noStrike" cap="none" normalizeH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1</a:t>
            </a:r>
            <a:endParaRPr kumimoji="0" lang="fr-FR" sz="900" b="1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8035636" y="2770909"/>
            <a:ext cx="1126836" cy="1108364"/>
          </a:xfrm>
          <a:prstGeom prst="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tabLst/>
            </a:pPr>
            <a:endParaRPr kumimoji="0" lang="fr-FR" sz="1800" b="1" i="0" u="none" strike="noStrike" cap="none" normalizeH="0" baseline="0" dirty="0" smtClean="0">
              <a:ln>
                <a:noFill/>
              </a:ln>
              <a:solidFill>
                <a:schemeClr val="accent3"/>
              </a:solidFill>
              <a:effectLst/>
              <a:latin typeface="Arial" panose="020B0604020202020204" pitchFamily="34" charset="0"/>
            </a:endParaRPr>
          </a:p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tabLst/>
            </a:pPr>
            <a:r>
              <a:rPr kumimoji="0" lang="fr-FR" sz="1800" b="1" i="0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</a:rPr>
              <a:t>Save </a:t>
            </a:r>
            <a:r>
              <a:rPr kumimoji="0" lang="fr-FR" sz="1800" b="1" i="0" u="none" strike="noStrike" cap="none" normalizeH="0" baseline="0" dirty="0" err="1" smtClean="0">
                <a:ln>
                  <a:noFill/>
                </a:ln>
                <a:solidFill>
                  <a:schemeClr val="accent3"/>
                </a:solidFill>
                <a:effectLst/>
              </a:rPr>
              <a:t>Priority</a:t>
            </a:r>
            <a:endParaRPr kumimoji="0" lang="fr-FR" sz="1800" b="1" i="0" u="none" strike="noStrike" cap="none" normalizeH="0" baseline="0" dirty="0" smtClean="0">
              <a:ln>
                <a:noFill/>
              </a:ln>
              <a:solidFill>
                <a:schemeClr val="accent3"/>
              </a:solidFill>
              <a:effectLst/>
            </a:endParaRPr>
          </a:p>
        </p:txBody>
      </p:sp>
      <p:sp>
        <p:nvSpPr>
          <p:cNvPr id="20" name="Flèche droite 19"/>
          <p:cNvSpPr/>
          <p:nvPr/>
        </p:nvSpPr>
        <p:spPr bwMode="auto">
          <a:xfrm>
            <a:off x="7670799" y="3103418"/>
            <a:ext cx="364837" cy="443346"/>
          </a:xfrm>
          <a:prstGeom prst="rightArrow">
            <a:avLst/>
          </a:prstGeom>
          <a:solidFill>
            <a:schemeClr val="accent3"/>
          </a:solidFill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tabLst/>
            </a:pPr>
            <a:endParaRPr kumimoji="0" lang="fr-FR" sz="900" b="1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9527309" y="2789382"/>
            <a:ext cx="1126836" cy="1108364"/>
          </a:xfrm>
          <a:prstGeom prst="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tabLst/>
            </a:pPr>
            <a:r>
              <a:rPr kumimoji="0" lang="fr-FR" sz="1800" b="1" i="0" u="none" strike="noStrike" cap="none" normalizeH="0" baseline="0" dirty="0" err="1" smtClean="0">
                <a:ln>
                  <a:noFill/>
                </a:ln>
                <a:solidFill>
                  <a:schemeClr val="accent3"/>
                </a:solidFill>
                <a:effectLst/>
                <a:latin typeface="Arial" panose="020B0604020202020204" pitchFamily="34" charset="0"/>
              </a:rPr>
              <a:t>Process</a:t>
            </a:r>
            <a:endParaRPr kumimoji="0" lang="fr-FR" sz="1800" b="1" i="0" u="none" strike="noStrike" cap="none" normalizeH="0" baseline="0" dirty="0" smtClean="0">
              <a:ln>
                <a:noFill/>
              </a:ln>
              <a:solidFill>
                <a:schemeClr val="accent3"/>
              </a:solidFill>
              <a:effectLst/>
              <a:latin typeface="Arial" panose="020B0604020202020204" pitchFamily="34" charset="0"/>
            </a:endParaRPr>
          </a:p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tabLst/>
            </a:pPr>
            <a:r>
              <a:rPr lang="fr-FR" sz="1800" dirty="0" err="1" smtClean="0">
                <a:solidFill>
                  <a:schemeClr val="accent3"/>
                </a:solidFill>
              </a:rPr>
              <a:t>Saving</a:t>
            </a:r>
            <a:endParaRPr lang="fr-FR" sz="1800" dirty="0" smtClean="0">
              <a:solidFill>
                <a:schemeClr val="accent3"/>
              </a:solidFill>
            </a:endParaRPr>
          </a:p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tabLst/>
            </a:pPr>
            <a:r>
              <a:rPr kumimoji="0" lang="fr-FR" sz="1800" b="1" i="0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</a:rPr>
              <a:t>data</a:t>
            </a:r>
            <a:endParaRPr kumimoji="0" lang="fr-FR" sz="1800" b="1" i="0" u="none" strike="noStrike" cap="none" normalizeH="0" baseline="0" dirty="0" smtClean="0">
              <a:ln>
                <a:noFill/>
              </a:ln>
              <a:solidFill>
                <a:schemeClr val="accent3"/>
              </a:solidFill>
              <a:effectLst/>
            </a:endParaRPr>
          </a:p>
        </p:txBody>
      </p:sp>
      <p:sp>
        <p:nvSpPr>
          <p:cNvPr id="22" name="Flèche droite 21"/>
          <p:cNvSpPr/>
          <p:nvPr/>
        </p:nvSpPr>
        <p:spPr bwMode="auto">
          <a:xfrm>
            <a:off x="9162472" y="3103418"/>
            <a:ext cx="364837" cy="443346"/>
          </a:xfrm>
          <a:prstGeom prst="rightArrow">
            <a:avLst/>
          </a:prstGeom>
          <a:solidFill>
            <a:schemeClr val="accent3"/>
          </a:solidFill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tabLst/>
            </a:pPr>
            <a:endParaRPr kumimoji="0" lang="fr-FR" sz="900" b="1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8679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Preliminary</a:t>
            </a:r>
            <a:r>
              <a:rPr lang="fr-FR" dirty="0" smtClean="0"/>
              <a:t> results</a:t>
            </a:r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4742746"/>
              </p:ext>
            </p:extLst>
          </p:nvPr>
        </p:nvGraphicFramePr>
        <p:xfrm>
          <a:off x="268895" y="1303350"/>
          <a:ext cx="5827361" cy="36583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2453">
                  <a:extLst>
                    <a:ext uri="{9D8B030D-6E8A-4147-A177-3AD203B41FA5}">
                      <a16:colId xmlns:a16="http://schemas.microsoft.com/office/drawing/2014/main" val="2648509307"/>
                    </a:ext>
                  </a:extLst>
                </a:gridCol>
                <a:gridCol w="1896925">
                  <a:extLst>
                    <a:ext uri="{9D8B030D-6E8A-4147-A177-3AD203B41FA5}">
                      <a16:colId xmlns:a16="http://schemas.microsoft.com/office/drawing/2014/main" val="2033583945"/>
                    </a:ext>
                  </a:extLst>
                </a:gridCol>
                <a:gridCol w="1987983">
                  <a:extLst>
                    <a:ext uri="{9D8B030D-6E8A-4147-A177-3AD203B41FA5}">
                      <a16:colId xmlns:a16="http://schemas.microsoft.com/office/drawing/2014/main" val="3536103190"/>
                    </a:ext>
                  </a:extLst>
                </a:gridCol>
              </a:tblGrid>
              <a:tr h="949616">
                <a:tc>
                  <a:txBody>
                    <a:bodyPr/>
                    <a:lstStyle/>
                    <a:p>
                      <a:r>
                        <a:rPr lang="fr-FR" dirty="0" smtClean="0"/>
                        <a:t>Circuit for 1024 pixels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Fixe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baseline="0" dirty="0" err="1" smtClean="0"/>
                        <a:t>priority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baseline="0" dirty="0" err="1" smtClean="0"/>
                        <a:t>arbiter</a:t>
                      </a:r>
                      <a:r>
                        <a:rPr lang="fr-FR" baseline="0" dirty="0" smtClean="0"/>
                        <a:t> (2 to 1)</a:t>
                      </a:r>
                      <a:endParaRPr lang="fr-F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err="1" smtClean="0"/>
                        <a:t>Priority</a:t>
                      </a:r>
                      <a:r>
                        <a:rPr lang="fr-FR" dirty="0" smtClean="0"/>
                        <a:t> encoder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err="1" smtClean="0"/>
                        <a:t>Without</a:t>
                      </a:r>
                      <a:r>
                        <a:rPr lang="fr-FR" dirty="0" smtClean="0"/>
                        <a:t> Shift Reg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5181870"/>
                  </a:ext>
                </a:extLst>
              </a:tr>
              <a:tr h="12735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Area</a:t>
                      </a:r>
                      <a:r>
                        <a:rPr lang="fr-FR" baseline="0" dirty="0" smtClean="0"/>
                        <a:t> (layout)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aseline="0" dirty="0" smtClean="0"/>
                        <a:t>9x17x1024 =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aseline="0" dirty="0" smtClean="0"/>
                        <a:t>156672 </a:t>
                      </a:r>
                      <a:r>
                        <a:rPr lang="el-GR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μ</a:t>
                      </a:r>
                      <a:r>
                        <a:rPr lang="fr-FR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m²</a:t>
                      </a:r>
                      <a:endParaRPr lang="fr-F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Fit in 17² </a:t>
                      </a:r>
                      <a:r>
                        <a:rPr lang="el-G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μ</a:t>
                      </a:r>
                      <a:r>
                        <a:rPr lang="fr-F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m²</a:t>
                      </a:r>
                    </a:p>
                    <a:p>
                      <a:r>
                        <a:rPr lang="fr-F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95000</a:t>
                      </a:r>
                      <a:r>
                        <a:rPr lang="fr-FR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l-G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μ</a:t>
                      </a:r>
                      <a:r>
                        <a:rPr lang="fr-F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m²</a:t>
                      </a:r>
                    </a:p>
                    <a:p>
                      <a:r>
                        <a:rPr lang="fr-F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65% usage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Fit in 17² </a:t>
                      </a:r>
                      <a:r>
                        <a:rPr lang="el-G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μ</a:t>
                      </a:r>
                      <a:r>
                        <a:rPr lang="fr-F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m²</a:t>
                      </a:r>
                      <a:endParaRPr lang="fr-FR" dirty="0" smtClean="0"/>
                    </a:p>
                    <a:p>
                      <a:r>
                        <a:rPr lang="fr-FR" dirty="0" smtClean="0"/>
                        <a:t>67515 </a:t>
                      </a:r>
                      <a:r>
                        <a:rPr lang="el-G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μ</a:t>
                      </a:r>
                      <a:r>
                        <a:rPr lang="fr-F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m²</a:t>
                      </a:r>
                    </a:p>
                    <a:p>
                      <a:r>
                        <a:rPr lang="fr-F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45% usage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6418988"/>
                  </a:ext>
                </a:extLst>
              </a:tr>
              <a:tr h="14352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err="1" smtClean="0"/>
                        <a:t>Average</a:t>
                      </a:r>
                      <a:r>
                        <a:rPr lang="fr-FR" baseline="0" dirty="0" smtClean="0"/>
                        <a:t> time to </a:t>
                      </a:r>
                      <a:r>
                        <a:rPr lang="fr-FR" baseline="0" dirty="0" err="1" smtClean="0"/>
                        <a:t>read</a:t>
                      </a:r>
                      <a:r>
                        <a:rPr lang="fr-FR" baseline="0" dirty="0" smtClean="0"/>
                        <a:t> a hit</a:t>
                      </a:r>
                      <a:endParaRPr lang="fr-F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Arround</a:t>
                      </a:r>
                      <a:r>
                        <a:rPr lang="fr-FR" dirty="0" smtClean="0"/>
                        <a:t> 15 ns for the first hit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25</a:t>
                      </a:r>
                      <a:r>
                        <a:rPr lang="fr-FR" baseline="0" dirty="0" smtClean="0"/>
                        <a:t> ns (clock cycle)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0017933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 bwMode="auto">
          <a:xfrm>
            <a:off x="6396966" y="1717191"/>
            <a:ext cx="4341091" cy="3759200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tabLst/>
            </a:pPr>
            <a:r>
              <a:rPr kumimoji="0" lang="fr-FR" sz="34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Pixel</a:t>
            </a:r>
            <a:endParaRPr kumimoji="0" lang="fr-FR" sz="3400" b="1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8410494" y="1763373"/>
            <a:ext cx="2262908" cy="36391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tabLst/>
            </a:pPr>
            <a:r>
              <a:rPr kumimoji="0" lang="fr-FR" sz="34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Analog</a:t>
            </a:r>
            <a:r>
              <a:rPr kumimoji="0" lang="fr-FR" sz="3400" b="1" i="0" u="none" strike="noStrike" cap="none" normalizeH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 c</a:t>
            </a:r>
            <a:r>
              <a:rPr lang="fr-FR" sz="3400" dirty="0" smtClean="0"/>
              <a:t>ircuit</a:t>
            </a:r>
          </a:p>
          <a:p>
            <a:pPr marR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tabLst/>
            </a:pPr>
            <a:r>
              <a:rPr kumimoji="0" lang="fr-FR" sz="34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Arial" panose="020B0604020202020204" pitchFamily="34" charset="0"/>
              </a:rPr>
              <a:t>(~136</a:t>
            </a:r>
            <a:r>
              <a:rPr kumimoji="0" lang="el-GR" sz="34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cs typeface="Arial" panose="020B0604020202020204" pitchFamily="34" charset="0"/>
              </a:rPr>
              <a:t>μ</a:t>
            </a:r>
            <a:r>
              <a:rPr kumimoji="0" lang="fr-FR" sz="3400" b="1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cs typeface="Arial" panose="020B0604020202020204" pitchFamily="34" charset="0"/>
              </a:rPr>
              <a:t>m²)</a:t>
            </a:r>
            <a:endParaRPr kumimoji="0" lang="fr-FR" sz="3400" b="1" i="0" u="none" strike="noStrike" cap="none" normalizeH="0" baseline="0" dirty="0" smtClean="0">
              <a:ln>
                <a:noFill/>
              </a:ln>
              <a:solidFill>
                <a:schemeClr val="bg2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26" name="Groupe 25"/>
          <p:cNvGrpSpPr/>
          <p:nvPr/>
        </p:nvGrpSpPr>
        <p:grpSpPr>
          <a:xfrm>
            <a:off x="6396966" y="5928200"/>
            <a:ext cx="2165928" cy="480292"/>
            <a:chOff x="8848437" y="5403273"/>
            <a:chExt cx="2327563" cy="480292"/>
          </a:xfrm>
        </p:grpSpPr>
        <p:cxnSp>
          <p:nvCxnSpPr>
            <p:cNvPr id="23" name="Connecteur droit avec flèche 22"/>
            <p:cNvCxnSpPr/>
            <p:nvPr/>
          </p:nvCxnSpPr>
          <p:spPr bwMode="auto">
            <a:xfrm>
              <a:off x="8848437" y="5403273"/>
              <a:ext cx="2327563" cy="0"/>
            </a:xfrm>
            <a:prstGeom prst="straightConnector1">
              <a:avLst/>
            </a:prstGeom>
            <a:noFill/>
            <a:ln w="57150" cap="flat" cmpd="sng" algn="ctr">
              <a:solidFill>
                <a:schemeClr val="accent3"/>
              </a:solidFill>
              <a:prstDash val="solid"/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5" name="ZoneTexte 24"/>
            <p:cNvSpPr txBox="1"/>
            <p:nvPr/>
          </p:nvSpPr>
          <p:spPr>
            <a:xfrm>
              <a:off x="9596582" y="5477165"/>
              <a:ext cx="1154546" cy="4064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000" dirty="0">
                  <a:solidFill>
                    <a:schemeClr val="accent3"/>
                  </a:solidFill>
                </a:rPr>
                <a:t>9</a:t>
              </a:r>
              <a:r>
                <a:rPr lang="fr-FR" sz="2000" dirty="0" smtClean="0">
                  <a:solidFill>
                    <a:schemeClr val="accent3"/>
                  </a:solidFill>
                </a:rPr>
                <a:t> </a:t>
              </a:r>
              <a:r>
                <a:rPr lang="el-GR" sz="2000" dirty="0" smtClean="0">
                  <a:solidFill>
                    <a:schemeClr val="accent3"/>
                  </a:solidFill>
                  <a:cs typeface="Arial" panose="020B0604020202020204" pitchFamily="34" charset="0"/>
                </a:rPr>
                <a:t>μ</a:t>
              </a:r>
              <a:r>
                <a:rPr lang="fr-FR" sz="2000" dirty="0" smtClean="0">
                  <a:solidFill>
                    <a:schemeClr val="accent3"/>
                  </a:solidFill>
                  <a:cs typeface="Arial" panose="020B0604020202020204" pitchFamily="34" charset="0"/>
                </a:rPr>
                <a:t>m</a:t>
              </a:r>
              <a:endParaRPr lang="fr-FR" sz="2000" dirty="0">
                <a:solidFill>
                  <a:schemeClr val="accent3"/>
                </a:solidFill>
              </a:endParaRPr>
            </a:p>
          </p:txBody>
        </p:sp>
      </p:grpSp>
      <p:grpSp>
        <p:nvGrpSpPr>
          <p:cNvPr id="27" name="Groupe 26"/>
          <p:cNvGrpSpPr/>
          <p:nvPr/>
        </p:nvGrpSpPr>
        <p:grpSpPr>
          <a:xfrm rot="16200000">
            <a:off x="9707939" y="2992074"/>
            <a:ext cx="3759200" cy="1209434"/>
            <a:chOff x="8848437" y="5403273"/>
            <a:chExt cx="2327563" cy="1209434"/>
          </a:xfrm>
        </p:grpSpPr>
        <p:cxnSp>
          <p:nvCxnSpPr>
            <p:cNvPr id="28" name="Connecteur droit avec flèche 27"/>
            <p:cNvCxnSpPr/>
            <p:nvPr/>
          </p:nvCxnSpPr>
          <p:spPr bwMode="auto">
            <a:xfrm>
              <a:off x="8848437" y="5403273"/>
              <a:ext cx="2327563" cy="0"/>
            </a:xfrm>
            <a:prstGeom prst="straightConnector1">
              <a:avLst/>
            </a:prstGeom>
            <a:noFill/>
            <a:ln w="57150" cap="flat" cmpd="sng" algn="ctr">
              <a:solidFill>
                <a:schemeClr val="accent1"/>
              </a:solidFill>
              <a:prstDash val="solid"/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9" name="ZoneTexte 28"/>
            <p:cNvSpPr txBox="1"/>
            <p:nvPr/>
          </p:nvSpPr>
          <p:spPr>
            <a:xfrm rot="5400000">
              <a:off x="9571085" y="5884123"/>
              <a:ext cx="1209434" cy="2477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000" dirty="0" smtClean="0">
                  <a:solidFill>
                    <a:schemeClr val="accent1"/>
                  </a:solidFill>
                </a:rPr>
                <a:t>17 </a:t>
              </a:r>
              <a:r>
                <a:rPr lang="el-GR" sz="2000" dirty="0" smtClean="0">
                  <a:solidFill>
                    <a:schemeClr val="accent1"/>
                  </a:solidFill>
                  <a:cs typeface="Arial" panose="020B0604020202020204" pitchFamily="34" charset="0"/>
                </a:rPr>
                <a:t>μ</a:t>
              </a:r>
              <a:r>
                <a:rPr lang="fr-FR" sz="2000" dirty="0" smtClean="0">
                  <a:solidFill>
                    <a:schemeClr val="accent1"/>
                  </a:solidFill>
                  <a:cs typeface="Arial" panose="020B0604020202020204" pitchFamily="34" charset="0"/>
                </a:rPr>
                <a:t>m</a:t>
              </a:r>
              <a:endParaRPr lang="fr-FR" sz="2000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30" name="Groupe 29"/>
          <p:cNvGrpSpPr/>
          <p:nvPr/>
        </p:nvGrpSpPr>
        <p:grpSpPr>
          <a:xfrm>
            <a:off x="8562894" y="5905882"/>
            <a:ext cx="2327563" cy="480292"/>
            <a:chOff x="8848437" y="5403273"/>
            <a:chExt cx="2327563" cy="480292"/>
          </a:xfrm>
        </p:grpSpPr>
        <p:cxnSp>
          <p:nvCxnSpPr>
            <p:cNvPr id="31" name="Connecteur droit avec flèche 30"/>
            <p:cNvCxnSpPr/>
            <p:nvPr/>
          </p:nvCxnSpPr>
          <p:spPr bwMode="auto">
            <a:xfrm>
              <a:off x="8848437" y="5403273"/>
              <a:ext cx="2327563" cy="0"/>
            </a:xfrm>
            <a:prstGeom prst="straightConnector1">
              <a:avLst/>
            </a:prstGeom>
            <a:noFill/>
            <a:ln w="57150" cap="flat" cmpd="sng" algn="ctr">
              <a:solidFill>
                <a:schemeClr val="accent1"/>
              </a:solidFill>
              <a:prstDash val="solid"/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2" name="ZoneTexte 31"/>
            <p:cNvSpPr txBox="1"/>
            <p:nvPr/>
          </p:nvSpPr>
          <p:spPr>
            <a:xfrm>
              <a:off x="9596582" y="5477165"/>
              <a:ext cx="1154546" cy="4064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000" dirty="0" smtClean="0">
                  <a:solidFill>
                    <a:schemeClr val="accent1"/>
                  </a:solidFill>
                </a:rPr>
                <a:t>8 </a:t>
              </a:r>
              <a:r>
                <a:rPr lang="el-GR" sz="2000" dirty="0" smtClean="0">
                  <a:solidFill>
                    <a:schemeClr val="accent1"/>
                  </a:solidFill>
                  <a:cs typeface="Arial" panose="020B0604020202020204" pitchFamily="34" charset="0"/>
                </a:rPr>
                <a:t>μ</a:t>
              </a:r>
              <a:r>
                <a:rPr lang="fr-FR" sz="2000" dirty="0" smtClean="0">
                  <a:solidFill>
                    <a:schemeClr val="accent1"/>
                  </a:solidFill>
                  <a:cs typeface="Arial" panose="020B0604020202020204" pitchFamily="34" charset="0"/>
                </a:rPr>
                <a:t>m</a:t>
              </a:r>
              <a:endParaRPr lang="fr-FR" sz="2000" dirty="0">
                <a:solidFill>
                  <a:schemeClr val="accent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8366093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MI2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IReS_LEPSI_NEW_ble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63525" marR="0" indent="-263525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2"/>
          </a:buClr>
          <a:buSzPct val="75000"/>
          <a:buFont typeface="Wingdings" panose="05000000000000000000" pitchFamily="2" charset="2"/>
          <a:buChar char="n"/>
          <a:tabLst/>
          <a:defRPr kumimoji="0" lang="fr-FR" altLang="fr-FR" sz="900" b="1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63525" marR="0" indent="-263525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2"/>
          </a:buClr>
          <a:buSzPct val="75000"/>
          <a:buFont typeface="Wingdings" panose="05000000000000000000" pitchFamily="2" charset="2"/>
          <a:buChar char="n"/>
          <a:tabLst/>
          <a:defRPr kumimoji="0" lang="fr-FR" altLang="fr-FR" sz="900" b="1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IReS_LEPSI_NEW_bleu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ReS_LEPSI_NEW_bleu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ReS_LEPSI_NEW_bleu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ReS_LEPSI_NEW_bleu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ReS_LEPSI_NEW_bleu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ReS_LEPSI_NEW_bleu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ReS_LEPSI_NEW_bleu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ReS_LEPSI_NEW_bleu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ReS_LEPSI_NEW_bleu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ReS_LEPSI_NEW_bleu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ReS_LEPSI_NEW_bleu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ReS_LEPSI_NEW_bleu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èmeMI2I" id="{4CB7A5D3-A619-45E7-A67F-A264EBDD9A5E}" vid="{E30D61E0-E90F-4B76-B4B9-74364635EFB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ThèmeMI2I</Template>
  <TotalTime>29</TotalTime>
  <Words>113</Words>
  <Application>Microsoft Office PowerPoint</Application>
  <PresentationFormat>Grand écran</PresentationFormat>
  <Paragraphs>43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Wingdings</vt:lpstr>
      <vt:lpstr>ThèmeMI2I</vt:lpstr>
      <vt:lpstr>Readout architecture</vt:lpstr>
      <vt:lpstr>Change controller architecture</vt:lpstr>
      <vt:lpstr>Preliminary results</vt:lpstr>
    </vt:vector>
  </TitlesOfParts>
  <Company>IPHC IN2P3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Readout architecture</dc:title>
  <dc:creator>jean soudier</dc:creator>
  <cp:lastModifiedBy>jean soudier</cp:lastModifiedBy>
  <cp:revision>15</cp:revision>
  <dcterms:created xsi:type="dcterms:W3CDTF">2022-12-05T08:19:12Z</dcterms:created>
  <dcterms:modified xsi:type="dcterms:W3CDTF">2022-12-05T08:48:49Z</dcterms:modified>
</cp:coreProperties>
</file>