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88" r:id="rId2"/>
    <p:sldId id="401" r:id="rId3"/>
    <p:sldId id="436" r:id="rId4"/>
    <p:sldId id="488" r:id="rId5"/>
    <p:sldId id="489" r:id="rId6"/>
    <p:sldId id="490" r:id="rId7"/>
    <p:sldId id="491" r:id="rId8"/>
  </p:sldIdLst>
  <p:sldSz cx="9144000" cy="5715000" type="screen16x10"/>
  <p:notesSz cx="6858000" cy="9144000"/>
  <p:defaultTextStyle>
    <a:defPPr>
      <a:defRPr lang="fr-FR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94752" autoAdjust="0"/>
  </p:normalViewPr>
  <p:slideViewPr>
    <p:cSldViewPr showGuides="1">
      <p:cViewPr varScale="1">
        <p:scale>
          <a:sx n="134" d="100"/>
          <a:sy n="134" d="100"/>
        </p:scale>
        <p:origin x="14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0"/>
    </p:cViewPr>
  </p:sorterViewPr>
  <p:notesViewPr>
    <p:cSldViewPr snapToGrid="0" snapToObjects="1">
      <p:cViewPr varScale="1">
        <p:scale>
          <a:sx n="79" d="100"/>
          <a:sy n="79" d="100"/>
        </p:scale>
        <p:origin x="-199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5CEBF-AD5D-40B3-903A-34B88339AAF7}" type="datetimeFigureOut">
              <a:rPr lang="en-US" smtClean="0"/>
              <a:pPr/>
              <a:t>11/17/22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B107-AB00-4842-909F-1AEF75ED72E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5B107-AB00-4842-909F-1AEF75ED72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27" y="2426"/>
            <a:ext cx="8229600" cy="8255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82296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n-US" noProof="0"/>
              <a:t>Click to edit Master text styles</a:t>
            </a:r>
          </a:p>
          <a:p>
            <a:pPr lvl="1" eaLnBrk="1" latinLnBrk="0" hangingPunct="1"/>
            <a:r>
              <a:rPr lang="en-US" noProof="0"/>
              <a:t>Second level</a:t>
            </a:r>
          </a:p>
          <a:p>
            <a:pPr lvl="2" eaLnBrk="1" latinLnBrk="0" hangingPunct="1"/>
            <a:r>
              <a:rPr lang="en-US" noProof="0"/>
              <a:t>Third level</a:t>
            </a:r>
          </a:p>
          <a:p>
            <a:pPr lvl="3" eaLnBrk="1" latinLnBrk="0" hangingPunct="1"/>
            <a:r>
              <a:rPr lang="en-US" noProof="0"/>
              <a:t>Fourth level</a:t>
            </a:r>
          </a:p>
          <a:p>
            <a:pPr lvl="4" eaLnBrk="1" latinLnBrk="0" hangingPunct="1"/>
            <a:r>
              <a:rPr lang="en-US" noProof="0"/>
              <a:t>Fifth level</a:t>
            </a:r>
            <a:endParaRPr kumimoji="0"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en-US" noProof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 noProof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79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25500"/>
          </a:xfrm>
          <a:prstGeom prst="rect">
            <a:avLst/>
          </a:prstGeom>
        </p:spPr>
        <p:txBody>
          <a:bodyPr vert="horz" lIns="81043" tIns="40522" rIns="81043" bIns="40522" anchor="b" anchorCtr="0">
            <a:normAutofit/>
          </a:bodyPr>
          <a:lstStyle/>
          <a:p>
            <a:r>
              <a:rPr kumimoji="0" lang="en-US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016000"/>
            <a:ext cx="8229600" cy="4091940"/>
          </a:xfrm>
          <a:prstGeom prst="rect">
            <a:avLst/>
          </a:prstGeom>
        </p:spPr>
        <p:txBody>
          <a:bodyPr vert="horz" lIns="81043" tIns="40522" rIns="81043" bIns="40522">
            <a:normAutofit/>
          </a:bodyPr>
          <a:lstStyle/>
          <a:p>
            <a:pPr lvl="0" eaLnBrk="1" latinLnBrk="0" hangingPunct="1"/>
            <a:r>
              <a:rPr kumimoji="0" lang="en-US" noProof="0"/>
              <a:t>Click to edit Master text styles</a:t>
            </a:r>
          </a:p>
          <a:p>
            <a:pPr lvl="1" eaLnBrk="1" latinLnBrk="0" hangingPunct="1"/>
            <a:r>
              <a:rPr kumimoji="0" lang="en-US" noProof="0"/>
              <a:t>Second level</a:t>
            </a:r>
          </a:p>
          <a:p>
            <a:pPr lvl="2" eaLnBrk="1" latinLnBrk="0" hangingPunct="1"/>
            <a:r>
              <a:rPr kumimoji="0" lang="en-US" noProof="0"/>
              <a:t>Third level</a:t>
            </a:r>
          </a:p>
          <a:p>
            <a:pPr lvl="3" eaLnBrk="1" latinLnBrk="0" hangingPunct="1"/>
            <a:r>
              <a:rPr kumimoji="0" lang="en-US" noProof="0"/>
              <a:t>Fourth level</a:t>
            </a:r>
          </a:p>
          <a:p>
            <a:pPr lvl="4" eaLnBrk="1" latinLnBrk="0" hangingPunct="1"/>
            <a:r>
              <a:rPr kumimoji="0" lang="en-US" noProof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5296958"/>
            <a:ext cx="2292273" cy="304800"/>
          </a:xfrm>
          <a:prstGeom prst="rect">
            <a:avLst/>
          </a:prstGeom>
        </p:spPr>
        <p:txBody>
          <a:bodyPr vert="horz" lIns="81043" tIns="40522" rIns="81043" bIns="40522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5296958"/>
            <a:ext cx="2537448" cy="304800"/>
          </a:xfrm>
          <a:prstGeom prst="rect">
            <a:avLst/>
          </a:prstGeom>
        </p:spPr>
        <p:txBody>
          <a:bodyPr vert="horz" lIns="81043" tIns="40522" rIns="81043" bIns="40522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5296958"/>
            <a:ext cx="1981200" cy="304800"/>
          </a:xfrm>
          <a:prstGeom prst="rect">
            <a:avLst/>
          </a:prstGeom>
        </p:spPr>
        <p:txBody>
          <a:bodyPr vert="horz" lIns="81043" tIns="40522" rIns="81043" bIns="40522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82E62B-560E-4788-85A9-E60F109E58F7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35005" y="5379536"/>
            <a:ext cx="159041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eaLnBrk="1" latinLnBrk="0" hangingPunct="1"/>
            <a:endParaRPr kumimoji="0"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43130" indent="-243130" algn="l" rtl="0" eaLnBrk="1" latinLnBrk="0" hangingPunct="1">
        <a:spcBef>
          <a:spcPts val="532"/>
        </a:spcBef>
        <a:buClr>
          <a:schemeClr val="accent1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86260" indent="-243130" algn="l" rtl="0" eaLnBrk="1" latinLnBrk="0" hangingPunct="1">
        <a:spcBef>
          <a:spcPts val="443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29389" indent="-202608" algn="l" rtl="0" eaLnBrk="1" latinLnBrk="0" hangingPunct="1">
        <a:spcBef>
          <a:spcPts val="443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2519" indent="-202608" algn="l" rtl="0" eaLnBrk="1" latinLnBrk="0" hangingPunct="1">
        <a:spcBef>
          <a:spcPts val="355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15649" indent="-202608" algn="l" rtl="0" eaLnBrk="1" latinLnBrk="0" hangingPunct="1">
        <a:spcBef>
          <a:spcPts val="266"/>
        </a:spcBef>
        <a:buClr>
          <a:schemeClr val="accent2"/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779" indent="-162087" algn="l" rtl="0" eaLnBrk="1" latinLnBrk="0" hangingPunct="1">
        <a:spcBef>
          <a:spcPts val="266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620865" indent="-162087" algn="l" rtl="0" eaLnBrk="1" latinLnBrk="0" hangingPunct="1">
        <a:spcBef>
          <a:spcPts val="266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782952" indent="-162087" algn="l" rtl="0" eaLnBrk="1" latinLnBrk="0" hangingPunct="1">
        <a:spcBef>
          <a:spcPts val="266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945039" indent="-162087" algn="l" rtl="0" eaLnBrk="1" latinLnBrk="0" hangingPunct="1">
        <a:spcBef>
          <a:spcPts val="266"/>
        </a:spcBef>
        <a:buClr>
          <a:srgbClr val="9FB8CD"/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506" y="985291"/>
            <a:ext cx="8892480" cy="273630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Newtonian Calibrator (NCal)</a:t>
            </a:r>
            <a:br>
              <a:rPr lang="en-US" b="1" dirty="0"/>
            </a:br>
            <a:r>
              <a:rPr lang="en-US" b="1" dirty="0" err="1"/>
              <a:t>Préparation</a:t>
            </a:r>
            <a:r>
              <a:rPr lang="en-US" b="1" dirty="0"/>
              <a:t> pour O4 </a:t>
            </a:r>
            <a:br>
              <a:rPr lang="en-US" b="1" dirty="0"/>
            </a:br>
            <a:r>
              <a:rPr lang="en-US" b="1" dirty="0"/>
              <a:t>et la suite…</a:t>
            </a:r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r>
              <a:rPr lang="en-US" sz="2400" dirty="0"/>
              <a:t>21 </a:t>
            </a:r>
            <a:r>
              <a:rPr lang="en-US" sz="2400" dirty="0" err="1"/>
              <a:t>Novembre</a:t>
            </a:r>
            <a:r>
              <a:rPr lang="en-US" sz="2400" dirty="0"/>
              <a:t>, 2022</a:t>
            </a:r>
            <a:endParaRPr lang="en-US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346" y="4297660"/>
            <a:ext cx="6400800" cy="100811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Benoit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Mours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IPHC-Strasbourg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6" y="138819"/>
            <a:ext cx="1854206" cy="4645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08FC54-9174-8F4A-B8F0-FEBCADBE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43" y="0"/>
            <a:ext cx="1235741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9312EE-2E54-37DD-F2BC-FEA2F20CB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7"/>
          <a:stretch/>
        </p:blipFill>
        <p:spPr>
          <a:xfrm>
            <a:off x="115808" y="2147026"/>
            <a:ext cx="2629641" cy="3465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9235B11-4FC7-784F-9D29-F1E29495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17" y="2087172"/>
            <a:ext cx="2643867" cy="352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7A5F1EE-ACD3-05B4-7F3F-5C0C2AC652E8}"/>
              </a:ext>
            </a:extLst>
          </p:cNvPr>
          <p:cNvSpPr/>
          <p:nvPr/>
        </p:nvSpPr>
        <p:spPr>
          <a:xfrm>
            <a:off x="5777050" y="2929508"/>
            <a:ext cx="3331454" cy="17540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NCal principes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58515" y="1139608"/>
            <a:ext cx="8229600" cy="406848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But de la “calibration”: </a:t>
            </a:r>
          </a:p>
          <a:p>
            <a:pPr lvl="1"/>
            <a:r>
              <a:rPr lang="fr-FR" dirty="0"/>
              <a:t>Déplacer un miroir d’une quantité connue 				      pour étalonner la sortie de l’interféromètre</a:t>
            </a:r>
          </a:p>
          <a:p>
            <a:r>
              <a:rPr lang="fr-FR" dirty="0"/>
              <a:t>NCal:  </a:t>
            </a:r>
          </a:p>
          <a:p>
            <a:pPr lvl="1"/>
            <a:r>
              <a:rPr lang="fr-FR" dirty="0"/>
              <a:t>Créer un champ gravitationnel variable qui déplace le miroir</a:t>
            </a:r>
          </a:p>
          <a:p>
            <a:r>
              <a:rPr lang="fr-FR" dirty="0"/>
              <a:t>Rotor avec 2 (ou 3) masses ou secteurs</a:t>
            </a:r>
          </a:p>
          <a:p>
            <a:pPr lvl="1"/>
            <a:r>
              <a:rPr lang="fr-FR" dirty="0"/>
              <a:t>Le centre de masse ne bouge pas</a:t>
            </a:r>
          </a:p>
          <a:p>
            <a:pPr lvl="1"/>
            <a:r>
              <a:rPr lang="fr-FR" dirty="0"/>
              <a:t>La non-linéarité de la force de gravitation crée le signal</a:t>
            </a:r>
          </a:p>
          <a:p>
            <a:pPr lvl="1"/>
            <a:r>
              <a:rPr lang="fr-FR" dirty="0"/>
              <a:t>Signal à 2 (ou 3) fois la fréquence de rotation du rotor</a:t>
            </a:r>
          </a:p>
          <a:p>
            <a:pPr lvl="1"/>
            <a:r>
              <a:rPr lang="fr-FR" dirty="0"/>
              <a:t>Signal proportionnel a 1/d</a:t>
            </a:r>
            <a:r>
              <a:rPr lang="fr-FR" baseline="30000" dirty="0"/>
              <a:t>4</a:t>
            </a:r>
            <a:r>
              <a:rPr lang="fr-FR" dirty="0"/>
              <a:t> (ou 1/d</a:t>
            </a:r>
            <a:r>
              <a:rPr lang="fr-FR" baseline="30000" dirty="0"/>
              <a:t>5</a:t>
            </a:r>
            <a:r>
              <a:rPr lang="fr-FR" dirty="0"/>
              <a:t>)  </a:t>
            </a:r>
          </a:p>
          <a:p>
            <a:pPr lvl="2"/>
            <a:r>
              <a:rPr lang="fr-FR" dirty="0">
                <a:sym typeface="Wingdings" pitchFamily="2" charset="2"/>
              </a:rPr>
              <a:t> la distance miroir – NCal est critique</a:t>
            </a:r>
            <a:endParaRPr lang="fr-FR" dirty="0"/>
          </a:p>
          <a:p>
            <a:r>
              <a:rPr lang="fr-FR" dirty="0"/>
              <a:t>Avantage du NCal</a:t>
            </a:r>
          </a:p>
          <a:p>
            <a:pPr lvl="1"/>
            <a:r>
              <a:rPr lang="fr-FR" dirty="0"/>
              <a:t>Le signal dépend essentiellement de la géométrie</a:t>
            </a:r>
          </a:p>
          <a:p>
            <a:pPr lvl="1"/>
            <a:r>
              <a:rPr lang="fr-FR" dirty="0"/>
              <a:t>Pas de vieillissement</a:t>
            </a:r>
          </a:p>
          <a:p>
            <a:pPr lvl="1"/>
            <a:r>
              <a:rPr lang="fr-FR" dirty="0"/>
              <a:t>Interface simple avec le détecteur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8491613" y="424713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4941" y="4065207"/>
            <a:ext cx="70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Miroir</a:t>
            </a:r>
          </a:p>
        </p:txBody>
      </p:sp>
      <p:sp>
        <p:nvSpPr>
          <p:cNvPr id="19" name="Rectangle 18"/>
          <p:cNvSpPr/>
          <p:nvPr/>
        </p:nvSpPr>
        <p:spPr>
          <a:xfrm rot="5400000">
            <a:off x="5886994" y="3584693"/>
            <a:ext cx="732151" cy="33166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6253069" y="3736966"/>
            <a:ext cx="2079064" cy="16559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94903" y="3384449"/>
            <a:ext cx="276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46732" y="322174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2r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33028" y="3207555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8111" y="293125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25" name="Group 24"/>
          <p:cNvGrpSpPr/>
          <p:nvPr/>
        </p:nvGrpSpPr>
        <p:grpSpPr>
          <a:xfrm rot="20456200">
            <a:off x="7723830" y="3148156"/>
            <a:ext cx="1299661" cy="1156655"/>
            <a:chOff x="7580623" y="1545641"/>
            <a:chExt cx="1095833" cy="10238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100392" y="1561356"/>
              <a:ext cx="0" cy="1008112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oval" w="lg" len="lg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172400" y="1561356"/>
              <a:ext cx="0" cy="1008112"/>
            </a:xfrm>
            <a:prstGeom prst="straightConnector1">
              <a:avLst/>
            </a:prstGeom>
            <a:ln w="6350" cmpd="sng">
              <a:solidFill>
                <a:srgbClr val="C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 rot="433948">
              <a:off x="7668344" y="1561356"/>
              <a:ext cx="1008112" cy="1008112"/>
              <a:chOff x="6660232" y="2425452"/>
              <a:chExt cx="1008112" cy="1008112"/>
            </a:xfrm>
          </p:grpSpPr>
          <p:sp>
            <p:nvSpPr>
              <p:cNvPr id="32" name="Arc 31"/>
              <p:cNvSpPr/>
              <p:nvPr/>
            </p:nvSpPr>
            <p:spPr>
              <a:xfrm>
                <a:off x="6660232" y="2425452"/>
                <a:ext cx="1008112" cy="1008112"/>
              </a:xfrm>
              <a:prstGeom prst="arc">
                <a:avLst>
                  <a:gd name="adj1" fmla="val 16200000"/>
                  <a:gd name="adj2" fmla="val 1489762"/>
                </a:avLst>
              </a:prstGeom>
              <a:ln>
                <a:solidFill>
                  <a:srgbClr val="C00000"/>
                </a:solidFill>
                <a:prstDash val="sysDash"/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6660232" y="2425452"/>
                <a:ext cx="1008112" cy="1008112"/>
              </a:xfrm>
              <a:prstGeom prst="arc">
                <a:avLst>
                  <a:gd name="adj1" fmla="val 16200000"/>
                  <a:gd name="adj2" fmla="val 19814433"/>
                </a:avLst>
              </a:prstGeom>
              <a:ln>
                <a:solidFill>
                  <a:srgbClr val="C00000"/>
                </a:solidFill>
                <a:prstDash val="solid"/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409232" flipH="1" flipV="1">
              <a:off x="7580623" y="1545641"/>
              <a:ext cx="1008112" cy="1008112"/>
              <a:chOff x="6660232" y="2425452"/>
              <a:chExt cx="1008112" cy="1008112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6660232" y="2425452"/>
                <a:ext cx="1008112" cy="1008112"/>
              </a:xfrm>
              <a:prstGeom prst="arc">
                <a:avLst>
                  <a:gd name="adj1" fmla="val 16200000"/>
                  <a:gd name="adj2" fmla="val 1489762"/>
                </a:avLst>
              </a:prstGeom>
              <a:ln>
                <a:solidFill>
                  <a:srgbClr val="C00000"/>
                </a:solidFill>
                <a:prstDash val="sysDash"/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6660232" y="2425452"/>
                <a:ext cx="1008112" cy="1008112"/>
              </a:xfrm>
              <a:prstGeom prst="arc">
                <a:avLst>
                  <a:gd name="adj1" fmla="val 16200000"/>
                  <a:gd name="adj2" fmla="val 19814433"/>
                </a:avLst>
              </a:prstGeom>
              <a:ln>
                <a:solidFill>
                  <a:srgbClr val="C00000"/>
                </a:solidFill>
                <a:prstDash val="solid"/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8" name="Picture 16">
            <a:extLst>
              <a:ext uri="{FF2B5EF4-FFF2-40B4-BE49-F238E27FC236}">
                <a16:creationId xmlns:a16="http://schemas.microsoft.com/office/drawing/2014/main" id="{CA030B0A-FF60-000B-EDF7-C4B21B373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2" r="-1732" b="9476"/>
          <a:stretch/>
        </p:blipFill>
        <p:spPr bwMode="auto">
          <a:xfrm>
            <a:off x="4716016" y="-1333"/>
            <a:ext cx="4537880" cy="18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t="7698" r="-17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7D9CE5D-1F00-17EF-5B6A-EEEF518608E1}"/>
              </a:ext>
            </a:extLst>
          </p:cNvPr>
          <p:cNvCxnSpPr>
            <a:cxnSpLocks/>
          </p:cNvCxnSpPr>
          <p:nvPr/>
        </p:nvCxnSpPr>
        <p:spPr>
          <a:xfrm flipV="1">
            <a:off x="8676456" y="337220"/>
            <a:ext cx="16617" cy="260291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8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71411-8368-F842-9363-0E34FDED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NCal but et challenges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DB0D9A-15A3-2345-86DA-21A1157E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886A2A-BE2E-7249-A8A8-4242C38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EBBAFD-1EC2-2C4E-9FE1-E5A4F299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69A30E-406E-094E-8C3B-A31C50178D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016000"/>
            <a:ext cx="8712968" cy="4280958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Buts pour pour la prise de données O4</a:t>
            </a:r>
          </a:p>
          <a:p>
            <a:pPr lvl="1"/>
            <a:r>
              <a:rPr lang="fr-FR" dirty="0"/>
              <a:t>Injecté un signal</a:t>
            </a:r>
          </a:p>
          <a:p>
            <a:pPr lvl="2"/>
            <a:r>
              <a:rPr lang="fr-FR" dirty="0"/>
              <a:t>connu à 1% </a:t>
            </a:r>
          </a:p>
          <a:p>
            <a:pPr lvl="2"/>
            <a:r>
              <a:rPr lang="fr-FR" dirty="0"/>
              <a:t>dans la bande 10-200 Hz</a:t>
            </a:r>
          </a:p>
          <a:p>
            <a:pPr lvl="2"/>
            <a:r>
              <a:rPr lang="fr-FR" dirty="0"/>
              <a:t>en continue pendant le run (un an)</a:t>
            </a:r>
          </a:p>
          <a:p>
            <a:r>
              <a:rPr lang="fr-FR" dirty="0"/>
              <a:t>Challenges</a:t>
            </a:r>
          </a:p>
          <a:p>
            <a:pPr lvl="1"/>
            <a:r>
              <a:rPr lang="fr-FR" dirty="0"/>
              <a:t>Connaissance précise de la géométrie et du matériel des rotors</a:t>
            </a:r>
          </a:p>
          <a:p>
            <a:pPr lvl="2"/>
            <a:r>
              <a:rPr lang="fr-FR" dirty="0">
                <a:sym typeface="Wingdings" pitchFamily="2" charset="2"/>
              </a:rPr>
              <a:t> Métrologie</a:t>
            </a:r>
          </a:p>
          <a:p>
            <a:pPr lvl="1"/>
            <a:r>
              <a:rPr lang="fr-FR" dirty="0"/>
              <a:t>Connaissance précise des distances NCal miroirs</a:t>
            </a:r>
          </a:p>
          <a:p>
            <a:pPr lvl="2"/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Utilisation de plusieurs NCal</a:t>
            </a:r>
          </a:p>
          <a:p>
            <a:pPr lvl="2"/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Gabarit d’installation, géomètres</a:t>
            </a:r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Signal à haute fréquence</a:t>
            </a:r>
          </a:p>
          <a:p>
            <a:pPr lvl="2"/>
            <a:r>
              <a:rPr lang="fr-FR" dirty="0">
                <a:sym typeface="Wingdings" pitchFamily="2" charset="2"/>
              </a:rPr>
              <a:t>Tourner rapidement  minimiser les frictions (roulements/air)</a:t>
            </a:r>
          </a:p>
          <a:p>
            <a:pPr lvl="2"/>
            <a:r>
              <a:rPr lang="fr-FR" dirty="0">
                <a:sym typeface="Wingdings" pitchFamily="2" charset="2"/>
              </a:rPr>
              <a:t>Signal plus fort optimiser la géométrie: force x 2 comparé à O3</a:t>
            </a:r>
          </a:p>
          <a:p>
            <a:pPr lvl="2"/>
            <a:r>
              <a:rPr lang="fr-FR" dirty="0">
                <a:sym typeface="Wingdings" pitchFamily="2" charset="2"/>
              </a:rPr>
              <a:t>Sécurité du système</a:t>
            </a:r>
            <a:endParaRPr lang="fr-FR" dirty="0"/>
          </a:p>
          <a:p>
            <a:pPr lvl="1"/>
            <a:r>
              <a:rPr lang="fr-FR" dirty="0"/>
              <a:t>Ne pas introduire de vibrations qui rajoutent un signal supplémentaire ou perturbent la sensibilité</a:t>
            </a:r>
          </a:p>
          <a:p>
            <a:pPr lvl="2"/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Suspendre les NCals</a:t>
            </a:r>
          </a:p>
          <a:p>
            <a:pPr lvl="2"/>
            <a:r>
              <a:rPr lang="fr-FR" dirty="0">
                <a:sym typeface="Wingdings" pitchFamily="2" charset="2"/>
              </a:rPr>
              <a:t> Réduire les vibrations des rotors à la sources  bonne mécanique</a:t>
            </a:r>
          </a:p>
          <a:p>
            <a:pPr lvl="1"/>
            <a:r>
              <a:rPr lang="fr-FR" dirty="0">
                <a:sym typeface="Wingdings" pitchFamily="2" charset="2"/>
              </a:rPr>
              <a:t>Fonctionnement permanent</a:t>
            </a:r>
          </a:p>
          <a:p>
            <a:pPr lvl="2"/>
            <a:r>
              <a:rPr lang="fr-FR" dirty="0">
                <a:sym typeface="Wingdings" pitchFamily="2" charset="2"/>
              </a:rPr>
              <a:t>Fiabilité mécanique</a:t>
            </a:r>
          </a:p>
          <a:p>
            <a:pPr lvl="2"/>
            <a:r>
              <a:rPr lang="fr-FR" dirty="0">
                <a:sym typeface="Wingdings" pitchFamily="2" charset="2"/>
              </a:rPr>
              <a:t>Stabilité de la fréquence de rotation  contrôle du rotor</a:t>
            </a:r>
          </a:p>
          <a:p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CF5C74-95DF-EF3A-42FB-99D7B87B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438"/>
            <a:ext cx="4299681" cy="21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51224DC7-5489-F70F-ABD4-A03F1CCEFE1A}"/>
              </a:ext>
            </a:extLst>
          </p:cNvPr>
          <p:cNvSpPr/>
          <p:nvPr/>
        </p:nvSpPr>
        <p:spPr>
          <a:xfrm>
            <a:off x="5220071" y="2267490"/>
            <a:ext cx="342163" cy="10220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9DDEEB-360B-3354-BD74-80761CF3053B}"/>
              </a:ext>
            </a:extLst>
          </p:cNvPr>
          <p:cNvSpPr txBox="1"/>
          <p:nvPr/>
        </p:nvSpPr>
        <p:spPr>
          <a:xfrm>
            <a:off x="5562235" y="2608009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d’Antoine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DE6B7F-A973-7361-B345-C6143093EEB3}"/>
              </a:ext>
            </a:extLst>
          </p:cNvPr>
          <p:cNvSpPr txBox="1"/>
          <p:nvPr/>
        </p:nvSpPr>
        <p:spPr>
          <a:xfrm>
            <a:off x="5562234" y="4123976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Présentation d’Antoine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B4BC9DD-8579-B197-92D8-EF728FD60CF6}"/>
              </a:ext>
            </a:extLst>
          </p:cNvPr>
          <p:cNvCxnSpPr/>
          <p:nvPr/>
        </p:nvCxnSpPr>
        <p:spPr>
          <a:xfrm>
            <a:off x="5076056" y="429546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33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0CF9BBF-8BB2-26A7-5C1E-A8968AFF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96" y="247651"/>
            <a:ext cx="3690104" cy="21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8FCFB3-155C-DE5C-F1B1-1493BF2A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Etat du système NCal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69AAD3-2E83-5DE9-EE4F-3EA4C6B8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7DD0BF-D3A3-288A-E92F-7C19ED14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969EC4-2A91-623C-E732-EDB5C8B0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23BE96-25D3-F916-AAE0-AA58A2554A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Aujourd’hui</a:t>
            </a:r>
          </a:p>
          <a:p>
            <a:pPr lvl="1"/>
            <a:r>
              <a:rPr lang="fr-FR" dirty="0"/>
              <a:t>Tout est installé, premiers signaux observés</a:t>
            </a:r>
          </a:p>
          <a:p>
            <a:pPr lvl="1"/>
            <a:r>
              <a:rPr lang="fr-FR" dirty="0"/>
              <a:t>La précision semble bien meilleur qu’annoncée</a:t>
            </a:r>
          </a:p>
          <a:p>
            <a:pPr lvl="2"/>
            <a:r>
              <a:rPr lang="fr-FR" dirty="0"/>
              <a:t>A confirmer</a:t>
            </a:r>
          </a:p>
          <a:p>
            <a:pPr lvl="1"/>
            <a:r>
              <a:rPr lang="fr-FR" dirty="0"/>
              <a:t>La présence de bruit parasite est inconnue</a:t>
            </a:r>
          </a:p>
          <a:p>
            <a:pPr lvl="1"/>
            <a:r>
              <a:rPr lang="fr-FR" dirty="0"/>
              <a:t>La fiabilité est inconnue</a:t>
            </a:r>
          </a:p>
          <a:p>
            <a:r>
              <a:rPr lang="fr-FR" dirty="0"/>
              <a:t>Le commissioning commence: plus d’info dans les prochains mois</a:t>
            </a:r>
          </a:p>
          <a:p>
            <a:r>
              <a:rPr lang="fr-FR" dirty="0"/>
              <a:t>Il faut commencer à se préparer pour O5: </a:t>
            </a:r>
          </a:p>
          <a:p>
            <a:pPr lvl="1"/>
            <a:r>
              <a:rPr lang="fr-FR" dirty="0"/>
              <a:t>Equiper le bras ouest</a:t>
            </a:r>
          </a:p>
          <a:p>
            <a:pPr lvl="1"/>
            <a:r>
              <a:rPr lang="fr-FR" dirty="0"/>
              <a:t>Améliorer la précision</a:t>
            </a:r>
          </a:p>
          <a:p>
            <a:pPr lvl="1"/>
            <a:r>
              <a:rPr lang="fr-FR" dirty="0"/>
              <a:t>Aller à plus haute fréquence</a:t>
            </a:r>
          </a:p>
          <a:p>
            <a:pPr lvl="1"/>
            <a:r>
              <a:rPr lang="fr-FR" dirty="0"/>
              <a:t>Réduire les vibrations</a:t>
            </a:r>
          </a:p>
          <a:p>
            <a:pPr lvl="1"/>
            <a:r>
              <a:rPr lang="fr-FR" dirty="0"/>
              <a:t>Consolider la fiabilité</a:t>
            </a:r>
          </a:p>
          <a:p>
            <a:pPr lvl="1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Travail sur les supports et les NCal (rotors)</a:t>
            </a:r>
          </a:p>
          <a:p>
            <a:pPr lvl="2">
              <a:buFont typeface="Wingdings" pitchFamily="2" charset="2"/>
              <a:buChar char="§"/>
            </a:pPr>
            <a:r>
              <a:rPr lang="fr-FR" dirty="0">
                <a:sym typeface="Wingdings" pitchFamily="2" charset="2"/>
              </a:rPr>
              <a:t>Proposition: mettre la priorité sur les rotors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61BA2E-CB09-1B95-EA0F-6BE3FC13B781}"/>
              </a:ext>
            </a:extLst>
          </p:cNvPr>
          <p:cNvSpPr txBox="1"/>
          <p:nvPr/>
        </p:nvSpPr>
        <p:spPr>
          <a:xfrm>
            <a:off x="7298948" y="533915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SF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1.7 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A32DC3-2F25-6C40-D96F-7F9B68DBF6BF}"/>
              </a:ext>
            </a:extLst>
          </p:cNvPr>
          <p:cNvSpPr txBox="1"/>
          <p:nvPr/>
        </p:nvSpPr>
        <p:spPr>
          <a:xfrm>
            <a:off x="8466227" y="95941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EF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2.1m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BB0E7F-8213-93F3-A24E-609797DE78F3}"/>
              </a:ext>
            </a:extLst>
          </p:cNvPr>
          <p:cNvSpPr txBox="1"/>
          <p:nvPr/>
        </p:nvSpPr>
        <p:spPr>
          <a:xfrm>
            <a:off x="8053230" y="95941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NF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2.5m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E7AC5E7-B4E1-C434-C2D2-1FBF8CF322F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273803" y="1359522"/>
            <a:ext cx="1" cy="2892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F1E6B13-4CE8-0D53-926F-3412F27BDBCB}"/>
              </a:ext>
            </a:extLst>
          </p:cNvPr>
          <p:cNvSpPr txBox="1"/>
          <p:nvPr/>
        </p:nvSpPr>
        <p:spPr>
          <a:xfrm>
            <a:off x="6581863" y="533915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EN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1.7 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1AEFEF-D417-B67F-C973-4AB7E561E856}"/>
              </a:ext>
            </a:extLst>
          </p:cNvPr>
          <p:cNvSpPr txBox="1"/>
          <p:nvPr/>
        </p:nvSpPr>
        <p:spPr>
          <a:xfrm>
            <a:off x="5924388" y="533915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NN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</a:rPr>
              <a:t>1.7 m</a:t>
            </a:r>
          </a:p>
        </p:txBody>
      </p:sp>
    </p:spTree>
    <p:extLst>
      <p:ext uri="{BB962C8B-B14F-4D97-AF65-F5344CB8AC3E}">
        <p14:creationId xmlns:p14="http://schemas.microsoft.com/office/powerpoint/2010/main" val="283196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B844F-17C9-74C1-D81A-A2B0F10B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suite pour les rotors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FA1F0E-98CE-2908-7CFB-5DD53EB4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B8E692-36E3-C86A-52EE-A8EE2F3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51B5D5-9EC1-0EBE-BAE3-3642FB6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4E58CF-A0C6-3B28-8B15-C581864614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But: avoir des rotors qui:</a:t>
            </a:r>
          </a:p>
          <a:p>
            <a:pPr lvl="1"/>
            <a:r>
              <a:rPr lang="fr-FR" dirty="0"/>
              <a:t>Peuvent explorer la haute fréquence</a:t>
            </a:r>
          </a:p>
          <a:p>
            <a:pPr lvl="2"/>
            <a:r>
              <a:rPr lang="fr-FR" dirty="0"/>
              <a:t>Tournent plus vite </a:t>
            </a:r>
          </a:p>
          <a:p>
            <a:pPr lvl="1"/>
            <a:r>
              <a:rPr lang="fr-FR" dirty="0"/>
              <a:t>Plus lourds (Inox plutôt d’alu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signal x 2.8)</a:t>
            </a:r>
          </a:p>
          <a:p>
            <a:pPr lvl="2"/>
            <a:r>
              <a:rPr lang="fr-FR" dirty="0"/>
              <a:t>Aspect sécurité plus important</a:t>
            </a:r>
          </a:p>
          <a:p>
            <a:pPr lvl="1"/>
            <a:r>
              <a:rPr lang="fr-FR" dirty="0"/>
              <a:t>Plus précis</a:t>
            </a:r>
          </a:p>
          <a:p>
            <a:pPr lvl="1"/>
            <a:r>
              <a:rPr lang="fr-FR" dirty="0"/>
              <a:t>Moins de bruit et vibrations</a:t>
            </a:r>
          </a:p>
          <a:p>
            <a:r>
              <a:rPr lang="fr-FR" dirty="0"/>
              <a:t>Remarque: ont peut avoir plusieurs types de rotor: </a:t>
            </a:r>
          </a:p>
          <a:p>
            <a:pPr lvl="1"/>
            <a:r>
              <a:rPr lang="fr-FR" dirty="0"/>
              <a:t>Pour opération permanentes basse fréquence: les plus précis</a:t>
            </a:r>
          </a:p>
          <a:p>
            <a:pPr lvl="1"/>
            <a:r>
              <a:rPr lang="fr-FR" dirty="0"/>
              <a:t>Pour la haute fréquence, utilisation ponctuelle</a:t>
            </a:r>
          </a:p>
          <a:p>
            <a:r>
              <a:rPr lang="fr-FR" dirty="0"/>
              <a:t>Plusieurs options:</a:t>
            </a:r>
          </a:p>
          <a:p>
            <a:pPr marL="700330" lvl="1" indent="-457200">
              <a:buFont typeface="+mj-lt"/>
              <a:buAutoNum type="arabicPeriod"/>
            </a:pPr>
            <a:r>
              <a:rPr lang="fr-FR" dirty="0"/>
              <a:t>Conserver la technologie roulement à billes</a:t>
            </a:r>
          </a:p>
          <a:p>
            <a:pPr marL="700330" lvl="1" indent="-457200">
              <a:buFont typeface="+mj-lt"/>
              <a:buAutoNum type="arabicPeriod"/>
            </a:pPr>
            <a:r>
              <a:rPr lang="fr-FR" dirty="0"/>
              <a:t>Passer à des pallier magnétiques</a:t>
            </a:r>
          </a:p>
          <a:p>
            <a:pPr marL="700330" lvl="1" indent="-457200">
              <a:buFont typeface="+mj-lt"/>
              <a:buAutoNum type="arabicPeriod"/>
            </a:pPr>
            <a:r>
              <a:rPr lang="fr-FR" dirty="0"/>
              <a:t>Autre?</a:t>
            </a:r>
          </a:p>
        </p:txBody>
      </p:sp>
    </p:spTree>
    <p:extLst>
      <p:ext uri="{BB962C8B-B14F-4D97-AF65-F5344CB8AC3E}">
        <p14:creationId xmlns:p14="http://schemas.microsoft.com/office/powerpoint/2010/main" val="44716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932A37C-E6C1-F9D5-9D54-E7403DC3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65" y="981323"/>
            <a:ext cx="3930316" cy="48017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9B844F-17C9-74C1-D81A-A2B0F10B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 roulement à billes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FA1F0E-98CE-2908-7CFB-5DD53EB4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B8E692-36E3-C86A-52EE-A8EE2F3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51B5D5-9EC1-0EBE-BAE3-3642FB6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4E58CF-A0C6-3B28-8B15-C581864614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8229600" cy="458575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Améliorer le centrage des roulements?</a:t>
            </a:r>
          </a:p>
          <a:p>
            <a:pPr lvl="1"/>
            <a:r>
              <a:rPr lang="fr-FR" dirty="0"/>
              <a:t>Usinage que d’un coté? </a:t>
            </a:r>
          </a:p>
          <a:p>
            <a:pPr lvl="2"/>
            <a:r>
              <a:rPr lang="fr-FR" dirty="0"/>
              <a:t>Un roulement plus gros, plus de frottement?</a:t>
            </a:r>
          </a:p>
          <a:p>
            <a:r>
              <a:rPr lang="fr-FR" dirty="0"/>
              <a:t>Changer le montage des roulements (principe pompe à vide)?</a:t>
            </a:r>
          </a:p>
          <a:p>
            <a:pPr lvl="1"/>
            <a:r>
              <a:rPr lang="fr-FR" dirty="0"/>
              <a:t>Auto centrage du rotor?</a:t>
            </a:r>
          </a:p>
          <a:p>
            <a:r>
              <a:rPr lang="fr-FR" dirty="0"/>
              <a:t>Rotation max du rotor </a:t>
            </a:r>
            <a:r>
              <a:rPr lang="fr-FR" dirty="0">
                <a:effectLst/>
                <a:latin typeface="Menlo" panose="020B0609030804020204" pitchFamily="49" charset="0"/>
              </a:rPr>
              <a:t>~</a:t>
            </a:r>
            <a:r>
              <a:rPr lang="fr-FR" dirty="0"/>
              <a:t>80-85Hz</a:t>
            </a:r>
          </a:p>
          <a:p>
            <a:pPr lvl="1"/>
            <a:r>
              <a:rPr lang="fr-FR" dirty="0"/>
              <a:t>Limité par les frottements </a:t>
            </a:r>
          </a:p>
          <a:p>
            <a:pPr lvl="2"/>
            <a:r>
              <a:rPr lang="fr-FR" dirty="0"/>
              <a:t>(moteur à puissance max: 70 W)</a:t>
            </a:r>
          </a:p>
          <a:p>
            <a:pPr lvl="1"/>
            <a:r>
              <a:rPr lang="fr-FR" dirty="0"/>
              <a:t>Utiliser un vide partiel?</a:t>
            </a:r>
          </a:p>
          <a:p>
            <a:pPr lvl="2"/>
            <a:r>
              <a:rPr lang="fr-FR" dirty="0"/>
              <a:t>Durée de vie des roulements sous vide?</a:t>
            </a:r>
          </a:p>
          <a:p>
            <a:pPr lvl="1"/>
            <a:r>
              <a:rPr lang="fr-FR" dirty="0"/>
              <a:t>Utiliser un moteur </a:t>
            </a:r>
            <a:r>
              <a:rPr lang="fr-FR"/>
              <a:t>plus puissant, 2 </a:t>
            </a:r>
            <a:r>
              <a:rPr lang="fr-FR" dirty="0"/>
              <a:t>moteurs?</a:t>
            </a:r>
          </a:p>
          <a:p>
            <a:pPr lvl="2"/>
            <a:r>
              <a:rPr lang="fr-FR" dirty="0"/>
              <a:t>Mais cela fait chauffer le rotor et l’environnement </a:t>
            </a:r>
          </a:p>
          <a:p>
            <a:r>
              <a:rPr lang="fr-FR" dirty="0"/>
              <a:t>Améliorer l’usinage?</a:t>
            </a:r>
          </a:p>
          <a:p>
            <a:pPr lvl="1"/>
            <a:r>
              <a:rPr lang="fr-FR" dirty="0"/>
              <a:t>Passe supplémentaire sur l’extérieur?</a:t>
            </a:r>
          </a:p>
          <a:p>
            <a:r>
              <a:rPr lang="fr-FR" dirty="0"/>
              <a:t>Améliorer l’équilibrage?</a:t>
            </a:r>
          </a:p>
          <a:p>
            <a:r>
              <a:rPr lang="fr-FR" dirty="0"/>
              <a:t>Améliorer la stabilité des contrôles?</a:t>
            </a:r>
          </a:p>
          <a:p>
            <a:pPr lvl="1"/>
            <a:r>
              <a:rPr lang="fr-FR" dirty="0"/>
              <a:t>Le contrôleur du moteur est une boite noire; </a:t>
            </a:r>
          </a:p>
          <a:p>
            <a:pPr lvl="2"/>
            <a:r>
              <a:rPr lang="fr-FR" dirty="0"/>
              <a:t>Peut être une limite sur la stabilité</a:t>
            </a:r>
          </a:p>
          <a:p>
            <a:pPr lvl="2"/>
            <a:r>
              <a:rPr lang="fr-FR" dirty="0"/>
              <a:t>Changer de contrôleur? En faire un?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51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B844F-17C9-74C1-D81A-A2B0F10B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 pallier magnétique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FA1F0E-98CE-2908-7CFB-5DD53EB4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B8E692-36E3-C86A-52EE-A8EE2F3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51B5D5-9EC1-0EBE-BAE3-3642FB6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E62B-560E-4788-85A9-E60F109E58F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4E58CF-A0C6-3B28-8B15-C581864614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Potentiellement plus rapide et moins de vibrations</a:t>
            </a:r>
          </a:p>
          <a:p>
            <a:r>
              <a:rPr lang="fr-FR" dirty="0"/>
              <a:t>Mais plus complexe et terrain inconnu…</a:t>
            </a:r>
          </a:p>
          <a:p>
            <a:r>
              <a:rPr lang="fr-FR" dirty="0"/>
              <a:t>Pas beaucoup de fournisseurs</a:t>
            </a:r>
          </a:p>
          <a:p>
            <a:r>
              <a:rPr lang="fr-FR" dirty="0"/>
              <a:t>Explorer la solution?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r">
              <a:buNone/>
            </a:pPr>
            <a:r>
              <a:rPr lang="fr-FR" dirty="0"/>
              <a:t>Quelle priorité?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497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107382</TotalTime>
  <Words>634</Words>
  <Application>Microsoft Macintosh PowerPoint</Application>
  <PresentationFormat>Affichage à l'écran (16:10)</PresentationFormat>
  <Paragraphs>125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Menlo</vt:lpstr>
      <vt:lpstr>Wingdings</vt:lpstr>
      <vt:lpstr>Wingdings 3</vt:lpstr>
      <vt:lpstr>Origin</vt:lpstr>
      <vt:lpstr>Newtonian Calibrator (NCal) Préparation pour O4  et la suite…   21 Novembre, 2022</vt:lpstr>
      <vt:lpstr>NCal principes</vt:lpstr>
      <vt:lpstr>NCal but et challenges</vt:lpstr>
      <vt:lpstr>Etat du système NCal</vt:lpstr>
      <vt:lpstr>La suite pour les rotors</vt:lpstr>
      <vt:lpstr>Option roulement à billes</vt:lpstr>
      <vt:lpstr>Option pallier magnétique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Scenario for the  release of GW triggers</dc:title>
  <dc:creator>virgo</dc:creator>
  <cp:lastModifiedBy>Microsoft Office User</cp:lastModifiedBy>
  <cp:revision>1012</cp:revision>
  <cp:lastPrinted>2021-04-19T08:05:43Z</cp:lastPrinted>
  <dcterms:created xsi:type="dcterms:W3CDTF">2011-09-24T07:38:30Z</dcterms:created>
  <dcterms:modified xsi:type="dcterms:W3CDTF">2022-11-18T12:51:41Z</dcterms:modified>
</cp:coreProperties>
</file>