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54"/>
  </p:notesMasterIdLst>
  <p:handoutMasterIdLst>
    <p:handoutMasterId r:id="rId55"/>
  </p:handoutMasterIdLst>
  <p:sldIdLst>
    <p:sldId id="1874" r:id="rId2"/>
    <p:sldId id="2355" r:id="rId3"/>
    <p:sldId id="1667" r:id="rId4"/>
    <p:sldId id="1926" r:id="rId5"/>
    <p:sldId id="1928" r:id="rId6"/>
    <p:sldId id="2233" r:id="rId7"/>
    <p:sldId id="2262" r:id="rId8"/>
    <p:sldId id="1925" r:id="rId9"/>
    <p:sldId id="2328" r:id="rId10"/>
    <p:sldId id="1936" r:id="rId11"/>
    <p:sldId id="1677" r:id="rId12"/>
    <p:sldId id="1938" r:id="rId13"/>
    <p:sldId id="1676" r:id="rId14"/>
    <p:sldId id="1937" r:id="rId15"/>
    <p:sldId id="1674" r:id="rId16"/>
    <p:sldId id="1675" r:id="rId17"/>
    <p:sldId id="1927" r:id="rId18"/>
    <p:sldId id="1678" r:id="rId19"/>
    <p:sldId id="2201" r:id="rId20"/>
    <p:sldId id="1940" r:id="rId21"/>
    <p:sldId id="1696" r:id="rId22"/>
    <p:sldId id="1947" r:id="rId23"/>
    <p:sldId id="2244" r:id="rId24"/>
    <p:sldId id="2298" r:id="rId25"/>
    <p:sldId id="1932" r:id="rId26"/>
    <p:sldId id="2251" r:id="rId27"/>
    <p:sldId id="1931" r:id="rId28"/>
    <p:sldId id="2253" r:id="rId29"/>
    <p:sldId id="2306" r:id="rId30"/>
    <p:sldId id="2305" r:id="rId31"/>
    <p:sldId id="2222" r:id="rId32"/>
    <p:sldId id="2250" r:id="rId33"/>
    <p:sldId id="2271" r:id="rId34"/>
    <p:sldId id="2309" r:id="rId35"/>
    <p:sldId id="2310" r:id="rId36"/>
    <p:sldId id="2254" r:id="rId37"/>
    <p:sldId id="2287" r:id="rId38"/>
    <p:sldId id="2353" r:id="rId39"/>
    <p:sldId id="2273" r:id="rId40"/>
    <p:sldId id="2316" r:id="rId41"/>
    <p:sldId id="2317" r:id="rId42"/>
    <p:sldId id="2313" r:id="rId43"/>
    <p:sldId id="2321" r:id="rId44"/>
    <p:sldId id="2318" r:id="rId45"/>
    <p:sldId id="2314" r:id="rId46"/>
    <p:sldId id="2319" r:id="rId47"/>
    <p:sldId id="2315" r:id="rId48"/>
    <p:sldId id="2320" r:id="rId49"/>
    <p:sldId id="2354" r:id="rId50"/>
    <p:sldId id="1850" r:id="rId51"/>
    <p:sldId id="1946" r:id="rId52"/>
    <p:sldId id="1688" r:id="rId53"/>
  </p:sldIdLst>
  <p:sldSz cx="9144000" cy="6858000" type="screen4x3"/>
  <p:notesSz cx="9856788" cy="6731000"/>
  <p:custDataLst>
    <p:tags r:id="rId56"/>
  </p:custData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C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FFFF"/>
    <a:srgbClr val="6699FF"/>
    <a:srgbClr val="CC66FF"/>
    <a:srgbClr val="99CCFF"/>
    <a:srgbClr val="99FF99"/>
    <a:srgbClr val="33CC33"/>
    <a:srgbClr val="808080"/>
    <a:srgbClr val="FFFF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1" autoAdjust="0"/>
    <p:restoredTop sz="95578" autoAdjust="0"/>
  </p:normalViewPr>
  <p:slideViewPr>
    <p:cSldViewPr>
      <p:cViewPr varScale="1">
        <p:scale>
          <a:sx n="84" d="100"/>
          <a:sy n="84" d="100"/>
        </p:scale>
        <p:origin x="951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511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3238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3238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fld id="{1BD7C423-FDAF-4D5D-B9CF-0931FA747499}" type="slidenum">
              <a:rPr lang="en-US" altLang="ja-JP">
                <a:latin typeface="Meiryo UI" panose="020B0604030504040204" pitchFamily="50" charset="-128"/>
                <a:ea typeface="Meiryo UI" panose="020B0604030504040204" pitchFamily="50" charset="-128"/>
              </a:rPr>
              <a:pPr>
                <a:defRPr/>
              </a:pPr>
              <a:t>‹#›</a:t>
            </a:fld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982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238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8025" y="504825"/>
            <a:ext cx="3365500" cy="2524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2863" y="3197225"/>
            <a:ext cx="723106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8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ACCD250F-936E-46FE-A9EB-4C779B1DE455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97311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29837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2F819D-3C06-4464-A3D4-A3DBA43B9581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51212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0109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21453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D250F-936E-46FE-A9EB-4C779B1DE455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18168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14</a:t>
            </a:fld>
            <a:endParaRPr lang="en-US" altLang="ja-JP" dirty="0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723860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91906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D250F-936E-46FE-A9EB-4C779B1DE455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885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5442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67078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6882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FontTx/>
              <a:buChar char="•"/>
            </a:pPr>
            <a:fld id="{03576CE5-F633-4E3B-9168-A7F7D3281830}" type="slidenum">
              <a:rPr lang="en-US" altLang="ja-JP">
                <a:solidFill>
                  <a:srgbClr val="000000"/>
                </a:solidFill>
              </a:rPr>
              <a:pPr>
                <a:buFontTx/>
                <a:buChar char="•"/>
              </a:pPr>
              <a:t>2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88457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10277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69562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40303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37984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62136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9137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FontTx/>
              <a:buChar char="•"/>
            </a:pPr>
            <a:fld id="{7FA319ED-3E06-4BB5-A18A-3FFD12C6B6E1}" type="slidenum">
              <a:rPr lang="en-US" altLang="ja-JP">
                <a:solidFill>
                  <a:srgbClr val="000000"/>
                </a:solidFill>
                <a:latin typeface="Meiryo UI" panose="020B0604030504040204" pitchFamily="50" charset="-128"/>
              </a:rPr>
              <a:pPr>
                <a:buFontTx/>
                <a:buChar char="•"/>
              </a:pPr>
              <a:t>28</a:t>
            </a:fld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20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50396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46478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03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3</a:t>
            </a:fld>
            <a:endParaRPr lang="en-US" altLang="ja-JP" dirty="0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8252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34030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0126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73505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80673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FontTx/>
              <a:buChar char="•"/>
            </a:pPr>
            <a:fld id="{7FA319ED-3E06-4BB5-A18A-3FFD12C6B6E1}" type="slidenum">
              <a:rPr lang="en-US" altLang="ja-JP">
                <a:solidFill>
                  <a:srgbClr val="000000"/>
                </a:solidFill>
                <a:latin typeface="Meiryo UI" panose="020B0604030504040204" pitchFamily="50" charset="-128"/>
              </a:rPr>
              <a:pPr>
                <a:buFontTx/>
                <a:buChar char="•"/>
              </a:pPr>
              <a:t>36</a:t>
            </a:fld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3026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989374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75547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7475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42040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9547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4</a:t>
            </a:fld>
            <a:endParaRPr lang="en-US" altLang="ja-JP" dirty="0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8542677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772150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892532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85395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108316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630875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575261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93AE6-ACB0-48C0-A300-869348BAECAB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81698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50</a:t>
            </a:fld>
            <a:endParaRPr kumimoji="1" lang="en-US" altLang="ja-JP" sz="1200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927311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>
                <a:solidFill>
                  <a:srgbClr val="000000"/>
                </a:solidFill>
              </a:rPr>
              <a:pPr/>
              <a:t>51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601834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52</a:t>
            </a:fld>
            <a:endParaRPr kumimoji="1" lang="en-US" altLang="ja-JP" sz="1200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55900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5</a:t>
            </a:fld>
            <a:endParaRPr lang="en-US" altLang="ja-JP" dirty="0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8961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>
                <a:solidFill>
                  <a:srgbClr val="000000"/>
                </a:solidFill>
              </a:rPr>
              <a:pPr/>
              <a:t>6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23814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>
                <a:solidFill>
                  <a:srgbClr val="000000"/>
                </a:solidFill>
              </a:rPr>
              <a:pPr/>
              <a:t>7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08802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FontTx/>
              <a:buChar char="•"/>
            </a:pPr>
            <a:fld id="{03576CE5-F633-4E3B-9168-A7F7D3281830}" type="slidenum">
              <a:rPr lang="en-US" altLang="ja-JP">
                <a:solidFill>
                  <a:srgbClr val="000000"/>
                </a:solidFill>
              </a:rPr>
              <a:pPr>
                <a:buFontTx/>
                <a:buChar char="•"/>
              </a:pPr>
              <a:t>8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98598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FontTx/>
              <a:buChar char="•"/>
            </a:pPr>
            <a:fld id="{03576CE5-F633-4E3B-9168-A7F7D3281830}" type="slidenum">
              <a:rPr lang="en-US" altLang="ja-JP">
                <a:solidFill>
                  <a:srgbClr val="000000"/>
                </a:solidFill>
              </a:rPr>
              <a:pPr>
                <a:buFontTx/>
                <a:buChar char="•"/>
              </a:pPr>
              <a:t>9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2200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gwcenter.icrr.u-tokyo.ac.jp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EC866CF4-CC5D-4AAE-B4BE-3A8DAD1C3C14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322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2FEAE-630D-4958-9591-BE252AE613E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4159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GRA 大型低温重力波望遠鏡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980"/>
          <a:stretch>
            <a:fillRect/>
          </a:stretch>
        </p:blipFill>
        <p:spPr bwMode="auto">
          <a:xfrm>
            <a:off x="8056563" y="142875"/>
            <a:ext cx="8810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baseline="0" smtClean="0">
                <a:effectLst/>
                <a:ea typeface="HGP創英角ｺﾞｼｯｸUB" pitchFamily="50" charset="-128"/>
              </a:defRPr>
            </a:lvl1pPr>
          </a:lstStyle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ffectLst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E0CD5817-4777-4122-B894-B22D0264C60D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7927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 bwMode="auto">
          <a:xfrm>
            <a:off x="-36512" y="-26988"/>
            <a:ext cx="9217024" cy="6884988"/>
          </a:xfrm>
          <a:prstGeom prst="rect">
            <a:avLst/>
          </a:prstGeom>
          <a:solidFill>
            <a:srgbClr val="000000"/>
          </a:solidFill>
          <a:ln w="63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10000"/>
              </a:lnSpc>
              <a:defRPr/>
            </a:pP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kumimoji="0" sz="1200" b="0" smtClean="0">
                <a:solidFill>
                  <a:srgbClr val="C0C0C0"/>
                </a:solidFill>
                <a:effectLst/>
                <a:ea typeface="HGP創英角ｺﾞｼｯｸUB" pitchFamily="50" charset="-128"/>
              </a:defRPr>
            </a:lvl1pPr>
          </a:lstStyle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kumimoji="0" sz="1400" b="0">
                <a:solidFill>
                  <a:srgbClr val="C0C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0D207FC7-A842-4EB7-9933-2BBF5771251F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3677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cxnSp>
        <p:nvCxnSpPr>
          <p:cNvPr id="9" name="直線コネクタ 8"/>
          <p:cNvCxnSpPr/>
          <p:nvPr userDrawn="1"/>
        </p:nvCxnSpPr>
        <p:spPr bwMode="auto">
          <a:xfrm>
            <a:off x="395536" y="658788"/>
            <a:ext cx="8332788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/>
          </a:ln>
          <a:effectLst>
            <a:softEdge rad="0"/>
          </a:effectLst>
        </p:spPr>
      </p:cxnSp>
      <p:cxnSp>
        <p:nvCxnSpPr>
          <p:cNvPr id="10" name="直線コネクタ 9"/>
          <p:cNvCxnSpPr/>
          <p:nvPr userDrawn="1"/>
        </p:nvCxnSpPr>
        <p:spPr bwMode="auto">
          <a:xfrm>
            <a:off x="408236" y="6512644"/>
            <a:ext cx="8332788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/>
          </a:ln>
          <a:effectLst>
            <a:softEdge rad="0"/>
          </a:effec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7" r:id="rId2"/>
    <p:sldLayoutId id="2147483960" r:id="rId3"/>
  </p:sldLayoutIdLst>
  <p:hf hdr="0" dt="0"/>
  <p:txStyles>
    <p:titleStyle>
      <a:lvl1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5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0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4.emf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793532" y="2636912"/>
            <a:ext cx="7738908" cy="1584176"/>
          </a:xfrm>
          <a:prstGeom prst="roundRect">
            <a:avLst>
              <a:gd name="adj" fmla="val 11239"/>
            </a:avLst>
          </a:prstGeom>
          <a:solidFill>
            <a:srgbClr val="000000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3022600"/>
            <a:ext cx="7307262" cy="76644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altLang="ja-JP" sz="3600" b="0" dirty="0">
                <a:solidFill>
                  <a:srgbClr val="66FF66"/>
                </a:solidFill>
              </a:rPr>
              <a:t>KAGRA: Large Cryogenic Gravitational </a:t>
            </a:r>
            <a:r>
              <a:rPr lang="en-US" altLang="ja-JP" sz="3600" b="0">
                <a:solidFill>
                  <a:srgbClr val="66FF66"/>
                </a:solidFill>
              </a:rPr>
              <a:t>Wave Telescope</a:t>
            </a:r>
            <a:endParaRPr lang="ja-JP" altLang="en-US" sz="3600" b="0" dirty="0">
              <a:solidFill>
                <a:srgbClr val="66FF66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37345" y="4845374"/>
            <a:ext cx="5651078" cy="122815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  <a:buFontTx/>
              <a:buNone/>
            </a:pPr>
            <a:r>
              <a:rPr lang="en-US" altLang="ja-JP" sz="32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Masaki Ando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(Univ. of Tokyo)</a:t>
            </a: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 On behalf of the KAGRA collaboration</a:t>
            </a:r>
          </a:p>
        </p:txBody>
      </p:sp>
      <p:sp>
        <p:nvSpPr>
          <p:cNvPr id="18" name="フッター プレースホルダー 2"/>
          <p:cNvSpPr txBox="1">
            <a:spLocks/>
          </p:cNvSpPr>
          <p:nvPr/>
        </p:nvSpPr>
        <p:spPr bwMode="auto">
          <a:xfrm>
            <a:off x="381000" y="1472208"/>
            <a:ext cx="8382000" cy="51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kumimoji="0" sz="1200" b="0" kern="1200">
                <a:solidFill>
                  <a:srgbClr val="C0C0C0"/>
                </a:solidFill>
                <a:effectLst/>
                <a:latin typeface="Tahoma" panose="020B0604030504040204" pitchFamily="34" charset="0"/>
                <a:ea typeface="HGP創英角ｺﾞｼｯｸUB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altLang="ja-JP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Infinities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EFF2D1-84CA-4763-B229-83E70EB84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7827384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395536" y="4018707"/>
            <a:ext cx="4536504" cy="13545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Ground-based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kumimoji="0" lang="en-US" altLang="ja-JP" sz="28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GW antenna in Japan-</a:t>
            </a:r>
            <a:endParaRPr kumimoji="0" lang="ja-JP" altLang="en-US" sz="28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4716016" y="2109888"/>
            <a:ext cx="4070388" cy="326332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425424" y="2711079"/>
            <a:ext cx="4104456" cy="706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4000" kern="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KAGRA (</a:t>
            </a:r>
            <a:r>
              <a:rPr lang="ja-JP" altLang="en-US" sz="4000" kern="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かぐら</a:t>
            </a:r>
            <a:r>
              <a:rPr lang="en-US" altLang="ja-JP" sz="4000" kern="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  <a:cs typeface="+mj-cs"/>
              </a:rPr>
              <a:t>)</a:t>
            </a:r>
            <a:endParaRPr kumimoji="0" lang="ja-JP" altLang="en-US" sz="28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183AD05-BDFB-409A-B7BC-8C6226CDB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8C3F7F-018F-4BDD-9ADA-4897CABA9B78}"/>
              </a:ext>
            </a:extLst>
          </p:cNvPr>
          <p:cNvSpPr txBox="1"/>
          <p:nvPr/>
        </p:nvSpPr>
        <p:spPr bwMode="auto">
          <a:xfrm>
            <a:off x="6586751" y="5404966"/>
            <a:ext cx="21602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accent3"/>
                </a:solidFill>
                <a:latin typeface="+mj-lt"/>
              </a:rPr>
              <a:t>Artwork Image of KAGRA</a:t>
            </a:r>
          </a:p>
        </p:txBody>
      </p:sp>
    </p:spTree>
    <p:extLst>
      <p:ext uri="{BB962C8B-B14F-4D97-AF65-F5344CB8AC3E}">
        <p14:creationId xmlns:p14="http://schemas.microsoft.com/office/powerpoint/2010/main" val="208964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</a:t>
            </a:r>
            <a:endParaRPr lang="en-US" altLang="ja-JP" sz="2000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221213" name="AutoShape 29"/>
          <p:cNvSpPr>
            <a:spLocks noChangeArrowheads="1"/>
          </p:cNvSpPr>
          <p:nvPr/>
        </p:nvSpPr>
        <p:spPr bwMode="auto">
          <a:xfrm>
            <a:off x="5364088" y="2708920"/>
            <a:ext cx="3500462" cy="3310766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971600" y="1412776"/>
            <a:ext cx="796583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u="sng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L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arge-scale </a:t>
            </a:r>
            <a:r>
              <a:rPr lang="en-US" altLang="ja-JP" u="sng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ryogenic </a:t>
            </a:r>
            <a:r>
              <a:rPr lang="en-US" altLang="ja-JP" u="sng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G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ravitational-wave </a:t>
            </a:r>
            <a:r>
              <a:rPr lang="en-US" altLang="ja-JP" u="sng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lang="en-US" altLang="ja-JP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elescope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388756" y="2778799"/>
            <a:ext cx="3610412" cy="32104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Large-scale Detector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</a:t>
            </a:r>
            <a:r>
              <a:rPr lang="en-US" altLang="ja-JP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</a:t>
            </a: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Baseline length: 3km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 High-power Interferometer</a:t>
            </a: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Cryogenic interferometer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 Mirror temperature: 20K </a:t>
            </a:r>
            <a:endParaRPr lang="en-US" altLang="ja-JP" sz="1800" dirty="0">
              <a:solidFill>
                <a:srgbClr val="99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Underground site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 Kamioka site dedicated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  L-shaped tunnel 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755576" y="842037"/>
            <a:ext cx="296594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8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 (</a:t>
            </a:r>
            <a:r>
              <a:rPr lang="ja-JP" altLang="en-US" sz="28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かぐら</a:t>
            </a:r>
            <a:r>
              <a:rPr lang="en-US" altLang="ja-JP" sz="28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983413" y="1887215"/>
            <a:ext cx="567463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nd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generation GW detector in Japan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20" y="2397660"/>
            <a:ext cx="4789244" cy="383965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B1E2B5F-6184-40DF-BDF6-D8EFCCD347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2223A83-2CB6-4EEF-9680-669ADA3A8F29}"/>
              </a:ext>
            </a:extLst>
          </p:cNvPr>
          <p:cNvSpPr txBox="1"/>
          <p:nvPr/>
        </p:nvSpPr>
        <p:spPr bwMode="auto">
          <a:xfrm>
            <a:off x="3182829" y="6195272"/>
            <a:ext cx="21602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chemeClr val="accent3"/>
                </a:solidFill>
                <a:latin typeface="+mj-lt"/>
              </a:rPr>
              <a:t>Artwork Image of KAGRA</a:t>
            </a:r>
          </a:p>
        </p:txBody>
      </p:sp>
    </p:spTree>
    <p:extLst>
      <p:ext uri="{BB962C8B-B14F-4D97-AF65-F5344CB8AC3E}">
        <p14:creationId xmlns:p14="http://schemas.microsoft.com/office/powerpoint/2010/main" val="16513829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Collaboration</a:t>
            </a:r>
            <a:endParaRPr lang="en-US" altLang="ja-JP" sz="2000" dirty="0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325015" y="3694430"/>
            <a:ext cx="4088032" cy="16768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collaboration: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~508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members from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~157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Research groups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[as of Jan 25, 2023]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208F6B-EA9D-4FFC-9372-7DF4E554AC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pic>
        <p:nvPicPr>
          <p:cNvPr id="4" name="KagraLogos-201908.pdf" descr="KagraLogos-201908.pdf">
            <a:extLst>
              <a:ext uri="{FF2B5EF4-FFF2-40B4-BE49-F238E27FC236}">
                <a16:creationId xmlns:a16="http://schemas.microsoft.com/office/drawing/2014/main" id="{8BB93547-8606-DAA7-A02A-1D753D390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653" y="3026399"/>
            <a:ext cx="4508229" cy="25358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24">
            <a:extLst>
              <a:ext uri="{FF2B5EF4-FFF2-40B4-BE49-F238E27FC236}">
                <a16:creationId xmlns:a16="http://schemas.microsoft.com/office/drawing/2014/main" id="{35FEF0DD-14C6-497D-76A8-D7E0D55FA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15" y="1316864"/>
            <a:ext cx="8666585" cy="15448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project is hosted by </a:t>
            </a:r>
            <a:r>
              <a:rPr lang="en-US" altLang="ja-JP" sz="2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ICRR</a:t>
            </a:r>
            <a:r>
              <a:rPr lang="en-US" altLang="ja-JP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(Institute for Cosmic Ray Research, U. Tokyo) and co-hosted by </a:t>
            </a:r>
            <a:r>
              <a:rPr lang="en-US" altLang="ja-JP" sz="2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NAOJ</a:t>
            </a:r>
            <a:r>
              <a:rPr lang="en-US" altLang="ja-JP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(National Astronomical Observatory of Japan) and </a:t>
            </a:r>
            <a:r>
              <a:rPr lang="en-US" altLang="ja-JP" sz="2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KEK</a:t>
            </a:r>
            <a:r>
              <a:rPr lang="en-US" altLang="ja-JP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(High Energy Accelerator Research Organization)</a:t>
            </a:r>
          </a:p>
        </p:txBody>
      </p:sp>
    </p:spTree>
    <p:extLst>
      <p:ext uri="{BB962C8B-B14F-4D97-AF65-F5344CB8AC3E}">
        <p14:creationId xmlns:p14="http://schemas.microsoft.com/office/powerpoint/2010/main" val="25737661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International GW Network</a:t>
            </a:r>
            <a:endParaRPr kumimoji="1" lang="ja-JP" altLang="en-US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52787"/>
              </p:ext>
            </p:extLst>
          </p:nvPr>
        </p:nvGraphicFramePr>
        <p:xfrm>
          <a:off x="2275847" y="2234922"/>
          <a:ext cx="4672418" cy="2217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20932920" imgH="9934920" progId="Canvas.Drawing.X">
                  <p:embed/>
                </p:oleObj>
              </mc:Choice>
              <mc:Fallback>
                <p:oleObj name="Drawing" r:id="rId3" imgW="20932920" imgH="993492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847" y="2234922"/>
                        <a:ext cx="4672418" cy="22170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05956"/>
              </p:ext>
            </p:extLst>
          </p:nvPr>
        </p:nvGraphicFramePr>
        <p:xfrm>
          <a:off x="318776" y="3285510"/>
          <a:ext cx="1901190" cy="129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5" imgW="2581200" imgH="1761840" progId="Canvas.Drawing.X">
                  <p:embed/>
                </p:oleObj>
              </mc:Choice>
              <mc:Fallback>
                <p:oleObj name="Drawing" r:id="rId5" imgW="2581200" imgH="176184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6" y="3285510"/>
                        <a:ext cx="1901190" cy="129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698174"/>
              </p:ext>
            </p:extLst>
          </p:nvPr>
        </p:nvGraphicFramePr>
        <p:xfrm>
          <a:off x="318776" y="1988840"/>
          <a:ext cx="1901190" cy="127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7" imgW="2590560" imgH="1733400" progId="Canvas.Drawing.X">
                  <p:embed/>
                </p:oleObj>
              </mc:Choice>
              <mc:Fallback>
                <p:oleObj name="Drawing" r:id="rId7" imgW="2590560" imgH="17334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6" y="1988840"/>
                        <a:ext cx="1901190" cy="127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erial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1125" y="5161590"/>
            <a:ext cx="2966601" cy="97497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400767" y="4897682"/>
          <a:ext cx="2015490" cy="136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10" imgW="2609640" imgH="1771560" progId="Canvas.Drawing.X">
                  <p:embed/>
                </p:oleObj>
              </mc:Choice>
              <mc:Fallback>
                <p:oleObj name="Drawing" r:id="rId10" imgW="2609640" imgH="17715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767" y="4897682"/>
                        <a:ext cx="2015490" cy="1367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70932" y="4533029"/>
            <a:ext cx="1624026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solidFill>
                <a:srgbClr val="99CC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890490" y="2916491"/>
            <a:ext cx="1338828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919814" y="2923575"/>
            <a:ext cx="123303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aLIGO (USA)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4km x 2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2229318" y="2832454"/>
            <a:ext cx="509600" cy="27008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2239140" y="2953350"/>
            <a:ext cx="844426" cy="26229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976982" y="4563853"/>
            <a:ext cx="166103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GEO-HF (GER-UK)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baseline 600m </a:t>
            </a: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4164304" y="2886498"/>
            <a:ext cx="245914" cy="166742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3106055" y="4559798"/>
            <a:ext cx="1878483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082202" y="4590570"/>
            <a:ext cx="195970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Adv.VIRGO (ITA-FRA)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baseline 3km </a:t>
            </a: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009934" y="2926443"/>
            <a:ext cx="1111670" cy="702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7121604" y="3530582"/>
            <a:ext cx="1338828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083457" y="3540330"/>
            <a:ext cx="13708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KAGRA (JPN)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baseline 3km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2542565" y="2754500"/>
            <a:ext cx="1795266" cy="1817729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50" y="5077875"/>
            <a:ext cx="1212590" cy="119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5299518" y="4526238"/>
            <a:ext cx="1598193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5273730" y="4535986"/>
            <a:ext cx="168122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LIGO-India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project approved</a:t>
            </a: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457200" y="868650"/>
            <a:ext cx="778720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International network by 2</a:t>
            </a:r>
            <a:r>
              <a:rPr lang="en-US" altLang="ja-JP" baseline="300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nd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–gen GW antennae.</a:t>
            </a:r>
            <a:endParaRPr lang="ja-JP" altLang="en-US" sz="200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611560" y="1384674"/>
            <a:ext cx="862949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 GW astronomy </a:t>
            </a:r>
            <a:r>
              <a:rPr lang="en-US" altLang="ja-JP" dirty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(Detection, Parameter estimation,</a:t>
            </a:r>
            <a:r>
              <a:rPr lang="ja-JP" altLang="en-US" dirty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C0C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…)</a:t>
            </a:r>
            <a:endParaRPr lang="ja-JP" altLang="en-US" dirty="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円/楕円 1"/>
          <p:cNvSpPr/>
          <p:nvPr/>
        </p:nvSpPr>
        <p:spPr bwMode="auto">
          <a:xfrm>
            <a:off x="5351860" y="3213834"/>
            <a:ext cx="72000" cy="72000"/>
          </a:xfrm>
          <a:prstGeom prst="ellipse">
            <a:avLst/>
          </a:prstGeom>
          <a:solidFill>
            <a:srgbClr val="33CC33">
              <a:alpha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>
            <a:off x="5391302" y="3281102"/>
            <a:ext cx="432212" cy="1228018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D01832-6AC5-4235-8289-BE767F67F7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pic>
        <p:nvPicPr>
          <p:cNvPr id="9493" name="Picture 1301" descr="2016-kagra-notext">
            <a:extLst>
              <a:ext uri="{FF2B5EF4-FFF2-40B4-BE49-F238E27FC236}">
                <a16:creationId xmlns:a16="http://schemas.microsoft.com/office/drawing/2014/main" id="{DEEE2652-524D-40DA-A335-77736C8C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52" y="4121348"/>
            <a:ext cx="2028303" cy="18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09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>
            <a:noAutofit/>
          </a:bodyPr>
          <a:lstStyle/>
          <a:p>
            <a:r>
              <a:rPr lang="en-US" altLang="ja-JP" dirty="0"/>
              <a:t>Importance of Sky Localization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01" y="3563480"/>
            <a:ext cx="4466038" cy="2456321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191545" y="6019801"/>
            <a:ext cx="34571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100" dirty="0">
                <a:solidFill>
                  <a:schemeClr val="accent3">
                    <a:lumMod val="75000"/>
                  </a:schemeClr>
                </a:solidFill>
                <a:latin typeface="+mn-lt"/>
                <a:ea typeface="Meiryo UI" panose="020B0604030504040204" pitchFamily="50" charset="-128"/>
              </a:rPr>
              <a:t>Credit: Sarah Wilkinson / LCO </a:t>
            </a:r>
          </a:p>
          <a:p>
            <a:pPr>
              <a:defRPr/>
            </a:pPr>
            <a:r>
              <a:rPr lang="en-US" altLang="ja-JP" sz="1100" dirty="0">
                <a:solidFill>
                  <a:schemeClr val="accent3">
                    <a:lumMod val="75000"/>
                  </a:schemeClr>
                </a:solidFill>
                <a:latin typeface="+mn-lt"/>
                <a:ea typeface="Meiryo UI" panose="020B0604030504040204" pitchFamily="50" charset="-128"/>
              </a:rPr>
              <a:t>(Taken from https://youtu.be/wnwMhvdDcfI)</a:t>
            </a:r>
            <a:endParaRPr lang="ja-JP" altLang="en-US" sz="1100" dirty="0">
              <a:solidFill>
                <a:schemeClr val="accent3">
                  <a:lumMod val="75000"/>
                </a:schemeClr>
              </a:solidFill>
              <a:latin typeface="+mn-lt"/>
              <a:ea typeface="Meiryo UI" panose="020B0604030504040204" pitchFamily="50" charset="-128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467279" y="797629"/>
            <a:ext cx="8371922" cy="252992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For GW astronomy, parameter estimation of the 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source is important. In particular,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sky localization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is 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critical for identification of EM counterpart.</a:t>
            </a:r>
          </a:p>
          <a:p>
            <a:pPr>
              <a:lnSpc>
                <a:spcPct val="110000"/>
              </a:lnSpc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In GW170817, the sky position was localized with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~30deg</a:t>
            </a:r>
            <a:r>
              <a:rPr lang="en-US" altLang="ja-JP" baseline="30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error by 2 LIGO + 1 VIRGO detectors.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~20 galaxies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in this region.</a:t>
            </a:r>
          </a:p>
        </p:txBody>
      </p:sp>
      <p:grpSp>
        <p:nvGrpSpPr>
          <p:cNvPr id="16" name="グループ化 15"/>
          <p:cNvGrpSpPr>
            <a:grpSpLocks noChangeAspect="1"/>
          </p:cNvGrpSpPr>
          <p:nvPr/>
        </p:nvGrpSpPr>
        <p:grpSpPr>
          <a:xfrm>
            <a:off x="323528" y="3068959"/>
            <a:ext cx="3157529" cy="2950841"/>
            <a:chOff x="1331640" y="988344"/>
            <a:chExt cx="5616624" cy="5248968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46"/>
            <a:stretch/>
          </p:blipFill>
          <p:spPr>
            <a:xfrm>
              <a:off x="1331640" y="988344"/>
              <a:ext cx="5616624" cy="5248968"/>
            </a:xfrm>
            <a:prstGeom prst="rect">
              <a:avLst/>
            </a:prstGeom>
          </p:spPr>
        </p:pic>
        <p:sp>
          <p:nvSpPr>
            <p:cNvPr id="18" name="楕円 17"/>
            <p:cNvSpPr/>
            <p:nvPr/>
          </p:nvSpPr>
          <p:spPr>
            <a:xfrm>
              <a:off x="1771650" y="1433066"/>
              <a:ext cx="4730750" cy="4732238"/>
            </a:xfrm>
            <a:prstGeom prst="ellips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616435" y="5976901"/>
            <a:ext cx="3096344" cy="47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Credit: LIGO/Virgo/NASA/Leo Singer</a:t>
            </a:r>
          </a:p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(Milky Way Image: Alex Mellinger)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230C6ED-0A94-421F-A051-593CE97B3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75696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Antenna Pattern of GW Detector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3676" y="4293096"/>
            <a:ext cx="430238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Difficult to determine the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source sky position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 with single antenna.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54938" y="1253481"/>
            <a:ext cx="2217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Antenna Pattern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220072" y="1669560"/>
            <a:ext cx="3384376" cy="4443300"/>
            <a:chOff x="5796136" y="2420888"/>
            <a:chExt cx="2140856" cy="2687191"/>
          </a:xfrm>
        </p:grpSpPr>
        <p:pic>
          <p:nvPicPr>
            <p:cNvPr id="188518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67"/>
            <a:stretch/>
          </p:blipFill>
          <p:spPr bwMode="auto">
            <a:xfrm>
              <a:off x="5796136" y="2420888"/>
              <a:ext cx="2140856" cy="2687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直線矢印コネクタ 5"/>
            <p:cNvCxnSpPr/>
            <p:nvPr/>
          </p:nvCxnSpPr>
          <p:spPr bwMode="auto">
            <a:xfrm>
              <a:off x="6860169" y="3773983"/>
              <a:ext cx="633624" cy="10996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直線矢印コネクタ 18"/>
            <p:cNvCxnSpPr/>
            <p:nvPr/>
          </p:nvCxnSpPr>
          <p:spPr bwMode="auto">
            <a:xfrm flipV="1">
              <a:off x="6558655" y="3773983"/>
              <a:ext cx="307416" cy="309627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63500" cap="flat" cmpd="sng" algn="ctr">
              <a:solidFill>
                <a:schemeClr val="accent4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12" name="角丸四角形 11"/>
          <p:cNvSpPr/>
          <p:nvPr/>
        </p:nvSpPr>
        <p:spPr bwMode="auto">
          <a:xfrm>
            <a:off x="5148064" y="1124744"/>
            <a:ext cx="3456384" cy="5009311"/>
          </a:xfrm>
          <a:prstGeom prst="roundRect">
            <a:avLst>
              <a:gd name="adj" fmla="val 6872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6705" y="1630307"/>
            <a:ext cx="427533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An Interferometric GW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antenna has … </a:t>
            </a:r>
          </a:p>
          <a:p>
            <a:pPr algn="l">
              <a:lnSpc>
                <a:spcPct val="18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* Good sky coverage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* Poor angular resolution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2080748" y="3893794"/>
            <a:ext cx="432048" cy="316011"/>
          </a:xfrm>
          <a:prstGeom prst="downArrow">
            <a:avLst/>
          </a:prstGeom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  <a:latin typeface="Meiryo UI" panose="020B0604030504040204" pitchFamily="50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0A3D3EF7-9329-4A8F-AAF9-4961C40761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61639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3" cy="765175"/>
          </a:xfrm>
        </p:spPr>
        <p:txBody>
          <a:bodyPr/>
          <a:lstStyle/>
          <a:p>
            <a:r>
              <a:rPr kumimoji="1" lang="en-US" altLang="ja-JP" dirty="0"/>
              <a:t>International Network for Astronomy</a:t>
            </a:r>
            <a:endParaRPr kumimoji="1" lang="ja-JP" altLang="en-US" dirty="0"/>
          </a:p>
        </p:txBody>
      </p:sp>
      <p:pic>
        <p:nvPicPr>
          <p:cNvPr id="5" name="Picture 2" descr="MCj03079060000[1]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CCFFCC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977134" y="1237257"/>
            <a:ext cx="5059362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68"/>
          <p:cNvGrpSpPr>
            <a:grpSpLocks/>
          </p:cNvGrpSpPr>
          <p:nvPr/>
        </p:nvGrpSpPr>
        <p:grpSpPr bwMode="auto">
          <a:xfrm>
            <a:off x="-4795392" y="-6214468"/>
            <a:ext cx="11050588" cy="10806113"/>
            <a:chOff x="-1769" y="-1355"/>
            <a:chExt cx="6961" cy="6807"/>
          </a:xfrm>
        </p:grpSpPr>
        <p:grpSp>
          <p:nvGrpSpPr>
            <p:cNvPr id="7" name="Group 169"/>
            <p:cNvGrpSpPr>
              <a:grpSpLocks/>
            </p:cNvGrpSpPr>
            <p:nvPr/>
          </p:nvGrpSpPr>
          <p:grpSpPr bwMode="auto">
            <a:xfrm>
              <a:off x="499" y="-1355"/>
              <a:ext cx="4693" cy="4533"/>
              <a:chOff x="-522" y="-845"/>
              <a:chExt cx="4693" cy="4533"/>
            </a:xfrm>
          </p:grpSpPr>
          <p:grpSp>
            <p:nvGrpSpPr>
              <p:cNvPr id="35" name="Group 170"/>
              <p:cNvGrpSpPr>
                <a:grpSpLocks/>
              </p:cNvGrpSpPr>
              <p:nvPr/>
            </p:nvGrpSpPr>
            <p:grpSpPr bwMode="auto">
              <a:xfrm>
                <a:off x="-522" y="1423"/>
                <a:ext cx="2425" cy="2265"/>
                <a:chOff x="-522" y="1423"/>
                <a:chExt cx="2425" cy="2265"/>
              </a:xfrm>
            </p:grpSpPr>
            <p:grpSp>
              <p:nvGrpSpPr>
                <p:cNvPr id="63" name="Group 171"/>
                <p:cNvGrpSpPr>
                  <a:grpSpLocks/>
                </p:cNvGrpSpPr>
                <p:nvPr/>
              </p:nvGrpSpPr>
              <p:grpSpPr bwMode="auto">
                <a:xfrm>
                  <a:off x="612" y="1423"/>
                  <a:ext cx="1291" cy="1131"/>
                  <a:chOff x="612" y="1423"/>
                  <a:chExt cx="1291" cy="1131"/>
                </a:xfrm>
              </p:grpSpPr>
              <p:grpSp>
                <p:nvGrpSpPr>
                  <p:cNvPr id="77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612" y="1990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84" name="Freeform 173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5" name="Freeform 174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6" name="Freeform 175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7" name="Freeform 176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8" name="Freeform 177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grpSp>
                <p:nvGrpSpPr>
                  <p:cNvPr id="78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1179" y="1423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79" name="Freeform 179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0" name="Freeform 180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1" name="Freeform 181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2" name="Freeform 182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83" name="Freeform 183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</p:grpSp>
            <p:grpSp>
              <p:nvGrpSpPr>
                <p:cNvPr id="64" name="Group 184"/>
                <p:cNvGrpSpPr>
                  <a:grpSpLocks/>
                </p:cNvGrpSpPr>
                <p:nvPr/>
              </p:nvGrpSpPr>
              <p:grpSpPr bwMode="auto">
                <a:xfrm>
                  <a:off x="-522" y="2557"/>
                  <a:ext cx="1291" cy="1131"/>
                  <a:chOff x="612" y="1423"/>
                  <a:chExt cx="1291" cy="1131"/>
                </a:xfrm>
              </p:grpSpPr>
              <p:grpSp>
                <p:nvGrpSpPr>
                  <p:cNvPr id="65" name="Group 185"/>
                  <p:cNvGrpSpPr>
                    <a:grpSpLocks/>
                  </p:cNvGrpSpPr>
                  <p:nvPr/>
                </p:nvGrpSpPr>
                <p:grpSpPr bwMode="auto">
                  <a:xfrm>
                    <a:off x="612" y="1990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72" name="Freeform 186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73" name="Freeform 187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74" name="Freeform 188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75" name="Freeform 189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76" name="Freeform 190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grpSp>
                <p:nvGrpSpPr>
                  <p:cNvPr id="66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1179" y="1423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67" name="Freeform 192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68" name="Freeform 193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69" name="Freeform 194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70" name="Freeform 195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71" name="Freeform 196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36" name="Group 197"/>
              <p:cNvGrpSpPr>
                <a:grpSpLocks/>
              </p:cNvGrpSpPr>
              <p:nvPr/>
            </p:nvGrpSpPr>
            <p:grpSpPr bwMode="auto">
              <a:xfrm>
                <a:off x="1746" y="-845"/>
                <a:ext cx="2425" cy="2265"/>
                <a:chOff x="-522" y="1423"/>
                <a:chExt cx="2425" cy="2265"/>
              </a:xfrm>
            </p:grpSpPr>
            <p:grpSp>
              <p:nvGrpSpPr>
                <p:cNvPr id="37" name="Group 198"/>
                <p:cNvGrpSpPr>
                  <a:grpSpLocks/>
                </p:cNvGrpSpPr>
                <p:nvPr/>
              </p:nvGrpSpPr>
              <p:grpSpPr bwMode="auto">
                <a:xfrm>
                  <a:off x="612" y="1423"/>
                  <a:ext cx="1291" cy="1131"/>
                  <a:chOff x="612" y="1423"/>
                  <a:chExt cx="1291" cy="1131"/>
                </a:xfrm>
              </p:grpSpPr>
              <p:grpSp>
                <p:nvGrpSpPr>
                  <p:cNvPr id="51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612" y="1990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58" name="Freeform 200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59" name="Freeform 201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60" name="Freeform 202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61" name="Freeform 203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62" name="Freeform 204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grpSp>
                <p:nvGrpSpPr>
                  <p:cNvPr id="52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179" y="1423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53" name="Freeform 206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54" name="Freeform 207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55" name="Freeform 208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56" name="Freeform 209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57" name="Freeform 210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</p:grpSp>
            <p:grpSp>
              <p:nvGrpSpPr>
                <p:cNvPr id="38" name="Group 211"/>
                <p:cNvGrpSpPr>
                  <a:grpSpLocks/>
                </p:cNvGrpSpPr>
                <p:nvPr/>
              </p:nvGrpSpPr>
              <p:grpSpPr bwMode="auto">
                <a:xfrm>
                  <a:off x="-522" y="2557"/>
                  <a:ext cx="1291" cy="1131"/>
                  <a:chOff x="612" y="1423"/>
                  <a:chExt cx="1291" cy="1131"/>
                </a:xfrm>
              </p:grpSpPr>
              <p:grpSp>
                <p:nvGrpSpPr>
                  <p:cNvPr id="39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612" y="1990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46" name="Freeform 213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47" name="Freeform 214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48" name="Freeform 215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49" name="Freeform 216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50" name="Freeform 217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grpSp>
                <p:nvGrpSpPr>
                  <p:cNvPr id="40" name="Group 218"/>
                  <p:cNvGrpSpPr>
                    <a:grpSpLocks/>
                  </p:cNvGrpSpPr>
                  <p:nvPr/>
                </p:nvGrpSpPr>
                <p:grpSpPr bwMode="auto">
                  <a:xfrm>
                    <a:off x="1179" y="1423"/>
                    <a:ext cx="724" cy="564"/>
                    <a:chOff x="612" y="1990"/>
                    <a:chExt cx="724" cy="564"/>
                  </a:xfrm>
                </p:grpSpPr>
                <p:sp>
                  <p:nvSpPr>
                    <p:cNvPr id="41" name="Freeform 219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725" y="233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42" name="Freeform 220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839" y="2217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43" name="Freeform 221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952" y="2103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44" name="Freeform 222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1066" y="1990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45" name="Freeform 223"/>
                    <p:cNvSpPr>
                      <a:spLocks/>
                    </p:cNvSpPr>
                    <p:nvPr/>
                  </p:nvSpPr>
                  <p:spPr bwMode="auto">
                    <a:xfrm rot="2616423" flipV="1">
                      <a:off x="612" y="2444"/>
                      <a:ext cx="270" cy="110"/>
                    </a:xfrm>
                    <a:custGeom>
                      <a:avLst/>
                      <a:gdLst>
                        <a:gd name="T0" fmla="*/ 0 w 794"/>
                        <a:gd name="T1" fmla="*/ 55 h 698"/>
                        <a:gd name="T2" fmla="*/ 19 w 794"/>
                        <a:gd name="T3" fmla="*/ 28 h 698"/>
                        <a:gd name="T4" fmla="*/ 38 w 794"/>
                        <a:gd name="T5" fmla="*/ 10 h 698"/>
                        <a:gd name="T6" fmla="*/ 58 w 794"/>
                        <a:gd name="T7" fmla="*/ 1 h 698"/>
                        <a:gd name="T8" fmla="*/ 77 w 794"/>
                        <a:gd name="T9" fmla="*/ 1 h 698"/>
                        <a:gd name="T10" fmla="*/ 96 w 794"/>
                        <a:gd name="T11" fmla="*/ 10 h 698"/>
                        <a:gd name="T12" fmla="*/ 116 w 794"/>
                        <a:gd name="T13" fmla="*/ 28 h 698"/>
                        <a:gd name="T14" fmla="*/ 135 w 794"/>
                        <a:gd name="T15" fmla="*/ 55 h 698"/>
                        <a:gd name="T16" fmla="*/ 154 w 794"/>
                        <a:gd name="T17" fmla="*/ 82 h 698"/>
                        <a:gd name="T18" fmla="*/ 173 w 794"/>
                        <a:gd name="T19" fmla="*/ 100 h 698"/>
                        <a:gd name="T20" fmla="*/ 193 w 794"/>
                        <a:gd name="T21" fmla="*/ 109 h 698"/>
                        <a:gd name="T22" fmla="*/ 212 w 794"/>
                        <a:gd name="T23" fmla="*/ 109 h 698"/>
                        <a:gd name="T24" fmla="*/ 231 w 794"/>
                        <a:gd name="T25" fmla="*/ 100 h 698"/>
                        <a:gd name="T26" fmla="*/ 251 w 794"/>
                        <a:gd name="T27" fmla="*/ 82 h 698"/>
                        <a:gd name="T28" fmla="*/ 270 w 794"/>
                        <a:gd name="T29" fmla="*/ 55 h 698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794"/>
                        <a:gd name="T46" fmla="*/ 0 h 698"/>
                        <a:gd name="T47" fmla="*/ 794 w 794"/>
                        <a:gd name="T48" fmla="*/ 698 h 698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794" h="698">
                          <a:moveTo>
                            <a:pt x="0" y="349"/>
                          </a:moveTo>
                          <a:cubicBezTo>
                            <a:pt x="19" y="287"/>
                            <a:pt x="38" y="226"/>
                            <a:pt x="57" y="179"/>
                          </a:cubicBezTo>
                          <a:cubicBezTo>
                            <a:pt x="76" y="132"/>
                            <a:pt x="94" y="93"/>
                            <a:pt x="113" y="65"/>
                          </a:cubicBezTo>
                          <a:cubicBezTo>
                            <a:pt x="132" y="37"/>
                            <a:pt x="151" y="18"/>
                            <a:pt x="170" y="9"/>
                          </a:cubicBezTo>
                          <a:cubicBezTo>
                            <a:pt x="189" y="0"/>
                            <a:pt x="208" y="0"/>
                            <a:pt x="227" y="9"/>
                          </a:cubicBezTo>
                          <a:cubicBezTo>
                            <a:pt x="246" y="18"/>
                            <a:pt x="264" y="37"/>
                            <a:pt x="283" y="65"/>
                          </a:cubicBezTo>
                          <a:cubicBezTo>
                            <a:pt x="302" y="93"/>
                            <a:pt x="321" y="132"/>
                            <a:pt x="340" y="179"/>
                          </a:cubicBezTo>
                          <a:cubicBezTo>
                            <a:pt x="359" y="226"/>
                            <a:pt x="378" y="292"/>
                            <a:pt x="397" y="349"/>
                          </a:cubicBezTo>
                          <a:cubicBezTo>
                            <a:pt x="416" y="406"/>
                            <a:pt x="435" y="472"/>
                            <a:pt x="454" y="519"/>
                          </a:cubicBezTo>
                          <a:cubicBezTo>
                            <a:pt x="473" y="566"/>
                            <a:pt x="491" y="605"/>
                            <a:pt x="510" y="633"/>
                          </a:cubicBezTo>
                          <a:cubicBezTo>
                            <a:pt x="529" y="661"/>
                            <a:pt x="548" y="680"/>
                            <a:pt x="567" y="689"/>
                          </a:cubicBezTo>
                          <a:cubicBezTo>
                            <a:pt x="586" y="698"/>
                            <a:pt x="605" y="698"/>
                            <a:pt x="624" y="689"/>
                          </a:cubicBezTo>
                          <a:cubicBezTo>
                            <a:pt x="643" y="680"/>
                            <a:pt x="661" y="661"/>
                            <a:pt x="680" y="633"/>
                          </a:cubicBezTo>
                          <a:cubicBezTo>
                            <a:pt x="699" y="605"/>
                            <a:pt x="718" y="566"/>
                            <a:pt x="737" y="519"/>
                          </a:cubicBezTo>
                          <a:cubicBezTo>
                            <a:pt x="756" y="472"/>
                            <a:pt x="775" y="410"/>
                            <a:pt x="794" y="349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00FF00"/>
                      </a:solidFill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</p:grpSp>
          </p:grpSp>
        </p:grpSp>
        <p:grpSp>
          <p:nvGrpSpPr>
            <p:cNvPr id="8" name="Group 224"/>
            <p:cNvGrpSpPr>
              <a:grpSpLocks/>
            </p:cNvGrpSpPr>
            <p:nvPr/>
          </p:nvGrpSpPr>
          <p:grpSpPr bwMode="auto">
            <a:xfrm>
              <a:off x="-1769" y="3187"/>
              <a:ext cx="2425" cy="2265"/>
              <a:chOff x="-522" y="1423"/>
              <a:chExt cx="2425" cy="2265"/>
            </a:xfrm>
          </p:grpSpPr>
          <p:grpSp>
            <p:nvGrpSpPr>
              <p:cNvPr id="9" name="Group 225"/>
              <p:cNvGrpSpPr>
                <a:grpSpLocks/>
              </p:cNvGrpSpPr>
              <p:nvPr/>
            </p:nvGrpSpPr>
            <p:grpSpPr bwMode="auto">
              <a:xfrm>
                <a:off x="612" y="1423"/>
                <a:ext cx="1291" cy="1131"/>
                <a:chOff x="612" y="1423"/>
                <a:chExt cx="1291" cy="1131"/>
              </a:xfrm>
            </p:grpSpPr>
            <p:grpSp>
              <p:nvGrpSpPr>
                <p:cNvPr id="23" name="Group 226"/>
                <p:cNvGrpSpPr>
                  <a:grpSpLocks/>
                </p:cNvGrpSpPr>
                <p:nvPr/>
              </p:nvGrpSpPr>
              <p:grpSpPr bwMode="auto">
                <a:xfrm>
                  <a:off x="612" y="1990"/>
                  <a:ext cx="724" cy="564"/>
                  <a:chOff x="612" y="1990"/>
                  <a:chExt cx="724" cy="564"/>
                </a:xfrm>
              </p:grpSpPr>
              <p:sp>
                <p:nvSpPr>
                  <p:cNvPr id="30" name="Freeform 227"/>
                  <p:cNvSpPr>
                    <a:spLocks/>
                  </p:cNvSpPr>
                  <p:nvPr/>
                </p:nvSpPr>
                <p:spPr bwMode="auto">
                  <a:xfrm rot="2616423" flipV="1">
                    <a:off x="725" y="233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31" name="Freeform 228"/>
                  <p:cNvSpPr>
                    <a:spLocks/>
                  </p:cNvSpPr>
                  <p:nvPr/>
                </p:nvSpPr>
                <p:spPr bwMode="auto">
                  <a:xfrm rot="2616423" flipV="1">
                    <a:off x="839" y="2217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32" name="Freeform 229"/>
                  <p:cNvSpPr>
                    <a:spLocks/>
                  </p:cNvSpPr>
                  <p:nvPr/>
                </p:nvSpPr>
                <p:spPr bwMode="auto">
                  <a:xfrm rot="2616423" flipV="1">
                    <a:off x="952" y="2103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33" name="Freeform 230"/>
                  <p:cNvSpPr>
                    <a:spLocks/>
                  </p:cNvSpPr>
                  <p:nvPr/>
                </p:nvSpPr>
                <p:spPr bwMode="auto">
                  <a:xfrm rot="2616423" flipV="1">
                    <a:off x="1066" y="199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34" name="Freeform 231"/>
                  <p:cNvSpPr>
                    <a:spLocks/>
                  </p:cNvSpPr>
                  <p:nvPr/>
                </p:nvSpPr>
                <p:spPr bwMode="auto">
                  <a:xfrm rot="2616423" flipV="1">
                    <a:off x="612" y="2444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24" name="Group 232"/>
                <p:cNvGrpSpPr>
                  <a:grpSpLocks/>
                </p:cNvGrpSpPr>
                <p:nvPr/>
              </p:nvGrpSpPr>
              <p:grpSpPr bwMode="auto">
                <a:xfrm>
                  <a:off x="1179" y="1423"/>
                  <a:ext cx="724" cy="564"/>
                  <a:chOff x="612" y="1990"/>
                  <a:chExt cx="724" cy="564"/>
                </a:xfrm>
              </p:grpSpPr>
              <p:sp>
                <p:nvSpPr>
                  <p:cNvPr id="25" name="Freeform 233"/>
                  <p:cNvSpPr>
                    <a:spLocks/>
                  </p:cNvSpPr>
                  <p:nvPr/>
                </p:nvSpPr>
                <p:spPr bwMode="auto">
                  <a:xfrm rot="2616423" flipV="1">
                    <a:off x="725" y="233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6" name="Freeform 234"/>
                  <p:cNvSpPr>
                    <a:spLocks/>
                  </p:cNvSpPr>
                  <p:nvPr/>
                </p:nvSpPr>
                <p:spPr bwMode="auto">
                  <a:xfrm rot="2616423" flipV="1">
                    <a:off x="839" y="2217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7" name="Freeform 235"/>
                  <p:cNvSpPr>
                    <a:spLocks/>
                  </p:cNvSpPr>
                  <p:nvPr/>
                </p:nvSpPr>
                <p:spPr bwMode="auto">
                  <a:xfrm rot="2616423" flipV="1">
                    <a:off x="952" y="2103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8" name="Freeform 236"/>
                  <p:cNvSpPr>
                    <a:spLocks/>
                  </p:cNvSpPr>
                  <p:nvPr/>
                </p:nvSpPr>
                <p:spPr bwMode="auto">
                  <a:xfrm rot="2616423" flipV="1">
                    <a:off x="1066" y="199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9" name="Freeform 237"/>
                  <p:cNvSpPr>
                    <a:spLocks/>
                  </p:cNvSpPr>
                  <p:nvPr/>
                </p:nvSpPr>
                <p:spPr bwMode="auto">
                  <a:xfrm rot="2616423" flipV="1">
                    <a:off x="612" y="2444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  <p:grpSp>
            <p:nvGrpSpPr>
              <p:cNvPr id="10" name="Group 238"/>
              <p:cNvGrpSpPr>
                <a:grpSpLocks/>
              </p:cNvGrpSpPr>
              <p:nvPr/>
            </p:nvGrpSpPr>
            <p:grpSpPr bwMode="auto">
              <a:xfrm>
                <a:off x="-522" y="2557"/>
                <a:ext cx="1291" cy="1131"/>
                <a:chOff x="612" y="1423"/>
                <a:chExt cx="1291" cy="1131"/>
              </a:xfrm>
            </p:grpSpPr>
            <p:grpSp>
              <p:nvGrpSpPr>
                <p:cNvPr id="11" name="Group 239"/>
                <p:cNvGrpSpPr>
                  <a:grpSpLocks/>
                </p:cNvGrpSpPr>
                <p:nvPr/>
              </p:nvGrpSpPr>
              <p:grpSpPr bwMode="auto">
                <a:xfrm>
                  <a:off x="612" y="1990"/>
                  <a:ext cx="724" cy="564"/>
                  <a:chOff x="612" y="1990"/>
                  <a:chExt cx="724" cy="564"/>
                </a:xfrm>
              </p:grpSpPr>
              <p:sp>
                <p:nvSpPr>
                  <p:cNvPr id="18" name="Freeform 240"/>
                  <p:cNvSpPr>
                    <a:spLocks/>
                  </p:cNvSpPr>
                  <p:nvPr/>
                </p:nvSpPr>
                <p:spPr bwMode="auto">
                  <a:xfrm rot="2616423" flipV="1">
                    <a:off x="725" y="233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9" name="Freeform 241"/>
                  <p:cNvSpPr>
                    <a:spLocks/>
                  </p:cNvSpPr>
                  <p:nvPr/>
                </p:nvSpPr>
                <p:spPr bwMode="auto">
                  <a:xfrm rot="2616423" flipV="1">
                    <a:off x="839" y="2217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0" name="Freeform 242"/>
                  <p:cNvSpPr>
                    <a:spLocks/>
                  </p:cNvSpPr>
                  <p:nvPr/>
                </p:nvSpPr>
                <p:spPr bwMode="auto">
                  <a:xfrm rot="2616423" flipV="1">
                    <a:off x="952" y="2103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1" name="Freeform 243"/>
                  <p:cNvSpPr>
                    <a:spLocks/>
                  </p:cNvSpPr>
                  <p:nvPr/>
                </p:nvSpPr>
                <p:spPr bwMode="auto">
                  <a:xfrm rot="2616423" flipV="1">
                    <a:off x="1066" y="199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2" name="Freeform 244"/>
                  <p:cNvSpPr>
                    <a:spLocks/>
                  </p:cNvSpPr>
                  <p:nvPr/>
                </p:nvSpPr>
                <p:spPr bwMode="auto">
                  <a:xfrm rot="2616423" flipV="1">
                    <a:off x="612" y="2444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2" name="Group 245"/>
                <p:cNvGrpSpPr>
                  <a:grpSpLocks/>
                </p:cNvGrpSpPr>
                <p:nvPr/>
              </p:nvGrpSpPr>
              <p:grpSpPr bwMode="auto">
                <a:xfrm>
                  <a:off x="1179" y="1423"/>
                  <a:ext cx="724" cy="564"/>
                  <a:chOff x="612" y="1990"/>
                  <a:chExt cx="724" cy="564"/>
                </a:xfrm>
              </p:grpSpPr>
              <p:sp>
                <p:nvSpPr>
                  <p:cNvPr id="13" name="Freeform 246"/>
                  <p:cNvSpPr>
                    <a:spLocks/>
                  </p:cNvSpPr>
                  <p:nvPr/>
                </p:nvSpPr>
                <p:spPr bwMode="auto">
                  <a:xfrm rot="2616423" flipV="1">
                    <a:off x="725" y="233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4" name="Freeform 247"/>
                  <p:cNvSpPr>
                    <a:spLocks/>
                  </p:cNvSpPr>
                  <p:nvPr/>
                </p:nvSpPr>
                <p:spPr bwMode="auto">
                  <a:xfrm rot="2616423" flipV="1">
                    <a:off x="839" y="2217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5" name="Freeform 248"/>
                  <p:cNvSpPr>
                    <a:spLocks/>
                  </p:cNvSpPr>
                  <p:nvPr/>
                </p:nvSpPr>
                <p:spPr bwMode="auto">
                  <a:xfrm rot="2616423" flipV="1">
                    <a:off x="952" y="2103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6" name="Freeform 249"/>
                  <p:cNvSpPr>
                    <a:spLocks/>
                  </p:cNvSpPr>
                  <p:nvPr/>
                </p:nvSpPr>
                <p:spPr bwMode="auto">
                  <a:xfrm rot="2616423" flipV="1">
                    <a:off x="1066" y="1990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7" name="Freeform 250"/>
                  <p:cNvSpPr>
                    <a:spLocks/>
                  </p:cNvSpPr>
                  <p:nvPr/>
                </p:nvSpPr>
                <p:spPr bwMode="auto">
                  <a:xfrm rot="2616423" flipV="1">
                    <a:off x="612" y="2444"/>
                    <a:ext cx="270" cy="110"/>
                  </a:xfrm>
                  <a:custGeom>
                    <a:avLst/>
                    <a:gdLst>
                      <a:gd name="T0" fmla="*/ 0 w 794"/>
                      <a:gd name="T1" fmla="*/ 55 h 698"/>
                      <a:gd name="T2" fmla="*/ 19 w 794"/>
                      <a:gd name="T3" fmla="*/ 28 h 698"/>
                      <a:gd name="T4" fmla="*/ 38 w 794"/>
                      <a:gd name="T5" fmla="*/ 10 h 698"/>
                      <a:gd name="T6" fmla="*/ 58 w 794"/>
                      <a:gd name="T7" fmla="*/ 1 h 698"/>
                      <a:gd name="T8" fmla="*/ 77 w 794"/>
                      <a:gd name="T9" fmla="*/ 1 h 698"/>
                      <a:gd name="T10" fmla="*/ 96 w 794"/>
                      <a:gd name="T11" fmla="*/ 10 h 698"/>
                      <a:gd name="T12" fmla="*/ 116 w 794"/>
                      <a:gd name="T13" fmla="*/ 28 h 698"/>
                      <a:gd name="T14" fmla="*/ 135 w 794"/>
                      <a:gd name="T15" fmla="*/ 55 h 698"/>
                      <a:gd name="T16" fmla="*/ 154 w 794"/>
                      <a:gd name="T17" fmla="*/ 82 h 698"/>
                      <a:gd name="T18" fmla="*/ 173 w 794"/>
                      <a:gd name="T19" fmla="*/ 100 h 698"/>
                      <a:gd name="T20" fmla="*/ 193 w 794"/>
                      <a:gd name="T21" fmla="*/ 109 h 698"/>
                      <a:gd name="T22" fmla="*/ 212 w 794"/>
                      <a:gd name="T23" fmla="*/ 109 h 698"/>
                      <a:gd name="T24" fmla="*/ 231 w 794"/>
                      <a:gd name="T25" fmla="*/ 100 h 698"/>
                      <a:gd name="T26" fmla="*/ 251 w 794"/>
                      <a:gd name="T27" fmla="*/ 82 h 698"/>
                      <a:gd name="T28" fmla="*/ 270 w 794"/>
                      <a:gd name="T29" fmla="*/ 55 h 69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94"/>
                      <a:gd name="T46" fmla="*/ 0 h 698"/>
                      <a:gd name="T47" fmla="*/ 794 w 794"/>
                      <a:gd name="T48" fmla="*/ 698 h 69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94" h="698">
                        <a:moveTo>
                          <a:pt x="0" y="349"/>
                        </a:moveTo>
                        <a:cubicBezTo>
                          <a:pt x="19" y="287"/>
                          <a:pt x="38" y="226"/>
                          <a:pt x="57" y="179"/>
                        </a:cubicBezTo>
                        <a:cubicBezTo>
                          <a:pt x="76" y="132"/>
                          <a:pt x="94" y="93"/>
                          <a:pt x="113" y="65"/>
                        </a:cubicBezTo>
                        <a:cubicBezTo>
                          <a:pt x="132" y="37"/>
                          <a:pt x="151" y="18"/>
                          <a:pt x="170" y="9"/>
                        </a:cubicBezTo>
                        <a:cubicBezTo>
                          <a:pt x="189" y="0"/>
                          <a:pt x="208" y="0"/>
                          <a:pt x="227" y="9"/>
                        </a:cubicBezTo>
                        <a:cubicBezTo>
                          <a:pt x="246" y="18"/>
                          <a:pt x="264" y="37"/>
                          <a:pt x="283" y="65"/>
                        </a:cubicBezTo>
                        <a:cubicBezTo>
                          <a:pt x="302" y="93"/>
                          <a:pt x="321" y="132"/>
                          <a:pt x="340" y="179"/>
                        </a:cubicBezTo>
                        <a:cubicBezTo>
                          <a:pt x="359" y="226"/>
                          <a:pt x="378" y="292"/>
                          <a:pt x="397" y="349"/>
                        </a:cubicBezTo>
                        <a:cubicBezTo>
                          <a:pt x="416" y="406"/>
                          <a:pt x="435" y="472"/>
                          <a:pt x="454" y="519"/>
                        </a:cubicBezTo>
                        <a:cubicBezTo>
                          <a:pt x="473" y="566"/>
                          <a:pt x="491" y="605"/>
                          <a:pt x="510" y="633"/>
                        </a:cubicBezTo>
                        <a:cubicBezTo>
                          <a:pt x="529" y="661"/>
                          <a:pt x="548" y="680"/>
                          <a:pt x="567" y="689"/>
                        </a:cubicBezTo>
                        <a:cubicBezTo>
                          <a:pt x="586" y="698"/>
                          <a:pt x="605" y="698"/>
                          <a:pt x="624" y="689"/>
                        </a:cubicBezTo>
                        <a:cubicBezTo>
                          <a:pt x="643" y="680"/>
                          <a:pt x="661" y="661"/>
                          <a:pt x="680" y="633"/>
                        </a:cubicBezTo>
                        <a:cubicBezTo>
                          <a:pt x="699" y="605"/>
                          <a:pt x="718" y="566"/>
                          <a:pt x="737" y="519"/>
                        </a:cubicBezTo>
                        <a:cubicBezTo>
                          <a:pt x="756" y="472"/>
                          <a:pt x="775" y="410"/>
                          <a:pt x="794" y="349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FF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</p:grpSp>
      </p:grpSp>
      <p:sp>
        <p:nvSpPr>
          <p:cNvPr id="89" name="Line 59"/>
          <p:cNvSpPr>
            <a:spLocks noChangeShapeType="1"/>
          </p:cNvSpPr>
          <p:nvPr/>
        </p:nvSpPr>
        <p:spPr bwMode="auto">
          <a:xfrm>
            <a:off x="5083621" y="3169245"/>
            <a:ext cx="430213" cy="1603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0" name="Line 60"/>
          <p:cNvSpPr>
            <a:spLocks noChangeShapeType="1"/>
          </p:cNvSpPr>
          <p:nvPr/>
        </p:nvSpPr>
        <p:spPr bwMode="auto">
          <a:xfrm flipV="1">
            <a:off x="5059809" y="2739032"/>
            <a:ext cx="306387" cy="3079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1" name="Freeform 61"/>
          <p:cNvSpPr>
            <a:spLocks/>
          </p:cNvSpPr>
          <p:nvPr/>
        </p:nvSpPr>
        <p:spPr bwMode="auto">
          <a:xfrm>
            <a:off x="4967734" y="2989857"/>
            <a:ext cx="133350" cy="258763"/>
          </a:xfrm>
          <a:custGeom>
            <a:avLst/>
            <a:gdLst>
              <a:gd name="T0" fmla="*/ 0 w 208"/>
              <a:gd name="T1" fmla="*/ 11586 h 402"/>
              <a:gd name="T2" fmla="*/ 89114 w 208"/>
              <a:gd name="T3" fmla="*/ 0 h 402"/>
              <a:gd name="T4" fmla="*/ 133350 w 208"/>
              <a:gd name="T5" fmla="*/ 119082 h 402"/>
              <a:gd name="T6" fmla="*/ 123733 w 208"/>
              <a:gd name="T7" fmla="*/ 246533 h 402"/>
              <a:gd name="T8" fmla="*/ 33338 w 208"/>
              <a:gd name="T9" fmla="*/ 258763 h 402"/>
              <a:gd name="T10" fmla="*/ 0 w 208"/>
              <a:gd name="T11" fmla="*/ 11586 h 4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8"/>
              <a:gd name="T19" fmla="*/ 0 h 402"/>
              <a:gd name="T20" fmla="*/ 208 w 208"/>
              <a:gd name="T21" fmla="*/ 402 h 4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8" h="402">
                <a:moveTo>
                  <a:pt x="0" y="18"/>
                </a:moveTo>
                <a:lnTo>
                  <a:pt x="139" y="0"/>
                </a:lnTo>
                <a:lnTo>
                  <a:pt x="208" y="185"/>
                </a:lnTo>
                <a:lnTo>
                  <a:pt x="193" y="383"/>
                </a:lnTo>
                <a:lnTo>
                  <a:pt x="52" y="402"/>
                </a:lnTo>
                <a:lnTo>
                  <a:pt x="0" y="18"/>
                </a:lnTo>
                <a:close/>
              </a:path>
            </a:pathLst>
          </a:custGeom>
          <a:solidFill>
            <a:srgbClr val="66CCFF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2" name="Group 62"/>
          <p:cNvGrpSpPr>
            <a:grpSpLocks/>
          </p:cNvGrpSpPr>
          <p:nvPr/>
        </p:nvGrpSpPr>
        <p:grpSpPr bwMode="auto">
          <a:xfrm>
            <a:off x="4951859" y="2985095"/>
            <a:ext cx="149225" cy="266700"/>
            <a:chOff x="948" y="3133"/>
            <a:chExt cx="231" cy="413"/>
          </a:xfrm>
        </p:grpSpPr>
        <p:grpSp>
          <p:nvGrpSpPr>
            <p:cNvPr id="93" name="Group 63"/>
            <p:cNvGrpSpPr>
              <a:grpSpLocks/>
            </p:cNvGrpSpPr>
            <p:nvPr/>
          </p:nvGrpSpPr>
          <p:grpSpPr bwMode="auto">
            <a:xfrm rot="-5869102">
              <a:off x="962" y="3305"/>
              <a:ext cx="389" cy="45"/>
              <a:chOff x="612" y="3237"/>
              <a:chExt cx="908" cy="454"/>
            </a:xfrm>
          </p:grpSpPr>
          <p:sp>
            <p:nvSpPr>
              <p:cNvPr id="97" name="Arc 64"/>
              <p:cNvSpPr>
                <a:spLocks/>
              </p:cNvSpPr>
              <p:nvPr/>
            </p:nvSpPr>
            <p:spPr bwMode="auto">
              <a:xfrm flipV="1">
                <a:off x="1066" y="3237"/>
                <a:ext cx="454" cy="454"/>
              </a:xfrm>
              <a:custGeom>
                <a:avLst/>
                <a:gdLst>
                  <a:gd name="T0" fmla="*/ 0 w 21600"/>
                  <a:gd name="T1" fmla="*/ 0 h 21600"/>
                  <a:gd name="T2" fmla="*/ 10 w 21600"/>
                  <a:gd name="T3" fmla="*/ 10 h 21600"/>
                  <a:gd name="T4" fmla="*/ 0 w 21600"/>
                  <a:gd name="T5" fmla="*/ 1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98" name="Arc 65"/>
              <p:cNvSpPr>
                <a:spLocks/>
              </p:cNvSpPr>
              <p:nvPr/>
            </p:nvSpPr>
            <p:spPr bwMode="auto">
              <a:xfrm flipH="1" flipV="1">
                <a:off x="612" y="3237"/>
                <a:ext cx="454" cy="454"/>
              </a:xfrm>
              <a:custGeom>
                <a:avLst/>
                <a:gdLst>
                  <a:gd name="T0" fmla="*/ 0 w 21600"/>
                  <a:gd name="T1" fmla="*/ 0 h 21600"/>
                  <a:gd name="T2" fmla="*/ 10 w 21600"/>
                  <a:gd name="T3" fmla="*/ 10 h 21600"/>
                  <a:gd name="T4" fmla="*/ 0 w 21600"/>
                  <a:gd name="T5" fmla="*/ 1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94" name="Oval 66"/>
            <p:cNvSpPr>
              <a:spLocks noChangeArrowheads="1"/>
            </p:cNvSpPr>
            <p:nvPr/>
          </p:nvSpPr>
          <p:spPr bwMode="auto">
            <a:xfrm rot="-5869102">
              <a:off x="798" y="3307"/>
              <a:ext cx="389" cy="90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5" name="Line 67"/>
            <p:cNvSpPr>
              <a:spLocks noChangeShapeType="1"/>
            </p:cNvSpPr>
            <p:nvPr/>
          </p:nvSpPr>
          <p:spPr bwMode="auto">
            <a:xfrm flipV="1">
              <a:off x="970" y="3139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6" name="Line 68"/>
            <p:cNvSpPr>
              <a:spLocks noChangeShapeType="1"/>
            </p:cNvSpPr>
            <p:nvPr/>
          </p:nvSpPr>
          <p:spPr bwMode="auto">
            <a:xfrm flipV="1">
              <a:off x="1021" y="3525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99" name="Line 69"/>
          <p:cNvSpPr>
            <a:spLocks noChangeShapeType="1"/>
          </p:cNvSpPr>
          <p:nvPr/>
        </p:nvSpPr>
        <p:spPr bwMode="auto">
          <a:xfrm flipV="1">
            <a:off x="5021709" y="2799357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0" name="Line 70"/>
          <p:cNvSpPr>
            <a:spLocks noChangeShapeType="1"/>
          </p:cNvSpPr>
          <p:nvPr/>
        </p:nvSpPr>
        <p:spPr bwMode="auto">
          <a:xfrm flipV="1">
            <a:off x="4735959" y="3132732"/>
            <a:ext cx="241300" cy="2428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1" name="Group 71"/>
          <p:cNvGrpSpPr>
            <a:grpSpLocks/>
          </p:cNvGrpSpPr>
          <p:nvPr/>
        </p:nvGrpSpPr>
        <p:grpSpPr bwMode="auto">
          <a:xfrm>
            <a:off x="4515296" y="3345457"/>
            <a:ext cx="311150" cy="279400"/>
            <a:chOff x="1737" y="3415"/>
            <a:chExt cx="482" cy="434"/>
          </a:xfrm>
        </p:grpSpPr>
        <p:sp>
          <p:nvSpPr>
            <p:cNvPr id="102" name="AutoShape 72"/>
            <p:cNvSpPr>
              <a:spLocks noChangeArrowheads="1"/>
            </p:cNvSpPr>
            <p:nvPr/>
          </p:nvSpPr>
          <p:spPr bwMode="auto">
            <a:xfrm rot="5400000">
              <a:off x="1709" y="3670"/>
              <a:ext cx="207" cy="151"/>
            </a:xfrm>
            <a:prstGeom prst="parallelogram">
              <a:avLst>
                <a:gd name="adj" fmla="val 32450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3" name="AutoShape 73"/>
            <p:cNvSpPr>
              <a:spLocks noChangeArrowheads="1"/>
            </p:cNvSpPr>
            <p:nvPr/>
          </p:nvSpPr>
          <p:spPr bwMode="auto">
            <a:xfrm rot="-2618951">
              <a:off x="1790" y="3601"/>
              <a:ext cx="429" cy="114"/>
            </a:xfrm>
            <a:prstGeom prst="parallelogram">
              <a:avLst>
                <a:gd name="adj" fmla="val 96013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4" name="AutoShape 74"/>
            <p:cNvSpPr>
              <a:spLocks noChangeArrowheads="1"/>
            </p:cNvSpPr>
            <p:nvPr/>
          </p:nvSpPr>
          <p:spPr bwMode="auto">
            <a:xfrm rot="-9766122">
              <a:off x="1773" y="3415"/>
              <a:ext cx="313" cy="281"/>
            </a:xfrm>
            <a:prstGeom prst="parallelogram">
              <a:avLst>
                <a:gd name="adj" fmla="val 55034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05" name="AutoShape 75"/>
          <p:cNvSpPr>
            <a:spLocks noChangeArrowheads="1"/>
          </p:cNvSpPr>
          <p:nvPr/>
        </p:nvSpPr>
        <p:spPr bwMode="auto">
          <a:xfrm rot="1179822">
            <a:off x="4940746" y="2743795"/>
            <a:ext cx="168275" cy="92075"/>
          </a:xfrm>
          <a:prstGeom prst="parallelogram">
            <a:avLst>
              <a:gd name="adj" fmla="val 49717"/>
            </a:avLst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" name="Line 76"/>
          <p:cNvSpPr>
            <a:spLocks noChangeShapeType="1"/>
          </p:cNvSpPr>
          <p:nvPr/>
        </p:nvSpPr>
        <p:spPr bwMode="auto">
          <a:xfrm>
            <a:off x="4375596" y="2908895"/>
            <a:ext cx="603250" cy="2238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7" name="Group 77"/>
          <p:cNvGrpSpPr>
            <a:grpSpLocks/>
          </p:cNvGrpSpPr>
          <p:nvPr/>
        </p:nvGrpSpPr>
        <p:grpSpPr bwMode="auto">
          <a:xfrm>
            <a:off x="5486846" y="3264495"/>
            <a:ext cx="82550" cy="138112"/>
            <a:chOff x="1620" y="2135"/>
            <a:chExt cx="280" cy="468"/>
          </a:xfrm>
        </p:grpSpPr>
        <p:sp>
          <p:nvSpPr>
            <p:cNvPr id="108" name="Freeform 78"/>
            <p:cNvSpPr>
              <a:spLocks/>
            </p:cNvSpPr>
            <p:nvPr/>
          </p:nvSpPr>
          <p:spPr bwMode="auto">
            <a:xfrm>
              <a:off x="1620" y="2162"/>
              <a:ext cx="255" cy="427"/>
            </a:xfrm>
            <a:custGeom>
              <a:avLst/>
              <a:gdLst>
                <a:gd name="T0" fmla="*/ 147 w 255"/>
                <a:gd name="T1" fmla="*/ 0 h 427"/>
                <a:gd name="T2" fmla="*/ 255 w 255"/>
                <a:gd name="T3" fmla="*/ 37 h 427"/>
                <a:gd name="T4" fmla="*/ 125 w 255"/>
                <a:gd name="T5" fmla="*/ 427 h 427"/>
                <a:gd name="T6" fmla="*/ 0 w 255"/>
                <a:gd name="T7" fmla="*/ 382 h 427"/>
                <a:gd name="T8" fmla="*/ 6 w 255"/>
                <a:gd name="T9" fmla="*/ 162 h 427"/>
                <a:gd name="T10" fmla="*/ 147 w 255"/>
                <a:gd name="T11" fmla="*/ 0 h 4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"/>
                <a:gd name="T19" fmla="*/ 0 h 427"/>
                <a:gd name="T20" fmla="*/ 255 w 255"/>
                <a:gd name="T21" fmla="*/ 427 h 4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" h="427">
                  <a:moveTo>
                    <a:pt x="147" y="0"/>
                  </a:moveTo>
                  <a:lnTo>
                    <a:pt x="255" y="37"/>
                  </a:lnTo>
                  <a:lnTo>
                    <a:pt x="125" y="427"/>
                  </a:lnTo>
                  <a:lnTo>
                    <a:pt x="0" y="382"/>
                  </a:lnTo>
                  <a:lnTo>
                    <a:pt x="6" y="162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66CCFF"/>
            </a:solidFill>
            <a:ln w="31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109" name="Group 79"/>
            <p:cNvGrpSpPr>
              <a:grpSpLocks/>
            </p:cNvGrpSpPr>
            <p:nvPr/>
          </p:nvGrpSpPr>
          <p:grpSpPr bwMode="auto">
            <a:xfrm>
              <a:off x="1622" y="2135"/>
              <a:ext cx="278" cy="468"/>
              <a:chOff x="1009" y="1650"/>
              <a:chExt cx="278" cy="468"/>
            </a:xfrm>
          </p:grpSpPr>
          <p:grpSp>
            <p:nvGrpSpPr>
              <p:cNvPr id="110" name="Group 80"/>
              <p:cNvGrpSpPr>
                <a:grpSpLocks/>
              </p:cNvGrpSpPr>
              <p:nvPr/>
            </p:nvGrpSpPr>
            <p:grpSpPr bwMode="auto">
              <a:xfrm rot="6654216">
                <a:off x="845" y="1814"/>
                <a:ext cx="412" cy="83"/>
                <a:chOff x="612" y="3237"/>
                <a:chExt cx="908" cy="454"/>
              </a:xfrm>
            </p:grpSpPr>
            <p:sp>
              <p:nvSpPr>
                <p:cNvPr id="114" name="Arc 81"/>
                <p:cNvSpPr>
                  <a:spLocks/>
                </p:cNvSpPr>
                <p:nvPr/>
              </p:nvSpPr>
              <p:spPr bwMode="auto">
                <a:xfrm flipV="1">
                  <a:off x="1066" y="3237"/>
                  <a:ext cx="454" cy="454"/>
                </a:xfrm>
                <a:custGeom>
                  <a:avLst/>
                  <a:gdLst>
                    <a:gd name="T0" fmla="*/ 0 w 21600"/>
                    <a:gd name="T1" fmla="*/ 0 h 21600"/>
                    <a:gd name="T2" fmla="*/ 10 w 21600"/>
                    <a:gd name="T3" fmla="*/ 10 h 21600"/>
                    <a:gd name="T4" fmla="*/ 0 w 21600"/>
                    <a:gd name="T5" fmla="*/ 1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15" name="Arc 82"/>
                <p:cNvSpPr>
                  <a:spLocks/>
                </p:cNvSpPr>
                <p:nvPr/>
              </p:nvSpPr>
              <p:spPr bwMode="auto">
                <a:xfrm flipH="1" flipV="1">
                  <a:off x="612" y="3237"/>
                  <a:ext cx="454" cy="454"/>
                </a:xfrm>
                <a:custGeom>
                  <a:avLst/>
                  <a:gdLst>
                    <a:gd name="T0" fmla="*/ 0 w 21600"/>
                    <a:gd name="T1" fmla="*/ 0 h 21600"/>
                    <a:gd name="T2" fmla="*/ 10 w 21600"/>
                    <a:gd name="T3" fmla="*/ 10 h 21600"/>
                    <a:gd name="T4" fmla="*/ 0 w 21600"/>
                    <a:gd name="T5" fmla="*/ 1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11" name="Oval 83"/>
              <p:cNvSpPr>
                <a:spLocks noChangeArrowheads="1"/>
              </p:cNvSpPr>
              <p:nvPr/>
            </p:nvSpPr>
            <p:spPr bwMode="auto">
              <a:xfrm rot="6527689">
                <a:off x="999" y="1829"/>
                <a:ext cx="412" cy="165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12" name="Line 84"/>
              <p:cNvSpPr>
                <a:spLocks noChangeShapeType="1"/>
              </p:cNvSpPr>
              <p:nvPr/>
            </p:nvSpPr>
            <p:spPr bwMode="auto">
              <a:xfrm>
                <a:off x="1155" y="1675"/>
                <a:ext cx="119" cy="4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13" name="Line 85"/>
              <p:cNvSpPr>
                <a:spLocks noChangeShapeType="1"/>
              </p:cNvSpPr>
              <p:nvPr/>
            </p:nvSpPr>
            <p:spPr bwMode="auto">
              <a:xfrm>
                <a:off x="1015" y="2064"/>
                <a:ext cx="119" cy="4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116" name="Group 86"/>
          <p:cNvGrpSpPr>
            <a:grpSpLocks/>
          </p:cNvGrpSpPr>
          <p:nvPr/>
        </p:nvGrpSpPr>
        <p:grpSpPr bwMode="auto">
          <a:xfrm>
            <a:off x="4183509" y="2494557"/>
            <a:ext cx="354012" cy="523875"/>
            <a:chOff x="1630" y="2027"/>
            <a:chExt cx="550" cy="811"/>
          </a:xfrm>
        </p:grpSpPr>
        <p:grpSp>
          <p:nvGrpSpPr>
            <p:cNvPr id="117" name="Group 87"/>
            <p:cNvGrpSpPr>
              <a:grpSpLocks/>
            </p:cNvGrpSpPr>
            <p:nvPr/>
          </p:nvGrpSpPr>
          <p:grpSpPr bwMode="auto">
            <a:xfrm>
              <a:off x="1630" y="2027"/>
              <a:ext cx="280" cy="811"/>
              <a:chOff x="1630" y="2027"/>
              <a:chExt cx="280" cy="811"/>
            </a:xfrm>
          </p:grpSpPr>
          <p:grpSp>
            <p:nvGrpSpPr>
              <p:cNvPr id="119" name="Group 88"/>
              <p:cNvGrpSpPr>
                <a:grpSpLocks/>
              </p:cNvGrpSpPr>
              <p:nvPr/>
            </p:nvGrpSpPr>
            <p:grpSpPr bwMode="auto">
              <a:xfrm>
                <a:off x="1630" y="2370"/>
                <a:ext cx="280" cy="468"/>
                <a:chOff x="1620" y="2135"/>
                <a:chExt cx="280" cy="468"/>
              </a:xfrm>
            </p:grpSpPr>
            <p:sp>
              <p:nvSpPr>
                <p:cNvPr id="122" name="Freeform 89"/>
                <p:cNvSpPr>
                  <a:spLocks/>
                </p:cNvSpPr>
                <p:nvPr/>
              </p:nvSpPr>
              <p:spPr bwMode="auto">
                <a:xfrm>
                  <a:off x="1620" y="2162"/>
                  <a:ext cx="255" cy="427"/>
                </a:xfrm>
                <a:custGeom>
                  <a:avLst/>
                  <a:gdLst>
                    <a:gd name="T0" fmla="*/ 147 w 255"/>
                    <a:gd name="T1" fmla="*/ 0 h 427"/>
                    <a:gd name="T2" fmla="*/ 255 w 255"/>
                    <a:gd name="T3" fmla="*/ 37 h 427"/>
                    <a:gd name="T4" fmla="*/ 125 w 255"/>
                    <a:gd name="T5" fmla="*/ 427 h 427"/>
                    <a:gd name="T6" fmla="*/ 0 w 255"/>
                    <a:gd name="T7" fmla="*/ 382 h 427"/>
                    <a:gd name="T8" fmla="*/ 6 w 255"/>
                    <a:gd name="T9" fmla="*/ 162 h 427"/>
                    <a:gd name="T10" fmla="*/ 147 w 255"/>
                    <a:gd name="T11" fmla="*/ 0 h 4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5"/>
                    <a:gd name="T19" fmla="*/ 0 h 427"/>
                    <a:gd name="T20" fmla="*/ 255 w 255"/>
                    <a:gd name="T21" fmla="*/ 427 h 4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5" h="427">
                      <a:moveTo>
                        <a:pt x="147" y="0"/>
                      </a:moveTo>
                      <a:lnTo>
                        <a:pt x="255" y="37"/>
                      </a:lnTo>
                      <a:lnTo>
                        <a:pt x="125" y="427"/>
                      </a:lnTo>
                      <a:lnTo>
                        <a:pt x="0" y="382"/>
                      </a:lnTo>
                      <a:lnTo>
                        <a:pt x="6" y="16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grpSp>
              <p:nvGrpSpPr>
                <p:cNvPr id="123" name="Group 90"/>
                <p:cNvGrpSpPr>
                  <a:grpSpLocks/>
                </p:cNvGrpSpPr>
                <p:nvPr/>
              </p:nvGrpSpPr>
              <p:grpSpPr bwMode="auto">
                <a:xfrm>
                  <a:off x="1622" y="2135"/>
                  <a:ext cx="278" cy="468"/>
                  <a:chOff x="1009" y="1650"/>
                  <a:chExt cx="278" cy="468"/>
                </a:xfrm>
              </p:grpSpPr>
              <p:grpSp>
                <p:nvGrpSpPr>
                  <p:cNvPr id="124" name="Group 91"/>
                  <p:cNvGrpSpPr>
                    <a:grpSpLocks/>
                  </p:cNvGrpSpPr>
                  <p:nvPr/>
                </p:nvGrpSpPr>
                <p:grpSpPr bwMode="auto">
                  <a:xfrm rot="6654216">
                    <a:off x="845" y="1814"/>
                    <a:ext cx="412" cy="83"/>
                    <a:chOff x="612" y="3237"/>
                    <a:chExt cx="908" cy="454"/>
                  </a:xfrm>
                </p:grpSpPr>
                <p:sp>
                  <p:nvSpPr>
                    <p:cNvPr id="128" name="Arc 92"/>
                    <p:cNvSpPr>
                      <a:spLocks/>
                    </p:cNvSpPr>
                    <p:nvPr/>
                  </p:nvSpPr>
                  <p:spPr bwMode="auto">
                    <a:xfrm flipV="1">
                      <a:off x="1066" y="3237"/>
                      <a:ext cx="454" cy="4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0 w 21600"/>
                        <a:gd name="T3" fmla="*/ 10 h 21600"/>
                        <a:gd name="T4" fmla="*/ 0 w 21600"/>
                        <a:gd name="T5" fmla="*/ 1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129" name="Arc 93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612" y="3237"/>
                      <a:ext cx="454" cy="4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0 w 21600"/>
                        <a:gd name="T3" fmla="*/ 10 h 21600"/>
                        <a:gd name="T4" fmla="*/ 0 w 21600"/>
                        <a:gd name="T5" fmla="*/ 1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125" name="Oval 94"/>
                  <p:cNvSpPr>
                    <a:spLocks noChangeArrowheads="1"/>
                  </p:cNvSpPr>
                  <p:nvPr/>
                </p:nvSpPr>
                <p:spPr bwMode="auto">
                  <a:xfrm rot="6527689">
                    <a:off x="999" y="1829"/>
                    <a:ext cx="412" cy="165"/>
                  </a:xfrm>
                  <a:prstGeom prst="ellipse">
                    <a:avLst/>
                  </a:pr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2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1155" y="1675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2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015" y="2064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20" name="Line 97"/>
              <p:cNvSpPr>
                <a:spLocks noChangeShapeType="1"/>
              </p:cNvSpPr>
              <p:nvPr/>
            </p:nvSpPr>
            <p:spPr bwMode="auto">
              <a:xfrm flipV="1">
                <a:off x="1776" y="2109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21" name="AutoShape 98"/>
              <p:cNvSpPr>
                <a:spLocks noChangeArrowheads="1"/>
              </p:cNvSpPr>
              <p:nvPr/>
            </p:nvSpPr>
            <p:spPr bwMode="auto">
              <a:xfrm rot="1179822">
                <a:off x="1648" y="2027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18" name="Line 99"/>
            <p:cNvSpPr>
              <a:spLocks noChangeShapeType="1"/>
            </p:cNvSpPr>
            <p:nvPr/>
          </p:nvSpPr>
          <p:spPr bwMode="auto">
            <a:xfrm>
              <a:off x="1835" y="2637"/>
              <a:ext cx="345" cy="12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30" name="Group 100"/>
          <p:cNvGrpSpPr>
            <a:grpSpLocks/>
          </p:cNvGrpSpPr>
          <p:nvPr/>
        </p:nvGrpSpPr>
        <p:grpSpPr bwMode="auto">
          <a:xfrm>
            <a:off x="5207446" y="2354857"/>
            <a:ext cx="290513" cy="544513"/>
            <a:chOff x="3151" y="1749"/>
            <a:chExt cx="452" cy="844"/>
          </a:xfrm>
        </p:grpSpPr>
        <p:grpSp>
          <p:nvGrpSpPr>
            <p:cNvPr id="131" name="Group 101"/>
            <p:cNvGrpSpPr>
              <a:grpSpLocks/>
            </p:cNvGrpSpPr>
            <p:nvPr/>
          </p:nvGrpSpPr>
          <p:grpSpPr bwMode="auto">
            <a:xfrm>
              <a:off x="3228" y="1749"/>
              <a:ext cx="375" cy="820"/>
              <a:chOff x="3228" y="1749"/>
              <a:chExt cx="375" cy="820"/>
            </a:xfrm>
          </p:grpSpPr>
          <p:sp>
            <p:nvSpPr>
              <p:cNvPr id="133" name="Freeform 102"/>
              <p:cNvSpPr>
                <a:spLocks/>
              </p:cNvSpPr>
              <p:nvPr/>
            </p:nvSpPr>
            <p:spPr bwMode="auto">
              <a:xfrm>
                <a:off x="3261" y="2145"/>
                <a:ext cx="342" cy="355"/>
              </a:xfrm>
              <a:custGeom>
                <a:avLst/>
                <a:gdLst>
                  <a:gd name="T0" fmla="*/ 0 w 342"/>
                  <a:gd name="T1" fmla="*/ 72 h 355"/>
                  <a:gd name="T2" fmla="*/ 73 w 342"/>
                  <a:gd name="T3" fmla="*/ 0 h 355"/>
                  <a:gd name="T4" fmla="*/ 312 w 342"/>
                  <a:gd name="T5" fmla="*/ 45 h 355"/>
                  <a:gd name="T6" fmla="*/ 342 w 342"/>
                  <a:gd name="T7" fmla="*/ 289 h 355"/>
                  <a:gd name="T8" fmla="*/ 268 w 342"/>
                  <a:gd name="T9" fmla="*/ 355 h 355"/>
                  <a:gd name="T10" fmla="*/ 0 w 342"/>
                  <a:gd name="T11" fmla="*/ 72 h 3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2"/>
                  <a:gd name="T19" fmla="*/ 0 h 355"/>
                  <a:gd name="T20" fmla="*/ 342 w 342"/>
                  <a:gd name="T21" fmla="*/ 355 h 3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2" h="355">
                    <a:moveTo>
                      <a:pt x="0" y="72"/>
                    </a:moveTo>
                    <a:lnTo>
                      <a:pt x="73" y="0"/>
                    </a:lnTo>
                    <a:lnTo>
                      <a:pt x="312" y="45"/>
                    </a:lnTo>
                    <a:lnTo>
                      <a:pt x="342" y="289"/>
                    </a:lnTo>
                    <a:lnTo>
                      <a:pt x="268" y="35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66CCFF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134" name="Group 103"/>
              <p:cNvGrpSpPr>
                <a:grpSpLocks/>
              </p:cNvGrpSpPr>
              <p:nvPr/>
            </p:nvGrpSpPr>
            <p:grpSpPr bwMode="auto">
              <a:xfrm rot="-212101">
                <a:off x="3228" y="2052"/>
                <a:ext cx="370" cy="517"/>
                <a:chOff x="3389" y="1057"/>
                <a:chExt cx="370" cy="517"/>
              </a:xfrm>
            </p:grpSpPr>
            <p:grpSp>
              <p:nvGrpSpPr>
                <p:cNvPr id="139" name="Group 104"/>
                <p:cNvGrpSpPr>
                  <a:grpSpLocks/>
                </p:cNvGrpSpPr>
                <p:nvPr/>
              </p:nvGrpSpPr>
              <p:grpSpPr bwMode="auto">
                <a:xfrm rot="-7825564">
                  <a:off x="3486" y="1179"/>
                  <a:ext cx="395" cy="151"/>
                  <a:chOff x="612" y="3237"/>
                  <a:chExt cx="908" cy="454"/>
                </a:xfrm>
              </p:grpSpPr>
              <p:sp>
                <p:nvSpPr>
                  <p:cNvPr id="141" name="Arc 105"/>
                  <p:cNvSpPr>
                    <a:spLocks/>
                  </p:cNvSpPr>
                  <p:nvPr/>
                </p:nvSpPr>
                <p:spPr bwMode="auto">
                  <a:xfrm flipV="1">
                    <a:off x="1066" y="3237"/>
                    <a:ext cx="454" cy="4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0 w 21600"/>
                      <a:gd name="T3" fmla="*/ 10 h 21600"/>
                      <a:gd name="T4" fmla="*/ 0 w 21600"/>
                      <a:gd name="T5" fmla="*/ 1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42" name="Arc 106"/>
                  <p:cNvSpPr>
                    <a:spLocks/>
                  </p:cNvSpPr>
                  <p:nvPr/>
                </p:nvSpPr>
                <p:spPr bwMode="auto">
                  <a:xfrm flipH="1" flipV="1">
                    <a:off x="612" y="3237"/>
                    <a:ext cx="454" cy="4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0 w 21600"/>
                      <a:gd name="T3" fmla="*/ 10 h 21600"/>
                      <a:gd name="T4" fmla="*/ 0 w 21600"/>
                      <a:gd name="T5" fmla="*/ 1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140" name="Oval 107"/>
                <p:cNvSpPr>
                  <a:spLocks noChangeArrowheads="1"/>
                </p:cNvSpPr>
                <p:nvPr/>
              </p:nvSpPr>
              <p:spPr bwMode="auto">
                <a:xfrm rot="-7825564">
                  <a:off x="3342" y="1226"/>
                  <a:ext cx="395" cy="301"/>
                </a:xfrm>
                <a:prstGeom prst="ellipse">
                  <a:avLst/>
                </a:pr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35" name="Line 108"/>
              <p:cNvSpPr>
                <a:spLocks noChangeShapeType="1"/>
              </p:cNvSpPr>
              <p:nvPr/>
            </p:nvSpPr>
            <p:spPr bwMode="auto">
              <a:xfrm flipV="1">
                <a:off x="3243" y="2148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6" name="Line 109"/>
              <p:cNvSpPr>
                <a:spLocks noChangeShapeType="1"/>
              </p:cNvSpPr>
              <p:nvPr/>
            </p:nvSpPr>
            <p:spPr bwMode="auto">
              <a:xfrm flipV="1">
                <a:off x="3517" y="2435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7" name="Line 110"/>
              <p:cNvSpPr>
                <a:spLocks noChangeShapeType="1"/>
              </p:cNvSpPr>
              <p:nvPr/>
            </p:nvSpPr>
            <p:spPr bwMode="auto">
              <a:xfrm flipV="1">
                <a:off x="3401" y="1830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8" name="AutoShape 111"/>
              <p:cNvSpPr>
                <a:spLocks noChangeArrowheads="1"/>
              </p:cNvSpPr>
              <p:nvPr/>
            </p:nvSpPr>
            <p:spPr bwMode="auto">
              <a:xfrm rot="1179822">
                <a:off x="3270" y="1749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32" name="Line 112"/>
            <p:cNvSpPr>
              <a:spLocks noChangeShapeType="1"/>
            </p:cNvSpPr>
            <p:nvPr/>
          </p:nvSpPr>
          <p:spPr bwMode="auto">
            <a:xfrm flipV="1">
              <a:off x="3151" y="2374"/>
              <a:ext cx="217" cy="21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43" name="Line 251"/>
          <p:cNvSpPr>
            <a:spLocks noChangeShapeType="1"/>
          </p:cNvSpPr>
          <p:nvPr/>
        </p:nvSpPr>
        <p:spPr bwMode="auto">
          <a:xfrm>
            <a:off x="7998271" y="2692995"/>
            <a:ext cx="430213" cy="1603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4" name="Line 252"/>
          <p:cNvSpPr>
            <a:spLocks noChangeShapeType="1"/>
          </p:cNvSpPr>
          <p:nvPr/>
        </p:nvSpPr>
        <p:spPr bwMode="auto">
          <a:xfrm flipV="1">
            <a:off x="7974459" y="2262782"/>
            <a:ext cx="306387" cy="3079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5" name="Freeform 253"/>
          <p:cNvSpPr>
            <a:spLocks/>
          </p:cNvSpPr>
          <p:nvPr/>
        </p:nvSpPr>
        <p:spPr bwMode="auto">
          <a:xfrm>
            <a:off x="7882384" y="2513607"/>
            <a:ext cx="133350" cy="258763"/>
          </a:xfrm>
          <a:custGeom>
            <a:avLst/>
            <a:gdLst>
              <a:gd name="T0" fmla="*/ 0 w 208"/>
              <a:gd name="T1" fmla="*/ 11586 h 402"/>
              <a:gd name="T2" fmla="*/ 89114 w 208"/>
              <a:gd name="T3" fmla="*/ 0 h 402"/>
              <a:gd name="T4" fmla="*/ 133350 w 208"/>
              <a:gd name="T5" fmla="*/ 119082 h 402"/>
              <a:gd name="T6" fmla="*/ 123733 w 208"/>
              <a:gd name="T7" fmla="*/ 246533 h 402"/>
              <a:gd name="T8" fmla="*/ 33338 w 208"/>
              <a:gd name="T9" fmla="*/ 258763 h 402"/>
              <a:gd name="T10" fmla="*/ 0 w 208"/>
              <a:gd name="T11" fmla="*/ 11586 h 4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8"/>
              <a:gd name="T19" fmla="*/ 0 h 402"/>
              <a:gd name="T20" fmla="*/ 208 w 208"/>
              <a:gd name="T21" fmla="*/ 402 h 4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8" h="402">
                <a:moveTo>
                  <a:pt x="0" y="18"/>
                </a:moveTo>
                <a:lnTo>
                  <a:pt x="139" y="0"/>
                </a:lnTo>
                <a:lnTo>
                  <a:pt x="208" y="185"/>
                </a:lnTo>
                <a:lnTo>
                  <a:pt x="193" y="383"/>
                </a:lnTo>
                <a:lnTo>
                  <a:pt x="52" y="402"/>
                </a:lnTo>
                <a:lnTo>
                  <a:pt x="0" y="18"/>
                </a:lnTo>
                <a:close/>
              </a:path>
            </a:pathLst>
          </a:custGeom>
          <a:solidFill>
            <a:srgbClr val="66CCFF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6" name="Group 254"/>
          <p:cNvGrpSpPr>
            <a:grpSpLocks/>
          </p:cNvGrpSpPr>
          <p:nvPr/>
        </p:nvGrpSpPr>
        <p:grpSpPr bwMode="auto">
          <a:xfrm>
            <a:off x="7866509" y="2508845"/>
            <a:ext cx="149225" cy="266700"/>
            <a:chOff x="948" y="3133"/>
            <a:chExt cx="231" cy="413"/>
          </a:xfrm>
        </p:grpSpPr>
        <p:grpSp>
          <p:nvGrpSpPr>
            <p:cNvPr id="147" name="Group 255"/>
            <p:cNvGrpSpPr>
              <a:grpSpLocks/>
            </p:cNvGrpSpPr>
            <p:nvPr/>
          </p:nvGrpSpPr>
          <p:grpSpPr bwMode="auto">
            <a:xfrm rot="-5869102">
              <a:off x="962" y="3305"/>
              <a:ext cx="389" cy="45"/>
              <a:chOff x="612" y="3237"/>
              <a:chExt cx="908" cy="454"/>
            </a:xfrm>
          </p:grpSpPr>
          <p:sp>
            <p:nvSpPr>
              <p:cNvPr id="151" name="Arc 256"/>
              <p:cNvSpPr>
                <a:spLocks/>
              </p:cNvSpPr>
              <p:nvPr/>
            </p:nvSpPr>
            <p:spPr bwMode="auto">
              <a:xfrm flipV="1">
                <a:off x="1066" y="3237"/>
                <a:ext cx="454" cy="454"/>
              </a:xfrm>
              <a:custGeom>
                <a:avLst/>
                <a:gdLst>
                  <a:gd name="T0" fmla="*/ 0 w 21600"/>
                  <a:gd name="T1" fmla="*/ 0 h 21600"/>
                  <a:gd name="T2" fmla="*/ 10 w 21600"/>
                  <a:gd name="T3" fmla="*/ 10 h 21600"/>
                  <a:gd name="T4" fmla="*/ 0 w 21600"/>
                  <a:gd name="T5" fmla="*/ 1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2" name="Arc 257"/>
              <p:cNvSpPr>
                <a:spLocks/>
              </p:cNvSpPr>
              <p:nvPr/>
            </p:nvSpPr>
            <p:spPr bwMode="auto">
              <a:xfrm flipH="1" flipV="1">
                <a:off x="612" y="3237"/>
                <a:ext cx="454" cy="454"/>
              </a:xfrm>
              <a:custGeom>
                <a:avLst/>
                <a:gdLst>
                  <a:gd name="T0" fmla="*/ 0 w 21600"/>
                  <a:gd name="T1" fmla="*/ 0 h 21600"/>
                  <a:gd name="T2" fmla="*/ 10 w 21600"/>
                  <a:gd name="T3" fmla="*/ 10 h 21600"/>
                  <a:gd name="T4" fmla="*/ 0 w 21600"/>
                  <a:gd name="T5" fmla="*/ 1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48" name="Oval 258"/>
            <p:cNvSpPr>
              <a:spLocks noChangeArrowheads="1"/>
            </p:cNvSpPr>
            <p:nvPr/>
          </p:nvSpPr>
          <p:spPr bwMode="auto">
            <a:xfrm rot="-5869102">
              <a:off x="798" y="3307"/>
              <a:ext cx="389" cy="90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9" name="Line 259"/>
            <p:cNvSpPr>
              <a:spLocks noChangeShapeType="1"/>
            </p:cNvSpPr>
            <p:nvPr/>
          </p:nvSpPr>
          <p:spPr bwMode="auto">
            <a:xfrm flipV="1">
              <a:off x="970" y="3139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0" name="Line 260"/>
            <p:cNvSpPr>
              <a:spLocks noChangeShapeType="1"/>
            </p:cNvSpPr>
            <p:nvPr/>
          </p:nvSpPr>
          <p:spPr bwMode="auto">
            <a:xfrm flipV="1">
              <a:off x="1021" y="3525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53" name="Line 261"/>
          <p:cNvSpPr>
            <a:spLocks noChangeShapeType="1"/>
          </p:cNvSpPr>
          <p:nvPr/>
        </p:nvSpPr>
        <p:spPr bwMode="auto">
          <a:xfrm flipV="1">
            <a:off x="7936359" y="2323107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4" name="Line 262"/>
          <p:cNvSpPr>
            <a:spLocks noChangeShapeType="1"/>
          </p:cNvSpPr>
          <p:nvPr/>
        </p:nvSpPr>
        <p:spPr bwMode="auto">
          <a:xfrm flipV="1">
            <a:off x="7650609" y="2656482"/>
            <a:ext cx="241300" cy="2428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55" name="Group 263"/>
          <p:cNvGrpSpPr>
            <a:grpSpLocks/>
          </p:cNvGrpSpPr>
          <p:nvPr/>
        </p:nvGrpSpPr>
        <p:grpSpPr bwMode="auto">
          <a:xfrm>
            <a:off x="7429946" y="2869207"/>
            <a:ext cx="311150" cy="279400"/>
            <a:chOff x="1737" y="3415"/>
            <a:chExt cx="482" cy="434"/>
          </a:xfrm>
        </p:grpSpPr>
        <p:sp>
          <p:nvSpPr>
            <p:cNvPr id="156" name="AutoShape 264"/>
            <p:cNvSpPr>
              <a:spLocks noChangeArrowheads="1"/>
            </p:cNvSpPr>
            <p:nvPr/>
          </p:nvSpPr>
          <p:spPr bwMode="auto">
            <a:xfrm rot="5400000">
              <a:off x="1709" y="3670"/>
              <a:ext cx="207" cy="151"/>
            </a:xfrm>
            <a:prstGeom prst="parallelogram">
              <a:avLst>
                <a:gd name="adj" fmla="val 32450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7" name="AutoShape 265"/>
            <p:cNvSpPr>
              <a:spLocks noChangeArrowheads="1"/>
            </p:cNvSpPr>
            <p:nvPr/>
          </p:nvSpPr>
          <p:spPr bwMode="auto">
            <a:xfrm rot="-2618951">
              <a:off x="1790" y="3601"/>
              <a:ext cx="429" cy="114"/>
            </a:xfrm>
            <a:prstGeom prst="parallelogram">
              <a:avLst>
                <a:gd name="adj" fmla="val 96013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8" name="AutoShape 266"/>
            <p:cNvSpPr>
              <a:spLocks noChangeArrowheads="1"/>
            </p:cNvSpPr>
            <p:nvPr/>
          </p:nvSpPr>
          <p:spPr bwMode="auto">
            <a:xfrm rot="-9766122">
              <a:off x="1773" y="3415"/>
              <a:ext cx="313" cy="281"/>
            </a:xfrm>
            <a:prstGeom prst="parallelogram">
              <a:avLst>
                <a:gd name="adj" fmla="val 55034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59" name="AutoShape 267"/>
          <p:cNvSpPr>
            <a:spLocks noChangeArrowheads="1"/>
          </p:cNvSpPr>
          <p:nvPr/>
        </p:nvSpPr>
        <p:spPr bwMode="auto">
          <a:xfrm rot="1179822">
            <a:off x="7855396" y="2267545"/>
            <a:ext cx="168275" cy="92075"/>
          </a:xfrm>
          <a:prstGeom prst="parallelogram">
            <a:avLst>
              <a:gd name="adj" fmla="val 49717"/>
            </a:avLst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0" name="Line 268"/>
          <p:cNvSpPr>
            <a:spLocks noChangeShapeType="1"/>
          </p:cNvSpPr>
          <p:nvPr/>
        </p:nvSpPr>
        <p:spPr bwMode="auto">
          <a:xfrm>
            <a:off x="7290246" y="2432645"/>
            <a:ext cx="603250" cy="2238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61" name="Group 269"/>
          <p:cNvGrpSpPr>
            <a:grpSpLocks/>
          </p:cNvGrpSpPr>
          <p:nvPr/>
        </p:nvGrpSpPr>
        <p:grpSpPr bwMode="auto">
          <a:xfrm>
            <a:off x="8401496" y="2788245"/>
            <a:ext cx="82550" cy="138112"/>
            <a:chOff x="1620" y="2135"/>
            <a:chExt cx="280" cy="468"/>
          </a:xfrm>
        </p:grpSpPr>
        <p:sp>
          <p:nvSpPr>
            <p:cNvPr id="162" name="Freeform 270"/>
            <p:cNvSpPr>
              <a:spLocks/>
            </p:cNvSpPr>
            <p:nvPr/>
          </p:nvSpPr>
          <p:spPr bwMode="auto">
            <a:xfrm>
              <a:off x="1620" y="2162"/>
              <a:ext cx="255" cy="427"/>
            </a:xfrm>
            <a:custGeom>
              <a:avLst/>
              <a:gdLst>
                <a:gd name="T0" fmla="*/ 147 w 255"/>
                <a:gd name="T1" fmla="*/ 0 h 427"/>
                <a:gd name="T2" fmla="*/ 255 w 255"/>
                <a:gd name="T3" fmla="*/ 37 h 427"/>
                <a:gd name="T4" fmla="*/ 125 w 255"/>
                <a:gd name="T5" fmla="*/ 427 h 427"/>
                <a:gd name="T6" fmla="*/ 0 w 255"/>
                <a:gd name="T7" fmla="*/ 382 h 427"/>
                <a:gd name="T8" fmla="*/ 6 w 255"/>
                <a:gd name="T9" fmla="*/ 162 h 427"/>
                <a:gd name="T10" fmla="*/ 147 w 255"/>
                <a:gd name="T11" fmla="*/ 0 h 4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"/>
                <a:gd name="T19" fmla="*/ 0 h 427"/>
                <a:gd name="T20" fmla="*/ 255 w 255"/>
                <a:gd name="T21" fmla="*/ 427 h 4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" h="427">
                  <a:moveTo>
                    <a:pt x="147" y="0"/>
                  </a:moveTo>
                  <a:lnTo>
                    <a:pt x="255" y="37"/>
                  </a:lnTo>
                  <a:lnTo>
                    <a:pt x="125" y="427"/>
                  </a:lnTo>
                  <a:lnTo>
                    <a:pt x="0" y="382"/>
                  </a:lnTo>
                  <a:lnTo>
                    <a:pt x="6" y="162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66CCFF"/>
            </a:solidFill>
            <a:ln w="31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163" name="Group 271"/>
            <p:cNvGrpSpPr>
              <a:grpSpLocks/>
            </p:cNvGrpSpPr>
            <p:nvPr/>
          </p:nvGrpSpPr>
          <p:grpSpPr bwMode="auto">
            <a:xfrm>
              <a:off x="1622" y="2135"/>
              <a:ext cx="278" cy="468"/>
              <a:chOff x="1009" y="1650"/>
              <a:chExt cx="278" cy="468"/>
            </a:xfrm>
          </p:grpSpPr>
          <p:grpSp>
            <p:nvGrpSpPr>
              <p:cNvPr id="164" name="Group 272"/>
              <p:cNvGrpSpPr>
                <a:grpSpLocks/>
              </p:cNvGrpSpPr>
              <p:nvPr/>
            </p:nvGrpSpPr>
            <p:grpSpPr bwMode="auto">
              <a:xfrm rot="6654216">
                <a:off x="845" y="1814"/>
                <a:ext cx="412" cy="83"/>
                <a:chOff x="612" y="3237"/>
                <a:chExt cx="908" cy="454"/>
              </a:xfrm>
            </p:grpSpPr>
            <p:sp>
              <p:nvSpPr>
                <p:cNvPr id="168" name="Arc 273"/>
                <p:cNvSpPr>
                  <a:spLocks/>
                </p:cNvSpPr>
                <p:nvPr/>
              </p:nvSpPr>
              <p:spPr bwMode="auto">
                <a:xfrm flipV="1">
                  <a:off x="1066" y="3237"/>
                  <a:ext cx="454" cy="454"/>
                </a:xfrm>
                <a:custGeom>
                  <a:avLst/>
                  <a:gdLst>
                    <a:gd name="T0" fmla="*/ 0 w 21600"/>
                    <a:gd name="T1" fmla="*/ 0 h 21600"/>
                    <a:gd name="T2" fmla="*/ 10 w 21600"/>
                    <a:gd name="T3" fmla="*/ 10 h 21600"/>
                    <a:gd name="T4" fmla="*/ 0 w 21600"/>
                    <a:gd name="T5" fmla="*/ 1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69" name="Arc 274"/>
                <p:cNvSpPr>
                  <a:spLocks/>
                </p:cNvSpPr>
                <p:nvPr/>
              </p:nvSpPr>
              <p:spPr bwMode="auto">
                <a:xfrm flipH="1" flipV="1">
                  <a:off x="612" y="3237"/>
                  <a:ext cx="454" cy="454"/>
                </a:xfrm>
                <a:custGeom>
                  <a:avLst/>
                  <a:gdLst>
                    <a:gd name="T0" fmla="*/ 0 w 21600"/>
                    <a:gd name="T1" fmla="*/ 0 h 21600"/>
                    <a:gd name="T2" fmla="*/ 10 w 21600"/>
                    <a:gd name="T3" fmla="*/ 10 h 21600"/>
                    <a:gd name="T4" fmla="*/ 0 w 21600"/>
                    <a:gd name="T5" fmla="*/ 1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65" name="Oval 275"/>
              <p:cNvSpPr>
                <a:spLocks noChangeArrowheads="1"/>
              </p:cNvSpPr>
              <p:nvPr/>
            </p:nvSpPr>
            <p:spPr bwMode="auto">
              <a:xfrm rot="6527689">
                <a:off x="999" y="1829"/>
                <a:ext cx="412" cy="165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6" name="Line 276"/>
              <p:cNvSpPr>
                <a:spLocks noChangeShapeType="1"/>
              </p:cNvSpPr>
              <p:nvPr/>
            </p:nvSpPr>
            <p:spPr bwMode="auto">
              <a:xfrm>
                <a:off x="1155" y="1675"/>
                <a:ext cx="119" cy="4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7" name="Line 277"/>
              <p:cNvSpPr>
                <a:spLocks noChangeShapeType="1"/>
              </p:cNvSpPr>
              <p:nvPr/>
            </p:nvSpPr>
            <p:spPr bwMode="auto">
              <a:xfrm>
                <a:off x="1015" y="2064"/>
                <a:ext cx="119" cy="4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170" name="Group 278"/>
          <p:cNvGrpSpPr>
            <a:grpSpLocks/>
          </p:cNvGrpSpPr>
          <p:nvPr/>
        </p:nvGrpSpPr>
        <p:grpSpPr bwMode="auto">
          <a:xfrm>
            <a:off x="7098159" y="2018307"/>
            <a:ext cx="354012" cy="523875"/>
            <a:chOff x="1630" y="2027"/>
            <a:chExt cx="550" cy="811"/>
          </a:xfrm>
        </p:grpSpPr>
        <p:grpSp>
          <p:nvGrpSpPr>
            <p:cNvPr id="171" name="Group 279"/>
            <p:cNvGrpSpPr>
              <a:grpSpLocks/>
            </p:cNvGrpSpPr>
            <p:nvPr/>
          </p:nvGrpSpPr>
          <p:grpSpPr bwMode="auto">
            <a:xfrm>
              <a:off x="1630" y="2027"/>
              <a:ext cx="280" cy="811"/>
              <a:chOff x="1630" y="2027"/>
              <a:chExt cx="280" cy="811"/>
            </a:xfrm>
          </p:grpSpPr>
          <p:grpSp>
            <p:nvGrpSpPr>
              <p:cNvPr id="173" name="Group 280"/>
              <p:cNvGrpSpPr>
                <a:grpSpLocks/>
              </p:cNvGrpSpPr>
              <p:nvPr/>
            </p:nvGrpSpPr>
            <p:grpSpPr bwMode="auto">
              <a:xfrm>
                <a:off x="1630" y="2370"/>
                <a:ext cx="280" cy="468"/>
                <a:chOff x="1620" y="2135"/>
                <a:chExt cx="280" cy="468"/>
              </a:xfrm>
            </p:grpSpPr>
            <p:sp>
              <p:nvSpPr>
                <p:cNvPr id="176" name="Freeform 281"/>
                <p:cNvSpPr>
                  <a:spLocks/>
                </p:cNvSpPr>
                <p:nvPr/>
              </p:nvSpPr>
              <p:spPr bwMode="auto">
                <a:xfrm>
                  <a:off x="1620" y="2162"/>
                  <a:ext cx="255" cy="427"/>
                </a:xfrm>
                <a:custGeom>
                  <a:avLst/>
                  <a:gdLst>
                    <a:gd name="T0" fmla="*/ 147 w 255"/>
                    <a:gd name="T1" fmla="*/ 0 h 427"/>
                    <a:gd name="T2" fmla="*/ 255 w 255"/>
                    <a:gd name="T3" fmla="*/ 37 h 427"/>
                    <a:gd name="T4" fmla="*/ 125 w 255"/>
                    <a:gd name="T5" fmla="*/ 427 h 427"/>
                    <a:gd name="T6" fmla="*/ 0 w 255"/>
                    <a:gd name="T7" fmla="*/ 382 h 427"/>
                    <a:gd name="T8" fmla="*/ 6 w 255"/>
                    <a:gd name="T9" fmla="*/ 162 h 427"/>
                    <a:gd name="T10" fmla="*/ 147 w 255"/>
                    <a:gd name="T11" fmla="*/ 0 h 4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5"/>
                    <a:gd name="T19" fmla="*/ 0 h 427"/>
                    <a:gd name="T20" fmla="*/ 255 w 255"/>
                    <a:gd name="T21" fmla="*/ 427 h 4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5" h="427">
                      <a:moveTo>
                        <a:pt x="147" y="0"/>
                      </a:moveTo>
                      <a:lnTo>
                        <a:pt x="255" y="37"/>
                      </a:lnTo>
                      <a:lnTo>
                        <a:pt x="125" y="427"/>
                      </a:lnTo>
                      <a:lnTo>
                        <a:pt x="0" y="382"/>
                      </a:lnTo>
                      <a:lnTo>
                        <a:pt x="6" y="16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grpSp>
              <p:nvGrpSpPr>
                <p:cNvPr id="177" name="Group 282"/>
                <p:cNvGrpSpPr>
                  <a:grpSpLocks/>
                </p:cNvGrpSpPr>
                <p:nvPr/>
              </p:nvGrpSpPr>
              <p:grpSpPr bwMode="auto">
                <a:xfrm>
                  <a:off x="1622" y="2135"/>
                  <a:ext cx="278" cy="468"/>
                  <a:chOff x="1009" y="1650"/>
                  <a:chExt cx="278" cy="468"/>
                </a:xfrm>
              </p:grpSpPr>
              <p:grpSp>
                <p:nvGrpSpPr>
                  <p:cNvPr id="178" name="Group 283"/>
                  <p:cNvGrpSpPr>
                    <a:grpSpLocks/>
                  </p:cNvGrpSpPr>
                  <p:nvPr/>
                </p:nvGrpSpPr>
                <p:grpSpPr bwMode="auto">
                  <a:xfrm rot="6654216">
                    <a:off x="845" y="1814"/>
                    <a:ext cx="412" cy="83"/>
                    <a:chOff x="612" y="3237"/>
                    <a:chExt cx="908" cy="454"/>
                  </a:xfrm>
                </p:grpSpPr>
                <p:sp>
                  <p:nvSpPr>
                    <p:cNvPr id="182" name="Arc 284"/>
                    <p:cNvSpPr>
                      <a:spLocks/>
                    </p:cNvSpPr>
                    <p:nvPr/>
                  </p:nvSpPr>
                  <p:spPr bwMode="auto">
                    <a:xfrm flipV="1">
                      <a:off x="1066" y="3237"/>
                      <a:ext cx="454" cy="4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0 w 21600"/>
                        <a:gd name="T3" fmla="*/ 10 h 21600"/>
                        <a:gd name="T4" fmla="*/ 0 w 21600"/>
                        <a:gd name="T5" fmla="*/ 1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183" name="Arc 285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612" y="3237"/>
                      <a:ext cx="454" cy="4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0 w 21600"/>
                        <a:gd name="T3" fmla="*/ 10 h 21600"/>
                        <a:gd name="T4" fmla="*/ 0 w 21600"/>
                        <a:gd name="T5" fmla="*/ 1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179" name="Oval 286"/>
                  <p:cNvSpPr>
                    <a:spLocks noChangeArrowheads="1"/>
                  </p:cNvSpPr>
                  <p:nvPr/>
                </p:nvSpPr>
                <p:spPr bwMode="auto">
                  <a:xfrm rot="6527689">
                    <a:off x="999" y="1829"/>
                    <a:ext cx="412" cy="165"/>
                  </a:xfrm>
                  <a:prstGeom prst="ellipse">
                    <a:avLst/>
                  </a:pr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80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1155" y="1675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81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1015" y="2064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74" name="Line 289"/>
              <p:cNvSpPr>
                <a:spLocks noChangeShapeType="1"/>
              </p:cNvSpPr>
              <p:nvPr/>
            </p:nvSpPr>
            <p:spPr bwMode="auto">
              <a:xfrm flipV="1">
                <a:off x="1776" y="2109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5" name="AutoShape 290"/>
              <p:cNvSpPr>
                <a:spLocks noChangeArrowheads="1"/>
              </p:cNvSpPr>
              <p:nvPr/>
            </p:nvSpPr>
            <p:spPr bwMode="auto">
              <a:xfrm rot="1179822">
                <a:off x="1648" y="2027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72" name="Line 291"/>
            <p:cNvSpPr>
              <a:spLocks noChangeShapeType="1"/>
            </p:cNvSpPr>
            <p:nvPr/>
          </p:nvSpPr>
          <p:spPr bwMode="auto">
            <a:xfrm>
              <a:off x="1835" y="2637"/>
              <a:ext cx="345" cy="12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4" name="Group 292"/>
          <p:cNvGrpSpPr>
            <a:grpSpLocks/>
          </p:cNvGrpSpPr>
          <p:nvPr/>
        </p:nvGrpSpPr>
        <p:grpSpPr bwMode="auto">
          <a:xfrm>
            <a:off x="8122096" y="1878607"/>
            <a:ext cx="290513" cy="544513"/>
            <a:chOff x="3151" y="1749"/>
            <a:chExt cx="452" cy="844"/>
          </a:xfrm>
        </p:grpSpPr>
        <p:grpSp>
          <p:nvGrpSpPr>
            <p:cNvPr id="185" name="Group 293"/>
            <p:cNvGrpSpPr>
              <a:grpSpLocks/>
            </p:cNvGrpSpPr>
            <p:nvPr/>
          </p:nvGrpSpPr>
          <p:grpSpPr bwMode="auto">
            <a:xfrm>
              <a:off x="3228" y="1749"/>
              <a:ext cx="375" cy="820"/>
              <a:chOff x="3228" y="1749"/>
              <a:chExt cx="375" cy="820"/>
            </a:xfrm>
          </p:grpSpPr>
          <p:sp>
            <p:nvSpPr>
              <p:cNvPr id="187" name="Freeform 294"/>
              <p:cNvSpPr>
                <a:spLocks/>
              </p:cNvSpPr>
              <p:nvPr/>
            </p:nvSpPr>
            <p:spPr bwMode="auto">
              <a:xfrm>
                <a:off x="3261" y="2145"/>
                <a:ext cx="342" cy="355"/>
              </a:xfrm>
              <a:custGeom>
                <a:avLst/>
                <a:gdLst>
                  <a:gd name="T0" fmla="*/ 0 w 342"/>
                  <a:gd name="T1" fmla="*/ 72 h 355"/>
                  <a:gd name="T2" fmla="*/ 73 w 342"/>
                  <a:gd name="T3" fmla="*/ 0 h 355"/>
                  <a:gd name="T4" fmla="*/ 312 w 342"/>
                  <a:gd name="T5" fmla="*/ 45 h 355"/>
                  <a:gd name="T6" fmla="*/ 342 w 342"/>
                  <a:gd name="T7" fmla="*/ 289 h 355"/>
                  <a:gd name="T8" fmla="*/ 268 w 342"/>
                  <a:gd name="T9" fmla="*/ 355 h 355"/>
                  <a:gd name="T10" fmla="*/ 0 w 342"/>
                  <a:gd name="T11" fmla="*/ 72 h 3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2"/>
                  <a:gd name="T19" fmla="*/ 0 h 355"/>
                  <a:gd name="T20" fmla="*/ 342 w 342"/>
                  <a:gd name="T21" fmla="*/ 355 h 3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2" h="355">
                    <a:moveTo>
                      <a:pt x="0" y="72"/>
                    </a:moveTo>
                    <a:lnTo>
                      <a:pt x="73" y="0"/>
                    </a:lnTo>
                    <a:lnTo>
                      <a:pt x="312" y="45"/>
                    </a:lnTo>
                    <a:lnTo>
                      <a:pt x="342" y="289"/>
                    </a:lnTo>
                    <a:lnTo>
                      <a:pt x="268" y="35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66CCFF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188" name="Group 295"/>
              <p:cNvGrpSpPr>
                <a:grpSpLocks/>
              </p:cNvGrpSpPr>
              <p:nvPr/>
            </p:nvGrpSpPr>
            <p:grpSpPr bwMode="auto">
              <a:xfrm rot="-212101">
                <a:off x="3228" y="2052"/>
                <a:ext cx="370" cy="517"/>
                <a:chOff x="3389" y="1057"/>
                <a:chExt cx="370" cy="517"/>
              </a:xfrm>
            </p:grpSpPr>
            <p:grpSp>
              <p:nvGrpSpPr>
                <p:cNvPr id="193" name="Group 296"/>
                <p:cNvGrpSpPr>
                  <a:grpSpLocks/>
                </p:cNvGrpSpPr>
                <p:nvPr/>
              </p:nvGrpSpPr>
              <p:grpSpPr bwMode="auto">
                <a:xfrm rot="-7825564">
                  <a:off x="3486" y="1179"/>
                  <a:ext cx="395" cy="151"/>
                  <a:chOff x="612" y="3237"/>
                  <a:chExt cx="908" cy="454"/>
                </a:xfrm>
              </p:grpSpPr>
              <p:sp>
                <p:nvSpPr>
                  <p:cNvPr id="195" name="Arc 297"/>
                  <p:cNvSpPr>
                    <a:spLocks/>
                  </p:cNvSpPr>
                  <p:nvPr/>
                </p:nvSpPr>
                <p:spPr bwMode="auto">
                  <a:xfrm flipV="1">
                    <a:off x="1066" y="3237"/>
                    <a:ext cx="454" cy="4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0 w 21600"/>
                      <a:gd name="T3" fmla="*/ 10 h 21600"/>
                      <a:gd name="T4" fmla="*/ 0 w 21600"/>
                      <a:gd name="T5" fmla="*/ 1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196" name="Arc 298"/>
                  <p:cNvSpPr>
                    <a:spLocks/>
                  </p:cNvSpPr>
                  <p:nvPr/>
                </p:nvSpPr>
                <p:spPr bwMode="auto">
                  <a:xfrm flipH="1" flipV="1">
                    <a:off x="612" y="3237"/>
                    <a:ext cx="454" cy="4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0 w 21600"/>
                      <a:gd name="T3" fmla="*/ 10 h 21600"/>
                      <a:gd name="T4" fmla="*/ 0 w 21600"/>
                      <a:gd name="T5" fmla="*/ 1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194" name="Oval 299"/>
                <p:cNvSpPr>
                  <a:spLocks noChangeArrowheads="1"/>
                </p:cNvSpPr>
                <p:nvPr/>
              </p:nvSpPr>
              <p:spPr bwMode="auto">
                <a:xfrm rot="-7825564">
                  <a:off x="3342" y="1226"/>
                  <a:ext cx="395" cy="301"/>
                </a:xfrm>
                <a:prstGeom prst="ellipse">
                  <a:avLst/>
                </a:pr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89" name="Line 300"/>
              <p:cNvSpPr>
                <a:spLocks noChangeShapeType="1"/>
              </p:cNvSpPr>
              <p:nvPr/>
            </p:nvSpPr>
            <p:spPr bwMode="auto">
              <a:xfrm flipV="1">
                <a:off x="3243" y="2148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0" name="Line 301"/>
              <p:cNvSpPr>
                <a:spLocks noChangeShapeType="1"/>
              </p:cNvSpPr>
              <p:nvPr/>
            </p:nvSpPr>
            <p:spPr bwMode="auto">
              <a:xfrm flipV="1">
                <a:off x="3517" y="2435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1" name="Line 302"/>
              <p:cNvSpPr>
                <a:spLocks noChangeShapeType="1"/>
              </p:cNvSpPr>
              <p:nvPr/>
            </p:nvSpPr>
            <p:spPr bwMode="auto">
              <a:xfrm flipV="1">
                <a:off x="3401" y="1830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2" name="AutoShape 303"/>
              <p:cNvSpPr>
                <a:spLocks noChangeArrowheads="1"/>
              </p:cNvSpPr>
              <p:nvPr/>
            </p:nvSpPr>
            <p:spPr bwMode="auto">
              <a:xfrm rot="1179822">
                <a:off x="3270" y="1749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86" name="Line 304"/>
            <p:cNvSpPr>
              <a:spLocks noChangeShapeType="1"/>
            </p:cNvSpPr>
            <p:nvPr/>
          </p:nvSpPr>
          <p:spPr bwMode="auto">
            <a:xfrm flipV="1">
              <a:off x="3151" y="2374"/>
              <a:ext cx="217" cy="21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97" name="Line 305"/>
          <p:cNvSpPr>
            <a:spLocks noChangeShapeType="1"/>
          </p:cNvSpPr>
          <p:nvPr/>
        </p:nvSpPr>
        <p:spPr bwMode="auto">
          <a:xfrm>
            <a:off x="7141021" y="5569545"/>
            <a:ext cx="430213" cy="1603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8" name="Line 306"/>
          <p:cNvSpPr>
            <a:spLocks noChangeShapeType="1"/>
          </p:cNvSpPr>
          <p:nvPr/>
        </p:nvSpPr>
        <p:spPr bwMode="auto">
          <a:xfrm flipV="1">
            <a:off x="7117209" y="5139332"/>
            <a:ext cx="306387" cy="3079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9" name="Freeform 307"/>
          <p:cNvSpPr>
            <a:spLocks/>
          </p:cNvSpPr>
          <p:nvPr/>
        </p:nvSpPr>
        <p:spPr bwMode="auto">
          <a:xfrm>
            <a:off x="7025134" y="5390157"/>
            <a:ext cx="133350" cy="258763"/>
          </a:xfrm>
          <a:custGeom>
            <a:avLst/>
            <a:gdLst>
              <a:gd name="T0" fmla="*/ 0 w 208"/>
              <a:gd name="T1" fmla="*/ 11586 h 402"/>
              <a:gd name="T2" fmla="*/ 89114 w 208"/>
              <a:gd name="T3" fmla="*/ 0 h 402"/>
              <a:gd name="T4" fmla="*/ 133350 w 208"/>
              <a:gd name="T5" fmla="*/ 119082 h 402"/>
              <a:gd name="T6" fmla="*/ 123733 w 208"/>
              <a:gd name="T7" fmla="*/ 246533 h 402"/>
              <a:gd name="T8" fmla="*/ 33338 w 208"/>
              <a:gd name="T9" fmla="*/ 258763 h 402"/>
              <a:gd name="T10" fmla="*/ 0 w 208"/>
              <a:gd name="T11" fmla="*/ 11586 h 4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8"/>
              <a:gd name="T19" fmla="*/ 0 h 402"/>
              <a:gd name="T20" fmla="*/ 208 w 208"/>
              <a:gd name="T21" fmla="*/ 402 h 40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8" h="402">
                <a:moveTo>
                  <a:pt x="0" y="18"/>
                </a:moveTo>
                <a:lnTo>
                  <a:pt x="139" y="0"/>
                </a:lnTo>
                <a:lnTo>
                  <a:pt x="208" y="185"/>
                </a:lnTo>
                <a:lnTo>
                  <a:pt x="193" y="383"/>
                </a:lnTo>
                <a:lnTo>
                  <a:pt x="52" y="402"/>
                </a:lnTo>
                <a:lnTo>
                  <a:pt x="0" y="18"/>
                </a:lnTo>
                <a:close/>
              </a:path>
            </a:pathLst>
          </a:custGeom>
          <a:solidFill>
            <a:srgbClr val="66CCFF"/>
          </a:soli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00" name="Group 308"/>
          <p:cNvGrpSpPr>
            <a:grpSpLocks/>
          </p:cNvGrpSpPr>
          <p:nvPr/>
        </p:nvGrpSpPr>
        <p:grpSpPr bwMode="auto">
          <a:xfrm>
            <a:off x="7009259" y="5385395"/>
            <a:ext cx="149225" cy="266700"/>
            <a:chOff x="948" y="3133"/>
            <a:chExt cx="231" cy="413"/>
          </a:xfrm>
        </p:grpSpPr>
        <p:grpSp>
          <p:nvGrpSpPr>
            <p:cNvPr id="201" name="Group 309"/>
            <p:cNvGrpSpPr>
              <a:grpSpLocks/>
            </p:cNvGrpSpPr>
            <p:nvPr/>
          </p:nvGrpSpPr>
          <p:grpSpPr bwMode="auto">
            <a:xfrm rot="-5869102">
              <a:off x="962" y="3305"/>
              <a:ext cx="389" cy="45"/>
              <a:chOff x="612" y="3237"/>
              <a:chExt cx="908" cy="454"/>
            </a:xfrm>
          </p:grpSpPr>
          <p:sp>
            <p:nvSpPr>
              <p:cNvPr id="205" name="Arc 310"/>
              <p:cNvSpPr>
                <a:spLocks/>
              </p:cNvSpPr>
              <p:nvPr/>
            </p:nvSpPr>
            <p:spPr bwMode="auto">
              <a:xfrm flipV="1">
                <a:off x="1066" y="3237"/>
                <a:ext cx="454" cy="454"/>
              </a:xfrm>
              <a:custGeom>
                <a:avLst/>
                <a:gdLst>
                  <a:gd name="T0" fmla="*/ 0 w 21600"/>
                  <a:gd name="T1" fmla="*/ 0 h 21600"/>
                  <a:gd name="T2" fmla="*/ 10 w 21600"/>
                  <a:gd name="T3" fmla="*/ 10 h 21600"/>
                  <a:gd name="T4" fmla="*/ 0 w 21600"/>
                  <a:gd name="T5" fmla="*/ 1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6" name="Arc 311"/>
              <p:cNvSpPr>
                <a:spLocks/>
              </p:cNvSpPr>
              <p:nvPr/>
            </p:nvSpPr>
            <p:spPr bwMode="auto">
              <a:xfrm flipH="1" flipV="1">
                <a:off x="612" y="3237"/>
                <a:ext cx="454" cy="454"/>
              </a:xfrm>
              <a:custGeom>
                <a:avLst/>
                <a:gdLst>
                  <a:gd name="T0" fmla="*/ 0 w 21600"/>
                  <a:gd name="T1" fmla="*/ 0 h 21600"/>
                  <a:gd name="T2" fmla="*/ 10 w 21600"/>
                  <a:gd name="T3" fmla="*/ 10 h 21600"/>
                  <a:gd name="T4" fmla="*/ 0 w 21600"/>
                  <a:gd name="T5" fmla="*/ 1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02" name="Oval 312"/>
            <p:cNvSpPr>
              <a:spLocks noChangeArrowheads="1"/>
            </p:cNvSpPr>
            <p:nvPr/>
          </p:nvSpPr>
          <p:spPr bwMode="auto">
            <a:xfrm rot="-5869102">
              <a:off x="798" y="3307"/>
              <a:ext cx="389" cy="90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3" name="Line 313"/>
            <p:cNvSpPr>
              <a:spLocks noChangeShapeType="1"/>
            </p:cNvSpPr>
            <p:nvPr/>
          </p:nvSpPr>
          <p:spPr bwMode="auto">
            <a:xfrm flipV="1">
              <a:off x="970" y="3139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4" name="Line 314"/>
            <p:cNvSpPr>
              <a:spLocks noChangeShapeType="1"/>
            </p:cNvSpPr>
            <p:nvPr/>
          </p:nvSpPr>
          <p:spPr bwMode="auto">
            <a:xfrm flipV="1">
              <a:off x="1021" y="3525"/>
              <a:ext cx="140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07" name="Line 315"/>
          <p:cNvSpPr>
            <a:spLocks noChangeShapeType="1"/>
          </p:cNvSpPr>
          <p:nvPr/>
        </p:nvSpPr>
        <p:spPr bwMode="auto">
          <a:xfrm flipV="1">
            <a:off x="7079109" y="5199657"/>
            <a:ext cx="0" cy="212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8" name="Line 316"/>
          <p:cNvSpPr>
            <a:spLocks noChangeShapeType="1"/>
          </p:cNvSpPr>
          <p:nvPr/>
        </p:nvSpPr>
        <p:spPr bwMode="auto">
          <a:xfrm flipV="1">
            <a:off x="6793359" y="5533032"/>
            <a:ext cx="241300" cy="2428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09" name="Group 317"/>
          <p:cNvGrpSpPr>
            <a:grpSpLocks/>
          </p:cNvGrpSpPr>
          <p:nvPr/>
        </p:nvGrpSpPr>
        <p:grpSpPr bwMode="auto">
          <a:xfrm>
            <a:off x="6572696" y="5745757"/>
            <a:ext cx="311150" cy="279400"/>
            <a:chOff x="1737" y="3415"/>
            <a:chExt cx="482" cy="434"/>
          </a:xfrm>
        </p:grpSpPr>
        <p:sp>
          <p:nvSpPr>
            <p:cNvPr id="210" name="AutoShape 318"/>
            <p:cNvSpPr>
              <a:spLocks noChangeArrowheads="1"/>
            </p:cNvSpPr>
            <p:nvPr/>
          </p:nvSpPr>
          <p:spPr bwMode="auto">
            <a:xfrm rot="5400000">
              <a:off x="1709" y="3670"/>
              <a:ext cx="207" cy="151"/>
            </a:xfrm>
            <a:prstGeom prst="parallelogram">
              <a:avLst>
                <a:gd name="adj" fmla="val 32450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1" name="AutoShape 319"/>
            <p:cNvSpPr>
              <a:spLocks noChangeArrowheads="1"/>
            </p:cNvSpPr>
            <p:nvPr/>
          </p:nvSpPr>
          <p:spPr bwMode="auto">
            <a:xfrm rot="-2618951">
              <a:off x="1790" y="3601"/>
              <a:ext cx="429" cy="114"/>
            </a:xfrm>
            <a:prstGeom prst="parallelogram">
              <a:avLst>
                <a:gd name="adj" fmla="val 96013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2" name="AutoShape 320"/>
            <p:cNvSpPr>
              <a:spLocks noChangeArrowheads="1"/>
            </p:cNvSpPr>
            <p:nvPr/>
          </p:nvSpPr>
          <p:spPr bwMode="auto">
            <a:xfrm rot="-9766122">
              <a:off x="1773" y="3415"/>
              <a:ext cx="313" cy="281"/>
            </a:xfrm>
            <a:prstGeom prst="parallelogram">
              <a:avLst>
                <a:gd name="adj" fmla="val 55034"/>
              </a:avLst>
            </a:prstGeom>
            <a:solidFill>
              <a:srgbClr val="66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13" name="AutoShape 321"/>
          <p:cNvSpPr>
            <a:spLocks noChangeArrowheads="1"/>
          </p:cNvSpPr>
          <p:nvPr/>
        </p:nvSpPr>
        <p:spPr bwMode="auto">
          <a:xfrm rot="1179822">
            <a:off x="6998146" y="5144095"/>
            <a:ext cx="168275" cy="92075"/>
          </a:xfrm>
          <a:prstGeom prst="parallelogram">
            <a:avLst>
              <a:gd name="adj" fmla="val 49717"/>
            </a:avLst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4" name="Line 322"/>
          <p:cNvSpPr>
            <a:spLocks noChangeShapeType="1"/>
          </p:cNvSpPr>
          <p:nvPr/>
        </p:nvSpPr>
        <p:spPr bwMode="auto">
          <a:xfrm>
            <a:off x="6432996" y="5309195"/>
            <a:ext cx="603250" cy="2238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4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15" name="Group 323"/>
          <p:cNvGrpSpPr>
            <a:grpSpLocks/>
          </p:cNvGrpSpPr>
          <p:nvPr/>
        </p:nvGrpSpPr>
        <p:grpSpPr bwMode="auto">
          <a:xfrm>
            <a:off x="7544246" y="5664795"/>
            <a:ext cx="82550" cy="138112"/>
            <a:chOff x="1620" y="2135"/>
            <a:chExt cx="280" cy="468"/>
          </a:xfrm>
        </p:grpSpPr>
        <p:sp>
          <p:nvSpPr>
            <p:cNvPr id="216" name="Freeform 324"/>
            <p:cNvSpPr>
              <a:spLocks/>
            </p:cNvSpPr>
            <p:nvPr/>
          </p:nvSpPr>
          <p:spPr bwMode="auto">
            <a:xfrm>
              <a:off x="1620" y="2162"/>
              <a:ext cx="255" cy="427"/>
            </a:xfrm>
            <a:custGeom>
              <a:avLst/>
              <a:gdLst>
                <a:gd name="T0" fmla="*/ 147 w 255"/>
                <a:gd name="T1" fmla="*/ 0 h 427"/>
                <a:gd name="T2" fmla="*/ 255 w 255"/>
                <a:gd name="T3" fmla="*/ 37 h 427"/>
                <a:gd name="T4" fmla="*/ 125 w 255"/>
                <a:gd name="T5" fmla="*/ 427 h 427"/>
                <a:gd name="T6" fmla="*/ 0 w 255"/>
                <a:gd name="T7" fmla="*/ 382 h 427"/>
                <a:gd name="T8" fmla="*/ 6 w 255"/>
                <a:gd name="T9" fmla="*/ 162 h 427"/>
                <a:gd name="T10" fmla="*/ 147 w 255"/>
                <a:gd name="T11" fmla="*/ 0 h 4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"/>
                <a:gd name="T19" fmla="*/ 0 h 427"/>
                <a:gd name="T20" fmla="*/ 255 w 255"/>
                <a:gd name="T21" fmla="*/ 427 h 4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" h="427">
                  <a:moveTo>
                    <a:pt x="147" y="0"/>
                  </a:moveTo>
                  <a:lnTo>
                    <a:pt x="255" y="37"/>
                  </a:lnTo>
                  <a:lnTo>
                    <a:pt x="125" y="427"/>
                  </a:lnTo>
                  <a:lnTo>
                    <a:pt x="0" y="382"/>
                  </a:lnTo>
                  <a:lnTo>
                    <a:pt x="6" y="162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66CCFF"/>
            </a:solidFill>
            <a:ln w="31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217" name="Group 325"/>
            <p:cNvGrpSpPr>
              <a:grpSpLocks/>
            </p:cNvGrpSpPr>
            <p:nvPr/>
          </p:nvGrpSpPr>
          <p:grpSpPr bwMode="auto">
            <a:xfrm>
              <a:off x="1622" y="2135"/>
              <a:ext cx="278" cy="468"/>
              <a:chOff x="1009" y="1650"/>
              <a:chExt cx="278" cy="468"/>
            </a:xfrm>
          </p:grpSpPr>
          <p:grpSp>
            <p:nvGrpSpPr>
              <p:cNvPr id="218" name="Group 326"/>
              <p:cNvGrpSpPr>
                <a:grpSpLocks/>
              </p:cNvGrpSpPr>
              <p:nvPr/>
            </p:nvGrpSpPr>
            <p:grpSpPr bwMode="auto">
              <a:xfrm rot="6654216">
                <a:off x="845" y="1814"/>
                <a:ext cx="412" cy="83"/>
                <a:chOff x="612" y="3237"/>
                <a:chExt cx="908" cy="454"/>
              </a:xfrm>
            </p:grpSpPr>
            <p:sp>
              <p:nvSpPr>
                <p:cNvPr id="222" name="Arc 327"/>
                <p:cNvSpPr>
                  <a:spLocks/>
                </p:cNvSpPr>
                <p:nvPr/>
              </p:nvSpPr>
              <p:spPr bwMode="auto">
                <a:xfrm flipV="1">
                  <a:off x="1066" y="3237"/>
                  <a:ext cx="454" cy="454"/>
                </a:xfrm>
                <a:custGeom>
                  <a:avLst/>
                  <a:gdLst>
                    <a:gd name="T0" fmla="*/ 0 w 21600"/>
                    <a:gd name="T1" fmla="*/ 0 h 21600"/>
                    <a:gd name="T2" fmla="*/ 10 w 21600"/>
                    <a:gd name="T3" fmla="*/ 10 h 21600"/>
                    <a:gd name="T4" fmla="*/ 0 w 21600"/>
                    <a:gd name="T5" fmla="*/ 1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223" name="Arc 328"/>
                <p:cNvSpPr>
                  <a:spLocks/>
                </p:cNvSpPr>
                <p:nvPr/>
              </p:nvSpPr>
              <p:spPr bwMode="auto">
                <a:xfrm flipH="1" flipV="1">
                  <a:off x="612" y="3237"/>
                  <a:ext cx="454" cy="454"/>
                </a:xfrm>
                <a:custGeom>
                  <a:avLst/>
                  <a:gdLst>
                    <a:gd name="T0" fmla="*/ 0 w 21600"/>
                    <a:gd name="T1" fmla="*/ 0 h 21600"/>
                    <a:gd name="T2" fmla="*/ 10 w 21600"/>
                    <a:gd name="T3" fmla="*/ 10 h 21600"/>
                    <a:gd name="T4" fmla="*/ 0 w 21600"/>
                    <a:gd name="T5" fmla="*/ 1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219" name="Oval 329"/>
              <p:cNvSpPr>
                <a:spLocks noChangeArrowheads="1"/>
              </p:cNvSpPr>
              <p:nvPr/>
            </p:nvSpPr>
            <p:spPr bwMode="auto">
              <a:xfrm rot="6527689">
                <a:off x="999" y="1829"/>
                <a:ext cx="412" cy="165"/>
              </a:xfrm>
              <a:prstGeom prst="ellipse">
                <a:avLst/>
              </a:prstGeom>
              <a:solidFill>
                <a:srgbClr val="66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0" name="Line 330"/>
              <p:cNvSpPr>
                <a:spLocks noChangeShapeType="1"/>
              </p:cNvSpPr>
              <p:nvPr/>
            </p:nvSpPr>
            <p:spPr bwMode="auto">
              <a:xfrm>
                <a:off x="1155" y="1675"/>
                <a:ext cx="119" cy="4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1" name="Line 331"/>
              <p:cNvSpPr>
                <a:spLocks noChangeShapeType="1"/>
              </p:cNvSpPr>
              <p:nvPr/>
            </p:nvSpPr>
            <p:spPr bwMode="auto">
              <a:xfrm>
                <a:off x="1015" y="2064"/>
                <a:ext cx="119" cy="4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224" name="Group 332"/>
          <p:cNvGrpSpPr>
            <a:grpSpLocks/>
          </p:cNvGrpSpPr>
          <p:nvPr/>
        </p:nvGrpSpPr>
        <p:grpSpPr bwMode="auto">
          <a:xfrm>
            <a:off x="6240909" y="4894857"/>
            <a:ext cx="354012" cy="523875"/>
            <a:chOff x="1630" y="2027"/>
            <a:chExt cx="550" cy="811"/>
          </a:xfrm>
        </p:grpSpPr>
        <p:grpSp>
          <p:nvGrpSpPr>
            <p:cNvPr id="225" name="Group 333"/>
            <p:cNvGrpSpPr>
              <a:grpSpLocks/>
            </p:cNvGrpSpPr>
            <p:nvPr/>
          </p:nvGrpSpPr>
          <p:grpSpPr bwMode="auto">
            <a:xfrm>
              <a:off x="1630" y="2027"/>
              <a:ext cx="280" cy="811"/>
              <a:chOff x="1630" y="2027"/>
              <a:chExt cx="280" cy="811"/>
            </a:xfrm>
          </p:grpSpPr>
          <p:grpSp>
            <p:nvGrpSpPr>
              <p:cNvPr id="227" name="Group 334"/>
              <p:cNvGrpSpPr>
                <a:grpSpLocks/>
              </p:cNvGrpSpPr>
              <p:nvPr/>
            </p:nvGrpSpPr>
            <p:grpSpPr bwMode="auto">
              <a:xfrm>
                <a:off x="1630" y="2370"/>
                <a:ext cx="280" cy="468"/>
                <a:chOff x="1620" y="2135"/>
                <a:chExt cx="280" cy="468"/>
              </a:xfrm>
            </p:grpSpPr>
            <p:sp>
              <p:nvSpPr>
                <p:cNvPr id="230" name="Freeform 335"/>
                <p:cNvSpPr>
                  <a:spLocks/>
                </p:cNvSpPr>
                <p:nvPr/>
              </p:nvSpPr>
              <p:spPr bwMode="auto">
                <a:xfrm>
                  <a:off x="1620" y="2162"/>
                  <a:ext cx="255" cy="427"/>
                </a:xfrm>
                <a:custGeom>
                  <a:avLst/>
                  <a:gdLst>
                    <a:gd name="T0" fmla="*/ 147 w 255"/>
                    <a:gd name="T1" fmla="*/ 0 h 427"/>
                    <a:gd name="T2" fmla="*/ 255 w 255"/>
                    <a:gd name="T3" fmla="*/ 37 h 427"/>
                    <a:gd name="T4" fmla="*/ 125 w 255"/>
                    <a:gd name="T5" fmla="*/ 427 h 427"/>
                    <a:gd name="T6" fmla="*/ 0 w 255"/>
                    <a:gd name="T7" fmla="*/ 382 h 427"/>
                    <a:gd name="T8" fmla="*/ 6 w 255"/>
                    <a:gd name="T9" fmla="*/ 162 h 427"/>
                    <a:gd name="T10" fmla="*/ 147 w 255"/>
                    <a:gd name="T11" fmla="*/ 0 h 4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5"/>
                    <a:gd name="T19" fmla="*/ 0 h 427"/>
                    <a:gd name="T20" fmla="*/ 255 w 255"/>
                    <a:gd name="T21" fmla="*/ 427 h 4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5" h="427">
                      <a:moveTo>
                        <a:pt x="147" y="0"/>
                      </a:moveTo>
                      <a:lnTo>
                        <a:pt x="255" y="37"/>
                      </a:lnTo>
                      <a:lnTo>
                        <a:pt x="125" y="427"/>
                      </a:lnTo>
                      <a:lnTo>
                        <a:pt x="0" y="382"/>
                      </a:lnTo>
                      <a:lnTo>
                        <a:pt x="6" y="162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66CCFF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grpSp>
              <p:nvGrpSpPr>
                <p:cNvPr id="231" name="Group 336"/>
                <p:cNvGrpSpPr>
                  <a:grpSpLocks/>
                </p:cNvGrpSpPr>
                <p:nvPr/>
              </p:nvGrpSpPr>
              <p:grpSpPr bwMode="auto">
                <a:xfrm>
                  <a:off x="1622" y="2135"/>
                  <a:ext cx="278" cy="468"/>
                  <a:chOff x="1009" y="1650"/>
                  <a:chExt cx="278" cy="468"/>
                </a:xfrm>
              </p:grpSpPr>
              <p:grpSp>
                <p:nvGrpSpPr>
                  <p:cNvPr id="232" name="Group 337"/>
                  <p:cNvGrpSpPr>
                    <a:grpSpLocks/>
                  </p:cNvGrpSpPr>
                  <p:nvPr/>
                </p:nvGrpSpPr>
                <p:grpSpPr bwMode="auto">
                  <a:xfrm rot="6654216">
                    <a:off x="845" y="1814"/>
                    <a:ext cx="412" cy="83"/>
                    <a:chOff x="612" y="3237"/>
                    <a:chExt cx="908" cy="454"/>
                  </a:xfrm>
                </p:grpSpPr>
                <p:sp>
                  <p:nvSpPr>
                    <p:cNvPr id="236" name="Arc 338"/>
                    <p:cNvSpPr>
                      <a:spLocks/>
                    </p:cNvSpPr>
                    <p:nvPr/>
                  </p:nvSpPr>
                  <p:spPr bwMode="auto">
                    <a:xfrm flipV="1">
                      <a:off x="1066" y="3237"/>
                      <a:ext cx="454" cy="4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0 w 21600"/>
                        <a:gd name="T3" fmla="*/ 10 h 21600"/>
                        <a:gd name="T4" fmla="*/ 0 w 21600"/>
                        <a:gd name="T5" fmla="*/ 1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  <p:sp>
                  <p:nvSpPr>
                    <p:cNvPr id="237" name="Arc 339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612" y="3237"/>
                      <a:ext cx="454" cy="45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10 w 21600"/>
                        <a:gd name="T3" fmla="*/ 10 h 21600"/>
                        <a:gd name="T4" fmla="*/ 0 w 21600"/>
                        <a:gd name="T5" fmla="*/ 1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ja-JP" altLang="en-US" sz="4000" dirty="0">
                        <a:solidFill>
                          <a:srgbClr val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233" name="Oval 340"/>
                  <p:cNvSpPr>
                    <a:spLocks noChangeArrowheads="1"/>
                  </p:cNvSpPr>
                  <p:nvPr/>
                </p:nvSpPr>
                <p:spPr bwMode="auto">
                  <a:xfrm rot="6527689">
                    <a:off x="999" y="1829"/>
                    <a:ext cx="412" cy="165"/>
                  </a:xfrm>
                  <a:prstGeom prst="ellipse">
                    <a:avLst/>
                  </a:pr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34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155" y="1675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35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015" y="2064"/>
                    <a:ext cx="119" cy="4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228" name="Line 343"/>
              <p:cNvSpPr>
                <a:spLocks noChangeShapeType="1"/>
              </p:cNvSpPr>
              <p:nvPr/>
            </p:nvSpPr>
            <p:spPr bwMode="auto">
              <a:xfrm flipV="1">
                <a:off x="1776" y="2109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9" name="AutoShape 344"/>
              <p:cNvSpPr>
                <a:spLocks noChangeArrowheads="1"/>
              </p:cNvSpPr>
              <p:nvPr/>
            </p:nvSpPr>
            <p:spPr bwMode="auto">
              <a:xfrm rot="1179822">
                <a:off x="1648" y="2027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26" name="Line 345"/>
            <p:cNvSpPr>
              <a:spLocks noChangeShapeType="1"/>
            </p:cNvSpPr>
            <p:nvPr/>
          </p:nvSpPr>
          <p:spPr bwMode="auto">
            <a:xfrm>
              <a:off x="1835" y="2637"/>
              <a:ext cx="345" cy="12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38" name="Group 346"/>
          <p:cNvGrpSpPr>
            <a:grpSpLocks/>
          </p:cNvGrpSpPr>
          <p:nvPr/>
        </p:nvGrpSpPr>
        <p:grpSpPr bwMode="auto">
          <a:xfrm>
            <a:off x="7264846" y="4755157"/>
            <a:ext cx="290513" cy="544513"/>
            <a:chOff x="3151" y="1749"/>
            <a:chExt cx="452" cy="844"/>
          </a:xfrm>
        </p:grpSpPr>
        <p:grpSp>
          <p:nvGrpSpPr>
            <p:cNvPr id="239" name="Group 347"/>
            <p:cNvGrpSpPr>
              <a:grpSpLocks/>
            </p:cNvGrpSpPr>
            <p:nvPr/>
          </p:nvGrpSpPr>
          <p:grpSpPr bwMode="auto">
            <a:xfrm>
              <a:off x="3228" y="1749"/>
              <a:ext cx="375" cy="820"/>
              <a:chOff x="3228" y="1749"/>
              <a:chExt cx="375" cy="820"/>
            </a:xfrm>
          </p:grpSpPr>
          <p:sp>
            <p:nvSpPr>
              <p:cNvPr id="241" name="Freeform 348"/>
              <p:cNvSpPr>
                <a:spLocks/>
              </p:cNvSpPr>
              <p:nvPr/>
            </p:nvSpPr>
            <p:spPr bwMode="auto">
              <a:xfrm>
                <a:off x="3261" y="2145"/>
                <a:ext cx="342" cy="355"/>
              </a:xfrm>
              <a:custGeom>
                <a:avLst/>
                <a:gdLst>
                  <a:gd name="T0" fmla="*/ 0 w 342"/>
                  <a:gd name="T1" fmla="*/ 72 h 355"/>
                  <a:gd name="T2" fmla="*/ 73 w 342"/>
                  <a:gd name="T3" fmla="*/ 0 h 355"/>
                  <a:gd name="T4" fmla="*/ 312 w 342"/>
                  <a:gd name="T5" fmla="*/ 45 h 355"/>
                  <a:gd name="T6" fmla="*/ 342 w 342"/>
                  <a:gd name="T7" fmla="*/ 289 h 355"/>
                  <a:gd name="T8" fmla="*/ 268 w 342"/>
                  <a:gd name="T9" fmla="*/ 355 h 355"/>
                  <a:gd name="T10" fmla="*/ 0 w 342"/>
                  <a:gd name="T11" fmla="*/ 72 h 3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2"/>
                  <a:gd name="T19" fmla="*/ 0 h 355"/>
                  <a:gd name="T20" fmla="*/ 342 w 342"/>
                  <a:gd name="T21" fmla="*/ 355 h 3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2" h="355">
                    <a:moveTo>
                      <a:pt x="0" y="72"/>
                    </a:moveTo>
                    <a:lnTo>
                      <a:pt x="73" y="0"/>
                    </a:lnTo>
                    <a:lnTo>
                      <a:pt x="312" y="45"/>
                    </a:lnTo>
                    <a:lnTo>
                      <a:pt x="342" y="289"/>
                    </a:lnTo>
                    <a:lnTo>
                      <a:pt x="268" y="35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66CCFF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242" name="Group 349"/>
              <p:cNvGrpSpPr>
                <a:grpSpLocks/>
              </p:cNvGrpSpPr>
              <p:nvPr/>
            </p:nvGrpSpPr>
            <p:grpSpPr bwMode="auto">
              <a:xfrm rot="-212101">
                <a:off x="3228" y="2052"/>
                <a:ext cx="370" cy="517"/>
                <a:chOff x="3389" y="1057"/>
                <a:chExt cx="370" cy="517"/>
              </a:xfrm>
            </p:grpSpPr>
            <p:grpSp>
              <p:nvGrpSpPr>
                <p:cNvPr id="247" name="Group 350"/>
                <p:cNvGrpSpPr>
                  <a:grpSpLocks/>
                </p:cNvGrpSpPr>
                <p:nvPr/>
              </p:nvGrpSpPr>
              <p:grpSpPr bwMode="auto">
                <a:xfrm rot="-7825564">
                  <a:off x="3486" y="1179"/>
                  <a:ext cx="395" cy="151"/>
                  <a:chOff x="612" y="3237"/>
                  <a:chExt cx="908" cy="454"/>
                </a:xfrm>
              </p:grpSpPr>
              <p:sp>
                <p:nvSpPr>
                  <p:cNvPr id="249" name="Arc 351"/>
                  <p:cNvSpPr>
                    <a:spLocks/>
                  </p:cNvSpPr>
                  <p:nvPr/>
                </p:nvSpPr>
                <p:spPr bwMode="auto">
                  <a:xfrm flipV="1">
                    <a:off x="1066" y="3237"/>
                    <a:ext cx="454" cy="4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0 w 21600"/>
                      <a:gd name="T3" fmla="*/ 10 h 21600"/>
                      <a:gd name="T4" fmla="*/ 0 w 21600"/>
                      <a:gd name="T5" fmla="*/ 1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250" name="Arc 352"/>
                  <p:cNvSpPr>
                    <a:spLocks/>
                  </p:cNvSpPr>
                  <p:nvPr/>
                </p:nvSpPr>
                <p:spPr bwMode="auto">
                  <a:xfrm flipH="1" flipV="1">
                    <a:off x="612" y="3237"/>
                    <a:ext cx="454" cy="45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0 w 21600"/>
                      <a:gd name="T3" fmla="*/ 10 h 21600"/>
                      <a:gd name="T4" fmla="*/ 0 w 21600"/>
                      <a:gd name="T5" fmla="*/ 1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66CCFF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4000" dirty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248" name="Oval 353"/>
                <p:cNvSpPr>
                  <a:spLocks noChangeArrowheads="1"/>
                </p:cNvSpPr>
                <p:nvPr/>
              </p:nvSpPr>
              <p:spPr bwMode="auto">
                <a:xfrm rot="-7825564">
                  <a:off x="3342" y="1226"/>
                  <a:ext cx="395" cy="301"/>
                </a:xfrm>
                <a:prstGeom prst="ellipse">
                  <a:avLst/>
                </a:prstGeom>
                <a:solidFill>
                  <a:srgbClr val="66CCFF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400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243" name="Line 354"/>
              <p:cNvSpPr>
                <a:spLocks noChangeShapeType="1"/>
              </p:cNvSpPr>
              <p:nvPr/>
            </p:nvSpPr>
            <p:spPr bwMode="auto">
              <a:xfrm flipV="1">
                <a:off x="3243" y="2148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44" name="Line 355"/>
              <p:cNvSpPr>
                <a:spLocks noChangeShapeType="1"/>
              </p:cNvSpPr>
              <p:nvPr/>
            </p:nvSpPr>
            <p:spPr bwMode="auto">
              <a:xfrm flipV="1">
                <a:off x="3517" y="2435"/>
                <a:ext cx="86" cy="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45" name="Line 356"/>
              <p:cNvSpPr>
                <a:spLocks noChangeShapeType="1"/>
              </p:cNvSpPr>
              <p:nvPr/>
            </p:nvSpPr>
            <p:spPr bwMode="auto">
              <a:xfrm flipV="1">
                <a:off x="3401" y="1830"/>
                <a:ext cx="0" cy="3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46" name="AutoShape 357"/>
              <p:cNvSpPr>
                <a:spLocks noChangeArrowheads="1"/>
              </p:cNvSpPr>
              <p:nvPr/>
            </p:nvSpPr>
            <p:spPr bwMode="auto">
              <a:xfrm rot="1179822">
                <a:off x="3270" y="1749"/>
                <a:ext cx="261" cy="143"/>
              </a:xfrm>
              <a:prstGeom prst="parallelogram">
                <a:avLst>
                  <a:gd name="adj" fmla="val 49652"/>
                </a:avLst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400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40" name="Line 358"/>
            <p:cNvSpPr>
              <a:spLocks noChangeShapeType="1"/>
            </p:cNvSpPr>
            <p:nvPr/>
          </p:nvSpPr>
          <p:spPr bwMode="auto">
            <a:xfrm flipV="1">
              <a:off x="3151" y="2374"/>
              <a:ext cx="217" cy="21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4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51" name="Rectangle 69"/>
          <p:cNvSpPr>
            <a:spLocks noChangeArrowheads="1"/>
          </p:cNvSpPr>
          <p:nvPr/>
        </p:nvSpPr>
        <p:spPr bwMode="auto">
          <a:xfrm>
            <a:off x="519024" y="3848650"/>
            <a:ext cx="3514499" cy="4526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Multiple Detector</a:t>
            </a:r>
          </a:p>
        </p:txBody>
      </p:sp>
      <p:sp>
        <p:nvSpPr>
          <p:cNvPr id="252" name="Rectangle 69"/>
          <p:cNvSpPr>
            <a:spLocks noChangeArrowheads="1"/>
          </p:cNvSpPr>
          <p:nvPr/>
        </p:nvSpPr>
        <p:spPr bwMode="auto">
          <a:xfrm>
            <a:off x="422122" y="5072785"/>
            <a:ext cx="5446022" cy="142776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Identify the source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by the arrival-time difference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(and also signal strength)</a:t>
            </a:r>
          </a:p>
        </p:txBody>
      </p:sp>
      <p:sp>
        <p:nvSpPr>
          <p:cNvPr id="253" name="Rectangle 69"/>
          <p:cNvSpPr>
            <a:spLocks noChangeArrowheads="1"/>
          </p:cNvSpPr>
          <p:nvPr/>
        </p:nvSpPr>
        <p:spPr bwMode="auto">
          <a:xfrm>
            <a:off x="6948264" y="703787"/>
            <a:ext cx="2229049" cy="6369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Animation</a:t>
            </a:r>
            <a:r>
              <a:rPr lang="ja-JP" altLang="en-US" sz="1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</a:t>
            </a:r>
            <a:r>
              <a:rPr lang="en-US" altLang="ja-JP" sz="1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: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S. Kawamura</a:t>
            </a:r>
            <a:r>
              <a:rPr lang="ja-JP" altLang="en-US" sz="1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</a:t>
            </a:r>
            <a:r>
              <a:rPr lang="en-US" altLang="ja-JP" sz="1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(ICRR)</a:t>
            </a:r>
          </a:p>
        </p:txBody>
      </p:sp>
      <p:sp>
        <p:nvSpPr>
          <p:cNvPr id="254" name="下矢印 253"/>
          <p:cNvSpPr/>
          <p:nvPr/>
        </p:nvSpPr>
        <p:spPr bwMode="auto">
          <a:xfrm>
            <a:off x="1637159" y="4543551"/>
            <a:ext cx="567346" cy="397617"/>
          </a:xfrm>
          <a:prstGeom prst="downArrow">
            <a:avLst/>
          </a:prstGeom>
          <a:noFill/>
          <a:ln w="158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endParaRPr kumimoji="1"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385787-DB09-449C-A8B9-21048B36F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641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97257 1.31227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00" y="65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6.11111E-6 7.03704E-6 L 0.01095 0.0051 " pathEditMode="relative" ptsTypes="AA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autoRev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61111E-6 2.96296E-6 L 0.00799 -0.0106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autoRev="1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6.11111E-6 7.03704E-6 L 0.01095 0.0051 " pathEditMode="relative" ptsTypes="AA">
                                      <p:cBhvr>
                                        <p:cTn id="1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autoRev="1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3.61111E-6 2.96296E-6 L 0.00799 -0.0106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autoRev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6.11111E-6 7.03704E-6 L 0.01095 0.0051 " pathEditMode="relative" ptsTypes="AA">
                                      <p:cBhvr>
                                        <p:cTn id="16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autoRev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-3.61111E-6 2.96296E-6 L 0.00799 -0.0106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Source Localization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9" y="738957"/>
            <a:ext cx="7427925" cy="5570944"/>
          </a:xfrm>
          <a:prstGeom prst="rect">
            <a:avLst/>
          </a:prstGeom>
        </p:spPr>
      </p:pic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901551" y="5661248"/>
            <a:ext cx="2592288" cy="31892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600" kern="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LIGO-VIRGO: 60deg</a:t>
            </a:r>
            <a:r>
              <a:rPr lang="en-US" altLang="ja-JP" sz="1600" kern="0" baseline="30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2</a:t>
            </a:r>
            <a:endParaRPr lang="en-US" altLang="ja-JP" sz="1600" kern="0" baseline="3000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eiryo UI" panose="020B0604030504040204" pitchFamily="50" charset="-128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6444208" y="4077072"/>
            <a:ext cx="2592288" cy="31892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600" kern="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LIGO-VIRGO: 30deg</a:t>
            </a:r>
            <a:r>
              <a:rPr lang="en-US" altLang="ja-JP" sz="1600" kern="0" baseline="30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2</a:t>
            </a:r>
            <a:endParaRPr lang="en-US" altLang="ja-JP" sz="1600" kern="0" baseline="3000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eiryo UI" panose="020B0604030504040204" pitchFamily="50" charset="-128"/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6170960" y="4975492"/>
            <a:ext cx="2592288" cy="31892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600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LIGO: 600deg</a:t>
            </a:r>
            <a:r>
              <a:rPr lang="en-US" altLang="ja-JP" sz="1600" kern="0" baseline="30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2</a:t>
            </a:r>
            <a:endParaRPr lang="en-US" altLang="ja-JP" sz="1600" kern="0" baseline="30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eiryo UI" panose="020B0604030504040204" pitchFamily="50" charset="-128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6568974" y="3274070"/>
            <a:ext cx="2331889" cy="31892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600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LIGO: 850deg</a:t>
            </a:r>
            <a:r>
              <a:rPr lang="en-US" altLang="ja-JP" sz="1600" kern="0" baseline="30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2</a:t>
            </a:r>
            <a:endParaRPr lang="en-US" altLang="ja-JP" sz="1600" kern="0" baseline="30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eiryo UI" panose="020B0604030504040204" pitchFamily="50" charset="-128"/>
            </a:endParaRP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7020273" y="1722413"/>
            <a:ext cx="1944216" cy="31892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600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LIGO: 1200deg</a:t>
            </a:r>
            <a:r>
              <a:rPr lang="en-US" altLang="ja-JP" sz="1600" kern="0" baseline="30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eiryo UI" panose="020B0604030504040204" pitchFamily="50" charset="-128"/>
                <a:sym typeface="Wingdings" pitchFamily="2" charset="2"/>
              </a:rPr>
              <a:t>2</a:t>
            </a:r>
            <a:endParaRPr lang="en-US" altLang="ja-JP" sz="1600" kern="0" baseline="30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FB585EF-A11F-4CB6-BDAF-6E130D5FDA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017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200" kern="12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International Conference on the Physics of Two Infinites (March 30th, 2023, Kyoto, Japan)</a:t>
            </a:r>
            <a:endParaRPr lang="en-US" altLang="ja-JP" sz="1200" kern="1200" dirty="0">
              <a:solidFill>
                <a:srgbClr val="EAEAEA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Sky Localization</a:t>
            </a:r>
            <a:endParaRPr kumimoji="1" lang="ja-JP" altLang="en-US" dirty="0"/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278776"/>
            <a:ext cx="536952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279729" y="2084427"/>
            <a:ext cx="2756767" cy="754125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kern="0" dirty="0">
                <a:solidFill>
                  <a:srgbClr val="B2B2B2"/>
                </a:solidFill>
                <a:latin typeface="+mn-lt"/>
                <a:ea typeface="+mn-ea"/>
              </a:rPr>
              <a:t>From presentation by H. Tagoshi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da-DK" altLang="ja-JP" sz="1200" kern="0" dirty="0">
                <a:solidFill>
                  <a:srgbClr val="B2B2B2"/>
                </a:solidFill>
                <a:latin typeface="+mn-lt"/>
                <a:ea typeface="+mn-ea"/>
              </a:rPr>
              <a:t>J.Veitch+, PRD85, 104045 (2012)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1200" kern="0" dirty="0">
                <a:solidFill>
                  <a:srgbClr val="B2B2B2"/>
                </a:solidFill>
                <a:latin typeface="+mn-lt"/>
                <a:ea typeface="+mn-ea"/>
              </a:rPr>
              <a:t>Tagoshi+ (2014)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397972" y="908720"/>
            <a:ext cx="1820664" cy="100811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H: LIGO-­‐Hanford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L: LIGO-­‐Livingston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V: Virgo, 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99CCFF"/>
                </a:solidFill>
                <a:latin typeface="+mn-lt"/>
                <a:ea typeface="+mn-ea"/>
              </a:rPr>
              <a:t>K: KAGRA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I: LIGO-­Indea</a:t>
            </a:r>
            <a:endParaRPr lang="en-US" altLang="ja-JP" sz="1200" kern="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96776" y="5373216"/>
            <a:ext cx="8367712" cy="100258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Adding </a:t>
            </a:r>
            <a:r>
              <a:rPr lang="en-US" altLang="ja-JP" kern="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</a:t>
            </a:r>
            <a:r>
              <a:rPr lang="en-US" altLang="ja-JP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to the network (aLIGO + adv. VIRGO)</a:t>
            </a:r>
            <a:r>
              <a:rPr lang="en-US" altLang="ja-JP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 </a:t>
            </a:r>
            <a:r>
              <a:rPr lang="en-US" altLang="ja-JP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sym typeface="Wingdings" pitchFamily="2" charset="2"/>
              </a:rPr>
              <a:t> Improvement of angular resolution by 3-4 times</a:t>
            </a:r>
            <a:r>
              <a:rPr lang="en-US" altLang="ja-JP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.</a:t>
            </a:r>
          </a:p>
        </p:txBody>
      </p:sp>
      <p:sp>
        <p:nvSpPr>
          <p:cNvPr id="12" name="上カーブ矢印 11"/>
          <p:cNvSpPr/>
          <p:nvPr/>
        </p:nvSpPr>
        <p:spPr bwMode="auto">
          <a:xfrm>
            <a:off x="4074965" y="2942608"/>
            <a:ext cx="864096" cy="288032"/>
          </a:xfrm>
          <a:prstGeom prst="curvedUpArrow">
            <a:avLst/>
          </a:prstGeom>
          <a:solidFill>
            <a:srgbClr val="FFFFFF">
              <a:alpha val="49804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5949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461760"/>
            <a:ext cx="3188817" cy="169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9495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67" y="3429000"/>
            <a:ext cx="3205429" cy="169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7308304" y="4328191"/>
            <a:ext cx="1656184" cy="432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>
                <a:solidFill>
                  <a:srgbClr val="B2B2B2"/>
                </a:solidFill>
                <a:latin typeface="+mn-lt"/>
                <a:ea typeface="+mn-ea"/>
              </a:rPr>
              <a:t>S.Fairhaurst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>
                <a:solidFill>
                  <a:srgbClr val="B2B2B2"/>
                </a:solidFill>
                <a:latin typeface="+mn-lt"/>
                <a:ea typeface="+mn-ea"/>
              </a:rPr>
              <a:t>CQG 28(2011) 105021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197702"/>
            <a:ext cx="5596161" cy="164085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C028EF-C1D7-4BB4-9550-C90A3935B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06259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GW Detector</a:t>
            </a:r>
            <a:endParaRPr lang="en-US" altLang="ja-JP" sz="2000" dirty="0"/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239516" y="2234444"/>
            <a:ext cx="3871870" cy="2861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Large-scale Detector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- Baseline : 3km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- Intra-cavity power ~400kW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Cryogenic interferometer    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-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</a:t>
            </a: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Mirror temperature: 20K </a:t>
            </a:r>
            <a:endParaRPr lang="en-US" altLang="ja-JP" sz="1800" dirty="0">
              <a:solidFill>
                <a:srgbClr val="99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Underground site : </a:t>
            </a: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- Underground site </a:t>
            </a:r>
          </a:p>
          <a:p>
            <a:pPr>
              <a:lnSpc>
                <a:spcPct val="120000"/>
              </a:lnSpc>
            </a:pPr>
            <a:r>
              <a:rPr lang="en-US" altLang="ja-JP" sz="180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   at Kamioka, Gifu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251520" y="1102405"/>
            <a:ext cx="652858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as a 2.5-generation GW detector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r="442"/>
          <a:stretch/>
        </p:blipFill>
        <p:spPr>
          <a:xfrm>
            <a:off x="371809" y="1926587"/>
            <a:ext cx="4693036" cy="3350369"/>
          </a:xfrm>
          <a:prstGeom prst="rect">
            <a:avLst/>
          </a:prstGeom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448072" y="5405719"/>
            <a:ext cx="8285538" cy="92897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* International GW network with LIGO/VIRGO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* Advanced technologies: cryogenic and underground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0D2A955-43CB-44E6-ABAE-00DB2FD6C9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407091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solidFill>
                <a:srgbClr val="EAEAE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0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/>
          <a:lstStyle/>
          <a:p>
            <a:r>
              <a:rPr lang="en-US" altLang="ja-JP" dirty="0"/>
              <a:t>GW-Related Presentations</a:t>
            </a:r>
            <a:endParaRPr lang="ja-JP" altLang="en-US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395536" y="1196752"/>
            <a:ext cx="8461807" cy="48245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 Mon, March 27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Takahiro Tanaka: What can we learn from </a:t>
            </a:r>
            <a:r>
              <a:rPr lang="en-US" altLang="ja-JP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gravitational waves 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Patrice </a:t>
            </a:r>
            <a:r>
              <a:rPr lang="en-US" altLang="ja-JP" sz="1800" dirty="0" err="1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Verdier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   The </a:t>
            </a:r>
            <a:r>
              <a:rPr lang="en-US" altLang="ja-JP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Einstein Telescope 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project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Michael Page:       Status of </a:t>
            </a:r>
            <a:r>
              <a:rPr lang="en-US" altLang="ja-JP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squeezing and quantum enhancement 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          for gravitational wave detection at NAOJ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 Tue, March 28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Jonathan </a:t>
            </a:r>
            <a:r>
              <a:rPr lang="en-US" altLang="ja-JP" sz="1800" dirty="0" err="1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Gair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   </a:t>
            </a:r>
            <a:r>
              <a:rPr lang="en-US" altLang="ja-JP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Machine learning 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 gravitational wave inference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Kipp Cannon:      </a:t>
            </a:r>
            <a:r>
              <a:rPr lang="en-US" altLang="ja-JP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LIGO-Virgo-KAGRA Observational Results 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and Outlook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dirty="0">
              <a:solidFill>
                <a:srgbClr val="EAEAE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 Wed, March 29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Several presentations in the parallel session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</a:pPr>
            <a:endParaRPr lang="en-US" altLang="ja-JP" sz="1800" dirty="0">
              <a:solidFill>
                <a:srgbClr val="EAEAE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 Thu, March 30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Masaki Ando: </a:t>
            </a:r>
            <a:r>
              <a:rPr lang="en-US" altLang="ja-JP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KAGRA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Large Cryogenic Gravitational Wave Antenna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-  Fabio </a:t>
            </a:r>
            <a:r>
              <a:rPr lang="en-US" altLang="ja-JP" sz="1800" dirty="0" err="1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Garufi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en-US" altLang="ja-JP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Advanced Virgo+ </a:t>
            </a:r>
            <a:r>
              <a:rPr lang="en-US" altLang="ja-JP" sz="18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Status and Perspectives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3A6EC6-4FA0-4B4D-BACC-24FCBD34F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66647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グループ化 252"/>
          <p:cNvGrpSpPr/>
          <p:nvPr/>
        </p:nvGrpSpPr>
        <p:grpSpPr>
          <a:xfrm>
            <a:off x="395535" y="963154"/>
            <a:ext cx="3265551" cy="4062645"/>
            <a:chOff x="395535" y="963154"/>
            <a:chExt cx="3265551" cy="4062645"/>
          </a:xfrm>
        </p:grpSpPr>
        <p:grpSp>
          <p:nvGrpSpPr>
            <p:cNvPr id="249" name="グループ化 248"/>
            <p:cNvGrpSpPr/>
            <p:nvPr/>
          </p:nvGrpSpPr>
          <p:grpSpPr>
            <a:xfrm>
              <a:off x="395535" y="963154"/>
              <a:ext cx="3265551" cy="4062645"/>
              <a:chOff x="395535" y="963154"/>
              <a:chExt cx="3265551" cy="4062645"/>
            </a:xfrm>
          </p:grpSpPr>
          <p:sp>
            <p:nvSpPr>
              <p:cNvPr id="185" name="AutoShape 29"/>
              <p:cNvSpPr>
                <a:spLocks noChangeArrowheads="1"/>
              </p:cNvSpPr>
              <p:nvPr/>
            </p:nvSpPr>
            <p:spPr bwMode="auto">
              <a:xfrm>
                <a:off x="395536" y="980728"/>
                <a:ext cx="2805467" cy="2368089"/>
              </a:xfrm>
              <a:prstGeom prst="roundRect">
                <a:avLst>
                  <a:gd name="adj" fmla="val 4505"/>
                </a:avLst>
              </a:prstGeom>
              <a:solidFill>
                <a:srgbClr val="000000">
                  <a:alpha val="50000"/>
                </a:srgbClr>
              </a:solidFill>
              <a:ln w="3175">
                <a:solidFill>
                  <a:srgbClr val="000000">
                    <a:alpha val="5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82" name="AutoShape 29"/>
              <p:cNvSpPr>
                <a:spLocks noChangeArrowheads="1"/>
              </p:cNvSpPr>
              <p:nvPr/>
            </p:nvSpPr>
            <p:spPr bwMode="auto">
              <a:xfrm>
                <a:off x="1944442" y="3348817"/>
                <a:ext cx="1333150" cy="1676982"/>
              </a:xfrm>
              <a:prstGeom prst="roundRect">
                <a:avLst>
                  <a:gd name="adj" fmla="val 4505"/>
                </a:avLst>
              </a:prstGeom>
              <a:solidFill>
                <a:srgbClr val="6699FF">
                  <a:alpha val="10000"/>
                </a:srgbClr>
              </a:solidFill>
              <a:ln w="3175">
                <a:solidFill>
                  <a:srgbClr val="6699FF">
                    <a:alpha val="5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3" name="Rectangle 3"/>
              <p:cNvSpPr txBox="1">
                <a:spLocks noChangeArrowheads="1"/>
              </p:cNvSpPr>
              <p:nvPr/>
            </p:nvSpPr>
            <p:spPr>
              <a:xfrm>
                <a:off x="395535" y="963154"/>
                <a:ext cx="3265551" cy="2313017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800" b="1" kern="0" dirty="0">
                    <a:solidFill>
                      <a:srgbClr val="99CC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Input/Output Optics</a:t>
                </a:r>
                <a:endParaRPr lang="en-US" altLang="ja-JP" sz="1600" kern="0" dirty="0">
                  <a:solidFill>
                    <a:srgbClr val="99CC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>
                    <a:solidFill>
                      <a:srgbClr val="DDDDDD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- Beam Cleaning and stab.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>
                    <a:solidFill>
                      <a:srgbClr val="DDDDDD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- Modulator, Isolator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>
                    <a:solidFill>
                      <a:srgbClr val="DDDDDD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- Fixed pre-mode cleaner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>
                    <a:solidFill>
                      <a:srgbClr val="DDDDDD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- Suspended mode cleaner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>
                    <a:solidFill>
                      <a:srgbClr val="DDDDDD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    Length </a:t>
                </a:r>
                <a:r>
                  <a:rPr lang="en-US" altLang="ja-JP" sz="1600" kern="0" dirty="0">
                    <a:solidFill>
                      <a:srgbClr val="99CC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26 m</a:t>
                </a:r>
                <a:r>
                  <a:rPr lang="en-US" altLang="ja-JP" sz="1600" kern="0" dirty="0">
                    <a:solidFill>
                      <a:srgbClr val="DDDDDD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, Finesse 500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endParaRPr lang="en-US" altLang="ja-JP" sz="1600" kern="0" dirty="0">
                  <a:solidFill>
                    <a:srgbClr val="DDDDDD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80" name="Rectangle 3"/>
            <p:cNvSpPr txBox="1">
              <a:spLocks noChangeArrowheads="1"/>
            </p:cNvSpPr>
            <p:nvPr/>
          </p:nvSpPr>
          <p:spPr>
            <a:xfrm>
              <a:off x="426600" y="2444258"/>
              <a:ext cx="2304256" cy="1080120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endPara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>
                  <a:solidFill>
                    <a:srgbClr val="DDDDDD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- Output MC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>
                  <a:solidFill>
                    <a:srgbClr val="DDDDDD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- Photo detector</a:t>
              </a:r>
            </a:p>
          </p:txBody>
        </p:sp>
      </p:grpSp>
      <p:sp>
        <p:nvSpPr>
          <p:cNvPr id="181" name="AutoShape 29"/>
          <p:cNvSpPr>
            <a:spLocks noChangeArrowheads="1"/>
          </p:cNvSpPr>
          <p:nvPr/>
        </p:nvSpPr>
        <p:spPr bwMode="auto">
          <a:xfrm>
            <a:off x="3372944" y="1004098"/>
            <a:ext cx="5466256" cy="5305222"/>
          </a:xfrm>
          <a:prstGeom prst="roundRect">
            <a:avLst>
              <a:gd name="adj" fmla="val 4505"/>
            </a:avLst>
          </a:prstGeom>
          <a:solidFill>
            <a:srgbClr val="99FF66">
              <a:alpha val="9804"/>
            </a:srgbClr>
          </a:solidFill>
          <a:ln w="3175">
            <a:solidFill>
              <a:srgbClr val="99FF66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4" name="AutoShape 29"/>
          <p:cNvSpPr>
            <a:spLocks noChangeArrowheads="1"/>
          </p:cNvSpPr>
          <p:nvPr/>
        </p:nvSpPr>
        <p:spPr bwMode="auto">
          <a:xfrm>
            <a:off x="5508104" y="1164924"/>
            <a:ext cx="3240360" cy="2815690"/>
          </a:xfrm>
          <a:prstGeom prst="roundRect">
            <a:avLst>
              <a:gd name="adj" fmla="val 4505"/>
            </a:avLst>
          </a:prstGeom>
          <a:solidFill>
            <a:srgbClr val="000000">
              <a:alpha val="50000"/>
            </a:srgbClr>
          </a:solidFill>
          <a:ln w="3175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9" name="Rectangle 3"/>
          <p:cNvSpPr txBox="1">
            <a:spLocks noChangeArrowheads="1"/>
          </p:cNvSpPr>
          <p:nvPr/>
        </p:nvSpPr>
        <p:spPr>
          <a:xfrm>
            <a:off x="5508104" y="1176342"/>
            <a:ext cx="3458030" cy="2931794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b="1" kern="0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 Interferometer</a:t>
            </a:r>
            <a:endParaRPr lang="en-US" altLang="ja-JP" sz="1600" kern="0" dirty="0">
              <a:solidFill>
                <a:srgbClr val="66FF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- </a:t>
            </a:r>
            <a:r>
              <a:rPr lang="en-US" altLang="ja-JP" sz="1600" kern="0" dirty="0">
                <a:solidFill>
                  <a:srgbClr val="CC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 km </a:t>
            </a: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arm cavities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- RSE with power recycling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CCFF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</a:t>
            </a:r>
            <a:r>
              <a:rPr lang="en-US" altLang="ja-JP" sz="1600" kern="0" dirty="0">
                <a:solidFill>
                  <a:srgbClr val="CC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DC readout </a:t>
            </a: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scheme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- Cryogenic test masses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Sapphire, </a:t>
            </a:r>
            <a:r>
              <a:rPr lang="en-US" altLang="ja-JP" sz="1600" kern="0" dirty="0">
                <a:solidFill>
                  <a:srgbClr val="CC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20K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‘Type-A’ vibration isolator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Cryostat + Cryo-cooler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- Room-temp. Core optics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(BS, PRM, SEM, …)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endParaRPr lang="en-US" altLang="ja-JP" sz="1600" kern="0" dirty="0">
              <a:solidFill>
                <a:srgbClr val="DDDDDD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20" name="グループ化 119"/>
          <p:cNvGrpSpPr/>
          <p:nvPr/>
        </p:nvGrpSpPr>
        <p:grpSpPr>
          <a:xfrm>
            <a:off x="1043608" y="1178291"/>
            <a:ext cx="7141632" cy="5073630"/>
            <a:chOff x="1015472" y="1700808"/>
            <a:chExt cx="5951360" cy="4228025"/>
          </a:xfrm>
          <a:solidFill>
            <a:srgbClr val="FFFFFF">
              <a:alpha val="20000"/>
            </a:srgbClr>
          </a:solidFill>
        </p:grpSpPr>
        <p:sp>
          <p:nvSpPr>
            <p:cNvPr id="102" name="正方形/長方形 101"/>
            <p:cNvSpPr/>
            <p:nvPr/>
          </p:nvSpPr>
          <p:spPr bwMode="auto">
            <a:xfrm>
              <a:off x="1015472" y="4179902"/>
              <a:ext cx="3340504" cy="67804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3" name="正方形/長方形 102"/>
            <p:cNvSpPr/>
            <p:nvPr/>
          </p:nvSpPr>
          <p:spPr bwMode="auto">
            <a:xfrm>
              <a:off x="2069705" y="3583290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4" name="正方形/長方形 103"/>
            <p:cNvSpPr/>
            <p:nvPr/>
          </p:nvSpPr>
          <p:spPr bwMode="auto">
            <a:xfrm>
              <a:off x="3810734" y="1700808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5" name="正方形/長方形 104"/>
            <p:cNvSpPr/>
            <p:nvPr/>
          </p:nvSpPr>
          <p:spPr bwMode="auto">
            <a:xfrm>
              <a:off x="3800460" y="3439274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6" name="正方形/長方形 105"/>
            <p:cNvSpPr/>
            <p:nvPr/>
          </p:nvSpPr>
          <p:spPr bwMode="auto">
            <a:xfrm>
              <a:off x="4644008" y="4261142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7" name="正方形/長方形 106"/>
            <p:cNvSpPr/>
            <p:nvPr/>
          </p:nvSpPr>
          <p:spPr bwMode="auto">
            <a:xfrm>
              <a:off x="6383573" y="4252101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1" name="正方形/長方形 110"/>
            <p:cNvSpPr/>
            <p:nvPr/>
          </p:nvSpPr>
          <p:spPr bwMode="auto">
            <a:xfrm>
              <a:off x="3952860" y="4035886"/>
              <a:ext cx="291629" cy="143672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2" name="正方形/長方形 111"/>
            <p:cNvSpPr/>
            <p:nvPr/>
          </p:nvSpPr>
          <p:spPr bwMode="auto">
            <a:xfrm>
              <a:off x="3951243" y="2297611"/>
              <a:ext cx="291629" cy="114166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 bwMode="auto">
            <a:xfrm rot="5400000">
              <a:off x="5659604" y="3963778"/>
              <a:ext cx="291629" cy="1156308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5" name="正方形/長方形 114"/>
            <p:cNvSpPr/>
            <p:nvPr/>
          </p:nvSpPr>
          <p:spPr bwMode="auto">
            <a:xfrm rot="5400000">
              <a:off x="4354176" y="4397916"/>
              <a:ext cx="291629" cy="288031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8" name="正方形/長方形 117"/>
            <p:cNvSpPr/>
            <p:nvPr/>
          </p:nvSpPr>
          <p:spPr bwMode="auto">
            <a:xfrm>
              <a:off x="3729506" y="4857945"/>
              <a:ext cx="626470" cy="1070888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Optical Design</a:t>
            </a:r>
            <a:endParaRPr kumimoji="1" lang="ja-JP" altLang="en-US" dirty="0"/>
          </a:p>
        </p:txBody>
      </p:sp>
      <p:grpSp>
        <p:nvGrpSpPr>
          <p:cNvPr id="252" name="グループ化 251"/>
          <p:cNvGrpSpPr/>
          <p:nvPr/>
        </p:nvGrpSpPr>
        <p:grpSpPr>
          <a:xfrm>
            <a:off x="2483768" y="1351111"/>
            <a:ext cx="5574445" cy="4717655"/>
            <a:chOff x="2478967" y="1351111"/>
            <a:chExt cx="5574445" cy="4717655"/>
          </a:xfrm>
        </p:grpSpPr>
        <p:sp>
          <p:nvSpPr>
            <p:cNvPr id="4" name="円/楕円 3"/>
            <p:cNvSpPr/>
            <p:nvPr/>
          </p:nvSpPr>
          <p:spPr bwMode="auto">
            <a:xfrm>
              <a:off x="7621364" y="4372623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円/楕円 4"/>
            <p:cNvSpPr/>
            <p:nvPr/>
          </p:nvSpPr>
          <p:spPr bwMode="auto">
            <a:xfrm>
              <a:off x="5495310" y="4394366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円/楕円 5"/>
            <p:cNvSpPr/>
            <p:nvPr/>
          </p:nvSpPr>
          <p:spPr bwMode="auto">
            <a:xfrm>
              <a:off x="4533755" y="3424941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円/楕円 6"/>
            <p:cNvSpPr/>
            <p:nvPr/>
          </p:nvSpPr>
          <p:spPr bwMode="auto">
            <a:xfrm>
              <a:off x="4533755" y="1351111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円/楕円 7"/>
            <p:cNvSpPr/>
            <p:nvPr/>
          </p:nvSpPr>
          <p:spPr bwMode="auto">
            <a:xfrm>
              <a:off x="4533755" y="4375447"/>
              <a:ext cx="432048" cy="43204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円/楕円 9"/>
            <p:cNvSpPr/>
            <p:nvPr/>
          </p:nvSpPr>
          <p:spPr bwMode="auto">
            <a:xfrm>
              <a:off x="4101707" y="4331127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円/楕円 10"/>
            <p:cNvSpPr/>
            <p:nvPr/>
          </p:nvSpPr>
          <p:spPr bwMode="auto">
            <a:xfrm>
              <a:off x="3542693" y="4422949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>
              <a:off x="3104792" y="4358304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>
              <a:off x="4461642" y="4893943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 bwMode="auto">
            <a:xfrm>
              <a:off x="4574480" y="5351657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 bwMode="auto">
            <a:xfrm>
              <a:off x="4441229" y="5723166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2478967" y="4403184"/>
              <a:ext cx="345600" cy="345600"/>
            </a:xfrm>
            <a:prstGeom prst="ellipse">
              <a:avLst/>
            </a:prstGeom>
            <a:solidFill>
              <a:srgbClr val="6699FF">
                <a:alpha val="50000"/>
              </a:srgbClr>
            </a:solidFill>
            <a:ln w="15875" cap="flat" cmpd="sng" algn="ctr">
              <a:solidFill>
                <a:srgbClr val="6699FF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 bwMode="auto">
            <a:xfrm>
              <a:off x="2493663" y="3589070"/>
              <a:ext cx="345600" cy="345600"/>
            </a:xfrm>
            <a:prstGeom prst="ellipse">
              <a:avLst/>
            </a:prstGeom>
            <a:solidFill>
              <a:srgbClr val="6699FF">
                <a:alpha val="50000"/>
              </a:srgbClr>
            </a:solidFill>
            <a:ln w="15875" cap="flat" cmpd="sng" algn="ctr">
              <a:solidFill>
                <a:srgbClr val="6699FF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323528" y="4066588"/>
            <a:ext cx="2743732" cy="2458756"/>
            <a:chOff x="323528" y="4066588"/>
            <a:chExt cx="2743732" cy="2458756"/>
          </a:xfrm>
        </p:grpSpPr>
        <p:sp>
          <p:nvSpPr>
            <p:cNvPr id="209" name="AutoShape 29"/>
            <p:cNvSpPr>
              <a:spLocks noChangeArrowheads="1"/>
            </p:cNvSpPr>
            <p:nvPr/>
          </p:nvSpPr>
          <p:spPr bwMode="auto">
            <a:xfrm>
              <a:off x="323529" y="5239543"/>
              <a:ext cx="2568316" cy="1141785"/>
            </a:xfrm>
            <a:prstGeom prst="roundRect">
              <a:avLst>
                <a:gd name="adj" fmla="val 4505"/>
              </a:avLst>
            </a:prstGeom>
            <a:solidFill>
              <a:srgbClr val="000000">
                <a:alpha val="50000"/>
              </a:srgbClr>
            </a:solidFill>
            <a:ln w="3175">
              <a:solidFill>
                <a:srgbClr val="000000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3" name="AutoShape 29"/>
            <p:cNvSpPr>
              <a:spLocks noChangeArrowheads="1"/>
            </p:cNvSpPr>
            <p:nvPr/>
          </p:nvSpPr>
          <p:spPr bwMode="auto">
            <a:xfrm>
              <a:off x="899592" y="4066588"/>
              <a:ext cx="959632" cy="959211"/>
            </a:xfrm>
            <a:prstGeom prst="roundRect">
              <a:avLst>
                <a:gd name="adj" fmla="val 4505"/>
              </a:avLst>
            </a:prstGeom>
            <a:solidFill>
              <a:srgbClr val="FF9999">
                <a:alpha val="10000"/>
              </a:srgbClr>
            </a:solidFill>
            <a:ln w="3175">
              <a:solidFill>
                <a:srgbClr val="FF9999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4" name="Rectangle 3"/>
            <p:cNvSpPr txBox="1">
              <a:spLocks noChangeArrowheads="1"/>
            </p:cNvSpPr>
            <p:nvPr/>
          </p:nvSpPr>
          <p:spPr>
            <a:xfrm>
              <a:off x="323528" y="5220439"/>
              <a:ext cx="2743732" cy="1304905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800" b="1" kern="0" dirty="0">
                  <a:solidFill>
                    <a:srgbClr val="FF9999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Laser Source</a:t>
              </a:r>
              <a:endParaRPr lang="en-US" altLang="ja-JP" sz="1600" kern="0" dirty="0">
                <a:solidFill>
                  <a:srgbClr val="FF9999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>
                  <a:solidFill>
                    <a:srgbClr val="DDDDDD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- Wavelength 1064 nm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>
                  <a:solidFill>
                    <a:srgbClr val="DDDDDD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- Output power </a:t>
              </a:r>
              <a:r>
                <a:rPr lang="en-US" altLang="ja-JP" sz="1600" kern="0" dirty="0">
                  <a:solidFill>
                    <a:srgbClr val="FF9999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180 W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>
                  <a:solidFill>
                    <a:srgbClr val="DDDDDD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      High-power MOPA</a:t>
              </a:r>
            </a:p>
          </p:txBody>
        </p:sp>
      </p:grpSp>
      <p:grpSp>
        <p:nvGrpSpPr>
          <p:cNvPr id="255" name="グループ化 254"/>
          <p:cNvGrpSpPr/>
          <p:nvPr/>
        </p:nvGrpSpPr>
        <p:grpSpPr>
          <a:xfrm>
            <a:off x="971600" y="1264701"/>
            <a:ext cx="7434678" cy="4946106"/>
            <a:chOff x="971600" y="1264701"/>
            <a:chExt cx="7434678" cy="4946106"/>
          </a:xfrm>
        </p:grpSpPr>
        <p:grpSp>
          <p:nvGrpSpPr>
            <p:cNvPr id="251" name="グループ化 250"/>
            <p:cNvGrpSpPr/>
            <p:nvPr/>
          </p:nvGrpSpPr>
          <p:grpSpPr>
            <a:xfrm>
              <a:off x="1228130" y="1264701"/>
              <a:ext cx="7178148" cy="4946106"/>
              <a:chOff x="1228130" y="1264701"/>
              <a:chExt cx="7178148" cy="4946106"/>
            </a:xfrm>
          </p:grpSpPr>
          <p:cxnSp>
            <p:nvCxnSpPr>
              <p:cNvPr id="19" name="直線コネクタ 18"/>
              <p:cNvCxnSpPr/>
              <p:nvPr/>
            </p:nvCxnSpPr>
            <p:spPr bwMode="auto">
              <a:xfrm flipH="1" flipV="1">
                <a:off x="3689162" y="4604118"/>
                <a:ext cx="4482430" cy="6256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直線コネクタ 21"/>
              <p:cNvCxnSpPr>
                <a:cxnSpLocks noChangeAspect="1"/>
                <a:endCxn id="79" idx="3"/>
              </p:cNvCxnSpPr>
              <p:nvPr/>
            </p:nvCxnSpPr>
            <p:spPr bwMode="auto">
              <a:xfrm>
                <a:off x="4747280" y="1264701"/>
                <a:ext cx="2731" cy="4250120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直線コネクタ 23"/>
              <p:cNvCxnSpPr>
                <a:stCxn id="65" idx="1"/>
                <a:endCxn id="69" idx="3"/>
              </p:cNvCxnSpPr>
              <p:nvPr/>
            </p:nvCxnSpPr>
            <p:spPr bwMode="auto">
              <a:xfrm flipH="1" flipV="1">
                <a:off x="2943766" y="4488615"/>
                <a:ext cx="1401226" cy="940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直線コネクタ 25"/>
              <p:cNvCxnSpPr/>
              <p:nvPr/>
            </p:nvCxnSpPr>
            <p:spPr bwMode="auto">
              <a:xfrm flipH="1">
                <a:off x="3714594" y="4490676"/>
                <a:ext cx="649590" cy="122896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直線コネクタ 27"/>
              <p:cNvCxnSpPr/>
              <p:nvPr/>
            </p:nvCxnSpPr>
            <p:spPr bwMode="auto">
              <a:xfrm>
                <a:off x="4634442" y="5033641"/>
                <a:ext cx="115337" cy="46511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直線コネクタ 30"/>
              <p:cNvCxnSpPr/>
              <p:nvPr/>
            </p:nvCxnSpPr>
            <p:spPr bwMode="auto">
              <a:xfrm flipH="1">
                <a:off x="4618824" y="5033641"/>
                <a:ext cx="23567" cy="1069998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直線コネクタ 32"/>
              <p:cNvCxnSpPr>
                <a:stCxn id="70" idx="1"/>
                <a:endCxn id="157" idx="0"/>
              </p:cNvCxnSpPr>
              <p:nvPr/>
            </p:nvCxnSpPr>
            <p:spPr bwMode="auto">
              <a:xfrm flipH="1">
                <a:off x="1693840" y="4580372"/>
                <a:ext cx="1484651" cy="138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直線コネクタ 33"/>
              <p:cNvCxnSpPr>
                <a:stCxn id="69" idx="3"/>
                <a:endCxn id="70" idx="1"/>
              </p:cNvCxnSpPr>
              <p:nvPr/>
            </p:nvCxnSpPr>
            <p:spPr bwMode="auto">
              <a:xfrm>
                <a:off x="2943766" y="4488615"/>
                <a:ext cx="234725" cy="91757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線コネクタ 39"/>
              <p:cNvCxnSpPr/>
              <p:nvPr/>
            </p:nvCxnSpPr>
            <p:spPr bwMode="auto">
              <a:xfrm flipV="1">
                <a:off x="2578965" y="3747423"/>
                <a:ext cx="84980" cy="860636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直線コネクタ 41"/>
              <p:cNvCxnSpPr/>
              <p:nvPr/>
            </p:nvCxnSpPr>
            <p:spPr bwMode="auto">
              <a:xfrm flipH="1" flipV="1">
                <a:off x="2671602" y="3755727"/>
                <a:ext cx="60473" cy="85233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3" name="正方形/長方形 62"/>
              <p:cNvSpPr>
                <a:spLocks noChangeAspect="1"/>
              </p:cNvSpPr>
              <p:nvPr/>
            </p:nvSpPr>
            <p:spPr bwMode="auto">
              <a:xfrm>
                <a:off x="7825954" y="4542108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4" name="正方形/長方形 63"/>
              <p:cNvSpPr>
                <a:spLocks noChangeAspect="1"/>
              </p:cNvSpPr>
              <p:nvPr/>
            </p:nvSpPr>
            <p:spPr bwMode="auto">
              <a:xfrm>
                <a:off x="5704607" y="4521435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5" name="正方形/長方形 64"/>
              <p:cNvSpPr/>
              <p:nvPr/>
            </p:nvSpPr>
            <p:spPr bwMode="auto">
              <a:xfrm rot="21000000">
                <a:off x="4344664" y="4440266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6" name="正方形/長方形 65"/>
              <p:cNvSpPr>
                <a:spLocks noChangeAspect="1"/>
              </p:cNvSpPr>
              <p:nvPr/>
            </p:nvSpPr>
            <p:spPr bwMode="auto">
              <a:xfrm>
                <a:off x="3372944" y="4434928"/>
                <a:ext cx="51840" cy="1296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9" name="正方形/長方形 68"/>
              <p:cNvSpPr/>
              <p:nvPr/>
            </p:nvSpPr>
            <p:spPr bwMode="auto">
              <a:xfrm rot="600000">
                <a:off x="2900894" y="4430864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0" name="正方形/長方形 69"/>
              <p:cNvSpPr/>
              <p:nvPr/>
            </p:nvSpPr>
            <p:spPr bwMode="auto">
              <a:xfrm rot="600000">
                <a:off x="3178144" y="4531401"/>
                <a:ext cx="45719" cy="105882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1" name="正方形/長方形 70"/>
              <p:cNvSpPr/>
              <p:nvPr/>
            </p:nvSpPr>
            <p:spPr bwMode="auto">
              <a:xfrm rot="21000000">
                <a:off x="3670136" y="4565484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2" name="正方形/長方形 71"/>
              <p:cNvSpPr/>
              <p:nvPr/>
            </p:nvSpPr>
            <p:spPr bwMode="auto">
              <a:xfrm rot="5400000">
                <a:off x="2647890" y="3694980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4" name="正方形/長方形 73"/>
              <p:cNvSpPr/>
              <p:nvPr/>
            </p:nvSpPr>
            <p:spPr bwMode="auto">
              <a:xfrm rot="2700000">
                <a:off x="2717421" y="4559076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5" name="正方形/長方形 74"/>
              <p:cNvSpPr/>
              <p:nvPr/>
            </p:nvSpPr>
            <p:spPr bwMode="auto">
              <a:xfrm rot="18900000">
                <a:off x="2550822" y="4558647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6" name="正方形/長方形 75"/>
              <p:cNvSpPr>
                <a:spLocks noChangeAspect="1"/>
              </p:cNvSpPr>
              <p:nvPr/>
            </p:nvSpPr>
            <p:spPr bwMode="auto">
              <a:xfrm rot="2700000">
                <a:off x="4733207" y="4554460"/>
                <a:ext cx="51840" cy="185694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7" name="正方形/長方形 76"/>
              <p:cNvSpPr>
                <a:spLocks noChangeAspect="1"/>
              </p:cNvSpPr>
              <p:nvPr/>
            </p:nvSpPr>
            <p:spPr bwMode="auto">
              <a:xfrm rot="5400000">
                <a:off x="4706914" y="3557732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8" name="正方形/長方形 77"/>
              <p:cNvSpPr>
                <a:spLocks noChangeAspect="1"/>
              </p:cNvSpPr>
              <p:nvPr/>
            </p:nvSpPr>
            <p:spPr bwMode="auto">
              <a:xfrm rot="5400000">
                <a:off x="4730730" y="1496935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9" name="正方形/長方形 78"/>
              <p:cNvSpPr/>
              <p:nvPr/>
            </p:nvSpPr>
            <p:spPr bwMode="auto">
              <a:xfrm rot="4800000">
                <a:off x="4724660" y="5439549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1" name="正方形/長方形 80"/>
              <p:cNvSpPr/>
              <p:nvPr/>
            </p:nvSpPr>
            <p:spPr bwMode="auto">
              <a:xfrm rot="4800000">
                <a:off x="4613729" y="4981530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3" name="正方形/長方形 82"/>
              <p:cNvSpPr>
                <a:spLocks noChangeAspect="1"/>
              </p:cNvSpPr>
              <p:nvPr/>
            </p:nvSpPr>
            <p:spPr bwMode="auto">
              <a:xfrm rot="5400000">
                <a:off x="4581745" y="5844218"/>
                <a:ext cx="51840" cy="1296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84" name="直線コネクタ 83"/>
              <p:cNvCxnSpPr>
                <a:stCxn id="74" idx="1"/>
              </p:cNvCxnSpPr>
              <p:nvPr/>
            </p:nvCxnSpPr>
            <p:spPr bwMode="auto">
              <a:xfrm flipH="1" flipV="1">
                <a:off x="2568222" y="4595610"/>
                <a:ext cx="155526" cy="219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直線コネクタ 85"/>
              <p:cNvCxnSpPr/>
              <p:nvPr/>
            </p:nvCxnSpPr>
            <p:spPr bwMode="auto">
              <a:xfrm flipH="1" flipV="1">
                <a:off x="5769407" y="4586533"/>
                <a:ext cx="2056547" cy="20673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50800" cap="flat" cmpd="sng" algn="ctr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直線コネクタ 95"/>
              <p:cNvCxnSpPr>
                <a:stCxn id="78" idx="3"/>
                <a:endCxn id="77" idx="1"/>
              </p:cNvCxnSpPr>
              <p:nvPr/>
            </p:nvCxnSpPr>
            <p:spPr bwMode="auto">
              <a:xfrm flipH="1">
                <a:off x="4739314" y="1610335"/>
                <a:ext cx="23816" cy="1995997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50800" cap="flat" cmpd="sng" algn="ctr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6" name="Rectangle 3"/>
              <p:cNvSpPr txBox="1">
                <a:spLocks noChangeArrowheads="1"/>
              </p:cNvSpPr>
              <p:nvPr/>
            </p:nvSpPr>
            <p:spPr>
              <a:xfrm>
                <a:off x="4960843" y="1417477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noProof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ETM</a:t>
                </a:r>
                <a:endParaRPr lang="en-US" altLang="ja-JP" sz="1100" kern="0" dirty="0">
                  <a:solidFill>
                    <a:srgbClr val="EAEAE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7" name="Rectangle 3"/>
              <p:cNvSpPr txBox="1">
                <a:spLocks noChangeArrowheads="1"/>
              </p:cNvSpPr>
              <p:nvPr/>
            </p:nvSpPr>
            <p:spPr>
              <a:xfrm>
                <a:off x="4965803" y="3491308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I</a:t>
                </a:r>
                <a:r>
                  <a:rPr lang="en-US" altLang="ja-JP" sz="1100" kern="0" noProof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TM</a:t>
                </a:r>
                <a:endParaRPr lang="en-US" altLang="ja-JP" sz="1100" kern="0" dirty="0">
                  <a:solidFill>
                    <a:srgbClr val="EAEAE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8" name="Rectangle 3"/>
              <p:cNvSpPr txBox="1">
                <a:spLocks noChangeArrowheads="1"/>
              </p:cNvSpPr>
              <p:nvPr/>
            </p:nvSpPr>
            <p:spPr>
              <a:xfrm rot="16200000">
                <a:off x="3874385" y="2341025"/>
                <a:ext cx="1098437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Y-arm cavity</a:t>
                </a:r>
              </a:p>
            </p:txBody>
          </p:sp>
          <p:sp>
            <p:nvSpPr>
              <p:cNvPr id="229" name="Rectangle 3"/>
              <p:cNvSpPr txBox="1">
                <a:spLocks noChangeArrowheads="1"/>
              </p:cNvSpPr>
              <p:nvPr/>
            </p:nvSpPr>
            <p:spPr>
              <a:xfrm>
                <a:off x="6136155" y="4748514"/>
                <a:ext cx="1460181" cy="750239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X-arm cavity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Length  3,000 m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Finesse 1,530</a:t>
                </a:r>
                <a:endParaRPr lang="en-US" altLang="ja-JP" sz="1100" kern="0" dirty="0">
                  <a:solidFill>
                    <a:srgbClr val="FFCC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0" name="Rectangle 3"/>
              <p:cNvSpPr txBox="1">
                <a:spLocks noChangeArrowheads="1"/>
              </p:cNvSpPr>
              <p:nvPr/>
            </p:nvSpPr>
            <p:spPr>
              <a:xfrm>
                <a:off x="5576344" y="4163689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I</a:t>
                </a:r>
                <a:r>
                  <a:rPr lang="en-US" altLang="ja-JP" sz="1100" kern="0" noProof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TM</a:t>
                </a:r>
                <a:endParaRPr lang="en-US" altLang="ja-JP" sz="1100" kern="0" dirty="0">
                  <a:solidFill>
                    <a:srgbClr val="EAEAE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1" name="Rectangle 3"/>
              <p:cNvSpPr txBox="1">
                <a:spLocks noChangeArrowheads="1"/>
              </p:cNvSpPr>
              <p:nvPr/>
            </p:nvSpPr>
            <p:spPr>
              <a:xfrm>
                <a:off x="7623632" y="4145154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noProof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ETM</a:t>
                </a:r>
                <a:endParaRPr lang="en-US" altLang="ja-JP" sz="1100" kern="0" dirty="0">
                  <a:solidFill>
                    <a:srgbClr val="EAEAEA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2" name="Rectangle 3"/>
              <p:cNvSpPr txBox="1">
                <a:spLocks noChangeArrowheads="1"/>
              </p:cNvSpPr>
              <p:nvPr/>
            </p:nvSpPr>
            <p:spPr>
              <a:xfrm>
                <a:off x="4800353" y="4145490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BS</a:t>
                </a:r>
              </a:p>
            </p:txBody>
          </p:sp>
          <p:sp>
            <p:nvSpPr>
              <p:cNvPr id="233" name="Rectangle 3"/>
              <p:cNvSpPr txBox="1">
                <a:spLocks noChangeArrowheads="1"/>
              </p:cNvSpPr>
              <p:nvPr/>
            </p:nvSpPr>
            <p:spPr>
              <a:xfrm>
                <a:off x="4067944" y="5774944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SEM</a:t>
                </a:r>
              </a:p>
            </p:txBody>
          </p:sp>
          <p:sp>
            <p:nvSpPr>
              <p:cNvPr id="234" name="Rectangle 3"/>
              <p:cNvSpPr txBox="1">
                <a:spLocks noChangeArrowheads="1"/>
              </p:cNvSpPr>
              <p:nvPr/>
            </p:nvSpPr>
            <p:spPr>
              <a:xfrm>
                <a:off x="3357306" y="4177337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PRM</a:t>
                </a:r>
              </a:p>
            </p:txBody>
          </p:sp>
          <p:sp>
            <p:nvSpPr>
              <p:cNvPr id="235" name="Rectangle 3"/>
              <p:cNvSpPr txBox="1">
                <a:spLocks noChangeArrowheads="1"/>
              </p:cNvSpPr>
              <p:nvPr/>
            </p:nvSpPr>
            <p:spPr>
              <a:xfrm>
                <a:off x="2310514" y="4733905"/>
                <a:ext cx="897883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26-m MC</a:t>
                </a:r>
              </a:p>
            </p:txBody>
          </p:sp>
          <p:sp>
            <p:nvSpPr>
              <p:cNvPr id="157" name="正方形/長方形 156"/>
              <p:cNvSpPr/>
              <p:nvPr/>
            </p:nvSpPr>
            <p:spPr bwMode="auto">
              <a:xfrm rot="5400000">
                <a:off x="1387817" y="4382493"/>
                <a:ext cx="216012" cy="396033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8" name="Rectangle 3"/>
              <p:cNvSpPr txBox="1">
                <a:spLocks noChangeArrowheads="1"/>
              </p:cNvSpPr>
              <p:nvPr/>
            </p:nvSpPr>
            <p:spPr>
              <a:xfrm>
                <a:off x="3327843" y="4811762"/>
                <a:ext cx="1460181" cy="539896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Power-recycling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  Gain ~11</a:t>
                </a:r>
              </a:p>
            </p:txBody>
          </p:sp>
          <p:sp>
            <p:nvSpPr>
              <p:cNvPr id="163" name="Rectangle 3"/>
              <p:cNvSpPr txBox="1">
                <a:spLocks noChangeArrowheads="1"/>
              </p:cNvSpPr>
              <p:nvPr/>
            </p:nvSpPr>
            <p:spPr>
              <a:xfrm>
                <a:off x="1228130" y="4693922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Laser</a:t>
                </a:r>
              </a:p>
            </p:txBody>
          </p:sp>
          <p:sp>
            <p:nvSpPr>
              <p:cNvPr id="164" name="Rectangle 3"/>
              <p:cNvSpPr txBox="1">
                <a:spLocks noChangeArrowheads="1"/>
              </p:cNvSpPr>
              <p:nvPr/>
            </p:nvSpPr>
            <p:spPr>
              <a:xfrm>
                <a:off x="3845992" y="4141104"/>
                <a:ext cx="776826" cy="214000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FFCC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800 W</a:t>
                </a:r>
              </a:p>
            </p:txBody>
          </p:sp>
          <p:sp>
            <p:nvSpPr>
              <p:cNvPr id="175" name="Rectangle 3"/>
              <p:cNvSpPr txBox="1">
                <a:spLocks noChangeArrowheads="1"/>
              </p:cNvSpPr>
              <p:nvPr/>
            </p:nvSpPr>
            <p:spPr>
              <a:xfrm>
                <a:off x="4860032" y="5315817"/>
                <a:ext cx="2232248" cy="894990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RSE: (Resonant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   sideband Extraction)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Signal-band Gain ~15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Detuned RSE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    (Variable tuning)</a:t>
                </a:r>
              </a:p>
            </p:txBody>
          </p:sp>
          <p:sp>
            <p:nvSpPr>
              <p:cNvPr id="176" name="Rectangle 3"/>
              <p:cNvSpPr txBox="1">
                <a:spLocks noChangeArrowheads="1"/>
              </p:cNvSpPr>
              <p:nvPr/>
            </p:nvSpPr>
            <p:spPr>
              <a:xfrm>
                <a:off x="6012160" y="4293096"/>
                <a:ext cx="1695009" cy="750239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  </a:t>
                </a:r>
                <a:r>
                  <a:rPr lang="en-US" altLang="ja-JP" sz="1100" kern="0" dirty="0">
                    <a:solidFill>
                      <a:srgbClr val="FFCC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Power  ~380 kW</a:t>
                </a:r>
              </a:p>
            </p:txBody>
          </p:sp>
          <p:sp>
            <p:nvSpPr>
              <p:cNvPr id="177" name="Rectangle 3"/>
              <p:cNvSpPr txBox="1">
                <a:spLocks noChangeArrowheads="1"/>
              </p:cNvSpPr>
              <p:nvPr/>
            </p:nvSpPr>
            <p:spPr>
              <a:xfrm>
                <a:off x="1944442" y="4100442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Input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Bench</a:t>
                </a:r>
              </a:p>
            </p:txBody>
          </p:sp>
          <p:sp>
            <p:nvSpPr>
              <p:cNvPr id="178" name="正方形/長方形 177"/>
              <p:cNvSpPr/>
              <p:nvPr/>
            </p:nvSpPr>
            <p:spPr bwMode="auto">
              <a:xfrm rot="5400000">
                <a:off x="2105737" y="4389007"/>
                <a:ext cx="216012" cy="396033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10" name="Rectangle 3"/>
            <p:cNvSpPr txBox="1">
              <a:spLocks noChangeArrowheads="1"/>
            </p:cNvSpPr>
            <p:nvPr/>
          </p:nvSpPr>
          <p:spPr>
            <a:xfrm>
              <a:off x="971600" y="4077072"/>
              <a:ext cx="1460181" cy="750239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100" kern="0" dirty="0">
                  <a:solidFill>
                    <a:srgbClr val="EAEAEA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 </a:t>
              </a:r>
              <a:r>
                <a:rPr lang="en-US" altLang="ja-JP" sz="1100" kern="0" dirty="0">
                  <a:solidFill>
                    <a:srgbClr val="FFCC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Power 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100" kern="0" dirty="0">
                  <a:solidFill>
                    <a:srgbClr val="FFCCC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   ~180 W</a:t>
              </a:r>
            </a:p>
          </p:txBody>
        </p:sp>
      </p:grpSp>
      <p:sp>
        <p:nvSpPr>
          <p:cNvPr id="211" name="Rectangle 3"/>
          <p:cNvSpPr txBox="1">
            <a:spLocks noChangeArrowheads="1"/>
          </p:cNvSpPr>
          <p:nvPr/>
        </p:nvSpPr>
        <p:spPr>
          <a:xfrm>
            <a:off x="2804741" y="4105727"/>
            <a:ext cx="589937" cy="214000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>
                <a:solidFill>
                  <a:srgbClr val="FFCC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78 W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EBFD29-32E4-4341-9F41-9428080758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96951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Sensitivity Comparison</a:t>
            </a:r>
            <a:endParaRPr lang="en-US" altLang="ja-JP" sz="2000" dirty="0"/>
          </a:p>
        </p:txBody>
      </p:sp>
      <p:sp>
        <p:nvSpPr>
          <p:cNvPr id="24" name="角丸四角形 23"/>
          <p:cNvSpPr/>
          <p:nvPr/>
        </p:nvSpPr>
        <p:spPr bwMode="auto">
          <a:xfrm>
            <a:off x="276029" y="899641"/>
            <a:ext cx="8544443" cy="5442958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フリーフォーム 17"/>
          <p:cNvSpPr/>
          <p:nvPr/>
        </p:nvSpPr>
        <p:spPr bwMode="auto">
          <a:xfrm>
            <a:off x="1461351" y="2213703"/>
            <a:ext cx="7006827" cy="3295497"/>
          </a:xfrm>
          <a:custGeom>
            <a:avLst/>
            <a:gdLst>
              <a:gd name="connsiteX0" fmla="*/ 0 w 6209731"/>
              <a:gd name="connsiteY0" fmla="*/ 0 h 2811439"/>
              <a:gd name="connsiteX1" fmla="*/ 13648 w 6209731"/>
              <a:gd name="connsiteY1" fmla="*/ 2811439 h 2811439"/>
              <a:gd name="connsiteX2" fmla="*/ 6209731 w 6209731"/>
              <a:gd name="connsiteY2" fmla="*/ 2797791 h 2811439"/>
              <a:gd name="connsiteX3" fmla="*/ 6182436 w 6209731"/>
              <a:gd name="connsiteY3" fmla="*/ 1310185 h 2811439"/>
              <a:gd name="connsiteX4" fmla="*/ 3562066 w 6209731"/>
              <a:gd name="connsiteY4" fmla="*/ 2047164 h 2811439"/>
              <a:gd name="connsiteX5" fmla="*/ 3275463 w 6209731"/>
              <a:gd name="connsiteY5" fmla="*/ 2088108 h 2811439"/>
              <a:gd name="connsiteX6" fmla="*/ 2947916 w 6209731"/>
              <a:gd name="connsiteY6" fmla="*/ 2115403 h 2811439"/>
              <a:gd name="connsiteX7" fmla="*/ 2565779 w 6209731"/>
              <a:gd name="connsiteY7" fmla="*/ 2101755 h 2811439"/>
              <a:gd name="connsiteX8" fmla="*/ 2402006 w 6209731"/>
              <a:gd name="connsiteY8" fmla="*/ 2101755 h 2811439"/>
              <a:gd name="connsiteX9" fmla="*/ 2142699 w 6209731"/>
              <a:gd name="connsiteY9" fmla="*/ 1924334 h 2811439"/>
              <a:gd name="connsiteX10" fmla="*/ 1160060 w 6209731"/>
              <a:gd name="connsiteY10" fmla="*/ 1241946 h 2811439"/>
              <a:gd name="connsiteX11" fmla="*/ 1023582 w 6209731"/>
              <a:gd name="connsiteY11" fmla="*/ 1146412 h 2811439"/>
              <a:gd name="connsiteX12" fmla="*/ 805218 w 6209731"/>
              <a:gd name="connsiteY12" fmla="*/ 968991 h 2811439"/>
              <a:gd name="connsiteX13" fmla="*/ 327546 w 6209731"/>
              <a:gd name="connsiteY13" fmla="*/ 423081 h 2811439"/>
              <a:gd name="connsiteX14" fmla="*/ 0 w 6209731"/>
              <a:gd name="connsiteY14" fmla="*/ 0 h 281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09731" h="2811439">
                <a:moveTo>
                  <a:pt x="0" y="0"/>
                </a:moveTo>
                <a:cubicBezTo>
                  <a:pt x="4549" y="937146"/>
                  <a:pt x="9099" y="1874293"/>
                  <a:pt x="13648" y="2811439"/>
                </a:cubicBezTo>
                <a:lnTo>
                  <a:pt x="6209731" y="2797791"/>
                </a:lnTo>
                <a:lnTo>
                  <a:pt x="6182436" y="1310185"/>
                </a:lnTo>
                <a:lnTo>
                  <a:pt x="3562066" y="2047164"/>
                </a:lnTo>
                <a:lnTo>
                  <a:pt x="3275463" y="2088108"/>
                </a:lnTo>
                <a:lnTo>
                  <a:pt x="2947916" y="2115403"/>
                </a:lnTo>
                <a:lnTo>
                  <a:pt x="2565779" y="2101755"/>
                </a:lnTo>
                <a:lnTo>
                  <a:pt x="2402006" y="2101755"/>
                </a:lnTo>
                <a:lnTo>
                  <a:pt x="2142699" y="1924334"/>
                </a:lnTo>
                <a:lnTo>
                  <a:pt x="1160060" y="1241946"/>
                </a:lnTo>
                <a:lnTo>
                  <a:pt x="1023582" y="1146412"/>
                </a:lnTo>
                <a:lnTo>
                  <a:pt x="805218" y="968991"/>
                </a:lnTo>
                <a:lnTo>
                  <a:pt x="327546" y="42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809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404664"/>
            <a:ext cx="8820472" cy="60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2680118" y="4429323"/>
            <a:ext cx="1056265" cy="42203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2664941" y="4364316"/>
            <a:ext cx="1152692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KAGRA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DBDEDC8-08B8-4F1A-832F-EA3C27E3F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0545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ミラプロ 大型低温重力波望遠鏡 KAGURA">
            <a:extLst>
              <a:ext uri="{FF2B5EF4-FFF2-40B4-BE49-F238E27FC236}">
                <a16:creationId xmlns:a16="http://schemas.microsoft.com/office/drawing/2014/main" id="{2683EDCA-948F-4CC8-86D9-5C51C427D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94" y="2061872"/>
            <a:ext cx="4492602" cy="41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25" y="2266749"/>
            <a:ext cx="3553550" cy="3723441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 bwMode="auto">
          <a:xfrm>
            <a:off x="467544" y="2401724"/>
            <a:ext cx="2704725" cy="523220"/>
          </a:xfrm>
          <a:prstGeom prst="roundRect">
            <a:avLst/>
          </a:prstGeom>
          <a:solidFill>
            <a:srgbClr val="000000">
              <a:alpha val="7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Site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 bwMode="auto">
          <a:xfrm>
            <a:off x="4031197" y="2061872"/>
            <a:ext cx="4448770" cy="4133194"/>
          </a:xfrm>
          <a:prstGeom prst="rect">
            <a:avLst/>
          </a:prstGeom>
          <a:noFill/>
          <a:ln w="41275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AutoShape 29"/>
          <p:cNvSpPr>
            <a:spLocks noChangeArrowheads="1"/>
          </p:cNvSpPr>
          <p:nvPr/>
        </p:nvSpPr>
        <p:spPr bwMode="auto">
          <a:xfrm>
            <a:off x="4175212" y="2187155"/>
            <a:ext cx="3384376" cy="1139855"/>
          </a:xfrm>
          <a:prstGeom prst="roundRect">
            <a:avLst>
              <a:gd name="adj" fmla="val 4505"/>
            </a:avLst>
          </a:prstGeom>
          <a:solidFill>
            <a:srgbClr val="000000">
              <a:alpha val="70000"/>
            </a:srgbClr>
          </a:solidFill>
          <a:ln w="3175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4224344" y="2157459"/>
            <a:ext cx="378852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Underground Research Facility</a:t>
            </a: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Neutrino :               SK, Kamland</a:t>
            </a: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Dark matter :          XMASS</a:t>
            </a: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Gravitational Wave : CLIO, </a:t>
            </a:r>
            <a:r>
              <a:rPr lang="en-US" altLang="ja-JP" sz="1400" dirty="0">
                <a:solidFill>
                  <a:srgbClr val="99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KAGRA</a:t>
            </a: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Geophysics :            Strain meter</a:t>
            </a:r>
          </a:p>
        </p:txBody>
      </p:sp>
      <p:sp>
        <p:nvSpPr>
          <p:cNvPr id="16" name="円/楕円 15"/>
          <p:cNvSpPr/>
          <p:nvPr/>
        </p:nvSpPr>
        <p:spPr bwMode="auto">
          <a:xfrm>
            <a:off x="2030086" y="4649535"/>
            <a:ext cx="227612" cy="232468"/>
          </a:xfrm>
          <a:prstGeom prst="ellipse">
            <a:avLst/>
          </a:prstGeom>
          <a:solidFill>
            <a:srgbClr val="9966FF">
              <a:alpha val="9804"/>
            </a:srgbClr>
          </a:solidFill>
          <a:ln w="635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>
              <a:solidFill>
                <a:srgbClr val="0033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8" name="直線コネクタ 17"/>
          <p:cNvCxnSpPr>
            <a:stCxn id="16" idx="6"/>
          </p:cNvCxnSpPr>
          <p:nvPr/>
        </p:nvCxnSpPr>
        <p:spPr bwMode="auto">
          <a:xfrm flipV="1">
            <a:off x="2257698" y="3966220"/>
            <a:ext cx="1773499" cy="799549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99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480075" y="2383198"/>
            <a:ext cx="2692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&lt;1hour by car from Toyama  </a:t>
            </a: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city or Toyama airport</a:t>
            </a:r>
          </a:p>
        </p:txBody>
      </p:sp>
      <p:sp>
        <p:nvSpPr>
          <p:cNvPr id="26" name="Rectangle 37"/>
          <p:cNvSpPr>
            <a:spLocks noChangeArrowheads="1"/>
          </p:cNvSpPr>
          <p:nvPr/>
        </p:nvSpPr>
        <p:spPr bwMode="auto">
          <a:xfrm>
            <a:off x="324547" y="6225772"/>
            <a:ext cx="17422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Map by Google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2555776" y="4883591"/>
            <a:ext cx="1050731" cy="27360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Tokyo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763688" y="5099615"/>
            <a:ext cx="1050731" cy="27360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Osaka</a:t>
            </a: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1788079" y="4310573"/>
            <a:ext cx="1050731" cy="27360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Kamioka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663933" y="934729"/>
            <a:ext cx="757242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Underground site at </a:t>
            </a:r>
            <a:r>
              <a:rPr lang="en-US" altLang="ja-JP" dirty="0">
                <a:solidFill>
                  <a:srgbClr val="99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Kamioka</a:t>
            </a:r>
            <a:r>
              <a:rPr lang="en-US" altLang="ja-JP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Gifu prefecture </a:t>
            </a: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558280" y="1470219"/>
            <a:ext cx="8280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Facility of the Institute of Cosmic-Ray Research (ICRR), Univ. of Tokyo.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0367392-F599-490B-BFFD-DF9FF881CE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5333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Photo</a:t>
            </a:r>
            <a:endParaRPr lang="en-US" altLang="ja-JP" sz="2000" dirty="0"/>
          </a:p>
        </p:txBody>
      </p:sp>
      <p:pic>
        <p:nvPicPr>
          <p:cNvPr id="6" name="Picture 2" descr="F:\緊急仕事フォルダー\第12回東大宇宙線研・カブリ数物連携宇宙研究機構合同一般講演会150418\KAGRA-pahoto\X腕3km真空ダク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8" y="922577"/>
            <a:ext cx="7949520" cy="526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5004048" y="6163428"/>
            <a:ext cx="38884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3-km Tunnel and Beam Duct (Photo by S. Miyoki)</a:t>
            </a:r>
            <a:endParaRPr lang="ja-JP" altLang="en-US" sz="11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0151827-2F84-48E1-8516-C079C5E60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1887662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endParaRPr lang="en-US" altLang="ja-JP" sz="2000" dirty="0"/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444208" y="6116396"/>
            <a:ext cx="2479910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From presentation by Washimi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27D5AC-BCB1-4CBA-91A7-EED9C9C35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" y="842601"/>
            <a:ext cx="9030960" cy="517279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219AB9-E110-495F-B2EF-4F9A9960DB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263259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Photos</a:t>
            </a:r>
            <a:endParaRPr kumimoji="1" lang="ja-JP" altLang="en-US" dirty="0"/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72DD8328-88B1-466B-BF10-8B8462B9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908720"/>
            <a:ext cx="7930095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Sapphire Mirror: Diameter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22cm, Thickness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15cm</a:t>
            </a:r>
          </a:p>
        </p:txBody>
      </p:sp>
      <p:pic>
        <p:nvPicPr>
          <p:cNvPr id="97" name="図 2">
            <a:extLst>
              <a:ext uri="{FF2B5EF4-FFF2-40B4-BE49-F238E27FC236}">
                <a16:creationId xmlns:a16="http://schemas.microsoft.com/office/drawing/2014/main" id="{3AEC6846-2D1A-4402-81FD-097F69958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39" y="1444251"/>
            <a:ext cx="5458733" cy="486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BABBA7-9DE4-4C91-9818-526F8ED1B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0386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Photo</a:t>
            </a:r>
            <a:endParaRPr lang="en-US" altLang="ja-JP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5320754" y="6076499"/>
            <a:ext cx="34269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Photo and CG model of cryogenic payload</a:t>
            </a:r>
            <a:endParaRPr lang="ja-JP" altLang="en-US" sz="11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225" y="2276872"/>
            <a:ext cx="4917544" cy="350833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12776"/>
            <a:ext cx="3683962" cy="488145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EC75B8-BF04-47A9-989C-FC9610E6A9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0070768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Photos</a:t>
            </a:r>
            <a:endParaRPr kumimoji="1" lang="ja-JP" altLang="en-US" dirty="0"/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72DD8328-88B1-466B-BF10-8B8462B9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69" y="908720"/>
            <a:ext cx="7282023" cy="4857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Vibration Isolation</a:t>
            </a:r>
          </a:p>
        </p:txBody>
      </p:sp>
      <p:pic>
        <p:nvPicPr>
          <p:cNvPr id="7" name="図 2">
            <a:extLst>
              <a:ext uri="{FF2B5EF4-FFF2-40B4-BE49-F238E27FC236}">
                <a16:creationId xmlns:a16="http://schemas.microsoft.com/office/drawing/2014/main" id="{493AC720-99C5-45CE-AB9E-9E87F36F7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45322"/>
            <a:ext cx="4028740" cy="537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2">
            <a:extLst>
              <a:ext uri="{FF2B5EF4-FFF2-40B4-BE49-F238E27FC236}">
                <a16:creationId xmlns:a16="http://schemas.microsoft.com/office/drawing/2014/main" id="{7A02A54D-6615-4D99-B710-B74469F2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95" y="1844824"/>
            <a:ext cx="2160240" cy="449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A5EEE071-07D6-48C4-9B4B-26CCDF5A52F0}"/>
              </a:ext>
            </a:extLst>
          </p:cNvPr>
          <p:cNvSpPr/>
          <p:nvPr/>
        </p:nvSpPr>
        <p:spPr>
          <a:xfrm>
            <a:off x="1907704" y="1916832"/>
            <a:ext cx="792088" cy="648072"/>
          </a:xfrm>
          <a:prstGeom prst="ellipse">
            <a:avLst/>
          </a:prstGeom>
          <a:ln w="25400">
            <a:solidFill>
              <a:srgbClr val="FFFF6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D8E607-5CEC-44B7-85A2-29161487E4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72720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EAEAEA"/>
                </a:solidFill>
                <a:latin typeface="+mj-lt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solidFill>
                <a:srgbClr val="EAEAEA"/>
              </a:solidFill>
              <a:latin typeface="+mj-lt"/>
              <a:ea typeface="Meiryo UI" panose="020B0604030504040204" pitchFamily="50" charset="-128"/>
            </a:endParaRPr>
          </a:p>
        </p:txBody>
      </p:sp>
      <p:sp>
        <p:nvSpPr>
          <p:cNvPr id="1104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/>
          <a:lstStyle/>
          <a:p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7544" y="2780928"/>
            <a:ext cx="7715200" cy="8136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4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eiryo UI" panose="020B0604030504040204" pitchFamily="50" charset="-128"/>
                <a:sym typeface="Wingdings" panose="05000000000000000000" pitchFamily="2" charset="2"/>
              </a:rPr>
              <a:t>KAGRA Observation Runs</a:t>
            </a:r>
            <a:endParaRPr lang="en-US" altLang="ja-JP" sz="40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eiryo UI" panose="020B0604030504040204" pitchFamily="50" charset="-128"/>
              <a:sym typeface="Wingdings" panose="05000000000000000000" pitchFamily="2" charset="2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1D15060-546A-429E-9E16-538AE6147B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9790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Observation Run History</a:t>
            </a:r>
            <a:endParaRPr lang="en-US" altLang="ja-JP" sz="2000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367358" y="936045"/>
            <a:ext cx="7323993" cy="226690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~Mar 2016: 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iKAGRA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(Room Temperature MI)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~Mar 2018: 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bKAGRA phase-1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(Cryogenic MI)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 Apr 2019: 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bKAGRA phase-2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(Most items installed)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May 2019 ~ April 2020: 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bKAGRA phase-3 to O3 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PRFPMI configuration. Stable operation, Noise hunting.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BNS range sensitivity of ~1 Mpc (March 2020).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171D01-0DF4-4697-8E7E-54CFAC0E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6" y="3401409"/>
            <a:ext cx="3545786" cy="302589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B8F21BB-B41A-4021-B056-E8132890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06" y="3429001"/>
            <a:ext cx="4614269" cy="2998302"/>
          </a:xfrm>
          <a:prstGeom prst="rect">
            <a:avLst/>
          </a:prstGeom>
        </p:spPr>
      </p:pic>
      <p:sp>
        <p:nvSpPr>
          <p:cNvPr id="15" name="Rectangle 24">
            <a:extLst>
              <a:ext uri="{FF2B5EF4-FFF2-40B4-BE49-F238E27FC236}">
                <a16:creationId xmlns:a16="http://schemas.microsoft.com/office/drawing/2014/main" id="{ABB2EC65-BC85-4EB9-9386-53C647443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194997"/>
            <a:ext cx="1005403" cy="2398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Fig by Sawada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2B6331D-A29F-4BBE-AE36-0BB9FEA94E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50CD2B-E078-4AB2-A69E-DDD13A492D6B}"/>
              </a:ext>
            </a:extLst>
          </p:cNvPr>
          <p:cNvSpPr txBox="1"/>
          <p:nvPr/>
        </p:nvSpPr>
        <p:spPr bwMode="auto">
          <a:xfrm>
            <a:off x="7039648" y="3145625"/>
            <a:ext cx="19900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C000"/>
                </a:solidFill>
                <a:latin typeface="+mj-lt"/>
              </a:rPr>
              <a:t>PTEP 2021, 05A101</a:t>
            </a:r>
            <a:endParaRPr lang="ja-JP" altLang="en-US" sz="1400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57423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>
            <a:noAutofit/>
          </a:bodyPr>
          <a:lstStyle/>
          <a:p>
            <a:r>
              <a:rPr lang="en-US" altLang="ja-JP" dirty="0"/>
              <a:t>First Detection of GW</a:t>
            </a:r>
            <a:endParaRPr lang="ja-JP" altLang="en-US" dirty="0"/>
          </a:p>
        </p:txBody>
      </p:sp>
      <p:sp>
        <p:nvSpPr>
          <p:cNvPr id="42" name="Rectangle 51"/>
          <p:cNvSpPr>
            <a:spLocks noChangeArrowheads="1"/>
          </p:cNvSpPr>
          <p:nvPr/>
        </p:nvSpPr>
        <p:spPr bwMode="auto">
          <a:xfrm>
            <a:off x="351794" y="815325"/>
            <a:ext cx="8411166" cy="18651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On Feb. 11</a:t>
            </a:r>
            <a:r>
              <a:rPr lang="en-US" altLang="ja-JP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, 2016,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LIGO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announced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first detection 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of gravitational wave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. The signal was from inspiral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and merger of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binary black hole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at 410Mpc distance.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         Opens a new field of ‘</a:t>
            </a:r>
            <a:r>
              <a:rPr lang="en-US" altLang="ja-JP" u="sng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GW astronomy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’.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5" y="2996952"/>
            <a:ext cx="4360323" cy="303816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 bwMode="auto">
          <a:xfrm>
            <a:off x="6300192" y="6050853"/>
            <a:ext cx="2629246" cy="27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ja-JP" sz="10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Courtesy Caltech/MIT/LIGO Laboratory</a:t>
            </a:r>
            <a:endParaRPr kumimoji="1" lang="en-US" altLang="ja-JP" sz="1000" b="0" kern="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1141904" y="2287920"/>
            <a:ext cx="235456" cy="246504"/>
          </a:xfrm>
          <a:prstGeom prst="rightArrow">
            <a:avLst/>
          </a:prstGeom>
          <a:ln w="1270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  <a:latin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996952"/>
            <a:ext cx="3921597" cy="303816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2277451-43AA-4841-AD28-3C7BB70203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90477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O3GK</a:t>
            </a:r>
            <a:endParaRPr lang="en-US" altLang="ja-JP" sz="2000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231966" y="908720"/>
            <a:ext cx="5350439" cy="536095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Initial plan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was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to join the O3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with LIGO and VIRGO, once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KAGRA reached the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~1Mpc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sensitivity, based on MoA.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realized it in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March 2020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However, LIGO and VIRGO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stopped their operation due to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COOVID-19 situation.</a:t>
            </a:r>
          </a:p>
          <a:p>
            <a:pPr algn="l">
              <a:lnSpc>
                <a:spcPct val="120000"/>
              </a:lnSpc>
              <a:buFontTx/>
              <a:buNone/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GEO600 at Germany and KAGRA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had a joint observation run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in April 2020 :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O3GK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532263" y="764704"/>
            <a:ext cx="3379771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From presentation by H. Takahashi (2021)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217DBCB-9551-4C39-930D-FBFA8A44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284" y="1115237"/>
            <a:ext cx="3099180" cy="2614934"/>
          </a:xfrm>
          <a:prstGeom prst="rect">
            <a:avLst/>
          </a:prstGeom>
        </p:spPr>
      </p:pic>
      <p:graphicFrame>
        <p:nvGraphicFramePr>
          <p:cNvPr id="14" name="Object 12">
            <a:extLst>
              <a:ext uri="{FF2B5EF4-FFF2-40B4-BE49-F238E27FC236}">
                <a16:creationId xmlns:a16="http://schemas.microsoft.com/office/drawing/2014/main" id="{53CB5476-5C2C-41AC-91FE-DF8FB752A1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49913"/>
              </p:ext>
            </p:extLst>
          </p:nvPr>
        </p:nvGraphicFramePr>
        <p:xfrm>
          <a:off x="5582405" y="4014106"/>
          <a:ext cx="3382083" cy="2295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2609640" imgH="1771560" progId="Canvas.Drawing.X">
                  <p:embed/>
                </p:oleObj>
              </mc:Choice>
              <mc:Fallback>
                <p:oleObj name="Drawing" r:id="rId4" imgW="2609640" imgH="1771560" progId="Canvas.Drawing.X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2405" y="4014106"/>
                        <a:ext cx="3382083" cy="2295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4">
            <a:extLst>
              <a:ext uri="{FF2B5EF4-FFF2-40B4-BE49-F238E27FC236}">
                <a16:creationId xmlns:a16="http://schemas.microsoft.com/office/drawing/2014/main" id="{F77B3BF2-F997-434D-AD26-2A3B97EEC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738" y="4123257"/>
            <a:ext cx="797013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GEO600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088A72-2780-4C9D-A6C5-A48B6FFD5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8229878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Observation Run</a:t>
            </a:r>
            <a:endParaRPr lang="en-US" altLang="ja-JP" sz="2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048" y="3140968"/>
            <a:ext cx="4429291" cy="2878105"/>
          </a:xfrm>
          <a:prstGeom prst="rect">
            <a:avLst/>
          </a:prstGeom>
        </p:spPr>
      </p:pic>
      <p:pic>
        <p:nvPicPr>
          <p:cNvPr id="10242" name="Picture 2" descr="https://gwcenter.icrr.u-tokyo.ac.jp/wp-content/uploads/2020/02/4E5A6207-650x4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320480" cy="287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251520" y="765175"/>
            <a:ext cx="8240333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started observation run in 2020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*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solo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: 2 weeks (Feb. 25 – Mar. 10)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*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O3GK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       : 2 weeks (Apr. 7 – Apr. 21)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* Science-mode duty factor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54%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* Typical binary range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~600 kpc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(Best ~970 kpc)   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251520" y="5987411"/>
            <a:ext cx="3022687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From KAGRA web site (Feb 25, 2020)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209064" y="6012290"/>
            <a:ext cx="3628814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From presentation by T.Kajita (May 27, 2020)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51520" y="6194326"/>
            <a:ext cx="31638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※ BNS range here: sky averaged range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55077DE-9D40-4157-912D-F51CFB82AF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EF290E-3EFA-42ED-9083-AB267AE620DE}"/>
              </a:ext>
            </a:extLst>
          </p:cNvPr>
          <p:cNvSpPr txBox="1"/>
          <p:nvPr/>
        </p:nvSpPr>
        <p:spPr bwMode="auto">
          <a:xfrm>
            <a:off x="7023471" y="6246303"/>
            <a:ext cx="19900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FFC000"/>
                </a:solidFill>
                <a:latin typeface="+mj-lt"/>
              </a:rPr>
              <a:t>PTEP 2021, 05A101</a:t>
            </a:r>
            <a:endParaRPr lang="ja-JP" altLang="en-US" sz="1200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02158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Observation Run</a:t>
            </a:r>
            <a:endParaRPr lang="en-US" altLang="ja-JP" sz="2000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251520" y="765175"/>
            <a:ext cx="7128618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started observation run in 2019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*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solo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: 2 weeks (Feb. 25 – Mar. 10)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*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O3GK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       : 2 weeks (Apr. 7 – Apr. 21)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3384211" y="5914898"/>
            <a:ext cx="5467266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From presentation at JPS meeting by T. Yamamoto (Sep 14-17, 2020)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7" y="2622177"/>
            <a:ext cx="8613803" cy="3171579"/>
          </a:xfrm>
          <a:prstGeom prst="rect">
            <a:avLst/>
          </a:prstGeom>
        </p:spPr>
      </p:pic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51520" y="6194326"/>
            <a:ext cx="31638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※ BNS range here: sky averaged range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FFB5DB8-41FB-43C1-A943-7E86ECC33E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5865405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kumimoji="1" lang="en-US" altLang="ja-JP" dirty="0"/>
              <a:t>O3GK Interferometer Configuration</a:t>
            </a:r>
            <a:endParaRPr kumimoji="1" lang="ja-JP" altLang="en-US" dirty="0"/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72DD8328-88B1-466B-BF10-8B8462B9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6181914"/>
            <a:ext cx="3816424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Figure:</a:t>
            </a:r>
            <a:r>
              <a:rPr lang="ja-JP" altLang="en-US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Y.</a:t>
            </a:r>
            <a:r>
              <a:rPr lang="ja-JP" altLang="en-US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Michimura</a:t>
            </a:r>
            <a:r>
              <a:rPr lang="ja-JP" altLang="en-US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(LVK Meeting March 2021)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CD8A1D-3339-4F43-BCD7-DC66281B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05429"/>
            <a:ext cx="7200800" cy="537648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B58F450-61DE-46A7-AD41-0B7C42173435}"/>
              </a:ext>
            </a:extLst>
          </p:cNvPr>
          <p:cNvSpPr/>
          <p:nvPr/>
        </p:nvSpPr>
        <p:spPr>
          <a:xfrm>
            <a:off x="1259632" y="813380"/>
            <a:ext cx="2880320" cy="111140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28FDEB-A621-49DA-9358-4623EF421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59371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KAGRA Sensitivity</a:t>
            </a:r>
            <a:endParaRPr lang="en-US" altLang="ja-JP" sz="2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b="18021"/>
          <a:stretch/>
        </p:blipFill>
        <p:spPr>
          <a:xfrm>
            <a:off x="827584" y="864474"/>
            <a:ext cx="7935664" cy="525888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BB74EC9-2FC3-4916-AB5C-A673F4CA40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C085E4-D156-4EF0-8BE2-AFFC146CB51D}"/>
              </a:ext>
            </a:extLst>
          </p:cNvPr>
          <p:cNvSpPr txBox="1"/>
          <p:nvPr/>
        </p:nvSpPr>
        <p:spPr bwMode="auto">
          <a:xfrm>
            <a:off x="7001529" y="6206132"/>
            <a:ext cx="19900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FFC000"/>
                </a:solidFill>
                <a:latin typeface="+mj-lt"/>
              </a:rPr>
              <a:t>PTEP 2021, 05A101</a:t>
            </a:r>
            <a:endParaRPr lang="ja-JP" altLang="en-US" sz="1200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795467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BNS Observable Range History</a:t>
            </a:r>
            <a:endParaRPr lang="en-US" altLang="ja-JP" sz="2000" dirty="0"/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796136" y="6087678"/>
            <a:ext cx="2769028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Fig. from Presentation by Washimi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955642-858D-41D0-8492-D8419D66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70" y="1004600"/>
            <a:ext cx="8605460" cy="508017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83AFC52-70B7-42A5-B4FA-F95738CFCA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9451746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EAEAEA"/>
                </a:solidFill>
                <a:latin typeface="+mj-lt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solidFill>
                <a:srgbClr val="EAEAEA"/>
              </a:solidFill>
              <a:latin typeface="+mj-lt"/>
              <a:ea typeface="Meiryo UI" panose="020B0604030504040204" pitchFamily="50" charset="-128"/>
            </a:endParaRPr>
          </a:p>
        </p:txBody>
      </p:sp>
      <p:sp>
        <p:nvSpPr>
          <p:cNvPr id="1104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/>
          <a:lstStyle/>
          <a:p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7544" y="2780928"/>
            <a:ext cx="7715200" cy="8136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44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eiryo UI" panose="020B0604030504040204" pitchFamily="50" charset="-128"/>
                <a:sym typeface="Wingdings" panose="05000000000000000000" pitchFamily="2" charset="2"/>
              </a:rPr>
              <a:t>Activities Toward O4</a:t>
            </a:r>
            <a:endParaRPr lang="en-US" altLang="ja-JP" sz="4000" dirty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eiryo UI" panose="020B0604030504040204" pitchFamily="50" charset="-128"/>
              <a:sym typeface="Wingdings" panose="05000000000000000000" pitchFamily="2" charset="2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5F8AA2-1852-4FFC-A792-D507672DF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93232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g-term observing schedule">
            <a:extLst>
              <a:ext uri="{FF2B5EF4-FFF2-40B4-BE49-F238E27FC236}">
                <a16:creationId xmlns:a16="http://schemas.microsoft.com/office/drawing/2014/main" id="{5EC0E6FE-D0E0-5D51-A6AE-DD4A4ABC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0" y="1570260"/>
            <a:ext cx="8549928" cy="360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endParaRPr lang="en-US" altLang="ja-JP" sz="2000" dirty="0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F8B6C0FA-9605-40BB-9C6E-3C46AFE03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927002"/>
            <a:ext cx="7510454" cy="4857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KAGRA will join to O4 with improved sensitivity.</a:t>
            </a:r>
            <a:endParaRPr lang="en-US" altLang="ja-JP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BA8160-9A40-43A1-81F8-6D4ABB6FF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0163940F-48C4-4757-BCBE-87AC8A25D0AF}"/>
              </a:ext>
            </a:extLst>
          </p:cNvPr>
          <p:cNvSpPr/>
          <p:nvPr/>
        </p:nvSpPr>
        <p:spPr>
          <a:xfrm>
            <a:off x="2843807" y="5229200"/>
            <a:ext cx="5706121" cy="786459"/>
          </a:xfrm>
          <a:prstGeom prst="wedgeRoundRectCallout">
            <a:avLst>
              <a:gd name="adj1" fmla="val 6006"/>
              <a:gd name="adj2" fmla="val -130292"/>
              <a:gd name="adj3" fmla="val 16667"/>
            </a:avLst>
          </a:prstGeom>
          <a:solidFill>
            <a:schemeClr val="accent1">
              <a:alpha val="1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0C28781D-2950-4930-802E-6B3908E9B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573" y="5295847"/>
            <a:ext cx="5616624" cy="7198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O4 start : 24 May 2023 in the current plan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           (19 Jan 2023 announcement)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BFEB7A-02BF-4F7B-A951-BA1E599A67E2}"/>
              </a:ext>
            </a:extLst>
          </p:cNvPr>
          <p:cNvSpPr txBox="1"/>
          <p:nvPr/>
        </p:nvSpPr>
        <p:spPr bwMode="auto">
          <a:xfrm>
            <a:off x="3491880" y="6082306"/>
            <a:ext cx="46103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accent3"/>
                </a:solidFill>
                <a:latin typeface="+mj-lt"/>
              </a:rPr>
              <a:t>https://www.ligo.org/scientists/GWEMalerts.php</a:t>
            </a:r>
            <a:endParaRPr lang="ja-JP" altLang="en-US" sz="1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4074C70-B6B2-A301-F031-83E6FB69CB3B}"/>
              </a:ext>
            </a:extLst>
          </p:cNvPr>
          <p:cNvSpPr/>
          <p:nvPr/>
        </p:nvSpPr>
        <p:spPr>
          <a:xfrm rot="19469460">
            <a:off x="5748119" y="4514475"/>
            <a:ext cx="251789" cy="288032"/>
          </a:xfrm>
          <a:prstGeom prst="downArrow">
            <a:avLst/>
          </a:prstGeom>
          <a:ln w="25400">
            <a:solidFill>
              <a:schemeClr val="accent6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97FB27F9-4DA2-BA2B-B456-C87A6598D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742" y="4180137"/>
            <a:ext cx="772071" cy="3546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Today</a:t>
            </a:r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CD87AE66-2247-7594-EB4E-3267F47D4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445" y="4293576"/>
            <a:ext cx="723275" cy="32188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b="1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O3GK</a:t>
            </a:r>
          </a:p>
        </p:txBody>
      </p:sp>
    </p:spTree>
    <p:extLst>
      <p:ext uri="{BB962C8B-B14F-4D97-AF65-F5344CB8AC3E}">
        <p14:creationId xmlns:p14="http://schemas.microsoft.com/office/powerpoint/2010/main" val="287649267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International Conference on the Physics of Two Infinites (March 30th, 2023, Kyoto, Japan)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0256D0E1-70FD-8C01-7904-73CAED377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D5817-4777-4122-B894-B22D0264C6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398214" y="53975"/>
            <a:ext cx="8350250" cy="604838"/>
          </a:xfrm>
        </p:spPr>
        <p:txBody>
          <a:bodyPr/>
          <a:lstStyle/>
          <a:p>
            <a:r>
              <a:rPr kumimoji="1" lang="en-US" altLang="ja-JP" sz="3200" dirty="0"/>
              <a:t>Expected Sensitivities </a:t>
            </a:r>
            <a:endParaRPr kumimoji="1" lang="ja-JP" altLang="en-US" sz="3200" dirty="0"/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795542A0-BF9D-4717-6006-DD8649559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0771" y="1844824"/>
            <a:ext cx="1433406" cy="27270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Fig. by Yuzurihara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79012B43-0B38-85FE-3388-8069F942AC57}"/>
              </a:ext>
            </a:extLst>
          </p:cNvPr>
          <p:cNvGrpSpPr/>
          <p:nvPr/>
        </p:nvGrpSpPr>
        <p:grpSpPr>
          <a:xfrm>
            <a:off x="107504" y="2166902"/>
            <a:ext cx="4321564" cy="2833808"/>
            <a:chOff x="1710341" y="2142396"/>
            <a:chExt cx="4321564" cy="2833808"/>
          </a:xfrm>
        </p:grpSpPr>
        <p:pic>
          <p:nvPicPr>
            <p:cNvPr id="6" name="fig-op_1Mpc_3Mpc_w_O3GK.png" descr="fig-op_1Mpc_3Mpc_w_O3GK.png">
              <a:extLst>
                <a:ext uri="{FF2B5EF4-FFF2-40B4-BE49-F238E27FC236}">
                  <a16:creationId xmlns:a16="http://schemas.microsoft.com/office/drawing/2014/main" id="{5D0AD777-4F10-1E24-68C8-C57E15139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781" r="8277"/>
            <a:stretch/>
          </p:blipFill>
          <p:spPr>
            <a:xfrm>
              <a:off x="1710341" y="2142396"/>
              <a:ext cx="4321564" cy="28338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FF10824-54D7-154D-37FD-496482A8BD64}"/>
                </a:ext>
              </a:extLst>
            </p:cNvPr>
            <p:cNvSpPr txBox="1"/>
            <p:nvPr/>
          </p:nvSpPr>
          <p:spPr>
            <a:xfrm>
              <a:off x="2402134" y="3933232"/>
              <a:ext cx="69121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/>
                  <a:ea typeface="Meiryo UI"/>
                  <a:cs typeface="Arial" panose="020B0604020202020204" pitchFamily="34" charset="0"/>
                </a:rPr>
                <a:t>O4a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F79B1A60-5CCC-D81A-E5F7-A7905804A07A}"/>
              </a:ext>
            </a:extLst>
          </p:cNvPr>
          <p:cNvGrpSpPr/>
          <p:nvPr/>
        </p:nvGrpSpPr>
        <p:grpSpPr>
          <a:xfrm>
            <a:off x="4788407" y="2170692"/>
            <a:ext cx="4247011" cy="2830018"/>
            <a:chOff x="6391244" y="2146186"/>
            <a:chExt cx="4247011" cy="2830018"/>
          </a:xfrm>
        </p:grpSpPr>
        <p:pic>
          <p:nvPicPr>
            <p:cNvPr id="9" name="fig-op_3Mpc_10Mpc_w_O3GK.png" descr="fig-op_3Mpc_10Mpc_w_O3GK.png">
              <a:extLst>
                <a:ext uri="{FF2B5EF4-FFF2-40B4-BE49-F238E27FC236}">
                  <a16:creationId xmlns:a16="http://schemas.microsoft.com/office/drawing/2014/main" id="{29EA1E89-81B0-B585-8C2C-BD23AC7E3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895" r="8852"/>
            <a:stretch/>
          </p:blipFill>
          <p:spPr>
            <a:xfrm>
              <a:off x="6391244" y="2146186"/>
              <a:ext cx="4247011" cy="28300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E995B19-C2BC-0007-F897-8DF0F22EB0D4}"/>
                </a:ext>
              </a:extLst>
            </p:cNvPr>
            <p:cNvSpPr txBox="1"/>
            <p:nvPr/>
          </p:nvSpPr>
          <p:spPr>
            <a:xfrm>
              <a:off x="7078821" y="3933232"/>
              <a:ext cx="70564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/>
                  <a:ea typeface="Meiryo UI"/>
                  <a:cs typeface="Arial" panose="020B0604020202020204" pitchFamily="34" charset="0"/>
                </a:rPr>
                <a:t>O4b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EE4EEE-6779-B17C-598A-AFABE38A6158}"/>
              </a:ext>
            </a:extLst>
          </p:cNvPr>
          <p:cNvSpPr txBox="1"/>
          <p:nvPr/>
        </p:nvSpPr>
        <p:spPr>
          <a:xfrm>
            <a:off x="573829" y="5360324"/>
            <a:ext cx="7776421" cy="859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KAGRA is planning to have an </a:t>
            </a:r>
            <a:r>
              <a:rPr kumimoji="0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extended commissioning break</a:t>
            </a:r>
            <a:r>
              <a:rPr kumimoji="0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between O4a and O4b.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4AF104-A646-3B71-9714-3885E1A13891}"/>
              </a:ext>
            </a:extLst>
          </p:cNvPr>
          <p:cNvSpPr txBox="1"/>
          <p:nvPr/>
        </p:nvSpPr>
        <p:spPr>
          <a:xfrm>
            <a:off x="605333" y="894536"/>
            <a:ext cx="7776421" cy="859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We aim to start O4 (O4a) with a sensitivity of 1-3 Mpc,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and achieve 3-10 Mpc at the end of O4 (O4b).</a:t>
            </a:r>
          </a:p>
        </p:txBody>
      </p:sp>
    </p:spTree>
    <p:extLst>
      <p:ext uri="{BB962C8B-B14F-4D97-AF65-F5344CB8AC3E}">
        <p14:creationId xmlns:p14="http://schemas.microsoft.com/office/powerpoint/2010/main" val="1713426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826EC0E-81FB-603D-100F-DF5CB120063C}"/>
              </a:ext>
            </a:extLst>
          </p:cNvPr>
          <p:cNvSpPr/>
          <p:nvPr/>
        </p:nvSpPr>
        <p:spPr>
          <a:xfrm>
            <a:off x="352085" y="808003"/>
            <a:ext cx="8639515" cy="560591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2452FB-9863-9128-A43C-AC44FAA29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12" y="993977"/>
            <a:ext cx="8268344" cy="5343121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BDFC2B5-8659-1831-0E7A-8860C9DDCEC5}"/>
              </a:ext>
            </a:extLst>
          </p:cNvPr>
          <p:cNvSpPr/>
          <p:nvPr/>
        </p:nvSpPr>
        <p:spPr>
          <a:xfrm>
            <a:off x="3728566" y="1198674"/>
            <a:ext cx="4818027" cy="164210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kumimoji="1" lang="en-US" altLang="ja-JP" dirty="0"/>
              <a:t>O3GK Noise Budget</a:t>
            </a:r>
            <a:endParaRPr kumimoji="1" lang="ja-JP" altLang="en-US" dirty="0"/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72DD8328-88B1-466B-BF10-8B8462B9E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128" y="832803"/>
            <a:ext cx="3505472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PTEP 2022  [DOI: 10.1093/ptep/ptac093]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3E4743-A481-45CC-BAE9-FDF15EF36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A53F5C-7125-8C78-8CB4-A9F435A93916}"/>
              </a:ext>
            </a:extLst>
          </p:cNvPr>
          <p:cNvSpPr txBox="1"/>
          <p:nvPr/>
        </p:nvSpPr>
        <p:spPr>
          <a:xfrm>
            <a:off x="1630591" y="1388260"/>
            <a:ext cx="2621615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Test mass suspension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 Control</a:t>
            </a:r>
            <a:r>
              <a:rPr lang="en-US" altLang="ja-JP" sz="1600" b="1" dirty="0">
                <a:solidFill>
                  <a:schemeClr val="accent1">
                    <a:lumMod val="50000"/>
                  </a:schemeClr>
                </a:solidFill>
                <a:latin typeface="Meiryo UI"/>
                <a:ea typeface="Meiryo UI"/>
                <a:cs typeface="Arial" panose="020B0604020202020204" pitchFamily="34" charset="0"/>
              </a:rPr>
              <a:t> noises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eiryo UI"/>
              <a:ea typeface="Meiryo UI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D4F0D0-B3DA-CA18-D512-EA94967CA65B}"/>
              </a:ext>
            </a:extLst>
          </p:cNvPr>
          <p:cNvSpPr txBox="1"/>
          <p:nvPr/>
        </p:nvSpPr>
        <p:spPr>
          <a:xfrm>
            <a:off x="3428509" y="2294409"/>
            <a:ext cx="2364750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Noise coupling from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schemeClr val="accent1">
                    <a:lumMod val="50000"/>
                  </a:schemeClr>
                </a:solidFill>
                <a:latin typeface="Meiryo UI"/>
                <a:ea typeface="Meiryo UI"/>
                <a:cs typeface="Arial" panose="020B0604020202020204" pitchFamily="34" charset="0"/>
              </a:rPr>
              <a:t>  auxiliary DoF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eiryo UI"/>
              <a:ea typeface="Meiryo UI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FF8FC9-3800-BA82-9246-B5B3683B4662}"/>
              </a:ext>
            </a:extLst>
          </p:cNvPr>
          <p:cNvSpPr txBox="1"/>
          <p:nvPr/>
        </p:nvSpPr>
        <p:spPr>
          <a:xfrm>
            <a:off x="4370745" y="3026184"/>
            <a:ext cx="180671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Acoustic noise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schemeClr val="accent1">
                    <a:lumMod val="50000"/>
                  </a:schemeClr>
                </a:solidFill>
                <a:latin typeface="Meiryo UI"/>
                <a:ea typeface="Meiryo UI"/>
                <a:cs typeface="Arial" panose="020B0604020202020204" pitchFamily="34" charset="0"/>
              </a:rPr>
              <a:t>  Coupling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eiryo UI"/>
              <a:ea typeface="Meiryo UI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7D488C8-12F1-D649-93D1-B577BA4F200B}"/>
              </a:ext>
            </a:extLst>
          </p:cNvPr>
          <p:cNvSpPr txBox="1"/>
          <p:nvPr/>
        </p:nvSpPr>
        <p:spPr>
          <a:xfrm>
            <a:off x="6835526" y="4797152"/>
            <a:ext cx="1326004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Shot noise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/>
              <a:ea typeface="Meiryo UI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E64289-B6F5-42A6-5139-1E6DA594D110}"/>
              </a:ext>
            </a:extLst>
          </p:cNvPr>
          <p:cNvSpPr txBox="1"/>
          <p:nvPr/>
        </p:nvSpPr>
        <p:spPr>
          <a:xfrm>
            <a:off x="6111912" y="2539134"/>
            <a:ext cx="1951112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Laser fre</a:t>
            </a:r>
            <a:r>
              <a:rPr lang="en-US" altLang="ja-JP" sz="1600" b="1" dirty="0">
                <a:solidFill>
                  <a:schemeClr val="accent1">
                    <a:lumMod val="50000"/>
                  </a:schemeClr>
                </a:solidFill>
                <a:latin typeface="Meiryo UI"/>
                <a:ea typeface="Meiryo UI"/>
                <a:cs typeface="Arial" panose="020B0604020202020204" pitchFamily="34" charset="0"/>
              </a:rPr>
              <a:t>q.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schemeClr val="accent1">
                    <a:lumMod val="50000"/>
                  </a:schemeClr>
                </a:solidFill>
                <a:latin typeface="Meiryo UI"/>
                <a:ea typeface="Meiryo UI"/>
                <a:cs typeface="Arial" panose="020B0604020202020204" pitchFamily="34" charset="0"/>
              </a:rPr>
              <a:t> intensity noises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eiryo UI"/>
              <a:ea typeface="Meiryo UI"/>
              <a:cs typeface="Arial" panose="020B0604020202020204" pitchFamily="34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37E35D2-C751-D179-C552-CF97F6C2056A}"/>
              </a:ext>
            </a:extLst>
          </p:cNvPr>
          <p:cNvCxnSpPr>
            <a:cxnSpLocks/>
          </p:cNvCxnSpPr>
          <p:nvPr/>
        </p:nvCxnSpPr>
        <p:spPr bwMode="auto">
          <a:xfrm flipH="1">
            <a:off x="2448819" y="1987099"/>
            <a:ext cx="322981" cy="83208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99FFDD67-E7F1-188F-C873-6DA0A080E965}"/>
              </a:ext>
            </a:extLst>
          </p:cNvPr>
          <p:cNvCxnSpPr>
            <a:cxnSpLocks/>
          </p:cNvCxnSpPr>
          <p:nvPr/>
        </p:nvCxnSpPr>
        <p:spPr bwMode="auto">
          <a:xfrm flipH="1">
            <a:off x="3779912" y="2840775"/>
            <a:ext cx="384380" cy="82476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B1955CE-A20A-7181-0116-1DEDD86EF30E}"/>
              </a:ext>
            </a:extLst>
          </p:cNvPr>
          <p:cNvCxnSpPr>
            <a:cxnSpLocks/>
          </p:cNvCxnSpPr>
          <p:nvPr/>
        </p:nvCxnSpPr>
        <p:spPr bwMode="auto">
          <a:xfrm>
            <a:off x="4933763" y="3620919"/>
            <a:ext cx="0" cy="52018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750D695-1077-1A62-6C4F-044C210EAF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485818" y="4230884"/>
            <a:ext cx="169689" cy="61143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26EE5A1-9800-F14F-7DE2-BC460C8DB5EC}"/>
              </a:ext>
            </a:extLst>
          </p:cNvPr>
          <p:cNvCxnSpPr>
            <a:cxnSpLocks/>
          </p:cNvCxnSpPr>
          <p:nvPr/>
        </p:nvCxnSpPr>
        <p:spPr bwMode="auto">
          <a:xfrm flipH="1">
            <a:off x="6972880" y="3155659"/>
            <a:ext cx="14369" cy="123965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A01C775F-1873-8500-9ACF-18440808852D}"/>
              </a:ext>
            </a:extLst>
          </p:cNvPr>
          <p:cNvCxnSpPr>
            <a:cxnSpLocks/>
          </p:cNvCxnSpPr>
          <p:nvPr/>
        </p:nvCxnSpPr>
        <p:spPr bwMode="auto">
          <a:xfrm>
            <a:off x="7467492" y="3145209"/>
            <a:ext cx="568319" cy="108567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22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8E53962-5CC2-87DF-B5AB-C875865255EF}"/>
              </a:ext>
            </a:extLst>
          </p:cNvPr>
          <p:cNvSpPr txBox="1"/>
          <p:nvPr/>
        </p:nvSpPr>
        <p:spPr>
          <a:xfrm>
            <a:off x="1508337" y="4799123"/>
            <a:ext cx="2358403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Sum of identified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>
                <a:latin typeface="Meiryo UI"/>
                <a:ea typeface="Meiryo UI"/>
                <a:cs typeface="Arial" panose="020B0604020202020204" pitchFamily="34" charset="0"/>
              </a:rPr>
              <a:t> 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noise sources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/>
              <a:ea typeface="Meiryo UI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EE4D59C-11AC-E0CF-EB4D-D716E08B0F11}"/>
              </a:ext>
            </a:extLst>
          </p:cNvPr>
          <p:cNvSpPr txBox="1"/>
          <p:nvPr/>
        </p:nvSpPr>
        <p:spPr>
          <a:xfrm>
            <a:off x="1367357" y="4010994"/>
            <a:ext cx="144943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Measured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Meiryo UI"/>
                <a:ea typeface="Meiryo UI"/>
                <a:cs typeface="Arial" panose="020B0604020202020204" pitchFamily="34" charset="0"/>
              </a:rPr>
              <a:t>sensitivity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Meiryo UI"/>
              <a:ea typeface="Meiryo UI"/>
              <a:cs typeface="Arial" panose="020B0604020202020204" pitchFamily="34" charset="0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59D52C52-8469-B30B-17FD-BD168F0CF788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9923" y="3620919"/>
            <a:ext cx="138668" cy="115679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51CF66D-ADA0-382F-5494-F84822AF48C5}"/>
              </a:ext>
            </a:extLst>
          </p:cNvPr>
          <p:cNvCxnSpPr>
            <a:cxnSpLocks/>
            <a:stCxn id="35" idx="0"/>
          </p:cNvCxnSpPr>
          <p:nvPr/>
        </p:nvCxnSpPr>
        <p:spPr bwMode="auto">
          <a:xfrm flipV="1">
            <a:off x="2092075" y="3004123"/>
            <a:ext cx="401384" cy="100687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22968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>
            <a:noAutofit/>
          </a:bodyPr>
          <a:lstStyle/>
          <a:p>
            <a:r>
              <a:rPr lang="en-US" altLang="ja-JP" dirty="0"/>
              <a:t>Merger of Binary Neutron Stars</a:t>
            </a:r>
            <a:endParaRPr lang="ja-JP" altLang="en-US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25" y="1412776"/>
            <a:ext cx="4203576" cy="4693884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258659" y="1090167"/>
            <a:ext cx="8686800" cy="5070125"/>
          </a:xfrm>
          <a:prstGeom prst="rect">
            <a:avLst/>
          </a:prstGeom>
        </p:spPr>
        <p:txBody>
          <a:bodyPr/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ja-JP" alt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On </a:t>
            </a:r>
            <a:r>
              <a:rPr lang="en-US" altLang="ja-JP" sz="2400" kern="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Oct.16</a:t>
            </a:r>
            <a:r>
              <a:rPr lang="en-US" altLang="ja-JP" sz="2400" kern="0" baseline="30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lang="en-US" altLang="ja-JP" sz="2400" kern="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, 2017</a:t>
            </a: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LIGO-VIRGO collaboration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announced the first detection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of gravitational-wave signal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from </a:t>
            </a:r>
            <a:r>
              <a:rPr lang="en-US" altLang="ja-JP" sz="2400" dirty="0"/>
              <a:t>merger of </a:t>
            </a:r>
            <a:r>
              <a:rPr lang="en-US" altLang="ja-JP" sz="2400" dirty="0">
                <a:solidFill>
                  <a:srgbClr val="66FF66"/>
                </a:solidFill>
              </a:rPr>
              <a:t>binary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dirty="0">
                <a:solidFill>
                  <a:srgbClr val="66FF66"/>
                </a:solidFill>
              </a:rPr>
              <a:t>  neutron stars</a:t>
            </a:r>
            <a:endParaRPr lang="en-US" altLang="ja-JP" sz="2400" kern="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altLang="ja-JP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ja-JP" alt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The signal was detected on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August 17</a:t>
            </a:r>
            <a:r>
              <a:rPr lang="en-US" altLang="ja-JP" sz="2400" kern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, 2017.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 Named </a:t>
            </a:r>
            <a:r>
              <a:rPr lang="en-US" altLang="ja-JP" sz="2400" kern="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GW170817</a:t>
            </a: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ja-JP" alt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・</a:t>
            </a:r>
            <a:r>
              <a:rPr lang="en-US" altLang="ja-JP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Source Localization </a:t>
            </a:r>
            <a:r>
              <a:rPr lang="en-US" altLang="ja-JP" sz="2400" kern="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~30deg</a:t>
            </a:r>
            <a:r>
              <a:rPr lang="en-US" altLang="ja-JP" sz="2400" kern="0" baseline="30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6300192" y="6050853"/>
            <a:ext cx="2629246" cy="27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ja-JP" sz="10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Courtesy Caltech/MIT/LIGO Laboratory</a:t>
            </a:r>
            <a:endParaRPr kumimoji="1" lang="en-US" altLang="ja-JP" sz="1000" b="0" kern="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730A9A1-567A-4667-B602-897188295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79201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3ABA8DC-0070-4936-9BF5-C18670098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37" y="2052369"/>
            <a:ext cx="6152401" cy="4040927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kumimoji="1" lang="en-US" altLang="ja-JP" dirty="0"/>
              <a:t>Sensitivity Improvement (1/4)</a:t>
            </a:r>
            <a:endParaRPr kumimoji="1" lang="ja-JP" altLang="en-US" dirty="0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B7CA4483-2E29-4581-BDB8-454C858EF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40" y="764704"/>
            <a:ext cx="8633060" cy="1158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Low Frequency (- 50 Hz)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Type-A control noise: Type-A mitigation and Health Check.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- Optimization of  control loops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2CBD615-99AD-476D-8D2B-F5DC73798AAA}"/>
              </a:ext>
            </a:extLst>
          </p:cNvPr>
          <p:cNvSpPr/>
          <p:nvPr/>
        </p:nvSpPr>
        <p:spPr>
          <a:xfrm>
            <a:off x="1907704" y="2076750"/>
            <a:ext cx="1368152" cy="3640906"/>
          </a:xfrm>
          <a:prstGeom prst="roundRect">
            <a:avLst>
              <a:gd name="adj" fmla="val 10855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 w="28575">
            <a:solidFill>
              <a:srgbClr val="66FF66">
                <a:alpha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F15A75-3096-444D-B0E0-D4A28BABC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E0036B8E-4125-0A3A-191D-3E260D17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361" y="6179946"/>
            <a:ext cx="3505472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PTEP 2022  [DOI: 10.1093/ptep/ptac093]</a:t>
            </a:r>
          </a:p>
        </p:txBody>
      </p:sp>
    </p:spTree>
    <p:extLst>
      <p:ext uri="{BB962C8B-B14F-4D97-AF65-F5344CB8AC3E}">
        <p14:creationId xmlns:p14="http://schemas.microsoft.com/office/powerpoint/2010/main" val="2633741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Type-A Mitigation and Improvement</a:t>
            </a:r>
            <a:endParaRPr lang="en-US" altLang="ja-JP" sz="2000" dirty="0"/>
          </a:p>
        </p:txBody>
      </p:sp>
      <p:pic>
        <p:nvPicPr>
          <p:cNvPr id="6" name="図 5" descr="屋内, 建物, 金属, 大きい が含まれている画像&#10;&#10;自動的に生成された説明">
            <a:extLst>
              <a:ext uri="{FF2B5EF4-FFF2-40B4-BE49-F238E27FC236}">
                <a16:creationId xmlns:a16="http://schemas.microsoft.com/office/drawing/2014/main" id="{90E4E573-61C7-4D0E-A4FA-A4F895EEE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08" y="2636912"/>
            <a:ext cx="2769160" cy="36931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141DA8B-2997-4D50-A5F8-8642E455A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72" t="59213" r="34854" b="13518"/>
          <a:stretch/>
        </p:blipFill>
        <p:spPr>
          <a:xfrm>
            <a:off x="799137" y="4246529"/>
            <a:ext cx="2018809" cy="2160240"/>
          </a:xfrm>
          <a:prstGeom prst="rect">
            <a:avLst/>
          </a:prstGeom>
        </p:spPr>
      </p:pic>
      <p:pic>
        <p:nvPicPr>
          <p:cNvPr id="9" name="図 2">
            <a:extLst>
              <a:ext uri="{FF2B5EF4-FFF2-40B4-BE49-F238E27FC236}">
                <a16:creationId xmlns:a16="http://schemas.microsoft.com/office/drawing/2014/main" id="{439AB3BE-9F06-4B17-9CF5-9369B8926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9"/>
          <a:stretch/>
        </p:blipFill>
        <p:spPr bwMode="auto">
          <a:xfrm>
            <a:off x="3316118" y="2652158"/>
            <a:ext cx="2047969" cy="37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 descr="屋内, テーブル, 食品, 座る が含まれている画像&#10;&#10;自動的に生成された説明">
            <a:extLst>
              <a:ext uri="{FF2B5EF4-FFF2-40B4-BE49-F238E27FC236}">
                <a16:creationId xmlns:a16="http://schemas.microsoft.com/office/drawing/2014/main" id="{FCB00DF9-7623-4002-9B16-24C7590151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9256" b="10572"/>
          <a:stretch/>
        </p:blipFill>
        <p:spPr>
          <a:xfrm>
            <a:off x="824835" y="2678656"/>
            <a:ext cx="1999114" cy="127984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1CAE560-AA22-483A-9E52-8B146E08E24C}"/>
              </a:ext>
            </a:extLst>
          </p:cNvPr>
          <p:cNvSpPr txBox="1"/>
          <p:nvPr/>
        </p:nvSpPr>
        <p:spPr>
          <a:xfrm>
            <a:off x="395536" y="739341"/>
            <a:ext cx="8712968" cy="189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e-installation of Type-A suspensions for mitigation of several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GAS filter stages.</a:t>
            </a:r>
            <a:endParaRPr lang="en-US" altLang="ja-JP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Wingdings" panose="05000000000000000000" pitchFamily="2" charset="2"/>
              </a:rPr>
              <a:t>・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Wingdings" panose="05000000000000000000" pitchFamily="2" charset="2"/>
              </a:rPr>
              <a:t>Installation of 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new 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accelerometer at 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 filter.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Installation of optical levers for local damping of 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payload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Temperature control for GAS in Type-A/B/Bp.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26326061-B818-4FB8-8BC6-5BD4C70B20CD}"/>
              </a:ext>
            </a:extLst>
          </p:cNvPr>
          <p:cNvSpPr txBox="1">
            <a:spLocks/>
          </p:cNvSpPr>
          <p:nvPr/>
        </p:nvSpPr>
        <p:spPr>
          <a:xfrm>
            <a:off x="7380312" y="2367201"/>
            <a:ext cx="1357687" cy="335901"/>
          </a:xfrm>
          <a:prstGeom prst="rect">
            <a:avLst/>
          </a:prstGeom>
        </p:spPr>
        <p:txBody>
          <a:bodyPr>
            <a:noAutofit/>
          </a:bodyPr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sz="1400" kern="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R. Takahashi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D18B36E-A81F-471B-9F0D-68DB4BC1A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553158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0B2B6B7-9543-4357-869C-D37BED9CC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37" y="2052369"/>
            <a:ext cx="6152401" cy="4040927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kumimoji="1" lang="en-US" altLang="ja-JP" dirty="0"/>
              <a:t>Sensitivity Improvement (2/4)</a:t>
            </a:r>
            <a:endParaRPr kumimoji="1" lang="ja-JP" altLang="en-US" dirty="0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B7CA4483-2E29-4581-BDB8-454C858EF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40" y="757925"/>
            <a:ext cx="8136904" cy="1158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Mid Frequency (50 - 100Hz)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Type-B/Bp control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noise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Filter optimization 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Thermal noise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Cryogenic mirror and suspension.</a:t>
            </a:r>
            <a:endParaRPr lang="en-US" altLang="ja-JP" sz="200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A6583F0-4003-4DCC-9B60-F205524D9B45}"/>
              </a:ext>
            </a:extLst>
          </p:cNvPr>
          <p:cNvSpPr/>
          <p:nvPr/>
        </p:nvSpPr>
        <p:spPr>
          <a:xfrm>
            <a:off x="3059831" y="2076750"/>
            <a:ext cx="840243" cy="3640906"/>
          </a:xfrm>
          <a:prstGeom prst="roundRect">
            <a:avLst>
              <a:gd name="adj" fmla="val 10855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 w="28575">
            <a:solidFill>
              <a:srgbClr val="66FF66">
                <a:alpha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7BA6F1-6B8E-4075-8C53-38016EA40A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1B67F481-3FCF-A920-A6B3-D94DBAE2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6165304"/>
            <a:ext cx="3505472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PTEP 2022  [DOI: 10.1093/ptep/ptac093]</a:t>
            </a:r>
          </a:p>
        </p:txBody>
      </p:sp>
    </p:spTree>
    <p:extLst>
      <p:ext uri="{BB962C8B-B14F-4D97-AF65-F5344CB8AC3E}">
        <p14:creationId xmlns:p14="http://schemas.microsoft.com/office/powerpoint/2010/main" val="1188597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Type-B/Bp Improvement</a:t>
            </a:r>
            <a:endParaRPr lang="en-US" altLang="ja-JP" sz="2000" dirty="0"/>
          </a:p>
        </p:txBody>
      </p:sp>
      <p:pic>
        <p:nvPicPr>
          <p:cNvPr id="6" name="図 5" descr="屋内, 建物, 金属, 大きい が含まれている画像&#10;&#10;自動的に生成された説明">
            <a:extLst>
              <a:ext uri="{FF2B5EF4-FFF2-40B4-BE49-F238E27FC236}">
                <a16:creationId xmlns:a16="http://schemas.microsoft.com/office/drawing/2014/main" id="{90E4E573-61C7-4D0E-A4FA-A4F895EEE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08" y="2344136"/>
            <a:ext cx="2912064" cy="388368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141DA8B-2997-4D50-A5F8-8642E455A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72" t="59213" r="34854" b="13518"/>
          <a:stretch/>
        </p:blipFill>
        <p:spPr>
          <a:xfrm>
            <a:off x="644906" y="4113134"/>
            <a:ext cx="2047968" cy="2191442"/>
          </a:xfrm>
          <a:prstGeom prst="rect">
            <a:avLst/>
          </a:prstGeom>
        </p:spPr>
      </p:pic>
      <p:pic>
        <p:nvPicPr>
          <p:cNvPr id="9" name="図 2">
            <a:extLst>
              <a:ext uri="{FF2B5EF4-FFF2-40B4-BE49-F238E27FC236}">
                <a16:creationId xmlns:a16="http://schemas.microsoft.com/office/drawing/2014/main" id="{439AB3BE-9F06-4B17-9CF5-9369B89261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9"/>
          <a:stretch/>
        </p:blipFill>
        <p:spPr bwMode="auto">
          <a:xfrm>
            <a:off x="3203848" y="2344136"/>
            <a:ext cx="21602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 descr="屋内, テーブル, 食品, 座る が含まれている画像&#10;&#10;自動的に生成された説明">
            <a:extLst>
              <a:ext uri="{FF2B5EF4-FFF2-40B4-BE49-F238E27FC236}">
                <a16:creationId xmlns:a16="http://schemas.microsoft.com/office/drawing/2014/main" id="{FCB00DF9-7623-4002-9B16-24C7590151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9256" b="10572"/>
          <a:stretch/>
        </p:blipFill>
        <p:spPr>
          <a:xfrm>
            <a:off x="539552" y="2492896"/>
            <a:ext cx="2164468" cy="13857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1CAE560-AA22-483A-9E52-8B146E08E24C}"/>
              </a:ext>
            </a:extLst>
          </p:cNvPr>
          <p:cNvSpPr txBox="1"/>
          <p:nvPr/>
        </p:nvSpPr>
        <p:spPr>
          <a:xfrm>
            <a:off x="276970" y="908720"/>
            <a:ext cx="8687518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Identification of the Type-Bp (PR2/3) unstable performance.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Wingdings" panose="05000000000000000000" pitchFamily="2" charset="2"/>
              </a:rPr>
              <a:t>    PR2 was fixed. PR3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was 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  <a:sym typeface="Wingdings" panose="05000000000000000000" pitchFamily="2" charset="2"/>
              </a:rPr>
              <a:t>improved but not fully fixed.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Mitigation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en-US" altLang="ja-JP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Type-B</a:t>
            </a:r>
            <a:r>
              <a:rPr kumimoji="1" lang="ja-JP" altLang="en-US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(SRMs/BS).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F933B24-FB9D-45AD-A35A-985C1231E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9644470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Improvement for Cryogenic Operation</a:t>
            </a:r>
            <a:endParaRPr lang="en-US" altLang="ja-JP"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BBC87F-A5A0-48C6-8E2B-5F7736384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35" t="6233" b="3782"/>
          <a:stretch/>
        </p:blipFill>
        <p:spPr>
          <a:xfrm>
            <a:off x="422243" y="3197281"/>
            <a:ext cx="2057985" cy="144016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0DFD40-85F4-458E-BBEF-2F9193C9F0B8}"/>
              </a:ext>
            </a:extLst>
          </p:cNvPr>
          <p:cNvSpPr txBox="1"/>
          <p:nvPr/>
        </p:nvSpPr>
        <p:spPr>
          <a:xfrm>
            <a:off x="159792" y="792766"/>
            <a:ext cx="8839200" cy="2266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・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Mitigation of 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cryogenic payload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: Stuck of a moving mass for the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2000" dirty="0">
                <a:solidFill>
                  <a:schemeClr val="bg1"/>
                </a:solidFill>
                <a:latin typeface="+mj-lt"/>
              </a:rPr>
              <a:t>  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rough alignment </a:t>
            </a:r>
            <a:r>
              <a:rPr lang="en-US" altLang="ja-JP" sz="2000" dirty="0">
                <a:solidFill>
                  <a:schemeClr val="bg1"/>
                </a:solidFill>
                <a:latin typeface="+mj-lt"/>
              </a:rPr>
              <a:t>of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 mirrors at cryogenic temp. Newly designed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2000" dirty="0">
                <a:solidFill>
                  <a:schemeClr val="bg1"/>
                </a:solidFill>
                <a:latin typeface="+mj-lt"/>
              </a:rPr>
              <a:t>  moving mass was installed.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・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Frosting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 on Mirrors and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 cryostat viewport on the oplev. optical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  pass. 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Heaters are attached to the intermediate mass stages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2000" dirty="0">
                <a:solidFill>
                  <a:schemeClr val="bg1"/>
                </a:solidFill>
                <a:latin typeface="+mj-lt"/>
              </a:rPr>
              <a:t>  </a:t>
            </a:r>
            <a:r>
              <a:rPr kumimoji="1" lang="en-US" altLang="ja-JP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</a:rPr>
              <a:t>and viewports for defrosting. Test in IYC was successfully done.  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3183052-53F4-431D-BFB7-898DB9E3C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" t="6614" r="51051" b="3400"/>
          <a:stretch/>
        </p:blipFill>
        <p:spPr>
          <a:xfrm>
            <a:off x="457200" y="4821375"/>
            <a:ext cx="2057985" cy="14401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71F221C-DDA5-4372-B04E-ADC4B5C48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075207"/>
            <a:ext cx="4555828" cy="328467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00508D-BCA0-4CE9-82FD-13784E477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6895098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4A059AA-390F-4984-A9AD-86A72B228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37" y="2052369"/>
            <a:ext cx="6152401" cy="4040927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kumimoji="1" lang="en-US" altLang="ja-JP" dirty="0"/>
              <a:t>Sensitivity Improvement (3/4)</a:t>
            </a:r>
            <a:endParaRPr kumimoji="1" lang="ja-JP" altLang="en-US" dirty="0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B7CA4483-2E29-4581-BDB8-454C858EF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757925"/>
            <a:ext cx="8525556" cy="11650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Mid Frequency (100Hz ~ 400 Hz)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Acoustic noise due to stray-light coupling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 Install Baffles.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PRMI control noise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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Filter optimization / tuning, Feedforward.</a:t>
            </a:r>
            <a:endParaRPr lang="en-US" altLang="ja-JP" sz="200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A9E07537-F984-4FC5-905C-0902A7711DD0}"/>
              </a:ext>
            </a:extLst>
          </p:cNvPr>
          <p:cNvSpPr/>
          <p:nvPr/>
        </p:nvSpPr>
        <p:spPr>
          <a:xfrm>
            <a:off x="3900075" y="2101564"/>
            <a:ext cx="1152128" cy="3640906"/>
          </a:xfrm>
          <a:prstGeom prst="roundRect">
            <a:avLst>
              <a:gd name="adj" fmla="val 10855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 w="28575">
            <a:solidFill>
              <a:srgbClr val="66FF66">
                <a:alpha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550E04-F825-4F07-BA0B-E97797B24A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84DCC35E-1D7F-6224-0DF1-C04EFB51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6165304"/>
            <a:ext cx="3505472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PTEP 2022  [DOI: 10.1093/ptep/ptac093]</a:t>
            </a:r>
          </a:p>
        </p:txBody>
      </p:sp>
    </p:spTree>
    <p:extLst>
      <p:ext uri="{BB962C8B-B14F-4D97-AF65-F5344CB8AC3E}">
        <p14:creationId xmlns:p14="http://schemas.microsoft.com/office/powerpoint/2010/main" val="3906751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0B1276B-E7FA-41E3-A339-3AC1D5EE0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6"/>
          <a:stretch/>
        </p:blipFill>
        <p:spPr>
          <a:xfrm>
            <a:off x="4716016" y="4104356"/>
            <a:ext cx="3888432" cy="22316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16B802E-0D6F-4322-8A3D-E6EAF07C4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3" y="1613988"/>
            <a:ext cx="2975867" cy="2231901"/>
          </a:xfrm>
          <a:prstGeom prst="rect">
            <a:avLst/>
          </a:prstGeom>
        </p:spPr>
      </p:pic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Stray-light Mitigation</a:t>
            </a:r>
            <a:endParaRPr lang="en-US" altLang="ja-JP" sz="2000" dirty="0"/>
          </a:p>
        </p:txBody>
      </p:sp>
      <p:pic>
        <p:nvPicPr>
          <p:cNvPr id="5" name="図 4" descr="屋内, コンピュータ, 座る, 部屋 が含まれている画像&#10;&#10;自動的に生成された説明">
            <a:extLst>
              <a:ext uri="{FF2B5EF4-FFF2-40B4-BE49-F238E27FC236}">
                <a16:creationId xmlns:a16="http://schemas.microsoft.com/office/drawing/2014/main" id="{227B4BA5-31A6-43E3-83EF-D5DEE0FB0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00" y="4035262"/>
            <a:ext cx="3096344" cy="232225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5D925C-1F08-4FA3-9F5B-C810C25074C6}"/>
              </a:ext>
            </a:extLst>
          </p:cNvPr>
          <p:cNvSpPr txBox="1"/>
          <p:nvPr/>
        </p:nvSpPr>
        <p:spPr>
          <a:xfrm>
            <a:off x="2237063" y="6018967"/>
            <a:ext cx="1888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Mid-size baffles </a:t>
            </a:r>
            <a:endParaRPr kumimoji="1" lang="ja-JP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2C6FEE-D998-4D8F-942B-F715EDF47311}"/>
              </a:ext>
            </a:extLst>
          </p:cNvPr>
          <p:cNvSpPr txBox="1"/>
          <p:nvPr/>
        </p:nvSpPr>
        <p:spPr>
          <a:xfrm>
            <a:off x="7649056" y="3542312"/>
            <a:ext cx="1332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IMC baffles </a:t>
            </a:r>
            <a:endParaRPr kumimoji="1" lang="ja-JP" altLang="en-US" sz="1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DA78C1-AD9C-4606-BB3B-4E246AC4B0DB}"/>
              </a:ext>
            </a:extLst>
          </p:cNvPr>
          <p:cNvSpPr txBox="1"/>
          <p:nvPr/>
        </p:nvSpPr>
        <p:spPr>
          <a:xfrm>
            <a:off x="0" y="1223968"/>
            <a:ext cx="6362199" cy="3144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dirty="0">
                <a:solidFill>
                  <a:schemeClr val="bg1"/>
                </a:solidFill>
                <a:latin typeface="+mj-lt"/>
              </a:rPr>
              <a:t>・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Mid-size baffles </a:t>
            </a: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for stray-light reduction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  - 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Installation of Baffles for IMC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     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suspensions was completed.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  - S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upport frames for baffle for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    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Type-B/Bp suspensions are being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     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installed. PR2 baffle is installed.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anose="020B0600070205080204" pitchFamily="50" charset="-128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D6573E-4320-4237-AF87-9F22231767BD}"/>
              </a:ext>
            </a:extLst>
          </p:cNvPr>
          <p:cNvSpPr txBox="1"/>
          <p:nvPr/>
        </p:nvSpPr>
        <p:spPr>
          <a:xfrm>
            <a:off x="7740352" y="1186244"/>
            <a:ext cx="1296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T.Akutsu</a:t>
            </a: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ABA0B8C-4B49-462F-8FC2-624CE37B6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2180472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5B57998-8FEF-4469-89BF-62B0A1F6A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397367"/>
            <a:ext cx="5627134" cy="369592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kumimoji="1" lang="en-US" altLang="ja-JP" dirty="0"/>
              <a:t>Sensitivity Improvement (4/4)</a:t>
            </a:r>
            <a:endParaRPr kumimoji="1" lang="ja-JP" altLang="en-US" dirty="0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B7CA4483-2E29-4581-BDB8-454C858EF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757925"/>
            <a:ext cx="8633060" cy="15282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High Frequency (400 Hz</a:t>
            </a:r>
            <a:r>
              <a:rPr lang="ja-JP" altLang="en-US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)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Shot Noise: 0% SRM, High-Power Laser, OMC/PD improvement </a:t>
            </a:r>
            <a:endParaRPr lang="ja-JP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 Laser freq. and Int. noise: Reduction of noise and coupling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  with better alignment (Control with wave-front sensors).</a:t>
            </a:r>
            <a:endParaRPr lang="en-US" altLang="ja-JP" sz="200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693CC8A-4F30-41FE-B049-53F7E5461419}"/>
              </a:ext>
            </a:extLst>
          </p:cNvPr>
          <p:cNvSpPr/>
          <p:nvPr/>
        </p:nvSpPr>
        <p:spPr>
          <a:xfrm>
            <a:off x="5436096" y="2444596"/>
            <a:ext cx="2088232" cy="3297873"/>
          </a:xfrm>
          <a:prstGeom prst="roundRect">
            <a:avLst>
              <a:gd name="adj" fmla="val 5659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 w="28575">
            <a:solidFill>
              <a:srgbClr val="66FF66">
                <a:alpha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46AE4-367F-4103-855C-16CAFCEAA8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62B3FB1-27C7-6A1B-7704-A1CB559AD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6165304"/>
            <a:ext cx="3505472" cy="2890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PTEP 2022  [DOI: 10.1093/ptep/ptac093]</a:t>
            </a:r>
          </a:p>
        </p:txBody>
      </p:sp>
    </p:spTree>
    <p:extLst>
      <p:ext uri="{BB962C8B-B14F-4D97-AF65-F5344CB8AC3E}">
        <p14:creationId xmlns:p14="http://schemas.microsoft.com/office/powerpoint/2010/main" val="2675326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lang="en-US" altLang="ja-JP" dirty="0"/>
              <a:t>Shot noise and Laser noises</a:t>
            </a:r>
            <a:endParaRPr lang="en-US" altLang="ja-JP"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252626-3039-4486-B5D4-E5E0D270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641" y="2548878"/>
            <a:ext cx="3313196" cy="36596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845B05-45B7-4F85-BAD2-168AA8609456}"/>
              </a:ext>
            </a:extLst>
          </p:cNvPr>
          <p:cNvSpPr txBox="1"/>
          <p:nvPr/>
        </p:nvSpPr>
        <p:spPr>
          <a:xfrm>
            <a:off x="283163" y="781078"/>
            <a:ext cx="8259902" cy="2700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dirty="0">
                <a:solidFill>
                  <a:schemeClr val="bg1"/>
                </a:solidFill>
                <a:latin typeface="+mj-lt"/>
              </a:rPr>
              <a:t>・</a:t>
            </a: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Larger coupling from </a:t>
            </a:r>
            <a:r>
              <a:rPr lang="en-US" altLang="ja-JP" dirty="0">
                <a:solidFill>
                  <a:srgbClr val="66FF66"/>
                </a:solidFill>
                <a:latin typeface="+mj-lt"/>
                <a:sym typeface="Wingdings" panose="05000000000000000000" pitchFamily="2" charset="2"/>
              </a:rPr>
              <a:t>laser frequency and intensity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rgbClr val="66FF66"/>
                </a:solidFill>
                <a:latin typeface="+mj-lt"/>
                <a:sym typeface="Wingdings" panose="05000000000000000000" pitchFamily="2" charset="2"/>
              </a:rPr>
              <a:t>  noise</a:t>
            </a: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, probably due to birefringence of sapphire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 test masses. Not an issue for O4 sensitivity.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・</a:t>
            </a: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Higher-power laser source and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  stabilization system.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・</a:t>
            </a:r>
            <a:r>
              <a:rPr lang="en-US" altLang="ja-JP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Improvement of photo detector.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35A850D-C09C-4F05-AA3F-9983538A0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8BCFE58-53A6-F91E-D7F7-C6DDBEF8A1FD}"/>
              </a:ext>
            </a:extLst>
          </p:cNvPr>
          <p:cNvGrpSpPr/>
          <p:nvPr/>
        </p:nvGrpSpPr>
        <p:grpSpPr>
          <a:xfrm>
            <a:off x="323528" y="3677575"/>
            <a:ext cx="5069795" cy="2559737"/>
            <a:chOff x="0" y="4254600"/>
            <a:chExt cx="4501188" cy="227264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6A8B693-059F-0738-A922-5DB14B228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97555"/>
              <a:ext cx="4501188" cy="2129692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6034084-7CED-F46A-6B0B-C02B88B8B2B5}"/>
                </a:ext>
              </a:extLst>
            </p:cNvPr>
            <p:cNvSpPr txBox="1"/>
            <p:nvPr/>
          </p:nvSpPr>
          <p:spPr>
            <a:xfrm>
              <a:off x="3272401" y="4254600"/>
              <a:ext cx="1195804" cy="409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b="0" dirty="0">
                  <a:ea typeface="Verdana" panose="020B0604030504040204" pitchFamily="34" charset="0"/>
                </a:rPr>
                <a:t>Master Laser</a:t>
              </a:r>
            </a:p>
            <a:p>
              <a:pPr algn="ctr"/>
              <a:r>
                <a:rPr lang="en-US" altLang="ja-JP" sz="1200" b="0" dirty="0">
                  <a:ea typeface="Verdana" panose="020B0604030504040204" pitchFamily="34" charset="0"/>
                </a:rPr>
                <a:t>NPRO</a:t>
              </a:r>
              <a:endParaRPr lang="ja-JP" altLang="en-US" sz="1200" b="0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7BF0627-5515-B525-4976-8D3DDF3AEC6F}"/>
                </a:ext>
              </a:extLst>
            </p:cNvPr>
            <p:cNvSpPr txBox="1"/>
            <p:nvPr/>
          </p:nvSpPr>
          <p:spPr>
            <a:xfrm>
              <a:off x="1702250" y="4436146"/>
              <a:ext cx="962790" cy="464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b="0" dirty="0">
                  <a:ea typeface="Verdana" panose="020B0604030504040204" pitchFamily="34" charset="0"/>
                </a:rPr>
                <a:t>Power Amplifier</a:t>
              </a:r>
              <a:endParaRPr lang="ja-JP" altLang="en-US" sz="1400" b="0" dirty="0"/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BB745EB4-7FDE-D7C7-62AD-FCBD66D799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6166" y="4955843"/>
              <a:ext cx="169218" cy="9934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3B72D59D-4937-A68D-8FEC-F8C35B8BE4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7464" y="4852438"/>
              <a:ext cx="197421" cy="10960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2F20C5B6-26D9-C847-6700-C74C552726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154" y="4852438"/>
              <a:ext cx="29331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430749D9-7F5B-35A5-7B8D-23C5307F23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4154" y="4852438"/>
              <a:ext cx="73327" cy="10960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0A9C1D88-78C7-A2E4-C02B-E3855898F2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352" y="5948443"/>
              <a:ext cx="29613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2B0D37B7-9E78-97C3-EC7C-79F88DC122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6166" y="4955843"/>
              <a:ext cx="101531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BA5D73C2-6C94-8D43-E86C-7782CE5B590E}"/>
                </a:ext>
              </a:extLst>
            </p:cNvPr>
            <p:cNvCxnSpPr>
              <a:cxnSpLocks/>
            </p:cNvCxnSpPr>
            <p:nvPr/>
          </p:nvCxnSpPr>
          <p:spPr>
            <a:xfrm>
              <a:off x="2411352" y="5538835"/>
              <a:ext cx="19741" cy="4096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A1626645-7DE4-DCA7-144D-6A493F2B3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7507" y="4935388"/>
              <a:ext cx="2821" cy="7891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30BFEC5E-F96E-EBC9-E6CB-7A4CE38049CB}"/>
                </a:ext>
              </a:extLst>
            </p:cNvPr>
            <p:cNvCxnSpPr>
              <a:cxnSpLocks/>
            </p:cNvCxnSpPr>
            <p:nvPr/>
          </p:nvCxnSpPr>
          <p:spPr>
            <a:xfrm>
              <a:off x="222803" y="4901861"/>
              <a:ext cx="2154703" cy="3352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1D544AC5-0696-BA45-CFA2-B9C20E7A2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6166" y="5948443"/>
              <a:ext cx="16921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矢印: 左 57">
              <a:extLst>
                <a:ext uri="{FF2B5EF4-FFF2-40B4-BE49-F238E27FC236}">
                  <a16:creationId xmlns:a16="http://schemas.microsoft.com/office/drawing/2014/main" id="{A432B53A-6103-3DF8-25B0-A947D70572F1}"/>
                </a:ext>
              </a:extLst>
            </p:cNvPr>
            <p:cNvSpPr/>
            <p:nvPr/>
          </p:nvSpPr>
          <p:spPr>
            <a:xfrm>
              <a:off x="23499" y="4664513"/>
              <a:ext cx="761469" cy="474697"/>
            </a:xfrm>
            <a:prstGeom prst="lef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b="0" dirty="0">
                  <a:latin typeface="Verdana" panose="020B0604030504040204" pitchFamily="34" charset="0"/>
                  <a:ea typeface="Verdana" panose="020B0604030504040204" pitchFamily="34" charset="0"/>
                </a:rPr>
                <a:t>60W</a:t>
              </a:r>
              <a:endParaRPr lang="ja-JP" altLang="en-US" sz="1200" b="0" dirty="0">
                <a:latin typeface="Verdana" panose="020B0604030504040204" pitchFamily="34" charset="0"/>
              </a:endParaRPr>
            </a:p>
          </p:txBody>
        </p:sp>
      </p:grpSp>
      <p:sp>
        <p:nvSpPr>
          <p:cNvPr id="37" name="Rectangle 24">
            <a:extLst>
              <a:ext uri="{FF2B5EF4-FFF2-40B4-BE49-F238E27FC236}">
                <a16:creationId xmlns:a16="http://schemas.microsoft.com/office/drawing/2014/main" id="{D0091A31-3B78-26E0-1820-1B3A7248B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269063"/>
            <a:ext cx="4248472" cy="22504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800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Fig. taken from presentation at LVK meeting March 2023 by J. Yokoyama </a:t>
            </a:r>
          </a:p>
        </p:txBody>
      </p:sp>
    </p:spTree>
    <p:extLst>
      <p:ext uri="{BB962C8B-B14F-4D97-AF65-F5344CB8AC3E}">
        <p14:creationId xmlns:p14="http://schemas.microsoft.com/office/powerpoint/2010/main" val="35886232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95536" y="0"/>
            <a:ext cx="8367712" cy="765175"/>
          </a:xfrm>
        </p:spPr>
        <p:txBody>
          <a:bodyPr/>
          <a:lstStyle/>
          <a:p>
            <a:r>
              <a:rPr kumimoji="1" lang="en-US" altLang="ja-JP" dirty="0"/>
              <a:t>Current Status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3E4743-A481-45CC-BAE9-FDF15EF36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B44C928D-0F26-5BD2-5D36-6121CBF43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556792"/>
            <a:ext cx="7931224" cy="16718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Recovered full operation of the interferometer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r>
              <a:rPr lang="ja-JP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FPMI config.: Low-freq. noise improvement.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 - PRFPMI:        High-freq. noise improvement.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Commissioning for stability and sensitivity.</a:t>
            </a: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D4C692C3-41BB-42A7-5885-1FCACB9E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3721854"/>
            <a:ext cx="7344816" cy="8592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Preparation is ongoing to join O4a.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 O4a start : May 24</a:t>
            </a:r>
            <a:r>
              <a:rPr lang="en-US" altLang="ja-JP" sz="2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th</a:t>
            </a:r>
            <a:r>
              <a:rPr lang="en-US" altLang="ja-JP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, 2023 in the </a:t>
            </a:r>
            <a:r>
              <a:rPr lang="en-US" altLang="ja-JP"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current plan.</a:t>
            </a:r>
            <a:endParaRPr lang="en-US" altLang="ja-JP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81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17" y="19195"/>
            <a:ext cx="4882579" cy="675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483768" y="6165304"/>
            <a:ext cx="1733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100" dirty="0">
                <a:solidFill>
                  <a:schemeClr val="accent3">
                    <a:lumMod val="75000"/>
                  </a:schemeClr>
                </a:solidFill>
                <a:latin typeface="+mn-lt"/>
                <a:ea typeface="Meiryo UI" panose="020B0604030504040204" pitchFamily="50" charset="-128"/>
              </a:rPr>
              <a:t>ApJL 848 L12 (2017)</a:t>
            </a:r>
            <a:endParaRPr lang="ja-JP" altLang="en-US" sz="1100" dirty="0">
              <a:solidFill>
                <a:schemeClr val="accent3">
                  <a:lumMod val="75000"/>
                </a:schemeClr>
              </a:solidFill>
              <a:latin typeface="+mn-lt"/>
              <a:ea typeface="Meiryo UI" panose="020B0604030504040204" pitchFamily="50" charset="-128"/>
            </a:endParaRP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03239" y="1124744"/>
            <a:ext cx="4480126" cy="4968552"/>
          </a:xfrm>
          <a:prstGeom prst="rect">
            <a:avLst/>
          </a:prstGeom>
        </p:spPr>
        <p:txBody>
          <a:bodyPr/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ja-JP" altLang="en-US" sz="24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400" kern="0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EM counterpart </a:t>
            </a:r>
            <a:r>
              <a:rPr lang="en-US" altLang="ja-JP" sz="24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was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 observed for the first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sz="24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 time in GW170817.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altLang="ja-JP" sz="2400" kern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ja-JP" altLang="en-US" sz="24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4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New knowledge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* Origin of </a:t>
            </a:r>
            <a:r>
              <a:rPr lang="en-US" altLang="ja-JP" kern="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SGRB</a:t>
            </a: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* Origin of </a:t>
            </a:r>
            <a:r>
              <a:rPr lang="en-US" altLang="ja-JP" kern="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heavy elements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    in the universe.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* </a:t>
            </a:r>
            <a:r>
              <a:rPr lang="en-US" altLang="ja-JP" kern="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EoS</a:t>
            </a: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of neutron star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* </a:t>
            </a:r>
            <a:r>
              <a:rPr lang="en-US" altLang="ja-JP" kern="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Fundamental physics </a:t>
            </a: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and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en-US" altLang="ja-JP" kern="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cosmology</a:t>
            </a: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: speed of GW,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    Hubble’s constant, ….</a:t>
            </a:r>
          </a:p>
        </p:txBody>
      </p:sp>
      <p:sp>
        <p:nvSpPr>
          <p:cNvPr id="2" name="下矢印 1"/>
          <p:cNvSpPr/>
          <p:nvPr/>
        </p:nvSpPr>
        <p:spPr>
          <a:xfrm>
            <a:off x="1475656" y="2564904"/>
            <a:ext cx="360040" cy="288032"/>
          </a:xfrm>
          <a:prstGeom prst="downArrow">
            <a:avLst/>
          </a:prstGeom>
          <a:ln w="1270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23DBEA1-C02D-4EAE-A812-7D28F6A8A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6155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International Conference on the Physics of Two Infinites (March 30th, 2023, Kyoto, Japan)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2910" y="857232"/>
            <a:ext cx="8072494" cy="550072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kumimoji="1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Meiryo UI" panose="020B0604030504040204" pitchFamily="50" charset="-128"/>
                <a:ea typeface="+mn-ea"/>
              </a:rPr>
              <a:t> </a:t>
            </a:r>
            <a:r>
              <a:rPr lang="ja-JP" altLang="en-US" sz="20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　</a:t>
            </a:r>
            <a:r>
              <a:rPr lang="en-US" altLang="ja-JP" sz="20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         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                             </a:t>
            </a:r>
            <a:r>
              <a:rPr lang="en-US" altLang="ja-JP" sz="44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Summary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Meiryo UI" panose="020B0604030504040204" pitchFamily="50" charset="-128"/>
                <a:ea typeface="+mn-ea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Meiryo UI" panose="020B0604030504040204" pitchFamily="50" charset="-128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Meiryo UI" panose="020B0604030504040204" pitchFamily="50" charset="-128"/>
                <a:ea typeface="+mn-ea"/>
              </a:rPr>
              <a:t>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Meiryo UI" panose="020B0604030504040204" pitchFamily="50" charset="-128"/>
              <a:ea typeface="+mn-ea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59A31D1-EE2A-49A2-A475-7BFB3C70D1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0896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42" name="Rectangle 51"/>
          <p:cNvSpPr>
            <a:spLocks noChangeArrowheads="1"/>
          </p:cNvSpPr>
          <p:nvPr/>
        </p:nvSpPr>
        <p:spPr bwMode="auto">
          <a:xfrm>
            <a:off x="314164" y="1124744"/>
            <a:ext cx="8525036" cy="491775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First direct detection of GW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was achieved by LIGO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 in 2015. ~90 events were detected so far by LIGO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 and VIRGO.</a:t>
            </a:r>
          </a:p>
          <a:p>
            <a:pPr algn="l">
              <a:lnSpc>
                <a:spcPct val="18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・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KAGRA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in Japan has original feature of cryogenic 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interferometer placed at underground site. It is 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 a 2.5-generation GW antenna.</a:t>
            </a:r>
          </a:p>
          <a:p>
            <a:pPr algn="l">
              <a:lnSpc>
                <a:spcPct val="18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・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Joining </a:t>
            </a:r>
            <a:r>
              <a:rPr lang="en-US" altLang="ja-JP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KAGRA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to the international network will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improve the source parameter estimation accuracy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and polarization separation.  KAGRA will join O4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FontTx/>
              <a:buNone/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  in 2023.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27CA635-64D9-4F80-9C35-483C5B6D9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44160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kern="12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International Conference on the Physics of Two Infinites (March 30th, 2023, Kyoto, Japan)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2910" y="857232"/>
            <a:ext cx="8072494" cy="5500726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kumimoji="1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Meiryo UI" panose="020B0604030504040204" pitchFamily="50" charset="-128"/>
                <a:ea typeface="+mn-ea"/>
              </a:rPr>
              <a:t> </a:t>
            </a:r>
            <a:r>
              <a:rPr lang="ja-JP" altLang="en-US" sz="20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　</a:t>
            </a:r>
            <a:r>
              <a:rPr lang="en-US" altLang="ja-JP" sz="20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         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endParaRPr lang="en-US" altLang="ja-JP" sz="2000" b="1" kern="0" dirty="0">
              <a:solidFill>
                <a:srgbClr val="EAEAEA"/>
              </a:solidFill>
              <a:latin typeface="Meiryo UI" panose="020B0604030504040204" pitchFamily="50" charset="-128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                                        </a:t>
            </a:r>
            <a:r>
              <a:rPr lang="en-US" altLang="ja-JP" sz="4400" b="1" kern="0" dirty="0">
                <a:solidFill>
                  <a:srgbClr val="EAEAEA"/>
                </a:solidFill>
                <a:latin typeface="Meiryo UI" panose="020B0604030504040204" pitchFamily="50" charset="-128"/>
                <a:ea typeface="+mn-ea"/>
              </a:rPr>
              <a:t>End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Meiryo UI" panose="020B0604030504040204" pitchFamily="50" charset="-128"/>
                <a:ea typeface="+mn-ea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Meiryo UI" panose="020B0604030504040204" pitchFamily="50" charset="-128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Meiryo UI" panose="020B0604030504040204" pitchFamily="50" charset="-128"/>
                <a:ea typeface="+mn-ea"/>
              </a:rPr>
              <a:t>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None/>
              <a:tabLst/>
              <a:defRPr/>
            </a:pPr>
            <a:endParaRPr kumimoji="1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Meiryo UI" panose="020B0604030504040204" pitchFamily="50" charset="-128"/>
              <a:ea typeface="+mn-ea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77715BB-2710-4FC1-822C-7B486C0CAA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589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382751" y="6603590"/>
            <a:ext cx="8382000" cy="204788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302" y="-25810"/>
            <a:ext cx="8367713" cy="765175"/>
          </a:xfrm>
        </p:spPr>
        <p:txBody>
          <a:bodyPr>
            <a:noAutofit/>
          </a:bodyPr>
          <a:lstStyle/>
          <a:p>
            <a:r>
              <a:rPr lang="en-US" altLang="ja-JP" dirty="0"/>
              <a:t>Observation Run and Detections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 bwMode="auto">
          <a:xfrm>
            <a:off x="4114800" y="2971800"/>
            <a:ext cx="6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</a:pPr>
            <a:endParaRPr kumimoji="1" lang="ja-JP" altLang="en-US" sz="2400" b="0" kern="0" baseline="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5" y="1595181"/>
            <a:ext cx="8983329" cy="3667637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444208" y="6021288"/>
            <a:ext cx="2515432" cy="289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ja-JP" sz="1200" dirty="0">
                <a:solidFill>
                  <a:schemeClr val="accent3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[ LIGO G2001426-v2 (2020)  ]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C00E2B-B9DE-4A26-97E2-C0E886AE1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546" y="1688072"/>
            <a:ext cx="4024743" cy="354112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126A5D-965D-42DA-BC16-ADE711A87C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3FF0001-1ADA-4B41-9D4C-038F91568E92}"/>
              </a:ext>
            </a:extLst>
          </p:cNvPr>
          <p:cNvSpPr/>
          <p:nvPr/>
        </p:nvSpPr>
        <p:spPr>
          <a:xfrm>
            <a:off x="3275855" y="2231202"/>
            <a:ext cx="1368153" cy="1917878"/>
          </a:xfrm>
          <a:prstGeom prst="roundRect">
            <a:avLst>
              <a:gd name="adj" fmla="val 7064"/>
            </a:avLst>
          </a:prstGeom>
          <a:ln w="28575"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0" name="コンテンツ プレースホルダ 2">
            <a:extLst>
              <a:ext uri="{FF2B5EF4-FFF2-40B4-BE49-F238E27FC236}">
                <a16:creationId xmlns:a16="http://schemas.microsoft.com/office/drawing/2014/main" id="{C53766F6-E036-4844-8C21-9D223E9FDEF1}"/>
              </a:ext>
            </a:extLst>
          </p:cNvPr>
          <p:cNvSpPr txBox="1">
            <a:spLocks/>
          </p:cNvSpPr>
          <p:nvPr/>
        </p:nvSpPr>
        <p:spPr>
          <a:xfrm>
            <a:off x="467544" y="5459796"/>
            <a:ext cx="5832648" cy="1065548"/>
          </a:xfrm>
          <a:prstGeom prst="rect">
            <a:avLst/>
          </a:prstGeom>
        </p:spPr>
        <p:txBody>
          <a:bodyPr/>
          <a:lstStyle>
            <a:lvl1pPr marL="193675" indent="-193675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Being updated: O4 from March 2023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altLang="ja-JP" kern="0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O5 is starting correspondingly later 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67A0F71-A1B4-4DA0-BCF7-FA5B1E0CBDBF}"/>
              </a:ext>
            </a:extLst>
          </p:cNvPr>
          <p:cNvCxnSpPr/>
          <p:nvPr/>
        </p:nvCxnSpPr>
        <p:spPr bwMode="auto">
          <a:xfrm flipV="1">
            <a:off x="3275855" y="4221088"/>
            <a:ext cx="288033" cy="126876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8808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382751" y="6603590"/>
            <a:ext cx="8382000" cy="204788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6302" y="-25810"/>
            <a:ext cx="8367713" cy="765175"/>
          </a:xfrm>
        </p:spPr>
        <p:txBody>
          <a:bodyPr>
            <a:noAutofit/>
          </a:bodyPr>
          <a:lstStyle/>
          <a:p>
            <a:r>
              <a:rPr lang="en-US" altLang="ja-JP" dirty="0"/>
              <a:t>Detected Compact Binary Coalescences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 bwMode="auto">
          <a:xfrm>
            <a:off x="4114800" y="2971800"/>
            <a:ext cx="6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</a:pPr>
            <a:endParaRPr kumimoji="1" lang="ja-JP" altLang="en-US" sz="2400" b="0" kern="0" baseline="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2752AF-E18C-44BA-9356-09F5DA2BF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" t="9800" r="1084" b="1"/>
          <a:stretch/>
        </p:blipFill>
        <p:spPr>
          <a:xfrm>
            <a:off x="379249" y="1162456"/>
            <a:ext cx="8297207" cy="507485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6CC34F3-8806-4CD2-831C-9583198558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2024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solidFill>
                <a:srgbClr val="EAEAE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0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/>
          <a:lstStyle/>
          <a:p>
            <a:r>
              <a:rPr lang="en-US" altLang="ja-JP" dirty="0"/>
              <a:t>After the First Detections ...</a:t>
            </a:r>
            <a:endParaRPr lang="ja-JP" altLang="en-US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395536" y="3861049"/>
            <a:ext cx="8686800" cy="23762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Network of </a:t>
            </a:r>
            <a:r>
              <a:rPr lang="en-US" altLang="ja-JP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baseline="30000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nd</a:t>
            </a:r>
            <a:r>
              <a:rPr lang="en-US" altLang="ja-JP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-gen. GW antennae</a:t>
            </a:r>
            <a:r>
              <a:rPr lang="ja-JP" altLang="en-US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(aLIGO, AdVIRGO, 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en-US" altLang="ja-JP" u="sng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KAGRA</a:t>
            </a: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LIGO-India) is being formed.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・</a:t>
            </a: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Two ways after that for Astronomy and Cosmology: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- </a:t>
            </a:r>
            <a:r>
              <a:rPr lang="en-US" altLang="ja-JP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3</a:t>
            </a:r>
            <a:r>
              <a:rPr lang="en-US" altLang="ja-JP" baseline="30000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rd</a:t>
            </a:r>
            <a:r>
              <a:rPr lang="en-US" altLang="ja-JP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–gen. ground-based GW antennae </a:t>
            </a:r>
            <a:r>
              <a:rPr lang="en-US" altLang="ja-JP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(ET, CE).</a:t>
            </a:r>
            <a:endParaRPr lang="ja-JP" altLang="en-US" dirty="0">
              <a:solidFill>
                <a:srgbClr val="DDDDDD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   - </a:t>
            </a:r>
            <a:r>
              <a:rPr lang="en-US" altLang="ja-JP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Space GW antennae</a:t>
            </a:r>
            <a:r>
              <a:rPr lang="ja-JP" altLang="en-US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(LISA, B-</a:t>
            </a:r>
            <a:r>
              <a:rPr lang="en-US" altLang="ja-JP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DECIGO</a:t>
            </a:r>
            <a:r>
              <a:rPr lang="en-US" altLang="ja-JP" dirty="0">
                <a:solidFill>
                  <a:srgbClr val="DDDDDD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ASTROD,…).</a:t>
            </a: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446960" y="1157263"/>
            <a:ext cx="8551168" cy="19837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first GW (and EM counter part) detections 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demonstrated new possibilities by </a:t>
            </a:r>
            <a:r>
              <a:rPr lang="en-US" altLang="ja-JP" dirty="0">
                <a:solidFill>
                  <a:srgbClr val="66FF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GW astronomy</a:t>
            </a: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and also showed new mysteries, such as the o</a:t>
            </a:r>
            <a:r>
              <a:rPr lang="en-US" altLang="ja-JP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rigin 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of heavier mass </a:t>
            </a:r>
            <a:r>
              <a:rPr lang="en-US" altLang="ja-JP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BBHs, etc.</a:t>
            </a:r>
          </a:p>
        </p:txBody>
      </p:sp>
      <p:sp>
        <p:nvSpPr>
          <p:cNvPr id="3" name="下矢印 2"/>
          <p:cNvSpPr/>
          <p:nvPr/>
        </p:nvSpPr>
        <p:spPr>
          <a:xfrm>
            <a:off x="2627784" y="3396951"/>
            <a:ext cx="504056" cy="392089"/>
          </a:xfrm>
          <a:prstGeom prst="downArrow">
            <a:avLst/>
          </a:prstGeom>
          <a:ln w="1270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3A6EC6-4FA0-4B4D-BACC-24FCBD34F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4674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International Conference on the Physics of Two Infinites (March 30th, 2023, Kyoto, Japan)</a:t>
            </a:r>
            <a:endParaRPr lang="en-US" altLang="ja-JP" dirty="0">
              <a:solidFill>
                <a:srgbClr val="EAEAEA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00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5039" y="0"/>
            <a:ext cx="8353425" cy="765175"/>
          </a:xfrm>
        </p:spPr>
        <p:txBody>
          <a:bodyPr/>
          <a:lstStyle/>
          <a:p>
            <a:r>
              <a:rPr lang="en-US" altLang="ja-JP" dirty="0"/>
              <a:t>Outline</a:t>
            </a:r>
            <a:endParaRPr lang="ja-JP" altLang="en-US" dirty="0"/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683568" y="1772816"/>
            <a:ext cx="8308032" cy="30963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Overview of KAGRA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・</a:t>
            </a:r>
            <a:r>
              <a:rPr lang="en-US" altLang="ja-JP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Observation Runs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・</a:t>
            </a:r>
            <a:r>
              <a:rPr lang="en-US" altLang="ja-JP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Activities for O4</a:t>
            </a:r>
          </a:p>
          <a:p>
            <a:pPr>
              <a:lnSpc>
                <a:spcPct val="12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・</a:t>
            </a:r>
            <a:r>
              <a:rPr lang="en-US" altLang="ja-JP" sz="3600" dirty="0">
                <a:solidFill>
                  <a:srgbClr val="EAEAEA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 pitchFamily="2" charset="2"/>
              </a:rPr>
              <a:t>Summary</a:t>
            </a:r>
            <a:endParaRPr lang="en-US" altLang="ja-JP" sz="36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Wingdings" pitchFamily="2" charset="2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3A6EC6-4FA0-4B4D-BACC-24FCBD34F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A2FEAE-630D-4958-9591-BE252AE613E2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987158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">
  <a:themeElements>
    <a:clrScheme name="ユーザー定義 1">
      <a:dk1>
        <a:sysClr val="windowText" lastClr="000000"/>
      </a:dk1>
      <a:lt1>
        <a:sysClr val="window" lastClr="FFFFFF"/>
      </a:lt1>
      <a:dk2>
        <a:srgbClr val="000000"/>
      </a:dk2>
      <a:lt2>
        <a:srgbClr val="E3DED1"/>
      </a:lt2>
      <a:accent1>
        <a:srgbClr val="33CC33"/>
      </a:accent1>
      <a:accent2>
        <a:srgbClr val="66FF66"/>
      </a:accent2>
      <a:accent3>
        <a:srgbClr val="FFCC00"/>
      </a:accent3>
      <a:accent4>
        <a:srgbClr val="6699FF"/>
      </a:accent4>
      <a:accent5>
        <a:srgbClr val="3366FF"/>
      </a:accent5>
      <a:accent6>
        <a:srgbClr val="FF5050"/>
      </a:accent6>
      <a:hlink>
        <a:srgbClr val="3366FF"/>
      </a:hlink>
      <a:folHlink>
        <a:srgbClr val="6699FF"/>
      </a:folHlink>
    </a:clrScheme>
    <a:fontScheme name="ユーザー定義 1">
      <a:majorFont>
        <a:latin typeface="Meiryo UI"/>
        <a:ea typeface="メイリオ"/>
        <a:cs typeface=""/>
      </a:majorFont>
      <a:minorFont>
        <a:latin typeface="Meiryo UI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rgbClr val="FFFFFF"/>
          </a:solidFill>
        </a:ln>
      </a:spPr>
      <a:bodyPr wrap="square" rtlCol="0" anchor="ctr">
        <a:noAutofit/>
      </a:bodyPr>
      <a:lstStyle>
        <a:defPPr algn="ctr">
          <a:defRPr kumimoji="1" dirty="0">
            <a:solidFill>
              <a:srgbClr val="FFFFFF"/>
            </a:solidFill>
          </a:defRPr>
        </a:defPPr>
      </a:lstStyle>
    </a:spDef>
    <a:lnDef>
      <a:spPr bwMode="auto">
        <a:solidFill>
          <a:srgbClr val="FAFFC9">
            <a:alpha val="50000"/>
          </a:srgbClr>
        </a:solidFill>
        <a:ln w="15875" cap="flat" cmpd="sng" algn="ctr">
          <a:solidFill>
            <a:srgbClr val="FFFFFF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algn="l">
          <a:lnSpc>
            <a:spcPct val="120000"/>
          </a:lnSpc>
          <a:defRPr kumimoji="1" sz="2400" b="0" kern="0" baseline="0" dirty="0" smtClean="0">
            <a:solidFill>
              <a:srgbClr val="FFFFFF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478F56CA-7CE1-444E-A140-2B92DAB03DC6}" vid="{266E08A0-9035-48C9-B976-9EE718E38B5B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3225</TotalTime>
  <Words>3397</Words>
  <Application>Microsoft Office PowerPoint</Application>
  <PresentationFormat>画面に合わせる (4:3)</PresentationFormat>
  <Paragraphs>575</Paragraphs>
  <Slides>52</Slides>
  <Notes>49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0" baseType="lpstr">
      <vt:lpstr>HGP創英角ﾎﾟｯﾌﾟ体</vt:lpstr>
      <vt:lpstr>Meiryo UI</vt:lpstr>
      <vt:lpstr>Arial</vt:lpstr>
      <vt:lpstr>Tahoma</vt:lpstr>
      <vt:lpstr>Verdana</vt:lpstr>
      <vt:lpstr>Wingdings</vt:lpstr>
      <vt:lpstr>blank</vt:lpstr>
      <vt:lpstr>Drawing</vt:lpstr>
      <vt:lpstr>KAGRA: Large Cryogenic Gravitational Wave Telescope</vt:lpstr>
      <vt:lpstr>GW-Related Presentations</vt:lpstr>
      <vt:lpstr>First Detection of GW</vt:lpstr>
      <vt:lpstr>Merger of Binary Neutron Stars</vt:lpstr>
      <vt:lpstr>PowerPoint プレゼンテーション</vt:lpstr>
      <vt:lpstr>Observation Run and Detections</vt:lpstr>
      <vt:lpstr>Detected Compact Binary Coalescences</vt:lpstr>
      <vt:lpstr>After the First Detections ...</vt:lpstr>
      <vt:lpstr>Outline</vt:lpstr>
      <vt:lpstr>PowerPoint プレゼンテーション</vt:lpstr>
      <vt:lpstr>KAGRA</vt:lpstr>
      <vt:lpstr>KAGRA Collaboration</vt:lpstr>
      <vt:lpstr>International GW Network</vt:lpstr>
      <vt:lpstr>Importance of Sky Localization</vt:lpstr>
      <vt:lpstr>Antenna Pattern of GW Detector</vt:lpstr>
      <vt:lpstr>International Network for Astronomy</vt:lpstr>
      <vt:lpstr>Source Localization</vt:lpstr>
      <vt:lpstr>Sky Localization</vt:lpstr>
      <vt:lpstr>KAGRA GW Detector</vt:lpstr>
      <vt:lpstr>KAGRA Optical Design</vt:lpstr>
      <vt:lpstr>Sensitivity Comparison</vt:lpstr>
      <vt:lpstr>KAGRA Site</vt:lpstr>
      <vt:lpstr>KAGRA Photo</vt:lpstr>
      <vt:lpstr>PowerPoint プレゼンテーション</vt:lpstr>
      <vt:lpstr>KAGRA Photos</vt:lpstr>
      <vt:lpstr>KAGRA Photo</vt:lpstr>
      <vt:lpstr>KAGRA Photos</vt:lpstr>
      <vt:lpstr>PowerPoint プレゼンテーション</vt:lpstr>
      <vt:lpstr>KAGRA Observation Run History</vt:lpstr>
      <vt:lpstr>O3GK</vt:lpstr>
      <vt:lpstr>KAGRA Observation Run</vt:lpstr>
      <vt:lpstr>KAGRA Observation Run</vt:lpstr>
      <vt:lpstr>O3GK Interferometer Configuration</vt:lpstr>
      <vt:lpstr>KAGRA Sensitivity</vt:lpstr>
      <vt:lpstr>BNS Observable Range History</vt:lpstr>
      <vt:lpstr>PowerPoint プレゼンテーション</vt:lpstr>
      <vt:lpstr>PowerPoint プレゼンテーション</vt:lpstr>
      <vt:lpstr>Expected Sensitivities </vt:lpstr>
      <vt:lpstr>O3GK Noise Budget</vt:lpstr>
      <vt:lpstr>Sensitivity Improvement (1/4)</vt:lpstr>
      <vt:lpstr>Type-A Mitigation and Improvement</vt:lpstr>
      <vt:lpstr>Sensitivity Improvement (2/4)</vt:lpstr>
      <vt:lpstr>Type-B/Bp Improvement</vt:lpstr>
      <vt:lpstr>Improvement for Cryogenic Operation</vt:lpstr>
      <vt:lpstr>Sensitivity Improvement (3/4)</vt:lpstr>
      <vt:lpstr>Stray-light Mitigation</vt:lpstr>
      <vt:lpstr>Sensitivity Improvement (4/4)</vt:lpstr>
      <vt:lpstr>Shot noise and Laser noises</vt:lpstr>
      <vt:lpstr>Current Status</vt:lpstr>
      <vt:lpstr>PowerPoint プレゼンテーション</vt:lpstr>
      <vt:lpstr>Summary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</dc:title>
  <dc:creator>Masaki Ando</dc:creator>
  <cp:lastModifiedBy>Ando Masaki</cp:lastModifiedBy>
  <cp:revision>364</cp:revision>
  <dcterms:created xsi:type="dcterms:W3CDTF">2016-04-26T15:15:50Z</dcterms:created>
  <dcterms:modified xsi:type="dcterms:W3CDTF">2023-03-30T00:23:10Z</dcterms:modified>
</cp:coreProperties>
</file>