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730" r:id="rId2"/>
    <p:sldId id="854" r:id="rId3"/>
    <p:sldId id="999" r:id="rId4"/>
    <p:sldId id="975" r:id="rId5"/>
    <p:sldId id="965" r:id="rId6"/>
    <p:sldId id="967" r:id="rId7"/>
    <p:sldId id="1000" r:id="rId8"/>
    <p:sldId id="964" r:id="rId9"/>
    <p:sldId id="966" r:id="rId10"/>
    <p:sldId id="971" r:id="rId11"/>
    <p:sldId id="1008" r:id="rId12"/>
    <p:sldId id="977" r:id="rId13"/>
    <p:sldId id="983" r:id="rId14"/>
    <p:sldId id="978" r:id="rId15"/>
    <p:sldId id="985" r:id="rId16"/>
    <p:sldId id="987" r:id="rId17"/>
    <p:sldId id="1004" r:id="rId18"/>
    <p:sldId id="988" r:id="rId19"/>
    <p:sldId id="1001" r:id="rId20"/>
    <p:sldId id="990" r:id="rId21"/>
    <p:sldId id="1007" r:id="rId22"/>
    <p:sldId id="961" r:id="rId23"/>
    <p:sldId id="962" r:id="rId24"/>
    <p:sldId id="1006" r:id="rId25"/>
    <p:sldId id="1005" r:id="rId26"/>
    <p:sldId id="972" r:id="rId27"/>
    <p:sldId id="994" r:id="rId28"/>
    <p:sldId id="998" r:id="rId29"/>
    <p:sldId id="996" r:id="rId30"/>
    <p:sldId id="1003" r:id="rId31"/>
    <p:sldId id="995" r:id="rId32"/>
    <p:sldId id="993" r:id="rId33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5" autoAdjust="0"/>
    <p:restoredTop sz="96636" autoAdjust="0"/>
  </p:normalViewPr>
  <p:slideViewPr>
    <p:cSldViewPr>
      <p:cViewPr>
        <p:scale>
          <a:sx n="66" d="100"/>
          <a:sy n="66" d="100"/>
        </p:scale>
        <p:origin x="-90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17297CF-1FF1-4BB1-8385-837184B5736D}" type="datetimeFigureOut">
              <a:rPr lang="ko-KR" altLang="en-US"/>
              <a:pPr>
                <a:defRPr/>
              </a:pPr>
              <a:t>2023-03-30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74D5D7E-2559-463E-843C-62EEEF8CD921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2433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B6D32-69C7-483B-BEEC-08DB89D977E8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5D83C-4C0B-4A08-BE14-DC4E382D5B5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80C34-F9C3-40CD-A815-0F1D8E4FE194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8F9B1-22E9-4B06-9F10-792F3A75497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42D0C-FB72-4732-9D7D-C30EAD01EEA5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4FCF4-E388-42C2-9FF4-C199066FEB5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7B618-F922-4FDD-9F10-C5DDC89320EE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D1D14-8BAC-49EC-81A7-D2D07A65701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80CC8-236A-40A5-864F-4209C8BCB6BC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1C193-1C29-430D-9FF1-40C579301CE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DBF15-ECF9-4C1F-9CEC-4D8ED4A72742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B6C6E-0567-4F23-BB22-0AFBFE3A7E9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2B17C-EBEA-4416-96B3-432ADC6C00E4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08B3C-DEB1-4F7B-B1E7-3C20FB9AFFA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AEF2A-EFFC-452D-A944-5E7E624E2BF5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F657C-9960-4C0B-9200-25DEB74475E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5A4C9-9A28-4704-8D69-995C064515E5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047EC-07E3-4329-A87C-96B468AEED0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D3D37-0FCE-4F68-A968-9A3EBA57CDA0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BF79-C9C8-4646-95B3-8DC2A9B6E98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1317B-5405-4831-B392-05CC5E717A6B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E1F0-D2B7-4DFD-A39B-C370CA012C1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D3ECD34-E2B9-43BF-8657-95EBBA037214}" type="datetime1">
              <a:rPr lang="ko-KR" altLang="en-US" smtClean="0"/>
              <a:t>2023-03-30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968E717-C4C8-46E1-86D2-F4E5DF5EAA88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0.png"/><Relationship Id="rId5" Type="http://schemas.openxmlformats.org/officeDocument/2006/relationships/image" Target="../media/image620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76" y="-5237"/>
            <a:ext cx="9215354" cy="2046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68333" y="4437112"/>
            <a:ext cx="8424936" cy="1368152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altLang="ko-KR" sz="2400" b="1" dirty="0" smtClean="0">
                <a:solidFill>
                  <a:schemeClr val="tx1"/>
                </a:solidFill>
                <a:latin typeface="Copperplate Gothic Light" panose="020E0507020206020404" pitchFamily="34" charset="0"/>
              </a:rPr>
              <a:t>Kang </a:t>
            </a:r>
            <a:r>
              <a:rPr lang="en-US" altLang="ko-KR" sz="2400" b="1" dirty="0">
                <a:solidFill>
                  <a:schemeClr val="tx1"/>
                </a:solidFill>
                <a:latin typeface="Copperplate Gothic Light" panose="020E0507020206020404" pitchFamily="34" charset="0"/>
              </a:rPr>
              <a:t>Young </a:t>
            </a:r>
            <a:r>
              <a:rPr lang="en-US" altLang="ko-KR" sz="2400" b="1" dirty="0" smtClean="0">
                <a:solidFill>
                  <a:schemeClr val="tx1"/>
                </a:solidFill>
                <a:latin typeface="Copperplate Gothic Light" panose="020E0507020206020404" pitchFamily="34" charset="0"/>
              </a:rPr>
              <a:t>Lee</a:t>
            </a:r>
          </a:p>
          <a:p>
            <a:r>
              <a:rPr lang="en-US" altLang="ko-KR" sz="2400" b="1" dirty="0" smtClean="0">
                <a:solidFill>
                  <a:schemeClr val="tx1"/>
                </a:solidFill>
                <a:latin typeface="Copperplate Gothic Light" panose="020E0507020206020404" pitchFamily="34" charset="0"/>
              </a:rPr>
              <a:t>GNU</a:t>
            </a:r>
          </a:p>
          <a:p>
            <a:r>
              <a:rPr lang="en-US" altLang="ko-KR" sz="2000" b="1" dirty="0" smtClean="0">
                <a:solidFill>
                  <a:schemeClr val="tx1"/>
                </a:solidFill>
                <a:latin typeface="Copperplate Gothic Light" panose="020E0507020206020404" pitchFamily="34" charset="0"/>
              </a:rPr>
              <a:t>On behalf of SND@LHC Collaboration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27984" y="6449114"/>
            <a:ext cx="47160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Copperplate Gothic Light" panose="020E0507020206020404" pitchFamily="34" charset="0"/>
              </a:rPr>
              <a:t> </a:t>
            </a:r>
            <a:r>
              <a:rPr lang="en-US" altLang="ko-KR" sz="1400" b="1" dirty="0" smtClean="0">
                <a:latin typeface="Copperplate Gothic Light" panose="020E0507020206020404" pitchFamily="34" charset="0"/>
              </a:rPr>
              <a:t>Physics of Two </a:t>
            </a:r>
            <a:r>
              <a:rPr lang="en-US" altLang="ko-KR" sz="1400" b="1" dirty="0" err="1" smtClean="0">
                <a:latin typeface="Copperplate Gothic Light" panose="020E0507020206020404" pitchFamily="34" charset="0"/>
              </a:rPr>
              <a:t>Infinities</a:t>
            </a:r>
            <a:r>
              <a:rPr lang="en-US" altLang="ko-KR" sz="1400" b="1" dirty="0" err="1" smtClean="0">
                <a:latin typeface="Copperplate Gothic Light" panose="020E0507020206020404" pitchFamily="34" charset="0"/>
                <a:ea typeface="+mj-ea"/>
              </a:rPr>
              <a:t>@Kyoto</a:t>
            </a:r>
            <a:r>
              <a:rPr lang="en-US" altLang="ko-KR" sz="1400" b="1" dirty="0" smtClean="0">
                <a:latin typeface="Copperplate Gothic Light" panose="020E0507020206020404" pitchFamily="34" charset="0"/>
                <a:ea typeface="+mj-ea"/>
              </a:rPr>
              <a:t> U. 2023.03.30</a:t>
            </a:r>
            <a:endParaRPr lang="ko-KR" altLang="en-US" sz="1400" b="1" dirty="0">
              <a:latin typeface="Copperplate Gothic Light" panose="020E0507020206020404" pitchFamily="34" charset="0"/>
              <a:ea typeface="+mj-ea"/>
            </a:endParaRPr>
          </a:p>
        </p:txBody>
      </p:sp>
      <p:sp>
        <p:nvSpPr>
          <p:cNvPr id="7" name="부제목 2"/>
          <p:cNvSpPr txBox="1">
            <a:spLocks/>
          </p:cNvSpPr>
          <p:nvPr/>
        </p:nvSpPr>
        <p:spPr bwMode="auto">
          <a:xfrm>
            <a:off x="-7659" y="2780928"/>
            <a:ext cx="913700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altLang="ko-K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SND@LHC</a:t>
            </a:r>
          </a:p>
          <a:p>
            <a:r>
              <a:rPr kumimoji="0" lang="en-US" altLang="ko-KR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Scattering</a:t>
            </a:r>
            <a:r>
              <a:rPr kumimoji="0" lang="ko-KR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 </a:t>
            </a:r>
            <a:r>
              <a:rPr kumimoji="0" lang="en-US" altLang="ko-KR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and Neutrino Detector at  LHC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" y="6525344"/>
            <a:ext cx="2438563" cy="33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2040911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017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08520" y="548680"/>
            <a:ext cx="7200800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91680" y="548680"/>
            <a:ext cx="5472609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SND@LHC Detector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23990"/>
            <a:ext cx="6346482" cy="357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377163"/>
            <a:ext cx="8883216" cy="1477328"/>
          </a:xfrm>
          <a:prstGeom prst="rect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j-ea"/>
                <a:ea typeface="+mj-ea"/>
              </a:rPr>
              <a:t>Hybrid detector </a:t>
            </a:r>
          </a:p>
          <a:p>
            <a:r>
              <a:rPr lang="en-US" altLang="ko-KR" b="1" dirty="0" err="1" smtClean="0">
                <a:latin typeface="+mj-ea"/>
                <a:ea typeface="+mj-ea"/>
              </a:rPr>
              <a:t>optimised</a:t>
            </a:r>
            <a:r>
              <a:rPr lang="en-US" altLang="ko-KR" b="1" dirty="0" smtClean="0">
                <a:latin typeface="+mj-ea"/>
                <a:ea typeface="+mj-ea"/>
              </a:rPr>
              <a:t> for the identification of all three neutrino </a:t>
            </a:r>
            <a:r>
              <a:rPr lang="en-US" altLang="ko-KR" b="1" dirty="0" err="1" smtClean="0">
                <a:latin typeface="+mj-ea"/>
                <a:ea typeface="+mj-ea"/>
              </a:rPr>
              <a:t>flavours</a:t>
            </a:r>
            <a:r>
              <a:rPr lang="en-US" altLang="ko-KR" b="1" dirty="0" smtClean="0">
                <a:latin typeface="+mj-ea"/>
                <a:ea typeface="+mj-ea"/>
              </a:rPr>
              <a:t> and the FIPs</a:t>
            </a:r>
            <a:endParaRPr lang="en-US" altLang="ko-KR" dirty="0" smtClean="0">
              <a:latin typeface="+mj-ea"/>
              <a:ea typeface="+mj-ea"/>
            </a:endParaRPr>
          </a:p>
          <a:p>
            <a:r>
              <a:rPr lang="en-US" altLang="ko-KR" dirty="0" smtClean="0">
                <a:latin typeface="+mj-ea"/>
                <a:ea typeface="+mj-ea"/>
              </a:rPr>
              <a:t>- Veto plane</a:t>
            </a:r>
          </a:p>
          <a:p>
            <a:r>
              <a:rPr lang="en-US" altLang="ko-KR" dirty="0" smtClean="0">
                <a:latin typeface="+mj-ea"/>
                <a:ea typeface="+mj-ea"/>
              </a:rPr>
              <a:t>- Vertex detector and EM calorimeter </a:t>
            </a:r>
            <a:r>
              <a:rPr lang="en-US" altLang="ko-KR" dirty="0">
                <a:latin typeface="+mj-ea"/>
                <a:ea typeface="+mj-ea"/>
              </a:rPr>
              <a:t> (~40 X</a:t>
            </a:r>
            <a:r>
              <a:rPr lang="en-US" altLang="ko-KR" baseline="-25000" dirty="0">
                <a:latin typeface="+mj-ea"/>
                <a:ea typeface="+mj-ea"/>
              </a:rPr>
              <a:t>0</a:t>
            </a:r>
            <a:r>
              <a:rPr lang="en-US" altLang="ko-KR" dirty="0">
                <a:latin typeface="+mj-ea"/>
                <a:ea typeface="+mj-ea"/>
              </a:rPr>
              <a:t> ) : ECC and </a:t>
            </a:r>
            <a:r>
              <a:rPr lang="en-US" altLang="ko-KR" dirty="0" err="1">
                <a:latin typeface="+mj-ea"/>
                <a:ea typeface="+mj-ea"/>
              </a:rPr>
              <a:t>SciFi</a:t>
            </a:r>
            <a:r>
              <a:rPr lang="en-US" altLang="ko-KR" dirty="0">
                <a:latin typeface="+mj-ea"/>
                <a:ea typeface="+mj-ea"/>
              </a:rPr>
              <a:t> </a:t>
            </a:r>
            <a:endParaRPr lang="en-US" altLang="ko-KR" dirty="0" smtClean="0">
              <a:latin typeface="+mj-ea"/>
              <a:ea typeface="+mj-ea"/>
            </a:endParaRPr>
          </a:p>
          <a:p>
            <a:r>
              <a:rPr lang="en-US" altLang="ko-KR" dirty="0" smtClean="0">
                <a:latin typeface="+mj-ea"/>
                <a:ea typeface="+mj-ea"/>
              </a:rPr>
              <a:t>- Muon system and hadron calorimeter </a:t>
            </a:r>
            <a:r>
              <a:rPr lang="en-US" altLang="ko-KR" dirty="0">
                <a:latin typeface="+mj-ea"/>
                <a:ea typeface="+mj-ea"/>
              </a:rPr>
              <a:t>(~10 </a:t>
            </a:r>
            <a:r>
              <a:rPr lang="en-US" altLang="ko-KR" dirty="0" smtClean="0">
                <a:latin typeface="Symbol" panose="05050102010706020507" pitchFamily="18" charset="2"/>
              </a:rPr>
              <a:t>l</a:t>
            </a:r>
            <a:r>
              <a:rPr lang="en-US" altLang="ko-KR" dirty="0" smtClean="0"/>
              <a:t>)</a:t>
            </a:r>
            <a:endParaRPr lang="en-US" altLang="ko-KR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210" y="5165744"/>
            <a:ext cx="1000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xmlns="" id="{61481F6F-32A9-4F2D-845F-AC9166C81255}"/>
              </a:ext>
            </a:extLst>
          </p:cNvPr>
          <p:cNvSpPr/>
          <p:nvPr/>
        </p:nvSpPr>
        <p:spPr>
          <a:xfrm>
            <a:off x="2837470" y="4396101"/>
            <a:ext cx="654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+mj-ea"/>
                <a:ea typeface="+mj-ea"/>
              </a:rPr>
              <a:t>Veto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xmlns="" id="{61481F6F-32A9-4F2D-845F-AC9166C81255}"/>
              </a:ext>
            </a:extLst>
          </p:cNvPr>
          <p:cNvSpPr/>
          <p:nvPr/>
        </p:nvSpPr>
        <p:spPr>
          <a:xfrm>
            <a:off x="2698969" y="3356992"/>
            <a:ext cx="588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  <a:latin typeface="+mj-ea"/>
                <a:ea typeface="+mj-ea"/>
              </a:rPr>
              <a:t>ECC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xmlns="" id="{61481F6F-32A9-4F2D-845F-AC9166C81255}"/>
              </a:ext>
            </a:extLst>
          </p:cNvPr>
          <p:cNvSpPr/>
          <p:nvPr/>
        </p:nvSpPr>
        <p:spPr>
          <a:xfrm>
            <a:off x="5940152" y="2871997"/>
            <a:ext cx="76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+mj-ea"/>
                <a:ea typeface="+mj-ea"/>
              </a:rPr>
              <a:t>HCAL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xmlns="" id="{61481F6F-32A9-4F2D-845F-AC9166C81255}"/>
              </a:ext>
            </a:extLst>
          </p:cNvPr>
          <p:cNvSpPr/>
          <p:nvPr/>
        </p:nvSpPr>
        <p:spPr>
          <a:xfrm>
            <a:off x="7176929" y="287177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+mj-ea"/>
                <a:ea typeface="+mj-ea"/>
              </a:rPr>
              <a:t>Muon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xmlns="" id="{7A5B3EFF-17B9-4087-842A-2D84E99834F8}"/>
              </a:ext>
            </a:extLst>
          </p:cNvPr>
          <p:cNvSpPr/>
          <p:nvPr/>
        </p:nvSpPr>
        <p:spPr>
          <a:xfrm>
            <a:off x="265222" y="2881327"/>
            <a:ext cx="2063452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600" i="1" dirty="0" smtClean="0">
                <a:latin typeface="+mj-ea"/>
                <a:ea typeface="+mj-ea"/>
              </a:rPr>
              <a:t>Detector paper </a:t>
            </a:r>
          </a:p>
          <a:p>
            <a:pPr algn="ctr"/>
            <a:r>
              <a:rPr lang="en-US" altLang="ko-KR" sz="1600" i="1" dirty="0" err="1" smtClean="0">
                <a:latin typeface="+mj-ea"/>
                <a:ea typeface="+mj-ea"/>
              </a:rPr>
              <a:t>arXiv</a:t>
            </a:r>
            <a:r>
              <a:rPr lang="en-US" altLang="ko-KR" sz="1600" i="1" dirty="0" smtClean="0">
                <a:latin typeface="+mj-ea"/>
                <a:ea typeface="+mj-ea"/>
              </a:rPr>
              <a:t> </a:t>
            </a:r>
            <a:r>
              <a:rPr lang="en-US" altLang="ko-KR" sz="1600" i="1" dirty="0">
                <a:latin typeface="+mj-ea"/>
                <a:ea typeface="+mj-ea"/>
              </a:rPr>
              <a:t>2210.02784 </a:t>
            </a:r>
            <a:endParaRPr lang="en-US" altLang="ko-KR" sz="1600" i="1" dirty="0" smtClean="0">
              <a:latin typeface="+mj-ea"/>
              <a:ea typeface="+mj-ea"/>
            </a:endParaRPr>
          </a:p>
          <a:p>
            <a:pPr algn="ctr"/>
            <a:r>
              <a:rPr lang="en-US" altLang="ko-KR" sz="1600" i="1" dirty="0" smtClean="0">
                <a:latin typeface="+mj-ea"/>
                <a:ea typeface="+mj-ea"/>
              </a:rPr>
              <a:t>to </a:t>
            </a:r>
            <a:r>
              <a:rPr lang="en-US" altLang="ko-KR" sz="1600" i="1" dirty="0">
                <a:latin typeface="+mj-ea"/>
                <a:ea typeface="+mj-ea"/>
              </a:rPr>
              <a:t>appear on JINST</a:t>
            </a:r>
            <a:endParaRPr lang="ko-KR" altLang="en-US" sz="1600" i="1" dirty="0">
              <a:latin typeface="+mj-ea"/>
              <a:ea typeface="+mj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xmlns="" id="{61481F6F-32A9-4F2D-845F-AC9166C81255}"/>
              </a:ext>
            </a:extLst>
          </p:cNvPr>
          <p:cNvSpPr/>
          <p:nvPr/>
        </p:nvSpPr>
        <p:spPr>
          <a:xfrm>
            <a:off x="4477854" y="286763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err="1" smtClean="0">
                <a:solidFill>
                  <a:srgbClr val="FF0000"/>
                </a:solidFill>
                <a:latin typeface="+mj-ea"/>
                <a:ea typeface="+mj-ea"/>
              </a:rPr>
              <a:t>SciFi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1026" name="Picture 2" descr="D:\Work\2023.3.26-31.Kyoto\fro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8" y="3936824"/>
            <a:ext cx="228123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56569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08521" y="548680"/>
            <a:ext cx="7416823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547662" y="514025"/>
            <a:ext cx="5472609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200" dirty="0">
                <a:solidFill>
                  <a:schemeClr val="bg1"/>
                </a:solidFill>
              </a:rPr>
              <a:t>SND@LHC Detector </a:t>
            </a:r>
            <a:endParaRPr kumimoji="0"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528" y="5871175"/>
            <a:ext cx="8640960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>
                <a:latin typeface="+mj-ea"/>
              </a:rPr>
              <a:t>I</a:t>
            </a:r>
            <a:r>
              <a:rPr lang="en-US" altLang="ko-KR" sz="2000" dirty="0" smtClean="0">
                <a:latin typeface="+mj-ea"/>
              </a:rPr>
              <a:t>dentification </a:t>
            </a:r>
            <a:r>
              <a:rPr lang="en-US" altLang="ko-KR" sz="2000" dirty="0">
                <a:latin typeface="+mj-ea"/>
              </a:rPr>
              <a:t>of all three neutrino </a:t>
            </a:r>
            <a:r>
              <a:rPr lang="en-US" altLang="ko-KR" sz="2000" dirty="0" err="1" smtClean="0">
                <a:latin typeface="+mj-ea"/>
              </a:rPr>
              <a:t>flavours</a:t>
            </a:r>
            <a:r>
              <a:rPr lang="en-US" altLang="ko-KR" sz="2000" dirty="0" smtClean="0">
                <a:latin typeface="+mj-ea"/>
              </a:rPr>
              <a:t> and FIPs by e</a:t>
            </a:r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vent topologies in the ECC brick </a:t>
            </a:r>
            <a:endParaRPr lang="en-US" altLang="ko-KR" sz="2000" dirty="0" smtClean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Work\2023.3.26-31.Kyoto\C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68298"/>
            <a:ext cx="6912768" cy="245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Work\2023.3.26-31.Kyoto\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73016"/>
            <a:ext cx="468813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5201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08520" y="438187"/>
            <a:ext cx="7200800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91678" y="425291"/>
            <a:ext cx="5472609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SND@LHC Detector 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301208"/>
            <a:ext cx="5780699" cy="1354217"/>
          </a:xfrm>
          <a:prstGeom prst="rect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err="1" smtClean="0">
                <a:latin typeface="+mn-ea"/>
                <a:ea typeface="+mn-ea"/>
              </a:rPr>
              <a:t>SciFi</a:t>
            </a:r>
            <a:r>
              <a:rPr lang="en-US" altLang="ko-KR" b="1" dirty="0" smtClean="0">
                <a:latin typeface="+mn-ea"/>
                <a:ea typeface="+mn-ea"/>
              </a:rPr>
              <a:t> detector</a:t>
            </a:r>
          </a:p>
          <a:p>
            <a:r>
              <a:rPr lang="en-US" altLang="ko-KR" sz="1600" dirty="0" smtClean="0">
                <a:latin typeface="+mn-ea"/>
                <a:ea typeface="+mn-ea"/>
              </a:rPr>
              <a:t>- Scintillating Fiber detectors interface emulsion detector with electronic detectors for position prediction and timing of outgoing particles. </a:t>
            </a:r>
          </a:p>
          <a:p>
            <a:r>
              <a:rPr lang="en-US" altLang="ko-KR" sz="1600" dirty="0" smtClean="0">
                <a:latin typeface="+mn-ea"/>
                <a:ea typeface="+mn-ea"/>
              </a:rPr>
              <a:t>- Electromagnetic calorimetry</a:t>
            </a:r>
            <a:endParaRPr lang="en-US" altLang="ko-KR" sz="1600" dirty="0">
              <a:latin typeface="+mn-ea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0" y="1145371"/>
            <a:ext cx="4785474" cy="216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63659" y="1327423"/>
            <a:ext cx="4058681" cy="1846659"/>
          </a:xfrm>
          <a:prstGeom prst="rect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Emulsion target</a:t>
            </a:r>
            <a:endParaRPr lang="en-US" altLang="ko-KR" dirty="0">
              <a:latin typeface="+mn-ea"/>
              <a:ea typeface="+mn-ea"/>
            </a:endParaRP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n-ea"/>
                <a:ea typeface="+mn-ea"/>
              </a:rPr>
              <a:t>Emulsion cloud chamber (ECC) brick consists of 60 emulsion films interleaved with 59 tungsten plates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n-ea"/>
                <a:ea typeface="+mn-ea"/>
              </a:rPr>
              <a:t>Total tungsten mass 830 kg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n-ea"/>
                <a:ea typeface="+mn-ea"/>
              </a:rPr>
              <a:t>5 walls x 4 bricks x 60 emulsion films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n-ea"/>
                <a:ea typeface="+mn-ea"/>
              </a:rPr>
              <a:t>Replaced every 20 fb</a:t>
            </a:r>
            <a:r>
              <a:rPr lang="en-US" altLang="ko-KR" sz="1600" baseline="30000" dirty="0" smtClean="0">
                <a:latin typeface="+mn-ea"/>
                <a:ea typeface="+mn-ea"/>
              </a:rPr>
              <a:t>-1</a:t>
            </a:r>
          </a:p>
        </p:txBody>
      </p:sp>
      <p:pic>
        <p:nvPicPr>
          <p:cNvPr id="9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128F66D0-150E-4001-BB72-5CCEC23A1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036" y="4581128"/>
            <a:ext cx="3459068" cy="231634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92635334-8D4A-46F9-91DF-5185009DC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841" y="3323265"/>
            <a:ext cx="1409980" cy="171536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54BA97CE-2166-4BB8-88A7-DB83438776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458" y="3313789"/>
            <a:ext cx="1584176" cy="16581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08304" y="3123210"/>
            <a:ext cx="1527982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00B0F0"/>
                </a:solidFill>
              </a:rPr>
              <a:t>Sato’s talk!</a:t>
            </a:r>
            <a:endParaRPr lang="ko-KR" altLang="en-US" sz="2000" dirty="0">
              <a:solidFill>
                <a:srgbClr val="00B0F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3288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08520" y="548680"/>
            <a:ext cx="7200800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91679" y="545697"/>
            <a:ext cx="5472609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SND@LHC Detector 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5199" y="1988840"/>
            <a:ext cx="5138801" cy="861774"/>
          </a:xfrm>
          <a:prstGeom prst="rect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Veto system</a:t>
            </a:r>
            <a:endParaRPr lang="en-US" altLang="ko-KR" dirty="0">
              <a:latin typeface="+mn-ea"/>
              <a:ea typeface="+mn-ea"/>
            </a:endParaRPr>
          </a:p>
          <a:p>
            <a:r>
              <a:rPr lang="en-US" altLang="ko-KR" sz="1600" dirty="0" smtClean="0">
                <a:latin typeface="+mn-ea"/>
                <a:ea typeface="+mn-ea"/>
              </a:rPr>
              <a:t>- Tags incoming charged particles</a:t>
            </a:r>
          </a:p>
          <a:p>
            <a:r>
              <a:rPr lang="en-US" altLang="ko-KR" sz="1600" dirty="0" smtClean="0">
                <a:latin typeface="+mn-ea"/>
                <a:ea typeface="+mn-ea"/>
              </a:rPr>
              <a:t>- 2 planes with 7 scintillating bars</a:t>
            </a:r>
            <a:endParaRPr lang="en-US" altLang="ko-KR" sz="1600" dirty="0">
              <a:latin typeface="+mn-ea"/>
              <a:ea typeface="+mn-ea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5837"/>
            <a:ext cx="3024336" cy="264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4645062"/>
            <a:ext cx="4608512" cy="1354217"/>
          </a:xfrm>
          <a:prstGeom prst="rect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Hadronic calorimeter and muon system</a:t>
            </a:r>
            <a:endParaRPr lang="en-US" altLang="ko-KR" dirty="0">
              <a:latin typeface="+mn-ea"/>
              <a:ea typeface="+mn-ea"/>
            </a:endParaRPr>
          </a:p>
          <a:p>
            <a:r>
              <a:rPr lang="en-US" altLang="ko-KR" sz="1600" dirty="0" smtClean="0">
                <a:latin typeface="+mn-ea"/>
                <a:ea typeface="+mn-ea"/>
              </a:rPr>
              <a:t>- Upstream : 5 stations of Fe blocks with 10 </a:t>
            </a:r>
            <a:r>
              <a:rPr lang="en-US" altLang="ko-KR" sz="1600" dirty="0" err="1" smtClean="0">
                <a:latin typeface="+mn-ea"/>
                <a:ea typeface="+mn-ea"/>
              </a:rPr>
              <a:t>Sci</a:t>
            </a:r>
            <a:r>
              <a:rPr lang="en-US" altLang="ko-KR" sz="1600" dirty="0" smtClean="0">
                <a:latin typeface="+mn-ea"/>
                <a:ea typeface="+mn-ea"/>
              </a:rPr>
              <a:t> bars for hadronic calorimetry</a:t>
            </a:r>
          </a:p>
          <a:p>
            <a:r>
              <a:rPr lang="en-US" altLang="ko-KR" sz="1600" dirty="0" smtClean="0">
                <a:latin typeface="+mn-ea"/>
                <a:ea typeface="+mn-ea"/>
              </a:rPr>
              <a:t>- Downstream : 3 stations with 60 horizontal and 60 vertical </a:t>
            </a:r>
            <a:r>
              <a:rPr lang="en-US" altLang="ko-KR" sz="1600" dirty="0" err="1" smtClean="0">
                <a:latin typeface="+mn-ea"/>
                <a:ea typeface="+mn-ea"/>
              </a:rPr>
              <a:t>Sci</a:t>
            </a:r>
            <a:r>
              <a:rPr lang="en-US" altLang="ko-KR" sz="1600" dirty="0" smtClean="0">
                <a:latin typeface="+mn-ea"/>
                <a:ea typeface="+mn-ea"/>
              </a:rPr>
              <a:t> bars for muon tagging</a:t>
            </a:r>
            <a:endParaRPr lang="en-US" altLang="ko-KR" sz="1600" dirty="0">
              <a:latin typeface="+mn-ea"/>
              <a:ea typeface="+mn-ea"/>
            </a:endParaRPr>
          </a:p>
        </p:txBody>
      </p:sp>
      <p:pic>
        <p:nvPicPr>
          <p:cNvPr id="9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0FAAFE39-4670-4280-BAA5-EAD2960AD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229" y="3556844"/>
            <a:ext cx="4357081" cy="3301156"/>
          </a:xfrm>
          <a:prstGeom prst="rect">
            <a:avLst/>
          </a:prstGeom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3775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08520" y="764704"/>
            <a:ext cx="7200800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91680" y="692696"/>
            <a:ext cx="5472609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Physics Cases 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719" y="2204864"/>
            <a:ext cx="81369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Measurement of the </a:t>
            </a:r>
            <a:r>
              <a:rPr lang="ko-KR" altLang="en-US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𝜈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production cross section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ko-KR" sz="2000" dirty="0"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Measurement of the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forward charm production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ko-KR" sz="2000" b="1" dirty="0"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Neutrino induced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charm </a:t>
            </a:r>
            <a:r>
              <a:rPr lang="en-US" altLang="ko-KR" sz="2000" b="1" dirty="0" smtClean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production</a:t>
            </a:r>
            <a:endParaRPr lang="en-US" altLang="ko-KR" sz="2000" b="1" dirty="0"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endParaRPr lang="en-US" altLang="ko-KR" sz="2000" dirty="0"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Lepton flavor universality test </a:t>
            </a:r>
            <a:r>
              <a:rPr lang="en-US" altLang="ko-KR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in neutrino </a:t>
            </a:r>
            <a:r>
              <a:rPr lang="en-US" altLang="ko-KR" sz="2000" dirty="0" smtClean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interactions</a:t>
            </a:r>
            <a:endParaRPr lang="en-US" altLang="ko-KR" sz="2000" dirty="0"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altLang="ko-KR" sz="2000" dirty="0"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Measurement of the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NC/CC</a:t>
            </a:r>
            <a:r>
              <a:rPr lang="en-US" altLang="ko-KR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ratio </a:t>
            </a:r>
          </a:p>
          <a:p>
            <a:endParaRPr lang="en-US" altLang="ko-KR" sz="2000" dirty="0">
              <a:latin typeface="굴림" panose="020B0600000101010101" pitchFamily="50" charset="-127"/>
              <a:ea typeface="굴림" panose="020B0600000101010101" pitchFamily="50" charset="-127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Direct search for </a:t>
            </a:r>
            <a:r>
              <a:rPr lang="en-US" altLang="ko-KR" sz="2000" b="1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FIP </a:t>
            </a:r>
            <a:r>
              <a:rPr lang="en-US" altLang="ko-KR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through their scattering</a:t>
            </a:r>
          </a:p>
        </p:txBody>
      </p:sp>
      <p:pic>
        <p:nvPicPr>
          <p:cNvPr id="8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2159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/>
          <a:stretch/>
        </p:blipFill>
        <p:spPr bwMode="auto">
          <a:xfrm>
            <a:off x="65354" y="4291991"/>
            <a:ext cx="3426526" cy="2566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-108520" y="548680"/>
            <a:ext cx="7920880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11197" y="514025"/>
            <a:ext cx="6984776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200" dirty="0" smtClean="0">
                <a:solidFill>
                  <a:schemeClr val="bg1"/>
                </a:solidFill>
              </a:rPr>
              <a:t>Physics Cases – Neutrino Production </a:t>
            </a:r>
            <a:endParaRPr kumimoji="0"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54700" y="3356992"/>
            <a:ext cx="4104456" cy="923330"/>
          </a:xfrm>
          <a:prstGeom prst="rect">
            <a:avLst/>
          </a:prstGeom>
          <a:solidFill>
            <a:schemeClr val="bg2">
              <a:lumMod val="9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+mj-ea"/>
                <a:ea typeface="+mj-ea"/>
              </a:rPr>
              <a:t>Estimated from</a:t>
            </a:r>
          </a:p>
          <a:p>
            <a:r>
              <a:rPr lang="en-US" altLang="ko-KR" dirty="0" smtClean="0">
                <a:latin typeface="+mj-ea"/>
                <a:ea typeface="+mj-ea"/>
              </a:rPr>
              <a:t>290 </a:t>
            </a:r>
            <a:r>
              <a:rPr lang="en-US" altLang="ko-KR" dirty="0">
                <a:latin typeface="+mj-ea"/>
                <a:ea typeface="+mj-ea"/>
              </a:rPr>
              <a:t>fb</a:t>
            </a:r>
            <a:r>
              <a:rPr lang="en-US" altLang="ko-KR" baseline="30000" dirty="0">
                <a:latin typeface="+mj-ea"/>
                <a:ea typeface="+mj-ea"/>
              </a:rPr>
              <a:t>-1</a:t>
            </a:r>
            <a:r>
              <a:rPr lang="en-US" altLang="ko-KR" dirty="0">
                <a:latin typeface="+mj-ea"/>
                <a:ea typeface="+mj-ea"/>
              </a:rPr>
              <a:t> in LHC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>
                <a:latin typeface="+mj-ea"/>
                <a:ea typeface="+mj-ea"/>
              </a:rPr>
              <a:t>Run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en-US" altLang="ko-KR" dirty="0" smtClean="0">
                <a:latin typeface="+mj-ea"/>
                <a:ea typeface="+mj-ea"/>
              </a:rPr>
              <a:t>3</a:t>
            </a:r>
            <a:endParaRPr lang="en-US" altLang="ko-KR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en-US" altLang="ko-KR" dirty="0" smtClean="0">
                <a:latin typeface="+mj-ea"/>
                <a:ea typeface="+mj-ea"/>
                <a:cs typeface="Times New Roman" panose="02020603050405020304" pitchFamily="18" charset="0"/>
              </a:rPr>
              <a:t>Angular acceptance  7.2 </a:t>
            </a:r>
            <a:r>
              <a:rPr lang="en-US" altLang="ko-KR" dirty="0">
                <a:latin typeface="+mj-ea"/>
                <a:ea typeface="+mj-ea"/>
                <a:cs typeface="Times New Roman" panose="02020603050405020304" pitchFamily="18" charset="0"/>
              </a:rPr>
              <a:t>&lt; </a:t>
            </a:r>
            <a:r>
              <a:rPr lang="el-GR" altLang="ko-KR" dirty="0">
                <a:latin typeface="+mj-ea"/>
                <a:ea typeface="+mj-ea"/>
                <a:cs typeface="Times New Roman" panose="02020603050405020304" pitchFamily="18" charset="0"/>
              </a:rPr>
              <a:t>η &lt; </a:t>
            </a:r>
            <a:r>
              <a:rPr lang="el-GR" altLang="ko-KR" dirty="0" smtClean="0">
                <a:latin typeface="+mj-ea"/>
                <a:ea typeface="+mj-ea"/>
                <a:cs typeface="Times New Roman" panose="02020603050405020304" pitchFamily="18" charset="0"/>
              </a:rPr>
              <a:t>8.</a:t>
            </a:r>
            <a:r>
              <a:rPr lang="en-US" altLang="ko-KR" dirty="0" smtClean="0">
                <a:latin typeface="+mj-ea"/>
                <a:ea typeface="+mj-ea"/>
                <a:cs typeface="Times New Roman" panose="02020603050405020304" pitchFamily="18" charset="0"/>
              </a:rPr>
              <a:t>4</a:t>
            </a:r>
            <a:r>
              <a:rPr lang="el-GR" altLang="ko-KR" dirty="0" smtClean="0"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endParaRPr lang="en-US" altLang="ko-KR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83" y="4464931"/>
            <a:ext cx="5852254" cy="210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4" y="1607519"/>
            <a:ext cx="3129649" cy="246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75978542-1324-4CBC-AFAC-2A23D0804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5194" y="2324688"/>
            <a:ext cx="3276600" cy="9334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707904" y="1607519"/>
            <a:ext cx="4254767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latin typeface="+mj-ea"/>
                <a:ea typeface="+mj-ea"/>
              </a:rPr>
              <a:t>Measurement of </a:t>
            </a:r>
            <a:r>
              <a:rPr lang="el-GR" altLang="ko-KR" sz="2000" b="1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σ</a:t>
            </a:r>
            <a:r>
              <a:rPr lang="en-US" altLang="ko-KR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(pp → </a:t>
            </a:r>
            <a:r>
              <a:rPr lang="ko-KR" altLang="en-US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𝜈 </a:t>
            </a:r>
            <a:r>
              <a:rPr lang="en-US" altLang="ko-KR" sz="2000" dirty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X</a:t>
            </a:r>
            <a:r>
              <a:rPr lang="en-US" altLang="ko-KR" sz="2000" dirty="0" smtClean="0">
                <a:latin typeface="굴림" panose="020B0600000101010101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)</a:t>
            </a:r>
            <a:r>
              <a:rPr lang="en-US" altLang="ko-KR" sz="2000" dirty="0" smtClean="0">
                <a:latin typeface="+mj-ea"/>
                <a:ea typeface="+mj-ea"/>
              </a:rPr>
              <a:t> </a:t>
            </a:r>
            <a:endParaRPr lang="en-US" altLang="ko-KR" sz="20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2F3CBF5-10D2-4044-B232-73BFFF8F4D45}"/>
              </a:ext>
            </a:extLst>
          </p:cNvPr>
          <p:cNvSpPr txBox="1"/>
          <p:nvPr/>
        </p:nvSpPr>
        <p:spPr>
          <a:xfrm>
            <a:off x="320141" y="1340768"/>
            <a:ext cx="308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+mj-ea"/>
                <a:ea typeface="+mj-ea"/>
              </a:rPr>
              <a:t>Incoming Neutrinos to SND</a:t>
            </a:r>
            <a:endParaRPr lang="ko-KR" altLang="en-US" sz="1600" dirty="0">
              <a:latin typeface="+mj-ea"/>
              <a:ea typeface="+mj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2F3CBF5-10D2-4044-B232-73BFFF8F4D45}"/>
              </a:ext>
            </a:extLst>
          </p:cNvPr>
          <p:cNvSpPr txBox="1"/>
          <p:nvPr/>
        </p:nvSpPr>
        <p:spPr>
          <a:xfrm>
            <a:off x="376262" y="3983949"/>
            <a:ext cx="3082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+mj-ea"/>
                <a:ea typeface="+mj-ea"/>
              </a:rPr>
              <a:t>Neutrino interactions in </a:t>
            </a:r>
            <a:r>
              <a:rPr lang="en-US" altLang="ko-KR" sz="1600" dirty="0">
                <a:latin typeface="+mj-ea"/>
                <a:ea typeface="+mj-ea"/>
              </a:rPr>
              <a:t>SND</a:t>
            </a:r>
            <a:endParaRPr lang="ko-KR" altLang="en-US" sz="1600" dirty="0">
              <a:latin typeface="+mj-ea"/>
              <a:ea typeface="+mj-ea"/>
            </a:endParaRPr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0015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08520" y="548680"/>
            <a:ext cx="7704856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611560" y="528314"/>
            <a:ext cx="7560840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200" dirty="0" smtClean="0">
                <a:solidFill>
                  <a:schemeClr val="bg1"/>
                </a:solidFill>
              </a:rPr>
              <a:t>Physics Cases – Charm Physics</a:t>
            </a:r>
            <a:endParaRPr kumimoji="0" lang="ko-KR" altLang="en-US" sz="3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-7434" y="1628800"/>
                <a:ext cx="5834010" cy="147732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4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ko-KR" b="1" dirty="0">
                    <a:latin typeface="+mj-ea"/>
                  </a:rPr>
                  <a:t>Neutrino production from charm decays</a:t>
                </a:r>
                <a:endParaRPr lang="ko-KR" altLang="en-US" b="1" dirty="0">
                  <a:latin typeface="+mj-ea"/>
                </a:endParaRPr>
              </a:p>
              <a:p>
                <a:endParaRPr lang="en-US" altLang="ko-KR" dirty="0" smtClean="0">
                  <a:latin typeface="+mj-ea"/>
                  <a:cs typeface="Times New Roman" panose="02020603050405020304" pitchFamily="18" charset="0"/>
                </a:endParaRPr>
              </a:p>
              <a:p>
                <a:r>
                  <a:rPr lang="en-US" altLang="ko-KR" dirty="0" smtClean="0">
                    <a:latin typeface="+mj-ea"/>
                    <a:cs typeface="Times New Roman" panose="02020603050405020304" pitchFamily="18" charset="0"/>
                  </a:rPr>
                  <a:t>90% of </a:t>
                </a:r>
                <a:r>
                  <a:rPr lang="ko-KR" altLang="en-US" dirty="0" smtClean="0">
                    <a:latin typeface="+mj-ea"/>
                    <a:cs typeface="Times New Roman" panose="02020603050405020304" pitchFamily="18" charset="0"/>
                  </a:rPr>
                  <a:t>𝜈</a:t>
                </a:r>
                <a:r>
                  <a:rPr lang="en-US" altLang="ko-KR" baseline="-25000" dirty="0" smtClean="0">
                    <a:latin typeface="+mj-ea"/>
                    <a:cs typeface="Times New Roman" panose="02020603050405020304" pitchFamily="18" charset="0"/>
                  </a:rPr>
                  <a:t>e</a:t>
                </a:r>
                <a:r>
                  <a:rPr lang="en-US" altLang="ko-KR" dirty="0" smtClean="0">
                    <a:latin typeface="+mj-ea"/>
                    <a:cs typeface="Times New Roman" panose="02020603050405020304" pitchFamily="18" charset="0"/>
                  </a:rPr>
                  <a:t> production is expected to be charm decays.</a:t>
                </a:r>
                <a:endParaRPr lang="en-US" altLang="ko-KR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  <a:p>
                <a:r>
                  <a:rPr lang="en-US" altLang="ko-KR" dirty="0" smtClean="0">
                    <a:latin typeface="+mj-ea"/>
                    <a:ea typeface="+mj-ea"/>
                    <a:cs typeface="Times New Roman" panose="02020603050405020304" pitchFamily="18" charset="0"/>
                  </a:rPr>
                  <a:t>   → as </a:t>
                </a:r>
                <a:r>
                  <a:rPr lang="en-US" altLang="ko-KR" dirty="0">
                    <a:latin typeface="+mj-ea"/>
                    <a:ea typeface="+mj-ea"/>
                    <a:cs typeface="Times New Roman" panose="02020603050405020304" pitchFamily="18" charset="0"/>
                  </a:rPr>
                  <a:t>a probe of </a:t>
                </a:r>
                <a:r>
                  <a:rPr lang="en-US" altLang="ko-KR" dirty="0" smtClean="0">
                    <a:latin typeface="+mj-ea"/>
                    <a:ea typeface="+mj-ea"/>
                    <a:cs typeface="Times New Roman" panose="02020603050405020304" pitchFamily="18" charset="0"/>
                  </a:rPr>
                  <a:t>charm production </a:t>
                </a:r>
              </a:p>
              <a:p>
                <a:r>
                  <a:rPr lang="en-US" altLang="ko-KR" b="1" dirty="0" smtClean="0">
                    <a:latin typeface="+mj-ea"/>
                    <a:ea typeface="+mj-ea"/>
                    <a:cs typeface="Times New Roman" panose="02020603050405020304" pitchFamily="18" charset="0"/>
                  </a:rPr>
                  <a:t>   </a:t>
                </a:r>
                <a:r>
                  <a:rPr lang="en-US" altLang="ko-KR" dirty="0" smtClean="0">
                    <a:latin typeface="+mj-ea"/>
                    <a:cs typeface="Times New Roman" panose="02020603050405020304" pitchFamily="18" charset="0"/>
                  </a:rPr>
                  <a:t>→ impact on the gluon PDF at very small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altLang="ko-KR" b="1" dirty="0">
                  <a:latin typeface="+mj-ea"/>
                  <a:ea typeface="+mj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434" y="1628800"/>
                <a:ext cx="5834010" cy="1477328"/>
              </a:xfrm>
              <a:prstGeom prst="rect">
                <a:avLst/>
              </a:prstGeom>
              <a:blipFill rotWithShape="1">
                <a:blip r:embed="rId2"/>
                <a:stretch>
                  <a:fillRect l="-940" t="-2058" r="-836" b="-535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Work\2023.3.26-31.Kyoto\charm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4436619" cy="2002265"/>
          </a:xfrm>
          <a:prstGeom prst="rect">
            <a:avLst/>
          </a:prstGeom>
          <a:noFill/>
          <a:ln w="6350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102156" y="4688679"/>
            <a:ext cx="4058681" cy="1477328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>
                <a:latin typeface="+mj-ea"/>
                <a:ea typeface="+mj-ea"/>
              </a:rPr>
              <a:t>Charm production in neutrino </a:t>
            </a:r>
          </a:p>
          <a:p>
            <a:r>
              <a:rPr lang="en-US" altLang="ko-KR" b="1" dirty="0">
                <a:latin typeface="+mj-ea"/>
                <a:ea typeface="+mj-ea"/>
              </a:rPr>
              <a:t>CC interactions</a:t>
            </a:r>
            <a:endParaRPr lang="ko-KR" altLang="en-US" b="1" dirty="0">
              <a:latin typeface="+mj-ea"/>
              <a:ea typeface="+mj-ea"/>
            </a:endParaRPr>
          </a:p>
          <a:p>
            <a:endParaRPr lang="en-US" altLang="ko-KR" dirty="0" smtClean="0">
              <a:latin typeface="+mj-ea"/>
              <a:cs typeface="Times New Roman" panose="02020603050405020304" pitchFamily="18" charset="0"/>
            </a:endParaRPr>
          </a:p>
          <a:p>
            <a:r>
              <a:rPr lang="en-US" altLang="ko-KR" dirty="0" smtClean="0">
                <a:latin typeface="+mj-ea"/>
                <a:cs typeface="Times New Roman" panose="02020603050405020304" pitchFamily="18" charset="0"/>
              </a:rPr>
              <a:t>High energy neutrino can produce charm quark via DIS</a:t>
            </a:r>
            <a:endParaRPr lang="en-US" altLang="ko-KR" b="1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64" y="1350768"/>
            <a:ext cx="3407512" cy="294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8673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86399"/>
            <a:ext cx="3656560" cy="354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-108520" y="548680"/>
            <a:ext cx="8136904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323528" y="528314"/>
            <a:ext cx="7560840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200" dirty="0" smtClean="0">
                <a:solidFill>
                  <a:schemeClr val="bg1"/>
                </a:solidFill>
              </a:rPr>
              <a:t>Physics Cases – Lepton Universality Test</a:t>
            </a:r>
            <a:endParaRPr kumimoji="0"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1633911"/>
            <a:ext cx="5429530" cy="1323439"/>
          </a:xfrm>
          <a:prstGeom prst="rect">
            <a:avLst/>
          </a:prstGeom>
          <a:solidFill>
            <a:schemeClr val="accent1">
              <a:lumMod val="20000"/>
              <a:lumOff val="8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dirty="0">
                <a:latin typeface="+mj-ea"/>
                <a:ea typeface="+mj-ea"/>
              </a:rPr>
              <a:t>All 3 flavors of neutrinos can be identified. </a:t>
            </a:r>
            <a:endParaRPr lang="ko-KR" altLang="en-US" sz="2000" dirty="0"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000" dirty="0" smtClean="0">
                <a:latin typeface="+mj-ea"/>
                <a:ea typeface="+mj-ea"/>
                <a:cs typeface="Times New Roman" panose="02020603050405020304" pitchFamily="18" charset="0"/>
              </a:rPr>
              <a:t>Unique opportunity </a:t>
            </a:r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to test lepton </a:t>
            </a:r>
            <a:r>
              <a:rPr lang="en-US" altLang="ko-KR" sz="2000" dirty="0" err="1" smtClean="0">
                <a:latin typeface="+mj-ea"/>
                <a:cs typeface="Times New Roman" panose="02020603050405020304" pitchFamily="18" charset="0"/>
              </a:rPr>
              <a:t>flavour</a:t>
            </a:r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 universality with neutrinos</a:t>
            </a:r>
            <a:endParaRPr lang="en-US" altLang="ko-KR" sz="2000" dirty="0" smtClean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2000" dirty="0" smtClean="0">
                <a:latin typeface="+mj-ea"/>
                <a:cs typeface="Times New Roman" panose="02020603050405020304" pitchFamily="18" charset="0"/>
              </a:rPr>
              <a:t>𝜈</a:t>
            </a:r>
            <a:r>
              <a:rPr lang="en-US" altLang="ko-KR" sz="2000" baseline="-25000" dirty="0" smtClean="0">
                <a:latin typeface="+mj-ea"/>
                <a:cs typeface="Times New Roman" panose="02020603050405020304" pitchFamily="18" charset="0"/>
              </a:rPr>
              <a:t>e</a:t>
            </a:r>
            <a:r>
              <a:rPr lang="el-GR" altLang="ko-KR" sz="2000" baseline="-25000" dirty="0" smtClean="0">
                <a:latin typeface="+mj-ea"/>
                <a:cs typeface="Times New Roman" panose="02020603050405020304" pitchFamily="18" charset="0"/>
              </a:rPr>
              <a:t> </a:t>
            </a:r>
            <a:r>
              <a:rPr lang="el-GR" altLang="ko-KR" sz="2000" dirty="0" smtClean="0">
                <a:latin typeface="+mj-ea"/>
                <a:cs typeface="Times New Roman" panose="02020603050405020304" pitchFamily="18" charset="0"/>
              </a:rPr>
              <a:t>/</a:t>
            </a:r>
            <a:r>
              <a:rPr lang="ko-KR" altLang="el-GR" sz="2000" dirty="0" smtClean="0">
                <a:latin typeface="+mj-ea"/>
                <a:cs typeface="Times New Roman" panose="02020603050405020304" pitchFamily="18" charset="0"/>
              </a:rPr>
              <a:t>𝜈</a:t>
            </a:r>
            <a:r>
              <a:rPr lang="el-GR" altLang="ko-KR" sz="2000" baseline="-25000" dirty="0" smtClean="0">
                <a:latin typeface="+mj-ea"/>
                <a:cs typeface="Times New Roman" panose="02020603050405020304" pitchFamily="18" charset="0"/>
              </a:rPr>
              <a:t>τ</a:t>
            </a:r>
            <a:r>
              <a:rPr lang="en-US" altLang="ko-KR" sz="2000" baseline="-25000" dirty="0" smtClean="0">
                <a:latin typeface="+mj-ea"/>
                <a:cs typeface="Times New Roman" panose="02020603050405020304" pitchFamily="18" charset="0"/>
              </a:rPr>
              <a:t> </a:t>
            </a:r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and </a:t>
            </a:r>
            <a:r>
              <a:rPr lang="ko-KR" altLang="en-US" sz="2000" dirty="0" smtClean="0">
                <a:latin typeface="+mj-ea"/>
                <a:cs typeface="Times New Roman" panose="02020603050405020304" pitchFamily="18" charset="0"/>
              </a:rPr>
              <a:t>𝜈</a:t>
            </a:r>
            <a:r>
              <a:rPr lang="en-US" altLang="ko-KR" sz="2000" baseline="-25000" dirty="0" smtClean="0">
                <a:latin typeface="+mj-ea"/>
                <a:cs typeface="Times New Roman" panose="02020603050405020304" pitchFamily="18" charset="0"/>
              </a:rPr>
              <a:t>e </a:t>
            </a:r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/</a:t>
            </a:r>
            <a:r>
              <a:rPr lang="ko-KR" altLang="en-US" sz="2000" dirty="0" smtClean="0">
                <a:latin typeface="+mj-ea"/>
                <a:cs typeface="Times New Roman" panose="02020603050405020304" pitchFamily="18" charset="0"/>
              </a:rPr>
              <a:t>𝜈</a:t>
            </a:r>
            <a:r>
              <a:rPr lang="en-US" altLang="ko-KR" sz="2000" baseline="-25000" dirty="0" smtClean="0">
                <a:latin typeface="+mj-ea"/>
                <a:cs typeface="Times New Roman" panose="02020603050405020304" pitchFamily="18" charset="0"/>
              </a:rPr>
              <a:t>µ</a:t>
            </a:r>
            <a:r>
              <a:rPr lang="en-US" altLang="ko-KR" sz="2000" dirty="0" smtClean="0">
                <a:latin typeface="+mj-ea"/>
                <a:ea typeface="+mj-ea"/>
                <a:cs typeface="Times New Roman" panose="02020603050405020304" pitchFamily="18" charset="0"/>
              </a:rPr>
              <a:t> ratios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268" y="5890898"/>
            <a:ext cx="3384376" cy="915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617" y="5891126"/>
            <a:ext cx="2370885" cy="691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xmlns="" id="{75C3C006-3A6F-4CA4-B450-0CCF22EAF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951" y="1574986"/>
            <a:ext cx="2354785" cy="144129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30" name="Picture 6" descr="D:\Work\2023.3.26-31.Kyoto\lfu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3781899" cy="274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7062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39" y="1192722"/>
            <a:ext cx="3089790" cy="21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-108520" y="548680"/>
            <a:ext cx="7416824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91680" y="514025"/>
            <a:ext cx="5472609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200" dirty="0" smtClean="0">
                <a:solidFill>
                  <a:schemeClr val="bg1"/>
                </a:solidFill>
              </a:rPr>
              <a:t>Physics Cases – FIP search</a:t>
            </a:r>
            <a:endParaRPr kumimoji="0" lang="ko-KR" altLang="en-US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435952"/>
            <a:ext cx="4761791" cy="707886"/>
          </a:xfrm>
          <a:prstGeom prst="rect">
            <a:avLst/>
          </a:prstGeom>
          <a:solidFill>
            <a:schemeClr val="accent1">
              <a:lumMod val="20000"/>
              <a:lumOff val="80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Direct search for FIP through scattering in the detector </a:t>
            </a:r>
            <a:endParaRPr lang="en-US" altLang="ko-KR" sz="2000" dirty="0" smtClean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6041" y="3569388"/>
            <a:ext cx="4459680" cy="1015663"/>
          </a:xfrm>
          <a:prstGeom prst="rect">
            <a:avLst/>
          </a:prstGeom>
          <a:solidFill>
            <a:schemeClr val="accent3">
              <a:lumMod val="20000"/>
              <a:lumOff val="8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Dark photon can be produced at IP1 </a:t>
            </a:r>
            <a:r>
              <a:rPr lang="en-US" altLang="ko-KR" sz="2000" dirty="0" smtClean="0">
                <a:latin typeface="+mj-ea"/>
                <a:ea typeface="+mj-ea"/>
                <a:cs typeface="Times New Roman" panose="02020603050405020304" pitchFamily="18" charset="0"/>
              </a:rPr>
              <a:t>through p bremsstrahlung, meson decays, </a:t>
            </a:r>
            <a:r>
              <a:rPr lang="en-US" altLang="ko-KR" sz="2000" dirty="0" err="1" smtClean="0">
                <a:latin typeface="+mj-ea"/>
                <a:ea typeface="+mj-ea"/>
                <a:cs typeface="Times New Roman" panose="02020603050405020304" pitchFamily="18" charset="0"/>
              </a:rPr>
              <a:t>Drell</a:t>
            </a:r>
            <a:r>
              <a:rPr lang="en-US" altLang="ko-KR" sz="2000" dirty="0" smtClean="0">
                <a:latin typeface="+mj-ea"/>
                <a:ea typeface="+mj-ea"/>
                <a:cs typeface="Times New Roman" panose="02020603050405020304" pitchFamily="18" charset="0"/>
              </a:rPr>
              <a:t>-Yann process etc..</a:t>
            </a:r>
            <a:endParaRPr lang="en-US" altLang="ko-KR" sz="20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61663"/>
            <a:ext cx="3600432" cy="110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23528" y="2422453"/>
            <a:ext cx="4839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+mj-ea"/>
                <a:cs typeface="Times New Roman" panose="02020603050405020304" pitchFamily="18" charset="0"/>
              </a:rPr>
              <a:t>e.g. </a:t>
            </a:r>
            <a:r>
              <a:rPr lang="en-US" altLang="ko-KR" sz="1600" dirty="0" err="1" smtClean="0">
                <a:latin typeface="+mj-ea"/>
                <a:cs typeface="Times New Roman" panose="02020603050405020304" pitchFamily="18" charset="0"/>
              </a:rPr>
              <a:t>leptophobic</a:t>
            </a:r>
            <a:r>
              <a:rPr lang="en-US" altLang="ko-KR" sz="1600" dirty="0" smtClean="0">
                <a:latin typeface="+mj-ea"/>
                <a:cs typeface="Times New Roman" panose="02020603050405020304" pitchFamily="18" charset="0"/>
              </a:rPr>
              <a:t> dark photon and light DM</a:t>
            </a:r>
            <a:endParaRPr lang="en-US" altLang="ko-KR" sz="1600" dirty="0" smtClean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74869" y="5461663"/>
            <a:ext cx="4369131" cy="707886"/>
          </a:xfrm>
          <a:prstGeom prst="rect">
            <a:avLst/>
          </a:prstGeom>
          <a:solidFill>
            <a:schemeClr val="accent3">
              <a:lumMod val="20000"/>
              <a:lumOff val="8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LDM scatterings in the detector</a:t>
            </a:r>
            <a:endParaRPr lang="en-US" altLang="ko-KR" sz="2000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r>
              <a:rPr lang="en-US" altLang="ko-KR" sz="2000" dirty="0" smtClean="0">
                <a:latin typeface="+mj-ea"/>
                <a:ea typeface="+mj-ea"/>
                <a:cs typeface="Times New Roman" panose="02020603050405020304" pitchFamily="18" charset="0"/>
              </a:rPr>
              <a:t>LDM decays in the detector</a:t>
            </a:r>
            <a:endParaRPr lang="en-US" altLang="ko-KR" sz="20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D04703-C0B3-44A2-A5BD-611A1B571F7C}"/>
              </a:ext>
            </a:extLst>
          </p:cNvPr>
          <p:cNvSpPr txBox="1"/>
          <p:nvPr/>
        </p:nvSpPr>
        <p:spPr>
          <a:xfrm>
            <a:off x="7547088" y="3168738"/>
            <a:ext cx="1596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+mj-lt"/>
                <a:ea typeface="+mj-ea"/>
              </a:rPr>
              <a:t>JHEP </a:t>
            </a:r>
            <a:r>
              <a:rPr lang="en-US" altLang="ko-KR" sz="1200" dirty="0">
                <a:latin typeface="+mj-lt"/>
              </a:rPr>
              <a:t> 03 (2022) </a:t>
            </a:r>
            <a:r>
              <a:rPr lang="en-US" altLang="ko-KR" sz="1200" dirty="0" smtClean="0">
                <a:latin typeface="+mj-lt"/>
              </a:rPr>
              <a:t>006</a:t>
            </a:r>
            <a:endParaRPr lang="ko-KR" altLang="en-US" sz="1200" dirty="0">
              <a:latin typeface="+mj-lt"/>
              <a:ea typeface="+mj-ea"/>
            </a:endParaRPr>
          </a:p>
        </p:txBody>
      </p:sp>
      <p:pic>
        <p:nvPicPr>
          <p:cNvPr id="4099" name="Picture 3" descr="D:\Work\2023.3.26-31.Kyoto\vxx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41" y="4371429"/>
            <a:ext cx="999578" cy="8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Work\2023.3.26-31.Kyoto\vvv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8" y="2932464"/>
            <a:ext cx="3938024" cy="131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360" y="4713713"/>
            <a:ext cx="191307" cy="21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81" y="4249261"/>
            <a:ext cx="162890" cy="24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81" y="5116589"/>
            <a:ext cx="1619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644010" y="4824352"/>
            <a:ext cx="4585624" cy="400110"/>
          </a:xfrm>
          <a:prstGeom prst="rect">
            <a:avLst/>
          </a:prstGeom>
          <a:solidFill>
            <a:schemeClr val="accent3">
              <a:lumMod val="20000"/>
              <a:lumOff val="8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Dark photon </a:t>
            </a:r>
            <a:r>
              <a:rPr lang="en-US" altLang="ko-KR" sz="2000" dirty="0" smtClean="0">
                <a:latin typeface="+mj-ea"/>
                <a:ea typeface="+mj-ea"/>
                <a:cs typeface="Times New Roman" panose="02020603050405020304" pitchFamily="18" charset="0"/>
              </a:rPr>
              <a:t>decays into LDM.</a:t>
            </a:r>
            <a:endParaRPr lang="en-US" altLang="ko-KR" sz="20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2272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Analyses</a:t>
            </a:r>
            <a:endParaRPr lang="ko-KR" altLang="en-US" dirty="0"/>
          </a:p>
        </p:txBody>
      </p:sp>
      <p:pic>
        <p:nvPicPr>
          <p:cNvPr id="3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F657C-9960-4C0B-9200-25DEB74475E0}" type="slidenum">
              <a:rPr lang="ko-KR" altLang="en-US" smtClean="0"/>
              <a:pPr>
                <a:defRPr/>
              </a:pPr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7901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381300" y="1052736"/>
            <a:ext cx="763284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42648" y="946781"/>
            <a:ext cx="4408900" cy="720080"/>
          </a:xfrm>
        </p:spPr>
        <p:txBody>
          <a:bodyPr/>
          <a:lstStyle/>
          <a:p>
            <a:r>
              <a:rPr lang="en-US" altLang="ko-KR" sz="3600" dirty="0" smtClean="0">
                <a:solidFill>
                  <a:schemeClr val="bg1"/>
                </a:solidFill>
              </a:rPr>
              <a:t>Outline</a:t>
            </a:r>
            <a:endParaRPr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27584" y="1941397"/>
            <a:ext cx="7740827" cy="43924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ko-KR" sz="2800" dirty="0" smtClean="0"/>
              <a:t>Introduction</a:t>
            </a:r>
          </a:p>
          <a:p>
            <a:pPr>
              <a:lnSpc>
                <a:spcPct val="150000"/>
              </a:lnSpc>
            </a:pPr>
            <a:endParaRPr lang="en-US" altLang="ko-KR" sz="2800" dirty="0"/>
          </a:p>
          <a:p>
            <a:pPr>
              <a:lnSpc>
                <a:spcPct val="150000"/>
              </a:lnSpc>
            </a:pPr>
            <a:r>
              <a:rPr lang="en-US" altLang="ko-KR" sz="2800" dirty="0" smtClean="0"/>
              <a:t>SND@LHC</a:t>
            </a:r>
          </a:p>
          <a:p>
            <a:pPr>
              <a:lnSpc>
                <a:spcPct val="150000"/>
              </a:lnSpc>
            </a:pPr>
            <a:endParaRPr lang="en-US" altLang="ko-KR" sz="2800" dirty="0"/>
          </a:p>
          <a:p>
            <a:pPr>
              <a:lnSpc>
                <a:spcPct val="150000"/>
              </a:lnSpc>
            </a:pPr>
            <a:r>
              <a:rPr lang="en-US" altLang="ko-KR" sz="2800" dirty="0" smtClean="0"/>
              <a:t>Analyses</a:t>
            </a:r>
          </a:p>
          <a:p>
            <a:pPr>
              <a:lnSpc>
                <a:spcPct val="150000"/>
              </a:lnSpc>
            </a:pPr>
            <a:r>
              <a:rPr lang="en-US" altLang="ko-KR" sz="2800" dirty="0" smtClean="0"/>
              <a:t>Conclusion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91879" y="3861048"/>
            <a:ext cx="195277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000" dirty="0" smtClean="0">
                <a:latin typeface="+mj-ea"/>
                <a:ea typeface="+mj-ea"/>
              </a:rPr>
              <a:t>- Timeline</a:t>
            </a:r>
          </a:p>
          <a:p>
            <a:pPr>
              <a:lnSpc>
                <a:spcPct val="130000"/>
              </a:lnSpc>
            </a:pPr>
            <a:r>
              <a:rPr lang="en-US" altLang="ko-KR" sz="2000" dirty="0" smtClean="0">
                <a:latin typeface="+mj-ea"/>
                <a:ea typeface="+mj-ea"/>
              </a:rPr>
              <a:t>- Detectors</a:t>
            </a:r>
          </a:p>
          <a:p>
            <a:pPr>
              <a:lnSpc>
                <a:spcPct val="130000"/>
              </a:lnSpc>
            </a:pPr>
            <a:r>
              <a:rPr lang="en-US" altLang="ko-KR" sz="2000" dirty="0" smtClean="0">
                <a:latin typeface="+mj-ea"/>
                <a:ea typeface="+mj-ea"/>
              </a:rPr>
              <a:t>- Physics Cases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51720" y="2492896"/>
            <a:ext cx="3584123" cy="909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j-ea"/>
                <a:ea typeface="+mj-ea"/>
              </a:rPr>
              <a:t>- </a:t>
            </a:r>
            <a:r>
              <a:rPr lang="en-US" altLang="ko-KR" sz="2000" dirty="0">
                <a:latin typeface="+mj-ea"/>
                <a:ea typeface="+mj-ea"/>
              </a:rPr>
              <a:t>Forward</a:t>
            </a:r>
            <a:r>
              <a:rPr lang="ko-KR" altLang="en-US" sz="2000" dirty="0">
                <a:latin typeface="+mj-ea"/>
                <a:ea typeface="+mj-ea"/>
              </a:rPr>
              <a:t> </a:t>
            </a:r>
            <a:r>
              <a:rPr lang="en-US" altLang="ko-KR" sz="2000" dirty="0">
                <a:latin typeface="+mj-ea"/>
                <a:ea typeface="+mj-ea"/>
              </a:rPr>
              <a:t>Physics </a:t>
            </a:r>
            <a:r>
              <a:rPr lang="en-US" altLang="ko-KR" sz="2000" dirty="0" smtClean="0">
                <a:latin typeface="+mj-ea"/>
                <a:ea typeface="+mj-ea"/>
              </a:rPr>
              <a:t>at </a:t>
            </a:r>
            <a:r>
              <a:rPr lang="en-US" altLang="ko-KR" sz="2000" dirty="0">
                <a:latin typeface="+mj-ea"/>
                <a:ea typeface="+mj-ea"/>
              </a:rPr>
              <a:t>the LHC</a:t>
            </a:r>
          </a:p>
          <a:p>
            <a:pPr>
              <a:lnSpc>
                <a:spcPct val="130000"/>
              </a:lnSpc>
            </a:pPr>
            <a:r>
              <a:rPr lang="en-US" altLang="ko-KR" sz="2000" dirty="0" smtClean="0">
                <a:latin typeface="+mj-ea"/>
                <a:ea typeface="+mj-ea"/>
              </a:rPr>
              <a:t>- </a:t>
            </a:r>
            <a:r>
              <a:rPr lang="en-US" altLang="ko-KR" sz="2000" dirty="0">
                <a:latin typeface="+mj-ea"/>
                <a:ea typeface="+mj-ea"/>
              </a:rPr>
              <a:t>Neutrinos at the LHC</a:t>
            </a:r>
            <a:endParaRPr lang="en-US" altLang="ko-KR" sz="2000" dirty="0" smtClean="0">
              <a:latin typeface="+mj-ea"/>
              <a:ea typeface="+mj-ea"/>
            </a:endParaRPr>
          </a:p>
        </p:txBody>
      </p:sp>
      <p:pic>
        <p:nvPicPr>
          <p:cNvPr id="7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D1D14-8BAC-49EC-81A7-D2D07A657019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382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08520" y="764704"/>
            <a:ext cx="7200800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91680" y="692696"/>
            <a:ext cx="5472609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Data taking in 2022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30" y="1735509"/>
            <a:ext cx="4876801" cy="237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4" y="4437112"/>
            <a:ext cx="8812513" cy="19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536" y="2403376"/>
            <a:ext cx="3240360" cy="1323439"/>
          </a:xfrm>
          <a:prstGeom prst="rect">
            <a:avLst/>
          </a:prstGeom>
          <a:solidFill>
            <a:schemeClr val="bg2">
              <a:lumMod val="9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Run3 in 2022</a:t>
            </a:r>
          </a:p>
          <a:p>
            <a:endParaRPr lang="en-US" altLang="ko-KR" sz="2000" dirty="0" smtClean="0">
              <a:latin typeface="+mj-ea"/>
              <a:cs typeface="Times New Roman" panose="02020603050405020304" pitchFamily="18" charset="0"/>
            </a:endParaRPr>
          </a:p>
          <a:p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41.25 fb</a:t>
            </a:r>
            <a:r>
              <a:rPr lang="en-US" altLang="ko-KR" sz="2000" baseline="30000" dirty="0" smtClean="0">
                <a:latin typeface="+mj-ea"/>
                <a:cs typeface="Times New Roman" panose="02020603050405020304" pitchFamily="18" charset="0"/>
              </a:rPr>
              <a:t>-1</a:t>
            </a:r>
            <a:r>
              <a:rPr lang="en-US" altLang="ko-KR" sz="2000" dirty="0" smtClean="0">
                <a:latin typeface="+mj-ea"/>
                <a:cs typeface="Times New Roman" panose="02020603050405020304" pitchFamily="18" charset="0"/>
              </a:rPr>
              <a:t> delivered</a:t>
            </a:r>
          </a:p>
          <a:p>
            <a:r>
              <a:rPr lang="en-US" altLang="ko-KR" sz="2000" dirty="0" smtClean="0">
                <a:latin typeface="+mj-ea"/>
                <a:ea typeface="+mj-ea"/>
                <a:cs typeface="Times New Roman" panose="02020603050405020304" pitchFamily="18" charset="0"/>
              </a:rPr>
              <a:t>39.74 fb</a:t>
            </a:r>
            <a:r>
              <a:rPr lang="en-US" altLang="ko-KR" sz="2000" baseline="30000" dirty="0" smtClean="0">
                <a:latin typeface="+mj-ea"/>
                <a:ea typeface="+mj-ea"/>
                <a:cs typeface="Times New Roman" panose="02020603050405020304" pitchFamily="18" charset="0"/>
              </a:rPr>
              <a:t>-1</a:t>
            </a:r>
            <a:r>
              <a:rPr lang="en-US" altLang="ko-KR" sz="2000" dirty="0" smtClean="0">
                <a:latin typeface="+mj-ea"/>
                <a:ea typeface="+mj-ea"/>
                <a:cs typeface="Times New Roman" panose="02020603050405020304" pitchFamily="18" charset="0"/>
              </a:rPr>
              <a:t> recorded (96%)</a:t>
            </a:r>
            <a:endParaRPr lang="en-US" altLang="ko-KR" sz="20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0379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42" y="4623425"/>
            <a:ext cx="2979433" cy="223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-105020" y="590227"/>
            <a:ext cx="8136904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512583" y="590227"/>
            <a:ext cx="7848872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200" dirty="0" smtClean="0">
                <a:solidFill>
                  <a:schemeClr val="bg1"/>
                </a:solidFill>
              </a:rPr>
              <a:t>Emulsion Development &amp; Scanning</a:t>
            </a:r>
            <a:endParaRPr kumimoji="0"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963" y="1628800"/>
            <a:ext cx="523258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7" y="1844824"/>
            <a:ext cx="3656077" cy="222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:\Work\SNDatLHC\202208-Emulsion Shift\IMG_5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" y="4406156"/>
            <a:ext cx="3269125" cy="245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601636"/>
            <a:ext cx="2385763" cy="225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4305" y="3438293"/>
            <a:ext cx="4186636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1600" dirty="0"/>
              <a:t>- </a:t>
            </a:r>
            <a:r>
              <a:rPr lang="en-US" altLang="ko-KR" sz="1600" b="1" dirty="0"/>
              <a:t>16 </a:t>
            </a:r>
            <a:r>
              <a:rPr lang="en-US" altLang="ko-KR" sz="1600" dirty="0"/>
              <a:t>walls assembled</a:t>
            </a:r>
          </a:p>
          <a:p>
            <a:pPr>
              <a:lnSpc>
                <a:spcPct val="120000"/>
              </a:lnSpc>
            </a:pPr>
            <a:r>
              <a:rPr lang="en-US" altLang="ko-KR" sz="1600" dirty="0"/>
              <a:t>- </a:t>
            </a:r>
            <a:r>
              <a:rPr lang="en-US" altLang="ko-KR" sz="1600" b="1" dirty="0"/>
              <a:t>3522 </a:t>
            </a:r>
            <a:r>
              <a:rPr lang="en-US" altLang="ko-KR" sz="1600" dirty="0"/>
              <a:t>emulsion films installed (130 m</a:t>
            </a:r>
            <a:r>
              <a:rPr lang="en-US" altLang="ko-KR" sz="1600" baseline="30000" dirty="0"/>
              <a:t>2</a:t>
            </a:r>
            <a:r>
              <a:rPr lang="en-US" altLang="ko-KR" sz="1600" dirty="0"/>
              <a:t>)</a:t>
            </a:r>
          </a:p>
          <a:p>
            <a:pPr>
              <a:lnSpc>
                <a:spcPct val="120000"/>
              </a:lnSpc>
            </a:pPr>
            <a:r>
              <a:rPr lang="en-US" altLang="ko-KR" sz="1600" dirty="0"/>
              <a:t>- </a:t>
            </a:r>
            <a:r>
              <a:rPr lang="en-US" altLang="ko-KR" sz="1600" b="1" dirty="0"/>
              <a:t>2370 </a:t>
            </a:r>
            <a:r>
              <a:rPr lang="en-US" altLang="ko-KR" sz="1600" dirty="0"/>
              <a:t>emulsion films developed (86 m</a:t>
            </a:r>
            <a:r>
              <a:rPr lang="en-US" altLang="ko-KR" sz="1600" baseline="30000" dirty="0"/>
              <a:t>2</a:t>
            </a:r>
            <a:r>
              <a:rPr lang="en-US" altLang="ko-KR" sz="1600" dirty="0"/>
              <a:t>)</a:t>
            </a:r>
          </a:p>
          <a:p>
            <a:pPr>
              <a:lnSpc>
                <a:spcPct val="120000"/>
              </a:lnSpc>
            </a:pPr>
            <a:r>
              <a:rPr lang="en-US" altLang="ko-KR" sz="1600" dirty="0"/>
              <a:t>- </a:t>
            </a:r>
            <a:r>
              <a:rPr lang="en-US" altLang="ko-KR" sz="1600" b="1" dirty="0"/>
              <a:t>2320 </a:t>
            </a:r>
            <a:r>
              <a:rPr lang="en-US" altLang="ko-KR" sz="1600" dirty="0"/>
              <a:t>good quality films (85 m</a:t>
            </a:r>
            <a:r>
              <a:rPr lang="en-US" altLang="ko-KR" sz="1600" baseline="30000" dirty="0"/>
              <a:t>2</a:t>
            </a:r>
            <a:r>
              <a:rPr lang="en-US" altLang="ko-KR" sz="1600" dirty="0"/>
              <a:t>), 98%</a:t>
            </a:r>
          </a:p>
          <a:p>
            <a:pPr>
              <a:lnSpc>
                <a:spcPct val="120000"/>
              </a:lnSpc>
            </a:pPr>
            <a:r>
              <a:rPr lang="en-US" altLang="ko-KR" sz="1600" dirty="0"/>
              <a:t>- </a:t>
            </a:r>
            <a:r>
              <a:rPr lang="en-US" altLang="ko-KR" sz="1600" b="1" dirty="0"/>
              <a:t>3500 L </a:t>
            </a:r>
            <a:r>
              <a:rPr lang="en-US" altLang="ko-KR" sz="1600" dirty="0"/>
              <a:t>disposed chemical solutions</a:t>
            </a:r>
            <a:endParaRPr lang="en-US" altLang="ko-KR" sz="16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2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010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6" y="1844824"/>
            <a:ext cx="9077114" cy="430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3431" y="1700808"/>
            <a:ext cx="3050569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Emulsion Reconstruction</a:t>
            </a:r>
          </a:p>
          <a:p>
            <a:r>
              <a:rPr lang="en-US" altLang="ko-KR" sz="1600" dirty="0" smtClean="0">
                <a:latin typeface="+mj-ea"/>
                <a:ea typeface="+mj-ea"/>
              </a:rPr>
              <a:t>Muon tracks in 1x1cm² </a:t>
            </a:r>
          </a:p>
          <a:p>
            <a:r>
              <a:rPr lang="en-US" altLang="ko-KR" sz="1600" dirty="0" smtClean="0">
                <a:latin typeface="+mj-ea"/>
                <a:ea typeface="+mj-ea"/>
              </a:rPr>
              <a:t>Integrated in Run 0 of</a:t>
            </a:r>
          </a:p>
          <a:p>
            <a:r>
              <a:rPr lang="en-US" altLang="ko-KR" sz="1600" dirty="0" smtClean="0">
                <a:latin typeface="+mj-ea"/>
                <a:ea typeface="+mj-ea"/>
              </a:rPr>
              <a:t>0.51 fb</a:t>
            </a:r>
            <a:r>
              <a:rPr lang="en-US" altLang="ko-KR" sz="1600" baseline="30000" dirty="0" smtClean="0">
                <a:latin typeface="+mj-ea"/>
                <a:ea typeface="+mj-ea"/>
              </a:rPr>
              <a:t>-1</a:t>
            </a:r>
            <a:r>
              <a:rPr lang="en-US" altLang="ko-KR" sz="1600" dirty="0" smtClean="0">
                <a:latin typeface="+mj-ea"/>
                <a:ea typeface="+mj-ea"/>
              </a:rPr>
              <a:t> (07/04-26/07)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301208"/>
            <a:ext cx="4139952" cy="8617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Electronic Detector Reconstruction</a:t>
            </a:r>
          </a:p>
          <a:p>
            <a:r>
              <a:rPr lang="en-US" altLang="ko-KR" sz="1600" dirty="0" smtClean="0">
                <a:latin typeface="+mj-ea"/>
                <a:ea typeface="+mj-ea"/>
              </a:rPr>
              <a:t>Muon track from pp collisions </a:t>
            </a:r>
          </a:p>
          <a:p>
            <a:r>
              <a:rPr lang="en-US" altLang="ko-KR" sz="1600" dirty="0" smtClean="0">
                <a:latin typeface="+mj-ea"/>
                <a:ea typeface="+mj-ea"/>
              </a:rPr>
              <a:t>at 13.6 </a:t>
            </a:r>
            <a:r>
              <a:rPr lang="en-US" altLang="ko-KR" sz="1600" dirty="0" err="1" smtClean="0">
                <a:latin typeface="+mj-ea"/>
                <a:ea typeface="+mj-ea"/>
              </a:rPr>
              <a:t>TeV</a:t>
            </a:r>
            <a:r>
              <a:rPr lang="en-US" altLang="ko-KR" sz="1600" dirty="0" smtClean="0">
                <a:latin typeface="+mj-ea"/>
                <a:ea typeface="+mj-ea"/>
              </a:rPr>
              <a:t> (06/07/2022)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-108520" y="658749"/>
            <a:ext cx="763284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096072" y="608159"/>
            <a:ext cx="6884970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Muon Track Reconstruction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017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="" xmlns:a16="http://schemas.microsoft.com/office/drawing/2014/main" id="{C04C1B9E-0DA9-437D-8574-6DFC9C10C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23" y="1694919"/>
            <a:ext cx="2531498" cy="3840155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-108520" y="658749"/>
            <a:ext cx="763284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096072" y="608159"/>
            <a:ext cx="6884970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Data/MC Comparison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12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71257" y="5752184"/>
            <a:ext cx="4924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    </a:t>
            </a:r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="" xmlns:a16="http://schemas.microsoft.com/office/drawing/2014/main" id="{99021D57-E7E8-4885-9C98-3C53A7BC6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" y="1622910"/>
            <a:ext cx="2537209" cy="396633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="" xmlns:a16="http://schemas.microsoft.com/office/drawing/2014/main" id="{B603B687-DA49-4787-8A83-3351604C5E53}"/>
              </a:ext>
            </a:extLst>
          </p:cNvPr>
          <p:cNvSpPr/>
          <p:nvPr/>
        </p:nvSpPr>
        <p:spPr>
          <a:xfrm>
            <a:off x="2547740" y="2120025"/>
            <a:ext cx="1968809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+mj-ea"/>
                <a:ea typeface="+mj-ea"/>
              </a:rPr>
              <a:t>Measured muon </a:t>
            </a:r>
          </a:p>
          <a:p>
            <a:r>
              <a:rPr lang="en-US" altLang="ko-KR" sz="1600" dirty="0">
                <a:latin typeface="+mj-ea"/>
                <a:ea typeface="+mj-ea"/>
              </a:rPr>
              <a:t>track rate in </a:t>
            </a:r>
            <a:r>
              <a:rPr lang="en-US" altLang="ko-KR" sz="1600" dirty="0" err="1">
                <a:latin typeface="+mj-ea"/>
                <a:ea typeface="+mj-ea"/>
              </a:rPr>
              <a:t>SciFi</a:t>
            </a:r>
            <a:endParaRPr lang="en-US" altLang="ko-KR" sz="1600" dirty="0">
              <a:latin typeface="+mj-ea"/>
              <a:ea typeface="+mj-ea"/>
            </a:endParaRPr>
          </a:p>
          <a:p>
            <a:r>
              <a:rPr lang="en-US" altLang="ko-KR" sz="1600" dirty="0">
                <a:latin typeface="+mj-ea"/>
                <a:ea typeface="+mj-ea"/>
              </a:rPr>
              <a:t>(31x31 cm</a:t>
            </a:r>
            <a:r>
              <a:rPr lang="en-US" altLang="ko-KR" sz="1600" baseline="30000" dirty="0">
                <a:latin typeface="+mj-ea"/>
                <a:ea typeface="+mj-ea"/>
              </a:rPr>
              <a:t>2</a:t>
            </a:r>
            <a:r>
              <a:rPr lang="en-US" altLang="ko-KR" sz="1600" dirty="0">
                <a:latin typeface="+mj-ea"/>
                <a:ea typeface="+mj-ea"/>
              </a:rPr>
              <a:t>):</a:t>
            </a:r>
          </a:p>
          <a:p>
            <a:endParaRPr lang="en-US" altLang="ko-KR" sz="1600" dirty="0">
              <a:latin typeface="+mj-ea"/>
              <a:ea typeface="+mj-ea"/>
            </a:endParaRPr>
          </a:p>
          <a:p>
            <a:r>
              <a:rPr lang="en-US" altLang="ko-KR" sz="1600" b="1" dirty="0">
                <a:latin typeface="+mj-ea"/>
                <a:ea typeface="+mj-ea"/>
              </a:rPr>
              <a:t>(</a:t>
            </a:r>
            <a:r>
              <a:rPr lang="en-US" altLang="ko-KR" sz="1600" b="1" dirty="0" smtClean="0">
                <a:latin typeface="+mj-ea"/>
                <a:ea typeface="+mj-ea"/>
              </a:rPr>
              <a:t>1.60±0.01</a:t>
            </a:r>
            <a:r>
              <a:rPr lang="en-US" altLang="ko-KR" sz="1600" b="1" baseline="-25000" dirty="0" smtClean="0">
                <a:latin typeface="+mj-ea"/>
                <a:ea typeface="+mj-ea"/>
              </a:rPr>
              <a:t>stat</a:t>
            </a:r>
            <a:r>
              <a:rPr lang="en-US" altLang="ko-KR" sz="1600" b="1" dirty="0" smtClean="0">
                <a:latin typeface="+mj-ea"/>
                <a:ea typeface="+mj-ea"/>
              </a:rPr>
              <a:t>)x10</a:t>
            </a:r>
            <a:r>
              <a:rPr lang="en-US" altLang="ko-KR" sz="1600" b="1" baseline="30000" dirty="0" smtClean="0">
                <a:latin typeface="+mj-ea"/>
                <a:ea typeface="+mj-ea"/>
              </a:rPr>
              <a:t>4</a:t>
            </a:r>
            <a:endParaRPr lang="en-US" altLang="ko-KR" sz="1600" b="1" dirty="0">
              <a:latin typeface="+mj-ea"/>
              <a:ea typeface="+mj-ea"/>
            </a:endParaRPr>
          </a:p>
          <a:p>
            <a:r>
              <a:rPr lang="en-US" altLang="ko-KR" sz="1600" b="1" dirty="0">
                <a:latin typeface="+mj-ea"/>
                <a:ea typeface="+mj-ea"/>
              </a:rPr>
              <a:t>fb/cm</a:t>
            </a:r>
            <a:r>
              <a:rPr lang="en-US" altLang="ko-KR" sz="1600" b="1" baseline="30000" dirty="0">
                <a:latin typeface="+mj-ea"/>
                <a:ea typeface="+mj-ea"/>
              </a:rPr>
              <a:t>2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="" xmlns:a16="http://schemas.microsoft.com/office/drawing/2014/main" id="{9162B3F2-4EC1-42E0-97DC-62EA2EDA0F04}"/>
              </a:ext>
            </a:extLst>
          </p:cNvPr>
          <p:cNvSpPr/>
          <p:nvPr/>
        </p:nvSpPr>
        <p:spPr>
          <a:xfrm>
            <a:off x="2533036" y="4019580"/>
            <a:ext cx="2113079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+mj-ea"/>
                <a:ea typeface="+mj-ea"/>
              </a:rPr>
              <a:t>Measured muon </a:t>
            </a:r>
          </a:p>
          <a:p>
            <a:r>
              <a:rPr lang="en-US" altLang="ko-KR" sz="1600" dirty="0">
                <a:latin typeface="+mj-ea"/>
                <a:ea typeface="+mj-ea"/>
              </a:rPr>
              <a:t>track rate in Muon </a:t>
            </a:r>
          </a:p>
          <a:p>
            <a:r>
              <a:rPr lang="en-US" altLang="ko-KR" sz="1600" dirty="0">
                <a:latin typeface="+mj-ea"/>
                <a:ea typeface="+mj-ea"/>
              </a:rPr>
              <a:t>system (31x31 cm</a:t>
            </a:r>
            <a:r>
              <a:rPr lang="en-US" altLang="ko-KR" sz="1600" baseline="30000" dirty="0">
                <a:latin typeface="+mj-ea"/>
                <a:ea typeface="+mj-ea"/>
              </a:rPr>
              <a:t>2</a:t>
            </a:r>
            <a:r>
              <a:rPr lang="en-US" altLang="ko-KR" sz="1600" dirty="0">
                <a:latin typeface="+mj-ea"/>
                <a:ea typeface="+mj-ea"/>
              </a:rPr>
              <a:t>):</a:t>
            </a:r>
          </a:p>
          <a:p>
            <a:endParaRPr lang="en-US" altLang="ko-KR" sz="1600" dirty="0">
              <a:latin typeface="+mj-ea"/>
              <a:ea typeface="+mj-ea"/>
            </a:endParaRPr>
          </a:p>
          <a:p>
            <a:r>
              <a:rPr lang="en-US" altLang="ko-KR" sz="1600" b="1" dirty="0">
                <a:latin typeface="+mj-ea"/>
                <a:ea typeface="+mj-ea"/>
              </a:rPr>
              <a:t>(</a:t>
            </a:r>
            <a:r>
              <a:rPr lang="en-US" altLang="ko-KR" sz="1600" b="1" dirty="0" smtClean="0">
                <a:latin typeface="+mj-ea"/>
                <a:ea typeface="+mj-ea"/>
              </a:rPr>
              <a:t>1.67±0.01</a:t>
            </a:r>
            <a:r>
              <a:rPr lang="en-US" altLang="ko-KR" sz="1600" b="1" baseline="-25000" dirty="0" smtClean="0">
                <a:latin typeface="+mj-ea"/>
                <a:ea typeface="+mj-ea"/>
              </a:rPr>
              <a:t>stat</a:t>
            </a:r>
            <a:r>
              <a:rPr lang="en-US" altLang="ko-KR" sz="1600" b="1" dirty="0" smtClean="0">
                <a:latin typeface="+mj-ea"/>
                <a:ea typeface="+mj-ea"/>
              </a:rPr>
              <a:t>)x10</a:t>
            </a:r>
            <a:r>
              <a:rPr lang="en-US" altLang="ko-KR" sz="1600" b="1" baseline="30000" dirty="0" smtClean="0">
                <a:latin typeface="+mj-ea"/>
                <a:ea typeface="+mj-ea"/>
              </a:rPr>
              <a:t>4</a:t>
            </a:r>
            <a:endParaRPr lang="en-US" altLang="ko-KR" sz="1600" b="1" dirty="0">
              <a:latin typeface="+mj-ea"/>
              <a:ea typeface="+mj-ea"/>
            </a:endParaRPr>
          </a:p>
          <a:p>
            <a:r>
              <a:rPr lang="en-US" altLang="ko-KR" sz="1600" b="1" dirty="0">
                <a:latin typeface="+mj-ea"/>
                <a:ea typeface="+mj-ea"/>
              </a:rPr>
              <a:t>fb/cm</a:t>
            </a:r>
            <a:r>
              <a:rPr lang="en-US" altLang="ko-KR" sz="1600" b="1" baseline="30000" dirty="0">
                <a:latin typeface="+mj-ea"/>
                <a:ea typeface="+mj-ea"/>
              </a:rPr>
              <a:t>2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="" xmlns:a16="http://schemas.microsoft.com/office/drawing/2014/main" id="{7B5CA697-D33C-401F-9029-7D9B7F46F5EF}"/>
              </a:ext>
            </a:extLst>
          </p:cNvPr>
          <p:cNvSpPr/>
          <p:nvPr/>
        </p:nvSpPr>
        <p:spPr>
          <a:xfrm>
            <a:off x="7122282" y="2048437"/>
            <a:ext cx="1968809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+mj-ea"/>
                <a:ea typeface="+mj-ea"/>
              </a:rPr>
              <a:t>Expected muon </a:t>
            </a:r>
          </a:p>
          <a:p>
            <a:r>
              <a:rPr lang="en-US" altLang="ko-KR" sz="1600" dirty="0">
                <a:latin typeface="+mj-ea"/>
                <a:ea typeface="+mj-ea"/>
              </a:rPr>
              <a:t>track rate in </a:t>
            </a:r>
            <a:r>
              <a:rPr lang="en-US" altLang="ko-KR" sz="1600" dirty="0" err="1">
                <a:latin typeface="+mj-ea"/>
                <a:ea typeface="+mj-ea"/>
              </a:rPr>
              <a:t>SciFi</a:t>
            </a:r>
            <a:endParaRPr lang="en-US" altLang="ko-KR" sz="1600" dirty="0">
              <a:latin typeface="+mj-ea"/>
              <a:ea typeface="+mj-ea"/>
            </a:endParaRPr>
          </a:p>
          <a:p>
            <a:r>
              <a:rPr lang="en-US" altLang="ko-KR" sz="1600" dirty="0">
                <a:latin typeface="+mj-ea"/>
                <a:ea typeface="+mj-ea"/>
              </a:rPr>
              <a:t>(31x31 cm</a:t>
            </a:r>
            <a:r>
              <a:rPr lang="en-US" altLang="ko-KR" sz="1600" baseline="30000" dirty="0">
                <a:latin typeface="+mj-ea"/>
                <a:ea typeface="+mj-ea"/>
              </a:rPr>
              <a:t>2</a:t>
            </a:r>
            <a:r>
              <a:rPr lang="en-US" altLang="ko-KR" sz="1600" dirty="0">
                <a:latin typeface="+mj-ea"/>
                <a:ea typeface="+mj-ea"/>
              </a:rPr>
              <a:t>):</a:t>
            </a:r>
          </a:p>
          <a:p>
            <a:endParaRPr lang="en-US" altLang="ko-KR" sz="1600" dirty="0">
              <a:latin typeface="+mj-ea"/>
              <a:ea typeface="+mj-ea"/>
            </a:endParaRPr>
          </a:p>
          <a:p>
            <a:r>
              <a:rPr lang="en-US" altLang="ko-KR" sz="1600" b="1" dirty="0">
                <a:latin typeface="+mj-ea"/>
                <a:ea typeface="+mj-ea"/>
              </a:rPr>
              <a:t>(</a:t>
            </a:r>
            <a:r>
              <a:rPr lang="en-US" altLang="ko-KR" sz="1600" b="1" dirty="0" smtClean="0">
                <a:latin typeface="+mj-ea"/>
                <a:ea typeface="+mj-ea"/>
              </a:rPr>
              <a:t>1.57±0.10</a:t>
            </a:r>
            <a:r>
              <a:rPr lang="en-US" altLang="ko-KR" sz="1600" b="1" baseline="-25000" dirty="0" smtClean="0">
                <a:latin typeface="+mj-ea"/>
                <a:ea typeface="+mj-ea"/>
              </a:rPr>
              <a:t>stat</a:t>
            </a:r>
            <a:r>
              <a:rPr lang="en-US" altLang="ko-KR" sz="1600" b="1" dirty="0" smtClean="0">
                <a:latin typeface="+mj-ea"/>
                <a:ea typeface="+mj-ea"/>
              </a:rPr>
              <a:t>)x10</a:t>
            </a:r>
            <a:r>
              <a:rPr lang="en-US" altLang="ko-KR" sz="1600" b="1" baseline="30000" dirty="0" smtClean="0">
                <a:latin typeface="+mj-ea"/>
                <a:ea typeface="+mj-ea"/>
              </a:rPr>
              <a:t>4</a:t>
            </a:r>
            <a:endParaRPr lang="en-US" altLang="ko-KR" sz="1600" b="1" dirty="0">
              <a:latin typeface="+mj-ea"/>
              <a:ea typeface="+mj-ea"/>
            </a:endParaRPr>
          </a:p>
          <a:p>
            <a:r>
              <a:rPr lang="en-US" altLang="ko-KR" sz="1600" b="1" dirty="0">
                <a:latin typeface="+mj-ea"/>
                <a:ea typeface="+mj-ea"/>
              </a:rPr>
              <a:t>fb/cm</a:t>
            </a:r>
            <a:r>
              <a:rPr lang="en-US" altLang="ko-KR" sz="1600" b="1" baseline="30000" dirty="0">
                <a:latin typeface="+mj-ea"/>
                <a:ea typeface="+mj-ea"/>
              </a:rPr>
              <a:t>2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="" xmlns:a16="http://schemas.microsoft.com/office/drawing/2014/main" id="{7B5483A4-1DE2-440C-885D-DA3BBB09E073}"/>
              </a:ext>
            </a:extLst>
          </p:cNvPr>
          <p:cNvSpPr/>
          <p:nvPr/>
        </p:nvSpPr>
        <p:spPr>
          <a:xfrm>
            <a:off x="7030921" y="4045476"/>
            <a:ext cx="2113079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ko-KR" sz="1600" dirty="0">
                <a:latin typeface="+mj-ea"/>
                <a:ea typeface="+mj-ea"/>
              </a:rPr>
              <a:t>Expected muon </a:t>
            </a:r>
          </a:p>
          <a:p>
            <a:r>
              <a:rPr lang="en-US" altLang="ko-KR" sz="1600" dirty="0">
                <a:latin typeface="+mj-ea"/>
                <a:ea typeface="+mj-ea"/>
              </a:rPr>
              <a:t>track rate in Muon </a:t>
            </a:r>
          </a:p>
          <a:p>
            <a:r>
              <a:rPr lang="en-US" altLang="ko-KR" sz="1600" dirty="0">
                <a:latin typeface="+mj-ea"/>
                <a:ea typeface="+mj-ea"/>
              </a:rPr>
              <a:t>system (31x31 cm</a:t>
            </a:r>
            <a:r>
              <a:rPr lang="en-US" altLang="ko-KR" sz="1600" baseline="30000" dirty="0">
                <a:latin typeface="+mj-ea"/>
                <a:ea typeface="+mj-ea"/>
              </a:rPr>
              <a:t>2</a:t>
            </a:r>
            <a:r>
              <a:rPr lang="en-US" altLang="ko-KR" sz="1600" dirty="0">
                <a:latin typeface="+mj-ea"/>
                <a:ea typeface="+mj-ea"/>
              </a:rPr>
              <a:t>):</a:t>
            </a:r>
          </a:p>
          <a:p>
            <a:endParaRPr lang="en-US" altLang="ko-KR" sz="1600" dirty="0">
              <a:latin typeface="+mj-ea"/>
              <a:ea typeface="+mj-ea"/>
            </a:endParaRPr>
          </a:p>
          <a:p>
            <a:r>
              <a:rPr lang="en-US" altLang="ko-KR" sz="1600" b="1" dirty="0">
                <a:latin typeface="+mj-ea"/>
                <a:ea typeface="+mj-ea"/>
              </a:rPr>
              <a:t>(</a:t>
            </a:r>
            <a:r>
              <a:rPr lang="en-US" altLang="ko-KR" sz="1600" b="1" dirty="0" smtClean="0">
                <a:latin typeface="+mj-ea"/>
                <a:ea typeface="+mj-ea"/>
              </a:rPr>
              <a:t>1.59±0.10</a:t>
            </a:r>
            <a:r>
              <a:rPr lang="en-US" altLang="ko-KR" sz="1600" b="1" baseline="-25000" dirty="0" smtClean="0">
                <a:latin typeface="+mj-ea"/>
                <a:ea typeface="+mj-ea"/>
              </a:rPr>
              <a:t>stat</a:t>
            </a:r>
            <a:r>
              <a:rPr lang="en-US" altLang="ko-KR" sz="1600" b="1" dirty="0" smtClean="0">
                <a:latin typeface="+mj-ea"/>
                <a:ea typeface="+mj-ea"/>
              </a:rPr>
              <a:t>)x10</a:t>
            </a:r>
            <a:r>
              <a:rPr lang="en-US" altLang="ko-KR" sz="1600" b="1" baseline="30000" dirty="0" smtClean="0">
                <a:latin typeface="+mj-ea"/>
                <a:ea typeface="+mj-ea"/>
              </a:rPr>
              <a:t>4</a:t>
            </a:r>
            <a:endParaRPr lang="en-US" altLang="ko-KR" sz="1600" b="1" dirty="0">
              <a:latin typeface="+mj-ea"/>
              <a:ea typeface="+mj-ea"/>
            </a:endParaRPr>
          </a:p>
          <a:p>
            <a:r>
              <a:rPr lang="en-US" altLang="ko-KR" sz="1600" b="1" dirty="0">
                <a:latin typeface="+mj-ea"/>
                <a:ea typeface="+mj-ea"/>
              </a:rPr>
              <a:t>fb/cm</a:t>
            </a:r>
            <a:r>
              <a:rPr lang="en-US" altLang="ko-KR" sz="1600" b="1" baseline="30000" dirty="0">
                <a:latin typeface="+mj-ea"/>
                <a:ea typeface="+mj-ea"/>
              </a:rPr>
              <a:t>2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="" xmlns:a16="http://schemas.microsoft.com/office/drawing/2014/main" id="{16915158-8F53-4609-B5C3-0ED4B01FB1D6}"/>
              </a:ext>
            </a:extLst>
          </p:cNvPr>
          <p:cNvSpPr/>
          <p:nvPr/>
        </p:nvSpPr>
        <p:spPr>
          <a:xfrm>
            <a:off x="5508104" y="5778888"/>
            <a:ext cx="2340704" cy="830997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1600" i="1" dirty="0">
                <a:latin typeface="+mj-ea"/>
                <a:ea typeface="+mj-ea"/>
              </a:rPr>
              <a:t>Muon flux from FLUKA</a:t>
            </a:r>
            <a:endParaRPr lang="ko-KR" altLang="en-US" sz="1600" dirty="0">
              <a:latin typeface="+mj-ea"/>
              <a:ea typeface="+mj-ea"/>
            </a:endParaRPr>
          </a:p>
          <a:p>
            <a:r>
              <a:rPr lang="en-US" altLang="ko-KR" sz="1600" i="1" dirty="0" smtClean="0">
                <a:latin typeface="+mj-ea"/>
                <a:ea typeface="+mj-ea"/>
              </a:rPr>
              <a:t>F</a:t>
            </a:r>
            <a:r>
              <a:rPr lang="en-US" altLang="ko-KR" sz="1600" i="1" dirty="0">
                <a:latin typeface="+mj-ea"/>
                <a:ea typeface="+mj-ea"/>
              </a:rPr>
              <a:t>. </a:t>
            </a:r>
            <a:r>
              <a:rPr lang="en-US" altLang="ko-KR" sz="1600" i="1" dirty="0" err="1">
                <a:latin typeface="+mj-ea"/>
                <a:ea typeface="+mj-ea"/>
              </a:rPr>
              <a:t>Cerutti</a:t>
            </a:r>
            <a:r>
              <a:rPr lang="en-US" altLang="ko-KR" sz="1600" i="1" dirty="0">
                <a:latin typeface="+mj-ea"/>
                <a:ea typeface="+mj-ea"/>
              </a:rPr>
              <a:t>, M.S. </a:t>
            </a:r>
            <a:r>
              <a:rPr lang="en-US" altLang="ko-KR" sz="1600" i="1" dirty="0" err="1">
                <a:latin typeface="+mj-ea"/>
                <a:ea typeface="+mj-ea"/>
              </a:rPr>
              <a:t>Gilarte</a:t>
            </a:r>
            <a:endParaRPr lang="en-US" altLang="ko-KR" sz="1600" i="1" dirty="0">
              <a:latin typeface="+mj-ea"/>
              <a:ea typeface="+mj-ea"/>
            </a:endParaRPr>
          </a:p>
          <a:p>
            <a:r>
              <a:rPr lang="en-US" altLang="ko-KR" sz="1600" i="1" dirty="0">
                <a:latin typeface="+mj-ea"/>
                <a:ea typeface="+mj-ea"/>
              </a:rPr>
              <a:t>CERN-SY/STI </a:t>
            </a:r>
            <a:endParaRPr lang="ko-KR" altLang="en-US" sz="1600" i="1" dirty="0">
              <a:latin typeface="+mj-ea"/>
              <a:ea typeface="+mj-ea"/>
            </a:endParaRPr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3877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-108520" y="0"/>
            <a:ext cx="9252520" cy="6222793"/>
            <a:chOff x="-108520" y="0"/>
            <a:chExt cx="9252520" cy="6222793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-108520" y="658749"/>
              <a:ext cx="7632848" cy="576064"/>
            </a:xfrm>
            <a:prstGeom prst="roundRect">
              <a:avLst/>
            </a:prstGeom>
            <a:solidFill>
              <a:schemeClr val="accent4">
                <a:alpha val="9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제목 1"/>
            <p:cNvSpPr txBox="1">
              <a:spLocks/>
            </p:cNvSpPr>
            <p:nvPr/>
          </p:nvSpPr>
          <p:spPr>
            <a:xfrm>
              <a:off x="971600" y="608159"/>
              <a:ext cx="6884970" cy="720080"/>
            </a:xfrm>
            <a:prstGeom prst="rect">
              <a:avLst/>
            </a:prstGeom>
          </p:spPr>
          <p:txBody>
            <a:bodyPr/>
            <a:lstStyle>
              <a:lvl1pPr algn="ctr" rtl="0" eaLnBrk="0" fontAlgn="base" latinLnBrk="1" hangingPunct="0">
                <a:spcBef>
                  <a:spcPct val="0"/>
                </a:spcBef>
                <a:spcAft>
                  <a:spcPct val="0"/>
                </a:spcAft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latinLnBrk="1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algn="ctr" rtl="0" eaLnBrk="0" fontAlgn="base" latinLnBrk="1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algn="ctr" rtl="0" eaLnBrk="0" fontAlgn="base" latinLnBrk="1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algn="ctr" rtl="0" eaLnBrk="0" fontAlgn="base" latinLnBrk="1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457200" algn="ctr" rtl="0" fontAlgn="base" latinLnBrk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914400" algn="ctr" rtl="0" fontAlgn="base" latinLnBrk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1371600" algn="ctr" rtl="0" fontAlgn="base" latinLnBrk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1828800" algn="ctr" rtl="0" fontAlgn="base" latinLnBrk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r>
                <a:rPr kumimoji="0" lang="en-US" altLang="ko-KR" sz="3600" dirty="0" err="1" smtClean="0">
                  <a:solidFill>
                    <a:schemeClr val="bg1"/>
                  </a:solidFill>
                </a:rPr>
                <a:t>SciFi</a:t>
              </a:r>
              <a:r>
                <a:rPr kumimoji="0" lang="en-US" altLang="ko-KR" sz="3600" dirty="0" smtClean="0">
                  <a:solidFill>
                    <a:schemeClr val="bg1"/>
                  </a:solidFill>
                </a:rPr>
                <a:t>/Emulsion Comparison</a:t>
              </a:r>
              <a:endParaRPr kumimoji="0" lang="ko-KR" altLang="en-US" sz="3600" dirty="0">
                <a:solidFill>
                  <a:schemeClr val="bg1"/>
                </a:solidFill>
              </a:endParaRP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72816"/>
              <a:ext cx="9144000" cy="4449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D:\Work\2021.12.17-18입자물리분과학술회의\Large__SND_Logo_black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6687" y="0"/>
              <a:ext cx="1028050" cy="1028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3068960"/>
              <a:ext cx="653831" cy="202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144" y="5598369"/>
              <a:ext cx="614948" cy="17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5701" y="5279329"/>
              <a:ext cx="167257" cy="183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625" y="3280420"/>
              <a:ext cx="188224" cy="206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3024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08520" y="658749"/>
            <a:ext cx="763284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827584" y="608159"/>
            <a:ext cx="6884970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200" dirty="0" smtClean="0">
                <a:solidFill>
                  <a:schemeClr val="bg1"/>
                </a:solidFill>
              </a:rPr>
              <a:t>Neutrino Identification Strategy</a:t>
            </a:r>
            <a:endParaRPr kumimoji="0"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594320" cy="282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522512"/>
            <a:ext cx="4860032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First Stage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j-ea"/>
                <a:ea typeface="+mj-ea"/>
              </a:rPr>
              <a:t>Identify the neutrino candidates in electronic detector data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j-ea"/>
                <a:ea typeface="+mj-ea"/>
              </a:rPr>
              <a:t>Tag muons in the muon system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j-ea"/>
                <a:ea typeface="+mj-ea"/>
              </a:rPr>
              <a:t>Measure electronic and hadronic energies in calorimeters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6056" y="1522512"/>
            <a:ext cx="4054882" cy="1846659"/>
          </a:xfrm>
          <a:prstGeom prst="rect">
            <a:avLst/>
          </a:prstGeom>
          <a:solidFill>
            <a:srgbClr val="FFFF0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Second Stage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j-ea"/>
                <a:ea typeface="+mj-ea"/>
              </a:rPr>
              <a:t>Identify the neutrino candidates in emulsion data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j-ea"/>
                <a:ea typeface="+mj-ea"/>
              </a:rPr>
              <a:t>Tag electromagnetic showers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j-ea"/>
                <a:ea typeface="+mj-ea"/>
              </a:rPr>
              <a:t>Match events to electronic detector data</a:t>
            </a:r>
          </a:p>
          <a:p>
            <a:pPr marL="285750" indent="-285750">
              <a:buFontTx/>
              <a:buChar char="-"/>
            </a:pPr>
            <a:r>
              <a:rPr lang="en-US" altLang="ko-KR" sz="1600" dirty="0" smtClean="0">
                <a:latin typeface="+mj-ea"/>
                <a:ea typeface="+mj-ea"/>
              </a:rPr>
              <a:t>Identify neutrinos of all </a:t>
            </a:r>
            <a:r>
              <a:rPr lang="en-US" altLang="ko-KR" sz="1600" dirty="0" err="1" smtClean="0">
                <a:latin typeface="+mj-ea"/>
                <a:ea typeface="+mj-ea"/>
              </a:rPr>
              <a:t>flavours</a:t>
            </a:r>
            <a:r>
              <a:rPr lang="en-US" altLang="ko-KR" sz="1600" dirty="0" smtClean="0">
                <a:latin typeface="+mj-ea"/>
                <a:ea typeface="+mj-ea"/>
              </a:rPr>
              <a:t>!</a:t>
            </a:r>
          </a:p>
        </p:txBody>
      </p:sp>
      <p:pic>
        <p:nvPicPr>
          <p:cNvPr id="10" name="Picture 2" descr="D:\Work\2023.3.26-31.Kyoto\C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05064"/>
            <a:ext cx="4126890" cy="146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748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0110" y="1988840"/>
            <a:ext cx="316835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+mn-ea"/>
                <a:ea typeface="+mn-ea"/>
              </a:rPr>
              <a:t>Neutral particle interaction</a:t>
            </a:r>
            <a:endParaRPr lang="ko-KR" altLang="en-US" dirty="0"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5892391"/>
            <a:ext cx="3304811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dirty="0" smtClean="0">
                <a:latin typeface="+mn-ea"/>
              </a:rPr>
              <a:t>Charged particle </a:t>
            </a:r>
            <a:r>
              <a:rPr lang="en-US" altLang="ko-KR" dirty="0">
                <a:latin typeface="+mn-ea"/>
              </a:rPr>
              <a:t>i</a:t>
            </a:r>
            <a:r>
              <a:rPr lang="en-US" altLang="ko-KR" dirty="0" smtClean="0">
                <a:latin typeface="+mn-ea"/>
              </a:rPr>
              <a:t>nteraction</a:t>
            </a:r>
            <a:endParaRPr lang="ko-KR" altLang="en-US" dirty="0">
              <a:latin typeface="+mn-ea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-108520" y="447976"/>
            <a:ext cx="799288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873728" y="457187"/>
            <a:ext cx="7154656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200" dirty="0" smtClean="0">
                <a:solidFill>
                  <a:schemeClr val="bg1"/>
                </a:solidFill>
              </a:rPr>
              <a:t>Vertex</a:t>
            </a:r>
            <a:r>
              <a:rPr kumimoji="0" lang="ko-KR" altLang="en-US" sz="3200" dirty="0" smtClean="0">
                <a:solidFill>
                  <a:schemeClr val="bg1"/>
                </a:solidFill>
              </a:rPr>
              <a:t> </a:t>
            </a:r>
            <a:r>
              <a:rPr kumimoji="0" lang="en-US" altLang="ko-KR" sz="3200" dirty="0" smtClean="0">
                <a:solidFill>
                  <a:schemeClr val="bg1"/>
                </a:solidFill>
              </a:rPr>
              <a:t>Reconstruction in Emulsion</a:t>
            </a:r>
            <a:endParaRPr kumimoji="0"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584" y="1484784"/>
            <a:ext cx="5594694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3795" y="3861048"/>
            <a:ext cx="5570942" cy="26421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1817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098" y="1628387"/>
            <a:ext cx="4079850" cy="4524315"/>
          </a:xfrm>
          <a:prstGeom prst="rect">
            <a:avLst/>
          </a:prstGeom>
          <a:solidFill>
            <a:schemeClr val="accent4">
              <a:lumMod val="20000"/>
              <a:lumOff val="80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Neutrino selection criteria for electronic detectors</a:t>
            </a:r>
          </a:p>
          <a:p>
            <a:endParaRPr lang="en-US" altLang="ko-KR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it-IT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▶ </a:t>
            </a:r>
            <a:r>
              <a:rPr lang="it-IT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Fiducial </a:t>
            </a:r>
            <a:r>
              <a:rPr lang="it-IT" altLang="ko-KR" b="1" dirty="0" smtClean="0">
                <a:latin typeface="굴림" panose="020B0600000101010101" pitchFamily="50" charset="-127"/>
                <a:ea typeface="굴림" panose="020B0600000101010101" pitchFamily="50" charset="-127"/>
              </a:rPr>
              <a:t>volume cuts</a:t>
            </a:r>
            <a:endParaRPr lang="it-IT" altLang="ko-KR" b="1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Require an event from a neutral vertex, located in the </a:t>
            </a:r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3</a:t>
            </a:r>
            <a:r>
              <a:rPr lang="en-US" altLang="ko-KR" baseline="300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rd</a:t>
            </a:r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or 4</a:t>
            </a:r>
            <a:r>
              <a:rPr lang="en-US" altLang="ko-KR" baseline="30000" dirty="0" smtClean="0">
                <a:latin typeface="굴림" panose="020B0600000101010101" pitchFamily="50" charset="-127"/>
                <a:ea typeface="굴림" panose="020B0600000101010101" pitchFamily="50" charset="-127"/>
              </a:rPr>
              <a:t>th</a:t>
            </a:r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wall</a:t>
            </a:r>
            <a:endParaRPr lang="en-US" altLang="ko-KR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- Select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fiducial cross-sectional area to reject </a:t>
            </a:r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entering backgrounds</a:t>
            </a:r>
          </a:p>
          <a:p>
            <a:endParaRPr lang="en-US" altLang="ko-KR" dirty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it-IT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▶</a:t>
            </a:r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 </a:t>
            </a:r>
            <a:r>
              <a:rPr lang="en-US" altLang="ko-KR" b="1" dirty="0">
                <a:latin typeface="굴림" panose="020B0600000101010101" pitchFamily="50" charset="-127"/>
                <a:ea typeface="굴림" panose="020B0600000101010101" pitchFamily="50" charset="-127"/>
              </a:rPr>
              <a:t>Neutrino ID cuts</a:t>
            </a:r>
          </a:p>
          <a:p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Require large EM activity in </a:t>
            </a:r>
            <a:r>
              <a:rPr lang="en-US" altLang="ko-KR" dirty="0" err="1">
                <a:latin typeface="굴림" panose="020B0600000101010101" pitchFamily="50" charset="-127"/>
                <a:ea typeface="굴림" panose="020B0600000101010101" pitchFamily="50" charset="-127"/>
              </a:rPr>
              <a:t>SciFi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 and hadronic activity </a:t>
            </a:r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in the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HCAL</a:t>
            </a:r>
          </a:p>
          <a:p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- Require timing for event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produced upstream </a:t>
            </a:r>
            <a:endParaRPr lang="en-US" altLang="ko-KR" dirty="0" smtClean="0">
              <a:latin typeface="굴림" panose="020B0600000101010101" pitchFamily="50" charset="-127"/>
              <a:ea typeface="굴림" panose="020B0600000101010101" pitchFamily="50" charset="-127"/>
            </a:endParaRPr>
          </a:p>
          <a:p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-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Muon reconstructed and isolated in the </a:t>
            </a:r>
            <a:r>
              <a:rPr lang="en-US" altLang="ko-KR" dirty="0" smtClean="0">
                <a:latin typeface="굴림" panose="020B0600000101010101" pitchFamily="50" charset="-127"/>
                <a:ea typeface="굴림" panose="020B0600000101010101" pitchFamily="50" charset="-127"/>
              </a:rPr>
              <a:t>muon </a:t>
            </a:r>
            <a:r>
              <a:rPr lang="en-US" altLang="ko-KR" dirty="0">
                <a:latin typeface="굴림" panose="020B0600000101010101" pitchFamily="50" charset="-127"/>
                <a:ea typeface="굴림" panose="020B0600000101010101" pitchFamily="50" charset="-127"/>
              </a:rPr>
              <a:t>system</a:t>
            </a:r>
            <a:endParaRPr lang="ko-KR" altLang="en-US" dirty="0"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-108520" y="658749"/>
            <a:ext cx="8280920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-3956" y="658749"/>
            <a:ext cx="8464388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2800" dirty="0" smtClean="0">
                <a:solidFill>
                  <a:schemeClr val="bg1"/>
                </a:solidFill>
              </a:rPr>
              <a:t>Neutrino Identification with Electronic Detectors</a:t>
            </a:r>
            <a:endParaRPr kumimoji="0" lang="ko-KR" altLang="en-US" sz="28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8" y="1988839"/>
            <a:ext cx="5050411" cy="372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1834951"/>
            <a:ext cx="95410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Top View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742387" y="3926013"/>
            <a:ext cx="10005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Side View</a:t>
            </a:r>
            <a:endParaRPr lang="ko-KR" altLang="en-US" sz="1400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5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그림 19">
            <a:extLst>
              <a:ext uri="{FF2B5EF4-FFF2-40B4-BE49-F238E27FC236}">
                <a16:creationId xmlns="" xmlns:a16="http://schemas.microsoft.com/office/drawing/2014/main" id="{8F166FE7-7CBD-44B9-BFF0-BD828510A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24" y="1615555"/>
            <a:ext cx="4382060" cy="1683691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-108520" y="764704"/>
            <a:ext cx="7416824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691680" y="692696"/>
            <a:ext cx="5472609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Background Estimation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1850323"/>
            <a:ext cx="4850768" cy="584775"/>
          </a:xfrm>
          <a:prstGeom prst="rect">
            <a:avLst/>
          </a:prstGeom>
          <a:solidFill>
            <a:schemeClr val="bg2">
              <a:lumMod val="9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+mj-ea"/>
                <a:ea typeface="+mj-ea"/>
                <a:cs typeface="Times New Roman" panose="02020603050405020304" pitchFamily="18" charset="0"/>
              </a:rPr>
              <a:t>Muon induced DIS and EM backgrounds</a:t>
            </a:r>
          </a:p>
          <a:p>
            <a:r>
              <a:rPr lang="en-US" altLang="ko-KR" sz="1600" dirty="0" smtClean="0">
                <a:latin typeface="+mj-ea"/>
                <a:ea typeface="+mj-ea"/>
                <a:cs typeface="Times New Roman" panose="02020603050405020304" pitchFamily="18" charset="0"/>
              </a:rPr>
              <a:t>Number of undetected muons entering the target</a:t>
            </a:r>
            <a:endParaRPr lang="en-US" altLang="ko-KR" sz="1600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4365104"/>
            <a:ext cx="4850768" cy="338554"/>
          </a:xfrm>
          <a:prstGeom prst="rect">
            <a:avLst/>
          </a:prstGeom>
          <a:solidFill>
            <a:schemeClr val="bg2">
              <a:lumMod val="90000"/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atin typeface="+mj-ea"/>
                <a:ea typeface="+mj-ea"/>
                <a:cs typeface="Times New Roman" panose="02020603050405020304" pitchFamily="18" charset="0"/>
              </a:rPr>
              <a:t>Muon induced neutral interaction backgrounds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65" y="3328873"/>
            <a:ext cx="4819650" cy="29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81" y="5644418"/>
            <a:ext cx="2827355" cy="32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69043" y="3257198"/>
                <a:ext cx="9123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latin typeface="Cambria Math"/>
                          <a:ea typeface="Cambria Math"/>
                        </a:rPr>
                        <m:t>~</m:t>
                      </m:r>
                      <m:sSup>
                        <m:sSupPr>
                          <m:ctrlPr>
                            <a:rPr lang="en-US" altLang="ko-KR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ko-KR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altLang="ko-KR" b="0" i="1" smtClean="0">
                              <a:latin typeface="Cambria Math"/>
                              <a:ea typeface="Cambria Math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043" y="3257198"/>
                <a:ext cx="912366" cy="36933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39952" y="5623048"/>
                <a:ext cx="7312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ko-KR" b="0" i="1" smtClean="0">
                          <a:latin typeface="Cambria Math"/>
                          <a:ea typeface="Cambria Math"/>
                        </a:rPr>
                        <m:t>0.2</m:t>
                      </m:r>
                    </m:oMath>
                  </m:oMathPara>
                </a14:m>
                <a:endParaRPr lang="ko-KR" alt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952" y="5623048"/>
                <a:ext cx="73129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617420" y="6237312"/>
            <a:ext cx="4536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+mj-ea"/>
                <a:ea typeface="+mj-ea"/>
                <a:cs typeface="Times New Roman" panose="02020603050405020304" pitchFamily="18" charset="0"/>
              </a:rPr>
              <a:t>Systematic uncertainty study is ongoing.</a:t>
            </a:r>
            <a:endParaRPr lang="en-US" altLang="ko-KR" dirty="0"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1854" y="3806661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SND@LHC PRELIMINARY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="" xmlns:a16="http://schemas.microsoft.com/office/drawing/2014/main" id="{8806C78B-1E90-450A-98E3-C19C5E88B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17481"/>
            <a:ext cx="4231001" cy="15575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1383" y="3592217"/>
            <a:ext cx="300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   </a:t>
            </a:r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1708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008182"/>
            <a:ext cx="3632182" cy="265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5157192"/>
            <a:ext cx="345638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j-ea"/>
                <a:ea typeface="+mj-ea"/>
              </a:rPr>
              <a:t>8 </a:t>
            </a:r>
            <a:r>
              <a:rPr lang="ko-KR" altLang="en-US" b="1" dirty="0" smtClean="0">
                <a:latin typeface="+mj-ea"/>
                <a:ea typeface="+mj-ea"/>
                <a:cs typeface="Times New Roman" panose="02020603050405020304" pitchFamily="18" charset="0"/>
              </a:rPr>
              <a:t>𝜈</a:t>
            </a:r>
            <a:r>
              <a:rPr lang="en-US" altLang="ko-KR" b="1" baseline="-25000" dirty="0">
                <a:latin typeface="+mj-ea"/>
                <a:ea typeface="+mj-ea"/>
                <a:cs typeface="Times New Roman" panose="02020603050405020304" pitchFamily="18" charset="0"/>
              </a:rPr>
              <a:t>µ </a:t>
            </a:r>
            <a:r>
              <a:rPr lang="en-US" altLang="ko-KR" b="1" dirty="0" smtClean="0">
                <a:latin typeface="+mj-ea"/>
                <a:ea typeface="+mj-ea"/>
              </a:rPr>
              <a:t>CC candidates observed </a:t>
            </a:r>
          </a:p>
          <a:p>
            <a:r>
              <a:rPr lang="en-US" altLang="ko-KR" dirty="0" smtClean="0">
                <a:latin typeface="+mj-ea"/>
                <a:ea typeface="+mj-ea"/>
              </a:rPr>
              <a:t>(5 expected) </a:t>
            </a:r>
          </a:p>
          <a:p>
            <a:r>
              <a:rPr lang="en-US" altLang="ko-KR" dirty="0" smtClean="0">
                <a:latin typeface="+mj-ea"/>
                <a:ea typeface="+mj-ea"/>
              </a:rPr>
              <a:t>0.2 background yields estimated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-108520" y="454703"/>
            <a:ext cx="763284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941699" y="454703"/>
            <a:ext cx="6884970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200" dirty="0" smtClean="0">
                <a:solidFill>
                  <a:schemeClr val="bg1"/>
                </a:solidFill>
              </a:rPr>
              <a:t>Observed Neutrino Candidates</a:t>
            </a:r>
            <a:endParaRPr kumimoji="0" lang="ko-KR" altLang="en-US" sz="32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0485"/>
            <a:ext cx="3931800" cy="272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20" y="1339238"/>
            <a:ext cx="3964306" cy="27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28384" y="1378829"/>
            <a:ext cx="95410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Top View</a:t>
            </a:r>
            <a:endParaRPr lang="ko-KR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833573" y="1378829"/>
            <a:ext cx="95410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Top View</a:t>
            </a:r>
            <a:endParaRPr lang="ko-KR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050955" y="2710862"/>
            <a:ext cx="10005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Side View</a:t>
            </a:r>
            <a:endParaRPr lang="ko-KR" alt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33573" y="2729604"/>
            <a:ext cx="100059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Side View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4008182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Aug 11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56570" y="4071238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Oct 27</a:t>
            </a:r>
            <a:r>
              <a:rPr lang="en-US" altLang="ko-KR" baseline="30000" dirty="0" smtClean="0"/>
              <a:t>th</a:t>
            </a:r>
            <a:r>
              <a:rPr lang="en-US" altLang="ko-KR" dirty="0" smtClean="0"/>
              <a:t> </a:t>
            </a:r>
            <a:endParaRPr lang="ko-KR" altLang="en-US" dirty="0"/>
          </a:p>
        </p:txBody>
      </p:sp>
      <p:cxnSp>
        <p:nvCxnSpPr>
          <p:cNvPr id="16" name="직선 화살표 연결선 15"/>
          <p:cNvCxnSpPr/>
          <p:nvPr/>
        </p:nvCxnSpPr>
        <p:spPr>
          <a:xfrm flipH="1" flipV="1">
            <a:off x="2594466" y="4005065"/>
            <a:ext cx="2282572" cy="99912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/>
          <p:cNvCxnSpPr/>
          <p:nvPr/>
        </p:nvCxnSpPr>
        <p:spPr>
          <a:xfrm flipV="1">
            <a:off x="6379399" y="3933056"/>
            <a:ext cx="495981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0874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Introduction</a:t>
            </a:r>
            <a:endParaRPr lang="ko-KR" altLang="en-US" dirty="0"/>
          </a:p>
        </p:txBody>
      </p:sp>
      <p:pic>
        <p:nvPicPr>
          <p:cNvPr id="3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F657C-9960-4C0B-9200-25DEB74475E0}" type="slidenum">
              <a:rPr lang="ko-KR" altLang="en-US" smtClean="0"/>
              <a:pPr>
                <a:defRPr/>
              </a:pPr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8605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36522" y="354408"/>
            <a:ext cx="763284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971600" y="307970"/>
            <a:ext cx="6884970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Beyond Run 3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그룹 19">
            <a:extLst>
              <a:ext uri="{FF2B5EF4-FFF2-40B4-BE49-F238E27FC236}">
                <a16:creationId xmlns="" xmlns:a16="http://schemas.microsoft.com/office/drawing/2014/main" id="{055B54BE-AE7E-44FD-B4AF-1C49DD2AD186}"/>
              </a:ext>
            </a:extLst>
          </p:cNvPr>
          <p:cNvGrpSpPr/>
          <p:nvPr/>
        </p:nvGrpSpPr>
        <p:grpSpPr>
          <a:xfrm>
            <a:off x="11035" y="1386861"/>
            <a:ext cx="9035169" cy="5223680"/>
            <a:chOff x="1284729" y="1016301"/>
            <a:chExt cx="9446024" cy="5349550"/>
          </a:xfrm>
        </p:grpSpPr>
        <p:pic>
          <p:nvPicPr>
            <p:cNvPr id="21" name="그림 20">
              <a:extLst>
                <a:ext uri="{FF2B5EF4-FFF2-40B4-BE49-F238E27FC236}">
                  <a16:creationId xmlns="" xmlns:a16="http://schemas.microsoft.com/office/drawing/2014/main" id="{568D31B5-4FCC-4902-864A-1E6DBFA96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4305" y="2459097"/>
              <a:ext cx="8096448" cy="3906754"/>
            </a:xfrm>
            <a:prstGeom prst="rect">
              <a:avLst/>
            </a:prstGeom>
          </p:spPr>
        </p:pic>
        <p:sp>
          <p:nvSpPr>
            <p:cNvPr id="22" name="タイトル 1">
              <a:extLst>
                <a:ext uri="{FF2B5EF4-FFF2-40B4-BE49-F238E27FC236}">
                  <a16:creationId xmlns="" xmlns:a16="http://schemas.microsoft.com/office/drawing/2014/main" id="{7515D469-8833-4CF3-AEE3-D7358EA414FF}"/>
                </a:ext>
              </a:extLst>
            </p:cNvPr>
            <p:cNvSpPr txBox="1">
              <a:spLocks/>
            </p:cNvSpPr>
            <p:nvPr/>
          </p:nvSpPr>
          <p:spPr>
            <a:xfrm>
              <a:off x="1284729" y="1016301"/>
              <a:ext cx="6030773" cy="7073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1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kumimoji="1" lang="en-US" altLang="ko-KR" sz="2400" b="1" dirty="0">
                  <a:solidFill>
                    <a:srgbClr val="808000"/>
                  </a:solidFill>
                  <a:latin typeface="+mn-lt"/>
                </a:rPr>
                <a:t> </a:t>
              </a:r>
              <a:r>
                <a:rPr kumimoji="1" lang="en-US" altLang="ko-KR" sz="2800" b="1" dirty="0">
                  <a:solidFill>
                    <a:srgbClr val="20185C"/>
                  </a:solidFill>
                  <a:latin typeface="+mn-lt"/>
                </a:rPr>
                <a:t>Advanced SND@LHC</a:t>
              </a:r>
            </a:p>
            <a:p>
              <a:pPr algn="l"/>
              <a:r>
                <a:rPr lang="en-US" altLang="ko-KR" sz="2000" dirty="0">
                  <a:solidFill>
                    <a:srgbClr val="20185C"/>
                  </a:solidFill>
                  <a:latin typeface="+mn-lt"/>
                </a:rPr>
                <a:t>   - Future project at HL-LHC era</a:t>
              </a:r>
              <a:r>
                <a:rPr kumimoji="1" lang="en-US" altLang="ko-KR" sz="2000" dirty="0">
                  <a:solidFill>
                    <a:srgbClr val="20185C"/>
                  </a:solidFill>
                  <a:latin typeface="+mn-lt"/>
                </a:rPr>
                <a:t> </a:t>
              </a:r>
              <a:endParaRPr kumimoji="1" lang="ja-JP" altLang="en-US" sz="1600" dirty="0">
                <a:solidFill>
                  <a:srgbClr val="20185C"/>
                </a:solidFill>
                <a:latin typeface="+mn-lt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="" xmlns:a16="http://schemas.microsoft.com/office/drawing/2014/main" id="{CABAFEAD-6158-43F7-9D73-EFB7F8DA557A}"/>
                </a:ext>
              </a:extLst>
            </p:cNvPr>
            <p:cNvGrpSpPr/>
            <p:nvPr/>
          </p:nvGrpSpPr>
          <p:grpSpPr>
            <a:xfrm>
              <a:off x="1712677" y="1656362"/>
              <a:ext cx="6079686" cy="2135701"/>
              <a:chOff x="1712677" y="1696706"/>
              <a:chExt cx="6079686" cy="2135701"/>
            </a:xfrm>
          </p:grpSpPr>
          <p:sp>
            <p:nvSpPr>
              <p:cNvPr id="24" name="タイトル 1">
                <a:extLst>
                  <a:ext uri="{FF2B5EF4-FFF2-40B4-BE49-F238E27FC236}">
                    <a16:creationId xmlns="" xmlns:a16="http://schemas.microsoft.com/office/drawing/2014/main" id="{A5C3BF6A-551D-45F9-A3F2-E6D14E78A9A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2677" y="1696706"/>
                <a:ext cx="6079686" cy="2135701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1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>
                  <a:lnSpc>
                    <a:spcPct val="100000"/>
                  </a:lnSpc>
                </a:pPr>
                <a:r>
                  <a:rPr lang="en-US" altLang="ko-KR" sz="1600" dirty="0">
                    <a:latin typeface="+mn-lt"/>
                  </a:rPr>
                  <a:t>   Upgrade of SND@LHC </a:t>
                </a:r>
                <a:r>
                  <a:rPr kumimoji="1" lang="en-US" altLang="ja-JP" sz="1600" dirty="0">
                    <a:latin typeface="+mn-lt"/>
                  </a:rPr>
                  <a:t>during </a:t>
                </a:r>
                <a:r>
                  <a:rPr lang="en-US" altLang="ja-JP" sz="1600" dirty="0" smtClean="0">
                    <a:latin typeface="+mn-lt"/>
                  </a:rPr>
                  <a:t>LS</a:t>
                </a:r>
                <a:r>
                  <a:rPr kumimoji="1" lang="en-US" altLang="ja-JP" sz="1600" dirty="0" smtClean="0">
                    <a:latin typeface="+mn-lt"/>
                  </a:rPr>
                  <a:t> </a:t>
                </a:r>
                <a:r>
                  <a:rPr kumimoji="1" lang="en-US" altLang="ja-JP" sz="1600" dirty="0">
                    <a:latin typeface="+mn-lt"/>
                  </a:rPr>
                  <a:t>4 </a:t>
                </a:r>
              </a:p>
              <a:p>
                <a:pPr algn="l">
                  <a:lnSpc>
                    <a:spcPct val="100000"/>
                  </a:lnSpc>
                </a:pPr>
                <a:r>
                  <a:rPr lang="en-US" altLang="ja-JP" sz="1600" dirty="0">
                    <a:latin typeface="+mn-lt"/>
                  </a:rPr>
                  <a:t>   Extension of the physics case</a:t>
                </a:r>
                <a:r>
                  <a:rPr kumimoji="1" lang="en-US" altLang="ja-JP" sz="1600" dirty="0">
                    <a:latin typeface="+mn-lt"/>
                  </a:rPr>
                  <a:t> </a:t>
                </a:r>
              </a:p>
              <a:p>
                <a:pPr algn="l">
                  <a:lnSpc>
                    <a:spcPct val="100000"/>
                  </a:lnSpc>
                </a:pPr>
                <a:r>
                  <a:rPr lang="en-US" altLang="ja-JP" sz="1600" dirty="0">
                    <a:latin typeface="+mn-lt"/>
                  </a:rPr>
                  <a:t>   New technologies and detector layout</a:t>
                </a:r>
                <a:endParaRPr kumimoji="1" lang="en-US" altLang="ja-JP" sz="1600" dirty="0">
                  <a:latin typeface="+mn-lt"/>
                </a:endParaRPr>
              </a:p>
              <a:p>
                <a:pPr algn="l">
                  <a:lnSpc>
                    <a:spcPct val="100000"/>
                  </a:lnSpc>
                </a:pPr>
                <a:r>
                  <a:rPr kumimoji="1" lang="en-US" altLang="ja-JP" sz="1600" dirty="0">
                    <a:latin typeface="+mn-lt"/>
                  </a:rPr>
                  <a:t>   Two detectors:</a:t>
                </a:r>
              </a:p>
              <a:p>
                <a:pPr algn="l">
                  <a:lnSpc>
                    <a:spcPct val="100000"/>
                  </a:lnSpc>
                </a:pPr>
                <a:r>
                  <a:rPr lang="en-US" altLang="ja-JP" sz="1600" dirty="0">
                    <a:latin typeface="+mn-lt"/>
                  </a:rPr>
                  <a:t>       </a:t>
                </a:r>
                <a:r>
                  <a:rPr lang="en-US" altLang="ja-JP" sz="1600" dirty="0" err="1">
                    <a:latin typeface="+mn-lt"/>
                  </a:rPr>
                  <a:t>AdvSND</a:t>
                </a:r>
                <a:r>
                  <a:rPr lang="en-US" altLang="ja-JP" sz="1600" dirty="0">
                    <a:latin typeface="+mn-lt"/>
                  </a:rPr>
                  <a:t>-Far (7.2 &lt; </a:t>
                </a:r>
                <a:r>
                  <a:rPr lang="en-US" altLang="ja-JP" sz="1600" dirty="0">
                    <a:latin typeface="Symbol" panose="05050102010706020507" pitchFamily="18" charset="2"/>
                  </a:rPr>
                  <a:t>h </a:t>
                </a:r>
                <a:r>
                  <a:rPr lang="en-US" altLang="ja-JP" sz="1600" dirty="0">
                    <a:latin typeface="+mn-lt"/>
                  </a:rPr>
                  <a:t>&lt; 8.4)</a:t>
                </a:r>
              </a:p>
              <a:p>
                <a:pPr algn="l">
                  <a:lnSpc>
                    <a:spcPct val="100000"/>
                  </a:lnSpc>
                </a:pPr>
                <a:r>
                  <a:rPr kumimoji="1" lang="en-US" altLang="ja-JP" sz="1600" dirty="0">
                    <a:latin typeface="+mn-lt"/>
                  </a:rPr>
                  <a:t>            Possible location: </a:t>
                </a:r>
                <a:r>
                  <a:rPr kumimoji="1" lang="en-US" altLang="ja-JP" sz="1600" dirty="0" smtClean="0">
                    <a:latin typeface="+mn-lt"/>
                  </a:rPr>
                  <a:t>Forward </a:t>
                </a:r>
                <a:r>
                  <a:rPr kumimoji="1" lang="en-US" altLang="ja-JP" sz="1600" dirty="0">
                    <a:latin typeface="+mn-lt"/>
                  </a:rPr>
                  <a:t>Physics </a:t>
                </a:r>
                <a:r>
                  <a:rPr kumimoji="1" lang="en-US" altLang="ja-JP" sz="1600" dirty="0" smtClean="0">
                    <a:latin typeface="+mn-lt"/>
                  </a:rPr>
                  <a:t>Facility   </a:t>
                </a:r>
                <a:endParaRPr kumimoji="1" lang="en-US" altLang="ja-JP" sz="1600" dirty="0">
                  <a:latin typeface="+mn-lt"/>
                </a:endParaRPr>
              </a:p>
              <a:p>
                <a:pPr algn="l">
                  <a:lnSpc>
                    <a:spcPct val="100000"/>
                  </a:lnSpc>
                </a:pPr>
                <a:r>
                  <a:rPr kumimoji="1" lang="en-US" altLang="ja-JP" sz="1600" dirty="0">
                    <a:latin typeface="+mn-lt"/>
                  </a:rPr>
                  <a:t>       </a:t>
                </a:r>
                <a:r>
                  <a:rPr kumimoji="1" lang="en-US" altLang="ja-JP" sz="1600" dirty="0" err="1">
                    <a:latin typeface="+mn-lt"/>
                  </a:rPr>
                  <a:t>AdvSND</a:t>
                </a:r>
                <a:r>
                  <a:rPr kumimoji="1" lang="en-US" altLang="ja-JP" sz="1600" dirty="0">
                    <a:latin typeface="+mn-lt"/>
                  </a:rPr>
                  <a:t>-Near (4 &lt; </a:t>
                </a:r>
                <a:r>
                  <a:rPr kumimoji="1" lang="en-US" altLang="ja-JP" sz="1600" dirty="0">
                    <a:latin typeface="Symbol" panose="05050102010706020507" pitchFamily="18" charset="2"/>
                  </a:rPr>
                  <a:t>h </a:t>
                </a:r>
                <a:r>
                  <a:rPr kumimoji="1" lang="en-US" altLang="ja-JP" sz="1600" dirty="0">
                    <a:latin typeface="+mn-lt"/>
                  </a:rPr>
                  <a:t>&lt; 5) </a:t>
                </a:r>
              </a:p>
              <a:p>
                <a:pPr algn="l">
                  <a:lnSpc>
                    <a:spcPct val="100000"/>
                  </a:lnSpc>
                </a:pPr>
                <a:r>
                  <a:rPr kumimoji="1" lang="en-US" altLang="ja-JP" sz="1600" dirty="0">
                    <a:latin typeface="+mn-lt"/>
                  </a:rPr>
                  <a:t>            Possible locations: Existing caverns close to IP </a:t>
                </a:r>
                <a:endParaRPr kumimoji="1" lang="ja-JP" altLang="en-US" sz="1600" dirty="0">
                  <a:latin typeface="+mn-lt"/>
                </a:endParaRPr>
              </a:p>
            </p:txBody>
          </p:sp>
          <p:sp>
            <p:nvSpPr>
              <p:cNvPr id="25" name="이등변 삼각형 24">
                <a:extLst>
                  <a:ext uri="{FF2B5EF4-FFF2-40B4-BE49-F238E27FC236}">
                    <a16:creationId xmlns="" xmlns:a16="http://schemas.microsoft.com/office/drawing/2014/main" id="{C112DD49-3BC3-4AEE-A7A6-0A5C57B8345D}"/>
                  </a:ext>
                </a:extLst>
              </p:cNvPr>
              <p:cNvSpPr/>
              <p:nvPr/>
            </p:nvSpPr>
            <p:spPr>
              <a:xfrm rot="5400000">
                <a:off x="1727947" y="1936371"/>
                <a:ext cx="87406" cy="6051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이등변 삼각형 25">
                <a:extLst>
                  <a:ext uri="{FF2B5EF4-FFF2-40B4-BE49-F238E27FC236}">
                    <a16:creationId xmlns="" xmlns:a16="http://schemas.microsoft.com/office/drawing/2014/main" id="{6DD52BCF-5434-43D6-8B35-0F1D4C5D61DA}"/>
                  </a:ext>
                </a:extLst>
              </p:cNvPr>
              <p:cNvSpPr/>
              <p:nvPr/>
            </p:nvSpPr>
            <p:spPr>
              <a:xfrm rot="5400000">
                <a:off x="1725707" y="2176183"/>
                <a:ext cx="87406" cy="6051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이등변 삼각형 26">
                <a:extLst>
                  <a:ext uri="{FF2B5EF4-FFF2-40B4-BE49-F238E27FC236}">
                    <a16:creationId xmlns="" xmlns:a16="http://schemas.microsoft.com/office/drawing/2014/main" id="{1D97AE11-2D51-41F1-8C3C-1F9A5EB810FF}"/>
                  </a:ext>
                </a:extLst>
              </p:cNvPr>
              <p:cNvSpPr/>
              <p:nvPr/>
            </p:nvSpPr>
            <p:spPr>
              <a:xfrm rot="5400000">
                <a:off x="1730185" y="2415994"/>
                <a:ext cx="87406" cy="6051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이등변 삼각형 27">
                <a:extLst>
                  <a:ext uri="{FF2B5EF4-FFF2-40B4-BE49-F238E27FC236}">
                    <a16:creationId xmlns="" xmlns:a16="http://schemas.microsoft.com/office/drawing/2014/main" id="{F5E77068-4519-4801-8871-153B63DCAAE6}"/>
                  </a:ext>
                </a:extLst>
              </p:cNvPr>
              <p:cNvSpPr/>
              <p:nvPr/>
            </p:nvSpPr>
            <p:spPr>
              <a:xfrm rot="5400000">
                <a:off x="1727939" y="2655804"/>
                <a:ext cx="87406" cy="60512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29" name="직선 연결선 28">
                <a:extLst>
                  <a:ext uri="{FF2B5EF4-FFF2-40B4-BE49-F238E27FC236}">
                    <a16:creationId xmlns="" xmlns:a16="http://schemas.microsoft.com/office/drawing/2014/main" id="{3EA90B48-869A-4958-B74C-4EFB651497FD}"/>
                  </a:ext>
                </a:extLst>
              </p:cNvPr>
              <p:cNvCxnSpPr/>
              <p:nvPr/>
            </p:nvCxnSpPr>
            <p:spPr>
              <a:xfrm>
                <a:off x="2740669" y="3027398"/>
                <a:ext cx="2138082" cy="0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직선 연결선 29">
                <a:extLst>
                  <a:ext uri="{FF2B5EF4-FFF2-40B4-BE49-F238E27FC236}">
                    <a16:creationId xmlns="" xmlns:a16="http://schemas.microsoft.com/office/drawing/2014/main" id="{85179665-E7A9-42D7-8ABF-8C9ADE1B85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5665" y="3534335"/>
                <a:ext cx="2003612" cy="0"/>
              </a:xfrm>
              <a:prstGeom prst="line">
                <a:avLst/>
              </a:prstGeom>
              <a:ln w="2222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5654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212931"/>
            <a:ext cx="87045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dirty="0" smtClean="0">
                <a:latin typeface="+mn-ea"/>
                <a:ea typeface="+mn-ea"/>
              </a:rPr>
              <a:t>SND@LHC starts running to perform measurements of </a:t>
            </a:r>
            <a:r>
              <a:rPr lang="ko-KR" altLang="en-US" sz="2400" dirty="0" smtClean="0">
                <a:latin typeface="+mj-ea"/>
                <a:cs typeface="Times New Roman" panose="02020603050405020304" pitchFamily="18" charset="0"/>
              </a:rPr>
              <a:t>𝜈</a:t>
            </a:r>
            <a:r>
              <a:rPr lang="en-US" altLang="ko-KR" sz="2400" baseline="-25000" dirty="0" smtClean="0">
                <a:latin typeface="+mj-ea"/>
                <a:cs typeface="Times New Roman" panose="02020603050405020304" pitchFamily="18" charset="0"/>
              </a:rPr>
              <a:t> </a:t>
            </a:r>
            <a:r>
              <a:rPr lang="en-US" altLang="ko-KR" sz="2400" dirty="0" smtClean="0">
                <a:latin typeface="+mn-ea"/>
                <a:ea typeface="+mn-ea"/>
              </a:rPr>
              <a:t>and search for FIP in the forward region of the LHC.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z="2400" dirty="0" smtClean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dirty="0" smtClean="0">
                <a:latin typeface="+mn-ea"/>
                <a:ea typeface="+mn-ea"/>
              </a:rPr>
              <a:t>SND@LHC collected 39 fb</a:t>
            </a:r>
            <a:r>
              <a:rPr lang="en-US" altLang="ko-KR" sz="2400" baseline="30000" dirty="0" smtClean="0">
                <a:latin typeface="+mn-ea"/>
                <a:ea typeface="+mn-ea"/>
              </a:rPr>
              <a:t>-1</a:t>
            </a:r>
            <a:r>
              <a:rPr lang="en-US" altLang="ko-KR" sz="2400" dirty="0" smtClean="0">
                <a:latin typeface="+mn-ea"/>
                <a:ea typeface="+mn-ea"/>
              </a:rPr>
              <a:t> data at the LHC Run 3.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z="2400" dirty="0" smtClean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dirty="0" smtClean="0">
                <a:latin typeface="+mn-ea"/>
                <a:ea typeface="+mn-ea"/>
              </a:rPr>
              <a:t>Measurement of muon flux with emulsions and electronic detectors shows good agreements with MC calculation.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z="2400" dirty="0" smtClean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b="1" dirty="0" smtClean="0">
                <a:latin typeface="+mn-ea"/>
                <a:ea typeface="+mn-ea"/>
              </a:rPr>
              <a:t>8 </a:t>
            </a:r>
            <a:r>
              <a:rPr lang="ko-KR" altLang="en-US" sz="2400" b="1" dirty="0">
                <a:latin typeface="+mj-ea"/>
                <a:cs typeface="Times New Roman" panose="02020603050405020304" pitchFamily="18" charset="0"/>
              </a:rPr>
              <a:t>𝜈</a:t>
            </a:r>
            <a:r>
              <a:rPr lang="en-US" altLang="ko-KR" sz="2400" b="1" baseline="-25000" dirty="0">
                <a:latin typeface="+mj-ea"/>
                <a:cs typeface="Times New Roman" panose="02020603050405020304" pitchFamily="18" charset="0"/>
              </a:rPr>
              <a:t>µ </a:t>
            </a:r>
            <a:r>
              <a:rPr lang="en-US" altLang="ko-KR" sz="2400" b="1" dirty="0" smtClean="0">
                <a:latin typeface="+mn-ea"/>
                <a:ea typeface="+mn-ea"/>
              </a:rPr>
              <a:t>CC candidates </a:t>
            </a:r>
            <a:r>
              <a:rPr lang="en-US" altLang="ko-KR" sz="2400" dirty="0" smtClean="0">
                <a:latin typeface="+mn-ea"/>
                <a:ea typeface="+mn-ea"/>
              </a:rPr>
              <a:t>are identified with the electronic detectors while the estimated backgrounds are 0.2. </a:t>
            </a:r>
            <a:r>
              <a:rPr lang="en-US" altLang="ko-KR" sz="2400" dirty="0" smtClean="0">
                <a:latin typeface="+mn-ea"/>
              </a:rPr>
              <a:t>Systematic uncertainty is under evaluation to </a:t>
            </a:r>
            <a:r>
              <a:rPr lang="en-US" altLang="ko-KR" sz="2400" dirty="0">
                <a:latin typeface="+mn-ea"/>
              </a:rPr>
              <a:t>expect </a:t>
            </a:r>
            <a:r>
              <a:rPr lang="en-US" altLang="ko-KR" sz="2400" dirty="0">
                <a:latin typeface="+mj-ea"/>
              </a:rPr>
              <a:t>significance ~5</a:t>
            </a:r>
            <a:r>
              <a:rPr lang="el-GR" altLang="ko-KR" sz="2400" dirty="0">
                <a:latin typeface="+mj-ea"/>
              </a:rPr>
              <a:t>σ</a:t>
            </a:r>
            <a:r>
              <a:rPr lang="en-US" altLang="ko-KR" sz="2400" dirty="0" smtClean="0">
                <a:latin typeface="+mn-ea"/>
                <a:ea typeface="+mn-ea"/>
              </a:rPr>
              <a:t>. </a:t>
            </a:r>
            <a:endParaRPr lang="en-US" altLang="ko-KR" sz="2400" dirty="0" smtClean="0">
              <a:latin typeface="+mj-ea"/>
              <a:ea typeface="+mj-e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ko-KR" sz="2400" dirty="0" smtClean="0">
              <a:latin typeface="+mn-ea"/>
              <a:ea typeface="+mn-ea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ko-KR" sz="2400" dirty="0" smtClean="0">
                <a:latin typeface="+mn-ea"/>
                <a:ea typeface="+mn-ea"/>
              </a:rPr>
              <a:t>Emulsion scanning &amp; analysis is ongoing. Stay tuned!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-136522" y="354408"/>
            <a:ext cx="763284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971600" y="337067"/>
            <a:ext cx="6884970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Conclusion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291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98192" y="692696"/>
            <a:ext cx="8229600" cy="1143000"/>
          </a:xfrm>
        </p:spPr>
        <p:txBody>
          <a:bodyPr/>
          <a:lstStyle/>
          <a:p>
            <a:r>
              <a:rPr lang="en-US" altLang="ko-KR" sz="6000" dirty="0" smtClean="0">
                <a:solidFill>
                  <a:schemeClr val="bg1"/>
                </a:solidFill>
                <a:latin typeface="CommercialScript BT" pitchFamily="2" charset="0"/>
              </a:rPr>
              <a:t>Thank</a:t>
            </a:r>
            <a:r>
              <a:rPr lang="ko-KR" altLang="en-US" sz="6000" dirty="0" smtClean="0">
                <a:solidFill>
                  <a:schemeClr val="bg1"/>
                </a:solidFill>
                <a:latin typeface="CommercialScript BT" pitchFamily="2" charset="0"/>
              </a:rPr>
              <a:t> </a:t>
            </a:r>
            <a:r>
              <a:rPr lang="en-US" altLang="ko-KR" sz="6000" dirty="0" smtClean="0">
                <a:solidFill>
                  <a:schemeClr val="bg1"/>
                </a:solidFill>
                <a:latin typeface="CommercialScript BT" pitchFamily="2" charset="0"/>
              </a:rPr>
              <a:t>you!</a:t>
            </a:r>
            <a:endParaRPr lang="ko-KR" altLang="en-US" sz="6000" dirty="0">
              <a:solidFill>
                <a:schemeClr val="bg1"/>
              </a:solidFill>
              <a:latin typeface="CommercialScript BT" pitchFamily="2" charset="0"/>
            </a:endParaRPr>
          </a:p>
        </p:txBody>
      </p:sp>
      <p:pic>
        <p:nvPicPr>
          <p:cNvPr id="5122" name="Picture 2" descr="https://snd-lhc.web.cern.ch/sites/default/files/logos_snd/Large_SND_Logo_whit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15920"/>
            <a:ext cx="1108824" cy="110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F657C-9960-4C0B-9200-25DEB74475E0}" type="slidenum">
              <a:rPr lang="ko-KR" altLang="en-US" smtClean="0"/>
              <a:pPr>
                <a:defRPr/>
              </a:pPr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0458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-106791" y="764704"/>
            <a:ext cx="7868248" cy="648072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755576" y="758108"/>
            <a:ext cx="7100993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Forward Physics at the LHC 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07" y="3125768"/>
            <a:ext cx="77724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01012" y="2036267"/>
            <a:ext cx="2895969" cy="9233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Central Region</a:t>
            </a:r>
          </a:p>
          <a:p>
            <a:r>
              <a:rPr lang="en-US" altLang="ko-KR" dirty="0" smtClean="0">
                <a:latin typeface="+mn-ea"/>
                <a:ea typeface="+mn-ea"/>
              </a:rPr>
              <a:t>Low rapidity, large </a:t>
            </a:r>
            <a:r>
              <a:rPr lang="en-US" altLang="ko-KR" dirty="0" err="1" smtClean="0">
                <a:latin typeface="+mn-ea"/>
                <a:ea typeface="+mn-ea"/>
              </a:rPr>
              <a:t>p</a:t>
            </a:r>
            <a:r>
              <a:rPr lang="en-US" altLang="ko-KR" baseline="-25000" dirty="0" err="1" smtClean="0">
                <a:latin typeface="+mn-ea"/>
                <a:ea typeface="+mn-ea"/>
              </a:rPr>
              <a:t>T</a:t>
            </a:r>
            <a:endParaRPr lang="en-US" altLang="ko-KR" baseline="-25000" dirty="0" smtClean="0">
              <a:latin typeface="+mn-ea"/>
              <a:ea typeface="+mn-ea"/>
            </a:endParaRPr>
          </a:p>
          <a:p>
            <a:r>
              <a:rPr lang="en-US" altLang="ko-KR" dirty="0" smtClean="0">
                <a:latin typeface="+mn-ea"/>
                <a:ea typeface="+mn-ea"/>
              </a:rPr>
              <a:t>t, H, heavy new particles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547" y="2497932"/>
            <a:ext cx="3111255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latin typeface="+mn-ea"/>
                <a:ea typeface="+mn-ea"/>
              </a:rPr>
              <a:t>Forward Region</a:t>
            </a:r>
          </a:p>
          <a:p>
            <a:r>
              <a:rPr lang="en-US" altLang="ko-KR" dirty="0" smtClean="0">
                <a:latin typeface="+mn-ea"/>
                <a:ea typeface="+mn-ea"/>
              </a:rPr>
              <a:t>High rapidity, small </a:t>
            </a:r>
            <a:r>
              <a:rPr lang="en-US" altLang="ko-KR" dirty="0" err="1" smtClean="0">
                <a:latin typeface="+mn-ea"/>
                <a:ea typeface="+mn-ea"/>
              </a:rPr>
              <a:t>p</a:t>
            </a:r>
            <a:r>
              <a:rPr lang="en-US" altLang="ko-KR" baseline="-25000" dirty="0" err="1" smtClean="0">
                <a:latin typeface="+mn-ea"/>
                <a:ea typeface="+mn-ea"/>
              </a:rPr>
              <a:t>T</a:t>
            </a:r>
            <a:endParaRPr lang="en-US" altLang="ko-KR" baseline="-25000" dirty="0" smtClean="0">
              <a:latin typeface="+mn-ea"/>
              <a:ea typeface="+mn-ea"/>
            </a:endParaRPr>
          </a:p>
          <a:p>
            <a:r>
              <a:rPr lang="en-US" altLang="ko-KR" dirty="0">
                <a:latin typeface="+mn-ea"/>
                <a:ea typeface="+mn-ea"/>
              </a:rPr>
              <a:t>h</a:t>
            </a:r>
            <a:r>
              <a:rPr lang="en-US" altLang="ko-KR" dirty="0" smtClean="0">
                <a:latin typeface="+mn-ea"/>
                <a:ea typeface="+mn-ea"/>
              </a:rPr>
              <a:t>adrons, SM particles,</a:t>
            </a:r>
          </a:p>
          <a:p>
            <a:r>
              <a:rPr lang="en-US" altLang="ko-KR" dirty="0">
                <a:latin typeface="+mn-ea"/>
              </a:rPr>
              <a:t>(if exist) light new particles </a:t>
            </a:r>
            <a:endParaRPr lang="en-US" altLang="ko-KR" dirty="0" smtClean="0">
              <a:latin typeface="+mn-ea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7" y="5013176"/>
            <a:ext cx="7164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+mn-ea"/>
                <a:ea typeface="+mn-ea"/>
              </a:rPr>
              <a:t>Expected :</a:t>
            </a:r>
          </a:p>
          <a:p>
            <a:r>
              <a:rPr lang="en-US" altLang="ko-KR" sz="2000" dirty="0" smtClean="0">
                <a:latin typeface="+mn-ea"/>
                <a:ea typeface="+mn-ea"/>
              </a:rPr>
              <a:t>10</a:t>
            </a:r>
            <a:r>
              <a:rPr lang="en-US" altLang="ko-KR" sz="2000" baseline="30000" dirty="0" smtClean="0">
                <a:latin typeface="+mn-ea"/>
                <a:ea typeface="+mn-ea"/>
              </a:rPr>
              <a:t>16</a:t>
            </a:r>
            <a:r>
              <a:rPr lang="en-US" altLang="ko-KR" sz="2000" dirty="0" smtClean="0">
                <a:latin typeface="+mn-ea"/>
                <a:ea typeface="+mn-ea"/>
              </a:rPr>
              <a:t> inelastic pp scattering events </a:t>
            </a:r>
            <a:r>
              <a:rPr lang="en-US" altLang="ko-KR" sz="2000" dirty="0">
                <a:latin typeface="+mn-ea"/>
              </a:rPr>
              <a:t>for LHC Run </a:t>
            </a:r>
            <a:r>
              <a:rPr lang="en-US" altLang="ko-KR" sz="2000" dirty="0" smtClean="0">
                <a:latin typeface="+mn-ea"/>
              </a:rPr>
              <a:t>3</a:t>
            </a:r>
            <a:endParaRPr lang="en-US" altLang="ko-KR" sz="2000" dirty="0">
              <a:latin typeface="+mn-ea"/>
              <a:ea typeface="+mn-ea"/>
            </a:endParaRPr>
          </a:p>
          <a:p>
            <a:r>
              <a:rPr lang="en-US" altLang="ko-KR" sz="2000" dirty="0" smtClean="0">
                <a:latin typeface="+mn-ea"/>
                <a:ea typeface="+mn-ea"/>
              </a:rPr>
              <a:t>10</a:t>
            </a:r>
            <a:r>
              <a:rPr lang="en-US" altLang="ko-KR" sz="2000" baseline="30000" dirty="0" smtClean="0">
                <a:latin typeface="+mn-ea"/>
                <a:ea typeface="+mn-ea"/>
              </a:rPr>
              <a:t>17</a:t>
            </a:r>
            <a:r>
              <a:rPr lang="en-US" altLang="ko-KR" sz="2000" dirty="0" smtClean="0">
                <a:latin typeface="+mn-ea"/>
                <a:ea typeface="+mn-ea"/>
              </a:rPr>
              <a:t> </a:t>
            </a:r>
            <a:r>
              <a:rPr lang="el-GR" altLang="ko-KR" sz="2000" dirty="0" smtClean="0">
                <a:latin typeface="+mn-ea"/>
                <a:ea typeface="+mn-ea"/>
              </a:rPr>
              <a:t>π</a:t>
            </a:r>
            <a:r>
              <a:rPr lang="en-US" altLang="ko-KR" sz="2000" baseline="30000" dirty="0" smtClean="0">
                <a:latin typeface="+mn-ea"/>
                <a:ea typeface="+mn-ea"/>
              </a:rPr>
              <a:t>0</a:t>
            </a:r>
            <a:r>
              <a:rPr lang="en-US" altLang="ko-KR" sz="2000" dirty="0" smtClean="0">
                <a:latin typeface="+mn-ea"/>
                <a:ea typeface="+mn-ea"/>
              </a:rPr>
              <a:t>, 10</a:t>
            </a:r>
            <a:r>
              <a:rPr lang="en-US" altLang="ko-KR" sz="2000" baseline="30000" dirty="0" smtClean="0">
                <a:latin typeface="+mn-ea"/>
                <a:ea typeface="+mn-ea"/>
              </a:rPr>
              <a:t>16</a:t>
            </a:r>
            <a:r>
              <a:rPr lang="en-US" altLang="ko-KR" sz="2000" dirty="0" smtClean="0">
                <a:latin typeface="+mn-ea"/>
                <a:ea typeface="+mn-ea"/>
              </a:rPr>
              <a:t> </a:t>
            </a:r>
            <a:r>
              <a:rPr lang="el-GR" altLang="ko-KR" sz="2000" dirty="0" smtClean="0">
                <a:latin typeface="+mn-ea"/>
                <a:ea typeface="+mn-ea"/>
              </a:rPr>
              <a:t>η</a:t>
            </a:r>
            <a:r>
              <a:rPr lang="en-US" altLang="ko-KR" sz="2000" dirty="0" smtClean="0">
                <a:latin typeface="+mn-ea"/>
                <a:ea typeface="+mn-ea"/>
              </a:rPr>
              <a:t>, 10</a:t>
            </a:r>
            <a:r>
              <a:rPr lang="en-US" altLang="ko-KR" sz="2000" baseline="30000" dirty="0" smtClean="0">
                <a:latin typeface="+mn-ea"/>
                <a:ea typeface="+mn-ea"/>
              </a:rPr>
              <a:t>15</a:t>
            </a:r>
            <a:r>
              <a:rPr lang="en-US" altLang="ko-KR" sz="2000" dirty="0" smtClean="0">
                <a:latin typeface="+mn-ea"/>
                <a:ea typeface="+mn-ea"/>
              </a:rPr>
              <a:t> D, 10</a:t>
            </a:r>
            <a:r>
              <a:rPr lang="en-US" altLang="ko-KR" sz="2000" baseline="30000" dirty="0" smtClean="0">
                <a:latin typeface="+mn-ea"/>
                <a:ea typeface="+mn-ea"/>
              </a:rPr>
              <a:t>13</a:t>
            </a:r>
            <a:r>
              <a:rPr lang="en-US" altLang="ko-KR" sz="2000" dirty="0" smtClean="0">
                <a:latin typeface="+mn-ea"/>
                <a:ea typeface="+mn-ea"/>
              </a:rPr>
              <a:t> B, … for each hemisphere</a:t>
            </a:r>
          </a:p>
          <a:p>
            <a:r>
              <a:rPr lang="en-US" altLang="ko-KR" sz="2000" dirty="0" smtClean="0">
                <a:latin typeface="+mn-ea"/>
                <a:ea typeface="+mn-ea"/>
              </a:rPr>
              <a:t>(13 </a:t>
            </a:r>
            <a:r>
              <a:rPr lang="en-US" altLang="ko-KR" sz="2000" dirty="0" err="1" smtClean="0">
                <a:latin typeface="+mn-ea"/>
                <a:ea typeface="+mn-ea"/>
              </a:rPr>
              <a:t>TeV</a:t>
            </a:r>
            <a:r>
              <a:rPr lang="en-US" altLang="ko-KR" sz="2000" dirty="0" smtClean="0">
                <a:latin typeface="+mn-ea"/>
                <a:ea typeface="+mn-ea"/>
              </a:rPr>
              <a:t>, 150 fb</a:t>
            </a:r>
            <a:r>
              <a:rPr lang="en-US" altLang="ko-KR" sz="2000" baseline="30000" dirty="0" smtClean="0">
                <a:latin typeface="+mn-ea"/>
                <a:ea typeface="+mn-ea"/>
              </a:rPr>
              <a:t>-1</a:t>
            </a:r>
            <a:r>
              <a:rPr lang="en-US" altLang="ko-KR" sz="2000" dirty="0" smtClean="0">
                <a:latin typeface="+mn-ea"/>
                <a:ea typeface="+mn-ea"/>
              </a:rPr>
              <a:t> assumed)</a:t>
            </a:r>
          </a:p>
        </p:txBody>
      </p:sp>
      <p:pic>
        <p:nvPicPr>
          <p:cNvPr id="8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424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xmlns="" id="{5AF3C1BF-AD86-4214-9680-ED82D93B20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439">
            <a:off x="5505054" y="4308088"/>
            <a:ext cx="3251502" cy="1754779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-93407" y="404664"/>
            <a:ext cx="7868248" cy="648072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51520" y="404664"/>
            <a:ext cx="7605050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Forward Experiments at the LHC 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12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xmlns="" id="{DAF7BD12-D13D-4305-A5D1-77D200DA2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26" y="2008993"/>
            <a:ext cx="9144000" cy="256975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xmlns="" id="{F07A02B3-C0CB-4619-B83E-1DCB385D04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2" y="4394081"/>
            <a:ext cx="3217192" cy="1838872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 bwMode="auto">
          <a:xfrm>
            <a:off x="1689812" y="1401920"/>
            <a:ext cx="4233867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571500" indent="-571500" algn="l">
              <a:lnSpc>
                <a:spcPct val="130000"/>
              </a:lnSpc>
            </a:pPr>
            <a:r>
              <a:rPr kumimoji="0"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kumimoji="0"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study of b-quark, IP8</a:t>
            </a:r>
          </a:p>
          <a:p>
            <a:pPr marL="571500" indent="-571500" algn="l">
              <a:lnSpc>
                <a:spcPct val="130000"/>
              </a:lnSpc>
            </a:pPr>
            <a:r>
              <a:rPr kumimoji="0" lang="en-US" altLang="ko-K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LHCf</a:t>
            </a:r>
            <a:r>
              <a:rPr kumimoji="0"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beam monitoring, IP1</a:t>
            </a:r>
          </a:p>
          <a:p>
            <a:pPr marL="571500" indent="-571500" algn="l">
              <a:lnSpc>
                <a:spcPct val="130000"/>
              </a:lnSpc>
            </a:pPr>
            <a:r>
              <a:rPr kumimoji="0" lang="en-US" altLang="ko-K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TOTEM : QCD, IP5</a:t>
            </a:r>
            <a:endParaRPr kumimoji="0" lang="en-US" altLang="ko-K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35F906D-E6E0-4C4B-940F-762F7F1099D5}"/>
              </a:ext>
            </a:extLst>
          </p:cNvPr>
          <p:cNvSpPr txBox="1"/>
          <p:nvPr/>
        </p:nvSpPr>
        <p:spPr>
          <a:xfrm>
            <a:off x="1313348" y="4209415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6600"/>
                </a:solidFill>
              </a:rPr>
              <a:t>SND@LHC</a:t>
            </a:r>
            <a:endParaRPr lang="ko-KR" altLang="en-US" b="1" dirty="0">
              <a:solidFill>
                <a:srgbClr val="0066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E783CD5-D32A-4A45-A7C5-C7DF90097667}"/>
              </a:ext>
            </a:extLst>
          </p:cNvPr>
          <p:cNvSpPr txBox="1"/>
          <p:nvPr/>
        </p:nvSpPr>
        <p:spPr>
          <a:xfrm>
            <a:off x="6476994" y="4209415"/>
            <a:ext cx="1742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6600"/>
                </a:solidFill>
              </a:rPr>
              <a:t>FASER &amp; </a:t>
            </a:r>
            <a:r>
              <a:rPr lang="en-US" altLang="ko-KR" b="1" dirty="0" err="1">
                <a:solidFill>
                  <a:srgbClr val="006600"/>
                </a:solidFill>
              </a:rPr>
              <a:t>FASER</a:t>
            </a:r>
            <a:r>
              <a:rPr lang="en-US" altLang="ko-KR" b="1" dirty="0" err="1">
                <a:solidFill>
                  <a:srgbClr val="006600"/>
                </a:solidFill>
                <a:latin typeface="Symbol" panose="05050102010706020507" pitchFamily="18" charset="2"/>
              </a:rPr>
              <a:t>n</a:t>
            </a:r>
            <a:endParaRPr lang="ko-KR" altLang="en-US" b="1" dirty="0">
              <a:solidFill>
                <a:srgbClr val="006600"/>
              </a:solidFill>
              <a:latin typeface="Symbol" panose="05050102010706020507" pitchFamily="18" charset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49FEE19-25E5-40A5-A6D4-31C6EA6791E7}"/>
              </a:ext>
            </a:extLst>
          </p:cNvPr>
          <p:cNvSpPr txBox="1"/>
          <p:nvPr/>
        </p:nvSpPr>
        <p:spPr>
          <a:xfrm>
            <a:off x="539552" y="6111165"/>
            <a:ext cx="1817298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  <a:latin typeface="Sans-Serif"/>
                <a:sym typeface="Wingdings" panose="05000000000000000000" pitchFamily="2" charset="2"/>
              </a:rPr>
              <a:t>7.2</a:t>
            </a:r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  <a:latin typeface="Sans-Serif"/>
              </a:rPr>
              <a:t> &lt; </a:t>
            </a:r>
            <a:r>
              <a:rPr lang="en-US" altLang="ko-KR" b="1" i="1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</a:rPr>
              <a:t>h</a:t>
            </a:r>
            <a:r>
              <a:rPr lang="en-US" altLang="ko-KR" b="1" i="1" dirty="0">
                <a:solidFill>
                  <a:schemeClr val="accent2">
                    <a:lumMod val="50000"/>
                  </a:schemeClr>
                </a:solidFill>
                <a:latin typeface="Sans-Serif"/>
              </a:rPr>
              <a:t>  </a:t>
            </a:r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  <a:latin typeface="Sans-Serif"/>
              </a:rPr>
              <a:t>&lt; </a:t>
            </a:r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  <a:latin typeface="Sans-Serif"/>
                <a:sym typeface="Wingdings" panose="05000000000000000000" pitchFamily="2" charset="2"/>
              </a:rPr>
              <a:t>8.4 </a:t>
            </a:r>
          </a:p>
          <a:p>
            <a:pPr algn="ctr"/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  <a:latin typeface="Sans-Serif"/>
                <a:sym typeface="Wingdings" panose="05000000000000000000" pitchFamily="2" charset="2"/>
              </a:rPr>
              <a:t>off-axis  </a:t>
            </a:r>
            <a:endParaRPr lang="ko-KR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53D5C41-B573-404E-9C0C-784CC97A0CB0}"/>
              </a:ext>
            </a:extLst>
          </p:cNvPr>
          <p:cNvSpPr txBox="1"/>
          <p:nvPr/>
        </p:nvSpPr>
        <p:spPr>
          <a:xfrm>
            <a:off x="7440250" y="6028576"/>
            <a:ext cx="130821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b="1" i="1" dirty="0">
                <a:solidFill>
                  <a:schemeClr val="accent2">
                    <a:lumMod val="50000"/>
                  </a:schemeClr>
                </a:solidFill>
                <a:latin typeface="Symbol" panose="05050102010706020507" pitchFamily="18" charset="2"/>
              </a:rPr>
              <a:t>h</a:t>
            </a:r>
            <a:r>
              <a:rPr lang="en-US" altLang="ko-KR" b="1" i="1" dirty="0">
                <a:solidFill>
                  <a:schemeClr val="accent2">
                    <a:lumMod val="50000"/>
                  </a:schemeClr>
                </a:solidFill>
                <a:latin typeface="Sans-Serif"/>
              </a:rPr>
              <a:t> </a:t>
            </a:r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  <a:latin typeface="Sans-Serif"/>
              </a:rPr>
              <a:t> &gt; </a:t>
            </a:r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  <a:latin typeface="Sans-Serif"/>
                <a:sym typeface="Wingdings" panose="05000000000000000000" pitchFamily="2" charset="2"/>
              </a:rPr>
              <a:t>8.8 </a:t>
            </a:r>
          </a:p>
          <a:p>
            <a:pPr algn="ctr"/>
            <a:r>
              <a:rPr lang="en-US" altLang="ko-KR" b="1" dirty="0">
                <a:solidFill>
                  <a:schemeClr val="accent2">
                    <a:lumMod val="50000"/>
                  </a:schemeClr>
                </a:solidFill>
                <a:latin typeface="Sans-Serif"/>
                <a:sym typeface="Wingdings" panose="05000000000000000000" pitchFamily="2" charset="2"/>
              </a:rPr>
              <a:t>on-axis  </a:t>
            </a:r>
            <a:endParaRPr lang="ko-KR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6746" y="5673493"/>
            <a:ext cx="1702710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latin typeface="+mj-ea"/>
                <a:cs typeface="Times New Roman" panose="02020603050405020304" pitchFamily="18" charset="0"/>
              </a:rPr>
              <a:t> 𝜈</a:t>
            </a:r>
            <a:r>
              <a:rPr lang="en-US" altLang="ko-KR" sz="4000" b="1" dirty="0" smtClean="0">
                <a:latin typeface="+mj-ea"/>
                <a:cs typeface="Times New Roman" panose="02020603050405020304" pitchFamily="18" charset="0"/>
              </a:rPr>
              <a:t>, </a:t>
            </a:r>
            <a:r>
              <a:rPr lang="en-US" altLang="ko-KR" sz="3200" b="1" dirty="0" smtClean="0">
                <a:latin typeface="+mj-ea"/>
                <a:cs typeface="Times New Roman" panose="02020603050405020304" pitchFamily="18" charset="0"/>
              </a:rPr>
              <a:t>FIP</a:t>
            </a:r>
            <a:r>
              <a:rPr lang="en-US" altLang="ko-KR" sz="4000" dirty="0" smtClean="0"/>
              <a:t> </a:t>
            </a:r>
            <a:endParaRPr lang="ko-KR" altLang="en-US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30991" y="6111165"/>
            <a:ext cx="1648208" cy="40011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solidFill>
                  <a:srgbClr val="00B0F0"/>
                </a:solidFill>
              </a:rPr>
              <a:t>Inada’s talk!</a:t>
            </a:r>
            <a:endParaRPr lang="ko-KR" altLang="en-US" sz="2000" dirty="0">
              <a:solidFill>
                <a:srgbClr val="00B0F0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7057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4048" y="1628800"/>
            <a:ext cx="4116289" cy="4524315"/>
          </a:xfrm>
          <a:prstGeom prst="rect">
            <a:avLst/>
          </a:prstGeom>
          <a:solidFill>
            <a:schemeClr val="bg2">
              <a:lumMod val="90000"/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The LHC neutrinos are interesting because…</a:t>
            </a:r>
          </a:p>
          <a:p>
            <a:pPr>
              <a:lnSpc>
                <a:spcPct val="120000"/>
              </a:lnSpc>
            </a:pPr>
            <a:endParaRPr lang="en-US" altLang="ko-KR" sz="2000" dirty="0">
              <a:latin typeface="+mn-ea"/>
              <a:ea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+mn-ea"/>
              </a:rPr>
              <a:t>First observation of the collider neutrinos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+mn-ea"/>
                <a:ea typeface="+mn-ea"/>
              </a:rPr>
              <a:t>High energy neutrinos not explored region, </a:t>
            </a:r>
          </a:p>
          <a:p>
            <a:pPr>
              <a:lnSpc>
                <a:spcPct val="120000"/>
              </a:lnSpc>
            </a:pPr>
            <a:r>
              <a:rPr lang="en-US" altLang="ko-KR" sz="2000" dirty="0">
                <a:latin typeface="+mn-ea"/>
                <a:ea typeface="+mn-ea"/>
              </a:rPr>
              <a:t> </a:t>
            </a:r>
            <a:r>
              <a:rPr lang="en-US" altLang="ko-KR" sz="2000" dirty="0" smtClean="0">
                <a:latin typeface="+mn-ea"/>
                <a:ea typeface="+mn-ea"/>
              </a:rPr>
              <a:t>   300 GeV ~ a few </a:t>
            </a:r>
            <a:r>
              <a:rPr lang="en-US" altLang="ko-KR" sz="2000" dirty="0" err="1" smtClean="0">
                <a:latin typeface="+mn-ea"/>
                <a:ea typeface="+mn-ea"/>
              </a:rPr>
              <a:t>TeV</a:t>
            </a:r>
            <a:endParaRPr lang="en-US" altLang="ko-KR" sz="2000" dirty="0" smtClean="0">
              <a:latin typeface="+mn-ea"/>
              <a:ea typeface="+mn-ea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+mn-ea"/>
                <a:ea typeface="+mn-ea"/>
              </a:rPr>
              <a:t>Large fluxes in the forward region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+mn-ea"/>
              </a:rPr>
              <a:t>All the 3 </a:t>
            </a:r>
            <a:r>
              <a:rPr lang="en-US" altLang="ko-KR" sz="2000" dirty="0" err="1" smtClean="0">
                <a:latin typeface="+mn-ea"/>
              </a:rPr>
              <a:t>flavour</a:t>
            </a:r>
            <a:r>
              <a:rPr lang="en-US" altLang="ko-KR" sz="2000" dirty="0" smtClean="0">
                <a:latin typeface="+mn-ea"/>
              </a:rPr>
              <a:t> neutrinos can be observed. 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-108520" y="476672"/>
            <a:ext cx="763284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1920559" y="476672"/>
            <a:ext cx="5544617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Neutrinos at the LHC 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2" descr="D:\Work\SNDatLHC\새물리논문202110\그림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" y="1586469"/>
            <a:ext cx="4990395" cy="496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08313" y="1700808"/>
            <a:ext cx="492443" cy="2262144"/>
          </a:xfrm>
          <a:prstGeom prst="rect">
            <a:avLst/>
          </a:prstGeom>
          <a:solidFill>
            <a:srgbClr val="FFFF00">
              <a:alpha val="70000"/>
            </a:srgbClr>
          </a:solidFill>
          <a:scene3d>
            <a:camera prst="orthographicFront">
              <a:rot lat="0" lon="0" rev="10800000"/>
            </a:camera>
            <a:lightRig rig="threePt" dir="t"/>
          </a:scene3d>
        </p:spPr>
        <p:txBody>
          <a:bodyPr vert="eaVert" wrap="square" rtlCol="0">
            <a:spAutoFit/>
          </a:bodyPr>
          <a:lstStyle/>
          <a:p>
            <a:r>
              <a:rPr lang="en-US" altLang="ko-KR" sz="2000" b="1" dirty="0" smtClean="0">
                <a:latin typeface="+mj-ea"/>
                <a:ea typeface="+mj-ea"/>
              </a:rPr>
              <a:t>     </a:t>
            </a:r>
            <a:r>
              <a:rPr lang="en-US" altLang="ko-KR" dirty="0" smtClean="0">
                <a:latin typeface="+mj-ea"/>
                <a:ea typeface="+mj-ea"/>
              </a:rPr>
              <a:t>SND@LHC</a:t>
            </a:r>
            <a:endParaRPr lang="ko-KR" altLang="en-US" dirty="0">
              <a:latin typeface="+mj-ea"/>
              <a:ea typeface="+mj-ea"/>
            </a:endParaRPr>
          </a:p>
        </p:txBody>
      </p:sp>
      <p:pic>
        <p:nvPicPr>
          <p:cNvPr id="7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D04703-C0B3-44A2-A5BD-611A1B571F7C}"/>
              </a:ext>
            </a:extLst>
          </p:cNvPr>
          <p:cNvSpPr txBox="1"/>
          <p:nvPr/>
        </p:nvSpPr>
        <p:spPr>
          <a:xfrm>
            <a:off x="2991583" y="1321023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+mj-ea"/>
                <a:ea typeface="+mj-ea"/>
              </a:rPr>
              <a:t>PRL 122 (2019) 041101</a:t>
            </a:r>
            <a:r>
              <a:rPr lang="ko-KR" altLang="en-US" sz="1400" dirty="0">
                <a:latin typeface="+mj-ea"/>
                <a:ea typeface="+mj-ea"/>
              </a:rPr>
              <a:t> 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8162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/>
          <a:lstStyle/>
          <a:p>
            <a:r>
              <a:rPr lang="en-US" altLang="ko-KR" dirty="0" smtClean="0"/>
              <a:t>SND@LHC</a:t>
            </a:r>
            <a:endParaRPr lang="ko-KR" altLang="en-US" dirty="0"/>
          </a:p>
        </p:txBody>
      </p:sp>
      <p:pic>
        <p:nvPicPr>
          <p:cNvPr id="3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DF657C-9960-4C0B-9200-25DEB74475E0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0419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3216" y="4077072"/>
            <a:ext cx="83529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 smtClean="0">
                <a:latin typeface="+mn-ea"/>
                <a:ea typeface="+mn-ea"/>
              </a:rPr>
              <a:t>480 m away from the ATLAS interaction point (IP1)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 smtClean="0">
                <a:latin typeface="+mn-ea"/>
                <a:ea typeface="+mn-ea"/>
              </a:rPr>
              <a:t>Located in the TI18 tunnel, former positron transfer line to LEP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 smtClean="0">
                <a:latin typeface="+mn-ea"/>
                <a:ea typeface="+mn-ea"/>
              </a:rPr>
              <a:t>Shielded by 100 m rock 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 smtClean="0">
                <a:latin typeface="+mn-ea"/>
                <a:ea typeface="+mn-ea"/>
              </a:rPr>
              <a:t>LHC magnet deflects charged particles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ko-KR" sz="2000" dirty="0" smtClean="0">
                <a:latin typeface="+mn-ea"/>
                <a:ea typeface="+mn-ea"/>
              </a:rPr>
              <a:t>Neutrinos and (if exist) feebly interacting particles (FIPs) arrive at the detector  </a:t>
            </a:r>
            <a:endParaRPr lang="ko-KR" altLang="en-US" sz="2000" dirty="0">
              <a:latin typeface="+mn-ea"/>
              <a:ea typeface="+mn-ea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-108520" y="658749"/>
            <a:ext cx="763284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483768" y="608159"/>
            <a:ext cx="4680521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The SND@LHC 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7" name="Picture 2" descr="D:\Work\2023.3.26-31.Kyoto\s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5" y="1484784"/>
            <a:ext cx="8902263" cy="250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4958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12" y="1772816"/>
            <a:ext cx="7656031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Aug. 27</a:t>
            </a:r>
            <a:r>
              <a:rPr lang="en-US" altLang="ko-KR" sz="2000" baseline="30000" dirty="0" smtClean="0">
                <a:latin typeface="+mn-ea"/>
                <a:ea typeface="+mn-ea"/>
              </a:rPr>
              <a:t>th</a:t>
            </a:r>
            <a:r>
              <a:rPr lang="en-US" altLang="ko-KR" sz="2000" dirty="0" smtClean="0">
                <a:latin typeface="+mn-ea"/>
                <a:ea typeface="+mn-ea"/>
              </a:rPr>
              <a:t>, 2020         Letter of Intent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Jan. 22</a:t>
            </a:r>
            <a:r>
              <a:rPr lang="en-US" altLang="ko-KR" sz="2000" baseline="30000" dirty="0" smtClean="0">
                <a:latin typeface="+mn-ea"/>
                <a:ea typeface="+mn-ea"/>
              </a:rPr>
              <a:t>nd</a:t>
            </a:r>
            <a:r>
              <a:rPr lang="en-US" altLang="ko-KR" sz="2000" dirty="0" smtClean="0">
                <a:latin typeface="+mn-ea"/>
                <a:ea typeface="+mn-ea"/>
              </a:rPr>
              <a:t>, 2021         Technical Proposal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March, 2021            Approval by CERN RB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August, 2021           Infrastructure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Oct.13</a:t>
            </a:r>
            <a:r>
              <a:rPr lang="en-US" altLang="ko-KR" sz="2000" baseline="30000" dirty="0" smtClean="0">
                <a:latin typeface="+mn-ea"/>
                <a:ea typeface="+mn-ea"/>
              </a:rPr>
              <a:t>th</a:t>
            </a:r>
            <a:r>
              <a:rPr lang="en-US" altLang="ko-KR" sz="2000" dirty="0" smtClean="0">
                <a:latin typeface="+mn-ea"/>
                <a:ea typeface="+mn-ea"/>
              </a:rPr>
              <a:t>, 2021      Detector construction completion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December, 2021   Detector installation in TI18 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Apr. 7</a:t>
            </a:r>
            <a:r>
              <a:rPr lang="en-US" altLang="ko-KR" sz="2000" baseline="30000" dirty="0" smtClean="0">
                <a:latin typeface="+mn-ea"/>
                <a:ea typeface="+mn-ea"/>
              </a:rPr>
              <a:t>th</a:t>
            </a:r>
            <a:r>
              <a:rPr lang="en-US" altLang="ko-KR" sz="2000" dirty="0" smtClean="0">
                <a:latin typeface="+mn-ea"/>
                <a:ea typeface="+mn-ea"/>
              </a:rPr>
              <a:t>, 2022       Installation of the first emulsion films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July, 5</a:t>
            </a:r>
            <a:r>
              <a:rPr lang="en-US" altLang="ko-KR" sz="2000" baseline="30000" dirty="0" smtClean="0">
                <a:latin typeface="+mn-ea"/>
                <a:ea typeface="+mn-ea"/>
              </a:rPr>
              <a:t>th</a:t>
            </a:r>
            <a:r>
              <a:rPr lang="en-US" altLang="ko-KR" sz="2000" dirty="0" smtClean="0">
                <a:latin typeface="+mn-ea"/>
                <a:ea typeface="+mn-ea"/>
              </a:rPr>
              <a:t>, 2022       First 13.6 </a:t>
            </a:r>
            <a:r>
              <a:rPr lang="en-US" altLang="ko-KR" sz="2000" dirty="0" err="1" smtClean="0">
                <a:latin typeface="+mn-ea"/>
                <a:ea typeface="+mn-ea"/>
              </a:rPr>
              <a:t>TeV</a:t>
            </a:r>
            <a:r>
              <a:rPr lang="en-US" altLang="ko-KR" sz="2000" dirty="0" smtClean="0">
                <a:latin typeface="+mn-ea"/>
                <a:ea typeface="+mn-ea"/>
              </a:rPr>
              <a:t> collisions</a:t>
            </a:r>
          </a:p>
          <a:p>
            <a:pPr>
              <a:lnSpc>
                <a:spcPct val="150000"/>
              </a:lnSpc>
            </a:pPr>
            <a:r>
              <a:rPr lang="en-US" altLang="ko-KR" sz="2000" dirty="0" smtClean="0">
                <a:latin typeface="+mn-ea"/>
                <a:ea typeface="+mn-ea"/>
              </a:rPr>
              <a:t>July, 26</a:t>
            </a:r>
            <a:r>
              <a:rPr lang="en-US" altLang="ko-KR" sz="2000" baseline="30000" dirty="0" smtClean="0">
                <a:latin typeface="+mn-ea"/>
                <a:ea typeface="+mn-ea"/>
              </a:rPr>
              <a:t>th</a:t>
            </a:r>
            <a:r>
              <a:rPr lang="en-US" altLang="ko-KR" sz="2000" dirty="0" smtClean="0">
                <a:latin typeface="+mn-ea"/>
                <a:ea typeface="+mn-ea"/>
              </a:rPr>
              <a:t>, 2022     Full target installation </a:t>
            </a:r>
            <a:endParaRPr lang="ko-KR" altLang="en-US" sz="2000" dirty="0">
              <a:latin typeface="+mn-ea"/>
              <a:ea typeface="+mn-ea"/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-87909" y="514733"/>
            <a:ext cx="6552728" cy="576064"/>
          </a:xfrm>
          <a:prstGeom prst="roundRect">
            <a:avLst/>
          </a:prstGeom>
          <a:solidFill>
            <a:schemeClr val="accent4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2843808" y="514733"/>
            <a:ext cx="3816423" cy="720080"/>
          </a:xfrm>
          <a:prstGeom prst="rect">
            <a:avLst/>
          </a:prstGeom>
        </p:spPr>
        <p:txBody>
          <a:bodyPr/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kumimoji="0" lang="en-US" altLang="ko-KR" sz="3600" dirty="0" smtClean="0">
                <a:solidFill>
                  <a:schemeClr val="bg1"/>
                </a:solidFill>
              </a:rPr>
              <a:t>Timeline</a:t>
            </a:r>
            <a:endParaRPr kumimoji="0" lang="ko-KR" altLang="en-US" sz="3600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76963"/>
            <a:ext cx="2756380" cy="8959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02" y="1988840"/>
            <a:ext cx="2746603" cy="8927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119" y="2953584"/>
            <a:ext cx="220824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899" y="2789823"/>
            <a:ext cx="1396752" cy="186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04" y="4509120"/>
            <a:ext cx="1576591" cy="210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134" y="5085184"/>
            <a:ext cx="2372193" cy="177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Work\2021.12.17-18입자물리분과학술회의\Large__SND_Logo_black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87" y="0"/>
            <a:ext cx="1028050" cy="102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ko-KR" smtClean="0"/>
              <a:t>Kang Young Lee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E047EC-07E3-4329-A87C-96B468AEED06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54106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24845</TotalTime>
  <Words>1408</Words>
  <Application>Microsoft Office PowerPoint</Application>
  <PresentationFormat>화면 슬라이드 쇼(4:3)</PresentationFormat>
  <Paragraphs>323</Paragraphs>
  <Slides>32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33" baseType="lpstr">
      <vt:lpstr>Office 테마</vt:lpstr>
      <vt:lpstr>PowerPoint 프레젠테이션</vt:lpstr>
      <vt:lpstr>Outline</vt:lpstr>
      <vt:lpstr>Introduction</vt:lpstr>
      <vt:lpstr>PowerPoint 프레젠테이션</vt:lpstr>
      <vt:lpstr>PowerPoint 프레젠테이션</vt:lpstr>
      <vt:lpstr>PowerPoint 프레젠테이션</vt:lpstr>
      <vt:lpstr>SND@LHC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Analyses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you!</vt:lpstr>
    </vt:vector>
  </TitlesOfParts>
  <Company>KAIST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Phenomenology of charged Higgs boson  in the LR model</dc:title>
  <dc:creator>이강영</dc:creator>
  <cp:lastModifiedBy>kylee</cp:lastModifiedBy>
  <cp:revision>1236</cp:revision>
  <dcterms:created xsi:type="dcterms:W3CDTF">2008-02-24T07:52:21Z</dcterms:created>
  <dcterms:modified xsi:type="dcterms:W3CDTF">2023-03-30T00:34:15Z</dcterms:modified>
</cp:coreProperties>
</file>