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83" r:id="rId24"/>
    <p:sldId id="284" r:id="rId25"/>
    <p:sldId id="285" r:id="rId26"/>
    <p:sldId id="277" r:id="rId27"/>
    <p:sldId id="278" r:id="rId28"/>
    <p:sldId id="279" r:id="rId29"/>
    <p:sldId id="280" r:id="rId30"/>
    <p:sldId id="286" r:id="rId31"/>
    <p:sldId id="287" r:id="rId32"/>
    <p:sldId id="281" r:id="rId3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BB2812-9EC8-41E6-A74F-2046857C9C95}" v="1" dt="2023-03-26T07:51:24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42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水野　恒史" userId="ed64614a-dfad-44c1-a633-dc0154227d05" providerId="ADAL" clId="{CEBB2812-9EC8-41E6-A74F-2046857C9C95}"/>
    <pc:docChg chg="addSld delSld modSld">
      <pc:chgData name="水野　恒史" userId="ed64614a-dfad-44c1-a633-dc0154227d05" providerId="ADAL" clId="{CEBB2812-9EC8-41E6-A74F-2046857C9C95}" dt="2023-03-27T05:39:43.715" v="6" actId="2696"/>
      <pc:docMkLst>
        <pc:docMk/>
      </pc:docMkLst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56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57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58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59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0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1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2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3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4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5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6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7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8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69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70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71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72"/>
        </pc:sldMkLst>
      </pc:sldChg>
      <pc:sldChg chg="modTransition">
        <pc:chgData name="水野　恒史" userId="ed64614a-dfad-44c1-a633-dc0154227d05" providerId="ADAL" clId="{CEBB2812-9EC8-41E6-A74F-2046857C9C95}" dt="2023-03-26T07:51:24.139" v="0"/>
        <pc:sldMkLst>
          <pc:docMk/>
          <pc:sldMk cId="0" sldId="273"/>
        </pc:sldMkLst>
      </pc:sldChg>
      <pc:sldChg chg="modNotes">
        <pc:chgData name="水野　恒史" userId="ed64614a-dfad-44c1-a633-dc0154227d05" providerId="ADAL" clId="{CEBB2812-9EC8-41E6-A74F-2046857C9C95}" dt="2023-03-27T05:34:22.796" v="3"/>
        <pc:sldMkLst>
          <pc:docMk/>
          <pc:sldMk cId="0" sldId="277"/>
        </pc:sldMkLst>
      </pc:sldChg>
      <pc:sldChg chg="modNotes">
        <pc:chgData name="水野　恒史" userId="ed64614a-dfad-44c1-a633-dc0154227d05" providerId="ADAL" clId="{CEBB2812-9EC8-41E6-A74F-2046857C9C95}" dt="2023-03-27T05:34:22.796" v="3"/>
        <pc:sldMkLst>
          <pc:docMk/>
          <pc:sldMk cId="0" sldId="278"/>
        </pc:sldMkLst>
      </pc:sldChg>
      <pc:sldChg chg="modNotes">
        <pc:chgData name="水野　恒史" userId="ed64614a-dfad-44c1-a633-dc0154227d05" providerId="ADAL" clId="{CEBB2812-9EC8-41E6-A74F-2046857C9C95}" dt="2023-03-27T05:34:22.796" v="3"/>
        <pc:sldMkLst>
          <pc:docMk/>
          <pc:sldMk cId="0" sldId="279"/>
        </pc:sldMkLst>
      </pc:sldChg>
      <pc:sldChg chg="modNotes">
        <pc:chgData name="水野　恒史" userId="ed64614a-dfad-44c1-a633-dc0154227d05" providerId="ADAL" clId="{CEBB2812-9EC8-41E6-A74F-2046857C9C95}" dt="2023-03-27T05:34:22.796" v="3"/>
        <pc:sldMkLst>
          <pc:docMk/>
          <pc:sldMk cId="0" sldId="280"/>
        </pc:sldMkLst>
      </pc:sldChg>
      <pc:sldChg chg="del modNotes">
        <pc:chgData name="水野　恒史" userId="ed64614a-dfad-44c1-a633-dc0154227d05" providerId="ADAL" clId="{CEBB2812-9EC8-41E6-A74F-2046857C9C95}" dt="2023-03-27T05:35:04.111" v="4" actId="2696"/>
        <pc:sldMkLst>
          <pc:docMk/>
          <pc:sldMk cId="1831753139" sldId="281"/>
        </pc:sldMkLst>
      </pc:sldChg>
      <pc:sldChg chg="add">
        <pc:chgData name="水野　恒史" userId="ed64614a-dfad-44c1-a633-dc0154227d05" providerId="ADAL" clId="{CEBB2812-9EC8-41E6-A74F-2046857C9C95}" dt="2023-03-27T05:35:10.840" v="5"/>
        <pc:sldMkLst>
          <pc:docMk/>
          <pc:sldMk cId="1831753139" sldId="281"/>
        </pc:sldMkLst>
      </pc:sldChg>
      <pc:sldChg chg="add">
        <pc:chgData name="水野　恒史" userId="ed64614a-dfad-44c1-a633-dc0154227d05" providerId="ADAL" clId="{CEBB2812-9EC8-41E6-A74F-2046857C9C95}" dt="2023-03-27T05:34:22.796" v="3"/>
        <pc:sldMkLst>
          <pc:docMk/>
          <pc:sldMk cId="970510360" sldId="282"/>
        </pc:sldMkLst>
      </pc:sldChg>
      <pc:sldChg chg="del">
        <pc:chgData name="水野　恒史" userId="ed64614a-dfad-44c1-a633-dc0154227d05" providerId="ADAL" clId="{CEBB2812-9EC8-41E6-A74F-2046857C9C95}" dt="2023-03-27T05:34:16.041" v="1" actId="2696"/>
        <pc:sldMkLst>
          <pc:docMk/>
          <pc:sldMk cId="970510360" sldId="282"/>
        </pc:sldMkLst>
      </pc:sldChg>
      <pc:sldChg chg="del">
        <pc:chgData name="水野　恒史" userId="ed64614a-dfad-44c1-a633-dc0154227d05" providerId="ADAL" clId="{CEBB2812-9EC8-41E6-A74F-2046857C9C95}" dt="2023-03-27T05:34:16.041" v="1" actId="2696"/>
        <pc:sldMkLst>
          <pc:docMk/>
          <pc:sldMk cId="2294207675" sldId="283"/>
        </pc:sldMkLst>
      </pc:sldChg>
      <pc:sldChg chg="add">
        <pc:chgData name="水野　恒史" userId="ed64614a-dfad-44c1-a633-dc0154227d05" providerId="ADAL" clId="{CEBB2812-9EC8-41E6-A74F-2046857C9C95}" dt="2023-03-27T05:34:22.796" v="3"/>
        <pc:sldMkLst>
          <pc:docMk/>
          <pc:sldMk cId="2294207675" sldId="283"/>
        </pc:sldMkLst>
      </pc:sldChg>
      <pc:sldChg chg="del">
        <pc:chgData name="水野　恒史" userId="ed64614a-dfad-44c1-a633-dc0154227d05" providerId="ADAL" clId="{CEBB2812-9EC8-41E6-A74F-2046857C9C95}" dt="2023-03-27T05:34:16.041" v="1" actId="2696"/>
        <pc:sldMkLst>
          <pc:docMk/>
          <pc:sldMk cId="2265231705" sldId="284"/>
        </pc:sldMkLst>
      </pc:sldChg>
      <pc:sldChg chg="add">
        <pc:chgData name="水野　恒史" userId="ed64614a-dfad-44c1-a633-dc0154227d05" providerId="ADAL" clId="{CEBB2812-9EC8-41E6-A74F-2046857C9C95}" dt="2023-03-27T05:34:22.796" v="3"/>
        <pc:sldMkLst>
          <pc:docMk/>
          <pc:sldMk cId="2265231705" sldId="284"/>
        </pc:sldMkLst>
      </pc:sldChg>
      <pc:sldChg chg="add">
        <pc:chgData name="水野　恒史" userId="ed64614a-dfad-44c1-a633-dc0154227d05" providerId="ADAL" clId="{CEBB2812-9EC8-41E6-A74F-2046857C9C95}" dt="2023-03-27T05:34:22.796" v="3"/>
        <pc:sldMkLst>
          <pc:docMk/>
          <pc:sldMk cId="270353335" sldId="285"/>
        </pc:sldMkLst>
      </pc:sldChg>
      <pc:sldChg chg="del">
        <pc:chgData name="水野　恒史" userId="ed64614a-dfad-44c1-a633-dc0154227d05" providerId="ADAL" clId="{CEBB2812-9EC8-41E6-A74F-2046857C9C95}" dt="2023-03-27T05:34:16.041" v="1" actId="2696"/>
        <pc:sldMkLst>
          <pc:docMk/>
          <pc:sldMk cId="270353335" sldId="285"/>
        </pc:sldMkLst>
      </pc:sldChg>
      <pc:sldChg chg="modNotes">
        <pc:chgData name="水野　恒史" userId="ed64614a-dfad-44c1-a633-dc0154227d05" providerId="ADAL" clId="{CEBB2812-9EC8-41E6-A74F-2046857C9C95}" dt="2023-03-27T05:34:16.041" v="2"/>
        <pc:sldMkLst>
          <pc:docMk/>
          <pc:sldMk cId="0" sldId="286"/>
        </pc:sldMkLst>
      </pc:sldChg>
      <pc:sldChg chg="modNotes">
        <pc:chgData name="水野　恒史" userId="ed64614a-dfad-44c1-a633-dc0154227d05" providerId="ADAL" clId="{CEBB2812-9EC8-41E6-A74F-2046857C9C95}" dt="2023-03-27T05:34:16.041" v="2"/>
        <pc:sldMkLst>
          <pc:docMk/>
          <pc:sldMk cId="0" sldId="287"/>
        </pc:sldMkLst>
      </pc:sldChg>
      <pc:sldChg chg="del modNotes">
        <pc:chgData name="水野　恒史" userId="ed64614a-dfad-44c1-a633-dc0154227d05" providerId="ADAL" clId="{CEBB2812-9EC8-41E6-A74F-2046857C9C95}" dt="2023-03-27T05:39:43.715" v="6" actId="2696"/>
        <pc:sldMkLst>
          <pc:docMk/>
          <pc:sldMk cId="0" sldId="288"/>
        </pc:sldMkLst>
      </pc:sldChg>
      <pc:sldChg chg="del modNotes">
        <pc:chgData name="水野　恒史" userId="ed64614a-dfad-44c1-a633-dc0154227d05" providerId="ADAL" clId="{CEBB2812-9EC8-41E6-A74F-2046857C9C95}" dt="2023-03-27T05:39:43.715" v="6" actId="2696"/>
        <pc:sldMkLst>
          <pc:docMk/>
          <pc:sldMk cId="0" sldId="289"/>
        </pc:sldMkLst>
      </pc:sldChg>
      <pc:sldChg chg="del modNotes">
        <pc:chgData name="水野　恒史" userId="ed64614a-dfad-44c1-a633-dc0154227d05" providerId="ADAL" clId="{CEBB2812-9EC8-41E6-A74F-2046857C9C95}" dt="2023-03-27T05:39:43.715" v="6" actId="2696"/>
        <pc:sldMkLst>
          <pc:docMk/>
          <pc:sldMk cId="0" sldId="290"/>
        </pc:sldMkLst>
      </pc:sldChg>
      <pc:sldChg chg="del modNotes">
        <pc:chgData name="水野　恒史" userId="ed64614a-dfad-44c1-a633-dc0154227d05" providerId="ADAL" clId="{CEBB2812-9EC8-41E6-A74F-2046857C9C95}" dt="2023-03-27T05:39:43.715" v="6" actId="2696"/>
        <pc:sldMkLst>
          <pc:docMk/>
          <pc:sldMk cId="0" sldId="291"/>
        </pc:sldMkLst>
      </pc:sldChg>
      <pc:sldChg chg="del modNotes">
        <pc:chgData name="水野　恒史" userId="ed64614a-dfad-44c1-a633-dc0154227d05" providerId="ADAL" clId="{CEBB2812-9EC8-41E6-A74F-2046857C9C95}" dt="2023-03-27T05:39:43.715" v="6" actId="2696"/>
        <pc:sldMkLst>
          <pc:docMk/>
          <pc:sldMk cId="0" sldId="292"/>
        </pc:sldMkLst>
      </pc:sldChg>
      <pc:sldChg chg="del modNotes">
        <pc:chgData name="水野　恒史" userId="ed64614a-dfad-44c1-a633-dc0154227d05" providerId="ADAL" clId="{CEBB2812-9EC8-41E6-A74F-2046857C9C95}" dt="2023-03-27T05:39:43.715" v="6" actId="2696"/>
        <pc:sldMkLst>
          <pc:docMk/>
          <pc:sldMk cId="0" sldId="293"/>
        </pc:sldMkLst>
      </pc:sldChg>
      <pc:sldChg chg="del modNotes">
        <pc:chgData name="水野　恒史" userId="ed64614a-dfad-44c1-a633-dc0154227d05" providerId="ADAL" clId="{CEBB2812-9EC8-41E6-A74F-2046857C9C95}" dt="2023-03-27T05:39:43.715" v="6" actId="2696"/>
        <pc:sldMkLst>
          <pc:docMk/>
          <pc:sldMk cId="0" sldId="294"/>
        </pc:sldMkLst>
      </pc:sldChg>
      <pc:sldChg chg="del modNotes">
        <pc:chgData name="水野　恒史" userId="ed64614a-dfad-44c1-a633-dc0154227d05" providerId="ADAL" clId="{CEBB2812-9EC8-41E6-A74F-2046857C9C95}" dt="2023-03-27T05:39:43.715" v="6" actId="2696"/>
        <pc:sldMkLst>
          <pc:docMk/>
          <pc:sldMk cId="0" sldId="295"/>
        </pc:sldMkLst>
      </pc:sldChg>
      <pc:sldChg chg="del modNotes">
        <pc:chgData name="水野　恒史" userId="ed64614a-dfad-44c1-a633-dc0154227d05" providerId="ADAL" clId="{CEBB2812-9EC8-41E6-A74F-2046857C9C95}" dt="2023-03-27T05:39:43.715" v="6" actId="2696"/>
        <pc:sldMkLst>
          <pc:docMk/>
          <pc:sldMk cId="0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914181a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1914181a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(Self introduction)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results of Fermi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Crucial role in MM and MW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f088faf0d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f088faf0d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provide useful catalogs/resources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4th source catalog; main catalog w/ &gt;6000 sources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LCR allows automated time-series analysis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 others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Variable sources; Long term transient catalog, Solar flare catalog, flaring source catalog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Stable sources; AGN catalog, GRB catalog, Hard source catalog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Galactic sources; SNR catalog, PSR catalog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0763ae94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0763ae94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(Move to next topic; MW)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1st example of MW; SNR G106.3+2.7 (PeVatron)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SNR = origin of Galactic CRs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G106.7; promising PeVatron candidate (Tibet ASgamma, LHAASO)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PSR contamination severe in GeV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# PSR at diamond, contour shows MC, red star/circle by Tibet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0763ae94d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0763ae94d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Nature of the source (w/ new Fermi analysis)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emission (&lt;10 GeV), emission from SNR (&gt;10 GeV)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GeV-TeV spectrum too hard for leptonic; e+p well explain MW spectrum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Physical parameters (plausible)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f35ad4bb9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f35ad4bb9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2nd example; LS 5039 (gamma-ray binary)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Orbital modulation in GeV; compact star, etc. unsettled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New Fermi data; two component (stable in HE)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X-ray data; pulsation (w/ spin down)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0763ae94d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0763ae94d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Nature of the source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Two components in GeV (stable in HE); at least 4 in SED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X-ray pulsation =&gt; NS, Edot&lt;Lbol (MeV/GeV too bright)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B~10^15G suggested; B-reconnection in magnetosphere due to stellar wind is viable energy source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Possible model; sync+IC for X-ray/TeV, B-reconnection induced radiation for (hard&amp;bright) MeV/GeV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true, magnetar in binary for the first time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# P=9s, Pdot=3x10^-10, Edot=1x10^34 erg/s, Lbol=10^36 erg/s (stellar wind X, accretion X), B~10^15G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# Magnetar; typically 2-10s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# model; X (bow shock, sync.), MeV (B-reconnection, sync.), Stable GeV (B-reconnection, curvature radiation), TeV (B-reconnection-&gt;outflow, IC)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0e8346df3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0e8346df3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3rd example; diffuse gamma-ray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(All-sky image) </a:t>
            </a:r>
            <a:r>
              <a:rPr lang="en"/>
              <a:t>Diffuse gamma probes ISM gas and CRs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Issue: dark gas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Dust/gamma cannot distinguish gas phases (uncertainty)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07774681f0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07774681f0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can accurately measure gas &amp; CRs?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Possible solution by using HI line profile (Kalberla+20)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 applied HI-line-profile based analysis to gamma-ray of MBM clouds &amp; P.L.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Contamination of bright AGN reduced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narrow-HI (ISM structure), broad-HI (different distribution)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f15f91b55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f15f91b55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the analysis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Succeed in distinguishing gas phases and modeling gamma-ray data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(Details in backup; Narrow-HI = thick HI, Residual = CO-dark H2)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Also interstellar CRs, break at ~7GeV (break of D)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f15f91b55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f15f91b55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Fermi plays a key role in several aspects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Crucial data for MM (each event/topic)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Providing useful catalogs/resources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Crucial data MW (each topic and synergy); Also in Daniela’s and Luigi’s talks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f15f91b55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f15f91b55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53e40517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53e40517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Fermi mission (instruments)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LAT+GBM (TM is a member of LAT collaboration)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LAT: pair-conversion type, gamma-ray sky survey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GBM (our best friend): scintillator, continuously monitor transient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LAT occasionally performs ARR triggered by GBM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f15f91b55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f15f91b55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1e8eaa45a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1e8eaa45a3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Fermi mission (operation)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TM: member of LAT collaboration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 modes of LAT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(GBM continuously monitor the transients)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065d740c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065d740c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1856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0c9436272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0c9436272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890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0c9436272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0c9436272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84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0c9436272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0c9436272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056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1e8eaa45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1e8eaa45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(Next topic; useful catalogs/resources)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1st example of catalogs/resources (source catalog)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Summary plot (source class)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Useful for proposal/paper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Scientifically interesting (new g-ray source classes, sources more populated, unassociated sources)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# DR3 = Data Release 3 (incremental update)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1e8eaa45a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1e8eaa45a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2nd example (long-term transient catalog)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Transient search in monthly timescale (Figure; detected as in red points)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Summary plot (~140; mostly in high latitude)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~100; AGNs (Table)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# blue: 2sigma UL (TS&lt;4); red: flux w/ error bar; green: TS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1e8eaa45a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1e8eaa45a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Scientific information (in gamma-ray)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More FSRQs found (Table)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Spectral index distribution (Figure); softer than sources in LAC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(If interested in soft sources, FLT would be a primary resource)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1e8eaa45a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1e8eaa45a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3rd example (light curve repository)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Automated analysis (input; position or name)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Outputs: basic source information (example), LC (example)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Also useful for non-variable source analysis (will show example later)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65d740c8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065d740c8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 of Fermi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Response to NASA senior review proposal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My interpretation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Hereafter examples, starting with MM (MW also in Daniela’s and Luigi’s talks)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f35ad4bb9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f35ad4bb9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4th example of MM (n-g connection)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other counterpart but ongoing effort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+ Correlation with a blazar catalog (Buson+22)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(Interestingly) weak connection with gamma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f36d8f85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f36d8f85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4th example (solar flare catalog)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45 solar flares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 BTLs (example); accelerated in CME environment behind the limb, landed on the front side of the sun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Spectrum (example); not PL but curved spectrum (decay of pi0)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# STEREO-A/B have different phases (of earth’s orbit)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04102f18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04102f18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the analysis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Narrow-HI = thick HI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Residual = CO-dark H2; succeed in modeling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Also interstellar CRs, break at ~7GeV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7777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088f89fe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f088f89fe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1st example of MM (GW170817)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NS merger; Fermi established it = sGRB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(Positional and) temporal association; Figure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f088f89fe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f088f89fe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(GBM) established NS merger = sGRB (in more detail)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Positional association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T90 ~ 2s (short w/ &gt;70%)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Epeak ~ 200keV (short-hard w/ ~70%)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LAT was off; next event in O4 anticipated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f088f89fea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f088f89fea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2nd example of MM (IceCube-170922A)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 n event (~300 TeV)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LAT found it came from a blazar (positional and temporal)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f088f89fea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f088f89fea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Nature of the event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 n -&gt; CR-p (left figure)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MW data (right); leptonic (sync, IC)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(Interestingly) difficult; stimulates theoretical work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f088f89fea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f088f89fea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3rd example of MM (PSR &amp; GW)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Binary SMBH; long GW@nanoheltz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GW(BG) affects arrival time of signal; PTA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Radio PTA; (amplitude) A&lt;0.3x10^-14 or possible detection, but controversial (suffer from effects of ionized ISM)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Gamma-ray; free from such effects, A&lt;1x10^-14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 more massive and frequent =&gt; larger A (strain)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0781c12c4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0781c12c4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Prospect in the near future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Already 30% as good ad radio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Improves faster than t^2; will confirm/refute possible signal. stay tuned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 Fermi-LAT continuously discovers MSPs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1104900" y="78581"/>
            <a:ext cx="7429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627063" y="942975"/>
            <a:ext cx="7989900" cy="3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400" b="1">
                <a:solidFill>
                  <a:srgbClr val="666666"/>
                </a:solidFill>
              </a:defRPr>
            </a:lvl1pPr>
            <a:lvl2pPr lvl="1">
              <a:buNone/>
              <a:defRPr sz="1400" b="1">
                <a:solidFill>
                  <a:srgbClr val="666666"/>
                </a:solidFill>
              </a:defRPr>
            </a:lvl2pPr>
            <a:lvl3pPr lvl="2">
              <a:buNone/>
              <a:defRPr sz="1400" b="1">
                <a:solidFill>
                  <a:srgbClr val="666666"/>
                </a:solidFill>
              </a:defRPr>
            </a:lvl3pPr>
            <a:lvl4pPr lvl="3">
              <a:buNone/>
              <a:defRPr sz="1400" b="1">
                <a:solidFill>
                  <a:srgbClr val="666666"/>
                </a:solidFill>
              </a:defRPr>
            </a:lvl4pPr>
            <a:lvl5pPr lvl="4">
              <a:buNone/>
              <a:defRPr sz="1400" b="1">
                <a:solidFill>
                  <a:srgbClr val="666666"/>
                </a:solidFill>
              </a:defRPr>
            </a:lvl5pPr>
            <a:lvl6pPr lvl="5">
              <a:buNone/>
              <a:defRPr sz="1400" b="1">
                <a:solidFill>
                  <a:srgbClr val="666666"/>
                </a:solidFill>
              </a:defRPr>
            </a:lvl6pPr>
            <a:lvl7pPr lvl="6">
              <a:buNone/>
              <a:defRPr sz="1400" b="1">
                <a:solidFill>
                  <a:srgbClr val="666666"/>
                </a:solidFill>
              </a:defRPr>
            </a:lvl7pPr>
            <a:lvl8pPr lvl="7">
              <a:buNone/>
              <a:defRPr sz="1400" b="1">
                <a:solidFill>
                  <a:srgbClr val="666666"/>
                </a:solidFill>
              </a:defRPr>
            </a:lvl8pPr>
            <a:lvl9pPr lvl="8">
              <a:buNone/>
              <a:defRPr sz="1400" b="1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/18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400" b="1">
                <a:solidFill>
                  <a:srgbClr val="666666"/>
                </a:solidFill>
              </a:defRPr>
            </a:lvl1pPr>
            <a:lvl2pPr lvl="1" algn="ctr" rtl="0">
              <a:buNone/>
              <a:defRPr sz="1400" b="1">
                <a:solidFill>
                  <a:srgbClr val="666666"/>
                </a:solidFill>
              </a:defRPr>
            </a:lvl2pPr>
            <a:lvl3pPr lvl="2" algn="ctr" rtl="0">
              <a:buNone/>
              <a:defRPr sz="1400" b="1">
                <a:solidFill>
                  <a:srgbClr val="666666"/>
                </a:solidFill>
              </a:defRPr>
            </a:lvl3pPr>
            <a:lvl4pPr lvl="3" algn="ctr" rtl="0">
              <a:buNone/>
              <a:defRPr sz="1400" b="1">
                <a:solidFill>
                  <a:srgbClr val="666666"/>
                </a:solidFill>
              </a:defRPr>
            </a:lvl4pPr>
            <a:lvl5pPr lvl="4" algn="ctr" rtl="0">
              <a:buNone/>
              <a:defRPr sz="1400" b="1">
                <a:solidFill>
                  <a:srgbClr val="666666"/>
                </a:solidFill>
              </a:defRPr>
            </a:lvl5pPr>
            <a:lvl6pPr lvl="5" algn="ctr" rtl="0">
              <a:buNone/>
              <a:defRPr sz="1400" b="1">
                <a:solidFill>
                  <a:srgbClr val="666666"/>
                </a:solidFill>
              </a:defRPr>
            </a:lvl6pPr>
            <a:lvl7pPr lvl="6" algn="ctr" rtl="0">
              <a:buNone/>
              <a:defRPr sz="1400" b="1">
                <a:solidFill>
                  <a:srgbClr val="666666"/>
                </a:solidFill>
              </a:defRPr>
            </a:lvl7pPr>
            <a:lvl8pPr lvl="7" algn="ctr" rtl="0">
              <a:buNone/>
              <a:defRPr sz="1400" b="1">
                <a:solidFill>
                  <a:srgbClr val="666666"/>
                </a:solidFill>
              </a:defRPr>
            </a:lvl8pPr>
            <a:lvl9pPr lvl="8" algn="ctr" rtl="0">
              <a:buNone/>
              <a:defRPr sz="1400" b="1">
                <a:solidFill>
                  <a:srgbClr val="666666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buNone/>
              <a:defRPr sz="1400" b="1">
                <a:solidFill>
                  <a:srgbClr val="666666"/>
                </a:solidFill>
              </a:defRPr>
            </a:lvl1pPr>
            <a:lvl2pPr lvl="1" algn="l" rtl="0">
              <a:buNone/>
              <a:defRPr sz="1400" b="1">
                <a:solidFill>
                  <a:srgbClr val="666666"/>
                </a:solidFill>
              </a:defRPr>
            </a:lvl2pPr>
            <a:lvl3pPr lvl="2" algn="l" rtl="0">
              <a:buNone/>
              <a:defRPr sz="1400" b="1">
                <a:solidFill>
                  <a:srgbClr val="666666"/>
                </a:solidFill>
              </a:defRPr>
            </a:lvl3pPr>
            <a:lvl4pPr lvl="3" algn="l" rtl="0">
              <a:buNone/>
              <a:defRPr sz="1400" b="1">
                <a:solidFill>
                  <a:srgbClr val="666666"/>
                </a:solidFill>
              </a:defRPr>
            </a:lvl4pPr>
            <a:lvl5pPr lvl="4" algn="l" rtl="0">
              <a:buNone/>
              <a:defRPr sz="1400" b="1">
                <a:solidFill>
                  <a:srgbClr val="666666"/>
                </a:solidFill>
              </a:defRPr>
            </a:lvl5pPr>
            <a:lvl6pPr lvl="5" algn="l" rtl="0">
              <a:buNone/>
              <a:defRPr sz="1400" b="1">
                <a:solidFill>
                  <a:srgbClr val="666666"/>
                </a:solidFill>
              </a:defRPr>
            </a:lvl6pPr>
            <a:lvl7pPr lvl="6" algn="l" rtl="0">
              <a:buNone/>
              <a:defRPr sz="1400" b="1">
                <a:solidFill>
                  <a:srgbClr val="666666"/>
                </a:solidFill>
              </a:defRPr>
            </a:lvl7pPr>
            <a:lvl8pPr lvl="7" algn="l" rtl="0">
              <a:buNone/>
              <a:defRPr sz="1400" b="1">
                <a:solidFill>
                  <a:srgbClr val="666666"/>
                </a:solidFill>
              </a:defRPr>
            </a:lvl8pPr>
            <a:lvl9pPr lvl="8" algn="l" rtl="0">
              <a:buNone/>
              <a:defRPr sz="1400" b="1">
                <a:solidFill>
                  <a:srgbClr val="666666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52" y="-12"/>
            <a:ext cx="747992" cy="664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ermi.gsfc.nasa.gov/ssc/data/access/lat/LightCurveRepositor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3277683" y="1840475"/>
            <a:ext cx="55254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T. Mizuno (Hiroshima Univ.) on behalf of the Fermi-LAT Collaboration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@Kyoto Symposium (Physics of the Two Infinities),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2023 Mar. 27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3238775" y="0"/>
            <a:ext cx="5761500" cy="19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Recent Results of Fermi: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Its Role in the Era of Multimessenger/Multiwavelength Astrophysics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622" y="0"/>
            <a:ext cx="30932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1698" y="3092281"/>
            <a:ext cx="4023363" cy="20116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Useful Catalog and Resources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3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435700" cy="3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Fourth Fermi-LAT </a:t>
            </a:r>
            <a:r>
              <a:rPr lang="en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Catalog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Fermi-LAT Collaboration 2020, ApJS 247, 33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en" sz="11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catalog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contains &gt;6000 γ-ray sources</a:t>
            </a:r>
            <a:endParaRPr sz="11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 Curve Repository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https://fermi.gsfc.nasa.gov/ssc/data/access/lat/LightCurveRepository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Useful web-based service that provides </a:t>
            </a:r>
            <a:r>
              <a:rPr lang="en" sz="11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automated time-series analysis</a:t>
            </a:r>
            <a:endParaRPr sz="11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Fermi-LAT </a:t>
            </a:r>
            <a:r>
              <a:rPr lang="en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Long-term Transient Source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Catalog; Fermi-LAT Collaboration 2021, ApJS 256, 14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Fermi-LAT </a:t>
            </a:r>
            <a:r>
              <a:rPr lang="en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Flare Catalog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Fermi-LAT Collaboration 2021, ApJS 252, 13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 Fermi-LAT </a:t>
            </a:r>
            <a:r>
              <a:rPr lang="en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Flaring Source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Catalog; Fermi-LAT Collaboration 2017, ApJ 846, 34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Fourth Fermi-LAT </a:t>
            </a:r>
            <a:r>
              <a:rPr lang="en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AGN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Catalog; Fermi-LAT Collaboration 2022, ApJS 263, 24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 Fermi-LAT </a:t>
            </a:r>
            <a:r>
              <a:rPr lang="en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GRB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Catalog; Fermi-LAT Collaboration 2019, ApJ 878, 32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Third Fermi-LAT </a:t>
            </a:r>
            <a:r>
              <a:rPr lang="en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 Source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Catalog; Fermi-LAT Collaboration 2017, ApJS 232, 18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Fermi-LAT </a:t>
            </a:r>
            <a:r>
              <a:rPr lang="en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Supernova Remnant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Catalog; Fermi-LAT Collaboration 2016, ApJS 224, 8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Second Fermi-LAT </a:t>
            </a:r>
            <a:r>
              <a:rPr lang="en" sz="1200" u="sng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Pulsar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Catalog, Fermi-LAT Collaboration 2013,ApJS 208, 17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3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r>
              <a:rPr lang="en"/>
              <a:t>/18</a:t>
            </a:r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215" name="Google Shape;215;p23"/>
          <p:cNvPicPr preferRelativeResize="0"/>
          <p:nvPr/>
        </p:nvPicPr>
        <p:blipFill rotWithShape="1">
          <a:blip r:embed="rId4">
            <a:alphaModFix/>
          </a:blip>
          <a:srcRect b="16687"/>
          <a:stretch/>
        </p:blipFill>
        <p:spPr>
          <a:xfrm>
            <a:off x="4994803" y="3454319"/>
            <a:ext cx="3404457" cy="16459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216" name="Google Shape;216;p23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3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8" name="Google Shape;21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198" y="3519434"/>
            <a:ext cx="3793998" cy="11887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9" name="Google Shape;219;p23"/>
          <p:cNvSpPr txBox="1"/>
          <p:nvPr/>
        </p:nvSpPr>
        <p:spPr>
          <a:xfrm>
            <a:off x="7669740" y="3426075"/>
            <a:ext cx="159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(Fermi-LAT Collab. 20)</a:t>
            </a:r>
            <a:endParaRPr sz="1000"/>
          </a:p>
        </p:txBody>
      </p:sp>
      <p:sp>
        <p:nvSpPr>
          <p:cNvPr id="220" name="Google Shape;220;p23"/>
          <p:cNvSpPr txBox="1"/>
          <p:nvPr/>
        </p:nvSpPr>
        <p:spPr>
          <a:xfrm>
            <a:off x="1962499" y="3606875"/>
            <a:ext cx="225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(LC generated by LCR)</a:t>
            </a:r>
            <a:endParaRPr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MW Astrophysics (1): SNR G106.3+2.7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2100" cy="1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Supernova remnants (SNRs)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are believed to be the </a:t>
            </a: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source of Galactic CRs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up to knee (~3 PeV)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Tibet ASγ discovered γ-rays above 100 TeV toward G106.3+2.7, with position deviates from pulsar but close to molecular cloud (“PeVatron”)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LHAASO reported E</a:t>
            </a:r>
            <a:r>
              <a:rPr lang="en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0.57 PeV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4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r>
              <a:rPr lang="en"/>
              <a:t>/18</a:t>
            </a:r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cxnSp>
        <p:nvCxnSpPr>
          <p:cNvPr id="230" name="Google Shape;230;p24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Google Shape;231;p24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" name="Google Shape;2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4694" y="2454859"/>
            <a:ext cx="2849366" cy="23774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5300" y="2444441"/>
            <a:ext cx="2430272" cy="23774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4" name="Google Shape;234;p24"/>
          <p:cNvSpPr txBox="1">
            <a:spLocks noGrp="1"/>
          </p:cNvSpPr>
          <p:nvPr>
            <p:ph type="body" idx="4294967295"/>
          </p:nvPr>
        </p:nvSpPr>
        <p:spPr>
          <a:xfrm>
            <a:off x="158397" y="2904575"/>
            <a:ext cx="35178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GeV data is crucial to investigate the source nature, but contamination from nearby pulsar (PSR) is severe (Xin+19)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1655975" y="4345575"/>
            <a:ext cx="207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(Amenomori+21, Cao+21)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MW Astrophysics (1): SNR G106.3+2.7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4405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Dedicated analysis by Fang+22 by removing &gt;95% PSR contamination w/ phase-cut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emission btw. 1-10 GeV, significant emission above 10 GeV from the SNR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GeV-TeV spectrum too hard to explain by single electron population (α</a:t>
            </a:r>
            <a:r>
              <a:rPr lang="en" sz="16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=2.4 by radio and X-ray). Instead, e+p scenario well explain the MW spectrum, firmly </a:t>
            </a:r>
            <a:r>
              <a:rPr lang="en" sz="1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establishing the source to be PeVatron</a:t>
            </a:r>
            <a:endParaRPr sz="16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r>
              <a:rPr lang="en"/>
              <a:t>/18</a:t>
            </a:r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cxnSp>
        <p:nvCxnSpPr>
          <p:cNvPr id="245" name="Google Shape;245;p25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" name="Google Shape;246;p25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Google Shape;2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0400" y="2322791"/>
            <a:ext cx="4712207" cy="18287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8" name="Google Shape;2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8" y="2322813"/>
            <a:ext cx="3720955" cy="24688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9" name="Google Shape;249;p25"/>
          <p:cNvSpPr txBox="1"/>
          <p:nvPr/>
        </p:nvSpPr>
        <p:spPr>
          <a:xfrm>
            <a:off x="3650067" y="3392553"/>
            <a:ext cx="9486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hadronic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leptonic</a:t>
            </a:r>
            <a:endParaRPr sz="1200"/>
          </a:p>
        </p:txBody>
      </p:sp>
      <p:sp>
        <p:nvSpPr>
          <p:cNvPr id="250" name="Google Shape;250;p25"/>
          <p:cNvSpPr txBox="1">
            <a:spLocks noGrp="1"/>
          </p:cNvSpPr>
          <p:nvPr>
            <p:ph type="body" idx="4294967295"/>
          </p:nvPr>
        </p:nvSpPr>
        <p:spPr>
          <a:xfrm>
            <a:off x="3829920" y="4112625"/>
            <a:ext cx="3015600" cy="8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" sz="14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=1.7, E</a:t>
            </a:r>
            <a:r>
              <a:rPr lang="en" sz="14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p,max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=0.8 PeV, B~10 uG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14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=3.3x10</a:t>
            </a:r>
            <a:r>
              <a:rPr lang="en" sz="1400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erg, W</a:t>
            </a:r>
            <a:r>
              <a:rPr lang="en" sz="14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=5.3x10</a:t>
            </a:r>
            <a:r>
              <a:rPr lang="en" sz="1400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erg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3623325" y="2387575"/>
            <a:ext cx="94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(Fang+22)</a:t>
            </a:r>
            <a:endParaRPr sz="1200"/>
          </a:p>
        </p:txBody>
      </p:sp>
      <p:sp>
        <p:nvSpPr>
          <p:cNvPr id="252" name="Google Shape;252;p25"/>
          <p:cNvSpPr/>
          <p:nvPr/>
        </p:nvSpPr>
        <p:spPr>
          <a:xfrm>
            <a:off x="2291178" y="2862164"/>
            <a:ext cx="797400" cy="131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3" name="Google Shape;253;p25"/>
          <p:cNvCxnSpPr/>
          <p:nvPr/>
        </p:nvCxnSpPr>
        <p:spPr>
          <a:xfrm flipH="1">
            <a:off x="3391653" y="3576975"/>
            <a:ext cx="319500" cy="81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4" name="Google Shape;254;p25"/>
          <p:cNvCxnSpPr/>
          <p:nvPr/>
        </p:nvCxnSpPr>
        <p:spPr>
          <a:xfrm flipH="1">
            <a:off x="3285753" y="3804945"/>
            <a:ext cx="425400" cy="9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5" name="Google Shape;255;p25"/>
          <p:cNvSpPr txBox="1"/>
          <p:nvPr/>
        </p:nvSpPr>
        <p:spPr>
          <a:xfrm>
            <a:off x="6816050" y="4194250"/>
            <a:ext cx="188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1000"/>
              </a:spcAft>
              <a:buNone/>
            </a:pPr>
            <a:r>
              <a:rPr lang="en"/>
              <a:t>(plausible for CR acceleration by SNR)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25"/>
          <p:cNvSpPr/>
          <p:nvPr/>
        </p:nvSpPr>
        <p:spPr>
          <a:xfrm>
            <a:off x="6629450" y="4198399"/>
            <a:ext cx="172200" cy="602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MW Astrophysics (2): LS 5039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2100" cy="13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Famous </a:t>
            </a: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gamma-ray binary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whose GeV flux anti-correlates to X-ray/TeV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Compact star unknown, acceleration and emission mechanism unsettled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Fermi data revealed two components in GeV (stable in HE)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Suzaku and NuSTAR revealed a sign of pulsation of P~9 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r>
              <a:rPr lang="en"/>
              <a:t>/18</a:t>
            </a:r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265" name="Google Shape;265;p26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cxnSp>
        <p:nvCxnSpPr>
          <p:cNvPr id="266" name="Google Shape;266;p26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7" name="Google Shape;267;p26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" name="Google Shape;2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5" y="2818800"/>
            <a:ext cx="2195355" cy="20116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9" name="Google Shape;2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" y="2468880"/>
            <a:ext cx="3645408" cy="23774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0" name="Google Shape;27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4038" y="2430859"/>
            <a:ext cx="2015338" cy="26517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1" name="Google Shape;271;p26"/>
          <p:cNvSpPr txBox="1">
            <a:spLocks noGrp="1"/>
          </p:cNvSpPr>
          <p:nvPr>
            <p:ph type="body" idx="4294967295"/>
          </p:nvPr>
        </p:nvSpPr>
        <p:spPr>
          <a:xfrm>
            <a:off x="8001000" y="2770125"/>
            <a:ext cx="1066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Suzaku (2007) 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T=8.96+/-0.01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6"/>
          <p:cNvSpPr txBox="1">
            <a:spLocks noGrp="1"/>
          </p:cNvSpPr>
          <p:nvPr>
            <p:ph type="body" idx="4294967295"/>
          </p:nvPr>
        </p:nvSpPr>
        <p:spPr>
          <a:xfrm>
            <a:off x="8001000" y="3976200"/>
            <a:ext cx="1118100" cy="5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NuSTAR (2016)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T=9.05+/-0.01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6"/>
          <p:cNvSpPr txBox="1"/>
          <p:nvPr/>
        </p:nvSpPr>
        <p:spPr>
          <a:xfrm>
            <a:off x="64000" y="2297100"/>
            <a:ext cx="1458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(Yoneda+20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Yoneda, TM+21)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MW Astrophysics (2): LS 5039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7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95900" cy="1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component in GeV (at least 4 components in SED)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sign of pulsation of P~9s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 binary, but spin down luminosity is too small to explain L</a:t>
            </a:r>
            <a:r>
              <a:rPr lang="en" sz="16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bol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(particularly MeV/GeV)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reconnection in Magnetar + O star suggested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hypothesis : </a:t>
            </a:r>
            <a:r>
              <a:rPr lang="en" sz="1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Magnetar found in a binary system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the first time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7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r>
              <a:rPr lang="en"/>
              <a:t>/18</a:t>
            </a:r>
            <a:endParaRPr/>
          </a:p>
        </p:txBody>
      </p:sp>
      <p:sp>
        <p:nvSpPr>
          <p:cNvPr id="281" name="Google Shape;281;p27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282" name="Google Shape;282;p27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cxnSp>
        <p:nvCxnSpPr>
          <p:cNvPr id="283" name="Google Shape;283;p27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" name="Google Shape;284;p27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5" name="Google Shape;2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5" y="2818800"/>
            <a:ext cx="2195355" cy="20116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6" name="Google Shape;286;p27"/>
          <p:cNvSpPr txBox="1"/>
          <p:nvPr/>
        </p:nvSpPr>
        <p:spPr>
          <a:xfrm>
            <a:off x="64000" y="2297100"/>
            <a:ext cx="1458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(Yoneda+20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Yoneda, TM+21)</a:t>
            </a:r>
            <a:endParaRPr sz="1200"/>
          </a:p>
        </p:txBody>
      </p:sp>
      <p:pic>
        <p:nvPicPr>
          <p:cNvPr id="287" name="Google Shape;28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038" y="2430859"/>
            <a:ext cx="2015338" cy="26517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8" name="Google Shape;288;p27"/>
          <p:cNvSpPr txBox="1">
            <a:spLocks noGrp="1"/>
          </p:cNvSpPr>
          <p:nvPr>
            <p:ph type="body" idx="4294967295"/>
          </p:nvPr>
        </p:nvSpPr>
        <p:spPr>
          <a:xfrm>
            <a:off x="8001000" y="2770125"/>
            <a:ext cx="1066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Suzaku (2007) 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T=8.96+/-0.01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7"/>
          <p:cNvSpPr txBox="1">
            <a:spLocks noGrp="1"/>
          </p:cNvSpPr>
          <p:nvPr>
            <p:ph type="body" idx="4294967295"/>
          </p:nvPr>
        </p:nvSpPr>
        <p:spPr>
          <a:xfrm>
            <a:off x="8001000" y="3976200"/>
            <a:ext cx="1118100" cy="5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NuSTAR (2016)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T=9.05+/-0.01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7440" y="2468880"/>
            <a:ext cx="3666391" cy="2286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291" name="Google Shape;291;p27"/>
          <p:cNvCxnSpPr/>
          <p:nvPr/>
        </p:nvCxnSpPr>
        <p:spPr>
          <a:xfrm rot="10800000">
            <a:off x="3256725" y="3523277"/>
            <a:ext cx="311100" cy="454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2" name="Google Shape;292;p27"/>
          <p:cNvCxnSpPr/>
          <p:nvPr/>
        </p:nvCxnSpPr>
        <p:spPr>
          <a:xfrm>
            <a:off x="3555875" y="3965825"/>
            <a:ext cx="1184100" cy="2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2100" cy="41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Diffuse 𝛾-ray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produced by interaction of CRs and interstellar medium (ISM), telling us </a:t>
            </a: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gas and CRs in the interstellar space</a:t>
            </a:r>
            <a:endParaRPr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(Simplest) Way: Use HI and CO lines to trace HI and H</a:t>
            </a:r>
            <a:r>
              <a:rPr lang="en" sz="16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gas, then use 𝛾-ray to obtain I</a:t>
            </a:r>
            <a:r>
              <a:rPr lang="en" sz="16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(∝I</a:t>
            </a:r>
            <a:r>
              <a:rPr lang="en" sz="16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𝛾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/N</a:t>
            </a:r>
            <a:r>
              <a:rPr lang="en" sz="16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Issue: Significant amount of gas not properly traced by HI/CO lines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8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MW Astrophysics (3): Diffuse 𝛾-rays to study ISM gas and CRs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8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r>
              <a:rPr lang="en"/>
              <a:t>/18</a:t>
            </a:r>
            <a:endParaRPr/>
          </a:p>
        </p:txBody>
      </p:sp>
      <p:sp>
        <p:nvSpPr>
          <p:cNvPr id="300" name="Google Shape;300;p28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301" name="Google Shape;301;p28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02" name="Google Shape;302;p28"/>
          <p:cNvSpPr txBox="1"/>
          <p:nvPr/>
        </p:nvSpPr>
        <p:spPr>
          <a:xfrm>
            <a:off x="4805000" y="3154550"/>
            <a:ext cx="4114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/>
              <a:t>Dust and 𝛾-ray have been used to trace  “dark gas”, but they cannot distinguish gas phases (presumably optically thick HI and CO-dark H</a:t>
            </a:r>
            <a:r>
              <a:rPr lang="en" sz="1600" baseline="-25000"/>
              <a:t>2</a:t>
            </a:r>
            <a:r>
              <a:rPr lang="en" sz="1600"/>
              <a:t>) </a:t>
            </a:r>
            <a:endParaRPr baseline="-25000"/>
          </a:p>
        </p:txBody>
      </p:sp>
      <p:pic>
        <p:nvPicPr>
          <p:cNvPr id="303" name="Google Shape;3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2577020"/>
            <a:ext cx="4114800" cy="218714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8"/>
          <p:cNvSpPr txBox="1"/>
          <p:nvPr/>
        </p:nvSpPr>
        <p:spPr>
          <a:xfrm>
            <a:off x="5086850" y="2383200"/>
            <a:ext cx="396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/>
              <a:t> (e.g., Grenier+05, Planck Collab. 2011)</a:t>
            </a:r>
            <a:endParaRPr/>
          </a:p>
        </p:txBody>
      </p:sp>
      <p:sp>
        <p:nvSpPr>
          <p:cNvPr id="305" name="Google Shape;305;p28"/>
          <p:cNvSpPr txBox="1"/>
          <p:nvPr/>
        </p:nvSpPr>
        <p:spPr>
          <a:xfrm>
            <a:off x="0" y="4176325"/>
            <a:ext cx="2217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/>
              <a:t>Dark gas map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/>
              <a:t>(Planck Collab. 2011)</a:t>
            </a:r>
            <a:endParaRPr sz="1200"/>
          </a:p>
        </p:txBody>
      </p:sp>
      <p:pic>
        <p:nvPicPr>
          <p:cNvPr id="306" name="Google Shape;30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453" y="2475969"/>
            <a:ext cx="4480558" cy="22402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9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2100" cy="15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Dust and 𝛾-ray </a:t>
            </a: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cannot distinguish phases of “dark gas”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preventing accurate measure of gas and CRs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Dust &amp; HI correlation revealed that narrow-line HI gas is associated with dark gas and broad-line HI gas with optically thin HI (Kalberla+20)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MW Astrophysics (3): MBM 53-55 Clouds and Pegasus loop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r>
              <a:rPr lang="en"/>
              <a:t>/18</a:t>
            </a:r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16" name="Google Shape;316;p29"/>
          <p:cNvSpPr txBox="1"/>
          <p:nvPr/>
        </p:nvSpPr>
        <p:spPr>
          <a:xfrm>
            <a:off x="3385850" y="2404400"/>
            <a:ext cx="567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/>
              <a:t>Mizuno+22 applied </a:t>
            </a:r>
            <a:r>
              <a:rPr lang="en" sz="1600" u="sng"/>
              <a:t>HI-line-profile based analysis</a:t>
            </a:r>
            <a:r>
              <a:rPr lang="en" sz="1600"/>
              <a:t> (for the first time) to 𝛾-ray data of MBM 53-55 clouds and Pegasus loop</a:t>
            </a:r>
            <a:endParaRPr sz="1600" baseline="-25000"/>
          </a:p>
        </p:txBody>
      </p:sp>
      <p:pic>
        <p:nvPicPr>
          <p:cNvPr id="317" name="Google Shape;3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" y="2587752"/>
            <a:ext cx="2926078" cy="19963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8" name="Google Shape;318;p29"/>
          <p:cNvSpPr txBox="1"/>
          <p:nvPr/>
        </p:nvSpPr>
        <p:spPr>
          <a:xfrm>
            <a:off x="441960" y="2478024"/>
            <a:ext cx="271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Count map</a:t>
            </a:r>
            <a:endParaRPr sz="1000" b="1"/>
          </a:p>
        </p:txBody>
      </p:sp>
      <p:sp>
        <p:nvSpPr>
          <p:cNvPr id="319" name="Google Shape;319;p29"/>
          <p:cNvSpPr/>
          <p:nvPr/>
        </p:nvSpPr>
        <p:spPr>
          <a:xfrm>
            <a:off x="505968" y="3236976"/>
            <a:ext cx="914400" cy="9144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9"/>
          <p:cNvSpPr/>
          <p:nvPr/>
        </p:nvSpPr>
        <p:spPr>
          <a:xfrm rot="2401601">
            <a:off x="1237469" y="3140637"/>
            <a:ext cx="736538" cy="268073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9"/>
          <p:cNvSpPr txBox="1"/>
          <p:nvPr/>
        </p:nvSpPr>
        <p:spPr>
          <a:xfrm>
            <a:off x="1603248" y="2813304"/>
            <a:ext cx="125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MBM 53-55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1264925" y="3840475"/>
            <a:ext cx="145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Pegasus loop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323" name="Google Shape;32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600" y="3047748"/>
            <a:ext cx="2567431" cy="17373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4" name="Google Shape;324;p29"/>
          <p:cNvSpPr txBox="1"/>
          <p:nvPr/>
        </p:nvSpPr>
        <p:spPr>
          <a:xfrm>
            <a:off x="3931920" y="2956550"/>
            <a:ext cx="145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W</a:t>
            </a:r>
            <a:r>
              <a:rPr lang="en" sz="1000" b="1" baseline="-25000"/>
              <a:t>HI</a:t>
            </a:r>
            <a:r>
              <a:rPr lang="en" sz="1000" b="1"/>
              <a:t> (of narrow-HI)</a:t>
            </a:r>
            <a:endParaRPr sz="1000" b="1"/>
          </a:p>
        </p:txBody>
      </p:sp>
      <p:pic>
        <p:nvPicPr>
          <p:cNvPr id="325" name="Google Shape;3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9360" y="3047748"/>
            <a:ext cx="2567431" cy="17373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6" name="Google Shape;326;p29"/>
          <p:cNvSpPr txBox="1"/>
          <p:nvPr/>
        </p:nvSpPr>
        <p:spPr>
          <a:xfrm>
            <a:off x="6583677" y="2953512"/>
            <a:ext cx="133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W</a:t>
            </a:r>
            <a:r>
              <a:rPr lang="en" sz="1000" b="1" baseline="-25000"/>
              <a:t>HI</a:t>
            </a:r>
            <a:r>
              <a:rPr lang="en" sz="1000" b="1"/>
              <a:t> (of broad-HI)</a:t>
            </a:r>
            <a:endParaRPr sz="1000" b="1"/>
          </a:p>
        </p:txBody>
      </p:sp>
      <p:sp>
        <p:nvSpPr>
          <p:cNvPr id="327" name="Google Shape;327;p29"/>
          <p:cNvSpPr txBox="1"/>
          <p:nvPr/>
        </p:nvSpPr>
        <p:spPr>
          <a:xfrm>
            <a:off x="2179450" y="4508150"/>
            <a:ext cx="133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(Mizuno+22)</a:t>
            </a:r>
            <a:endParaRPr sz="1200"/>
          </a:p>
        </p:txBody>
      </p:sp>
      <p:sp>
        <p:nvSpPr>
          <p:cNvPr id="328" name="Google Shape;328;p29"/>
          <p:cNvSpPr txBox="1"/>
          <p:nvPr/>
        </p:nvSpPr>
        <p:spPr>
          <a:xfrm>
            <a:off x="198250" y="2274650"/>
            <a:ext cx="301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(3C454.3’s contamination reduced; LCR)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26300" cy="16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applied HI-line-profile based analysis (w/ aid by dust emission)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Succeeded in distinguishing gas phases and reproducing 𝛾-ray data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Also modelled interstellar CR spectrum (by PL of momentum w/ breaks) using 𝛾-ray data + CR data (AMS02, Voyager)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0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MW Astrophysics (3): MBM 53-55 Clouds and Pegasus loop (Cont’d)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0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r>
              <a:rPr lang="en"/>
              <a:t>/18</a:t>
            </a:r>
            <a:endParaRPr/>
          </a:p>
        </p:txBody>
      </p:sp>
      <p:sp>
        <p:nvSpPr>
          <p:cNvPr id="336" name="Google Shape;336;p30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337" name="Google Shape;337;p30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38" name="Google Shape;338;p30"/>
          <p:cNvSpPr txBox="1"/>
          <p:nvPr/>
        </p:nvSpPr>
        <p:spPr>
          <a:xfrm>
            <a:off x="975360" y="2478024"/>
            <a:ext cx="271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Count map (0.1-73 GeV)</a:t>
            </a:r>
            <a:endParaRPr sz="1200" b="1"/>
          </a:p>
        </p:txBody>
      </p:sp>
      <p:sp>
        <p:nvSpPr>
          <p:cNvPr id="339" name="Google Shape;339;p30"/>
          <p:cNvSpPr txBox="1"/>
          <p:nvPr/>
        </p:nvSpPr>
        <p:spPr>
          <a:xfrm>
            <a:off x="1798325" y="3840475"/>
            <a:ext cx="145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Pegasus loop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340" name="Google Shape;3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688" y="2587752"/>
            <a:ext cx="2926078" cy="19916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1" name="Google Shape;341;p30"/>
          <p:cNvSpPr txBox="1"/>
          <p:nvPr/>
        </p:nvSpPr>
        <p:spPr>
          <a:xfrm>
            <a:off x="246888" y="2490372"/>
            <a:ext cx="271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Data/model (w/ final model)</a:t>
            </a:r>
            <a:endParaRPr sz="1000" b="1"/>
          </a:p>
        </p:txBody>
      </p:sp>
      <p:pic>
        <p:nvPicPr>
          <p:cNvPr id="342" name="Google Shape;342;p30"/>
          <p:cNvPicPr preferRelativeResize="0"/>
          <p:nvPr/>
        </p:nvPicPr>
        <p:blipFill rotWithShape="1">
          <a:blip r:embed="rId4">
            <a:alphaModFix/>
          </a:blip>
          <a:srcRect r="5900"/>
          <a:stretch/>
        </p:blipFill>
        <p:spPr>
          <a:xfrm>
            <a:off x="3291849" y="2462700"/>
            <a:ext cx="3281200" cy="2377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3" name="Google Shape;343;p30"/>
          <p:cNvSpPr txBox="1"/>
          <p:nvPr/>
        </p:nvSpPr>
        <p:spPr>
          <a:xfrm>
            <a:off x="4873674" y="2363381"/>
            <a:ext cx="167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/>
              <a:t>covered by LAT</a:t>
            </a:r>
            <a:endParaRPr/>
          </a:p>
        </p:txBody>
      </p:sp>
      <p:sp>
        <p:nvSpPr>
          <p:cNvPr id="344" name="Google Shape;344;p30"/>
          <p:cNvSpPr txBox="1"/>
          <p:nvPr/>
        </p:nvSpPr>
        <p:spPr>
          <a:xfrm>
            <a:off x="3276600" y="2357067"/>
            <a:ext cx="20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proton spectrum</a:t>
            </a:r>
            <a:endParaRPr sz="1200" b="1"/>
          </a:p>
        </p:txBody>
      </p:sp>
      <p:sp>
        <p:nvSpPr>
          <p:cNvPr id="345" name="Google Shape;345;p30"/>
          <p:cNvSpPr/>
          <p:nvPr/>
        </p:nvSpPr>
        <p:spPr>
          <a:xfrm>
            <a:off x="5056897" y="2740917"/>
            <a:ext cx="1097400" cy="110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rgbClr val="0F9D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0"/>
          <p:cNvSpPr txBox="1"/>
          <p:nvPr/>
        </p:nvSpPr>
        <p:spPr>
          <a:xfrm>
            <a:off x="6559125" y="3296975"/>
            <a:ext cx="2591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/>
              <a:t>R</a:t>
            </a:r>
            <a:r>
              <a:rPr lang="en" sz="1600" baseline="-25000"/>
              <a:t>br1</a:t>
            </a:r>
            <a:r>
              <a:rPr lang="en" sz="1600"/>
              <a:t>~7 GV (agrees with a break in B/C ratio); </a:t>
            </a:r>
            <a:r>
              <a:rPr lang="en" sz="1600" u="sng"/>
              <a:t>independent proof of a break in interstellar D</a:t>
            </a:r>
            <a:r>
              <a:rPr lang="en" sz="1600"/>
              <a:t> (diffusion coefficient)</a:t>
            </a:r>
            <a:endParaRPr sz="1600"/>
          </a:p>
        </p:txBody>
      </p:sp>
      <p:sp>
        <p:nvSpPr>
          <p:cNvPr id="347" name="Google Shape;347;p30"/>
          <p:cNvSpPr txBox="1"/>
          <p:nvPr/>
        </p:nvSpPr>
        <p:spPr>
          <a:xfrm>
            <a:off x="2179450" y="4508150"/>
            <a:ext cx="133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(Mizuno+22)</a:t>
            </a:r>
            <a:endParaRPr sz="1200"/>
          </a:p>
        </p:txBody>
      </p:sp>
      <p:sp>
        <p:nvSpPr>
          <p:cNvPr id="348" name="Google Shape;348;p30"/>
          <p:cNvSpPr txBox="1"/>
          <p:nvPr/>
        </p:nvSpPr>
        <p:spPr>
          <a:xfrm>
            <a:off x="3656950" y="3259818"/>
            <a:ext cx="9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Voyager</a:t>
            </a:r>
            <a:endParaRPr sz="1200"/>
          </a:p>
        </p:txBody>
      </p:sp>
      <p:sp>
        <p:nvSpPr>
          <p:cNvPr id="349" name="Google Shape;349;p30"/>
          <p:cNvSpPr txBox="1"/>
          <p:nvPr/>
        </p:nvSpPr>
        <p:spPr>
          <a:xfrm>
            <a:off x="4953000" y="3271475"/>
            <a:ext cx="82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AMS02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 sz="2400"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397900" cy="32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Fermi is an international space mission, surveying GeV gamma-ray sky (LAT) and monitoring keV/MeV gamma-ray sky (GBM). </a:t>
            </a:r>
            <a:r>
              <a:rPr lang="en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plays a key role in today’s astrophysics</a:t>
            </a:r>
            <a:endParaRPr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MM: GW event (GW170817) counterpart, HE ν event (IC-170922A) counterpart, GW background@nanoheltz, etc.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Useful catalogs/resources: Source catalog, Light curve repository, etc.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MW: PeVatron (synergy w/ TeV), New class of gamma-ray binary (w/ X-ray), Interstellar medium and CRs (w/ radio), etc.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 for your attention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1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r>
              <a:rPr lang="en"/>
              <a:t>/18</a:t>
            </a:r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358" name="Google Shape;358;p31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59" name="Google Shape;359;p31"/>
          <p:cNvSpPr txBox="1"/>
          <p:nvPr/>
        </p:nvSpPr>
        <p:spPr>
          <a:xfrm>
            <a:off x="3405950" y="3619075"/>
            <a:ext cx="559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(More examples in Hadasch’s talk (Day1) and Tibaldo’s talk (Day 2))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r>
              <a:rPr lang="en"/>
              <a:t>/18</a:t>
            </a:r>
            <a:endParaRPr/>
          </a:p>
        </p:txBody>
      </p:sp>
      <p:sp>
        <p:nvSpPr>
          <p:cNvPr id="365" name="Google Shape;365;p32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366" name="Google Shape;366;p32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67" name="Google Shape;367;p32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(Also see p.17)</a:t>
            </a:r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2100" cy="3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Atwood et al. 2009, ApJ 687, 1071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Goldstein et al. 2017, ApJL 848, 14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Ajello et al. 2018, ApJ 861, 85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Aasten et al. 2018, Science 361, 146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Ansoldi et al. 2018, ApJL 863, 10; Keivani et al. 2018, ApJ 864, 84</a:t>
            </a:r>
            <a:endParaRPr sz="16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Ajello et al. 2022, Science 376, 521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Buson et al. 2022, ApJL 933, 43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Xin et al. 2019, ApJ 885, 106; Amenomori et al. 2021, Nature Astronomy 5, 460, Cao et al. 2021, Nature 594, 33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Fang et al. 2022, PRL 129, 071101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Yoneda et al. 2021, ApJ 917, 90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Grenier et al. 2005, Science 307, 1292; Planck Collab. 2011, A&amp;A 536, 24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Kalberla et al. 2020, A&amp;A 639, 26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Mizuno et al. 2022, ApJ 935, 97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9600" cy="39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Fermi Gamma-ray Space Telescope: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space mission, launched in 2008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LAT+GBM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(TM is a LAT member)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Fermi Mission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r>
              <a:rPr lang="en"/>
              <a:t>/18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0" y="1894800"/>
            <a:ext cx="1992630" cy="2041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6711" y="3607105"/>
            <a:ext cx="1755648" cy="10972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9504" y="733000"/>
            <a:ext cx="2133600" cy="32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/>
        </p:nvSpPr>
        <p:spPr>
          <a:xfrm>
            <a:off x="3213983" y="3521650"/>
            <a:ext cx="24651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GBM (Gamma-ray Burst Monitor)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keV to 30 MeV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FOV: 9 sr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Monitoring transient sources (spectroscopy)</a:t>
            </a:r>
            <a:endParaRPr/>
          </a:p>
        </p:txBody>
      </p:sp>
      <p:sp>
        <p:nvSpPr>
          <p:cNvPr id="91" name="Google Shape;91;p15"/>
          <p:cNvSpPr txBox="1"/>
          <p:nvPr/>
        </p:nvSpPr>
        <p:spPr>
          <a:xfrm>
            <a:off x="2164475" y="1700350"/>
            <a:ext cx="4093200" cy="15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 (Large Area Telescope)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 MeV to &gt; 300 GeV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of view (FOV): 2.4 sr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Gamma-ray sky survey (imaging &amp; spectroscopy)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occasionally autonomous repoint request (ARR) triggered by GBM</a:t>
            </a:r>
            <a:endParaRPr sz="1300"/>
          </a:p>
        </p:txBody>
      </p:sp>
      <p:cxnSp>
        <p:nvCxnSpPr>
          <p:cNvPr id="92" name="Google Shape;92;p15"/>
          <p:cNvCxnSpPr/>
          <p:nvPr/>
        </p:nvCxnSpPr>
        <p:spPr>
          <a:xfrm rot="10800000">
            <a:off x="4545610" y="2002167"/>
            <a:ext cx="3041100" cy="3378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" name="Google Shape;93;p15"/>
          <p:cNvCxnSpPr/>
          <p:nvPr/>
        </p:nvCxnSpPr>
        <p:spPr>
          <a:xfrm flipH="1">
            <a:off x="5411700" y="2716675"/>
            <a:ext cx="2310300" cy="869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4" name="Google Shape;9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1891" y="3559194"/>
            <a:ext cx="1925827" cy="15544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5" name="Google Shape;95;p15"/>
          <p:cNvSpPr txBox="1"/>
          <p:nvPr/>
        </p:nvSpPr>
        <p:spPr>
          <a:xfrm>
            <a:off x="4583385" y="1717417"/>
            <a:ext cx="192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(Atwood+09 for details)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</a:t>
            </a:r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55170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space mission, launched in 2008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Low-earth circular orbit, 565 km altitude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Operated for &gt; 14 yrs, with no significant degradation of scientific performance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 modes of LAT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mode = sky survey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 entire sky every 3 hrs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Autonomous Repoint Request (ARR)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Pointed observation following detection of bright hard-spectrum gamma-ray burst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Target of Opportunity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d to few weeks in duration for flaring sources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380" name="Google Shape;380;p34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Fermi Mission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4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r>
              <a:rPr lang="en"/>
              <a:t>/18</a:t>
            </a:r>
            <a:endParaRPr/>
          </a:p>
        </p:txBody>
      </p:sp>
      <p:sp>
        <p:nvSpPr>
          <p:cNvPr id="382" name="Google Shape;382;p34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383" name="Google Shape;383;p34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384" name="Google Shape;3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1513" y="2905450"/>
            <a:ext cx="2152396" cy="17373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85" name="Google Shape;3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8825" y="676150"/>
            <a:ext cx="2986509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/>
          <p:nvPr/>
        </p:nvSpPr>
        <p:spPr>
          <a:xfrm>
            <a:off x="6078450" y="2301625"/>
            <a:ext cx="270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Launched in 2008 June from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Cape Canaveral Air Station@Florida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87" name="Google Shape;387;p34"/>
          <p:cNvSpPr txBox="1"/>
          <p:nvPr/>
        </p:nvSpPr>
        <p:spPr>
          <a:xfrm>
            <a:off x="195575" y="4101703"/>
            <a:ext cx="67953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Fermi-LAT Collaboration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NASA/DOE &amp; ~400 scientific members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(Japanese consortium contributes to both data analysis and operation; see backup)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8" name="Google Shape;38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6575" y="4141743"/>
            <a:ext cx="2743201" cy="3685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0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9600" cy="20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 </a:t>
            </a:r>
            <a:r>
              <a:rPr lang="en" sz="1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quality of instruments and data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Fermi-LAT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shift = 1 week. All work can be done via Web browser by reviewing 15 runs each day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Shifter checks monitor plots (light curves and hit maps) of each run. He/she flags the run as good (if everything is OK) or makes a report (if a possible issue is identified)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 contribution to assure the quality of data (distributed to community). Japanese group takes 4-5 shifts every year. (22 shifts in FY2016-2020)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477" name="Google Shape;477;p40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DQM (Data Quality Monitoring)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0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r>
              <a:rPr lang="en"/>
              <a:t>/18</a:t>
            </a:r>
            <a:endParaRPr/>
          </a:p>
        </p:txBody>
      </p:sp>
      <p:sp>
        <p:nvSpPr>
          <p:cNvPr id="479" name="Google Shape;479;p40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480" name="Google Shape;480;p40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481" name="Google Shape;4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788" y="2926071"/>
            <a:ext cx="5077969" cy="182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51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1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9600" cy="20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Shifter checks monitor plots and makes a report if a possible issue is identified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 contribution to </a:t>
            </a: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assure the quality of data</a:t>
            </a:r>
            <a:endParaRPr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In this example, shifter (student in Japan) identified a drop of rate associated with solar flare, and GTI is defined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487" name="Google Shape;487;p41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DQM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1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r>
              <a:rPr lang="en"/>
              <a:t>/18</a:t>
            </a:r>
            <a:endParaRPr/>
          </a:p>
        </p:txBody>
      </p:sp>
      <p:sp>
        <p:nvSpPr>
          <p:cNvPr id="489" name="Google Shape;489;p41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490" name="Google Shape;490;p41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491" name="Google Shape;4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088" y="2435288"/>
            <a:ext cx="3862093" cy="21031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92" name="Google Shape;49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566" y="2042045"/>
            <a:ext cx="3149839" cy="14630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93" name="Google Shape;49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7913" y="3566663"/>
            <a:ext cx="3152140" cy="15544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4207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2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9600" cy="14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Fermi-LAT consists of three subsystems, Tracker (direction measurement), CAL (energy meas.) and ACD (background rejection)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Experts monitor the instrument to assure stable performance. </a:t>
            </a: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Nagoya group is responsible for TKR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monitors efficiencies and noise occupancies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499" name="Google Shape;499;p42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Tracker Monitoring: Efficiencies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2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r>
              <a:rPr lang="en"/>
              <a:t>/18</a:t>
            </a:r>
            <a:endParaRPr/>
          </a:p>
        </p:txBody>
      </p:sp>
      <p:sp>
        <p:nvSpPr>
          <p:cNvPr id="501" name="Google Shape;501;p42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502" name="Google Shape;502;p42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503" name="Google Shape;50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025" y="2435975"/>
            <a:ext cx="2522389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5900" y="2207375"/>
            <a:ext cx="2920661" cy="25603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231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3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4644000" cy="14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Experts monitor the instrument to assure stable performance (Nagoya group is responsible for TKR)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Hit &amp; Trigger efficiencies have been stable over 10 yr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3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Tracker Monitoring: Efficiencies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43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r>
              <a:rPr lang="en"/>
              <a:t>/18</a:t>
            </a:r>
            <a:endParaRPr/>
          </a:p>
        </p:txBody>
      </p:sp>
      <p:sp>
        <p:nvSpPr>
          <p:cNvPr id="512" name="Google Shape;512;p43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513" name="Google Shape;513;p43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514" name="Google Shape;51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025" y="2435975"/>
            <a:ext cx="2522389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300" y="771450"/>
            <a:ext cx="2853333" cy="4219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53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5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4th Fermi-LAT Source Catalog (4FGL)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5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2100" cy="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(Fermi-LAT provides useful catalogs/resources of various types)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4FGL-DR3 contains 6659 γ-ray sources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5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r>
              <a:rPr lang="en"/>
              <a:t>/18</a:t>
            </a:r>
            <a:endParaRPr/>
          </a:p>
        </p:txBody>
      </p:sp>
      <p:sp>
        <p:nvSpPr>
          <p:cNvPr id="396" name="Google Shape;396;p35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cxnSp>
        <p:nvCxnSpPr>
          <p:cNvPr id="398" name="Google Shape;398;p35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9" name="Google Shape;399;p35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0" name="Google Shape;400;p35"/>
          <p:cNvSpPr txBox="1"/>
          <p:nvPr/>
        </p:nvSpPr>
        <p:spPr>
          <a:xfrm>
            <a:off x="1307675" y="4250175"/>
            <a:ext cx="277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-6     -4     -2      0      2      4 (秒)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1" name="Google Shape;4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84" y="1754775"/>
            <a:ext cx="5200783" cy="30175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02" name="Google Shape;402;p35"/>
          <p:cNvSpPr txBox="1">
            <a:spLocks noGrp="1"/>
          </p:cNvSpPr>
          <p:nvPr>
            <p:ph type="body" idx="4294967295"/>
          </p:nvPr>
        </p:nvSpPr>
        <p:spPr>
          <a:xfrm>
            <a:off x="81008" y="1831875"/>
            <a:ext cx="3863400" cy="26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Useful when writing a proposal, paper of your source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Includes new γ-ray source classes (non-AGN galaxies, globular clusters, high-mass binaries, novae)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source classes are more populated than expected (MSPs, radio quiet pulsars, high-z AGNs)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~30% of sources unassociated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5"/>
          <p:cNvSpPr txBox="1"/>
          <p:nvPr/>
        </p:nvSpPr>
        <p:spPr>
          <a:xfrm>
            <a:off x="3841926" y="1709425"/>
            <a:ext cx="13326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(Fermi-LAT Collab. 20)</a:t>
            </a:r>
            <a:endParaRPr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Long-term Transient Sources Catalog (1FLT)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6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2100" cy="11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(Fermi-LAT provides useful catalogs/resources of various types)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1FLT lists 142 new transient in monthly timescale, not in 4FGL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~100 are confidently associated with AGNs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6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r>
              <a:rPr lang="en"/>
              <a:t>/18</a:t>
            </a:r>
            <a:endParaRPr/>
          </a:p>
        </p:txBody>
      </p:sp>
      <p:sp>
        <p:nvSpPr>
          <p:cNvPr id="411" name="Google Shape;411;p36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412" name="Google Shape;412;p36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cxnSp>
        <p:nvCxnSpPr>
          <p:cNvPr id="413" name="Google Shape;413;p36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4" name="Google Shape;414;p36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5" name="Google Shape;4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4756" y="2000932"/>
            <a:ext cx="5135576" cy="26517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16" name="Google Shape;4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850" y="1962150"/>
            <a:ext cx="3683203" cy="17373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7" name="Google Shape;417;p36"/>
          <p:cNvSpPr txBox="1"/>
          <p:nvPr/>
        </p:nvSpPr>
        <p:spPr>
          <a:xfrm>
            <a:off x="3933875" y="2059575"/>
            <a:ext cx="11118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(Fermi-LAT Collab. 21)</a:t>
            </a:r>
            <a:endParaRPr sz="1200"/>
          </a:p>
        </p:txBody>
      </p:sp>
      <p:sp>
        <p:nvSpPr>
          <p:cNvPr id="418" name="Google Shape;418;p36"/>
          <p:cNvSpPr/>
          <p:nvPr/>
        </p:nvSpPr>
        <p:spPr>
          <a:xfrm>
            <a:off x="8056961" y="2147400"/>
            <a:ext cx="928200" cy="211500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9" name="Google Shape;41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781" y="3606281"/>
            <a:ext cx="2736745" cy="14630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7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Long-term Transient Sources Catalog (1FLT)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7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2100" cy="11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(Fermi-LAT provides useful catalogs/resources of various types)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1FLT lists 142 new transient in monthly timescale, not in 4FGL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~100 are confidently associated with AGNs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7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r>
              <a:rPr lang="en"/>
              <a:t>/18</a:t>
            </a:r>
            <a:endParaRPr/>
          </a:p>
        </p:txBody>
      </p:sp>
      <p:sp>
        <p:nvSpPr>
          <p:cNvPr id="427" name="Google Shape;427;p37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428" name="Google Shape;428;p37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cxnSp>
        <p:nvCxnSpPr>
          <p:cNvPr id="429" name="Google Shape;429;p37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0" name="Google Shape;430;p37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1" name="Google Shape;431;p37"/>
          <p:cNvSpPr txBox="1"/>
          <p:nvPr/>
        </p:nvSpPr>
        <p:spPr>
          <a:xfrm>
            <a:off x="1307675" y="4250175"/>
            <a:ext cx="277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-6     -4     -2      0      2      4 (秒)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2" name="Google Shape;4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50" y="1962150"/>
            <a:ext cx="3683203" cy="17373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33" name="Google Shape;4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8675" y="2000975"/>
            <a:ext cx="4581145" cy="274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4" name="Google Shape;434;p37"/>
          <p:cNvSpPr txBox="1">
            <a:spLocks noGrp="1"/>
          </p:cNvSpPr>
          <p:nvPr>
            <p:ph type="body" idx="4294967295"/>
          </p:nvPr>
        </p:nvSpPr>
        <p:spPr>
          <a:xfrm>
            <a:off x="219650" y="3660675"/>
            <a:ext cx="4092000" cy="11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FSRQ found; BL Lacs less variable, FSRQ’s activity mainly seen in flaring events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Spectrum softer than 4LAC; soft sources less distinguishable over long integration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7"/>
          <p:cNvSpPr txBox="1"/>
          <p:nvPr/>
        </p:nvSpPr>
        <p:spPr>
          <a:xfrm>
            <a:off x="4772075" y="2000350"/>
            <a:ext cx="1043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(Fermi-LAT Collab. 21)</a:t>
            </a:r>
            <a:endParaRPr sz="1200"/>
          </a:p>
        </p:txBody>
      </p:sp>
      <p:sp>
        <p:nvSpPr>
          <p:cNvPr id="436" name="Google Shape;436;p37"/>
          <p:cNvSpPr/>
          <p:nvPr/>
        </p:nvSpPr>
        <p:spPr>
          <a:xfrm>
            <a:off x="7834525" y="2000975"/>
            <a:ext cx="653700" cy="205500"/>
          </a:xfrm>
          <a:prstGeom prst="rect">
            <a:avLst/>
          </a:prstGeom>
          <a:noFill/>
          <a:ln w="19050" cap="flat" cmpd="sng">
            <a:solidFill>
              <a:srgbClr val="0F9D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7"/>
          <p:cNvSpPr/>
          <p:nvPr/>
        </p:nvSpPr>
        <p:spPr>
          <a:xfrm>
            <a:off x="155985" y="2376000"/>
            <a:ext cx="3706800" cy="259200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7"/>
          <p:cNvSpPr txBox="1"/>
          <p:nvPr/>
        </p:nvSpPr>
        <p:spPr>
          <a:xfrm>
            <a:off x="7040975" y="2522075"/>
            <a:ext cx="160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(LAC; LAT AGN Catalog)</a:t>
            </a:r>
            <a:endParaRPr sz="1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8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Fermi Light Curve Repository (LCR)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8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222100" cy="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(Fermi-LAT provides useful catalogs/resources of various types)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Fermi LCR provides an automated time-series analysis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8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r>
              <a:rPr lang="en"/>
              <a:t>/18</a:t>
            </a:r>
            <a:endParaRPr/>
          </a:p>
        </p:txBody>
      </p:sp>
      <p:sp>
        <p:nvSpPr>
          <p:cNvPr id="446" name="Google Shape;446;p38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447" name="Google Shape;447;p38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cxnSp>
        <p:nvCxnSpPr>
          <p:cNvPr id="448" name="Google Shape;448;p38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9" name="Google Shape;449;p38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0" name="Google Shape;450;p38"/>
          <p:cNvSpPr txBox="1"/>
          <p:nvPr/>
        </p:nvSpPr>
        <p:spPr>
          <a:xfrm>
            <a:off x="1307675" y="4250175"/>
            <a:ext cx="277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-6     -4     -2      0      2      4 (秒)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38"/>
          <p:cNvSpPr txBox="1">
            <a:spLocks noGrp="1"/>
          </p:cNvSpPr>
          <p:nvPr>
            <p:ph type="body" idx="4294967295"/>
          </p:nvPr>
        </p:nvSpPr>
        <p:spPr>
          <a:xfrm>
            <a:off x="205775" y="1685375"/>
            <a:ext cx="4377900" cy="1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Provides LCs (resolutions of 3 day, 1 week and 1 month) for many 4FGL sources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 flux and photon flux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LCs derived from Maximum likelihood analysis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(you may also use LCR to find good-time-interval for reducing contamination to your source)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8"/>
          <p:cNvPicPr preferRelativeResize="0"/>
          <p:nvPr/>
        </p:nvPicPr>
        <p:blipFill rotWithShape="1">
          <a:blip r:embed="rId3">
            <a:alphaModFix/>
          </a:blip>
          <a:srcRect l="20553" t="12277" r="2209" b="14160"/>
          <a:stretch/>
        </p:blipFill>
        <p:spPr>
          <a:xfrm>
            <a:off x="4643475" y="1961625"/>
            <a:ext cx="4259726" cy="2286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3" name="Google Shape;45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13" y="3614067"/>
            <a:ext cx="3793998" cy="11887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71127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Astrophysics Advisory Committee panel report says</a:t>
            </a:r>
            <a:endParaRPr sz="16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Role of Fermi in Today’s Astrophysics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r>
              <a:rPr lang="en"/>
              <a:t>/18</a:t>
            </a: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 t="21734" b="5891"/>
          <a:stretch/>
        </p:blipFill>
        <p:spPr>
          <a:xfrm>
            <a:off x="5790600" y="1819750"/>
            <a:ext cx="3208076" cy="30037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6" name="Google Shape;106;p16"/>
          <p:cNvSpPr txBox="1">
            <a:spLocks noGrp="1"/>
          </p:cNvSpPr>
          <p:nvPr>
            <p:ph type="body" idx="4294967295"/>
          </p:nvPr>
        </p:nvSpPr>
        <p:spPr>
          <a:xfrm>
            <a:off x="464625" y="1155575"/>
            <a:ext cx="5325900" cy="30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“Fermi provides unique access to the gamma-ray portion of the electromagnetic spectrum and the </a:t>
            </a:r>
            <a:r>
              <a:rPr lang="en" sz="1600" i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simultaneous filed-of-view</a:t>
            </a:r>
            <a:r>
              <a:rPr lang="en" sz="1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any space telescope. Its data give us a </a:t>
            </a:r>
            <a:r>
              <a:rPr lang="en" sz="1600" i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time-domain view</a:t>
            </a:r>
            <a:r>
              <a:rPr lang="en" sz="1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entire gamma-ray sky and are a crucial asset for gravitational-wave and multi-messenger astrophysics”</a:t>
            </a:r>
            <a:endParaRPr sz="16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Fermi plays a key role in today’s astrophysics by providing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Crucial data for multimessenger (MM) astrophysics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Useful catalogs of various source classes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Crucial data for multiwavelength (MW) astrophysics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6172000" y="1507075"/>
            <a:ext cx="2767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(2022 NASA senior review proposal)</a:t>
            </a:r>
            <a:endParaRPr sz="1200"/>
          </a:p>
        </p:txBody>
      </p:sp>
      <p:sp>
        <p:nvSpPr>
          <p:cNvPr id="108" name="Google Shape;108;p16"/>
          <p:cNvSpPr txBox="1"/>
          <p:nvPr/>
        </p:nvSpPr>
        <p:spPr>
          <a:xfrm>
            <a:off x="1652350" y="4122400"/>
            <a:ext cx="420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(see also  Hadasch’s talk (Day1) and Tibaldo’s talk (Day 2))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010" y="3051675"/>
            <a:ext cx="3558440" cy="20116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21" name="Google Shape;521;p44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484300" cy="21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Association of neutrino with flaring blazar TXS 0506+056 sparked interest to identify further counterparts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other counterpart has been identified unambiguously 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(positional &amp; temporal)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Simultaneous observations ongoing to expand the populations (e.g., possible association ob IC211208A with gamma-ray flare of PKS 0735+17)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IceCube hotspots located in the southern sky are likely originated from blazars in 5BZCat (well-defined sample of blazars)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522" name="Google Shape;522;p44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MM Astrophysics (4): neutrino - gamma ray connection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44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r>
              <a:rPr lang="en"/>
              <a:t>/18</a:t>
            </a:r>
            <a:endParaRPr/>
          </a:p>
        </p:txBody>
      </p:sp>
      <p:sp>
        <p:nvSpPr>
          <p:cNvPr id="524" name="Google Shape;524;p44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525" name="Google Shape;525;p44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526" name="Google Shape;526;p44"/>
          <p:cNvSpPr txBox="1"/>
          <p:nvPr/>
        </p:nvSpPr>
        <p:spPr>
          <a:xfrm>
            <a:off x="4932675" y="4554425"/>
            <a:ext cx="123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(Buson+22)</a:t>
            </a:r>
            <a:endParaRPr sz="1200"/>
          </a:p>
        </p:txBody>
      </p:sp>
      <p:sp>
        <p:nvSpPr>
          <p:cNvPr id="527" name="Google Shape;527;p44"/>
          <p:cNvSpPr txBox="1">
            <a:spLocks noGrp="1"/>
          </p:cNvSpPr>
          <p:nvPr>
            <p:ph type="body" idx="4294967295"/>
          </p:nvPr>
        </p:nvSpPr>
        <p:spPr>
          <a:xfrm>
            <a:off x="1030475" y="3355875"/>
            <a:ext cx="3748200" cy="9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1 out of 10 was reported as gamma-ray emitter in 2nd LAT AGN (active galactic nucleus) catalog, suggesting different emission sites for neutrino and gamma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5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First Solar Flare Catalog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5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600400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(Fermi-LAT provides useful catalogs/resources of various types)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Fermi-LAT detected 45 solar flares (FLSF; E&gt;60 MeV)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from behind the limb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but three flares are associated with coronal mass ejection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Emission due to decay of pions produced by &gt;300 MeV protons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5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r>
              <a:rPr lang="en"/>
              <a:t>/18</a:t>
            </a:r>
            <a:endParaRPr/>
          </a:p>
        </p:txBody>
      </p:sp>
      <p:sp>
        <p:nvSpPr>
          <p:cNvPr id="535" name="Google Shape;535;p45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536" name="Google Shape;536;p45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cxnSp>
        <p:nvCxnSpPr>
          <p:cNvPr id="537" name="Google Shape;537;p45"/>
          <p:cNvCxnSpPr/>
          <p:nvPr/>
        </p:nvCxnSpPr>
        <p:spPr>
          <a:xfrm>
            <a:off x="6026175" y="4543994"/>
            <a:ext cx="5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8" name="Google Shape;538;p45"/>
          <p:cNvSpPr txBox="1"/>
          <p:nvPr/>
        </p:nvSpPr>
        <p:spPr>
          <a:xfrm>
            <a:off x="6079425" y="4476222"/>
            <a:ext cx="52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9" name="Google Shape;53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7775" y="2597675"/>
            <a:ext cx="2715767" cy="24688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40" name="Google Shape;5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1475" y="2599088"/>
            <a:ext cx="2506862" cy="24688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41" name="Google Shape;541;p45"/>
          <p:cNvSpPr txBox="1"/>
          <p:nvPr/>
        </p:nvSpPr>
        <p:spPr>
          <a:xfrm>
            <a:off x="3865775" y="2821575"/>
            <a:ext cx="12258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(Fermi-LAT Collab. 21)</a:t>
            </a:r>
            <a:endParaRPr sz="1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60" y="3044952"/>
            <a:ext cx="2546129" cy="17373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59" name="Google Shape;459;p39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26300" cy="16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applied HI-line-profile based analysis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𝛾-ray/W</a:t>
            </a:r>
            <a:r>
              <a:rPr lang="en" sz="16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higher in narrow HI, establishing it to be thick HI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Residual remains, very likely CO-dark H</a:t>
            </a:r>
            <a:r>
              <a:rPr lang="en" sz="16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(modeled using dust emission)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Also modelled interstellar CR spectrum (by PL of momentum w/ two breaks) using 𝛾-ray data + CR data (AMS02, Voyager)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9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MW Astrophysics (3): MBM 53-55 Clouds and Pegasus loop (Cont’d)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9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t>/18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462" name="Google Shape;462;p39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t>2023.03.27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463" name="Google Shape;463;p39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t>T. Mizuno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464" name="Google Shape;464;p39"/>
          <p:cNvSpPr txBox="1"/>
          <p:nvPr/>
        </p:nvSpPr>
        <p:spPr>
          <a:xfrm>
            <a:off x="975360" y="2478024"/>
            <a:ext cx="271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Count map (0.1-73 GeV)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" name="Google Shape;465;p39"/>
          <p:cNvSpPr txBox="1"/>
          <p:nvPr/>
        </p:nvSpPr>
        <p:spPr>
          <a:xfrm>
            <a:off x="1798325" y="3840475"/>
            <a:ext cx="145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Pegasus loop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66" name="Google Shape;4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88" y="2587752"/>
            <a:ext cx="2926078" cy="19916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67" name="Google Shape;467;p39"/>
          <p:cNvSpPr txBox="1"/>
          <p:nvPr/>
        </p:nvSpPr>
        <p:spPr>
          <a:xfrm>
            <a:off x="246888" y="2490372"/>
            <a:ext cx="271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Data/model (w/ final model)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" name="Google Shape;468;p39"/>
          <p:cNvSpPr txBox="1"/>
          <p:nvPr/>
        </p:nvSpPr>
        <p:spPr>
          <a:xfrm>
            <a:off x="2179450" y="4508150"/>
            <a:ext cx="133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(Mizuno+22)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69" name="Google Shape;46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7600" y="3047748"/>
            <a:ext cx="2567431" cy="17373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70" name="Google Shape;470;p39"/>
          <p:cNvSpPr txBox="1"/>
          <p:nvPr/>
        </p:nvSpPr>
        <p:spPr>
          <a:xfrm>
            <a:off x="3931920" y="2956550"/>
            <a:ext cx="145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</a:t>
            </a:r>
            <a:r>
              <a:rPr kumimoji="0" lang="en" sz="10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(of narrow-HI)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39"/>
          <p:cNvSpPr txBox="1"/>
          <p:nvPr/>
        </p:nvSpPr>
        <p:spPr>
          <a:xfrm>
            <a:off x="6366850" y="2953500"/>
            <a:ext cx="263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Residual gas template (dust Radiance)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753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3253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GW170817 (neutron star (NS) merger) = GRB 170817A (short gamma-ray burst; sGRB)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Positional &amp; temporal association</a:t>
            </a:r>
            <a:endParaRPr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MM Astrophysics (1): GW170817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r>
              <a:rPr lang="en"/>
              <a:t>/18</a:t>
            </a:r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50" y="1991388"/>
            <a:ext cx="4399897" cy="24688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424" y="1367275"/>
            <a:ext cx="3134509" cy="32003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0" name="Google Shape;120;p17"/>
          <p:cNvSpPr txBox="1"/>
          <p:nvPr/>
        </p:nvSpPr>
        <p:spPr>
          <a:xfrm>
            <a:off x="776051" y="4120650"/>
            <a:ext cx="4255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Credits: NASA's Goddard Space Flight Center/CI Lab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6009125" y="1379375"/>
            <a:ext cx="222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Fermi GBM &amp; LIGO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4591750" y="4517436"/>
            <a:ext cx="439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https://fermi.gsfc.nasa.gov/fermi10/fridays/01122018.html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50" y="2715938"/>
            <a:ext cx="5458552" cy="21031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8" name="Google Shape;128;p18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325300" cy="14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GW170817 (NS merger) = sGRB</a:t>
            </a:r>
            <a:endParaRPr sz="20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~2.0 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peak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~200 keV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(probability to be a short-hard class ~70%)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MM Astrophysics (1): GW170817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r>
              <a:rPr lang="en"/>
              <a:t>/18</a:t>
            </a: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1005300" y="2332125"/>
            <a:ext cx="46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duration (T</a:t>
            </a:r>
            <a:r>
              <a:rPr lang="en" baseline="-25000"/>
              <a:t>90</a:t>
            </a:r>
            <a:r>
              <a:rPr lang="en"/>
              <a:t>)                        T</a:t>
            </a:r>
            <a:r>
              <a:rPr lang="en" baseline="-25000"/>
              <a:t>90</a:t>
            </a:r>
            <a:r>
              <a:rPr lang="en"/>
              <a:t> vs. spectral hardness</a:t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5628125" y="2975475"/>
            <a:ext cx="123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(Goldstein+17)</a:t>
            </a:r>
            <a:endParaRPr sz="1200"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375" y="1211625"/>
            <a:ext cx="3494024" cy="17373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6" name="Google Shape;136;p18"/>
          <p:cNvSpPr txBox="1"/>
          <p:nvPr/>
        </p:nvSpPr>
        <p:spPr>
          <a:xfrm>
            <a:off x="6847325" y="922175"/>
            <a:ext cx="1237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localization</a:t>
            </a:r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body" idx="4294967295"/>
          </p:nvPr>
        </p:nvSpPr>
        <p:spPr>
          <a:xfrm>
            <a:off x="5809800" y="3426694"/>
            <a:ext cx="32169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 was off at t</a:t>
            </a:r>
            <a:r>
              <a:rPr lang="en" sz="140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due to South Atlantic Anomaly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(Ajello+18)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~5% of GBM-sGRBs were detected by LAT (within FOV or ARR); next GW/GBM events in O4 are anticipated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7547350" y="1238000"/>
            <a:ext cx="162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9900FF"/>
                </a:solidFill>
              </a:rPr>
              <a:t>GBM </a:t>
            </a:r>
            <a:r>
              <a:rPr lang="en" sz="1200" b="1">
                <a:solidFill>
                  <a:schemeClr val="dk2"/>
                </a:solidFill>
              </a:rPr>
              <a:t>&amp;</a:t>
            </a:r>
            <a:r>
              <a:rPr lang="en" sz="1200" b="1">
                <a:solidFill>
                  <a:srgbClr val="9900FF"/>
                </a:solidFill>
              </a:rPr>
              <a:t> </a:t>
            </a:r>
            <a:r>
              <a:rPr lang="en" sz="1200" b="1">
                <a:solidFill>
                  <a:srgbClr val="0F9D58"/>
                </a:solidFill>
              </a:rPr>
              <a:t>LIGO/Virgo</a:t>
            </a:r>
            <a:endParaRPr sz="1200" b="1">
              <a:solidFill>
                <a:srgbClr val="0F9D5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50" y="3884703"/>
            <a:ext cx="8869680" cy="6878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4" name="Google Shape;1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2951" y="1397675"/>
            <a:ext cx="2614458" cy="22053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5" name="Google Shape;145;p19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6721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IceCube-170922A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energy (HE) ν events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from TXS 0506+056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(blazar)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Positional &amp; temporal association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MM Astrophysics (2): IceCube-170922A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9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r>
              <a:rPr lang="en"/>
              <a:t>/18</a:t>
            </a:r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2245625" y="4607650"/>
            <a:ext cx="736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9 yrs</a:t>
            </a:r>
            <a:endParaRPr sz="1600"/>
          </a:p>
        </p:txBody>
      </p:sp>
      <p:sp>
        <p:nvSpPr>
          <p:cNvPr id="151" name="Google Shape;151;p19"/>
          <p:cNvSpPr txBox="1"/>
          <p:nvPr/>
        </p:nvSpPr>
        <p:spPr>
          <a:xfrm>
            <a:off x="5093700" y="2655975"/>
            <a:ext cx="1332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Fermi-LAT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4290300" y="3602775"/>
            <a:ext cx="167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(Aasten+18)</a:t>
            </a:r>
            <a:endParaRPr sz="1200"/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0647" y="1716525"/>
            <a:ext cx="3248297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1206825" y="1765350"/>
            <a:ext cx="145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E</a:t>
            </a:r>
            <a:r>
              <a:rPr lang="en" sz="1600" baseline="-25000">
                <a:solidFill>
                  <a:schemeClr val="lt1"/>
                </a:solidFill>
              </a:rPr>
              <a:t>ν</a:t>
            </a:r>
            <a:r>
              <a:rPr lang="en" sz="1600">
                <a:solidFill>
                  <a:schemeClr val="lt1"/>
                </a:solidFill>
              </a:rPr>
              <a:t> ~ 290 TeV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1054425" y="3198650"/>
            <a:ext cx="338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Credit: NASA’s Goddard Space Flight Center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6131825" y="4607650"/>
            <a:ext cx="1332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1.5 months</a:t>
            </a:r>
            <a:endParaRPr sz="1600"/>
          </a:p>
        </p:txBody>
      </p:sp>
      <p:sp>
        <p:nvSpPr>
          <p:cNvPr id="157" name="Google Shape;157;p19"/>
          <p:cNvSpPr txBox="1"/>
          <p:nvPr/>
        </p:nvSpPr>
        <p:spPr>
          <a:xfrm>
            <a:off x="7464425" y="1773975"/>
            <a:ext cx="16371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(Analysis led by Y. Tanaka@Hiroshima;Atel#10791)</a:t>
            </a:r>
            <a:endParaRPr sz="1200"/>
          </a:p>
        </p:txBody>
      </p:sp>
      <p:cxnSp>
        <p:nvCxnSpPr>
          <p:cNvPr id="158" name="Google Shape;158;p19"/>
          <p:cNvCxnSpPr/>
          <p:nvPr/>
        </p:nvCxnSpPr>
        <p:spPr>
          <a:xfrm rot="10800000" flipH="1">
            <a:off x="632965" y="4666018"/>
            <a:ext cx="4114800" cy="2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9" name="Google Shape;159;p19"/>
          <p:cNvCxnSpPr/>
          <p:nvPr/>
        </p:nvCxnSpPr>
        <p:spPr>
          <a:xfrm rot="10800000" flipH="1">
            <a:off x="4876476" y="4666018"/>
            <a:ext cx="4114800" cy="2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60" name="Google Shape;160;p19"/>
          <p:cNvSpPr/>
          <p:nvPr/>
        </p:nvSpPr>
        <p:spPr>
          <a:xfrm>
            <a:off x="4545325" y="3878775"/>
            <a:ext cx="257700" cy="7941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2001550"/>
            <a:ext cx="4238243" cy="274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6" name="Google Shape;166;p20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3217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ν events; </a:t>
            </a:r>
            <a:r>
              <a:rPr lang="en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cosmic-ray (CR) p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+γ interaction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</a:t>
            </a:r>
            <a:r>
              <a:rPr lang="en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ν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 290 TeV, E</a:t>
            </a:r>
            <a:r>
              <a:rPr lang="en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 3 PeV)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MW data shows rather typical (leptonic) blazar spectrum; difficult to draw a direct connection w/ neutrino flux, stimulating theoretical works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MM Astrophysics (2): IceCube-170922A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0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r>
              <a:rPr lang="en"/>
              <a:t>/18</a:t>
            </a:r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171" name="Google Shape;171;p20"/>
          <p:cNvSpPr txBox="1"/>
          <p:nvPr/>
        </p:nvSpPr>
        <p:spPr>
          <a:xfrm>
            <a:off x="5983550" y="3592600"/>
            <a:ext cx="102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(Aasten+18)</a:t>
            </a:r>
            <a:endParaRPr sz="1200"/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438" y="2016800"/>
            <a:ext cx="1792224" cy="25603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3" name="Google Shape;1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688" y="4547888"/>
            <a:ext cx="2991917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/>
          <p:nvPr/>
        </p:nvSpPr>
        <p:spPr>
          <a:xfrm>
            <a:off x="5973608" y="2283425"/>
            <a:ext cx="822900" cy="8229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0"/>
          <p:cNvSpPr txBox="1"/>
          <p:nvPr/>
        </p:nvSpPr>
        <p:spPr>
          <a:xfrm>
            <a:off x="5094725" y="2518275"/>
            <a:ext cx="123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Fermi-LAT</a:t>
            </a:r>
            <a:endParaRPr sz="1200" b="1"/>
          </a:p>
        </p:txBody>
      </p:sp>
      <p:sp>
        <p:nvSpPr>
          <p:cNvPr id="176" name="Google Shape;176;p20"/>
          <p:cNvSpPr txBox="1"/>
          <p:nvPr/>
        </p:nvSpPr>
        <p:spPr>
          <a:xfrm>
            <a:off x="7744210" y="1871650"/>
            <a:ext cx="139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(e.g., Ansoldi+18, Keivani+18)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100" y="2565400"/>
            <a:ext cx="3390900" cy="22859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2" name="Google Shape;182;p21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753100" cy="1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Coalescing binary supermassive black holes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merging galaxies fill the universe with long GWs (@nanohertz) =&gt; pulsar timing array (PTA) in radio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Gamma-ray is independent to and complementary with radio PTAs; free from effects of ionized interstellar medium (dispersion measure)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12.5 yrs data &amp; 35 millisec. pulsars (MSPs); results already 30% as good as radio PTAs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MM Astrophysics (3): Pulsars and GW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r>
              <a:rPr lang="en"/>
              <a:t>/18</a:t>
            </a:r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187" name="Google Shape;187;p21"/>
          <p:cNvSpPr txBox="1"/>
          <p:nvPr/>
        </p:nvSpPr>
        <p:spPr>
          <a:xfrm>
            <a:off x="5461675" y="3292225"/>
            <a:ext cx="123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(Ajello+22)</a:t>
            </a:r>
            <a:endParaRPr sz="1200"/>
          </a:p>
        </p:txBody>
      </p:sp>
      <p:pic>
        <p:nvPicPr>
          <p:cNvPr id="188" name="Google Shape;18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686" y="2568163"/>
            <a:ext cx="3257550" cy="2286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9" name="Google Shape;189;p21"/>
          <p:cNvSpPr txBox="1"/>
          <p:nvPr/>
        </p:nvSpPr>
        <p:spPr>
          <a:xfrm>
            <a:off x="280075" y="3444625"/>
            <a:ext cx="123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(Nature, 2010)</a:t>
            </a:r>
            <a:endParaRPr sz="1200"/>
          </a:p>
        </p:txBody>
      </p:sp>
      <p:sp>
        <p:nvSpPr>
          <p:cNvPr id="190" name="Google Shape;190;p21"/>
          <p:cNvSpPr/>
          <p:nvPr/>
        </p:nvSpPr>
        <p:spPr>
          <a:xfrm>
            <a:off x="7649378" y="3639911"/>
            <a:ext cx="365700" cy="3657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3253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Gamma-ray is independent to and complementary with radio PTAs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free from effects of ionized interstellar medium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12.5 yrs data &amp; 35 MSPs; results already 30% as good as radio PTAs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MM Astrophysics (3): Pulsars and GW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r>
              <a:rPr lang="en"/>
              <a:t>/18</a:t>
            </a:r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2023.03.27</a:t>
            </a:r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sldNum" idx="3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200" name="Google Shape;200;p22"/>
          <p:cNvSpPr txBox="1"/>
          <p:nvPr/>
        </p:nvSpPr>
        <p:spPr>
          <a:xfrm>
            <a:off x="5690275" y="3444625"/>
            <a:ext cx="123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(Ajello+22)</a:t>
            </a:r>
            <a:endParaRPr sz="1200"/>
          </a:p>
        </p:txBody>
      </p:sp>
      <p:pic>
        <p:nvPicPr>
          <p:cNvPr id="201" name="Google Shape;2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266" y="2004275"/>
            <a:ext cx="4210812" cy="274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2" name="Google Shape;202;p22"/>
          <p:cNvSpPr txBox="1">
            <a:spLocks noGrp="1"/>
          </p:cNvSpPr>
          <p:nvPr>
            <p:ph type="body" idx="4294967295"/>
          </p:nvPr>
        </p:nvSpPr>
        <p:spPr>
          <a:xfrm>
            <a:off x="471900" y="1905514"/>
            <a:ext cx="444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LAT constraints improve as t</a:t>
            </a:r>
            <a:r>
              <a:rPr lang="en" sz="2000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-13/6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 the next ~5 yrs Fermi-LAT will confirm or refute the candidate signal from radio PTAs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2133400" y="4097875"/>
            <a:ext cx="2665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(2022 NASA senior review proposal)</a:t>
            </a:r>
            <a:endParaRPr sz="1200"/>
          </a:p>
        </p:txBody>
      </p:sp>
      <p:sp>
        <p:nvSpPr>
          <p:cNvPr id="204" name="Google Shape;204;p22"/>
          <p:cNvSpPr/>
          <p:nvPr/>
        </p:nvSpPr>
        <p:spPr>
          <a:xfrm>
            <a:off x="6277775" y="2147400"/>
            <a:ext cx="1458300" cy="369300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2"/>
          <p:cNvSpPr/>
          <p:nvPr/>
        </p:nvSpPr>
        <p:spPr>
          <a:xfrm>
            <a:off x="6928075" y="3351475"/>
            <a:ext cx="736200" cy="369300"/>
          </a:xfrm>
          <a:prstGeom prst="rect">
            <a:avLst/>
          </a:prstGeom>
          <a:noFill/>
          <a:ln w="19050" cap="flat" cmpd="sng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4215</Words>
  <Application>Microsoft Office PowerPoint</Application>
  <PresentationFormat>On-screen Show (16:9)</PresentationFormat>
  <Paragraphs>503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Roboto</vt:lpstr>
      <vt:lpstr>Material</vt:lpstr>
      <vt:lpstr>Recent Results of Fermi: Its Role in the Era of Multimessenger/Multiwavelength Astrophysics</vt:lpstr>
      <vt:lpstr>Fermi Mission</vt:lpstr>
      <vt:lpstr>Role of Fermi in Today’s Astrophysics</vt:lpstr>
      <vt:lpstr>MM Astrophysics (1): GW170817</vt:lpstr>
      <vt:lpstr>MM Astrophysics (1): GW170817 (Cont’d)</vt:lpstr>
      <vt:lpstr>MM Astrophysics (2): IceCube-170922A</vt:lpstr>
      <vt:lpstr>MM Astrophysics (2): IceCube-170922A (Cont’d)</vt:lpstr>
      <vt:lpstr>MM Astrophysics (3): Pulsars and GW</vt:lpstr>
      <vt:lpstr>MM Astrophysics (3): Pulsars and GW (Cont’d)</vt:lpstr>
      <vt:lpstr>Useful Catalog and Resources</vt:lpstr>
      <vt:lpstr>MW Astrophysics (1): SNR G106.3+2.7</vt:lpstr>
      <vt:lpstr>MW Astrophysics (1): SNR G106.3+2.7 (Cont’d)</vt:lpstr>
      <vt:lpstr>MW Astrophysics (2): LS 5039</vt:lpstr>
      <vt:lpstr>MW Astrophysics (2): LS 5039 (Cont’d)</vt:lpstr>
      <vt:lpstr>MW Astrophysics (3): Diffuse 𝛾-rays to study ISM gas and CRs</vt:lpstr>
      <vt:lpstr>MW Astrophysics (3): MBM 53-55 Clouds and Pegasus loop</vt:lpstr>
      <vt:lpstr>MW Astrophysics (3): MBM 53-55 Clouds and Pegasus loop (Cont’d)</vt:lpstr>
      <vt:lpstr>Summary</vt:lpstr>
      <vt:lpstr>References (Also see p.17)</vt:lpstr>
      <vt:lpstr>Backup Slide</vt:lpstr>
      <vt:lpstr>Fermi Mission (Cont’d)</vt:lpstr>
      <vt:lpstr>DQM (Data Quality Monitoring)</vt:lpstr>
      <vt:lpstr>DQM (Cont’d)</vt:lpstr>
      <vt:lpstr>Tracker Monitoring: Efficiencies</vt:lpstr>
      <vt:lpstr>Tracker Monitoring: Efficiencies (Cont’d)</vt:lpstr>
      <vt:lpstr>4th Fermi-LAT Source Catalog (4FGL)</vt:lpstr>
      <vt:lpstr>Long-term Transient Sources Catalog (1FLT)</vt:lpstr>
      <vt:lpstr>Long-term Transient Sources Catalog (1FLT) (Cont’d)</vt:lpstr>
      <vt:lpstr>Fermi Light Curve Repository (LCR)</vt:lpstr>
      <vt:lpstr>MM Astrophysics (4): neutrino - gamma ray connection</vt:lpstr>
      <vt:lpstr>First Solar Flare Catalog</vt:lpstr>
      <vt:lpstr>MW Astrophysics (3): MBM 53-55 Clouds and Pegasus loop (Cont’d)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Results of Fermi: Its Role in the Era of Multimessenger/Multiwavelength Astrophysics</dc:title>
  <cp:lastModifiedBy>水野　恒史</cp:lastModifiedBy>
  <cp:revision>1</cp:revision>
  <dcterms:modified xsi:type="dcterms:W3CDTF">2023-03-27T05:39:46Z</dcterms:modified>
</cp:coreProperties>
</file>