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80" r:id="rId3"/>
    <p:sldId id="258" r:id="rId4"/>
    <p:sldId id="281" r:id="rId5"/>
    <p:sldId id="282" r:id="rId6"/>
    <p:sldId id="283" r:id="rId7"/>
    <p:sldId id="284" r:id="rId8"/>
    <p:sldId id="261" r:id="rId9"/>
    <p:sldId id="262" r:id="rId10"/>
    <p:sldId id="263" r:id="rId11"/>
    <p:sldId id="264" r:id="rId12"/>
    <p:sldId id="265" r:id="rId13"/>
    <p:sldId id="270" r:id="rId14"/>
    <p:sldId id="285" r:id="rId15"/>
    <p:sldId id="269" r:id="rId16"/>
    <p:sldId id="268" r:id="rId17"/>
    <p:sldId id="287" r:id="rId18"/>
    <p:sldId id="289" r:id="rId19"/>
    <p:sldId id="271" r:id="rId20"/>
    <p:sldId id="276" r:id="rId21"/>
    <p:sldId id="288" r:id="rId22"/>
    <p:sldId id="290" r:id="rId23"/>
    <p:sldId id="272" r:id="rId24"/>
    <p:sldId id="277" r:id="rId25"/>
    <p:sldId id="278" r:id="rId26"/>
    <p:sldId id="274" r:id="rId27"/>
    <p:sldId id="273" r:id="rId28"/>
    <p:sldId id="279"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E4B"/>
    <a:srgbClr val="070709"/>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51" autoAdjust="0"/>
  </p:normalViewPr>
  <p:slideViewPr>
    <p:cSldViewPr snapToGrid="0">
      <p:cViewPr varScale="1">
        <p:scale>
          <a:sx n="29" d="100"/>
          <a:sy n="29"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Hello everyone, my name is Clement </a:t>
            </a:r>
            <a:r>
              <a:rPr lang="en-US" altLang="ja-JP" sz="1800" b="0" i="0" u="none" strike="noStrike" dirty="0" err="1">
                <a:solidFill>
                  <a:srgbClr val="000000"/>
                </a:solidFill>
                <a:effectLst/>
                <a:latin typeface="Arial" panose="020B0604020202020204" pitchFamily="34" charset="0"/>
              </a:rPr>
              <a:t>Leloup</a:t>
            </a:r>
            <a:r>
              <a:rPr lang="en-US" altLang="ja-JP" sz="1800" b="0" i="0" u="none" strike="noStrike" dirty="0">
                <a:solidFill>
                  <a:srgbClr val="000000"/>
                </a:solidFill>
                <a:effectLst/>
                <a:latin typeface="Arial" panose="020B0604020202020204" pitchFamily="34" charset="0"/>
              </a:rPr>
              <a:t> (</a:t>
            </a:r>
            <a:r>
              <a:rPr lang="ja-JP" altLang="en-US" sz="1800" b="0" i="0" u="none" strike="noStrike" dirty="0">
                <a:solidFill>
                  <a:srgbClr val="000000"/>
                </a:solidFill>
                <a:effectLst/>
                <a:latin typeface="Arial" panose="020B0604020202020204" pitchFamily="34" charset="0"/>
              </a:rPr>
              <a:t>クレメン　レル</a:t>
            </a:r>
            <a:r>
              <a:rPr lang="en-US" altLang="ja-JP" sz="1800" b="0" i="0" u="none" strike="noStrike" dirty="0">
                <a:solidFill>
                  <a:srgbClr val="000000"/>
                </a:solidFill>
                <a:effectLst/>
                <a:latin typeface="Arial" panose="020B0604020202020204" pitchFamily="34" charset="0"/>
              </a:rPr>
              <a:t>)</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 recently arrived as a postdoc at IPMU and I will now give you an overview of the LiteBIRD project.</a:t>
            </a: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Before I begin, I would like to thank the organizing committee for inviting me to give this talk.</a:t>
            </a:r>
            <a:endParaRPr lang="en-US" altLang="ja-JP" dirty="0">
              <a:effectLst/>
            </a:endParaRPr>
          </a:p>
          <a:p>
            <a:endParaRPr kumimoji="1" lang="ja-JP" altLang="en-US" dirty="0"/>
          </a:p>
        </p:txBody>
      </p:sp>
    </p:spTree>
    <p:extLst>
      <p:ext uri="{BB962C8B-B14F-4D97-AF65-F5344CB8AC3E}">
        <p14:creationId xmlns:p14="http://schemas.microsoft.com/office/powerpoint/2010/main" val="4121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381000" y="685800"/>
            <a:ext cx="6096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The LFT follows a crossed-</a:t>
            </a:r>
            <a:r>
              <a:rPr lang="en-US" altLang="ja-JP" sz="1800" b="0" i="0" u="none" strike="noStrike" dirty="0" err="1">
                <a:solidFill>
                  <a:srgbClr val="000000"/>
                </a:solidFill>
                <a:effectLst/>
                <a:latin typeface="Arial" panose="020B0604020202020204" pitchFamily="34" charset="0"/>
              </a:rPr>
              <a:t>dragone</a:t>
            </a:r>
            <a:r>
              <a:rPr lang="en-US" altLang="ja-JP" sz="1800" b="0" i="0" u="none" strike="noStrike" dirty="0">
                <a:solidFill>
                  <a:srgbClr val="000000"/>
                </a:solidFill>
                <a:effectLst/>
                <a:latin typeface="Arial" panose="020B0604020202020204" pitchFamily="34" charset="0"/>
              </a:rPr>
              <a:t> design.</a:t>
            </a:r>
          </a:p>
          <a:p>
            <a:pPr marL="0" indent="0">
              <a:buSzPct val="130000"/>
              <a:buNone/>
              <a:defRPr sz="1300"/>
            </a:pPr>
            <a:r>
              <a:rPr lang="en-US" altLang="ja-JP" sz="1800" b="0" i="0" u="none" strike="noStrike" dirty="0">
                <a:solidFill>
                  <a:srgbClr val="000000"/>
                </a:solidFill>
                <a:effectLst/>
                <a:latin typeface="Arial" panose="020B0604020202020204" pitchFamily="34" charset="0"/>
              </a:rPr>
              <a:t>The light coming through the aperture first encounters the HWP before being reflected by the primary mirror, then by the secondary mirror before crossing the incident beam (hence “crossed”-</a:t>
            </a:r>
            <a:r>
              <a:rPr lang="en-US" altLang="ja-JP" sz="1800" b="0" i="0" u="none" strike="noStrike" dirty="0" err="1">
                <a:solidFill>
                  <a:srgbClr val="000000"/>
                </a:solidFill>
                <a:effectLst/>
                <a:latin typeface="Arial" panose="020B0604020202020204" pitchFamily="34" charset="0"/>
              </a:rPr>
              <a:t>dragone</a:t>
            </a:r>
            <a:r>
              <a:rPr lang="en-US" altLang="ja-JP" sz="1800" b="0" i="0" u="none" strike="noStrike" dirty="0">
                <a:solidFill>
                  <a:srgbClr val="000000"/>
                </a:solidFill>
                <a:effectLst/>
                <a:latin typeface="Arial" panose="020B0604020202020204" pitchFamily="34" charset="0"/>
              </a:rPr>
              <a:t>) to reach the focal plane.</a:t>
            </a:r>
          </a:p>
          <a:p>
            <a:pPr marL="0" indent="0">
              <a:buSzPct val="130000"/>
              <a:buNone/>
              <a:defRPr sz="1300"/>
            </a:pPr>
            <a:r>
              <a:rPr lang="en-US" altLang="ja-JP" sz="1800" b="0" i="0" u="none" strike="noStrike" dirty="0">
                <a:solidFill>
                  <a:srgbClr val="000000"/>
                </a:solidFill>
                <a:effectLst/>
                <a:latin typeface="Arial" panose="020B0604020202020204" pitchFamily="34" charset="0"/>
              </a:rPr>
              <a:t>It will observe at frequencies ranging from 34GHz to 161GHz.</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81000" y="685800"/>
            <a:ext cx="6096000" cy="3429000"/>
          </a:xfrm>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lvl1pPr marL="232833" indent="-232833">
              <a:buSzPct val="130000"/>
              <a:buChar char="•"/>
              <a:defRPr sz="1300"/>
            </a:lvl1pPr>
          </a:lstStyle>
          <a:p>
            <a:pPr marL="0" marR="0" lvl="0" indent="0" defTabSz="457200" rtl="0" eaLnBrk="1" fontAlgn="auto" latinLnBrk="0" hangingPunct="1">
              <a:lnSpc>
                <a:spcPct val="117999"/>
              </a:lnSpc>
              <a:spcBef>
                <a:spcPts val="0"/>
              </a:spcBef>
              <a:spcAft>
                <a:spcPts val="0"/>
              </a:spcAft>
              <a:buClrTx/>
              <a:buSzPct val="130000"/>
              <a:buFontTx/>
              <a:buNone/>
              <a:tabLst/>
              <a:defRPr/>
            </a:pPr>
            <a:r>
              <a:rPr lang="en-US" altLang="ja-JP" sz="1800" b="0" i="0" u="none" strike="noStrike" dirty="0">
                <a:solidFill>
                  <a:srgbClr val="000000"/>
                </a:solidFill>
                <a:effectLst/>
                <a:latin typeface="Arial" panose="020B0604020202020204" pitchFamily="34" charset="0"/>
              </a:rPr>
              <a:t>On the other hand, the MFT and HFT, which are mounted on the same structure to form the MHFT subsystem, have a refractive optical system instead of a reflective one. Here again the HWP is the first optical element on the path of light.</a:t>
            </a:r>
          </a:p>
          <a:p>
            <a:pPr marL="0" marR="0" lvl="0" indent="0" defTabSz="457200" rtl="0" eaLnBrk="1" fontAlgn="auto" latinLnBrk="0" hangingPunct="1">
              <a:lnSpc>
                <a:spcPct val="117999"/>
              </a:lnSpc>
              <a:spcBef>
                <a:spcPts val="0"/>
              </a:spcBef>
              <a:spcAft>
                <a:spcPts val="0"/>
              </a:spcAft>
              <a:buClrTx/>
              <a:buSzPct val="130000"/>
              <a:buFontTx/>
              <a:buNone/>
              <a:tabLst/>
              <a:defRPr/>
            </a:pPr>
            <a:r>
              <a:rPr lang="en-US" altLang="ja-JP" sz="1800" b="0" i="0" u="none" strike="noStrike" dirty="0">
                <a:solidFill>
                  <a:srgbClr val="000000"/>
                </a:solidFill>
                <a:effectLst/>
                <a:latin typeface="Arial" panose="020B0604020202020204" pitchFamily="34" charset="0"/>
              </a:rPr>
              <a:t>Then, there are two lenses and finally the focal planes.</a:t>
            </a:r>
            <a:endParaRPr lang="en-US" altLang="ja-JP" dirty="0">
              <a:effectLst/>
            </a:endParaRP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381000" y="685800"/>
            <a:ext cx="6096000" cy="3429000"/>
          </a:xfrm>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As I emphasized earlier, the PMU and its half wave plate are critical elements of the optical system.</a:t>
            </a:r>
          </a:p>
          <a:p>
            <a:pPr marL="0" indent="0">
              <a:buSzPct val="130000"/>
              <a:buNone/>
              <a:defRPr sz="1300"/>
            </a:pPr>
            <a:r>
              <a:rPr lang="en-US" altLang="ja-JP" sz="1800" b="0" i="0" u="none" strike="noStrike" dirty="0">
                <a:solidFill>
                  <a:srgbClr val="000000"/>
                </a:solidFill>
                <a:effectLst/>
                <a:latin typeface="Arial" panose="020B0604020202020204" pitchFamily="34" charset="0"/>
              </a:rPr>
              <a:t>I will discuss it now because the PMU for the LFT is developed at IPMU, and from my contract I must mention it every time I make a presentation in public.</a:t>
            </a:r>
          </a:p>
          <a:p>
            <a:pPr marL="0" indent="0">
              <a:buSzPct val="130000"/>
              <a:buNone/>
              <a:defRPr sz="1300"/>
            </a:pPr>
            <a:r>
              <a:rPr lang="en-US" altLang="ja-JP" sz="1800" b="0" i="0" u="none" strike="noStrike" dirty="0">
                <a:solidFill>
                  <a:srgbClr val="000000"/>
                </a:solidFill>
                <a:effectLst/>
                <a:latin typeface="Arial" panose="020B0604020202020204" pitchFamily="34" charset="0"/>
              </a:rPr>
              <a:t>The HWP, by rotating, acts as a modulator of the incident polarized signal, making it possible to distinguish it from polarized instrumental noise and also reducing other systematic effects.</a:t>
            </a:r>
          </a:p>
          <a:p>
            <a:pPr marL="0" indent="0">
              <a:buSzPct val="130000"/>
              <a:buNone/>
              <a:defRPr sz="1300"/>
            </a:pPr>
            <a:r>
              <a:rPr lang="en-US" altLang="ja-JP" sz="1800" b="0" i="0" u="none" strike="noStrike" dirty="0">
                <a:solidFill>
                  <a:srgbClr val="000000"/>
                </a:solidFill>
                <a:effectLst/>
                <a:latin typeface="Arial" panose="020B0604020202020204" pitchFamily="34" charset="0"/>
              </a:rPr>
              <a:t>The rotation of the HWP must be very stable to avoid any systematic effects from the HWP, and monitored with high precision, which are both handled by the PMU system.</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xfrm>
            <a:off x="381000" y="685800"/>
            <a:ext cx="6096000" cy="3429000"/>
          </a:xfrm>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Now to the last element of the optical system: the focal planes are populated with a total of 4508 Transition Edge Sensors.</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Based on existing technologies, it was decided to use lensed coupled detectors for the LFT and MFT and horned coupled detectors for the HFT.</a:t>
            </a: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As mentioned before, one of the main challenges for the observation of CMB B modes is the effect of foreground. In order to clean foregrounds as efficiently as possible, LiteBIRD will use 15 frequency bands, 22 in total if we count the overlapping bands, completely covering the frequency range without any gap from 34GHz to 448GHz.</a:t>
            </a:r>
            <a:endParaRPr lang="en-US" altLang="ja-JP" dirty="0">
              <a:effectLst/>
            </a:endParaRPr>
          </a:p>
          <a:p>
            <a:pPr marL="0" indent="0">
              <a:buSzPct val="130000"/>
              <a:buNone/>
              <a:defRPr sz="1300"/>
            </a:pPr>
            <a:endParaRPr dirty="0"/>
          </a:p>
        </p:txBody>
      </p:sp>
    </p:spTree>
    <p:extLst>
      <p:ext uri="{BB962C8B-B14F-4D97-AF65-F5344CB8AC3E}">
        <p14:creationId xmlns:p14="http://schemas.microsoft.com/office/powerpoint/2010/main" val="249066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381000" y="685800"/>
            <a:ext cx="6096000" cy="3429000"/>
          </a:xfrm>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Of course, the focal plane detectors need to be read.</a:t>
            </a:r>
          </a:p>
          <a:p>
            <a:pPr rtl="0">
              <a:spcBef>
                <a:spcPts val="0"/>
              </a:spcBef>
              <a:spcAft>
                <a:spcPts val="0"/>
              </a:spcAft>
            </a:pP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(The readout system makes use of frequency multiplexing to read the large number of detectors in an efficient way, assigning a single frequency to each detector. This architecture is based on systems used in ground experiments.)</a:t>
            </a:r>
            <a:endParaRPr lang="en-US" altLang="ja-JP" dirty="0">
              <a:effectLst/>
            </a:endParaRPr>
          </a:p>
          <a:p>
            <a:pPr marL="0" indent="0">
              <a:buSzPct val="130000"/>
              <a:buNone/>
              <a:defRPr sz="1300"/>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xfrm>
            <a:off x="381000" y="685800"/>
            <a:ext cx="6096000" cy="3429000"/>
          </a:xfrm>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And cooled.</a:t>
            </a:r>
          </a:p>
          <a:p>
            <a:pPr marL="0" marR="0" lvl="0" indent="0" defTabSz="457200" rtl="0" eaLnBrk="1" fontAlgn="auto" latinLnBrk="0" hangingPunct="1">
              <a:lnSpc>
                <a:spcPct val="117999"/>
              </a:lnSpc>
              <a:spcBef>
                <a:spcPts val="0"/>
              </a:spcBef>
              <a:spcAft>
                <a:spcPts val="0"/>
              </a:spcAft>
              <a:buClrTx/>
              <a:buSzTx/>
              <a:buFontTx/>
              <a:buNone/>
              <a:tabLst/>
              <a:defRPr/>
            </a:pPr>
            <a:r>
              <a:rPr lang="en-US" altLang="ja-JP" sz="2400" b="0" i="0" u="none" strike="noStrike" dirty="0">
                <a:solidFill>
                  <a:srgbClr val="000000"/>
                </a:solidFill>
                <a:effectLst/>
                <a:latin typeface="Arial" panose="020B0604020202020204" pitchFamily="34" charset="0"/>
              </a:rPr>
              <a:t>But I don’t have time to elaborate on this.</a:t>
            </a:r>
            <a:endParaRPr lang="en-US" altLang="ja-JP" dirty="0">
              <a:effectLst/>
            </a:endParaRPr>
          </a:p>
          <a:p>
            <a:pPr rtl="0">
              <a:spcBef>
                <a:spcPts val="0"/>
              </a:spcBef>
              <a:spcAft>
                <a:spcPts val="0"/>
              </a:spcAft>
            </a:pP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(The cooling system needs to bring the focal plane from ambient temperature ~300K to 5K in the telescopes and 100mK on the focal planes. Most of the cooling is done passively through radiative cooling by the V-grooves up to 15K. The active cooling system that brings the instrument to cryogenic temperature has already been tested successfully for the HITOMI, and then the XRISM satellite.)</a:t>
            </a:r>
          </a:p>
          <a:p>
            <a:pPr rtl="0">
              <a:spcBef>
                <a:spcPts val="0"/>
              </a:spcBef>
              <a:spcAft>
                <a:spcPts val="0"/>
              </a:spcAft>
            </a:pPr>
            <a:endParaRPr lang="en-US" altLang="ja-JP" dirty="0">
              <a:effectLst/>
            </a:endParaRPr>
          </a:p>
          <a:p>
            <a:pPr marL="0" indent="0">
              <a:buSzPct val="130000"/>
              <a:buNone/>
              <a:defRPr sz="1300"/>
            </a:pPr>
            <a:r>
              <a:rPr lang="en-US" altLang="ja-JP" sz="1800" b="0" i="0" u="none" strike="noStrike" dirty="0">
                <a:solidFill>
                  <a:srgbClr val="000000"/>
                </a:solidFill>
                <a:effectLst/>
                <a:latin typeface="Arial" panose="020B0604020202020204" pitchFamily="34" charset="0"/>
              </a:rPr>
              <a:t>Using this instrument, some data analysis challenges still remain to be tackled to achieve the scientific goals of LiteBIRD.</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381000" y="685800"/>
            <a:ext cx="6096000" cy="3429000"/>
          </a:xfrm>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Indeed, the primordial B-mode signal is hidden among other sources of microwave polarized radiation, such as lensing of E-modes, Galactic foreground emissions and instrumental effects. </a:t>
            </a:r>
            <a:endParaRPr dirty="0"/>
          </a:p>
        </p:txBody>
      </p:sp>
    </p:spTree>
    <p:extLst>
      <p:ext uri="{BB962C8B-B14F-4D97-AF65-F5344CB8AC3E}">
        <p14:creationId xmlns:p14="http://schemas.microsoft.com/office/powerpoint/2010/main" val="56721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381000" y="685800"/>
            <a:ext cx="6096000" cy="3429000"/>
          </a:xfrm>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400" b="0" i="0" u="none" strike="noStrike" dirty="0">
                <a:solidFill>
                  <a:srgbClr val="000000"/>
                </a:solidFill>
                <a:effectLst/>
                <a:latin typeface="Arial" panose="020B0604020202020204" pitchFamily="34" charset="0"/>
              </a:rPr>
              <a:t>Focusing first on foreground components, here I flash again their spectral evolution, we need to combine the observations in all the frequency channels to clean the foreground and reconstruct CMB in a process called component separation.</a:t>
            </a:r>
            <a:endParaRPr lang="en-US" altLang="ja-JP" dirty="0">
              <a:effectLst/>
            </a:endParaRPr>
          </a:p>
        </p:txBody>
      </p:sp>
    </p:spTree>
    <p:extLst>
      <p:ext uri="{BB962C8B-B14F-4D97-AF65-F5344CB8AC3E}">
        <p14:creationId xmlns:p14="http://schemas.microsoft.com/office/powerpoint/2010/main" val="1716039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In our forecasts, we assume the foreground emissions to be made of</a:t>
            </a:r>
            <a:br>
              <a:rPr lang="en-US" altLang="ja-JP" sz="1800" b="0" i="0" u="none" strike="noStrike" dirty="0">
                <a:solidFill>
                  <a:srgbClr val="000000"/>
                </a:solidFill>
                <a:effectLst/>
                <a:latin typeface="Arial" panose="020B0604020202020204" pitchFamily="34" charset="0"/>
              </a:rPr>
            </a:br>
            <a:r>
              <a:rPr lang="en-US" altLang="ja-JP" sz="1800" b="0" i="0" u="none" strike="noStrike" dirty="0">
                <a:solidFill>
                  <a:srgbClr val="000000"/>
                </a:solidFill>
                <a:effectLst/>
                <a:latin typeface="Arial" panose="020B0604020202020204" pitchFamily="34" charset="0"/>
              </a:rPr>
              <a:t>spatially variable synchrotron emissions from accelerated charged particles following a power law </a:t>
            </a:r>
            <a:br>
              <a:rPr lang="en-US" altLang="ja-JP" sz="1800" b="0" i="0" u="none" strike="noStrike" dirty="0">
                <a:solidFill>
                  <a:srgbClr val="000000"/>
                </a:solidFill>
                <a:effectLst/>
                <a:latin typeface="Arial" panose="020B0604020202020204" pitchFamily="34" charset="0"/>
              </a:rPr>
            </a:br>
            <a:r>
              <a:rPr lang="en-US" altLang="ja-JP" sz="1800" b="0" i="0" u="none" strike="noStrike" dirty="0">
                <a:solidFill>
                  <a:srgbClr val="000000"/>
                </a:solidFill>
                <a:effectLst/>
                <a:latin typeface="Arial" panose="020B0604020202020204" pitchFamily="34" charset="0"/>
              </a:rPr>
              <a:t>and of spatially variable thermal emissions from grains of dust in the interstellar medium following a modified black body law.</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In order to match the spatial variability, we use a sophisticated method of parametric component separation where the parameters vary across the sky.</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In this setting, we are able to reach the uncertainties illustrated by the red boxes for a </a:t>
            </a:r>
            <a:r>
              <a:rPr lang="en-US" altLang="ja-JP" sz="1800" b="0" i="0" u="none" strike="noStrike" dirty="0" err="1">
                <a:solidFill>
                  <a:srgbClr val="000000"/>
                </a:solidFill>
                <a:effectLst/>
                <a:latin typeface="Arial" panose="020B0604020202020204" pitchFamily="34" charset="0"/>
              </a:rPr>
              <a:t>Starobinsky</a:t>
            </a:r>
            <a:r>
              <a:rPr lang="en-US" altLang="ja-JP" sz="1800" b="0" i="0" u="none" strike="noStrike" dirty="0">
                <a:solidFill>
                  <a:srgbClr val="000000"/>
                </a:solidFill>
                <a:effectLst/>
                <a:latin typeface="Arial" panose="020B0604020202020204" pitchFamily="34" charset="0"/>
              </a:rPr>
              <a:t> inflation with r~0.004.</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The gray boxes represent the cosmic variance uncertainty.</a:t>
            </a:r>
            <a:endParaRPr lang="en-US" altLang="ja-JP" dirty="0">
              <a:effectLst/>
            </a:endParaRPr>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In addition to foreground emissions, we have to deal with systematic effects, and make sure that these are low enough to reach the scientific goals.</a:t>
            </a:r>
          </a:p>
          <a:p>
            <a:pPr marL="0" indent="0">
              <a:buSzPct val="130000"/>
              <a:buNone/>
              <a:defRPr sz="1300"/>
            </a:pPr>
            <a:r>
              <a:rPr lang="en-US" altLang="ja-JP" sz="1800" b="0" i="0" u="none" strike="noStrike" dirty="0">
                <a:solidFill>
                  <a:srgbClr val="000000"/>
                </a:solidFill>
                <a:effectLst/>
                <a:latin typeface="Arial" panose="020B0604020202020204" pitchFamily="34" charset="0"/>
              </a:rPr>
              <a:t>Systematic effects originate from the improper knowledge of the foreground components as well as from the </a:t>
            </a:r>
            <a:r>
              <a:rPr lang="en-US" altLang="ja-JP" sz="1800" b="0" i="0" u="none" strike="noStrike" dirty="0" err="1">
                <a:solidFill>
                  <a:srgbClr val="000000"/>
                </a:solidFill>
                <a:effectLst/>
                <a:latin typeface="Arial" panose="020B0604020202020204" pitchFamily="34" charset="0"/>
              </a:rPr>
              <a:t>miscorrection</a:t>
            </a:r>
            <a:r>
              <a:rPr lang="en-US" altLang="ja-JP" sz="1800" b="0" i="0" u="none" strike="noStrike" dirty="0">
                <a:solidFill>
                  <a:srgbClr val="000000"/>
                </a:solidFill>
                <a:effectLst/>
                <a:latin typeface="Arial" panose="020B0604020202020204" pitchFamily="34" charset="0"/>
              </a:rPr>
              <a:t> of instrumental effects.</a:t>
            </a:r>
          </a:p>
          <a:p>
            <a:pPr marL="0" indent="0">
              <a:buSzPct val="130000"/>
              <a:buNone/>
              <a:defRPr sz="1300"/>
            </a:pPr>
            <a:r>
              <a:rPr lang="en-US" altLang="ja-JP" sz="1800" b="0" i="0" u="none" strike="noStrike" dirty="0">
                <a:solidFill>
                  <a:srgbClr val="000000"/>
                </a:solidFill>
                <a:effectLst/>
                <a:latin typeface="Arial" panose="020B0604020202020204" pitchFamily="34" charset="0"/>
              </a:rPr>
              <a:t>And these two sources are highly interacting with each other. In particular, we have to take into account the step of component separation when we study systematic effects.</a:t>
            </a:r>
          </a:p>
        </p:txBody>
      </p:sp>
    </p:spTree>
    <p:extLst>
      <p:ext uri="{BB962C8B-B14F-4D97-AF65-F5344CB8AC3E}">
        <p14:creationId xmlns:p14="http://schemas.microsoft.com/office/powerpoint/2010/main" val="281958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I will start by talking about the most valuable resource of any scientific collaboration: its people.</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LiteBIRD is an international collaboration of more than 300 researchers from Japan, North America (US and Canada) and Europe (all these countries).</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And here you can see the picture that was taken at our last F2F that happened in Okayama last December after 3 years of Covid restrictions.</a:t>
            </a: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So, what is this project all these great people are working on ?</a:t>
            </a:r>
            <a:endParaRPr lang="en-US" altLang="ja-JP" dirty="0">
              <a:effectLst/>
            </a:endParaRPr>
          </a:p>
          <a:p>
            <a:pPr marL="0" indent="0">
              <a:buSzPct val="117999"/>
              <a:buNone/>
              <a:defRPr sz="1100"/>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400" b="0" i="0" u="none" strike="noStrike" dirty="0">
                <a:solidFill>
                  <a:srgbClr val="000000"/>
                </a:solidFill>
                <a:effectLst/>
                <a:latin typeface="Arial" panose="020B0604020202020204" pitchFamily="34" charset="0"/>
              </a:rPr>
              <a:t>In order to illustrate the procedure of evaluating a systematic effect, I will discuss the particular case of beam far side-lobes that I have personally led.</a:t>
            </a:r>
          </a:p>
          <a:p>
            <a:pPr marL="0" indent="0">
              <a:buSzPct val="130000"/>
              <a:buNone/>
              <a:defRPr sz="1300"/>
            </a:pPr>
            <a:r>
              <a:rPr lang="en-US" altLang="ja-JP" sz="1400" b="0" i="0" u="none" strike="noStrike" dirty="0">
                <a:solidFill>
                  <a:srgbClr val="000000"/>
                </a:solidFill>
                <a:effectLst/>
                <a:latin typeface="Arial" panose="020B0604020202020204" pitchFamily="34" charset="0"/>
              </a:rPr>
              <a:t>To explain briefly where this effect comes from, let’s assume the telescope points in a direction of low foreground contamination.</a:t>
            </a:r>
          </a:p>
          <a:p>
            <a:pPr marL="0" indent="0">
              <a:buSzPct val="130000"/>
              <a:buNone/>
              <a:defRPr sz="1300"/>
            </a:pPr>
            <a:endParaRPr dirty="0"/>
          </a:p>
        </p:txBody>
      </p:sp>
    </p:spTree>
    <p:extLst>
      <p:ext uri="{BB962C8B-B14F-4D97-AF65-F5344CB8AC3E}">
        <p14:creationId xmlns:p14="http://schemas.microsoft.com/office/powerpoint/2010/main" val="1744439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200" b="0" i="0" u="none" strike="noStrike" dirty="0">
                <a:solidFill>
                  <a:srgbClr val="000000"/>
                </a:solidFill>
                <a:effectLst/>
                <a:latin typeface="Arial" panose="020B0604020202020204" pitchFamily="34" charset="0"/>
              </a:rPr>
              <a:t>Because the optical system is not perfect, it will collect light from other directions with a kernel which is mostly gaussian, leading to a potential contamination from the galactic plane.</a:t>
            </a:r>
          </a:p>
          <a:p>
            <a:pPr marL="0" indent="0">
              <a:buSzPct val="130000"/>
              <a:buNone/>
              <a:defRPr sz="1300"/>
            </a:pPr>
            <a:r>
              <a:rPr lang="en-US" altLang="ja-JP" sz="1200" b="0" i="0" u="none" strike="noStrike" dirty="0">
                <a:solidFill>
                  <a:srgbClr val="000000"/>
                </a:solidFill>
                <a:effectLst/>
                <a:latin typeface="Arial" panose="020B0604020202020204" pitchFamily="34" charset="0"/>
              </a:rPr>
              <a:t>The knowledge of the structure of the beam at large angles, the so-called far side-lobes region, is therefore important.</a:t>
            </a:r>
            <a:endParaRPr lang="en-US" altLang="ja-JP" dirty="0"/>
          </a:p>
          <a:p>
            <a:pPr marL="0" indent="0">
              <a:buSzPct val="130000"/>
              <a:buNone/>
              <a:defRPr sz="1300"/>
            </a:pPr>
            <a:endParaRPr dirty="0"/>
          </a:p>
        </p:txBody>
      </p:sp>
    </p:spTree>
    <p:extLst>
      <p:ext uri="{BB962C8B-B14F-4D97-AF65-F5344CB8AC3E}">
        <p14:creationId xmlns:p14="http://schemas.microsoft.com/office/powerpoint/2010/main" val="400546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Here is a summary of the different steps in our analysis of beam side-lobes systematic effects.</a:t>
            </a:r>
          </a:p>
          <a:p>
            <a:pPr marL="0" indent="0">
              <a:buSzPct val="130000"/>
              <a:buNone/>
              <a:defRPr sz="1300"/>
            </a:pPr>
            <a:r>
              <a:rPr lang="en-US" altLang="ja-JP" sz="1800" b="0" i="0" u="none" strike="noStrike" dirty="0">
                <a:solidFill>
                  <a:srgbClr val="000000"/>
                </a:solidFill>
                <a:effectLst/>
                <a:latin typeface="Arial" panose="020B0604020202020204" pitchFamily="34" charset="0"/>
              </a:rPr>
              <a:t>I won’t enter into the details, but the general structure is the same for all systematic effects.</a:t>
            </a:r>
            <a:endParaRPr dirty="0"/>
          </a:p>
        </p:txBody>
      </p:sp>
    </p:spTree>
    <p:extLst>
      <p:ext uri="{BB962C8B-B14F-4D97-AF65-F5344CB8AC3E}">
        <p14:creationId xmlns:p14="http://schemas.microsoft.com/office/powerpoint/2010/main" val="205794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First we have to simulate the systematic effect.</a:t>
            </a:r>
          </a:p>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In our case this corresponds to producing simulated maps of the beam response, and use these to simulate beam convolved observed maps including simulations of the focal plane, the scanning strategy, etc.</a:t>
            </a:r>
            <a:endParaRPr lang="en-US" altLang="ja-JP" dirty="0">
              <a:effectLst/>
            </a:endParaRPr>
          </a:p>
          <a:p>
            <a:pPr marL="0" indent="0">
              <a:buSzPct val="130000"/>
              <a:buNone/>
              <a:defRPr sz="1300"/>
            </a:pPr>
            <a:endParaRPr dirty="0"/>
          </a:p>
        </p:txBody>
      </p:sp>
    </p:spTree>
    <p:extLst>
      <p:ext uri="{BB962C8B-B14F-4D97-AF65-F5344CB8AC3E}">
        <p14:creationId xmlns:p14="http://schemas.microsoft.com/office/powerpoint/2010/main" val="2366543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Then, we have to run the data analysis pipeline on these simulations up to the cosmological result, because the figure of merit is the impact on r.</a:t>
            </a:r>
          </a:p>
          <a:p>
            <a:pPr marL="0" indent="0">
              <a:buSzPct val="130000"/>
              <a:buNone/>
              <a:defRPr sz="1300"/>
            </a:pPr>
            <a:r>
              <a:rPr lang="en-US" altLang="ja-JP" sz="1800" b="0" i="0" u="none" strike="noStrike" dirty="0">
                <a:solidFill>
                  <a:srgbClr val="000000"/>
                </a:solidFill>
                <a:effectLst/>
                <a:latin typeface="Arial" panose="020B0604020202020204" pitchFamily="34" charset="0"/>
              </a:rPr>
              <a:t>In our case, we combine the previously simulated maps to produce simulations that include a perturbed beam that acts as a source of systematic error.</a:t>
            </a:r>
          </a:p>
          <a:p>
            <a:pPr marL="0" indent="0">
              <a:buSzPct val="130000"/>
              <a:buNone/>
              <a:defRPr sz="1300"/>
            </a:pPr>
            <a:r>
              <a:rPr lang="en-US" altLang="ja-JP" sz="1800" b="0" i="0" u="none" strike="noStrike" dirty="0">
                <a:solidFill>
                  <a:srgbClr val="000000"/>
                </a:solidFill>
                <a:effectLst/>
                <a:latin typeface="Arial" panose="020B0604020202020204" pitchFamily="34" charset="0"/>
              </a:rPr>
              <a:t>By running the analysis pipeline, we get power spectra of residuals for this effect.</a:t>
            </a:r>
            <a:endParaRPr dirty="0"/>
          </a:p>
        </p:txBody>
      </p:sp>
    </p:spTree>
    <p:extLst>
      <p:ext uri="{BB962C8B-B14F-4D97-AF65-F5344CB8AC3E}">
        <p14:creationId xmlns:p14="http://schemas.microsoft.com/office/powerpoint/2010/main" val="242415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We do this for every source of systematic error we can think of to get their corresponding residuals.</a:t>
            </a:r>
          </a:p>
          <a:p>
            <a:pPr marL="0" indent="0">
              <a:buSzPct val="130000"/>
              <a:buNone/>
              <a:defRPr sz="1300"/>
            </a:pPr>
            <a:r>
              <a:rPr lang="en-US" altLang="ja-JP" sz="1800" b="0" i="0" u="none" strike="noStrike" dirty="0">
                <a:solidFill>
                  <a:srgbClr val="000000"/>
                </a:solidFill>
                <a:effectLst/>
                <a:latin typeface="Arial" panose="020B0604020202020204" pitchFamily="34" charset="0"/>
              </a:rPr>
              <a:t>Finally, we combine the estimation of instrumental systematics as well as uncertainties from foreground removal to compute the expected posterior for r.</a:t>
            </a:r>
          </a:p>
          <a:p>
            <a:pPr marL="0" indent="0">
              <a:buSzPct val="130000"/>
              <a:buNone/>
              <a:defRPr sz="1300"/>
            </a:pPr>
            <a:r>
              <a:rPr lang="en-US" altLang="ja-JP" sz="1800" b="0" i="0" u="none" strike="noStrike" dirty="0">
                <a:solidFill>
                  <a:srgbClr val="000000"/>
                </a:solidFill>
                <a:effectLst/>
                <a:latin typeface="Arial" panose="020B0604020202020204" pitchFamily="34" charset="0"/>
              </a:rPr>
              <a:t>Here we see that, looking at the dark blue curve, the expected total uncertainty assuming r=0 is below 10^-3, while the reionization and recombination scale are enough to reach a 5-sigma detection if r=0.01.</a:t>
            </a:r>
          </a:p>
          <a:p>
            <a:pPr marL="0" indent="0">
              <a:buSzPct val="130000"/>
              <a:buNone/>
              <a:defRPr sz="1300"/>
            </a:pPr>
            <a:endParaRPr lang="en-US" sz="1800" b="0" i="0" u="none" strike="noStrike" dirty="0">
              <a:solidFill>
                <a:srgbClr val="000000"/>
              </a:solidFill>
              <a:effectLst/>
              <a:latin typeface="Arial" panose="020B0604020202020204" pitchFamily="34" charset="0"/>
            </a:endParaRPr>
          </a:p>
          <a:p>
            <a:pPr marL="0" indent="0">
              <a:buSzPct val="130000"/>
              <a:buNone/>
              <a:defRPr sz="1300"/>
            </a:pPr>
            <a:r>
              <a:rPr lang="en-US" altLang="ja-JP" sz="1800" b="0" i="0" u="none" strike="noStrike" dirty="0">
                <a:solidFill>
                  <a:srgbClr val="000000"/>
                </a:solidFill>
                <a:effectLst/>
                <a:latin typeface="Arial" panose="020B0604020202020204" pitchFamily="34" charset="0"/>
              </a:rPr>
              <a:t>Actually, that last point is very important because it means that we can have a multi-scale measurement of r, which is basically only accessible to a space mission.</a:t>
            </a:r>
            <a:endParaRPr dirty="0"/>
          </a:p>
        </p:txBody>
      </p:sp>
    </p:spTree>
    <p:extLst>
      <p:ext uri="{BB962C8B-B14F-4D97-AF65-F5344CB8AC3E}">
        <p14:creationId xmlns:p14="http://schemas.microsoft.com/office/powerpoint/2010/main" val="3004838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To illustrate the importance of a multi-scale measurement of the power spectrum amplitude, i.e. of the shape of the power spectrum, here are some examples of inflation scenarios where the amplitude at the recombination scale are the same but the amplitude at the reionization scale is different.</a:t>
            </a:r>
          </a:p>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On the other hand, other sources of large scale B modes can originate from non-inflation scenarios, such as cosmic birefringence or primordial magnetic fields, though with a different typical shape.</a:t>
            </a:r>
          </a:p>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Actually, because it is very important to capitalize on multiple scales, there has been a recent effort between the CMB-S4 and LiteBIRD collaborations to prepare a joint work that would make use of the complementary strength of CMB-S4 at small scales and of LiteBIRD at large scales.</a:t>
            </a:r>
            <a:endParaRPr lang="en-US" altLang="ja-JP" dirty="0">
              <a:effectLst/>
            </a:endParaRPr>
          </a:p>
          <a:p>
            <a:pPr marL="0" indent="0">
              <a:buSzPct val="130000"/>
              <a:buNone/>
              <a:defRPr sz="1300"/>
            </a:pPr>
            <a:endParaRPr dirty="0"/>
          </a:p>
        </p:txBody>
      </p:sp>
    </p:spTree>
    <p:extLst>
      <p:ext uri="{BB962C8B-B14F-4D97-AF65-F5344CB8AC3E}">
        <p14:creationId xmlns:p14="http://schemas.microsoft.com/office/powerpoint/2010/main" val="478946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381000" y="685800"/>
            <a:ext cx="6096000" cy="3429000"/>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300"/>
            </a:pPr>
            <a:r>
              <a:rPr lang="en-US" altLang="ja-JP" sz="1800" b="0" i="0" u="none" strike="noStrike" dirty="0">
                <a:solidFill>
                  <a:srgbClr val="000000"/>
                </a:solidFill>
                <a:effectLst/>
                <a:latin typeface="Arial" panose="020B0604020202020204" pitchFamily="34" charset="0"/>
              </a:rPr>
              <a:t>And this is a summary of my presentation. </a:t>
            </a:r>
            <a:r>
              <a:rPr lang="en-US" altLang="ja-JP" sz="1800" b="0" i="0" u="none" strike="noStrike">
                <a:solidFill>
                  <a:srgbClr val="000000"/>
                </a:solidFill>
                <a:effectLst/>
                <a:latin typeface="Arial" panose="020B0604020202020204" pitchFamily="34" charset="0"/>
              </a:rPr>
              <a:t>I will stop here, thank you.</a:t>
            </a:r>
            <a:endParaRPr lang="en-US" altLang="ja-JP">
              <a:effectLst/>
            </a:endParaRPr>
          </a:p>
          <a:p>
            <a:pPr marL="0" indent="0">
              <a:buSzPct val="130000"/>
              <a:buNone/>
              <a:defRPr sz="1300"/>
            </a:pPr>
            <a:endParaRPr dirty="0"/>
          </a:p>
        </p:txBody>
      </p:sp>
    </p:spTree>
    <p:extLst>
      <p:ext uri="{BB962C8B-B14F-4D97-AF65-F5344CB8AC3E}">
        <p14:creationId xmlns:p14="http://schemas.microsoft.com/office/powerpoint/2010/main" val="310095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LiteBIRD, or the Lite satellite for the study of B-mode polarization and Inflation from cosmic background Radiation Detection (not very inspired when coming up with this acronym).</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It is a satellite aiming at observing the CMB B modes of polarization.</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It has been selected by the Japanese space agency as a future Large class mission, to be launched by the end of the decade using the new JAXA H3 rocket. LiteBIRD is designed to probe CMB polarization with unprecedented sensitivity over a wide range of frequencies, at the largest possible scales.</a:t>
            </a: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I am pretty sure you have already seen this figure many times as the standard cosmological scenario is now well established.</a:t>
            </a:r>
            <a:endParaRPr lang="en-US" altLang="ja-JP" dirty="0">
              <a:effectLst/>
            </a:endParaRPr>
          </a:p>
        </p:txBody>
      </p:sp>
    </p:spTree>
    <p:extLst>
      <p:ext uri="{BB962C8B-B14F-4D97-AF65-F5344CB8AC3E}">
        <p14:creationId xmlns:p14="http://schemas.microsoft.com/office/powerpoint/2010/main" val="207525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0" marR="0" lvl="0" indent="0" defTabSz="457200" rtl="0" eaLnBrk="1" fontAlgn="auto" latinLnBrk="0" hangingPunct="1">
              <a:lnSpc>
                <a:spcPct val="117999"/>
              </a:lnSpc>
              <a:spcBef>
                <a:spcPts val="0"/>
              </a:spcBef>
              <a:spcAft>
                <a:spcPts val="0"/>
              </a:spcAft>
              <a:buClrTx/>
              <a:buSzPct val="130000"/>
              <a:buFontTx/>
              <a:buNone/>
              <a:tabLst/>
              <a:defRPr sz="1200"/>
            </a:pPr>
            <a:r>
              <a:rPr lang="en-US" altLang="ja-JP" sz="1200" b="0" i="0" u="none" strike="noStrike" dirty="0">
                <a:solidFill>
                  <a:srgbClr val="000000"/>
                </a:solidFill>
                <a:effectLst/>
                <a:latin typeface="Arial" panose="020B0604020202020204" pitchFamily="34" charset="0"/>
              </a:rPr>
              <a:t>However, we still don’t know for sure what happened in the very early Universe just after the Big-Bang, and that’s what we want to investigate with the LiteBIRD mission. In order to probe this period, CMB is a tool of choice as has been proven by many previous CMB experiments.</a:t>
            </a:r>
            <a:endParaRPr lang="en-US" altLang="ja-JP" dirty="0">
              <a:effectLst/>
            </a:endParaRPr>
          </a:p>
          <a:p>
            <a:pPr marL="0" indent="0">
              <a:buSzPct val="130000"/>
              <a:buNone/>
              <a:defRPr sz="1200"/>
            </a:pPr>
            <a:endParaRPr dirty="0"/>
          </a:p>
        </p:txBody>
      </p:sp>
    </p:spTree>
    <p:extLst>
      <p:ext uri="{BB962C8B-B14F-4D97-AF65-F5344CB8AC3E}">
        <p14:creationId xmlns:p14="http://schemas.microsoft.com/office/powerpoint/2010/main" val="393529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The properties of CMB anisotropies in intensity and small-scale E modes of polarization have been measured with high precision.</a:t>
            </a: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Now the new observational frontier for CMB is the detection of B modes as a probe of cosmic inflation and large-scale E modes of polarization, which would have a transformative impact on our understanding of the early Universe.</a:t>
            </a: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The primordial contribution to B modes from inflation is proportional to the tensor-to-scalar ratio r, whose current best upper limit is r &lt; 0.032 from a combination of data from Planck and BICEP.</a:t>
            </a:r>
            <a:endParaRPr lang="en-US" altLang="ja-JP" dirty="0">
              <a:effectLst/>
            </a:endParaRPr>
          </a:p>
          <a:p>
            <a:pPr marL="0" indent="0">
              <a:buSzPct val="130000"/>
              <a:buNone/>
              <a:defRPr sz="1300"/>
            </a:pPr>
            <a:endParaRPr dirty="0"/>
          </a:p>
        </p:txBody>
      </p:sp>
    </p:spTree>
    <p:extLst>
      <p:ext uri="{BB962C8B-B14F-4D97-AF65-F5344CB8AC3E}">
        <p14:creationId xmlns:p14="http://schemas.microsoft.com/office/powerpoint/2010/main" val="353343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marL="0" indent="0">
              <a:buSzPct val="130000"/>
              <a:buNone/>
              <a:defRPr sz="1300"/>
            </a:pPr>
            <a:r>
              <a:rPr lang="en-US" altLang="ja-JP" sz="1800" b="0" i="0" u="none" strike="noStrike" dirty="0">
                <a:solidFill>
                  <a:srgbClr val="000000"/>
                </a:solidFill>
                <a:effectLst/>
                <a:latin typeface="Arial" panose="020B0604020202020204" pitchFamily="34" charset="0"/>
              </a:rPr>
              <a:t>With the contribution of observations from LiteBIRD, both of large-scale E modes and B modes, the sensitivity on r is expected to be improved by a factor ~50. Indeed, the scientific target for LiteBIRD is to reach a total uncertainty of 10^-3 assuming true r=0, and an independent sensitivity from reionization and recombination scales of 5-sigma each assuming true r=0.01.</a:t>
            </a:r>
          </a:p>
          <a:p>
            <a:pPr marL="0" indent="0">
              <a:buSzPct val="130000"/>
              <a:buNone/>
              <a:defRPr sz="1300"/>
            </a:pPr>
            <a:r>
              <a:rPr lang="en-US" altLang="ja-JP" sz="1800" b="0" i="0" u="none" strike="noStrike" dirty="0">
                <a:solidFill>
                  <a:srgbClr val="000000"/>
                </a:solidFill>
                <a:effectLst/>
                <a:latin typeface="Arial" panose="020B0604020202020204" pitchFamily="34" charset="0"/>
              </a:rPr>
              <a:t>These characteristics alone bring a huge potential for discovery and they drive the instrumental specifications.</a:t>
            </a:r>
            <a:endParaRPr dirty="0"/>
          </a:p>
        </p:txBody>
      </p:sp>
    </p:spTree>
    <p:extLst>
      <p:ext uri="{BB962C8B-B14F-4D97-AF65-F5344CB8AC3E}">
        <p14:creationId xmlns:p14="http://schemas.microsoft.com/office/powerpoint/2010/main" val="173007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lvl1pPr marL="232833" indent="-232833">
              <a:buSzPct val="130000"/>
              <a:buChar char="•"/>
              <a:defRPr sz="1400"/>
            </a:lvl1pPr>
          </a:lstStyle>
          <a:p>
            <a:pPr marL="0" indent="0" rtl="0">
              <a:spcBef>
                <a:spcPts val="0"/>
              </a:spcBef>
              <a:spcAft>
                <a:spcPts val="0"/>
              </a:spcAft>
              <a:buNone/>
            </a:pPr>
            <a:r>
              <a:rPr lang="en-US" altLang="ja-JP" sz="1800" b="0" i="0" u="none" strike="noStrike" dirty="0">
                <a:solidFill>
                  <a:srgbClr val="000000"/>
                </a:solidFill>
                <a:effectLst/>
                <a:latin typeface="Arial" panose="020B0604020202020204" pitchFamily="34" charset="0"/>
              </a:rPr>
              <a:t>In addition to these, the highly accurate observations of CMB polarization allow us to explore other scientific topics.</a:t>
            </a:r>
          </a:p>
          <a:p>
            <a:pPr marL="0" indent="0" rtl="0">
              <a:spcBef>
                <a:spcPts val="0"/>
              </a:spcBef>
              <a:spcAft>
                <a:spcPts val="0"/>
              </a:spcAft>
              <a:buNone/>
            </a:pPr>
            <a:r>
              <a:rPr lang="en-US" altLang="ja-JP" sz="1800" b="0" i="0" u="none" strike="noStrike" dirty="0">
                <a:solidFill>
                  <a:srgbClr val="000000"/>
                </a:solidFill>
                <a:effectLst/>
                <a:latin typeface="Arial" panose="020B0604020202020204" pitchFamily="34" charset="0"/>
              </a:rPr>
              <a:t>For instance, the detection of large-scale E modes makes possible the best measurement of the optical depth at reionization tau possible from CMB observations.</a:t>
            </a:r>
          </a:p>
          <a:p>
            <a:pPr marL="0" indent="0" rtl="0">
              <a:spcBef>
                <a:spcPts val="0"/>
              </a:spcBef>
              <a:spcAft>
                <a:spcPts val="0"/>
              </a:spcAft>
              <a:buNone/>
            </a:pPr>
            <a:r>
              <a:rPr lang="en-US" altLang="ja-JP" sz="1800" b="0" i="0" u="none" strike="noStrike" dirty="0">
                <a:solidFill>
                  <a:srgbClr val="000000"/>
                </a:solidFill>
                <a:effectLst/>
                <a:latin typeface="Arial" panose="020B0604020202020204" pitchFamily="34" charset="0"/>
              </a:rPr>
              <a:t>From the combination with observations at smaller scales (e.g. from CMB-S4, Planck, or LSS experiments), this can lead to a reduction of the uncertainty on the sum of neutrino masses from cosmology currently limited by its correlation with tau.</a:t>
            </a:r>
            <a:endParaRPr lang="en-US" altLang="ja-JP" dirty="0">
              <a:effectLst/>
            </a:endParaRPr>
          </a:p>
          <a:p>
            <a:pPr marL="0" indent="0" rtl="0">
              <a:spcBef>
                <a:spcPts val="0"/>
              </a:spcBef>
              <a:spcAft>
                <a:spcPts val="0"/>
              </a:spcAft>
              <a:buNone/>
            </a:pPr>
            <a:r>
              <a:rPr lang="en-US" altLang="ja-JP" sz="1800" b="0" i="0" u="none" strike="noStrike" dirty="0">
                <a:solidFill>
                  <a:srgbClr val="000000"/>
                </a:solidFill>
                <a:effectLst/>
                <a:latin typeface="Arial" panose="020B0604020202020204" pitchFamily="34" charset="0"/>
              </a:rPr>
              <a:t>The high precision of LiteBIRD measurements will also lead to improved tracing of galaxy clusters at large scales using the SZ effect.</a:t>
            </a:r>
            <a:endParaRPr lang="en-US" altLang="ja-JP" dirty="0">
              <a:effectLst/>
            </a:endParaRPr>
          </a:p>
          <a:p>
            <a:pPr marL="0" indent="0" rtl="0">
              <a:spcBef>
                <a:spcPts val="0"/>
              </a:spcBef>
              <a:spcAft>
                <a:spcPts val="0"/>
              </a:spcAft>
              <a:buNone/>
            </a:pPr>
            <a:r>
              <a:rPr lang="en-US" altLang="ja-JP" sz="1800" b="0" i="0" u="none" strike="noStrike" dirty="0">
                <a:solidFill>
                  <a:srgbClr val="000000"/>
                </a:solidFill>
                <a:effectLst/>
                <a:latin typeface="Arial" panose="020B0604020202020204" pitchFamily="34" charset="0"/>
              </a:rPr>
              <a:t>Another important improvement is on the characterization of foreground components, which can bring a lot of precious information for galactic science.</a:t>
            </a:r>
            <a:br>
              <a:rPr lang="en-US" altLang="ja-JP" dirty="0"/>
            </a:br>
            <a:br>
              <a:rPr lang="en-US" altLang="ja-JP" dirty="0"/>
            </a:br>
            <a:r>
              <a:rPr lang="en-US" altLang="ja-JP" sz="1800" b="0" i="0" u="none" strike="noStrike" dirty="0">
                <a:solidFill>
                  <a:srgbClr val="000000"/>
                </a:solidFill>
                <a:effectLst/>
                <a:latin typeface="Arial" panose="020B0604020202020204" pitchFamily="34" charset="0"/>
              </a:rPr>
              <a:t>Let’s discuss now the characteristics of the instruments and of the mission that will make these observations possible.</a:t>
            </a:r>
            <a:endParaRPr lang="en-US" altLang="ja-JP" dirty="0">
              <a:effectLst/>
            </a:endParaRPr>
          </a:p>
          <a:p>
            <a:pPr marL="0" indent="0">
              <a:buNone/>
            </a:pPr>
            <a:endParaRPr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sz="1800" b="0" i="0" u="none" strike="noStrike" dirty="0">
                <a:solidFill>
                  <a:srgbClr val="000000"/>
                </a:solidFill>
                <a:effectLst/>
                <a:latin typeface="Arial" panose="020B0604020202020204" pitchFamily="34" charset="0"/>
              </a:rPr>
              <a:t>First of all, the LiteBIRD satellite will follow a Lissajous orbit around the L2 point of the Sun-Earth system, where it will stay for 3 years.</a:t>
            </a:r>
          </a:p>
          <a:p>
            <a:r>
              <a:rPr lang="en-US" altLang="ja-JP" sz="1800" b="0" i="0" u="none" strike="noStrike" dirty="0" err="1">
                <a:solidFill>
                  <a:srgbClr val="000000"/>
                </a:solidFill>
                <a:effectLst/>
                <a:latin typeface="Arial" panose="020B0604020202020204" pitchFamily="34" charset="0"/>
              </a:rPr>
              <a:t>LiteBIRD’s</a:t>
            </a:r>
            <a:r>
              <a:rPr lang="en-US" altLang="ja-JP" sz="1800" b="0" i="0" u="none" strike="noStrike" dirty="0">
                <a:solidFill>
                  <a:srgbClr val="000000"/>
                </a:solidFill>
                <a:effectLst/>
                <a:latin typeface="Arial" panose="020B0604020202020204" pitchFamily="34" charset="0"/>
              </a:rPr>
              <a:t> scanning strategy combines a rotation around the Sun-Earth axis as well as a rotation of the telescopes around the axis of the satellite, looking in opposite directions.</a:t>
            </a:r>
          </a:p>
          <a:p>
            <a:r>
              <a:rPr lang="en-US" altLang="ja-JP" sz="1800" b="0" i="0" u="none" strike="noStrike" dirty="0">
                <a:solidFill>
                  <a:srgbClr val="000000"/>
                </a:solidFill>
                <a:effectLst/>
                <a:latin typeface="Arial" panose="020B0604020202020204" pitchFamily="34" charset="0"/>
              </a:rPr>
              <a:t>This convoluted scanning strategy is optimized to allow the observation of a given point of the sky from as many angles as possible to reduce systematic effects, resulting in the following hit map in galactic coordinates.</a:t>
            </a:r>
            <a:endParaRPr kumimoji="1" lang="ja-JP" altLang="en-US" dirty="0"/>
          </a:p>
        </p:txBody>
      </p:sp>
    </p:spTree>
    <p:extLst>
      <p:ext uri="{BB962C8B-B14F-4D97-AF65-F5344CB8AC3E}">
        <p14:creationId xmlns:p14="http://schemas.microsoft.com/office/powerpoint/2010/main" val="2958776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381000" y="685800"/>
            <a:ext cx="6096000" cy="3429000"/>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rtl="0">
              <a:spcBef>
                <a:spcPts val="0"/>
              </a:spcBef>
              <a:spcAft>
                <a:spcPts val="0"/>
              </a:spcAft>
            </a:pPr>
            <a:r>
              <a:rPr lang="en-US" altLang="ja-JP" sz="1800" b="0" i="0" u="none" strike="noStrike" dirty="0">
                <a:solidFill>
                  <a:srgbClr val="000000"/>
                </a:solidFill>
                <a:effectLst/>
                <a:latin typeface="Arial" panose="020B0604020202020204" pitchFamily="34" charset="0"/>
              </a:rPr>
              <a:t>If we zoom in on the satellite itself, we can see the three telescopes that will provide the wide frequency coverage of LiteBIRD: the LFT, the MFT and the HFT. Each of them include a polarization modulation unit, or PMU, with a rotating half-wave plate to reduce 1/f noise and various systematic effects, capitalizing on the experience of previous ground experiments.</a:t>
            </a:r>
          </a:p>
          <a:p>
            <a:pPr rtl="0">
              <a:spcBef>
                <a:spcPts val="0"/>
              </a:spcBef>
              <a:spcAft>
                <a:spcPts val="0"/>
              </a:spcAft>
            </a:pPr>
            <a:endParaRPr lang="en-US" altLang="ja-JP" dirty="0">
              <a:effectLst/>
            </a:endParaRPr>
          </a:p>
          <a:p>
            <a:pPr rtl="0">
              <a:spcBef>
                <a:spcPts val="0"/>
              </a:spcBef>
              <a:spcAft>
                <a:spcPts val="0"/>
              </a:spcAft>
            </a:pPr>
            <a:r>
              <a:rPr lang="en-US" altLang="ja-JP" sz="1800" b="0" i="0" u="none" strike="noStrike" dirty="0">
                <a:solidFill>
                  <a:srgbClr val="000000"/>
                </a:solidFill>
                <a:effectLst/>
                <a:latin typeface="Arial" panose="020B0604020202020204" pitchFamily="34" charset="0"/>
              </a:rPr>
              <a:t>Let’s continue to zoom in on the subsystems.</a:t>
            </a:r>
            <a:endParaRPr lang="en-US" altLang="ja-JP" dirty="0">
              <a:effectLs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778000" y="2298700"/>
            <a:ext cx="20828000" cy="4648200"/>
          </a:xfrm>
          <a:prstGeom prst="rect">
            <a:avLst/>
          </a:prstGeom>
        </p:spPr>
        <p:txBody>
          <a:bodyPr anchor="b"/>
          <a:lstStyle/>
          <a:p>
            <a:r>
              <a:t>Texte du titre</a:t>
            </a:r>
          </a:p>
        </p:txBody>
      </p:sp>
      <p:sp>
        <p:nvSpPr>
          <p:cNvPr id="12" name="Texte niveau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-Gilles Allain</a:t>
            </a:r>
          </a:p>
        </p:txBody>
      </p:sp>
      <p:sp>
        <p:nvSpPr>
          <p:cNvPr id="94" name="« Saisissez une citation ici. »"/>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635000" y="9512300"/>
            <a:ext cx="23114000" cy="2006600"/>
          </a:xfrm>
          <a:prstGeom prst="rect">
            <a:avLst/>
          </a:prstGeom>
        </p:spPr>
        <p:txBody>
          <a:bodyPr anchor="b"/>
          <a:lstStyle/>
          <a:p>
            <a:r>
              <a:t>Texte du titre</a:t>
            </a:r>
          </a:p>
        </p:txBody>
      </p:sp>
      <p:sp>
        <p:nvSpPr>
          <p:cNvPr id="22" name="Texte niveau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778000" y="4533900"/>
            <a:ext cx="20828000" cy="46482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1651000" y="952500"/>
            <a:ext cx="10223500" cy="5549900"/>
          </a:xfrm>
          <a:prstGeom prst="rect">
            <a:avLst/>
          </a:prstGeom>
        </p:spPr>
        <p:txBody>
          <a:bodyPr anchor="b"/>
          <a:lstStyle>
            <a:lvl1pPr>
              <a:defRPr sz="8400"/>
            </a:lvl1pPr>
          </a:lstStyle>
          <a:p>
            <a:r>
              <a:t>Texte du titre</a:t>
            </a:r>
          </a:p>
        </p:txBody>
      </p:sp>
      <p:sp>
        <p:nvSpPr>
          <p:cNvPr id="40" name="Texte niveau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2.pn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7.tif"/><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tmp"/><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6.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tm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6.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7.tmp"/><Relationship Id="rId3" Type="http://schemas.openxmlformats.org/officeDocument/2006/relationships/image" Target="../media/image69.tmp"/><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71.tmp"/></Relationships>
</file>

<file path=ppt/slides/_rels/slide25.xml.rels><?xml version="1.0" encoding="UTF-8" standalone="yes"?>
<Relationships xmlns="http://schemas.openxmlformats.org/package/2006/relationships"><Relationship Id="rId3" Type="http://schemas.openxmlformats.org/officeDocument/2006/relationships/image" Target="../media/image69.tmp"/><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1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5.tmp"/><Relationship Id="rId5" Type="http://schemas.openxmlformats.org/officeDocument/2006/relationships/image" Target="../media/image74.tm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tm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8.tmp"/><Relationship Id="rId5" Type="http://schemas.openxmlformats.org/officeDocument/2006/relationships/image" Target="../media/image77.tm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tmp"/><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tmp"/></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32.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 descr="Image"/>
          <p:cNvPicPr>
            <a:picLocks noChangeAspect="1"/>
          </p:cNvPicPr>
          <p:nvPr/>
        </p:nvPicPr>
        <p:blipFill>
          <a:blip r:embed="rId2"/>
          <a:stretch>
            <a:fillRect/>
          </a:stretch>
        </p:blipFill>
        <p:spPr>
          <a:xfrm>
            <a:off x="0" y="11895"/>
            <a:ext cx="24384000" cy="1369221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Google Shape;327;p31" descr="Google Shape;327;p31"/>
          <p:cNvPicPr>
            <a:picLocks noChangeAspect="1"/>
          </p:cNvPicPr>
          <p:nvPr/>
        </p:nvPicPr>
        <p:blipFill>
          <a:blip r:embed="rId3"/>
          <a:srcRect l="49205"/>
          <a:stretch>
            <a:fillRect/>
          </a:stretch>
        </p:blipFill>
        <p:spPr>
          <a:xfrm>
            <a:off x="10676072" y="3224872"/>
            <a:ext cx="12161106" cy="9828185"/>
          </a:xfrm>
          <a:prstGeom prst="rect">
            <a:avLst/>
          </a:prstGeom>
          <a:ln w="12700">
            <a:miter lim="400000"/>
          </a:ln>
        </p:spPr>
      </p:pic>
      <p:sp>
        <p:nvSpPr>
          <p:cNvPr id="446" name="Ligne"/>
          <p:cNvSpPr/>
          <p:nvPr/>
        </p:nvSpPr>
        <p:spPr>
          <a:xfrm flipH="1">
            <a:off x="19638543" y="5670389"/>
            <a:ext cx="1592243" cy="1899003"/>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7" name="Bus system…"/>
          <p:cNvSpPr txBox="1"/>
          <p:nvPr/>
        </p:nvSpPr>
        <p:spPr>
          <a:xfrm>
            <a:off x="20097016" y="4543312"/>
            <a:ext cx="4113871" cy="1088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900" b="0">
                <a:solidFill>
                  <a:srgbClr val="ED7044"/>
                </a:solidFill>
                <a:latin typeface="Times New Roman"/>
                <a:ea typeface="Times New Roman"/>
                <a:cs typeface="Times New Roman"/>
                <a:sym typeface="Times New Roman"/>
              </a:defRPr>
            </a:pPr>
            <a:r>
              <a:t>Bus system</a:t>
            </a:r>
          </a:p>
          <a:p>
            <a:pPr>
              <a:defRPr b="0">
                <a:solidFill>
                  <a:srgbClr val="ED7044"/>
                </a:solidFill>
                <a:latin typeface="Times New Roman"/>
                <a:ea typeface="Times New Roman"/>
                <a:cs typeface="Times New Roman"/>
                <a:sym typeface="Times New Roman"/>
              </a:defRPr>
            </a:pPr>
            <a:r>
              <a:t>(or service module, SVM)</a:t>
            </a:r>
          </a:p>
        </p:txBody>
      </p:sp>
      <p:sp>
        <p:nvSpPr>
          <p:cNvPr id="448" name="Ligne"/>
          <p:cNvSpPr/>
          <p:nvPr/>
        </p:nvSpPr>
        <p:spPr>
          <a:xfrm flipH="1">
            <a:off x="16854558" y="3532660"/>
            <a:ext cx="2431387" cy="403086"/>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9" name="V-grooves…"/>
          <p:cNvSpPr txBox="1"/>
          <p:nvPr/>
        </p:nvSpPr>
        <p:spPr>
          <a:xfrm>
            <a:off x="19486688" y="3113920"/>
            <a:ext cx="3478374" cy="1088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900" b="0">
                <a:solidFill>
                  <a:srgbClr val="ED7044"/>
                </a:solidFill>
                <a:latin typeface="Times New Roman"/>
                <a:ea typeface="Times New Roman"/>
                <a:cs typeface="Times New Roman"/>
                <a:sym typeface="Times New Roman"/>
              </a:defRPr>
            </a:pPr>
            <a:r>
              <a:t>V-grooves</a:t>
            </a:r>
          </a:p>
          <a:p>
            <a:pPr>
              <a:defRPr b="0">
                <a:solidFill>
                  <a:srgbClr val="ED7044"/>
                </a:solidFill>
                <a:latin typeface="Times New Roman"/>
                <a:ea typeface="Times New Roman"/>
                <a:cs typeface="Times New Roman"/>
                <a:sym typeface="Times New Roman"/>
              </a:defRPr>
            </a:pPr>
            <a:r>
              <a:t>(for radiative cooling)</a:t>
            </a:r>
          </a:p>
        </p:txBody>
      </p:sp>
      <p:sp>
        <p:nvSpPr>
          <p:cNvPr id="450" name="Ligne"/>
          <p:cNvSpPr/>
          <p:nvPr/>
        </p:nvSpPr>
        <p:spPr>
          <a:xfrm>
            <a:off x="14131095" y="3447137"/>
            <a:ext cx="1525281" cy="1587422"/>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1" name="Ligne"/>
          <p:cNvSpPr/>
          <p:nvPr/>
        </p:nvSpPr>
        <p:spPr>
          <a:xfrm>
            <a:off x="12694470" y="3437976"/>
            <a:ext cx="2590928" cy="2105156"/>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2" name="Ligne"/>
          <p:cNvSpPr/>
          <p:nvPr/>
        </p:nvSpPr>
        <p:spPr>
          <a:xfrm>
            <a:off x="11538828" y="3415389"/>
            <a:ext cx="2521882" cy="3059240"/>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3" name="LFT"/>
          <p:cNvSpPr txBox="1"/>
          <p:nvPr/>
        </p:nvSpPr>
        <p:spPr>
          <a:xfrm>
            <a:off x="10939692" y="2807234"/>
            <a:ext cx="994861" cy="652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LFT</a:t>
            </a:r>
          </a:p>
        </p:txBody>
      </p:sp>
      <p:sp>
        <p:nvSpPr>
          <p:cNvPr id="454" name="HFT"/>
          <p:cNvSpPr txBox="1"/>
          <p:nvPr/>
        </p:nvSpPr>
        <p:spPr>
          <a:xfrm>
            <a:off x="12154454" y="2807234"/>
            <a:ext cx="1050002" cy="652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HFT</a:t>
            </a:r>
          </a:p>
        </p:txBody>
      </p:sp>
      <p:sp>
        <p:nvSpPr>
          <p:cNvPr id="455" name="MFT"/>
          <p:cNvSpPr txBox="1"/>
          <p:nvPr/>
        </p:nvSpPr>
        <p:spPr>
          <a:xfrm>
            <a:off x="13424355" y="2807234"/>
            <a:ext cx="1132714" cy="652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MFT</a:t>
            </a:r>
          </a:p>
        </p:txBody>
      </p:sp>
      <p:sp>
        <p:nvSpPr>
          <p:cNvPr id="456" name="LiteBIRD spacecraft overview"/>
          <p:cNvSpPr txBox="1"/>
          <p:nvPr/>
        </p:nvSpPr>
        <p:spPr>
          <a:xfrm>
            <a:off x="257412" y="95291"/>
            <a:ext cx="879086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Satellite</a:t>
            </a:r>
            <a:r>
              <a:rPr dirty="0"/>
              <a:t> overview</a:t>
            </a:r>
          </a:p>
        </p:txBody>
      </p:sp>
      <p:sp>
        <p:nvSpPr>
          <p:cNvPr id="457"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458"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459"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467" name="Grouper"/>
          <p:cNvGrpSpPr/>
          <p:nvPr/>
        </p:nvGrpSpPr>
        <p:grpSpPr>
          <a:xfrm>
            <a:off x="-30866" y="13078927"/>
            <a:ext cx="24467794" cy="656361"/>
            <a:chOff x="0" y="0"/>
            <a:chExt cx="24467793" cy="656360"/>
          </a:xfrm>
        </p:grpSpPr>
        <p:sp>
          <p:nvSpPr>
            <p:cNvPr id="460"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466" name="Grouper"/>
            <p:cNvGrpSpPr/>
            <p:nvPr/>
          </p:nvGrpSpPr>
          <p:grpSpPr>
            <a:xfrm flipH="1">
              <a:off x="22124096" y="-1"/>
              <a:ext cx="2343698" cy="656361"/>
              <a:chOff x="0" y="0"/>
              <a:chExt cx="2343697" cy="656360"/>
            </a:xfrm>
          </p:grpSpPr>
          <p:sp>
            <p:nvSpPr>
              <p:cNvPr id="461"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2"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3"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4"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5"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470" name="6"/>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6</a:t>
            </a:r>
          </a:p>
        </p:txBody>
      </p:sp>
      <p:grpSp>
        <p:nvGrpSpPr>
          <p:cNvPr id="479" name="Grouper"/>
          <p:cNvGrpSpPr/>
          <p:nvPr/>
        </p:nvGrpSpPr>
        <p:grpSpPr>
          <a:xfrm>
            <a:off x="-30867" y="-24578"/>
            <a:ext cx="24445734" cy="2203998"/>
            <a:chOff x="0" y="0"/>
            <a:chExt cx="24445732" cy="2203997"/>
          </a:xfrm>
        </p:grpSpPr>
        <p:sp>
          <p:nvSpPr>
            <p:cNvPr id="471"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2"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3"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4"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5"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6"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7"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78"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480" name="Payload module"/>
          <p:cNvSpPr txBox="1"/>
          <p:nvPr/>
        </p:nvSpPr>
        <p:spPr>
          <a:xfrm>
            <a:off x="11021065" y="2133391"/>
            <a:ext cx="3319483" cy="652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Payload module</a:t>
            </a:r>
          </a:p>
        </p:txBody>
      </p:sp>
      <p:sp>
        <p:nvSpPr>
          <p:cNvPr id="481" name="Ligne"/>
          <p:cNvSpPr/>
          <p:nvPr/>
        </p:nvSpPr>
        <p:spPr>
          <a:xfrm flipH="1" flipV="1">
            <a:off x="10822078" y="2745409"/>
            <a:ext cx="3714753" cy="1"/>
          </a:xfrm>
          <a:prstGeom prst="line">
            <a:avLst/>
          </a:prstGeom>
          <a:ln w="38100">
            <a:solidFill>
              <a:srgbClr val="ED7044"/>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2" name="Ligne"/>
          <p:cNvSpPr/>
          <p:nvPr/>
        </p:nvSpPr>
        <p:spPr>
          <a:xfrm>
            <a:off x="13481329" y="9762265"/>
            <a:ext cx="1483069" cy="1"/>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3" name="Ligne"/>
          <p:cNvSpPr/>
          <p:nvPr/>
        </p:nvSpPr>
        <p:spPr>
          <a:xfrm flipV="1">
            <a:off x="13972371" y="10920440"/>
            <a:ext cx="3694878" cy="267733"/>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4" name="Ligne"/>
          <p:cNvSpPr/>
          <p:nvPr/>
        </p:nvSpPr>
        <p:spPr>
          <a:xfrm flipH="1" flipV="1">
            <a:off x="20776581" y="10686219"/>
            <a:ext cx="1470439" cy="409050"/>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5" name="Solar panels"/>
          <p:cNvSpPr txBox="1"/>
          <p:nvPr/>
        </p:nvSpPr>
        <p:spPr>
          <a:xfrm>
            <a:off x="22011983" y="10598621"/>
            <a:ext cx="1875106" cy="1223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Solar panels</a:t>
            </a:r>
          </a:p>
        </p:txBody>
      </p:sp>
      <p:sp>
        <p:nvSpPr>
          <p:cNvPr id="486" name="Star tracker"/>
          <p:cNvSpPr txBox="1"/>
          <p:nvPr/>
        </p:nvSpPr>
        <p:spPr>
          <a:xfrm>
            <a:off x="12363638" y="10616587"/>
            <a:ext cx="1875106" cy="122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Star tracker</a:t>
            </a:r>
          </a:p>
        </p:txBody>
      </p:sp>
      <p:sp>
        <p:nvSpPr>
          <p:cNvPr id="487" name="Solar shield"/>
          <p:cNvSpPr txBox="1"/>
          <p:nvPr/>
        </p:nvSpPr>
        <p:spPr>
          <a:xfrm>
            <a:off x="11723452" y="9110167"/>
            <a:ext cx="1875106" cy="1223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Solar shield</a:t>
            </a:r>
          </a:p>
        </p:txBody>
      </p:sp>
      <p:sp>
        <p:nvSpPr>
          <p:cNvPr id="488" name="Ligne"/>
          <p:cNvSpPr/>
          <p:nvPr/>
        </p:nvSpPr>
        <p:spPr>
          <a:xfrm flipH="1" flipV="1">
            <a:off x="14456648" y="9973237"/>
            <a:ext cx="1407910" cy="880371"/>
          </a:xfrm>
          <a:prstGeom prst="line">
            <a:avLst/>
          </a:prstGeom>
          <a:ln w="38100">
            <a:solidFill>
              <a:srgbClr val="113362"/>
            </a:solidFill>
            <a:prstDash val="sysDot"/>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9" name="Ligne"/>
          <p:cNvSpPr/>
          <p:nvPr/>
        </p:nvSpPr>
        <p:spPr>
          <a:xfrm flipV="1">
            <a:off x="15664016" y="5387375"/>
            <a:ext cx="4096450" cy="5313944"/>
          </a:xfrm>
          <a:prstGeom prst="line">
            <a:avLst/>
          </a:prstGeom>
          <a:ln w="63500">
            <a:solidFill>
              <a:srgbClr val="113362"/>
            </a:solidFill>
            <a:custDash>
              <a:ds d="600000" sp="600000"/>
            </a:custDash>
            <a:miter lim="400000"/>
            <a:headEnd type="stealth"/>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0" name="Ligne"/>
          <p:cNvSpPr/>
          <p:nvPr/>
        </p:nvSpPr>
        <p:spPr>
          <a:xfrm flipH="1" flipV="1">
            <a:off x="18520264" y="4617118"/>
            <a:ext cx="1407910" cy="880372"/>
          </a:xfrm>
          <a:prstGeom prst="line">
            <a:avLst/>
          </a:prstGeom>
          <a:ln w="38100">
            <a:solidFill>
              <a:srgbClr val="113362"/>
            </a:solidFill>
            <a:prstDash val="sysDot"/>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1" name="4.4 m"/>
          <p:cNvSpPr txBox="1"/>
          <p:nvPr/>
        </p:nvSpPr>
        <p:spPr>
          <a:xfrm>
            <a:off x="17348010" y="7942009"/>
            <a:ext cx="1875106" cy="517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113362"/>
                </a:solidFill>
                <a:latin typeface="Times New Roman"/>
                <a:ea typeface="Times New Roman"/>
                <a:cs typeface="Times New Roman"/>
                <a:sym typeface="Times New Roman"/>
              </a:defRPr>
            </a:lvl1pPr>
          </a:lstStyle>
          <a:p>
            <a:r>
              <a:t>4.4 m</a:t>
            </a:r>
          </a:p>
        </p:txBody>
      </p:sp>
      <p:sp>
        <p:nvSpPr>
          <p:cNvPr id="492" name="Google Shape;247;p27"/>
          <p:cNvSpPr txBox="1"/>
          <p:nvPr/>
        </p:nvSpPr>
        <p:spPr>
          <a:xfrm>
            <a:off x="201442" y="2392794"/>
            <a:ext cx="10002360" cy="6324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b="1" dirty="0">
                <a:solidFill>
                  <a:srgbClr val="F19E4B"/>
                </a:solidFill>
              </a:rPr>
              <a:t>3 telescopes</a:t>
            </a:r>
            <a:r>
              <a:rPr dirty="0"/>
              <a:t> to provide the </a:t>
            </a:r>
            <a:r>
              <a:rPr lang="en-US" altLang="ja-JP" b="1" dirty="0">
                <a:solidFill>
                  <a:srgbClr val="F19E4B"/>
                </a:solidFill>
              </a:rPr>
              <a:t>34</a:t>
            </a:r>
            <a:r>
              <a:rPr b="1" dirty="0">
                <a:solidFill>
                  <a:srgbClr val="F19E4B"/>
                </a:solidFill>
              </a:rPr>
              <a:t>-4</a:t>
            </a:r>
            <a:r>
              <a:rPr lang="en-US" b="1" dirty="0">
                <a:solidFill>
                  <a:srgbClr val="F19E4B"/>
                </a:solidFill>
              </a:rPr>
              <a:t>48</a:t>
            </a:r>
            <a:r>
              <a:rPr b="1" dirty="0">
                <a:solidFill>
                  <a:srgbClr val="F19E4B"/>
                </a:solidFill>
              </a:rPr>
              <a:t> GHz</a:t>
            </a:r>
            <a:r>
              <a:rPr lang="en-US" dirty="0">
                <a:solidFill>
                  <a:srgbClr val="F19E4B"/>
                </a:solidFill>
              </a:rPr>
              <a:t> </a:t>
            </a:r>
            <a:r>
              <a:rPr lang="en-US" dirty="0">
                <a:solidFill>
                  <a:srgbClr val="002060"/>
                </a:solidFill>
              </a:rPr>
              <a:t>range</a:t>
            </a:r>
            <a:endParaRPr lang="en-US" dirty="0"/>
          </a:p>
          <a:p>
            <a:pPr marL="1016000" indent="-381000" algn="l" defTabSz="914400">
              <a:buSzPct val="80000"/>
              <a:buAutoNum type="arabicPeriod"/>
              <a:defRPr sz="3800" b="0">
                <a:solidFill>
                  <a:srgbClr val="113362"/>
                </a:solidFill>
                <a:latin typeface="Times New Roman"/>
                <a:ea typeface="Times New Roman"/>
                <a:cs typeface="Times New Roman"/>
                <a:sym typeface="Times New Roman"/>
              </a:defRPr>
            </a:pPr>
            <a:r>
              <a:rPr lang="en-US" b="1" dirty="0">
                <a:solidFill>
                  <a:srgbClr val="F19E4B"/>
                </a:solidFill>
              </a:rPr>
              <a:t>LFT</a:t>
            </a:r>
            <a:r>
              <a:rPr lang="en-US" dirty="0"/>
              <a:t> (low frequency telescope)</a:t>
            </a:r>
          </a:p>
          <a:p>
            <a:pPr marL="1016000" indent="-381000" algn="l" defTabSz="914400">
              <a:buSzPct val="80000"/>
              <a:buAutoNum type="arabicPeriod"/>
              <a:defRPr sz="3800" b="0">
                <a:solidFill>
                  <a:srgbClr val="113362"/>
                </a:solidFill>
                <a:latin typeface="Times New Roman"/>
                <a:ea typeface="Times New Roman"/>
                <a:cs typeface="Times New Roman"/>
                <a:sym typeface="Times New Roman"/>
              </a:defRPr>
            </a:pPr>
            <a:r>
              <a:rPr b="1" dirty="0">
                <a:solidFill>
                  <a:srgbClr val="F19E4B"/>
                </a:solidFill>
              </a:rPr>
              <a:t>MFT</a:t>
            </a:r>
            <a:r>
              <a:rPr dirty="0"/>
              <a:t> (middle frequency telescope)</a:t>
            </a:r>
          </a:p>
          <a:p>
            <a:pPr marL="1016000" indent="-381000" algn="l" defTabSz="914400">
              <a:spcBef>
                <a:spcPts val="1000"/>
              </a:spcBef>
              <a:buSzPct val="80000"/>
              <a:buAutoNum type="arabicPeriod"/>
              <a:defRPr sz="3800" b="0">
                <a:solidFill>
                  <a:srgbClr val="113362"/>
                </a:solidFill>
                <a:latin typeface="Times New Roman"/>
                <a:ea typeface="Times New Roman"/>
                <a:cs typeface="Times New Roman"/>
                <a:sym typeface="Times New Roman"/>
              </a:defRPr>
            </a:pPr>
            <a:r>
              <a:rPr b="1" dirty="0">
                <a:solidFill>
                  <a:srgbClr val="F19E4B"/>
                </a:solidFill>
              </a:rPr>
              <a:t>HFT</a:t>
            </a:r>
            <a:r>
              <a:rPr dirty="0"/>
              <a:t> (high frequency telescope)</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Multi-</a:t>
            </a:r>
            <a:r>
              <a:rPr dirty="0" err="1"/>
              <a:t>chroic</a:t>
            </a:r>
            <a:r>
              <a:rPr dirty="0"/>
              <a:t> transition-edge sensor (TES) </a:t>
            </a:r>
            <a:r>
              <a:rPr b="1" dirty="0">
                <a:solidFill>
                  <a:srgbClr val="F19E4B"/>
                </a:solidFill>
              </a:rPr>
              <a:t>bolometer arrays</a:t>
            </a:r>
            <a:r>
              <a:rPr dirty="0"/>
              <a:t> cooled to </a:t>
            </a:r>
            <a:r>
              <a:rPr b="1" dirty="0">
                <a:solidFill>
                  <a:srgbClr val="F19E4B"/>
                </a:solidFill>
              </a:rPr>
              <a:t>100 </a:t>
            </a:r>
            <a:r>
              <a:rPr b="1" dirty="0" err="1">
                <a:solidFill>
                  <a:srgbClr val="F19E4B"/>
                </a:solidFill>
              </a:rPr>
              <a:t>mK</a:t>
            </a:r>
            <a:endParaRPr b="1" dirty="0">
              <a:solidFill>
                <a:srgbClr val="F19E4B"/>
              </a:solidFill>
            </a:endParaRP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Polarization modulation unit (PMU) in each telescope with </a:t>
            </a:r>
            <a:r>
              <a:rPr b="1" dirty="0">
                <a:solidFill>
                  <a:srgbClr val="F19E4B"/>
                </a:solidFill>
              </a:rPr>
              <a:t>rotating half-wave plate</a:t>
            </a:r>
            <a:r>
              <a:rPr dirty="0"/>
              <a:t> (HWP</a:t>
            </a:r>
            <a:r>
              <a:rPr lang="en-US" dirty="0"/>
              <a:t>)</a:t>
            </a:r>
            <a:r>
              <a:rPr dirty="0"/>
              <a:t> </a:t>
            </a:r>
            <a:r>
              <a:rPr lang="en-US" altLang="ja-JP" dirty="0"/>
              <a:t>→ </a:t>
            </a:r>
            <a:r>
              <a:rPr dirty="0"/>
              <a:t>1/</a:t>
            </a:r>
            <a:r>
              <a:rPr i="1" dirty="0"/>
              <a:t>f</a:t>
            </a:r>
            <a:r>
              <a:rPr dirty="0"/>
              <a:t> noise and systematics reduction</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Optics cooled to </a:t>
            </a:r>
            <a:r>
              <a:rPr b="1" dirty="0">
                <a:solidFill>
                  <a:srgbClr val="F19E4B"/>
                </a:solidFill>
              </a:rPr>
              <a:t>5 K</a:t>
            </a:r>
          </a:p>
        </p:txBody>
      </p:sp>
      <p:sp>
        <p:nvSpPr>
          <p:cNvPr id="493" name="Rectangle aux angles arrondis"/>
          <p:cNvSpPr/>
          <p:nvPr/>
        </p:nvSpPr>
        <p:spPr>
          <a:xfrm rot="16200000">
            <a:off x="3802227" y="8776448"/>
            <a:ext cx="2294258" cy="4522695"/>
          </a:xfrm>
          <a:prstGeom prst="roundRect">
            <a:avLst>
              <a:gd name="adj" fmla="val 15554"/>
            </a:avLst>
          </a:prstGeom>
          <a:solidFill>
            <a:srgbClr val="F8CE55"/>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sp>
        <p:nvSpPr>
          <p:cNvPr id="494" name="Google Shape;247;p27"/>
          <p:cNvSpPr txBox="1"/>
          <p:nvPr/>
        </p:nvSpPr>
        <p:spPr>
          <a:xfrm>
            <a:off x="2930017" y="10162013"/>
            <a:ext cx="4033957" cy="1747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Mass: 2.6 t</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Power: 3.0 kW</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Data: 17.9 Gb/day</a:t>
            </a:r>
          </a:p>
        </p:txBody>
      </p:sp>
      <p:sp>
        <p:nvSpPr>
          <p:cNvPr id="3" name="Rectangle 2">
            <a:extLst>
              <a:ext uri="{FF2B5EF4-FFF2-40B4-BE49-F238E27FC236}">
                <a16:creationId xmlns:a16="http://schemas.microsoft.com/office/drawing/2014/main" id="{714B8A71-780F-DB6B-A051-90DF1AC47505}"/>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2BC4833A-E859-0A5F-BF13-4A9240DA5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F04BA3A6-8600-904E-A5F4-D4B028E1ED53}"/>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6150832C-C8B4-EC8C-4AD3-8504A259BC3E}"/>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Low Frequency Telescope (LFT)"/>
          <p:cNvSpPr txBox="1"/>
          <p:nvPr/>
        </p:nvSpPr>
        <p:spPr>
          <a:xfrm>
            <a:off x="257412" y="95291"/>
            <a:ext cx="1321515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dirty="0"/>
              <a:t>Low Frequency Telescope</a:t>
            </a:r>
          </a:p>
        </p:txBody>
      </p:sp>
      <p:sp>
        <p:nvSpPr>
          <p:cNvPr id="499"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500"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501"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509" name="Grouper"/>
          <p:cNvGrpSpPr/>
          <p:nvPr/>
        </p:nvGrpSpPr>
        <p:grpSpPr>
          <a:xfrm>
            <a:off x="-30866" y="13078927"/>
            <a:ext cx="24467794" cy="656361"/>
            <a:chOff x="0" y="0"/>
            <a:chExt cx="24467793" cy="656360"/>
          </a:xfrm>
        </p:grpSpPr>
        <p:sp>
          <p:nvSpPr>
            <p:cNvPr id="502"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508" name="Grouper"/>
            <p:cNvGrpSpPr/>
            <p:nvPr/>
          </p:nvGrpSpPr>
          <p:grpSpPr>
            <a:xfrm flipH="1">
              <a:off x="22124096" y="-1"/>
              <a:ext cx="2343698" cy="656361"/>
              <a:chOff x="0" y="0"/>
              <a:chExt cx="2343697" cy="656360"/>
            </a:xfrm>
          </p:grpSpPr>
          <p:sp>
            <p:nvSpPr>
              <p:cNvPr id="503"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4"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5"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6"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7"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512" name="7"/>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7</a:t>
            </a:r>
          </a:p>
        </p:txBody>
      </p:sp>
      <p:grpSp>
        <p:nvGrpSpPr>
          <p:cNvPr id="521" name="Grouper"/>
          <p:cNvGrpSpPr/>
          <p:nvPr/>
        </p:nvGrpSpPr>
        <p:grpSpPr>
          <a:xfrm>
            <a:off x="-30867" y="-24578"/>
            <a:ext cx="24445734" cy="2203998"/>
            <a:chOff x="0" y="0"/>
            <a:chExt cx="24445732" cy="2203997"/>
          </a:xfrm>
        </p:grpSpPr>
        <p:sp>
          <p:nvSpPr>
            <p:cNvPr id="513"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4"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5"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6"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7"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8"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9"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520"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526" name="Rectangle"/>
          <p:cNvSpPr/>
          <p:nvPr/>
        </p:nvSpPr>
        <p:spPr>
          <a:xfrm rot="20164232">
            <a:off x="7466901" y="3084775"/>
            <a:ext cx="813155" cy="61487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9" name="Group 8">
            <a:extLst>
              <a:ext uri="{FF2B5EF4-FFF2-40B4-BE49-F238E27FC236}">
                <a16:creationId xmlns:a16="http://schemas.microsoft.com/office/drawing/2014/main" id="{99201F48-48F3-DA58-C64D-B04762DD4F51}"/>
              </a:ext>
            </a:extLst>
          </p:cNvPr>
          <p:cNvGrpSpPr/>
          <p:nvPr/>
        </p:nvGrpSpPr>
        <p:grpSpPr>
          <a:xfrm>
            <a:off x="929153" y="2915271"/>
            <a:ext cx="13166842" cy="9960774"/>
            <a:chOff x="401470" y="2339733"/>
            <a:chExt cx="13166842" cy="9960774"/>
          </a:xfrm>
        </p:grpSpPr>
        <p:pic>
          <p:nvPicPr>
            <p:cNvPr id="522" name="lft-structure.pdf" descr="lft-structure.pdf"/>
            <p:cNvPicPr>
              <a:picLocks noChangeAspect="1"/>
            </p:cNvPicPr>
            <p:nvPr/>
          </p:nvPicPr>
          <p:blipFill>
            <a:blip r:embed="rId4"/>
            <a:stretch>
              <a:fillRect/>
            </a:stretch>
          </p:blipFill>
          <p:spPr>
            <a:xfrm>
              <a:off x="401470" y="2343329"/>
              <a:ext cx="12976209" cy="99571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213" y="21600"/>
                  </a:lnTo>
                  <a:lnTo>
                    <a:pt x="211" y="14523"/>
                  </a:lnTo>
                  <a:lnTo>
                    <a:pt x="211" y="7446"/>
                  </a:lnTo>
                  <a:lnTo>
                    <a:pt x="2678" y="7435"/>
                  </a:lnTo>
                  <a:lnTo>
                    <a:pt x="5146" y="7425"/>
                  </a:lnTo>
                  <a:lnTo>
                    <a:pt x="5155" y="7246"/>
                  </a:lnTo>
                  <a:lnTo>
                    <a:pt x="5165" y="7067"/>
                  </a:lnTo>
                  <a:lnTo>
                    <a:pt x="5650" y="7082"/>
                  </a:lnTo>
                  <a:cubicBezTo>
                    <a:pt x="5918" y="7090"/>
                    <a:pt x="6149" y="7111"/>
                    <a:pt x="6164" y="7129"/>
                  </a:cubicBezTo>
                  <a:cubicBezTo>
                    <a:pt x="6194" y="7165"/>
                    <a:pt x="6036" y="7341"/>
                    <a:pt x="5973" y="7341"/>
                  </a:cubicBezTo>
                  <a:cubicBezTo>
                    <a:pt x="5951" y="7341"/>
                    <a:pt x="5840" y="7399"/>
                    <a:pt x="5727" y="7470"/>
                  </a:cubicBezTo>
                  <a:cubicBezTo>
                    <a:pt x="5614" y="7542"/>
                    <a:pt x="5478" y="7625"/>
                    <a:pt x="5424" y="7656"/>
                  </a:cubicBezTo>
                  <a:cubicBezTo>
                    <a:pt x="5371" y="7687"/>
                    <a:pt x="5248" y="7761"/>
                    <a:pt x="5150" y="7818"/>
                  </a:cubicBezTo>
                  <a:cubicBezTo>
                    <a:pt x="5052" y="7876"/>
                    <a:pt x="4898" y="7962"/>
                    <a:pt x="4809" y="8012"/>
                  </a:cubicBezTo>
                  <a:cubicBezTo>
                    <a:pt x="4720" y="8062"/>
                    <a:pt x="4625" y="8122"/>
                    <a:pt x="4598" y="8144"/>
                  </a:cubicBezTo>
                  <a:cubicBezTo>
                    <a:pt x="4571" y="8167"/>
                    <a:pt x="4514" y="8206"/>
                    <a:pt x="4469" y="8231"/>
                  </a:cubicBezTo>
                  <a:cubicBezTo>
                    <a:pt x="4425" y="8256"/>
                    <a:pt x="4347" y="8303"/>
                    <a:pt x="4297" y="8336"/>
                  </a:cubicBezTo>
                  <a:cubicBezTo>
                    <a:pt x="4246" y="8368"/>
                    <a:pt x="4186" y="8395"/>
                    <a:pt x="4163" y="8395"/>
                  </a:cubicBezTo>
                  <a:cubicBezTo>
                    <a:pt x="4140" y="8395"/>
                    <a:pt x="4087" y="8430"/>
                    <a:pt x="4044" y="8472"/>
                  </a:cubicBezTo>
                  <a:cubicBezTo>
                    <a:pt x="4002" y="8515"/>
                    <a:pt x="3898" y="8575"/>
                    <a:pt x="3814" y="8605"/>
                  </a:cubicBezTo>
                  <a:cubicBezTo>
                    <a:pt x="3730" y="8635"/>
                    <a:pt x="3644" y="8684"/>
                    <a:pt x="3624" y="8716"/>
                  </a:cubicBezTo>
                  <a:cubicBezTo>
                    <a:pt x="3603" y="8748"/>
                    <a:pt x="3566" y="8775"/>
                    <a:pt x="3541" y="8775"/>
                  </a:cubicBezTo>
                  <a:cubicBezTo>
                    <a:pt x="3516" y="8775"/>
                    <a:pt x="3440" y="8812"/>
                    <a:pt x="3374" y="8856"/>
                  </a:cubicBezTo>
                  <a:cubicBezTo>
                    <a:pt x="3111" y="9035"/>
                    <a:pt x="2634" y="9318"/>
                    <a:pt x="2550" y="9345"/>
                  </a:cubicBezTo>
                  <a:cubicBezTo>
                    <a:pt x="2501" y="9361"/>
                    <a:pt x="2452" y="9391"/>
                    <a:pt x="2442" y="9412"/>
                  </a:cubicBezTo>
                  <a:cubicBezTo>
                    <a:pt x="2433" y="9432"/>
                    <a:pt x="2399" y="9450"/>
                    <a:pt x="2366" y="9450"/>
                  </a:cubicBezTo>
                  <a:cubicBezTo>
                    <a:pt x="2334" y="9450"/>
                    <a:pt x="2273" y="9486"/>
                    <a:pt x="2231" y="9529"/>
                  </a:cubicBezTo>
                  <a:cubicBezTo>
                    <a:pt x="2188" y="9572"/>
                    <a:pt x="2118" y="9621"/>
                    <a:pt x="2073" y="9638"/>
                  </a:cubicBezTo>
                  <a:cubicBezTo>
                    <a:pt x="2029" y="9656"/>
                    <a:pt x="1889" y="9733"/>
                    <a:pt x="1765" y="9809"/>
                  </a:cubicBezTo>
                  <a:cubicBezTo>
                    <a:pt x="1361" y="10054"/>
                    <a:pt x="1234" y="10125"/>
                    <a:pt x="1204" y="10125"/>
                  </a:cubicBezTo>
                  <a:cubicBezTo>
                    <a:pt x="1187" y="10125"/>
                    <a:pt x="1157" y="10152"/>
                    <a:pt x="1136" y="10186"/>
                  </a:cubicBezTo>
                  <a:cubicBezTo>
                    <a:pt x="1114" y="10219"/>
                    <a:pt x="1054" y="10258"/>
                    <a:pt x="1003" y="10273"/>
                  </a:cubicBezTo>
                  <a:cubicBezTo>
                    <a:pt x="953" y="10287"/>
                    <a:pt x="894" y="10327"/>
                    <a:pt x="873" y="10360"/>
                  </a:cubicBezTo>
                  <a:cubicBezTo>
                    <a:pt x="851" y="10394"/>
                    <a:pt x="806" y="10420"/>
                    <a:pt x="772" y="10420"/>
                  </a:cubicBezTo>
                  <a:cubicBezTo>
                    <a:pt x="737" y="10420"/>
                    <a:pt x="665" y="10450"/>
                    <a:pt x="610" y="10487"/>
                  </a:cubicBezTo>
                  <a:cubicBezTo>
                    <a:pt x="501" y="10561"/>
                    <a:pt x="501" y="10522"/>
                    <a:pt x="596" y="11138"/>
                  </a:cubicBezTo>
                  <a:cubicBezTo>
                    <a:pt x="623" y="11312"/>
                    <a:pt x="646" y="11549"/>
                    <a:pt x="647" y="11667"/>
                  </a:cubicBezTo>
                  <a:cubicBezTo>
                    <a:pt x="647" y="11784"/>
                    <a:pt x="662" y="11899"/>
                    <a:pt x="679" y="11921"/>
                  </a:cubicBezTo>
                  <a:cubicBezTo>
                    <a:pt x="696" y="11944"/>
                    <a:pt x="725" y="12215"/>
                    <a:pt x="743" y="12525"/>
                  </a:cubicBezTo>
                  <a:cubicBezTo>
                    <a:pt x="761" y="12835"/>
                    <a:pt x="790" y="13111"/>
                    <a:pt x="808" y="13139"/>
                  </a:cubicBezTo>
                  <a:cubicBezTo>
                    <a:pt x="825" y="13166"/>
                    <a:pt x="856" y="13416"/>
                    <a:pt x="876" y="13692"/>
                  </a:cubicBezTo>
                  <a:cubicBezTo>
                    <a:pt x="896" y="13969"/>
                    <a:pt x="923" y="14215"/>
                    <a:pt x="937" y="14238"/>
                  </a:cubicBezTo>
                  <a:cubicBezTo>
                    <a:pt x="951" y="14262"/>
                    <a:pt x="972" y="14450"/>
                    <a:pt x="982" y="14657"/>
                  </a:cubicBezTo>
                  <a:cubicBezTo>
                    <a:pt x="993" y="14863"/>
                    <a:pt x="1017" y="15052"/>
                    <a:pt x="1035" y="15076"/>
                  </a:cubicBezTo>
                  <a:cubicBezTo>
                    <a:pt x="1054" y="15100"/>
                    <a:pt x="1069" y="15229"/>
                    <a:pt x="1069" y="15363"/>
                  </a:cubicBezTo>
                  <a:cubicBezTo>
                    <a:pt x="1069" y="15588"/>
                    <a:pt x="1075" y="15610"/>
                    <a:pt x="1150" y="15635"/>
                  </a:cubicBezTo>
                  <a:cubicBezTo>
                    <a:pt x="1195" y="15649"/>
                    <a:pt x="1285" y="15697"/>
                    <a:pt x="1351" y="15741"/>
                  </a:cubicBezTo>
                  <a:cubicBezTo>
                    <a:pt x="1417" y="15785"/>
                    <a:pt x="1503" y="15820"/>
                    <a:pt x="1541" y="15820"/>
                  </a:cubicBezTo>
                  <a:cubicBezTo>
                    <a:pt x="1580" y="15820"/>
                    <a:pt x="1629" y="15849"/>
                    <a:pt x="1652" y="15883"/>
                  </a:cubicBezTo>
                  <a:cubicBezTo>
                    <a:pt x="1674" y="15918"/>
                    <a:pt x="1723" y="15947"/>
                    <a:pt x="1761" y="15947"/>
                  </a:cubicBezTo>
                  <a:cubicBezTo>
                    <a:pt x="1798" y="15947"/>
                    <a:pt x="1873" y="15985"/>
                    <a:pt x="1926" y="16031"/>
                  </a:cubicBezTo>
                  <a:cubicBezTo>
                    <a:pt x="1980" y="16077"/>
                    <a:pt x="2056" y="16115"/>
                    <a:pt x="2094" y="16115"/>
                  </a:cubicBezTo>
                  <a:cubicBezTo>
                    <a:pt x="2131" y="16115"/>
                    <a:pt x="2180" y="16144"/>
                    <a:pt x="2203" y="16179"/>
                  </a:cubicBezTo>
                  <a:cubicBezTo>
                    <a:pt x="2225" y="16213"/>
                    <a:pt x="2274" y="16241"/>
                    <a:pt x="2312" y="16242"/>
                  </a:cubicBezTo>
                  <a:cubicBezTo>
                    <a:pt x="2349" y="16242"/>
                    <a:pt x="2416" y="16267"/>
                    <a:pt x="2461" y="16298"/>
                  </a:cubicBezTo>
                  <a:cubicBezTo>
                    <a:pt x="2505" y="16328"/>
                    <a:pt x="2623" y="16386"/>
                    <a:pt x="2720" y="16428"/>
                  </a:cubicBezTo>
                  <a:cubicBezTo>
                    <a:pt x="2818" y="16470"/>
                    <a:pt x="2937" y="16532"/>
                    <a:pt x="2984" y="16564"/>
                  </a:cubicBezTo>
                  <a:cubicBezTo>
                    <a:pt x="3031" y="16595"/>
                    <a:pt x="3095" y="16622"/>
                    <a:pt x="3125" y="16622"/>
                  </a:cubicBezTo>
                  <a:cubicBezTo>
                    <a:pt x="3156" y="16622"/>
                    <a:pt x="3216" y="16659"/>
                    <a:pt x="3262" y="16706"/>
                  </a:cubicBezTo>
                  <a:cubicBezTo>
                    <a:pt x="3307" y="16752"/>
                    <a:pt x="3373" y="16791"/>
                    <a:pt x="3408" y="16791"/>
                  </a:cubicBezTo>
                  <a:cubicBezTo>
                    <a:pt x="3443" y="16791"/>
                    <a:pt x="3518" y="16817"/>
                    <a:pt x="3574" y="16848"/>
                  </a:cubicBezTo>
                  <a:cubicBezTo>
                    <a:pt x="3798" y="16975"/>
                    <a:pt x="3859" y="17002"/>
                    <a:pt x="3916" y="17002"/>
                  </a:cubicBezTo>
                  <a:cubicBezTo>
                    <a:pt x="3949" y="17002"/>
                    <a:pt x="3993" y="17029"/>
                    <a:pt x="4015" y="17063"/>
                  </a:cubicBezTo>
                  <a:cubicBezTo>
                    <a:pt x="4036" y="17097"/>
                    <a:pt x="4105" y="17138"/>
                    <a:pt x="4167" y="17153"/>
                  </a:cubicBezTo>
                  <a:cubicBezTo>
                    <a:pt x="4229" y="17168"/>
                    <a:pt x="4287" y="17207"/>
                    <a:pt x="4297" y="17239"/>
                  </a:cubicBezTo>
                  <a:cubicBezTo>
                    <a:pt x="4306" y="17271"/>
                    <a:pt x="4360" y="17297"/>
                    <a:pt x="4419" y="17297"/>
                  </a:cubicBezTo>
                  <a:cubicBezTo>
                    <a:pt x="4483" y="17297"/>
                    <a:pt x="4547" y="17329"/>
                    <a:pt x="4583" y="17381"/>
                  </a:cubicBezTo>
                  <a:cubicBezTo>
                    <a:pt x="4615" y="17427"/>
                    <a:pt x="4680" y="17466"/>
                    <a:pt x="4729" y="17466"/>
                  </a:cubicBezTo>
                  <a:cubicBezTo>
                    <a:pt x="4777" y="17466"/>
                    <a:pt x="4836" y="17494"/>
                    <a:pt x="4858" y="17529"/>
                  </a:cubicBezTo>
                  <a:cubicBezTo>
                    <a:pt x="4880" y="17563"/>
                    <a:pt x="4911" y="17579"/>
                    <a:pt x="4929" y="17565"/>
                  </a:cubicBezTo>
                  <a:cubicBezTo>
                    <a:pt x="4947" y="17551"/>
                    <a:pt x="5029" y="17578"/>
                    <a:pt x="5112" y="17625"/>
                  </a:cubicBezTo>
                  <a:cubicBezTo>
                    <a:pt x="5195" y="17672"/>
                    <a:pt x="5328" y="17743"/>
                    <a:pt x="5408" y="17783"/>
                  </a:cubicBezTo>
                  <a:cubicBezTo>
                    <a:pt x="5488" y="17822"/>
                    <a:pt x="5591" y="17878"/>
                    <a:pt x="5635" y="17907"/>
                  </a:cubicBezTo>
                  <a:cubicBezTo>
                    <a:pt x="5680" y="17937"/>
                    <a:pt x="5769" y="17973"/>
                    <a:pt x="5834" y="17988"/>
                  </a:cubicBezTo>
                  <a:cubicBezTo>
                    <a:pt x="5899" y="18004"/>
                    <a:pt x="5970" y="18045"/>
                    <a:pt x="5992" y="18079"/>
                  </a:cubicBezTo>
                  <a:cubicBezTo>
                    <a:pt x="6014" y="18113"/>
                    <a:pt x="6062" y="18141"/>
                    <a:pt x="6100" y="18141"/>
                  </a:cubicBezTo>
                  <a:cubicBezTo>
                    <a:pt x="6138" y="18141"/>
                    <a:pt x="6247" y="18189"/>
                    <a:pt x="6342" y="18247"/>
                  </a:cubicBezTo>
                  <a:cubicBezTo>
                    <a:pt x="6437" y="18304"/>
                    <a:pt x="6536" y="18352"/>
                    <a:pt x="6560" y="18352"/>
                  </a:cubicBezTo>
                  <a:cubicBezTo>
                    <a:pt x="6584" y="18352"/>
                    <a:pt x="6615" y="18377"/>
                    <a:pt x="6629" y="18410"/>
                  </a:cubicBezTo>
                  <a:cubicBezTo>
                    <a:pt x="6643" y="18443"/>
                    <a:pt x="6698" y="18477"/>
                    <a:pt x="6752" y="18485"/>
                  </a:cubicBezTo>
                  <a:cubicBezTo>
                    <a:pt x="6805" y="18493"/>
                    <a:pt x="6849" y="18518"/>
                    <a:pt x="6849" y="18541"/>
                  </a:cubicBezTo>
                  <a:cubicBezTo>
                    <a:pt x="6849" y="18569"/>
                    <a:pt x="6069" y="18587"/>
                    <a:pt x="4590" y="18594"/>
                  </a:cubicBezTo>
                  <a:lnTo>
                    <a:pt x="2331" y="18605"/>
                  </a:lnTo>
                  <a:lnTo>
                    <a:pt x="2331" y="19143"/>
                  </a:lnTo>
                  <a:cubicBezTo>
                    <a:pt x="2331" y="19439"/>
                    <a:pt x="2322" y="19751"/>
                    <a:pt x="2311" y="19838"/>
                  </a:cubicBezTo>
                  <a:lnTo>
                    <a:pt x="2290" y="19997"/>
                  </a:lnTo>
                  <a:lnTo>
                    <a:pt x="5234" y="19997"/>
                  </a:lnTo>
                  <a:lnTo>
                    <a:pt x="8177" y="19997"/>
                  </a:lnTo>
                  <a:lnTo>
                    <a:pt x="8177" y="19290"/>
                  </a:lnTo>
                  <a:cubicBezTo>
                    <a:pt x="8177" y="18861"/>
                    <a:pt x="8189" y="18576"/>
                    <a:pt x="8209" y="18563"/>
                  </a:cubicBezTo>
                  <a:cubicBezTo>
                    <a:pt x="8229" y="18551"/>
                    <a:pt x="8246" y="18666"/>
                    <a:pt x="8251" y="18861"/>
                  </a:cubicBezTo>
                  <a:cubicBezTo>
                    <a:pt x="8260" y="19169"/>
                    <a:pt x="8264" y="19182"/>
                    <a:pt x="8364" y="19261"/>
                  </a:cubicBezTo>
                  <a:cubicBezTo>
                    <a:pt x="8421" y="19306"/>
                    <a:pt x="8494" y="19345"/>
                    <a:pt x="8525" y="19348"/>
                  </a:cubicBezTo>
                  <a:cubicBezTo>
                    <a:pt x="8557" y="19351"/>
                    <a:pt x="8608" y="19382"/>
                    <a:pt x="8639" y="19418"/>
                  </a:cubicBezTo>
                  <a:cubicBezTo>
                    <a:pt x="8670" y="19455"/>
                    <a:pt x="8706" y="19485"/>
                    <a:pt x="8720" y="19485"/>
                  </a:cubicBezTo>
                  <a:cubicBezTo>
                    <a:pt x="8815" y="19484"/>
                    <a:pt x="8963" y="19561"/>
                    <a:pt x="9103" y="19684"/>
                  </a:cubicBezTo>
                  <a:cubicBezTo>
                    <a:pt x="9210" y="19778"/>
                    <a:pt x="9310" y="19829"/>
                    <a:pt x="9387" y="19832"/>
                  </a:cubicBezTo>
                  <a:cubicBezTo>
                    <a:pt x="9548" y="19837"/>
                    <a:pt x="9668" y="19889"/>
                    <a:pt x="9658" y="19947"/>
                  </a:cubicBezTo>
                  <a:cubicBezTo>
                    <a:pt x="9646" y="20022"/>
                    <a:pt x="9810" y="20112"/>
                    <a:pt x="10022" y="20146"/>
                  </a:cubicBezTo>
                  <a:cubicBezTo>
                    <a:pt x="10129" y="20163"/>
                    <a:pt x="10293" y="20222"/>
                    <a:pt x="10386" y="20278"/>
                  </a:cubicBezTo>
                  <a:cubicBezTo>
                    <a:pt x="10480" y="20333"/>
                    <a:pt x="10603" y="20390"/>
                    <a:pt x="10661" y="20404"/>
                  </a:cubicBezTo>
                  <a:cubicBezTo>
                    <a:pt x="10719" y="20418"/>
                    <a:pt x="10783" y="20454"/>
                    <a:pt x="10802" y="20484"/>
                  </a:cubicBezTo>
                  <a:cubicBezTo>
                    <a:pt x="10821" y="20514"/>
                    <a:pt x="10885" y="20545"/>
                    <a:pt x="10946" y="20552"/>
                  </a:cubicBezTo>
                  <a:cubicBezTo>
                    <a:pt x="11033" y="20563"/>
                    <a:pt x="11060" y="20589"/>
                    <a:pt x="11075" y="20672"/>
                  </a:cubicBezTo>
                  <a:cubicBezTo>
                    <a:pt x="11085" y="20730"/>
                    <a:pt x="11104" y="20756"/>
                    <a:pt x="11116" y="20731"/>
                  </a:cubicBezTo>
                  <a:cubicBezTo>
                    <a:pt x="11145" y="20670"/>
                    <a:pt x="11336" y="20711"/>
                    <a:pt x="11357" y="20783"/>
                  </a:cubicBezTo>
                  <a:cubicBezTo>
                    <a:pt x="11366" y="20815"/>
                    <a:pt x="11386" y="20830"/>
                    <a:pt x="11401" y="20818"/>
                  </a:cubicBezTo>
                  <a:cubicBezTo>
                    <a:pt x="11416" y="20806"/>
                    <a:pt x="11441" y="20828"/>
                    <a:pt x="11457" y="20866"/>
                  </a:cubicBezTo>
                  <a:cubicBezTo>
                    <a:pt x="11478" y="20914"/>
                    <a:pt x="11495" y="20921"/>
                    <a:pt x="11510" y="20888"/>
                  </a:cubicBezTo>
                  <a:cubicBezTo>
                    <a:pt x="11526" y="20854"/>
                    <a:pt x="11550" y="20853"/>
                    <a:pt x="11596" y="20885"/>
                  </a:cubicBezTo>
                  <a:cubicBezTo>
                    <a:pt x="11631" y="20909"/>
                    <a:pt x="11650" y="20950"/>
                    <a:pt x="11638" y="20975"/>
                  </a:cubicBezTo>
                  <a:cubicBezTo>
                    <a:pt x="11623" y="21006"/>
                    <a:pt x="11652" y="21014"/>
                    <a:pt x="11723" y="21000"/>
                  </a:cubicBezTo>
                  <a:cubicBezTo>
                    <a:pt x="11806" y="20984"/>
                    <a:pt x="11832" y="20996"/>
                    <a:pt x="11844" y="21057"/>
                  </a:cubicBezTo>
                  <a:cubicBezTo>
                    <a:pt x="11854" y="21107"/>
                    <a:pt x="11900" y="21142"/>
                    <a:pt x="11977" y="21157"/>
                  </a:cubicBezTo>
                  <a:cubicBezTo>
                    <a:pt x="12331" y="21228"/>
                    <a:pt x="12455" y="21269"/>
                    <a:pt x="12487" y="21326"/>
                  </a:cubicBezTo>
                  <a:cubicBezTo>
                    <a:pt x="12537" y="21414"/>
                    <a:pt x="12558" y="21407"/>
                    <a:pt x="12649" y="21266"/>
                  </a:cubicBezTo>
                  <a:cubicBezTo>
                    <a:pt x="12723" y="21152"/>
                    <a:pt x="12737" y="21145"/>
                    <a:pt x="12833" y="21187"/>
                  </a:cubicBezTo>
                  <a:cubicBezTo>
                    <a:pt x="12890" y="21212"/>
                    <a:pt x="12955" y="21250"/>
                    <a:pt x="12976" y="21272"/>
                  </a:cubicBezTo>
                  <a:cubicBezTo>
                    <a:pt x="13029" y="21325"/>
                    <a:pt x="13085" y="21275"/>
                    <a:pt x="13061" y="21195"/>
                  </a:cubicBezTo>
                  <a:cubicBezTo>
                    <a:pt x="13051" y="21160"/>
                    <a:pt x="13035" y="21142"/>
                    <a:pt x="13025" y="21155"/>
                  </a:cubicBezTo>
                  <a:cubicBezTo>
                    <a:pt x="13015" y="21167"/>
                    <a:pt x="12990" y="21157"/>
                    <a:pt x="12968" y="21133"/>
                  </a:cubicBezTo>
                  <a:cubicBezTo>
                    <a:pt x="12920" y="21082"/>
                    <a:pt x="12954" y="20861"/>
                    <a:pt x="13009" y="20861"/>
                  </a:cubicBezTo>
                  <a:cubicBezTo>
                    <a:pt x="13029" y="20861"/>
                    <a:pt x="13057" y="20847"/>
                    <a:pt x="13070" y="20829"/>
                  </a:cubicBezTo>
                  <a:cubicBezTo>
                    <a:pt x="13083" y="20812"/>
                    <a:pt x="13129" y="20829"/>
                    <a:pt x="13172" y="20866"/>
                  </a:cubicBezTo>
                  <a:cubicBezTo>
                    <a:pt x="13247" y="20929"/>
                    <a:pt x="13348" y="20921"/>
                    <a:pt x="13337" y="20853"/>
                  </a:cubicBezTo>
                  <a:cubicBezTo>
                    <a:pt x="13334" y="20835"/>
                    <a:pt x="13342" y="20788"/>
                    <a:pt x="13355" y="20749"/>
                  </a:cubicBezTo>
                  <a:cubicBezTo>
                    <a:pt x="13368" y="20711"/>
                    <a:pt x="13362" y="20636"/>
                    <a:pt x="13341" y="20584"/>
                  </a:cubicBezTo>
                  <a:cubicBezTo>
                    <a:pt x="13305" y="20497"/>
                    <a:pt x="13320" y="20468"/>
                    <a:pt x="13524" y="20222"/>
                  </a:cubicBezTo>
                  <a:cubicBezTo>
                    <a:pt x="13647" y="20075"/>
                    <a:pt x="13756" y="19955"/>
                    <a:pt x="13766" y="19955"/>
                  </a:cubicBezTo>
                  <a:cubicBezTo>
                    <a:pt x="13776" y="19955"/>
                    <a:pt x="13825" y="20012"/>
                    <a:pt x="13877" y="20081"/>
                  </a:cubicBezTo>
                  <a:cubicBezTo>
                    <a:pt x="13981" y="20223"/>
                    <a:pt x="14077" y="20255"/>
                    <a:pt x="14038" y="20135"/>
                  </a:cubicBezTo>
                  <a:cubicBezTo>
                    <a:pt x="14025" y="20094"/>
                    <a:pt x="14014" y="20038"/>
                    <a:pt x="14013" y="20010"/>
                  </a:cubicBezTo>
                  <a:cubicBezTo>
                    <a:pt x="14012" y="19982"/>
                    <a:pt x="13998" y="19963"/>
                    <a:pt x="13982" y="19968"/>
                  </a:cubicBezTo>
                  <a:cubicBezTo>
                    <a:pt x="13965" y="19972"/>
                    <a:pt x="13934" y="19942"/>
                    <a:pt x="13914" y="19901"/>
                  </a:cubicBezTo>
                  <a:cubicBezTo>
                    <a:pt x="13883" y="19839"/>
                    <a:pt x="13889" y="19812"/>
                    <a:pt x="13945" y="19753"/>
                  </a:cubicBezTo>
                  <a:cubicBezTo>
                    <a:pt x="13982" y="19714"/>
                    <a:pt x="14022" y="19648"/>
                    <a:pt x="14032" y="19607"/>
                  </a:cubicBezTo>
                  <a:cubicBezTo>
                    <a:pt x="14050" y="19543"/>
                    <a:pt x="14112" y="19512"/>
                    <a:pt x="14192" y="19528"/>
                  </a:cubicBezTo>
                  <a:cubicBezTo>
                    <a:pt x="14205" y="19530"/>
                    <a:pt x="14236" y="19468"/>
                    <a:pt x="14262" y="19388"/>
                  </a:cubicBezTo>
                  <a:cubicBezTo>
                    <a:pt x="14287" y="19309"/>
                    <a:pt x="14341" y="19222"/>
                    <a:pt x="14380" y="19195"/>
                  </a:cubicBezTo>
                  <a:cubicBezTo>
                    <a:pt x="14419" y="19167"/>
                    <a:pt x="14544" y="19029"/>
                    <a:pt x="14657" y="18887"/>
                  </a:cubicBezTo>
                  <a:cubicBezTo>
                    <a:pt x="14848" y="18647"/>
                    <a:pt x="14858" y="18623"/>
                    <a:pt x="14810" y="18554"/>
                  </a:cubicBezTo>
                  <a:cubicBezTo>
                    <a:pt x="14762" y="18485"/>
                    <a:pt x="14764" y="18477"/>
                    <a:pt x="14835" y="18440"/>
                  </a:cubicBezTo>
                  <a:cubicBezTo>
                    <a:pt x="14878" y="18417"/>
                    <a:pt x="15037" y="18242"/>
                    <a:pt x="15189" y="18049"/>
                  </a:cubicBezTo>
                  <a:cubicBezTo>
                    <a:pt x="15340" y="17855"/>
                    <a:pt x="15558" y="17595"/>
                    <a:pt x="15674" y="17471"/>
                  </a:cubicBezTo>
                  <a:cubicBezTo>
                    <a:pt x="15790" y="17347"/>
                    <a:pt x="15936" y="17181"/>
                    <a:pt x="15998" y="17102"/>
                  </a:cubicBezTo>
                  <a:cubicBezTo>
                    <a:pt x="16060" y="17022"/>
                    <a:pt x="16237" y="16796"/>
                    <a:pt x="16391" y="16601"/>
                  </a:cubicBezTo>
                  <a:cubicBezTo>
                    <a:pt x="16586" y="16353"/>
                    <a:pt x="16683" y="16197"/>
                    <a:pt x="16709" y="16086"/>
                  </a:cubicBezTo>
                  <a:cubicBezTo>
                    <a:pt x="16730" y="15998"/>
                    <a:pt x="16759" y="15888"/>
                    <a:pt x="16773" y="15841"/>
                  </a:cubicBezTo>
                  <a:cubicBezTo>
                    <a:pt x="16788" y="15795"/>
                    <a:pt x="16825" y="15663"/>
                    <a:pt x="16855" y="15547"/>
                  </a:cubicBezTo>
                  <a:cubicBezTo>
                    <a:pt x="16886" y="15431"/>
                    <a:pt x="16939" y="15258"/>
                    <a:pt x="16972" y="15164"/>
                  </a:cubicBezTo>
                  <a:cubicBezTo>
                    <a:pt x="17006" y="15069"/>
                    <a:pt x="17034" y="14962"/>
                    <a:pt x="17034" y="14925"/>
                  </a:cubicBezTo>
                  <a:cubicBezTo>
                    <a:pt x="17034" y="14861"/>
                    <a:pt x="17055" y="14798"/>
                    <a:pt x="17201" y="14421"/>
                  </a:cubicBezTo>
                  <a:cubicBezTo>
                    <a:pt x="17234" y="14335"/>
                    <a:pt x="17260" y="14232"/>
                    <a:pt x="17260" y="14195"/>
                  </a:cubicBezTo>
                  <a:cubicBezTo>
                    <a:pt x="17260" y="14158"/>
                    <a:pt x="17290" y="14044"/>
                    <a:pt x="17326" y="13941"/>
                  </a:cubicBezTo>
                  <a:cubicBezTo>
                    <a:pt x="17362" y="13838"/>
                    <a:pt x="17401" y="13691"/>
                    <a:pt x="17412" y="13616"/>
                  </a:cubicBezTo>
                  <a:cubicBezTo>
                    <a:pt x="17422" y="13540"/>
                    <a:pt x="17449" y="13460"/>
                    <a:pt x="17471" y="13437"/>
                  </a:cubicBezTo>
                  <a:cubicBezTo>
                    <a:pt x="17493" y="13413"/>
                    <a:pt x="17521" y="13334"/>
                    <a:pt x="17533" y="13261"/>
                  </a:cubicBezTo>
                  <a:cubicBezTo>
                    <a:pt x="17553" y="13143"/>
                    <a:pt x="17541" y="13111"/>
                    <a:pt x="17408" y="12949"/>
                  </a:cubicBezTo>
                  <a:cubicBezTo>
                    <a:pt x="17327" y="12850"/>
                    <a:pt x="17260" y="12754"/>
                    <a:pt x="17260" y="12735"/>
                  </a:cubicBezTo>
                  <a:cubicBezTo>
                    <a:pt x="17260" y="12716"/>
                    <a:pt x="17188" y="12608"/>
                    <a:pt x="17099" y="12496"/>
                  </a:cubicBezTo>
                  <a:cubicBezTo>
                    <a:pt x="16975" y="12338"/>
                    <a:pt x="16947" y="12280"/>
                    <a:pt x="16976" y="12242"/>
                  </a:cubicBezTo>
                  <a:cubicBezTo>
                    <a:pt x="17044" y="12153"/>
                    <a:pt x="17091" y="12187"/>
                    <a:pt x="17306" y="12477"/>
                  </a:cubicBezTo>
                  <a:lnTo>
                    <a:pt x="17517" y="12760"/>
                  </a:lnTo>
                  <a:lnTo>
                    <a:pt x="17632" y="12615"/>
                  </a:lnTo>
                  <a:cubicBezTo>
                    <a:pt x="17695" y="12536"/>
                    <a:pt x="17746" y="12451"/>
                    <a:pt x="17746" y="12427"/>
                  </a:cubicBezTo>
                  <a:cubicBezTo>
                    <a:pt x="17746" y="12402"/>
                    <a:pt x="17658" y="12264"/>
                    <a:pt x="17552" y="12119"/>
                  </a:cubicBezTo>
                  <a:cubicBezTo>
                    <a:pt x="17445" y="11975"/>
                    <a:pt x="17358" y="11831"/>
                    <a:pt x="17358" y="11798"/>
                  </a:cubicBezTo>
                  <a:cubicBezTo>
                    <a:pt x="17358" y="11766"/>
                    <a:pt x="17336" y="11715"/>
                    <a:pt x="17309" y="11686"/>
                  </a:cubicBezTo>
                  <a:cubicBezTo>
                    <a:pt x="17282" y="11657"/>
                    <a:pt x="17260" y="11583"/>
                    <a:pt x="17260" y="11522"/>
                  </a:cubicBezTo>
                  <a:cubicBezTo>
                    <a:pt x="17260" y="11446"/>
                    <a:pt x="17225" y="11376"/>
                    <a:pt x="17147" y="11295"/>
                  </a:cubicBezTo>
                  <a:cubicBezTo>
                    <a:pt x="17007" y="11149"/>
                    <a:pt x="17004" y="11051"/>
                    <a:pt x="17135" y="10907"/>
                  </a:cubicBezTo>
                  <a:cubicBezTo>
                    <a:pt x="17240" y="10792"/>
                    <a:pt x="17329" y="10599"/>
                    <a:pt x="17393" y="10345"/>
                  </a:cubicBezTo>
                  <a:cubicBezTo>
                    <a:pt x="17413" y="10265"/>
                    <a:pt x="17470" y="10120"/>
                    <a:pt x="17518" y="10025"/>
                  </a:cubicBezTo>
                  <a:cubicBezTo>
                    <a:pt x="17566" y="9929"/>
                    <a:pt x="17625" y="9784"/>
                    <a:pt x="17649" y="9703"/>
                  </a:cubicBezTo>
                  <a:cubicBezTo>
                    <a:pt x="17673" y="9622"/>
                    <a:pt x="17711" y="9520"/>
                    <a:pt x="17733" y="9476"/>
                  </a:cubicBezTo>
                  <a:cubicBezTo>
                    <a:pt x="17767" y="9410"/>
                    <a:pt x="17763" y="9377"/>
                    <a:pt x="17707" y="9278"/>
                  </a:cubicBezTo>
                  <a:cubicBezTo>
                    <a:pt x="17637" y="9155"/>
                    <a:pt x="17646" y="9028"/>
                    <a:pt x="17725" y="9028"/>
                  </a:cubicBezTo>
                  <a:cubicBezTo>
                    <a:pt x="17787" y="9028"/>
                    <a:pt x="17988" y="8904"/>
                    <a:pt x="18410" y="8605"/>
                  </a:cubicBezTo>
                  <a:cubicBezTo>
                    <a:pt x="18606" y="8466"/>
                    <a:pt x="18792" y="8340"/>
                    <a:pt x="18823" y="8326"/>
                  </a:cubicBezTo>
                  <a:cubicBezTo>
                    <a:pt x="18881" y="8300"/>
                    <a:pt x="18905" y="8100"/>
                    <a:pt x="18849" y="8100"/>
                  </a:cubicBezTo>
                  <a:cubicBezTo>
                    <a:pt x="18832" y="8100"/>
                    <a:pt x="18758" y="7987"/>
                    <a:pt x="18683" y="7847"/>
                  </a:cubicBezTo>
                  <a:cubicBezTo>
                    <a:pt x="18608" y="7708"/>
                    <a:pt x="18535" y="7594"/>
                    <a:pt x="18521" y="7594"/>
                  </a:cubicBezTo>
                  <a:cubicBezTo>
                    <a:pt x="18507" y="7594"/>
                    <a:pt x="18475" y="7548"/>
                    <a:pt x="18452" y="7494"/>
                  </a:cubicBezTo>
                  <a:cubicBezTo>
                    <a:pt x="18368" y="7295"/>
                    <a:pt x="18238" y="7062"/>
                    <a:pt x="18155" y="6960"/>
                  </a:cubicBezTo>
                  <a:cubicBezTo>
                    <a:pt x="18109" y="6902"/>
                    <a:pt x="18071" y="6833"/>
                    <a:pt x="18071" y="6805"/>
                  </a:cubicBezTo>
                  <a:cubicBezTo>
                    <a:pt x="18071" y="6777"/>
                    <a:pt x="18041" y="6733"/>
                    <a:pt x="18006" y="6708"/>
                  </a:cubicBezTo>
                  <a:cubicBezTo>
                    <a:pt x="17970" y="6684"/>
                    <a:pt x="17940" y="6641"/>
                    <a:pt x="17940" y="6615"/>
                  </a:cubicBezTo>
                  <a:cubicBezTo>
                    <a:pt x="17940" y="6590"/>
                    <a:pt x="17875" y="6465"/>
                    <a:pt x="17795" y="6338"/>
                  </a:cubicBezTo>
                  <a:cubicBezTo>
                    <a:pt x="17715" y="6211"/>
                    <a:pt x="17649" y="6093"/>
                    <a:pt x="17649" y="6075"/>
                  </a:cubicBezTo>
                  <a:cubicBezTo>
                    <a:pt x="17649" y="6057"/>
                    <a:pt x="17617" y="6031"/>
                    <a:pt x="17577" y="6018"/>
                  </a:cubicBezTo>
                  <a:cubicBezTo>
                    <a:pt x="17527" y="6001"/>
                    <a:pt x="17515" y="5980"/>
                    <a:pt x="17538" y="5949"/>
                  </a:cubicBezTo>
                  <a:cubicBezTo>
                    <a:pt x="17561" y="5920"/>
                    <a:pt x="17898" y="5909"/>
                    <a:pt x="18542" y="5916"/>
                  </a:cubicBezTo>
                  <a:lnTo>
                    <a:pt x="19512" y="5928"/>
                  </a:lnTo>
                  <a:lnTo>
                    <a:pt x="19520" y="13763"/>
                  </a:lnTo>
                  <a:lnTo>
                    <a:pt x="19527" y="21600"/>
                  </a:lnTo>
                  <a:lnTo>
                    <a:pt x="21600" y="21600"/>
                  </a:lnTo>
                  <a:lnTo>
                    <a:pt x="21600" y="10800"/>
                  </a:lnTo>
                  <a:lnTo>
                    <a:pt x="21600" y="0"/>
                  </a:lnTo>
                  <a:lnTo>
                    <a:pt x="10800" y="0"/>
                  </a:lnTo>
                  <a:lnTo>
                    <a:pt x="0" y="0"/>
                  </a:lnTo>
                  <a:close/>
                  <a:moveTo>
                    <a:pt x="18759" y="890"/>
                  </a:moveTo>
                  <a:cubicBezTo>
                    <a:pt x="18826" y="890"/>
                    <a:pt x="18915" y="892"/>
                    <a:pt x="19033" y="895"/>
                  </a:cubicBezTo>
                  <a:lnTo>
                    <a:pt x="19512" y="907"/>
                  </a:lnTo>
                  <a:lnTo>
                    <a:pt x="19520" y="1260"/>
                  </a:lnTo>
                  <a:cubicBezTo>
                    <a:pt x="19526" y="1483"/>
                    <a:pt x="19516" y="1633"/>
                    <a:pt x="19492" y="1670"/>
                  </a:cubicBezTo>
                  <a:cubicBezTo>
                    <a:pt x="19463" y="1715"/>
                    <a:pt x="19356" y="1730"/>
                    <a:pt x="19039" y="1730"/>
                  </a:cubicBezTo>
                  <a:lnTo>
                    <a:pt x="18623" y="1730"/>
                  </a:lnTo>
                  <a:lnTo>
                    <a:pt x="18613" y="2182"/>
                  </a:lnTo>
                  <a:cubicBezTo>
                    <a:pt x="18606" y="2536"/>
                    <a:pt x="18594" y="2634"/>
                    <a:pt x="18560" y="2625"/>
                  </a:cubicBezTo>
                  <a:cubicBezTo>
                    <a:pt x="18536" y="2618"/>
                    <a:pt x="18379" y="2761"/>
                    <a:pt x="18210" y="2942"/>
                  </a:cubicBezTo>
                  <a:cubicBezTo>
                    <a:pt x="18040" y="3122"/>
                    <a:pt x="17869" y="3298"/>
                    <a:pt x="17829" y="3333"/>
                  </a:cubicBezTo>
                  <a:cubicBezTo>
                    <a:pt x="17764" y="3390"/>
                    <a:pt x="17550" y="3611"/>
                    <a:pt x="17006" y="4177"/>
                  </a:cubicBezTo>
                  <a:cubicBezTo>
                    <a:pt x="16906" y="4282"/>
                    <a:pt x="16800" y="4390"/>
                    <a:pt x="16771" y="4418"/>
                  </a:cubicBezTo>
                  <a:cubicBezTo>
                    <a:pt x="16729" y="4461"/>
                    <a:pt x="16709" y="4455"/>
                    <a:pt x="16655" y="4377"/>
                  </a:cubicBezTo>
                  <a:cubicBezTo>
                    <a:pt x="16563" y="4246"/>
                    <a:pt x="16512" y="4105"/>
                    <a:pt x="16523" y="4018"/>
                  </a:cubicBezTo>
                  <a:cubicBezTo>
                    <a:pt x="16529" y="3970"/>
                    <a:pt x="16508" y="3940"/>
                    <a:pt x="16462" y="3932"/>
                  </a:cubicBezTo>
                  <a:cubicBezTo>
                    <a:pt x="16415" y="3923"/>
                    <a:pt x="16290" y="3742"/>
                    <a:pt x="16089" y="3390"/>
                  </a:cubicBezTo>
                  <a:cubicBezTo>
                    <a:pt x="15923" y="3100"/>
                    <a:pt x="15696" y="2723"/>
                    <a:pt x="15584" y="2553"/>
                  </a:cubicBezTo>
                  <a:cubicBezTo>
                    <a:pt x="15473" y="2382"/>
                    <a:pt x="15383" y="2221"/>
                    <a:pt x="15383" y="2196"/>
                  </a:cubicBezTo>
                  <a:cubicBezTo>
                    <a:pt x="15383" y="2171"/>
                    <a:pt x="15370" y="2152"/>
                    <a:pt x="15354" y="2152"/>
                  </a:cubicBezTo>
                  <a:cubicBezTo>
                    <a:pt x="15339" y="2152"/>
                    <a:pt x="15282" y="2061"/>
                    <a:pt x="15226" y="1951"/>
                  </a:cubicBezTo>
                  <a:cubicBezTo>
                    <a:pt x="15171" y="1841"/>
                    <a:pt x="15066" y="1658"/>
                    <a:pt x="14994" y="1545"/>
                  </a:cubicBezTo>
                  <a:cubicBezTo>
                    <a:pt x="14921" y="1431"/>
                    <a:pt x="14839" y="1298"/>
                    <a:pt x="14811" y="1249"/>
                  </a:cubicBezTo>
                  <a:cubicBezTo>
                    <a:pt x="14772" y="1180"/>
                    <a:pt x="14756" y="1174"/>
                    <a:pt x="14743" y="1219"/>
                  </a:cubicBezTo>
                  <a:cubicBezTo>
                    <a:pt x="14733" y="1252"/>
                    <a:pt x="14622" y="1421"/>
                    <a:pt x="14496" y="1594"/>
                  </a:cubicBezTo>
                  <a:cubicBezTo>
                    <a:pt x="13763" y="2599"/>
                    <a:pt x="13851" y="2501"/>
                    <a:pt x="13660" y="2512"/>
                  </a:cubicBezTo>
                  <a:cubicBezTo>
                    <a:pt x="13561" y="2518"/>
                    <a:pt x="13412" y="2566"/>
                    <a:pt x="13310" y="2626"/>
                  </a:cubicBezTo>
                  <a:cubicBezTo>
                    <a:pt x="13212" y="2683"/>
                    <a:pt x="13088" y="2745"/>
                    <a:pt x="13036" y="2761"/>
                  </a:cubicBezTo>
                  <a:cubicBezTo>
                    <a:pt x="12983" y="2777"/>
                    <a:pt x="12866" y="2836"/>
                    <a:pt x="12776" y="2891"/>
                  </a:cubicBezTo>
                  <a:cubicBezTo>
                    <a:pt x="12572" y="3016"/>
                    <a:pt x="12425" y="3041"/>
                    <a:pt x="12415" y="2953"/>
                  </a:cubicBezTo>
                  <a:cubicBezTo>
                    <a:pt x="12411" y="2918"/>
                    <a:pt x="12397" y="2782"/>
                    <a:pt x="12386" y="2648"/>
                  </a:cubicBezTo>
                  <a:cubicBezTo>
                    <a:pt x="12368" y="2428"/>
                    <a:pt x="12361" y="2409"/>
                    <a:pt x="12306" y="2447"/>
                  </a:cubicBezTo>
                  <a:cubicBezTo>
                    <a:pt x="12273" y="2470"/>
                    <a:pt x="12238" y="2489"/>
                    <a:pt x="12229" y="2489"/>
                  </a:cubicBezTo>
                  <a:cubicBezTo>
                    <a:pt x="12220" y="2489"/>
                    <a:pt x="12143" y="2324"/>
                    <a:pt x="12059" y="2120"/>
                  </a:cubicBezTo>
                  <a:cubicBezTo>
                    <a:pt x="11974" y="1917"/>
                    <a:pt x="11886" y="1735"/>
                    <a:pt x="11862" y="1716"/>
                  </a:cubicBezTo>
                  <a:cubicBezTo>
                    <a:pt x="11853" y="1708"/>
                    <a:pt x="11854" y="1703"/>
                    <a:pt x="11848" y="1696"/>
                  </a:cubicBezTo>
                  <a:lnTo>
                    <a:pt x="11854" y="1713"/>
                  </a:lnTo>
                  <a:cubicBezTo>
                    <a:pt x="11871" y="1774"/>
                    <a:pt x="11935" y="1932"/>
                    <a:pt x="11995" y="2065"/>
                  </a:cubicBezTo>
                  <a:cubicBezTo>
                    <a:pt x="12143" y="2395"/>
                    <a:pt x="12161" y="2479"/>
                    <a:pt x="12098" y="2569"/>
                  </a:cubicBezTo>
                  <a:cubicBezTo>
                    <a:pt x="12051" y="2637"/>
                    <a:pt x="12053" y="2650"/>
                    <a:pt x="12120" y="2728"/>
                  </a:cubicBezTo>
                  <a:cubicBezTo>
                    <a:pt x="12160" y="2775"/>
                    <a:pt x="12247" y="2855"/>
                    <a:pt x="12314" y="2907"/>
                  </a:cubicBezTo>
                  <a:cubicBezTo>
                    <a:pt x="12430" y="2997"/>
                    <a:pt x="12449" y="3080"/>
                    <a:pt x="12356" y="3080"/>
                  </a:cubicBezTo>
                  <a:cubicBezTo>
                    <a:pt x="12332" y="3080"/>
                    <a:pt x="12271" y="3108"/>
                    <a:pt x="12220" y="3142"/>
                  </a:cubicBezTo>
                  <a:cubicBezTo>
                    <a:pt x="12169" y="3177"/>
                    <a:pt x="12096" y="3206"/>
                    <a:pt x="12057" y="3206"/>
                  </a:cubicBezTo>
                  <a:cubicBezTo>
                    <a:pt x="12019" y="3206"/>
                    <a:pt x="11983" y="3222"/>
                    <a:pt x="11977" y="3241"/>
                  </a:cubicBezTo>
                  <a:cubicBezTo>
                    <a:pt x="11971" y="3261"/>
                    <a:pt x="11859" y="3394"/>
                    <a:pt x="11727" y="3538"/>
                  </a:cubicBezTo>
                  <a:cubicBezTo>
                    <a:pt x="11509" y="3775"/>
                    <a:pt x="11482" y="3793"/>
                    <a:pt x="11432" y="3735"/>
                  </a:cubicBezTo>
                  <a:cubicBezTo>
                    <a:pt x="11402" y="3699"/>
                    <a:pt x="11357" y="3670"/>
                    <a:pt x="11332" y="3670"/>
                  </a:cubicBezTo>
                  <a:cubicBezTo>
                    <a:pt x="11306" y="3670"/>
                    <a:pt x="11238" y="3603"/>
                    <a:pt x="11181" y="3522"/>
                  </a:cubicBezTo>
                  <a:cubicBezTo>
                    <a:pt x="11124" y="3441"/>
                    <a:pt x="11056" y="3375"/>
                    <a:pt x="11031" y="3375"/>
                  </a:cubicBezTo>
                  <a:cubicBezTo>
                    <a:pt x="11006" y="3375"/>
                    <a:pt x="10963" y="3332"/>
                    <a:pt x="10935" y="3279"/>
                  </a:cubicBezTo>
                  <a:lnTo>
                    <a:pt x="10886" y="3185"/>
                  </a:lnTo>
                  <a:lnTo>
                    <a:pt x="10833" y="3279"/>
                  </a:lnTo>
                  <a:cubicBezTo>
                    <a:pt x="10804" y="3332"/>
                    <a:pt x="10763" y="3375"/>
                    <a:pt x="10741" y="3375"/>
                  </a:cubicBezTo>
                  <a:cubicBezTo>
                    <a:pt x="10719" y="3375"/>
                    <a:pt x="10571" y="3190"/>
                    <a:pt x="10413" y="2963"/>
                  </a:cubicBezTo>
                  <a:cubicBezTo>
                    <a:pt x="10255" y="2737"/>
                    <a:pt x="10108" y="2546"/>
                    <a:pt x="10088" y="2540"/>
                  </a:cubicBezTo>
                  <a:cubicBezTo>
                    <a:pt x="10068" y="2533"/>
                    <a:pt x="9984" y="2595"/>
                    <a:pt x="9902" y="2678"/>
                  </a:cubicBezTo>
                  <a:cubicBezTo>
                    <a:pt x="9819" y="2760"/>
                    <a:pt x="9728" y="2827"/>
                    <a:pt x="9698" y="2827"/>
                  </a:cubicBezTo>
                  <a:cubicBezTo>
                    <a:pt x="9669" y="2827"/>
                    <a:pt x="9605" y="2862"/>
                    <a:pt x="9558" y="2905"/>
                  </a:cubicBezTo>
                  <a:cubicBezTo>
                    <a:pt x="9511" y="2948"/>
                    <a:pt x="9429" y="2997"/>
                    <a:pt x="9376" y="3014"/>
                  </a:cubicBezTo>
                  <a:cubicBezTo>
                    <a:pt x="9292" y="3040"/>
                    <a:pt x="9286" y="3050"/>
                    <a:pt x="9335" y="3086"/>
                  </a:cubicBezTo>
                  <a:cubicBezTo>
                    <a:pt x="9366" y="3108"/>
                    <a:pt x="9392" y="3146"/>
                    <a:pt x="9392" y="3170"/>
                  </a:cubicBezTo>
                  <a:cubicBezTo>
                    <a:pt x="9392" y="3212"/>
                    <a:pt x="9980" y="4062"/>
                    <a:pt x="10291" y="4469"/>
                  </a:cubicBezTo>
                  <a:cubicBezTo>
                    <a:pt x="10423" y="4643"/>
                    <a:pt x="10430" y="4660"/>
                    <a:pt x="10376" y="4712"/>
                  </a:cubicBezTo>
                  <a:cubicBezTo>
                    <a:pt x="10308" y="4777"/>
                    <a:pt x="10115" y="4745"/>
                    <a:pt x="10036" y="4656"/>
                  </a:cubicBezTo>
                  <a:cubicBezTo>
                    <a:pt x="10008" y="4624"/>
                    <a:pt x="9955" y="4598"/>
                    <a:pt x="9917" y="4598"/>
                  </a:cubicBezTo>
                  <a:cubicBezTo>
                    <a:pt x="9879" y="4598"/>
                    <a:pt x="9819" y="4544"/>
                    <a:pt x="9780" y="4472"/>
                  </a:cubicBezTo>
                  <a:cubicBezTo>
                    <a:pt x="9704" y="4333"/>
                    <a:pt x="9616" y="4310"/>
                    <a:pt x="9553" y="4410"/>
                  </a:cubicBezTo>
                  <a:cubicBezTo>
                    <a:pt x="9519" y="4462"/>
                    <a:pt x="9522" y="4487"/>
                    <a:pt x="9565" y="4549"/>
                  </a:cubicBezTo>
                  <a:cubicBezTo>
                    <a:pt x="9594" y="4591"/>
                    <a:pt x="9617" y="4637"/>
                    <a:pt x="9617" y="4650"/>
                  </a:cubicBezTo>
                  <a:cubicBezTo>
                    <a:pt x="9617" y="4663"/>
                    <a:pt x="9662" y="4735"/>
                    <a:pt x="9715" y="4809"/>
                  </a:cubicBezTo>
                  <a:cubicBezTo>
                    <a:pt x="9825" y="4963"/>
                    <a:pt x="9838" y="5055"/>
                    <a:pt x="9756" y="5090"/>
                  </a:cubicBezTo>
                  <a:cubicBezTo>
                    <a:pt x="9724" y="5103"/>
                    <a:pt x="9564" y="5196"/>
                    <a:pt x="9399" y="5298"/>
                  </a:cubicBezTo>
                  <a:cubicBezTo>
                    <a:pt x="9235" y="5400"/>
                    <a:pt x="9089" y="5489"/>
                    <a:pt x="9076" y="5495"/>
                  </a:cubicBezTo>
                  <a:cubicBezTo>
                    <a:pt x="9063" y="5501"/>
                    <a:pt x="9011" y="5401"/>
                    <a:pt x="8959" y="5273"/>
                  </a:cubicBezTo>
                  <a:cubicBezTo>
                    <a:pt x="8842" y="4982"/>
                    <a:pt x="8849" y="4991"/>
                    <a:pt x="8794" y="5087"/>
                  </a:cubicBezTo>
                  <a:cubicBezTo>
                    <a:pt x="8737" y="5186"/>
                    <a:pt x="8827" y="5265"/>
                    <a:pt x="7932" y="4324"/>
                  </a:cubicBezTo>
                  <a:cubicBezTo>
                    <a:pt x="7535" y="3907"/>
                    <a:pt x="7062" y="3411"/>
                    <a:pt x="6880" y="3223"/>
                  </a:cubicBezTo>
                  <a:cubicBezTo>
                    <a:pt x="6698" y="3036"/>
                    <a:pt x="6485" y="2813"/>
                    <a:pt x="6407" y="2726"/>
                  </a:cubicBezTo>
                  <a:cubicBezTo>
                    <a:pt x="6330" y="2639"/>
                    <a:pt x="6238" y="2547"/>
                    <a:pt x="6202" y="2524"/>
                  </a:cubicBezTo>
                  <a:cubicBezTo>
                    <a:pt x="6142" y="2486"/>
                    <a:pt x="6143" y="2490"/>
                    <a:pt x="6206" y="2560"/>
                  </a:cubicBezTo>
                  <a:cubicBezTo>
                    <a:pt x="6329" y="2698"/>
                    <a:pt x="7271" y="3692"/>
                    <a:pt x="8173" y="4636"/>
                  </a:cubicBezTo>
                  <a:cubicBezTo>
                    <a:pt x="8696" y="5183"/>
                    <a:pt x="8711" y="5204"/>
                    <a:pt x="8657" y="5282"/>
                  </a:cubicBezTo>
                  <a:cubicBezTo>
                    <a:pt x="8609" y="5351"/>
                    <a:pt x="8608" y="5369"/>
                    <a:pt x="8648" y="5402"/>
                  </a:cubicBezTo>
                  <a:cubicBezTo>
                    <a:pt x="8674" y="5424"/>
                    <a:pt x="8732" y="5442"/>
                    <a:pt x="8778" y="5442"/>
                  </a:cubicBezTo>
                  <a:cubicBezTo>
                    <a:pt x="8901" y="5443"/>
                    <a:pt x="8950" y="5524"/>
                    <a:pt x="8884" y="5618"/>
                  </a:cubicBezTo>
                  <a:cubicBezTo>
                    <a:pt x="8855" y="5661"/>
                    <a:pt x="8806" y="5695"/>
                    <a:pt x="8775" y="5695"/>
                  </a:cubicBezTo>
                  <a:cubicBezTo>
                    <a:pt x="8721" y="5695"/>
                    <a:pt x="8552" y="5782"/>
                    <a:pt x="8452" y="5861"/>
                  </a:cubicBezTo>
                  <a:cubicBezTo>
                    <a:pt x="8366" y="5929"/>
                    <a:pt x="8109" y="6075"/>
                    <a:pt x="8074" y="6075"/>
                  </a:cubicBezTo>
                  <a:cubicBezTo>
                    <a:pt x="8055" y="6075"/>
                    <a:pt x="8005" y="6109"/>
                    <a:pt x="7963" y="6152"/>
                  </a:cubicBezTo>
                  <a:cubicBezTo>
                    <a:pt x="7920" y="6195"/>
                    <a:pt x="7842" y="6245"/>
                    <a:pt x="7790" y="6262"/>
                  </a:cubicBezTo>
                  <a:cubicBezTo>
                    <a:pt x="7684" y="6295"/>
                    <a:pt x="7428" y="6433"/>
                    <a:pt x="7351" y="6498"/>
                  </a:cubicBezTo>
                  <a:cubicBezTo>
                    <a:pt x="7302" y="6540"/>
                    <a:pt x="7238" y="6579"/>
                    <a:pt x="7027" y="6698"/>
                  </a:cubicBezTo>
                  <a:cubicBezTo>
                    <a:pt x="6965" y="6733"/>
                    <a:pt x="6892" y="6778"/>
                    <a:pt x="6865" y="6798"/>
                  </a:cubicBezTo>
                  <a:cubicBezTo>
                    <a:pt x="6839" y="6818"/>
                    <a:pt x="6780" y="6856"/>
                    <a:pt x="6735" y="6881"/>
                  </a:cubicBezTo>
                  <a:cubicBezTo>
                    <a:pt x="6691" y="6906"/>
                    <a:pt x="6612" y="6956"/>
                    <a:pt x="6558" y="6993"/>
                  </a:cubicBezTo>
                  <a:cubicBezTo>
                    <a:pt x="6493" y="7037"/>
                    <a:pt x="6360" y="7063"/>
                    <a:pt x="6153" y="7069"/>
                  </a:cubicBezTo>
                  <a:cubicBezTo>
                    <a:pt x="5781" y="7080"/>
                    <a:pt x="5245" y="7035"/>
                    <a:pt x="5189" y="6989"/>
                  </a:cubicBezTo>
                  <a:cubicBezTo>
                    <a:pt x="5161" y="6966"/>
                    <a:pt x="5150" y="6818"/>
                    <a:pt x="5150" y="6495"/>
                  </a:cubicBezTo>
                  <a:lnTo>
                    <a:pt x="5150" y="6033"/>
                  </a:lnTo>
                  <a:lnTo>
                    <a:pt x="2690" y="6033"/>
                  </a:lnTo>
                  <a:cubicBezTo>
                    <a:pt x="1338" y="6033"/>
                    <a:pt x="225" y="6019"/>
                    <a:pt x="219" y="6002"/>
                  </a:cubicBezTo>
                  <a:cubicBezTo>
                    <a:pt x="212" y="5984"/>
                    <a:pt x="215" y="4831"/>
                    <a:pt x="225" y="3439"/>
                  </a:cubicBezTo>
                  <a:lnTo>
                    <a:pt x="243" y="907"/>
                  </a:lnTo>
                  <a:lnTo>
                    <a:pt x="2397" y="907"/>
                  </a:lnTo>
                  <a:lnTo>
                    <a:pt x="4550" y="907"/>
                  </a:lnTo>
                  <a:lnTo>
                    <a:pt x="4559" y="1662"/>
                  </a:lnTo>
                  <a:lnTo>
                    <a:pt x="4568" y="2417"/>
                  </a:lnTo>
                  <a:lnTo>
                    <a:pt x="5725" y="2390"/>
                  </a:lnTo>
                  <a:cubicBezTo>
                    <a:pt x="6361" y="2376"/>
                    <a:pt x="6884" y="2364"/>
                    <a:pt x="6888" y="2363"/>
                  </a:cubicBezTo>
                  <a:cubicBezTo>
                    <a:pt x="6892" y="2363"/>
                    <a:pt x="6900" y="2035"/>
                    <a:pt x="6905" y="1635"/>
                  </a:cubicBezTo>
                  <a:lnTo>
                    <a:pt x="6914" y="907"/>
                  </a:lnTo>
                  <a:lnTo>
                    <a:pt x="8679" y="907"/>
                  </a:lnTo>
                  <a:lnTo>
                    <a:pt x="10444" y="907"/>
                  </a:lnTo>
                  <a:lnTo>
                    <a:pt x="10453" y="1254"/>
                  </a:lnTo>
                  <a:lnTo>
                    <a:pt x="10462" y="1603"/>
                  </a:lnTo>
                  <a:lnTo>
                    <a:pt x="11142" y="1603"/>
                  </a:lnTo>
                  <a:lnTo>
                    <a:pt x="11821" y="1603"/>
                  </a:lnTo>
                  <a:lnTo>
                    <a:pt x="11838" y="1659"/>
                  </a:lnTo>
                  <a:cubicBezTo>
                    <a:pt x="11857" y="1623"/>
                    <a:pt x="11966" y="1603"/>
                    <a:pt x="12177" y="1603"/>
                  </a:cubicBezTo>
                  <a:lnTo>
                    <a:pt x="12497" y="1603"/>
                  </a:lnTo>
                  <a:lnTo>
                    <a:pt x="12507" y="1254"/>
                  </a:lnTo>
                  <a:lnTo>
                    <a:pt x="12517" y="907"/>
                  </a:lnTo>
                  <a:lnTo>
                    <a:pt x="15445" y="896"/>
                  </a:lnTo>
                  <a:cubicBezTo>
                    <a:pt x="17056" y="890"/>
                    <a:pt x="18386" y="901"/>
                    <a:pt x="18401" y="920"/>
                  </a:cubicBezTo>
                  <a:cubicBezTo>
                    <a:pt x="18416" y="940"/>
                    <a:pt x="18396" y="1002"/>
                    <a:pt x="18355" y="1059"/>
                  </a:cubicBezTo>
                  <a:cubicBezTo>
                    <a:pt x="17990" y="1573"/>
                    <a:pt x="17892" y="1772"/>
                    <a:pt x="18003" y="1772"/>
                  </a:cubicBezTo>
                  <a:cubicBezTo>
                    <a:pt x="18042" y="1772"/>
                    <a:pt x="18494" y="1088"/>
                    <a:pt x="18526" y="980"/>
                  </a:cubicBezTo>
                  <a:cubicBezTo>
                    <a:pt x="18547" y="909"/>
                    <a:pt x="18557" y="890"/>
                    <a:pt x="18759" y="890"/>
                  </a:cubicBezTo>
                  <a:close/>
                  <a:moveTo>
                    <a:pt x="17739" y="2035"/>
                  </a:moveTo>
                  <a:cubicBezTo>
                    <a:pt x="17704" y="2046"/>
                    <a:pt x="17675" y="2104"/>
                    <a:pt x="17696" y="2148"/>
                  </a:cubicBezTo>
                  <a:cubicBezTo>
                    <a:pt x="17708" y="2173"/>
                    <a:pt x="17730" y="2194"/>
                    <a:pt x="17745" y="2194"/>
                  </a:cubicBezTo>
                  <a:cubicBezTo>
                    <a:pt x="17788" y="2194"/>
                    <a:pt x="17811" y="2073"/>
                    <a:pt x="17774" y="2043"/>
                  </a:cubicBezTo>
                  <a:cubicBezTo>
                    <a:pt x="17763" y="2034"/>
                    <a:pt x="17751" y="2032"/>
                    <a:pt x="17739" y="2035"/>
                  </a:cubicBezTo>
                  <a:close/>
                  <a:moveTo>
                    <a:pt x="17457" y="2424"/>
                  </a:moveTo>
                  <a:cubicBezTo>
                    <a:pt x="17376" y="2489"/>
                    <a:pt x="16937" y="3214"/>
                    <a:pt x="16955" y="3252"/>
                  </a:cubicBezTo>
                  <a:cubicBezTo>
                    <a:pt x="16991" y="3327"/>
                    <a:pt x="17040" y="3273"/>
                    <a:pt x="17287" y="2898"/>
                  </a:cubicBezTo>
                  <a:cubicBezTo>
                    <a:pt x="17447" y="2655"/>
                    <a:pt x="17520" y="2510"/>
                    <a:pt x="17507" y="2466"/>
                  </a:cubicBezTo>
                  <a:cubicBezTo>
                    <a:pt x="17496" y="2429"/>
                    <a:pt x="17474" y="2411"/>
                    <a:pt x="17457" y="2424"/>
                  </a:cubicBezTo>
                  <a:close/>
                  <a:moveTo>
                    <a:pt x="18558" y="2808"/>
                  </a:moveTo>
                  <a:cubicBezTo>
                    <a:pt x="18575" y="2821"/>
                    <a:pt x="18588" y="3162"/>
                    <a:pt x="18588" y="3566"/>
                  </a:cubicBezTo>
                  <a:lnTo>
                    <a:pt x="18588" y="4300"/>
                  </a:lnTo>
                  <a:lnTo>
                    <a:pt x="19033" y="4312"/>
                  </a:lnTo>
                  <a:lnTo>
                    <a:pt x="19479" y="4324"/>
                  </a:lnTo>
                  <a:lnTo>
                    <a:pt x="19479" y="4430"/>
                  </a:lnTo>
                  <a:lnTo>
                    <a:pt x="19479" y="4535"/>
                  </a:lnTo>
                  <a:lnTo>
                    <a:pt x="18531" y="4546"/>
                  </a:lnTo>
                  <a:lnTo>
                    <a:pt x="17584" y="4557"/>
                  </a:lnTo>
                  <a:lnTo>
                    <a:pt x="17584" y="5188"/>
                  </a:lnTo>
                  <a:cubicBezTo>
                    <a:pt x="17584" y="5534"/>
                    <a:pt x="17572" y="5827"/>
                    <a:pt x="17557" y="5839"/>
                  </a:cubicBezTo>
                  <a:cubicBezTo>
                    <a:pt x="17525" y="5865"/>
                    <a:pt x="17358" y="5649"/>
                    <a:pt x="17358" y="5581"/>
                  </a:cubicBezTo>
                  <a:cubicBezTo>
                    <a:pt x="17358" y="5556"/>
                    <a:pt x="17336" y="5525"/>
                    <a:pt x="17309" y="5512"/>
                  </a:cubicBezTo>
                  <a:cubicBezTo>
                    <a:pt x="17282" y="5498"/>
                    <a:pt x="17260" y="5468"/>
                    <a:pt x="17260" y="5445"/>
                  </a:cubicBezTo>
                  <a:cubicBezTo>
                    <a:pt x="17260" y="5423"/>
                    <a:pt x="17158" y="5229"/>
                    <a:pt x="17034" y="5015"/>
                  </a:cubicBezTo>
                  <a:cubicBezTo>
                    <a:pt x="16909" y="4801"/>
                    <a:pt x="16806" y="4612"/>
                    <a:pt x="16806" y="4596"/>
                  </a:cubicBezTo>
                  <a:cubicBezTo>
                    <a:pt x="16806" y="4567"/>
                    <a:pt x="17551" y="3779"/>
                    <a:pt x="18210" y="3108"/>
                  </a:cubicBezTo>
                  <a:cubicBezTo>
                    <a:pt x="18385" y="2930"/>
                    <a:pt x="18542" y="2795"/>
                    <a:pt x="18558" y="2808"/>
                  </a:cubicBezTo>
                  <a:close/>
                  <a:moveTo>
                    <a:pt x="16728" y="3527"/>
                  </a:moveTo>
                  <a:cubicBezTo>
                    <a:pt x="16668" y="3557"/>
                    <a:pt x="16661" y="3655"/>
                    <a:pt x="16718" y="3682"/>
                  </a:cubicBezTo>
                  <a:cubicBezTo>
                    <a:pt x="16775" y="3710"/>
                    <a:pt x="16820" y="3646"/>
                    <a:pt x="16797" y="3569"/>
                  </a:cubicBezTo>
                  <a:cubicBezTo>
                    <a:pt x="16786" y="3531"/>
                    <a:pt x="16757" y="3513"/>
                    <a:pt x="16728" y="3527"/>
                  </a:cubicBezTo>
                  <a:close/>
                  <a:moveTo>
                    <a:pt x="10231" y="5780"/>
                  </a:moveTo>
                  <a:cubicBezTo>
                    <a:pt x="10259" y="5780"/>
                    <a:pt x="10428" y="6031"/>
                    <a:pt x="10606" y="6338"/>
                  </a:cubicBezTo>
                  <a:cubicBezTo>
                    <a:pt x="10784" y="6645"/>
                    <a:pt x="10978" y="6967"/>
                    <a:pt x="11037" y="7054"/>
                  </a:cubicBezTo>
                  <a:cubicBezTo>
                    <a:pt x="11151" y="7220"/>
                    <a:pt x="11154" y="7333"/>
                    <a:pt x="11041" y="7254"/>
                  </a:cubicBezTo>
                  <a:cubicBezTo>
                    <a:pt x="10990" y="7218"/>
                    <a:pt x="10978" y="7225"/>
                    <a:pt x="10978" y="7289"/>
                  </a:cubicBezTo>
                  <a:cubicBezTo>
                    <a:pt x="10978" y="7331"/>
                    <a:pt x="10961" y="7388"/>
                    <a:pt x="10939" y="7416"/>
                  </a:cubicBezTo>
                  <a:cubicBezTo>
                    <a:pt x="10918" y="7444"/>
                    <a:pt x="10885" y="7463"/>
                    <a:pt x="10866" y="7458"/>
                  </a:cubicBezTo>
                  <a:cubicBezTo>
                    <a:pt x="10847" y="7454"/>
                    <a:pt x="10708" y="7445"/>
                    <a:pt x="10557" y="7439"/>
                  </a:cubicBezTo>
                  <a:cubicBezTo>
                    <a:pt x="10405" y="7433"/>
                    <a:pt x="10165" y="7410"/>
                    <a:pt x="10022" y="7386"/>
                  </a:cubicBezTo>
                  <a:cubicBezTo>
                    <a:pt x="9880" y="7362"/>
                    <a:pt x="9399" y="7321"/>
                    <a:pt x="8954" y="7296"/>
                  </a:cubicBezTo>
                  <a:cubicBezTo>
                    <a:pt x="8509" y="7270"/>
                    <a:pt x="8125" y="7241"/>
                    <a:pt x="8099" y="7230"/>
                  </a:cubicBezTo>
                  <a:cubicBezTo>
                    <a:pt x="8022" y="7198"/>
                    <a:pt x="8103" y="7134"/>
                    <a:pt x="8235" y="7123"/>
                  </a:cubicBezTo>
                  <a:cubicBezTo>
                    <a:pt x="8303" y="7117"/>
                    <a:pt x="8366" y="7098"/>
                    <a:pt x="8375" y="7079"/>
                  </a:cubicBezTo>
                  <a:cubicBezTo>
                    <a:pt x="8384" y="7061"/>
                    <a:pt x="8426" y="7045"/>
                    <a:pt x="8469" y="7045"/>
                  </a:cubicBezTo>
                  <a:cubicBezTo>
                    <a:pt x="8511" y="7045"/>
                    <a:pt x="8553" y="7028"/>
                    <a:pt x="8563" y="7007"/>
                  </a:cubicBezTo>
                  <a:cubicBezTo>
                    <a:pt x="8573" y="6986"/>
                    <a:pt x="8644" y="6955"/>
                    <a:pt x="8720" y="6939"/>
                  </a:cubicBezTo>
                  <a:cubicBezTo>
                    <a:pt x="8795" y="6923"/>
                    <a:pt x="8903" y="6874"/>
                    <a:pt x="8958" y="6830"/>
                  </a:cubicBezTo>
                  <a:cubicBezTo>
                    <a:pt x="9014" y="6786"/>
                    <a:pt x="9088" y="6750"/>
                    <a:pt x="9123" y="6750"/>
                  </a:cubicBezTo>
                  <a:cubicBezTo>
                    <a:pt x="9213" y="6750"/>
                    <a:pt x="9299" y="6617"/>
                    <a:pt x="9261" y="6538"/>
                  </a:cubicBezTo>
                  <a:cubicBezTo>
                    <a:pt x="9244" y="6504"/>
                    <a:pt x="9230" y="6464"/>
                    <a:pt x="9230" y="6448"/>
                  </a:cubicBezTo>
                  <a:cubicBezTo>
                    <a:pt x="9229" y="6404"/>
                    <a:pt x="9440" y="6255"/>
                    <a:pt x="9547" y="6225"/>
                  </a:cubicBezTo>
                  <a:cubicBezTo>
                    <a:pt x="9601" y="6209"/>
                    <a:pt x="9663" y="6169"/>
                    <a:pt x="9684" y="6136"/>
                  </a:cubicBezTo>
                  <a:cubicBezTo>
                    <a:pt x="9705" y="6103"/>
                    <a:pt x="9749" y="6075"/>
                    <a:pt x="9780" y="6075"/>
                  </a:cubicBezTo>
                  <a:cubicBezTo>
                    <a:pt x="9811" y="6075"/>
                    <a:pt x="9855" y="6046"/>
                    <a:pt x="9877" y="6011"/>
                  </a:cubicBezTo>
                  <a:cubicBezTo>
                    <a:pt x="9899" y="5976"/>
                    <a:pt x="9950" y="5948"/>
                    <a:pt x="9989" y="5948"/>
                  </a:cubicBezTo>
                  <a:cubicBezTo>
                    <a:pt x="10029" y="5948"/>
                    <a:pt x="10088" y="5910"/>
                    <a:pt x="10120" y="5864"/>
                  </a:cubicBezTo>
                  <a:cubicBezTo>
                    <a:pt x="10152" y="5817"/>
                    <a:pt x="10202" y="5780"/>
                    <a:pt x="10231" y="5780"/>
                  </a:cubicBezTo>
                  <a:close/>
                  <a:moveTo>
                    <a:pt x="7996" y="7275"/>
                  </a:moveTo>
                  <a:cubicBezTo>
                    <a:pt x="8048" y="7272"/>
                    <a:pt x="8108" y="7273"/>
                    <a:pt x="8176" y="7275"/>
                  </a:cubicBezTo>
                  <a:cubicBezTo>
                    <a:pt x="8267" y="7278"/>
                    <a:pt x="8375" y="7285"/>
                    <a:pt x="8501" y="7296"/>
                  </a:cubicBezTo>
                  <a:cubicBezTo>
                    <a:pt x="9073" y="7345"/>
                    <a:pt x="9950" y="7416"/>
                    <a:pt x="10540" y="7458"/>
                  </a:cubicBezTo>
                  <a:lnTo>
                    <a:pt x="10962" y="7488"/>
                  </a:lnTo>
                  <a:lnTo>
                    <a:pt x="10972" y="7606"/>
                  </a:lnTo>
                  <a:cubicBezTo>
                    <a:pt x="10984" y="7735"/>
                    <a:pt x="11022" y="7734"/>
                    <a:pt x="11216" y="7606"/>
                  </a:cubicBezTo>
                  <a:cubicBezTo>
                    <a:pt x="11267" y="7572"/>
                    <a:pt x="11320" y="7560"/>
                    <a:pt x="11332" y="7580"/>
                  </a:cubicBezTo>
                  <a:cubicBezTo>
                    <a:pt x="11445" y="7753"/>
                    <a:pt x="11657" y="8108"/>
                    <a:pt x="11721" y="8227"/>
                  </a:cubicBezTo>
                  <a:cubicBezTo>
                    <a:pt x="11764" y="8308"/>
                    <a:pt x="11868" y="8478"/>
                    <a:pt x="11950" y="8606"/>
                  </a:cubicBezTo>
                  <a:cubicBezTo>
                    <a:pt x="12138" y="8896"/>
                    <a:pt x="12216" y="9061"/>
                    <a:pt x="12193" y="9110"/>
                  </a:cubicBezTo>
                  <a:cubicBezTo>
                    <a:pt x="12175" y="9148"/>
                    <a:pt x="11854" y="9483"/>
                    <a:pt x="11140" y="10209"/>
                  </a:cubicBezTo>
                  <a:cubicBezTo>
                    <a:pt x="9740" y="11633"/>
                    <a:pt x="9424" y="11968"/>
                    <a:pt x="9424" y="12026"/>
                  </a:cubicBezTo>
                  <a:cubicBezTo>
                    <a:pt x="9424" y="12143"/>
                    <a:pt x="9571" y="12011"/>
                    <a:pt x="10363" y="11177"/>
                  </a:cubicBezTo>
                  <a:cubicBezTo>
                    <a:pt x="10426" y="11111"/>
                    <a:pt x="10571" y="10963"/>
                    <a:pt x="10687" y="10846"/>
                  </a:cubicBezTo>
                  <a:cubicBezTo>
                    <a:pt x="10803" y="10729"/>
                    <a:pt x="10919" y="10610"/>
                    <a:pt x="10945" y="10580"/>
                  </a:cubicBezTo>
                  <a:cubicBezTo>
                    <a:pt x="10972" y="10550"/>
                    <a:pt x="11104" y="10412"/>
                    <a:pt x="11240" y="10273"/>
                  </a:cubicBezTo>
                  <a:cubicBezTo>
                    <a:pt x="11376" y="10133"/>
                    <a:pt x="11645" y="9859"/>
                    <a:pt x="11838" y="9661"/>
                  </a:cubicBezTo>
                  <a:cubicBezTo>
                    <a:pt x="12030" y="9464"/>
                    <a:pt x="12213" y="9280"/>
                    <a:pt x="12243" y="9252"/>
                  </a:cubicBezTo>
                  <a:cubicBezTo>
                    <a:pt x="12290" y="9208"/>
                    <a:pt x="12312" y="9228"/>
                    <a:pt x="12405" y="9399"/>
                  </a:cubicBezTo>
                  <a:cubicBezTo>
                    <a:pt x="12464" y="9508"/>
                    <a:pt x="12582" y="9705"/>
                    <a:pt x="12668" y="9835"/>
                  </a:cubicBezTo>
                  <a:cubicBezTo>
                    <a:pt x="12754" y="9966"/>
                    <a:pt x="12824" y="10101"/>
                    <a:pt x="12824" y="10135"/>
                  </a:cubicBezTo>
                  <a:cubicBezTo>
                    <a:pt x="12824" y="10169"/>
                    <a:pt x="12795" y="10246"/>
                    <a:pt x="12759" y="10305"/>
                  </a:cubicBezTo>
                  <a:cubicBezTo>
                    <a:pt x="12724" y="10364"/>
                    <a:pt x="12694" y="10459"/>
                    <a:pt x="12694" y="10516"/>
                  </a:cubicBezTo>
                  <a:cubicBezTo>
                    <a:pt x="12694" y="10574"/>
                    <a:pt x="12673" y="10644"/>
                    <a:pt x="12646" y="10673"/>
                  </a:cubicBezTo>
                  <a:cubicBezTo>
                    <a:pt x="12619" y="10702"/>
                    <a:pt x="12598" y="10761"/>
                    <a:pt x="12598" y="10804"/>
                  </a:cubicBezTo>
                  <a:cubicBezTo>
                    <a:pt x="12598" y="10847"/>
                    <a:pt x="12562" y="10982"/>
                    <a:pt x="12519" y="11105"/>
                  </a:cubicBezTo>
                  <a:cubicBezTo>
                    <a:pt x="12476" y="11228"/>
                    <a:pt x="12431" y="11385"/>
                    <a:pt x="12419" y="11455"/>
                  </a:cubicBezTo>
                  <a:cubicBezTo>
                    <a:pt x="12407" y="11524"/>
                    <a:pt x="12378" y="11638"/>
                    <a:pt x="12354" y="11708"/>
                  </a:cubicBezTo>
                  <a:cubicBezTo>
                    <a:pt x="12257" y="11988"/>
                    <a:pt x="12111" y="12513"/>
                    <a:pt x="12111" y="12580"/>
                  </a:cubicBezTo>
                  <a:cubicBezTo>
                    <a:pt x="12111" y="12619"/>
                    <a:pt x="12098" y="12661"/>
                    <a:pt x="12082" y="12675"/>
                  </a:cubicBezTo>
                  <a:cubicBezTo>
                    <a:pt x="12065" y="12688"/>
                    <a:pt x="12035" y="12770"/>
                    <a:pt x="12014" y="12856"/>
                  </a:cubicBezTo>
                  <a:cubicBezTo>
                    <a:pt x="11977" y="13014"/>
                    <a:pt x="11913" y="13213"/>
                    <a:pt x="11831" y="13423"/>
                  </a:cubicBezTo>
                  <a:cubicBezTo>
                    <a:pt x="11807" y="13484"/>
                    <a:pt x="11788" y="13570"/>
                    <a:pt x="11788" y="13613"/>
                  </a:cubicBezTo>
                  <a:cubicBezTo>
                    <a:pt x="11788" y="13657"/>
                    <a:pt x="11768" y="13730"/>
                    <a:pt x="11744" y="13776"/>
                  </a:cubicBezTo>
                  <a:cubicBezTo>
                    <a:pt x="11696" y="13869"/>
                    <a:pt x="11593" y="14263"/>
                    <a:pt x="11593" y="14357"/>
                  </a:cubicBezTo>
                  <a:cubicBezTo>
                    <a:pt x="11593" y="14390"/>
                    <a:pt x="11573" y="14441"/>
                    <a:pt x="11547" y="14469"/>
                  </a:cubicBezTo>
                  <a:cubicBezTo>
                    <a:pt x="11522" y="14497"/>
                    <a:pt x="11490" y="14579"/>
                    <a:pt x="11478" y="14653"/>
                  </a:cubicBezTo>
                  <a:cubicBezTo>
                    <a:pt x="11466" y="14727"/>
                    <a:pt x="11445" y="14806"/>
                    <a:pt x="11431" y="14829"/>
                  </a:cubicBezTo>
                  <a:cubicBezTo>
                    <a:pt x="11417" y="14852"/>
                    <a:pt x="11380" y="14994"/>
                    <a:pt x="11348" y="15145"/>
                  </a:cubicBezTo>
                  <a:cubicBezTo>
                    <a:pt x="11316" y="15296"/>
                    <a:pt x="11264" y="15477"/>
                    <a:pt x="11231" y="15547"/>
                  </a:cubicBezTo>
                  <a:cubicBezTo>
                    <a:pt x="11199" y="15616"/>
                    <a:pt x="11173" y="15711"/>
                    <a:pt x="11172" y="15758"/>
                  </a:cubicBezTo>
                  <a:cubicBezTo>
                    <a:pt x="11171" y="15804"/>
                    <a:pt x="11149" y="15878"/>
                    <a:pt x="11123" y="15923"/>
                  </a:cubicBezTo>
                  <a:cubicBezTo>
                    <a:pt x="11097" y="15968"/>
                    <a:pt x="11075" y="16044"/>
                    <a:pt x="11074" y="16092"/>
                  </a:cubicBezTo>
                  <a:cubicBezTo>
                    <a:pt x="11074" y="16140"/>
                    <a:pt x="11046" y="16226"/>
                    <a:pt x="11011" y="16284"/>
                  </a:cubicBezTo>
                  <a:cubicBezTo>
                    <a:pt x="10976" y="16342"/>
                    <a:pt x="10946" y="16431"/>
                    <a:pt x="10946" y="16482"/>
                  </a:cubicBezTo>
                  <a:cubicBezTo>
                    <a:pt x="10946" y="16533"/>
                    <a:pt x="10932" y="16585"/>
                    <a:pt x="10915" y="16599"/>
                  </a:cubicBezTo>
                  <a:cubicBezTo>
                    <a:pt x="10898" y="16612"/>
                    <a:pt x="10861" y="16732"/>
                    <a:pt x="10832" y="16865"/>
                  </a:cubicBezTo>
                  <a:cubicBezTo>
                    <a:pt x="10803" y="16998"/>
                    <a:pt x="10751" y="17187"/>
                    <a:pt x="10717" y="17286"/>
                  </a:cubicBezTo>
                  <a:cubicBezTo>
                    <a:pt x="10682" y="17384"/>
                    <a:pt x="10655" y="17497"/>
                    <a:pt x="10654" y="17538"/>
                  </a:cubicBezTo>
                  <a:cubicBezTo>
                    <a:pt x="10653" y="17579"/>
                    <a:pt x="10631" y="17650"/>
                    <a:pt x="10605" y="17695"/>
                  </a:cubicBezTo>
                  <a:cubicBezTo>
                    <a:pt x="10579" y="17740"/>
                    <a:pt x="10557" y="17802"/>
                    <a:pt x="10557" y="17833"/>
                  </a:cubicBezTo>
                  <a:cubicBezTo>
                    <a:pt x="10557" y="17863"/>
                    <a:pt x="10489" y="17984"/>
                    <a:pt x="10405" y="18099"/>
                  </a:cubicBezTo>
                  <a:cubicBezTo>
                    <a:pt x="10321" y="18215"/>
                    <a:pt x="10230" y="18308"/>
                    <a:pt x="10202" y="18305"/>
                  </a:cubicBezTo>
                  <a:cubicBezTo>
                    <a:pt x="10104" y="18297"/>
                    <a:pt x="9942" y="18235"/>
                    <a:pt x="9901" y="18191"/>
                  </a:cubicBezTo>
                  <a:cubicBezTo>
                    <a:pt x="9878" y="18166"/>
                    <a:pt x="9822" y="18137"/>
                    <a:pt x="9776" y="18126"/>
                  </a:cubicBezTo>
                  <a:cubicBezTo>
                    <a:pt x="9730" y="18115"/>
                    <a:pt x="9623" y="18065"/>
                    <a:pt x="9539" y="18015"/>
                  </a:cubicBezTo>
                  <a:cubicBezTo>
                    <a:pt x="9454" y="17965"/>
                    <a:pt x="9377" y="17934"/>
                    <a:pt x="9367" y="17946"/>
                  </a:cubicBezTo>
                  <a:cubicBezTo>
                    <a:pt x="9357" y="17959"/>
                    <a:pt x="9309" y="17931"/>
                    <a:pt x="9258" y="17883"/>
                  </a:cubicBezTo>
                  <a:cubicBezTo>
                    <a:pt x="9207" y="17836"/>
                    <a:pt x="9152" y="17809"/>
                    <a:pt x="9135" y="17822"/>
                  </a:cubicBezTo>
                  <a:cubicBezTo>
                    <a:pt x="9119" y="17836"/>
                    <a:pt x="9097" y="17831"/>
                    <a:pt x="9088" y="17813"/>
                  </a:cubicBezTo>
                  <a:cubicBezTo>
                    <a:pt x="9079" y="17794"/>
                    <a:pt x="9017" y="17774"/>
                    <a:pt x="8949" y="17769"/>
                  </a:cubicBezTo>
                  <a:cubicBezTo>
                    <a:pt x="8881" y="17763"/>
                    <a:pt x="8809" y="17732"/>
                    <a:pt x="8790" y="17699"/>
                  </a:cubicBezTo>
                  <a:cubicBezTo>
                    <a:pt x="8771" y="17667"/>
                    <a:pt x="8713" y="17628"/>
                    <a:pt x="8661" y="17612"/>
                  </a:cubicBezTo>
                  <a:cubicBezTo>
                    <a:pt x="8545" y="17578"/>
                    <a:pt x="8248" y="17441"/>
                    <a:pt x="8169" y="17385"/>
                  </a:cubicBezTo>
                  <a:cubicBezTo>
                    <a:pt x="8138" y="17363"/>
                    <a:pt x="8025" y="17312"/>
                    <a:pt x="7918" y="17273"/>
                  </a:cubicBezTo>
                  <a:cubicBezTo>
                    <a:pt x="7811" y="17234"/>
                    <a:pt x="7664" y="17167"/>
                    <a:pt x="7592" y="17123"/>
                  </a:cubicBezTo>
                  <a:cubicBezTo>
                    <a:pt x="7520" y="17080"/>
                    <a:pt x="7431" y="17044"/>
                    <a:pt x="7394" y="17044"/>
                  </a:cubicBezTo>
                  <a:cubicBezTo>
                    <a:pt x="7357" y="17044"/>
                    <a:pt x="7309" y="17015"/>
                    <a:pt x="7287" y="16980"/>
                  </a:cubicBezTo>
                  <a:cubicBezTo>
                    <a:pt x="7265" y="16945"/>
                    <a:pt x="7209" y="16917"/>
                    <a:pt x="7165" y="16917"/>
                  </a:cubicBezTo>
                  <a:cubicBezTo>
                    <a:pt x="7121" y="16917"/>
                    <a:pt x="7047" y="16892"/>
                    <a:pt x="6999" y="16860"/>
                  </a:cubicBezTo>
                  <a:cubicBezTo>
                    <a:pt x="6816" y="16736"/>
                    <a:pt x="6613" y="16622"/>
                    <a:pt x="6575" y="16622"/>
                  </a:cubicBezTo>
                  <a:cubicBezTo>
                    <a:pt x="6553" y="16622"/>
                    <a:pt x="6497" y="16595"/>
                    <a:pt x="6450" y="16563"/>
                  </a:cubicBezTo>
                  <a:cubicBezTo>
                    <a:pt x="6402" y="16530"/>
                    <a:pt x="6269" y="16461"/>
                    <a:pt x="6153" y="16409"/>
                  </a:cubicBezTo>
                  <a:cubicBezTo>
                    <a:pt x="5826" y="16262"/>
                    <a:pt x="5363" y="16027"/>
                    <a:pt x="5327" y="15989"/>
                  </a:cubicBezTo>
                  <a:cubicBezTo>
                    <a:pt x="5309" y="15971"/>
                    <a:pt x="5230" y="15933"/>
                    <a:pt x="5150" y="15904"/>
                  </a:cubicBezTo>
                  <a:cubicBezTo>
                    <a:pt x="5014" y="15856"/>
                    <a:pt x="4829" y="15758"/>
                    <a:pt x="4626" y="15624"/>
                  </a:cubicBezTo>
                  <a:cubicBezTo>
                    <a:pt x="4578" y="15593"/>
                    <a:pt x="4512" y="15567"/>
                    <a:pt x="4476" y="15567"/>
                  </a:cubicBezTo>
                  <a:cubicBezTo>
                    <a:pt x="4441" y="15567"/>
                    <a:pt x="4394" y="15539"/>
                    <a:pt x="4372" y="15504"/>
                  </a:cubicBezTo>
                  <a:cubicBezTo>
                    <a:pt x="4350" y="15469"/>
                    <a:pt x="4300" y="15441"/>
                    <a:pt x="4262" y="15441"/>
                  </a:cubicBezTo>
                  <a:cubicBezTo>
                    <a:pt x="4223" y="15441"/>
                    <a:pt x="4162" y="15413"/>
                    <a:pt x="4125" y="15379"/>
                  </a:cubicBezTo>
                  <a:cubicBezTo>
                    <a:pt x="4052" y="15313"/>
                    <a:pt x="3806" y="15187"/>
                    <a:pt x="3720" y="15171"/>
                  </a:cubicBezTo>
                  <a:cubicBezTo>
                    <a:pt x="3691" y="15166"/>
                    <a:pt x="3630" y="15130"/>
                    <a:pt x="3584" y="15090"/>
                  </a:cubicBezTo>
                  <a:cubicBezTo>
                    <a:pt x="3538" y="15051"/>
                    <a:pt x="3471" y="15019"/>
                    <a:pt x="3437" y="15019"/>
                  </a:cubicBezTo>
                  <a:cubicBezTo>
                    <a:pt x="3403" y="15019"/>
                    <a:pt x="3358" y="14990"/>
                    <a:pt x="3336" y="14955"/>
                  </a:cubicBezTo>
                  <a:cubicBezTo>
                    <a:pt x="3314" y="14921"/>
                    <a:pt x="3267" y="14892"/>
                    <a:pt x="3232" y="14892"/>
                  </a:cubicBezTo>
                  <a:cubicBezTo>
                    <a:pt x="3197" y="14892"/>
                    <a:pt x="3130" y="14855"/>
                    <a:pt x="3085" y="14808"/>
                  </a:cubicBezTo>
                  <a:cubicBezTo>
                    <a:pt x="3040" y="14762"/>
                    <a:pt x="2979" y="14723"/>
                    <a:pt x="2949" y="14723"/>
                  </a:cubicBezTo>
                  <a:cubicBezTo>
                    <a:pt x="2919" y="14723"/>
                    <a:pt x="2866" y="14696"/>
                    <a:pt x="2831" y="14662"/>
                  </a:cubicBezTo>
                  <a:cubicBezTo>
                    <a:pt x="2797" y="14628"/>
                    <a:pt x="2745" y="14599"/>
                    <a:pt x="2716" y="14598"/>
                  </a:cubicBezTo>
                  <a:cubicBezTo>
                    <a:pt x="2687" y="14597"/>
                    <a:pt x="2547" y="14520"/>
                    <a:pt x="2405" y="14428"/>
                  </a:cubicBezTo>
                  <a:cubicBezTo>
                    <a:pt x="2262" y="14335"/>
                    <a:pt x="2125" y="14259"/>
                    <a:pt x="2101" y="14259"/>
                  </a:cubicBezTo>
                  <a:cubicBezTo>
                    <a:pt x="2076" y="14259"/>
                    <a:pt x="1988" y="14212"/>
                    <a:pt x="1905" y="14155"/>
                  </a:cubicBezTo>
                  <a:cubicBezTo>
                    <a:pt x="1773" y="14063"/>
                    <a:pt x="1750" y="14059"/>
                    <a:pt x="1715" y="14114"/>
                  </a:cubicBezTo>
                  <a:cubicBezTo>
                    <a:pt x="1679" y="14170"/>
                    <a:pt x="1668" y="14170"/>
                    <a:pt x="1619" y="14112"/>
                  </a:cubicBezTo>
                  <a:cubicBezTo>
                    <a:pt x="1579" y="14064"/>
                    <a:pt x="1557" y="13952"/>
                    <a:pt x="1544" y="13720"/>
                  </a:cubicBezTo>
                  <a:cubicBezTo>
                    <a:pt x="1506" y="13045"/>
                    <a:pt x="1451" y="12465"/>
                    <a:pt x="1422" y="12426"/>
                  </a:cubicBezTo>
                  <a:cubicBezTo>
                    <a:pt x="1406" y="12404"/>
                    <a:pt x="1393" y="12306"/>
                    <a:pt x="1393" y="12208"/>
                  </a:cubicBezTo>
                  <a:cubicBezTo>
                    <a:pt x="1393" y="12110"/>
                    <a:pt x="1377" y="11884"/>
                    <a:pt x="1358" y="11706"/>
                  </a:cubicBezTo>
                  <a:cubicBezTo>
                    <a:pt x="1327" y="11420"/>
                    <a:pt x="1330" y="11373"/>
                    <a:pt x="1379" y="11302"/>
                  </a:cubicBezTo>
                  <a:cubicBezTo>
                    <a:pt x="1410" y="11258"/>
                    <a:pt x="1454" y="11222"/>
                    <a:pt x="1478" y="11222"/>
                  </a:cubicBezTo>
                  <a:cubicBezTo>
                    <a:pt x="1517" y="11222"/>
                    <a:pt x="1721" y="11088"/>
                    <a:pt x="1798" y="11012"/>
                  </a:cubicBezTo>
                  <a:cubicBezTo>
                    <a:pt x="1815" y="10995"/>
                    <a:pt x="1895" y="10933"/>
                    <a:pt x="1975" y="10875"/>
                  </a:cubicBezTo>
                  <a:cubicBezTo>
                    <a:pt x="2055" y="10817"/>
                    <a:pt x="2214" y="10696"/>
                    <a:pt x="2328" y="10606"/>
                  </a:cubicBezTo>
                  <a:cubicBezTo>
                    <a:pt x="2442" y="10516"/>
                    <a:pt x="2653" y="10361"/>
                    <a:pt x="2796" y="10262"/>
                  </a:cubicBezTo>
                  <a:cubicBezTo>
                    <a:pt x="2939" y="10164"/>
                    <a:pt x="3071" y="10064"/>
                    <a:pt x="3089" y="10041"/>
                  </a:cubicBezTo>
                  <a:cubicBezTo>
                    <a:pt x="3107" y="10018"/>
                    <a:pt x="3142" y="9998"/>
                    <a:pt x="3166" y="9998"/>
                  </a:cubicBezTo>
                  <a:cubicBezTo>
                    <a:pt x="3191" y="9998"/>
                    <a:pt x="3271" y="9945"/>
                    <a:pt x="3345" y="9881"/>
                  </a:cubicBezTo>
                  <a:cubicBezTo>
                    <a:pt x="3526" y="9725"/>
                    <a:pt x="3721" y="9612"/>
                    <a:pt x="3758" y="9642"/>
                  </a:cubicBezTo>
                  <a:cubicBezTo>
                    <a:pt x="3776" y="9656"/>
                    <a:pt x="3789" y="10211"/>
                    <a:pt x="3789" y="10972"/>
                  </a:cubicBezTo>
                  <a:lnTo>
                    <a:pt x="3789" y="12277"/>
                  </a:lnTo>
                  <a:lnTo>
                    <a:pt x="5732" y="12277"/>
                  </a:lnTo>
                  <a:lnTo>
                    <a:pt x="7675" y="12277"/>
                  </a:lnTo>
                  <a:lnTo>
                    <a:pt x="7675" y="10989"/>
                  </a:lnTo>
                  <a:lnTo>
                    <a:pt x="7675" y="9703"/>
                  </a:lnTo>
                  <a:lnTo>
                    <a:pt x="5753" y="9703"/>
                  </a:lnTo>
                  <a:cubicBezTo>
                    <a:pt x="4696" y="9703"/>
                    <a:pt x="3822" y="9691"/>
                    <a:pt x="3810" y="9675"/>
                  </a:cubicBezTo>
                  <a:cubicBezTo>
                    <a:pt x="3784" y="9642"/>
                    <a:pt x="3881" y="9492"/>
                    <a:pt x="3929" y="9492"/>
                  </a:cubicBezTo>
                  <a:cubicBezTo>
                    <a:pt x="3959" y="9492"/>
                    <a:pt x="4099" y="9415"/>
                    <a:pt x="4356" y="9258"/>
                  </a:cubicBezTo>
                  <a:cubicBezTo>
                    <a:pt x="4409" y="9225"/>
                    <a:pt x="4489" y="9180"/>
                    <a:pt x="4534" y="9156"/>
                  </a:cubicBezTo>
                  <a:cubicBezTo>
                    <a:pt x="4578" y="9132"/>
                    <a:pt x="4637" y="9095"/>
                    <a:pt x="4663" y="9073"/>
                  </a:cubicBezTo>
                  <a:cubicBezTo>
                    <a:pt x="4690" y="9052"/>
                    <a:pt x="4770" y="9004"/>
                    <a:pt x="4841" y="8966"/>
                  </a:cubicBezTo>
                  <a:cubicBezTo>
                    <a:pt x="4912" y="8927"/>
                    <a:pt x="5015" y="8869"/>
                    <a:pt x="5068" y="8837"/>
                  </a:cubicBezTo>
                  <a:cubicBezTo>
                    <a:pt x="5122" y="8806"/>
                    <a:pt x="5253" y="8729"/>
                    <a:pt x="5360" y="8667"/>
                  </a:cubicBezTo>
                  <a:cubicBezTo>
                    <a:pt x="5467" y="8605"/>
                    <a:pt x="5619" y="8515"/>
                    <a:pt x="5699" y="8467"/>
                  </a:cubicBezTo>
                  <a:cubicBezTo>
                    <a:pt x="5779" y="8419"/>
                    <a:pt x="5897" y="8352"/>
                    <a:pt x="5959" y="8318"/>
                  </a:cubicBezTo>
                  <a:cubicBezTo>
                    <a:pt x="6021" y="8284"/>
                    <a:pt x="6094" y="8239"/>
                    <a:pt x="6121" y="8219"/>
                  </a:cubicBezTo>
                  <a:cubicBezTo>
                    <a:pt x="6147" y="8199"/>
                    <a:pt x="6205" y="8162"/>
                    <a:pt x="6250" y="8137"/>
                  </a:cubicBezTo>
                  <a:cubicBezTo>
                    <a:pt x="6294" y="8111"/>
                    <a:pt x="6389" y="8056"/>
                    <a:pt x="6460" y="8014"/>
                  </a:cubicBezTo>
                  <a:cubicBezTo>
                    <a:pt x="6532" y="7971"/>
                    <a:pt x="6699" y="7873"/>
                    <a:pt x="6833" y="7794"/>
                  </a:cubicBezTo>
                  <a:cubicBezTo>
                    <a:pt x="6966" y="7715"/>
                    <a:pt x="7084" y="7651"/>
                    <a:pt x="7093" y="7650"/>
                  </a:cubicBezTo>
                  <a:cubicBezTo>
                    <a:pt x="7140" y="7649"/>
                    <a:pt x="7376" y="7532"/>
                    <a:pt x="7431" y="7482"/>
                  </a:cubicBezTo>
                  <a:cubicBezTo>
                    <a:pt x="7466" y="7451"/>
                    <a:pt x="7525" y="7425"/>
                    <a:pt x="7562" y="7425"/>
                  </a:cubicBezTo>
                  <a:cubicBezTo>
                    <a:pt x="7598" y="7425"/>
                    <a:pt x="7657" y="7398"/>
                    <a:pt x="7692" y="7366"/>
                  </a:cubicBezTo>
                  <a:cubicBezTo>
                    <a:pt x="7753" y="7311"/>
                    <a:pt x="7841" y="7282"/>
                    <a:pt x="7996" y="7275"/>
                  </a:cubicBezTo>
                  <a:close/>
                  <a:moveTo>
                    <a:pt x="12505" y="9956"/>
                  </a:moveTo>
                  <a:cubicBezTo>
                    <a:pt x="12490" y="9956"/>
                    <a:pt x="12404" y="10065"/>
                    <a:pt x="12314" y="10199"/>
                  </a:cubicBezTo>
                  <a:cubicBezTo>
                    <a:pt x="12043" y="10602"/>
                    <a:pt x="11983" y="10704"/>
                    <a:pt x="11983" y="10753"/>
                  </a:cubicBezTo>
                  <a:cubicBezTo>
                    <a:pt x="11983" y="10866"/>
                    <a:pt x="12079" y="10769"/>
                    <a:pt x="12297" y="10435"/>
                  </a:cubicBezTo>
                  <a:cubicBezTo>
                    <a:pt x="12512" y="10108"/>
                    <a:pt x="12578" y="9956"/>
                    <a:pt x="12505" y="9956"/>
                  </a:cubicBezTo>
                  <a:close/>
                  <a:moveTo>
                    <a:pt x="11754" y="11063"/>
                  </a:moveTo>
                  <a:cubicBezTo>
                    <a:pt x="11716" y="11064"/>
                    <a:pt x="11680" y="11124"/>
                    <a:pt x="11705" y="11177"/>
                  </a:cubicBezTo>
                  <a:cubicBezTo>
                    <a:pt x="11717" y="11202"/>
                    <a:pt x="11739" y="11222"/>
                    <a:pt x="11755" y="11222"/>
                  </a:cubicBezTo>
                  <a:cubicBezTo>
                    <a:pt x="11805" y="11222"/>
                    <a:pt x="11828" y="11132"/>
                    <a:pt x="11791" y="11084"/>
                  </a:cubicBezTo>
                  <a:cubicBezTo>
                    <a:pt x="11780" y="11069"/>
                    <a:pt x="11767" y="11063"/>
                    <a:pt x="11754" y="11063"/>
                  </a:cubicBezTo>
                  <a:close/>
                  <a:moveTo>
                    <a:pt x="14988" y="11205"/>
                  </a:moveTo>
                  <a:cubicBezTo>
                    <a:pt x="15030" y="11171"/>
                    <a:pt x="15332" y="11600"/>
                    <a:pt x="15297" y="11644"/>
                  </a:cubicBezTo>
                  <a:cubicBezTo>
                    <a:pt x="15255" y="11697"/>
                    <a:pt x="15036" y="11741"/>
                    <a:pt x="15017" y="11700"/>
                  </a:cubicBezTo>
                  <a:cubicBezTo>
                    <a:pt x="14982" y="11622"/>
                    <a:pt x="14958" y="11229"/>
                    <a:pt x="14988" y="11205"/>
                  </a:cubicBezTo>
                  <a:close/>
                  <a:moveTo>
                    <a:pt x="11512" y="11479"/>
                  </a:moveTo>
                  <a:cubicBezTo>
                    <a:pt x="11477" y="11466"/>
                    <a:pt x="11427" y="11514"/>
                    <a:pt x="11367" y="11617"/>
                  </a:cubicBezTo>
                  <a:cubicBezTo>
                    <a:pt x="11322" y="11694"/>
                    <a:pt x="11223" y="11848"/>
                    <a:pt x="11146" y="11961"/>
                  </a:cubicBezTo>
                  <a:cubicBezTo>
                    <a:pt x="11010" y="12162"/>
                    <a:pt x="11004" y="12167"/>
                    <a:pt x="10775" y="12194"/>
                  </a:cubicBezTo>
                  <a:lnTo>
                    <a:pt x="10540" y="12223"/>
                  </a:lnTo>
                  <a:lnTo>
                    <a:pt x="10741" y="12229"/>
                  </a:lnTo>
                  <a:cubicBezTo>
                    <a:pt x="10851" y="12232"/>
                    <a:pt x="10951" y="12254"/>
                    <a:pt x="10962" y="12277"/>
                  </a:cubicBezTo>
                  <a:cubicBezTo>
                    <a:pt x="10996" y="12350"/>
                    <a:pt x="11046" y="12323"/>
                    <a:pt x="11140" y="12181"/>
                  </a:cubicBezTo>
                  <a:cubicBezTo>
                    <a:pt x="11190" y="12106"/>
                    <a:pt x="11305" y="11933"/>
                    <a:pt x="11395" y="11797"/>
                  </a:cubicBezTo>
                  <a:cubicBezTo>
                    <a:pt x="11486" y="11660"/>
                    <a:pt x="11552" y="11532"/>
                    <a:pt x="11543" y="11512"/>
                  </a:cubicBezTo>
                  <a:cubicBezTo>
                    <a:pt x="11534" y="11494"/>
                    <a:pt x="11524" y="11483"/>
                    <a:pt x="11512" y="11479"/>
                  </a:cubicBezTo>
                  <a:close/>
                  <a:moveTo>
                    <a:pt x="13740" y="11708"/>
                  </a:moveTo>
                  <a:lnTo>
                    <a:pt x="13897" y="11936"/>
                  </a:lnTo>
                  <a:cubicBezTo>
                    <a:pt x="13984" y="12062"/>
                    <a:pt x="14055" y="12183"/>
                    <a:pt x="14055" y="12204"/>
                  </a:cubicBezTo>
                  <a:cubicBezTo>
                    <a:pt x="14055" y="12224"/>
                    <a:pt x="14098" y="12287"/>
                    <a:pt x="14151" y="12346"/>
                  </a:cubicBezTo>
                  <a:cubicBezTo>
                    <a:pt x="14205" y="12404"/>
                    <a:pt x="14249" y="12472"/>
                    <a:pt x="14249" y="12496"/>
                  </a:cubicBezTo>
                  <a:cubicBezTo>
                    <a:pt x="14249" y="12519"/>
                    <a:pt x="14296" y="12616"/>
                    <a:pt x="14354" y="12711"/>
                  </a:cubicBezTo>
                  <a:cubicBezTo>
                    <a:pt x="14412" y="12805"/>
                    <a:pt x="14481" y="12924"/>
                    <a:pt x="14507" y="12975"/>
                  </a:cubicBezTo>
                  <a:cubicBezTo>
                    <a:pt x="14696" y="13334"/>
                    <a:pt x="15139" y="14048"/>
                    <a:pt x="15172" y="14048"/>
                  </a:cubicBezTo>
                  <a:cubicBezTo>
                    <a:pt x="15194" y="14048"/>
                    <a:pt x="15231" y="14018"/>
                    <a:pt x="15255" y="13982"/>
                  </a:cubicBezTo>
                  <a:cubicBezTo>
                    <a:pt x="15289" y="13927"/>
                    <a:pt x="15287" y="13896"/>
                    <a:pt x="15245" y="13803"/>
                  </a:cubicBezTo>
                  <a:cubicBezTo>
                    <a:pt x="15186" y="13672"/>
                    <a:pt x="15081" y="12858"/>
                    <a:pt x="15097" y="12650"/>
                  </a:cubicBezTo>
                  <a:cubicBezTo>
                    <a:pt x="15104" y="12557"/>
                    <a:pt x="15122" y="12513"/>
                    <a:pt x="15152" y="12521"/>
                  </a:cubicBezTo>
                  <a:cubicBezTo>
                    <a:pt x="15180" y="12529"/>
                    <a:pt x="15188" y="12509"/>
                    <a:pt x="15177" y="12469"/>
                  </a:cubicBezTo>
                  <a:cubicBezTo>
                    <a:pt x="15152" y="12384"/>
                    <a:pt x="15189" y="12360"/>
                    <a:pt x="15408" y="12319"/>
                  </a:cubicBezTo>
                  <a:cubicBezTo>
                    <a:pt x="15510" y="12300"/>
                    <a:pt x="15630" y="12272"/>
                    <a:pt x="15676" y="12257"/>
                  </a:cubicBezTo>
                  <a:cubicBezTo>
                    <a:pt x="15740" y="12236"/>
                    <a:pt x="15784" y="12256"/>
                    <a:pt x="15862" y="12347"/>
                  </a:cubicBezTo>
                  <a:cubicBezTo>
                    <a:pt x="15919" y="12411"/>
                    <a:pt x="15965" y="12480"/>
                    <a:pt x="15965" y="12500"/>
                  </a:cubicBezTo>
                  <a:cubicBezTo>
                    <a:pt x="15965" y="12540"/>
                    <a:pt x="16636" y="13502"/>
                    <a:pt x="16700" y="13555"/>
                  </a:cubicBezTo>
                  <a:cubicBezTo>
                    <a:pt x="16757" y="13600"/>
                    <a:pt x="16753" y="13793"/>
                    <a:pt x="16695" y="13821"/>
                  </a:cubicBezTo>
                  <a:cubicBezTo>
                    <a:pt x="16670" y="13834"/>
                    <a:pt x="16641" y="13905"/>
                    <a:pt x="16629" y="13978"/>
                  </a:cubicBezTo>
                  <a:cubicBezTo>
                    <a:pt x="16605" y="14141"/>
                    <a:pt x="16559" y="14309"/>
                    <a:pt x="16479" y="14536"/>
                  </a:cubicBezTo>
                  <a:cubicBezTo>
                    <a:pt x="16445" y="14630"/>
                    <a:pt x="16419" y="14747"/>
                    <a:pt x="16419" y="14795"/>
                  </a:cubicBezTo>
                  <a:cubicBezTo>
                    <a:pt x="16419" y="14843"/>
                    <a:pt x="16397" y="14905"/>
                    <a:pt x="16370" y="14934"/>
                  </a:cubicBezTo>
                  <a:cubicBezTo>
                    <a:pt x="16343" y="14963"/>
                    <a:pt x="16321" y="15026"/>
                    <a:pt x="16320" y="15076"/>
                  </a:cubicBezTo>
                  <a:cubicBezTo>
                    <a:pt x="16320" y="15125"/>
                    <a:pt x="16298" y="15203"/>
                    <a:pt x="16272" y="15248"/>
                  </a:cubicBezTo>
                  <a:cubicBezTo>
                    <a:pt x="16246" y="15293"/>
                    <a:pt x="16224" y="15371"/>
                    <a:pt x="16224" y="15422"/>
                  </a:cubicBezTo>
                  <a:cubicBezTo>
                    <a:pt x="16224" y="15472"/>
                    <a:pt x="16195" y="15561"/>
                    <a:pt x="16160" y="15620"/>
                  </a:cubicBezTo>
                  <a:cubicBezTo>
                    <a:pt x="16124" y="15679"/>
                    <a:pt x="16095" y="15756"/>
                    <a:pt x="16095" y="15790"/>
                  </a:cubicBezTo>
                  <a:cubicBezTo>
                    <a:pt x="16095" y="15823"/>
                    <a:pt x="15997" y="15963"/>
                    <a:pt x="15876" y="16103"/>
                  </a:cubicBezTo>
                  <a:cubicBezTo>
                    <a:pt x="15756" y="16242"/>
                    <a:pt x="15560" y="16484"/>
                    <a:pt x="15441" y="16638"/>
                  </a:cubicBezTo>
                  <a:cubicBezTo>
                    <a:pt x="15322" y="16792"/>
                    <a:pt x="15217" y="16917"/>
                    <a:pt x="15208" y="16917"/>
                  </a:cubicBezTo>
                  <a:cubicBezTo>
                    <a:pt x="15190" y="16917"/>
                    <a:pt x="15008" y="17132"/>
                    <a:pt x="14698" y="17518"/>
                  </a:cubicBezTo>
                  <a:cubicBezTo>
                    <a:pt x="14591" y="17652"/>
                    <a:pt x="14478" y="17761"/>
                    <a:pt x="14447" y="17761"/>
                  </a:cubicBezTo>
                  <a:cubicBezTo>
                    <a:pt x="14379" y="17761"/>
                    <a:pt x="14241" y="17530"/>
                    <a:pt x="14235" y="17406"/>
                  </a:cubicBezTo>
                  <a:cubicBezTo>
                    <a:pt x="14232" y="17336"/>
                    <a:pt x="14213" y="17320"/>
                    <a:pt x="14143" y="17330"/>
                  </a:cubicBezTo>
                  <a:cubicBezTo>
                    <a:pt x="14073" y="17339"/>
                    <a:pt x="14047" y="17320"/>
                    <a:pt x="14022" y="17232"/>
                  </a:cubicBezTo>
                  <a:cubicBezTo>
                    <a:pt x="14004" y="17172"/>
                    <a:pt x="13955" y="17062"/>
                    <a:pt x="13914" y="16988"/>
                  </a:cubicBezTo>
                  <a:cubicBezTo>
                    <a:pt x="13872" y="16914"/>
                    <a:pt x="13806" y="16769"/>
                    <a:pt x="13766" y="16664"/>
                  </a:cubicBezTo>
                  <a:cubicBezTo>
                    <a:pt x="13727" y="16560"/>
                    <a:pt x="13666" y="16417"/>
                    <a:pt x="13631" y="16347"/>
                  </a:cubicBezTo>
                  <a:cubicBezTo>
                    <a:pt x="13597" y="16278"/>
                    <a:pt x="13536" y="16135"/>
                    <a:pt x="13493" y="16031"/>
                  </a:cubicBezTo>
                  <a:cubicBezTo>
                    <a:pt x="13270" y="15482"/>
                    <a:pt x="12959" y="14817"/>
                    <a:pt x="12884" y="14725"/>
                  </a:cubicBezTo>
                  <a:cubicBezTo>
                    <a:pt x="12822" y="14650"/>
                    <a:pt x="12820" y="14638"/>
                    <a:pt x="12868" y="14614"/>
                  </a:cubicBezTo>
                  <a:cubicBezTo>
                    <a:pt x="12897" y="14600"/>
                    <a:pt x="12921" y="14544"/>
                    <a:pt x="12921" y="14491"/>
                  </a:cubicBezTo>
                  <a:cubicBezTo>
                    <a:pt x="12921" y="14439"/>
                    <a:pt x="12943" y="14327"/>
                    <a:pt x="12970" y="14243"/>
                  </a:cubicBezTo>
                  <a:cubicBezTo>
                    <a:pt x="12997" y="14159"/>
                    <a:pt x="13010" y="14091"/>
                    <a:pt x="12998" y="14091"/>
                  </a:cubicBezTo>
                  <a:cubicBezTo>
                    <a:pt x="12986" y="14091"/>
                    <a:pt x="12997" y="14058"/>
                    <a:pt x="13023" y="14018"/>
                  </a:cubicBezTo>
                  <a:cubicBezTo>
                    <a:pt x="13087" y="13917"/>
                    <a:pt x="13137" y="13767"/>
                    <a:pt x="13184" y="13542"/>
                  </a:cubicBezTo>
                  <a:cubicBezTo>
                    <a:pt x="13206" y="13437"/>
                    <a:pt x="13243" y="13323"/>
                    <a:pt x="13266" y="13287"/>
                  </a:cubicBezTo>
                  <a:cubicBezTo>
                    <a:pt x="13290" y="13250"/>
                    <a:pt x="13319" y="13155"/>
                    <a:pt x="13330" y="13075"/>
                  </a:cubicBezTo>
                  <a:cubicBezTo>
                    <a:pt x="13342" y="12995"/>
                    <a:pt x="13362" y="12911"/>
                    <a:pt x="13376" y="12888"/>
                  </a:cubicBezTo>
                  <a:cubicBezTo>
                    <a:pt x="13390" y="12865"/>
                    <a:pt x="13434" y="12723"/>
                    <a:pt x="13473" y="12572"/>
                  </a:cubicBezTo>
                  <a:cubicBezTo>
                    <a:pt x="13512" y="12421"/>
                    <a:pt x="13558" y="12280"/>
                    <a:pt x="13573" y="12258"/>
                  </a:cubicBezTo>
                  <a:cubicBezTo>
                    <a:pt x="13589" y="12236"/>
                    <a:pt x="13602" y="12191"/>
                    <a:pt x="13602" y="12160"/>
                  </a:cubicBezTo>
                  <a:cubicBezTo>
                    <a:pt x="13602" y="12128"/>
                    <a:pt x="13632" y="12015"/>
                    <a:pt x="13670" y="11906"/>
                  </a:cubicBezTo>
                  <a:lnTo>
                    <a:pt x="13740" y="11708"/>
                  </a:lnTo>
                  <a:close/>
                  <a:moveTo>
                    <a:pt x="10045" y="11741"/>
                  </a:moveTo>
                  <a:cubicBezTo>
                    <a:pt x="10029" y="11738"/>
                    <a:pt x="10057" y="11793"/>
                    <a:pt x="10135" y="11909"/>
                  </a:cubicBezTo>
                  <a:cubicBezTo>
                    <a:pt x="10224" y="12041"/>
                    <a:pt x="10227" y="12059"/>
                    <a:pt x="10182" y="12143"/>
                  </a:cubicBezTo>
                  <a:cubicBezTo>
                    <a:pt x="10145" y="12211"/>
                    <a:pt x="10099" y="12234"/>
                    <a:pt x="10005" y="12234"/>
                  </a:cubicBezTo>
                  <a:cubicBezTo>
                    <a:pt x="9881" y="12234"/>
                    <a:pt x="9877" y="12238"/>
                    <a:pt x="9877" y="12381"/>
                  </a:cubicBezTo>
                  <a:cubicBezTo>
                    <a:pt x="9877" y="12509"/>
                    <a:pt x="9886" y="12528"/>
                    <a:pt x="9949" y="12519"/>
                  </a:cubicBezTo>
                  <a:cubicBezTo>
                    <a:pt x="10004" y="12511"/>
                    <a:pt x="10025" y="12534"/>
                    <a:pt x="10033" y="12609"/>
                  </a:cubicBezTo>
                  <a:cubicBezTo>
                    <a:pt x="10039" y="12664"/>
                    <a:pt x="10029" y="12729"/>
                    <a:pt x="10009" y="12754"/>
                  </a:cubicBezTo>
                  <a:cubicBezTo>
                    <a:pt x="9990" y="12779"/>
                    <a:pt x="9974" y="12818"/>
                    <a:pt x="9974" y="12839"/>
                  </a:cubicBezTo>
                  <a:cubicBezTo>
                    <a:pt x="9974" y="12929"/>
                    <a:pt x="10121" y="12742"/>
                    <a:pt x="10130" y="12639"/>
                  </a:cubicBezTo>
                  <a:cubicBezTo>
                    <a:pt x="10139" y="12545"/>
                    <a:pt x="10122" y="12518"/>
                    <a:pt x="10022" y="12464"/>
                  </a:cubicBezTo>
                  <a:cubicBezTo>
                    <a:pt x="9958" y="12428"/>
                    <a:pt x="9911" y="12376"/>
                    <a:pt x="9918" y="12348"/>
                  </a:cubicBezTo>
                  <a:cubicBezTo>
                    <a:pt x="9935" y="12282"/>
                    <a:pt x="10133" y="12256"/>
                    <a:pt x="10178" y="12315"/>
                  </a:cubicBezTo>
                  <a:cubicBezTo>
                    <a:pt x="10233" y="12385"/>
                    <a:pt x="10311" y="12369"/>
                    <a:pt x="10355" y="12277"/>
                  </a:cubicBezTo>
                  <a:cubicBezTo>
                    <a:pt x="10378" y="12231"/>
                    <a:pt x="10428" y="12190"/>
                    <a:pt x="10468" y="12187"/>
                  </a:cubicBezTo>
                  <a:cubicBezTo>
                    <a:pt x="10540" y="12181"/>
                    <a:pt x="10539" y="12180"/>
                    <a:pt x="10464" y="12162"/>
                  </a:cubicBezTo>
                  <a:cubicBezTo>
                    <a:pt x="10422" y="12151"/>
                    <a:pt x="10310" y="12043"/>
                    <a:pt x="10214" y="11922"/>
                  </a:cubicBezTo>
                  <a:cubicBezTo>
                    <a:pt x="10120" y="11804"/>
                    <a:pt x="10061" y="11743"/>
                    <a:pt x="10045" y="11741"/>
                  </a:cubicBezTo>
                  <a:close/>
                  <a:moveTo>
                    <a:pt x="10750" y="12583"/>
                  </a:moveTo>
                  <a:cubicBezTo>
                    <a:pt x="10739" y="12582"/>
                    <a:pt x="10728" y="12586"/>
                    <a:pt x="10718" y="12594"/>
                  </a:cubicBezTo>
                  <a:cubicBezTo>
                    <a:pt x="10700" y="12608"/>
                    <a:pt x="10694" y="12638"/>
                    <a:pt x="10704" y="12660"/>
                  </a:cubicBezTo>
                  <a:cubicBezTo>
                    <a:pt x="10729" y="12711"/>
                    <a:pt x="10817" y="12710"/>
                    <a:pt x="10817" y="12658"/>
                  </a:cubicBezTo>
                  <a:cubicBezTo>
                    <a:pt x="10817" y="12616"/>
                    <a:pt x="10783" y="12583"/>
                    <a:pt x="10750" y="12583"/>
                  </a:cubicBezTo>
                  <a:close/>
                  <a:moveTo>
                    <a:pt x="9873" y="12656"/>
                  </a:moveTo>
                  <a:cubicBezTo>
                    <a:pt x="9840" y="12656"/>
                    <a:pt x="9835" y="12756"/>
                    <a:pt x="9867" y="12797"/>
                  </a:cubicBezTo>
                  <a:cubicBezTo>
                    <a:pt x="9909" y="12852"/>
                    <a:pt x="9936" y="12824"/>
                    <a:pt x="9919" y="12741"/>
                  </a:cubicBezTo>
                  <a:cubicBezTo>
                    <a:pt x="9910" y="12695"/>
                    <a:pt x="9889" y="12656"/>
                    <a:pt x="9873" y="12656"/>
                  </a:cubicBezTo>
                  <a:close/>
                  <a:moveTo>
                    <a:pt x="10520" y="13012"/>
                  </a:moveTo>
                  <a:cubicBezTo>
                    <a:pt x="10482" y="12982"/>
                    <a:pt x="10183" y="13369"/>
                    <a:pt x="10102" y="13552"/>
                  </a:cubicBezTo>
                  <a:cubicBezTo>
                    <a:pt x="10052" y="13666"/>
                    <a:pt x="10162" y="13649"/>
                    <a:pt x="10247" y="13530"/>
                  </a:cubicBezTo>
                  <a:cubicBezTo>
                    <a:pt x="10458" y="13232"/>
                    <a:pt x="10558" y="13043"/>
                    <a:pt x="10520" y="13012"/>
                  </a:cubicBezTo>
                  <a:close/>
                  <a:moveTo>
                    <a:pt x="14573" y="19322"/>
                  </a:moveTo>
                  <a:lnTo>
                    <a:pt x="14573" y="20039"/>
                  </a:lnTo>
                  <a:lnTo>
                    <a:pt x="14573" y="20756"/>
                  </a:lnTo>
                  <a:lnTo>
                    <a:pt x="16597" y="20756"/>
                  </a:lnTo>
                  <a:lnTo>
                    <a:pt x="18621" y="20756"/>
                  </a:lnTo>
                  <a:lnTo>
                    <a:pt x="18621" y="20039"/>
                  </a:lnTo>
                  <a:lnTo>
                    <a:pt x="18621" y="19322"/>
                  </a:lnTo>
                  <a:lnTo>
                    <a:pt x="16597" y="19322"/>
                  </a:lnTo>
                  <a:lnTo>
                    <a:pt x="14573" y="19322"/>
                  </a:lnTo>
                  <a:close/>
                </a:path>
              </a:pathLst>
            </a:custGeom>
            <a:ln w="12700">
              <a:miter lim="400000"/>
            </a:ln>
          </p:spPr>
        </p:pic>
        <p:sp>
          <p:nvSpPr>
            <p:cNvPr id="523" name="Rectangle"/>
            <p:cNvSpPr/>
            <p:nvPr/>
          </p:nvSpPr>
          <p:spPr>
            <a:xfrm rot="20164232">
              <a:off x="5099343" y="4376258"/>
              <a:ext cx="813154" cy="61487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4" name="Ligne"/>
            <p:cNvSpPr/>
            <p:nvPr/>
          </p:nvSpPr>
          <p:spPr>
            <a:xfrm>
              <a:off x="4125077" y="3511703"/>
              <a:ext cx="1565272" cy="1303055"/>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5" name="Frame"/>
            <p:cNvSpPr txBox="1"/>
            <p:nvPr/>
          </p:nvSpPr>
          <p:spPr>
            <a:xfrm>
              <a:off x="3017581" y="2712426"/>
              <a:ext cx="1379638" cy="6520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rPr dirty="0"/>
                <a:t>Frame</a:t>
              </a:r>
            </a:p>
          </p:txBody>
        </p:sp>
        <p:sp>
          <p:nvSpPr>
            <p:cNvPr id="527" name="Ligne"/>
            <p:cNvSpPr/>
            <p:nvPr/>
          </p:nvSpPr>
          <p:spPr>
            <a:xfrm>
              <a:off x="7503544" y="3066285"/>
              <a:ext cx="369934" cy="563520"/>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8" name="PMU"/>
            <p:cNvSpPr txBox="1"/>
            <p:nvPr/>
          </p:nvSpPr>
          <p:spPr>
            <a:xfrm>
              <a:off x="6802801" y="2339733"/>
              <a:ext cx="1187854" cy="6520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PMU</a:t>
              </a:r>
            </a:p>
          </p:txBody>
        </p:sp>
        <p:sp>
          <p:nvSpPr>
            <p:cNvPr id="529" name="Rectangle"/>
            <p:cNvSpPr/>
            <p:nvPr/>
          </p:nvSpPr>
          <p:spPr>
            <a:xfrm rot="3198186">
              <a:off x="6467516" y="5599359"/>
              <a:ext cx="813155" cy="61487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0" name="Ligne"/>
            <p:cNvSpPr/>
            <p:nvPr/>
          </p:nvSpPr>
          <p:spPr>
            <a:xfrm>
              <a:off x="3488811" y="5571488"/>
              <a:ext cx="3600103" cy="263245"/>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1" name="Aperture stop…"/>
            <p:cNvSpPr txBox="1"/>
            <p:nvPr/>
          </p:nvSpPr>
          <p:spPr>
            <a:xfrm>
              <a:off x="568730" y="4794234"/>
              <a:ext cx="2823940" cy="12235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900" b="0">
                  <a:solidFill>
                    <a:srgbClr val="ED7044"/>
                  </a:solidFill>
                  <a:latin typeface="Times New Roman"/>
                  <a:ea typeface="Times New Roman"/>
                  <a:cs typeface="Times New Roman"/>
                  <a:sym typeface="Times New Roman"/>
                </a:defRPr>
              </a:pPr>
              <a:r>
                <a:rPr dirty="0"/>
                <a:t>Aperture stop</a:t>
              </a:r>
            </a:p>
            <a:p>
              <a:pPr>
                <a:defRPr sz="3900" b="0">
                  <a:solidFill>
                    <a:srgbClr val="ED7044"/>
                  </a:solidFill>
                  <a:latin typeface="Times New Roman"/>
                  <a:ea typeface="Times New Roman"/>
                  <a:cs typeface="Times New Roman"/>
                  <a:sym typeface="Times New Roman"/>
                </a:defRPr>
              </a:pPr>
              <a:r>
                <a:rPr dirty="0"/>
                <a:t>(5K)</a:t>
              </a:r>
            </a:p>
          </p:txBody>
        </p:sp>
        <p:sp>
          <p:nvSpPr>
            <p:cNvPr id="532" name="Front hood"/>
            <p:cNvSpPr txBox="1"/>
            <p:nvPr/>
          </p:nvSpPr>
          <p:spPr>
            <a:xfrm>
              <a:off x="11046959" y="4433813"/>
              <a:ext cx="2302037" cy="6520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Front hood</a:t>
              </a:r>
            </a:p>
          </p:txBody>
        </p:sp>
        <p:sp>
          <p:nvSpPr>
            <p:cNvPr id="533" name="Optical axis"/>
            <p:cNvSpPr txBox="1"/>
            <p:nvPr/>
          </p:nvSpPr>
          <p:spPr>
            <a:xfrm>
              <a:off x="11448112" y="3009120"/>
              <a:ext cx="2120200" cy="12235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Optical axis</a:t>
              </a:r>
            </a:p>
          </p:txBody>
        </p:sp>
        <p:sp>
          <p:nvSpPr>
            <p:cNvPr id="534" name="Focal plane"/>
            <p:cNvSpPr txBox="1"/>
            <p:nvPr/>
          </p:nvSpPr>
          <p:spPr>
            <a:xfrm>
              <a:off x="9043227" y="11231761"/>
              <a:ext cx="2689266" cy="6520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Focal plane</a:t>
              </a:r>
            </a:p>
          </p:txBody>
        </p:sp>
        <p:sp>
          <p:nvSpPr>
            <p:cNvPr id="535" name="Secondary reflector (5K)"/>
            <p:cNvSpPr txBox="1"/>
            <p:nvPr/>
          </p:nvSpPr>
          <p:spPr>
            <a:xfrm>
              <a:off x="2723658" y="6755721"/>
              <a:ext cx="2215679" cy="17950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Secondary reflector (5K)</a:t>
              </a:r>
            </a:p>
          </p:txBody>
        </p:sp>
        <p:sp>
          <p:nvSpPr>
            <p:cNvPr id="536" name="Primary reflector (5K)"/>
            <p:cNvSpPr txBox="1"/>
            <p:nvPr/>
          </p:nvSpPr>
          <p:spPr>
            <a:xfrm>
              <a:off x="1487335" y="10966501"/>
              <a:ext cx="3681555" cy="12235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ED7044"/>
                  </a:solidFill>
                  <a:latin typeface="Times New Roman"/>
                  <a:ea typeface="Times New Roman"/>
                  <a:cs typeface="Times New Roman"/>
                  <a:sym typeface="Times New Roman"/>
                </a:defRPr>
              </a:lvl1pPr>
            </a:lstStyle>
            <a:p>
              <a:r>
                <a:t>Primary reflector (5K)</a:t>
              </a:r>
            </a:p>
          </p:txBody>
        </p:sp>
        <p:sp>
          <p:nvSpPr>
            <p:cNvPr id="537" name="Rectangle"/>
            <p:cNvSpPr/>
            <p:nvPr/>
          </p:nvSpPr>
          <p:spPr>
            <a:xfrm rot="1272451">
              <a:off x="4523906" y="10830507"/>
              <a:ext cx="1207725" cy="275976"/>
            </a:xfrm>
            <a:prstGeom prst="rect">
              <a:avLst/>
            </a:prstGeom>
            <a:solidFill>
              <a:srgbClr val="8E8E8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8" name="Carré"/>
            <p:cNvSpPr/>
            <p:nvPr/>
          </p:nvSpPr>
          <p:spPr>
            <a:xfrm>
              <a:off x="6037415" y="7330784"/>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9" name="Ligne"/>
            <p:cNvSpPr/>
            <p:nvPr/>
          </p:nvSpPr>
          <p:spPr>
            <a:xfrm flipV="1">
              <a:off x="6306379" y="2784880"/>
              <a:ext cx="5210185" cy="6012311"/>
            </a:xfrm>
            <a:prstGeom prst="line">
              <a:avLst/>
            </a:prstGeom>
            <a:ln w="88900">
              <a:solidFill>
                <a:srgbClr val="11336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0" name="Ligne"/>
            <p:cNvSpPr/>
            <p:nvPr/>
          </p:nvSpPr>
          <p:spPr>
            <a:xfrm flipV="1">
              <a:off x="5930440" y="3495064"/>
              <a:ext cx="5730944" cy="4504174"/>
            </a:xfrm>
            <a:prstGeom prst="line">
              <a:avLst/>
            </a:prstGeom>
            <a:ln w="88900">
              <a:solidFill>
                <a:srgbClr val="F19E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6" name="Ligne de connexion"/>
            <p:cNvSpPr/>
            <p:nvPr/>
          </p:nvSpPr>
          <p:spPr>
            <a:xfrm>
              <a:off x="6514866" y="7575096"/>
              <a:ext cx="245825" cy="654129"/>
            </a:xfrm>
            <a:custGeom>
              <a:avLst/>
              <a:gdLst/>
              <a:ahLst/>
              <a:cxnLst>
                <a:cxn ang="0">
                  <a:pos x="wd2" y="hd2"/>
                </a:cxn>
                <a:cxn ang="5400000">
                  <a:pos x="wd2" y="hd2"/>
                </a:cxn>
                <a:cxn ang="10800000">
                  <a:pos x="wd2" y="hd2"/>
                </a:cxn>
                <a:cxn ang="16200000">
                  <a:pos x="wd2" y="hd2"/>
                </a:cxn>
              </a:cxnLst>
              <a:rect l="0" t="0" r="r" b="b"/>
              <a:pathLst>
                <a:path w="19402" h="21600" extrusionOk="0">
                  <a:moveTo>
                    <a:pt x="683" y="0"/>
                  </a:moveTo>
                  <a:cubicBezTo>
                    <a:pt x="-2198" y="10856"/>
                    <a:pt x="4042" y="18056"/>
                    <a:pt x="19402" y="21600"/>
                  </a:cubicBezTo>
                </a:path>
              </a:pathLst>
            </a:custGeom>
            <a:ln w="50800">
              <a:solidFill>
                <a:srgbClr val="000000"/>
              </a:solidFill>
              <a:miter lim="400000"/>
              <a:headEnd type="stealth"/>
            </a:ln>
          </p:spPr>
          <p:txBody>
            <a:bodyPr/>
            <a:lstStyle/>
            <a:p>
              <a:endParaRPr/>
            </a:p>
          </p:txBody>
        </p:sp>
        <p:sp>
          <p:nvSpPr>
            <p:cNvPr id="542" name="5°"/>
            <p:cNvSpPr txBox="1"/>
            <p:nvPr/>
          </p:nvSpPr>
          <p:spPr>
            <a:xfrm>
              <a:off x="6071240" y="7938441"/>
              <a:ext cx="457164" cy="517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atin typeface="Times New Roman"/>
                  <a:ea typeface="Times New Roman"/>
                  <a:cs typeface="Times New Roman"/>
                  <a:sym typeface="Times New Roman"/>
                </a:defRPr>
              </a:lvl1pPr>
            </a:lstStyle>
            <a:p>
              <a:r>
                <a:t>5°</a:t>
              </a:r>
            </a:p>
          </p:txBody>
        </p:sp>
      </p:grpSp>
      <p:sp>
        <p:nvSpPr>
          <p:cNvPr id="543" name="Rectangle aux angles arrondis"/>
          <p:cNvSpPr/>
          <p:nvPr/>
        </p:nvSpPr>
        <p:spPr>
          <a:xfrm>
            <a:off x="500568" y="2145223"/>
            <a:ext cx="4115312" cy="876903"/>
          </a:xfrm>
          <a:prstGeom prst="roundRect">
            <a:avLst>
              <a:gd name="adj" fmla="val 19700"/>
            </a:avLst>
          </a:prstGeom>
          <a:solidFill>
            <a:srgbClr val="F8CE55"/>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sp>
        <p:nvSpPr>
          <p:cNvPr id="544" name="Google Shape;254;p27"/>
          <p:cNvSpPr txBox="1"/>
          <p:nvPr/>
        </p:nvSpPr>
        <p:spPr>
          <a:xfrm>
            <a:off x="567363" y="2264924"/>
            <a:ext cx="4405827" cy="63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l" defTabSz="914400">
              <a:defRPr b="0">
                <a:solidFill>
                  <a:srgbClr val="113362"/>
                </a:solidFill>
                <a:latin typeface="Times New Roman"/>
                <a:ea typeface="Times New Roman"/>
                <a:cs typeface="Times New Roman"/>
                <a:sym typeface="Times New Roman"/>
              </a:defRPr>
            </a:pPr>
            <a:r>
              <a:rPr baseline="-13333"/>
              <a:t>📖 </a:t>
            </a:r>
            <a:r>
              <a:t>Sekimoto+ SPIE 2020</a:t>
            </a:r>
          </a:p>
        </p:txBody>
      </p:sp>
      <p:sp>
        <p:nvSpPr>
          <p:cNvPr id="545" name="Google Shape;247;p27"/>
          <p:cNvSpPr txBox="1"/>
          <p:nvPr/>
        </p:nvSpPr>
        <p:spPr>
          <a:xfrm>
            <a:off x="14907693" y="4106083"/>
            <a:ext cx="8760253" cy="4698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Polarization Modulation Unit (PMU) as the first sky-side optical element</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b="1" dirty="0">
                <a:solidFill>
                  <a:srgbClr val="F19E4B"/>
                </a:solidFill>
              </a:rPr>
              <a:t>Crossed-</a:t>
            </a:r>
            <a:r>
              <a:rPr b="1" dirty="0" err="1">
                <a:solidFill>
                  <a:srgbClr val="F19E4B"/>
                </a:solidFill>
              </a:rPr>
              <a:t>Dragone</a:t>
            </a:r>
            <a:r>
              <a:rPr dirty="0"/>
              <a:t> design</a:t>
            </a:r>
          </a:p>
          <a:p>
            <a:pPr marL="1016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Mirrors and aperture stop at </a:t>
            </a:r>
            <a:r>
              <a:rPr b="1" dirty="0">
                <a:solidFill>
                  <a:srgbClr val="F19E4B"/>
                </a:solidFill>
              </a:rPr>
              <a:t>5 K</a:t>
            </a:r>
          </a:p>
          <a:p>
            <a:pPr marL="1016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Made of </a:t>
            </a:r>
            <a:r>
              <a:rPr dirty="0" err="1"/>
              <a:t>aluminium</a:t>
            </a:r>
            <a:endParaRPr dirty="0"/>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Field of view: </a:t>
            </a:r>
            <a:r>
              <a:rPr b="1" dirty="0">
                <a:solidFill>
                  <a:srgbClr val="F19E4B"/>
                </a:solidFill>
              </a:rPr>
              <a:t>18°</a:t>
            </a:r>
            <a:r>
              <a:rPr lang="en-US" b="1" dirty="0">
                <a:solidFill>
                  <a:srgbClr val="F19E4B"/>
                </a:solidFill>
              </a:rPr>
              <a:t> </a:t>
            </a:r>
            <a:r>
              <a:rPr lang="en-US" b="0" dirty="0">
                <a:solidFill>
                  <a:srgbClr val="F19E4B"/>
                </a:solidFill>
                <a:latin typeface="游明朝体 デミボールド"/>
                <a:sym typeface="游明朝体 デミボールド"/>
              </a:rPr>
              <a:t>x</a:t>
            </a:r>
            <a:r>
              <a:rPr lang="en-US" b="1" dirty="0">
                <a:solidFill>
                  <a:srgbClr val="F19E4B"/>
                </a:solidFill>
                <a:latin typeface="游明朝体 デミボールド"/>
                <a:sym typeface="游明朝体 デミボールド"/>
              </a:rPr>
              <a:t> </a:t>
            </a:r>
            <a:r>
              <a:rPr b="1" dirty="0">
                <a:solidFill>
                  <a:srgbClr val="F19E4B"/>
                </a:solidFill>
              </a:rPr>
              <a:t>9°</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Weight &lt; 200 kg</a:t>
            </a:r>
          </a:p>
        </p:txBody>
      </p:sp>
      <p:sp>
        <p:nvSpPr>
          <p:cNvPr id="3" name="Rectangle 2">
            <a:extLst>
              <a:ext uri="{FF2B5EF4-FFF2-40B4-BE49-F238E27FC236}">
                <a16:creationId xmlns:a16="http://schemas.microsoft.com/office/drawing/2014/main" id="{D01123AC-D480-5605-C0C8-270DA6E19DBF}"/>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30EA5EF8-AEAA-C9DB-5EB9-F36CD5522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18D54599-1839-03C9-AE42-43B2AD810134}"/>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51B887D3-A1FF-8D9D-71DD-4E0C36B4C2E6}"/>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graphicFrame>
        <p:nvGraphicFramePr>
          <p:cNvPr id="6" name="Google Shape;382;p33">
            <a:extLst>
              <a:ext uri="{FF2B5EF4-FFF2-40B4-BE49-F238E27FC236}">
                <a16:creationId xmlns:a16="http://schemas.microsoft.com/office/drawing/2014/main" id="{807A913B-C754-41E5-DDF8-0DA832464674}"/>
              </a:ext>
            </a:extLst>
          </p:cNvPr>
          <p:cNvGraphicFramePr/>
          <p:nvPr>
            <p:extLst>
              <p:ext uri="{D42A27DB-BD31-4B8C-83A1-F6EECF244321}">
                <p14:modId xmlns:p14="http://schemas.microsoft.com/office/powerpoint/2010/main" val="3253759387"/>
              </p:ext>
            </p:extLst>
          </p:nvPr>
        </p:nvGraphicFramePr>
        <p:xfrm>
          <a:off x="15346333" y="9889601"/>
          <a:ext cx="5550804" cy="2372141"/>
        </p:xfrm>
        <a:graphic>
          <a:graphicData uri="http://schemas.openxmlformats.org/drawingml/2006/table">
            <a:tbl>
              <a:tblPr firstRow="1" bandRow="1">
                <a:tableStyleId>{4C3C2611-4C71-4FC5-86AE-919BDF0F9419}</a:tableStyleId>
              </a:tblPr>
              <a:tblGrid>
                <a:gridCol w="3413614">
                  <a:extLst>
                    <a:ext uri="{9D8B030D-6E8A-4147-A177-3AD203B41FA5}">
                      <a16:colId xmlns:a16="http://schemas.microsoft.com/office/drawing/2014/main" val="20000"/>
                    </a:ext>
                  </a:extLst>
                </a:gridCol>
                <a:gridCol w="2137190">
                  <a:extLst>
                    <a:ext uri="{9D8B030D-6E8A-4147-A177-3AD203B41FA5}">
                      <a16:colId xmlns:a16="http://schemas.microsoft.com/office/drawing/2014/main" val="20001"/>
                    </a:ext>
                  </a:extLst>
                </a:gridCol>
              </a:tblGrid>
              <a:tr h="563402">
                <a:tc>
                  <a:txBody>
                    <a:bodyPr/>
                    <a:lstStyle/>
                    <a:p>
                      <a:pPr algn="l" defTabSz="914400">
                        <a:defRPr sz="3000">
                          <a:latin typeface="Arial"/>
                          <a:ea typeface="Arial"/>
                          <a:cs typeface="Arial"/>
                          <a:sym typeface="Arial"/>
                        </a:defRPr>
                      </a:pPr>
                      <a:endParaRPr dirty="0"/>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defTabSz="914400">
                        <a:defRPr sz="1800" b="0">
                          <a:solidFill>
                            <a:srgbClr val="000000"/>
                          </a:solidFill>
                        </a:defRPr>
                      </a:pPr>
                      <a:r>
                        <a:rPr lang="en-US" sz="3000" dirty="0">
                          <a:solidFill>
                            <a:srgbClr val="F8CE55"/>
                          </a:solidFill>
                          <a:latin typeface="Times New Roman"/>
                          <a:ea typeface="Times New Roman"/>
                          <a:cs typeface="Times New Roman"/>
                          <a:sym typeface="Times New Roman"/>
                        </a:rPr>
                        <a:t>L</a:t>
                      </a:r>
                      <a:r>
                        <a:rPr sz="3000" dirty="0">
                          <a:solidFill>
                            <a:srgbClr val="F8CE55"/>
                          </a:solidFill>
                          <a:latin typeface="Times New Roman"/>
                          <a:ea typeface="Times New Roman"/>
                          <a:cs typeface="Times New Roman"/>
                          <a:sym typeface="Times New Roman"/>
                        </a:rPr>
                        <a:t>FT</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113362"/>
                    </a:solidFill>
                  </a:tcPr>
                </a:tc>
                <a:extLst>
                  <a:ext uri="{0D108BD9-81ED-4DB2-BD59-A6C34878D82A}">
                    <a16:rowId xmlns:a16="http://schemas.microsoft.com/office/drawing/2014/main" val="10000"/>
                  </a:ext>
                </a:extLst>
              </a:tr>
              <a:tr h="602913">
                <a:tc>
                  <a:txBody>
                    <a:bodyPr/>
                    <a:lstStyle/>
                    <a:p>
                      <a:pPr algn="l" defTabSz="914400">
                        <a:defRPr sz="1800"/>
                      </a:pPr>
                      <a:r>
                        <a:rPr sz="3000">
                          <a:solidFill>
                            <a:srgbClr val="113362"/>
                          </a:solidFill>
                          <a:latin typeface="Times New Roman"/>
                          <a:ea typeface="Times New Roman"/>
                          <a:cs typeface="Times New Roman"/>
                          <a:sym typeface="Times New Roman"/>
                        </a:rPr>
                        <a:t>ν (GHz)</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altLang="ja-JP" sz="3000" b="1" dirty="0">
                          <a:solidFill>
                            <a:srgbClr val="113362"/>
                          </a:solidFill>
                          <a:latin typeface="Times New Roman"/>
                          <a:ea typeface="Times New Roman"/>
                          <a:cs typeface="Times New Roman"/>
                          <a:sym typeface="Times New Roman"/>
                        </a:rPr>
                        <a:t>3</a:t>
                      </a:r>
                      <a:r>
                        <a:rPr lang="en-US" sz="3000" b="1" dirty="0">
                          <a:solidFill>
                            <a:srgbClr val="113362"/>
                          </a:solidFill>
                          <a:latin typeface="Times New Roman"/>
                          <a:ea typeface="Times New Roman"/>
                          <a:cs typeface="Times New Roman"/>
                          <a:sym typeface="Times New Roman"/>
                        </a:rPr>
                        <a:t>4</a:t>
                      </a:r>
                      <a:r>
                        <a:rPr sz="3000" b="1" dirty="0">
                          <a:solidFill>
                            <a:srgbClr val="113362"/>
                          </a:solidFill>
                          <a:latin typeface="Times New Roman"/>
                          <a:ea typeface="Times New Roman"/>
                          <a:cs typeface="Times New Roman"/>
                          <a:sym typeface="Times New Roman"/>
                        </a:rPr>
                        <a:t>-</a:t>
                      </a:r>
                      <a:r>
                        <a:rPr lang="en-US" altLang="ja-JP" sz="3000" b="1" dirty="0">
                          <a:solidFill>
                            <a:srgbClr val="113362"/>
                          </a:solidFill>
                          <a:latin typeface="Times New Roman"/>
                          <a:ea typeface="Times New Roman"/>
                          <a:cs typeface="Times New Roman"/>
                          <a:sym typeface="Times New Roman"/>
                        </a:rPr>
                        <a:t>1</a:t>
                      </a:r>
                      <a:r>
                        <a:rPr lang="en-US" sz="3000" b="1" dirty="0">
                          <a:solidFill>
                            <a:srgbClr val="113362"/>
                          </a:solidFill>
                          <a:latin typeface="Times New Roman"/>
                          <a:ea typeface="Times New Roman"/>
                          <a:cs typeface="Times New Roman"/>
                          <a:sym typeface="Times New Roman"/>
                        </a:rPr>
                        <a:t>61</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extLst>
                  <a:ext uri="{0D108BD9-81ED-4DB2-BD59-A6C34878D82A}">
                    <a16:rowId xmlns:a16="http://schemas.microsoft.com/office/drawing/2014/main" val="10001"/>
                  </a:ext>
                </a:extLst>
              </a:tr>
              <a:tr h="602913">
                <a:tc>
                  <a:txBody>
                    <a:bodyPr/>
                    <a:lstStyle/>
                    <a:p>
                      <a:pPr algn="l" defTabSz="914400">
                        <a:defRPr sz="1800"/>
                      </a:pPr>
                      <a:r>
                        <a:rPr sz="3000" dirty="0">
                          <a:solidFill>
                            <a:srgbClr val="113362"/>
                          </a:solidFill>
                          <a:latin typeface="Times New Roman"/>
                          <a:ea typeface="Times New Roman"/>
                          <a:cs typeface="Times New Roman"/>
                          <a:sym typeface="Times New Roman"/>
                        </a:rPr>
                        <a:t>Ap. diameter (mm)</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4</a:t>
                      </a:r>
                      <a:r>
                        <a:rPr sz="3000" b="1" dirty="0">
                          <a:solidFill>
                            <a:srgbClr val="113362"/>
                          </a:solidFill>
                          <a:latin typeface="Times New Roman"/>
                          <a:ea typeface="Times New Roman"/>
                          <a:cs typeface="Times New Roman"/>
                          <a:sym typeface="Times New Roman"/>
                        </a:rPr>
                        <a:t>00</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extLst>
                  <a:ext uri="{0D108BD9-81ED-4DB2-BD59-A6C34878D82A}">
                    <a16:rowId xmlns:a16="http://schemas.microsoft.com/office/drawing/2014/main" val="10002"/>
                  </a:ext>
                </a:extLst>
              </a:tr>
              <a:tr h="602913">
                <a:tc>
                  <a:txBody>
                    <a:bodyPr/>
                    <a:lstStyle/>
                    <a:p>
                      <a:pPr algn="l" defTabSz="914400">
                        <a:defRPr sz="1800"/>
                      </a:pPr>
                      <a:r>
                        <a:rPr sz="3000" dirty="0">
                          <a:solidFill>
                            <a:srgbClr val="113362"/>
                          </a:solidFill>
                          <a:latin typeface="Times New Roman"/>
                          <a:ea typeface="Times New Roman"/>
                          <a:cs typeface="Times New Roman"/>
                          <a:sym typeface="Times New Roman"/>
                        </a:rPr>
                        <a:t>Ang. res. (arcmin)</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70</a:t>
                      </a:r>
                      <a:r>
                        <a:rPr sz="3000" b="1" dirty="0">
                          <a:solidFill>
                            <a:srgbClr val="113362"/>
                          </a:solidFill>
                          <a:latin typeface="Times New Roman"/>
                          <a:ea typeface="Times New Roman"/>
                          <a:cs typeface="Times New Roman"/>
                          <a:sym typeface="Times New Roman"/>
                        </a:rPr>
                        <a:t>-2</a:t>
                      </a:r>
                      <a:r>
                        <a:rPr lang="en-US" sz="3000" b="1" dirty="0">
                          <a:solidFill>
                            <a:srgbClr val="113362"/>
                          </a:solidFill>
                          <a:latin typeface="Times New Roman"/>
                          <a:ea typeface="Times New Roman"/>
                          <a:cs typeface="Times New Roman"/>
                          <a:sym typeface="Times New Roman"/>
                        </a:rPr>
                        <a:t>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Google Shape;376;p33" descr="Google Shape;376;p33"/>
          <p:cNvPicPr>
            <a:picLocks noChangeAspect="1"/>
          </p:cNvPicPr>
          <p:nvPr/>
        </p:nvPicPr>
        <p:blipFill>
          <a:blip r:embed="rId3"/>
          <a:stretch>
            <a:fillRect/>
          </a:stretch>
        </p:blipFill>
        <p:spPr>
          <a:xfrm>
            <a:off x="483292" y="2875589"/>
            <a:ext cx="13126703" cy="9917701"/>
          </a:xfrm>
          <a:prstGeom prst="rect">
            <a:avLst/>
          </a:prstGeom>
          <a:ln w="12700">
            <a:miter lim="400000"/>
          </a:ln>
        </p:spPr>
      </p:pic>
      <p:sp>
        <p:nvSpPr>
          <p:cNvPr id="551" name="Middle-High Frequency Telescopes (MFT/HFT)"/>
          <p:cNvSpPr txBox="1"/>
          <p:nvPr/>
        </p:nvSpPr>
        <p:spPr>
          <a:xfrm>
            <a:off x="257412" y="172236"/>
            <a:ext cx="1620315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8000">
                <a:solidFill>
                  <a:srgbClr val="113362"/>
                </a:solidFill>
                <a:latin typeface="Times New Roman"/>
                <a:ea typeface="Times New Roman"/>
                <a:cs typeface="Times New Roman"/>
                <a:sym typeface="Times New Roman"/>
              </a:defRPr>
            </a:lvl1pPr>
          </a:lstStyle>
          <a:p>
            <a:r>
              <a:rPr dirty="0"/>
              <a:t>Middle-High Frequency Telescopes</a:t>
            </a:r>
          </a:p>
        </p:txBody>
      </p:sp>
      <p:sp>
        <p:nvSpPr>
          <p:cNvPr id="55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55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55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562" name="Grouper"/>
          <p:cNvGrpSpPr/>
          <p:nvPr/>
        </p:nvGrpSpPr>
        <p:grpSpPr>
          <a:xfrm>
            <a:off x="-30866" y="13078927"/>
            <a:ext cx="24467794" cy="656361"/>
            <a:chOff x="0" y="0"/>
            <a:chExt cx="24467793" cy="656360"/>
          </a:xfrm>
        </p:grpSpPr>
        <p:sp>
          <p:nvSpPr>
            <p:cNvPr id="55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561" name="Grouper"/>
            <p:cNvGrpSpPr/>
            <p:nvPr/>
          </p:nvGrpSpPr>
          <p:grpSpPr>
            <a:xfrm flipH="1">
              <a:off x="22124096" y="-1"/>
              <a:ext cx="2343698" cy="656361"/>
              <a:chOff x="0" y="0"/>
              <a:chExt cx="2343697" cy="656360"/>
            </a:xfrm>
          </p:grpSpPr>
          <p:sp>
            <p:nvSpPr>
              <p:cNvPr id="55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5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5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5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6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565" name="8"/>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8</a:t>
            </a:r>
          </a:p>
        </p:txBody>
      </p:sp>
      <p:grpSp>
        <p:nvGrpSpPr>
          <p:cNvPr id="574" name="Grouper"/>
          <p:cNvGrpSpPr/>
          <p:nvPr/>
        </p:nvGrpSpPr>
        <p:grpSpPr>
          <a:xfrm>
            <a:off x="-30867" y="-24578"/>
            <a:ext cx="24445734" cy="2203998"/>
            <a:chOff x="0" y="0"/>
            <a:chExt cx="24445732" cy="2203997"/>
          </a:xfrm>
        </p:grpSpPr>
        <p:sp>
          <p:nvSpPr>
            <p:cNvPr id="56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6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6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6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573"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575" name="Google Shape;381;p33"/>
          <p:cNvSpPr txBox="1"/>
          <p:nvPr/>
        </p:nvSpPr>
        <p:spPr>
          <a:xfrm>
            <a:off x="14497610" y="2508718"/>
            <a:ext cx="9812249" cy="5904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lang="en-US" altLang="ja-JP" b="1" dirty="0">
                <a:solidFill>
                  <a:srgbClr val="F19E4B"/>
                </a:solidFill>
              </a:rPr>
              <a:t>Refractive optics</a:t>
            </a:r>
            <a:endParaRPr dirty="0">
              <a:solidFill>
                <a:srgbClr val="F19E4B"/>
              </a:solidFill>
            </a:endParaRP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Each telescope has PMU with </a:t>
            </a:r>
            <a:r>
              <a:rPr lang="en-US" altLang="ja-JP" dirty="0"/>
              <a:t>a</a:t>
            </a:r>
            <a:r>
              <a:rPr dirty="0"/>
              <a:t> </a:t>
            </a:r>
            <a:r>
              <a:rPr lang="en-US" dirty="0"/>
              <a:t>HWP</a:t>
            </a:r>
            <a:endParaRPr dirty="0"/>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Optics at </a:t>
            </a:r>
            <a:r>
              <a:rPr b="1" dirty="0">
                <a:solidFill>
                  <a:srgbClr val="F19E4B"/>
                </a:solidFill>
              </a:rPr>
              <a:t>5 K</a:t>
            </a:r>
            <a:endParaRPr b="1" dirty="0"/>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Field of view: </a:t>
            </a:r>
            <a:r>
              <a:rPr b="1" dirty="0">
                <a:solidFill>
                  <a:srgbClr val="F19E4B"/>
                </a:solidFill>
              </a:rPr>
              <a:t>28°</a:t>
            </a:r>
            <a:r>
              <a:rPr b="1" dirty="0"/>
              <a:t> </a:t>
            </a: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Simple and </a:t>
            </a:r>
            <a:r>
              <a:rPr lang="en-US" dirty="0"/>
              <a:t>inspired </a:t>
            </a:r>
            <a:r>
              <a:rPr dirty="0"/>
              <a:t>from ground experiments</a:t>
            </a: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Compact (mass &amp; volume)</a:t>
            </a: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Simplified design for filtering scheme</a:t>
            </a: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PP lenses + ARC</a:t>
            </a:r>
          </a:p>
          <a:p>
            <a:pPr marL="381000" indent="-381000" algn="l" defTabSz="914400">
              <a:spcBef>
                <a:spcPts val="400"/>
              </a:spcBef>
              <a:buClr>
                <a:srgbClr val="000000"/>
              </a:buClr>
              <a:buSzPts val="3900"/>
              <a:buFont typeface="Arial"/>
              <a:buChar char="•"/>
              <a:defRPr sz="3900" b="0">
                <a:solidFill>
                  <a:srgbClr val="113362"/>
                </a:solidFill>
                <a:latin typeface="Times New Roman"/>
                <a:ea typeface="Times New Roman"/>
                <a:cs typeface="Times New Roman"/>
                <a:sym typeface="Times New Roman"/>
              </a:defRPr>
            </a:pPr>
            <a:r>
              <a:rPr dirty="0"/>
              <a:t>Weight 180 kg</a:t>
            </a:r>
          </a:p>
        </p:txBody>
      </p:sp>
      <p:graphicFrame>
        <p:nvGraphicFramePr>
          <p:cNvPr id="576" name="Google Shape;382;p33"/>
          <p:cNvGraphicFramePr/>
          <p:nvPr>
            <p:extLst>
              <p:ext uri="{D42A27DB-BD31-4B8C-83A1-F6EECF244321}">
                <p14:modId xmlns:p14="http://schemas.microsoft.com/office/powerpoint/2010/main" val="3722447509"/>
              </p:ext>
            </p:extLst>
          </p:nvPr>
        </p:nvGraphicFramePr>
        <p:xfrm>
          <a:off x="15346333" y="9874327"/>
          <a:ext cx="7190808" cy="2372141"/>
        </p:xfrm>
        <a:graphic>
          <a:graphicData uri="http://schemas.openxmlformats.org/drawingml/2006/table">
            <a:tbl>
              <a:tblPr firstRow="1" bandRow="1">
                <a:tableStyleId>{4C3C2611-4C71-4FC5-86AE-919BDF0F9419}</a:tableStyleId>
              </a:tblPr>
              <a:tblGrid>
                <a:gridCol w="3413614">
                  <a:extLst>
                    <a:ext uri="{9D8B030D-6E8A-4147-A177-3AD203B41FA5}">
                      <a16:colId xmlns:a16="http://schemas.microsoft.com/office/drawing/2014/main" val="20000"/>
                    </a:ext>
                  </a:extLst>
                </a:gridCol>
                <a:gridCol w="2137190">
                  <a:extLst>
                    <a:ext uri="{9D8B030D-6E8A-4147-A177-3AD203B41FA5}">
                      <a16:colId xmlns:a16="http://schemas.microsoft.com/office/drawing/2014/main" val="20001"/>
                    </a:ext>
                  </a:extLst>
                </a:gridCol>
                <a:gridCol w="1640004">
                  <a:extLst>
                    <a:ext uri="{9D8B030D-6E8A-4147-A177-3AD203B41FA5}">
                      <a16:colId xmlns:a16="http://schemas.microsoft.com/office/drawing/2014/main" val="20002"/>
                    </a:ext>
                  </a:extLst>
                </a:gridCol>
              </a:tblGrid>
              <a:tr h="563402">
                <a:tc>
                  <a:txBody>
                    <a:bodyPr/>
                    <a:lstStyle/>
                    <a:p>
                      <a:pPr algn="l" defTabSz="914400">
                        <a:defRPr sz="3000">
                          <a:latin typeface="Arial"/>
                          <a:ea typeface="Arial"/>
                          <a:cs typeface="Arial"/>
                          <a:sym typeface="Arial"/>
                        </a:defRPr>
                      </a:pPr>
                      <a:endParaRPr dirty="0"/>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defTabSz="914400">
                        <a:defRPr sz="1800" b="0">
                          <a:solidFill>
                            <a:srgbClr val="000000"/>
                          </a:solidFill>
                        </a:defRPr>
                      </a:pPr>
                      <a:r>
                        <a:rPr sz="3000" dirty="0">
                          <a:solidFill>
                            <a:srgbClr val="F8CE55"/>
                          </a:solidFill>
                          <a:latin typeface="Times New Roman"/>
                          <a:ea typeface="Times New Roman"/>
                          <a:cs typeface="Times New Roman"/>
                          <a:sym typeface="Times New Roman"/>
                        </a:rPr>
                        <a:t>MFT</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113362"/>
                    </a:solidFill>
                  </a:tcPr>
                </a:tc>
                <a:tc>
                  <a:txBody>
                    <a:bodyPr/>
                    <a:lstStyle/>
                    <a:p>
                      <a:pPr defTabSz="914400">
                        <a:defRPr sz="1800" b="0">
                          <a:solidFill>
                            <a:srgbClr val="000000"/>
                          </a:solidFill>
                        </a:defRPr>
                      </a:pPr>
                      <a:r>
                        <a:rPr sz="3000">
                          <a:solidFill>
                            <a:srgbClr val="F8CE55"/>
                          </a:solidFill>
                          <a:latin typeface="Times New Roman"/>
                          <a:ea typeface="Times New Roman"/>
                          <a:cs typeface="Times New Roman"/>
                          <a:sym typeface="Times New Roman"/>
                        </a:rPr>
                        <a:t>HFT</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113362"/>
                    </a:solidFill>
                  </a:tcPr>
                </a:tc>
                <a:extLst>
                  <a:ext uri="{0D108BD9-81ED-4DB2-BD59-A6C34878D82A}">
                    <a16:rowId xmlns:a16="http://schemas.microsoft.com/office/drawing/2014/main" val="10000"/>
                  </a:ext>
                </a:extLst>
              </a:tr>
              <a:tr h="602913">
                <a:tc>
                  <a:txBody>
                    <a:bodyPr/>
                    <a:lstStyle/>
                    <a:p>
                      <a:pPr algn="l" defTabSz="914400">
                        <a:defRPr sz="1800"/>
                      </a:pPr>
                      <a:r>
                        <a:rPr sz="3000">
                          <a:solidFill>
                            <a:srgbClr val="113362"/>
                          </a:solidFill>
                          <a:latin typeface="Times New Roman"/>
                          <a:ea typeface="Times New Roman"/>
                          <a:cs typeface="Times New Roman"/>
                          <a:sym typeface="Times New Roman"/>
                        </a:rPr>
                        <a:t>ν (GHz)</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77</a:t>
                      </a:r>
                      <a:r>
                        <a:rPr sz="3000" b="1" dirty="0">
                          <a:solidFill>
                            <a:srgbClr val="113362"/>
                          </a:solidFill>
                          <a:latin typeface="Times New Roman"/>
                          <a:ea typeface="Times New Roman"/>
                          <a:cs typeface="Times New Roman"/>
                          <a:sym typeface="Times New Roman"/>
                        </a:rPr>
                        <a:t>-</a:t>
                      </a:r>
                      <a:r>
                        <a:rPr lang="en-US" sz="3000" b="1" dirty="0">
                          <a:solidFill>
                            <a:srgbClr val="113362"/>
                          </a:solidFill>
                          <a:latin typeface="Times New Roman"/>
                          <a:ea typeface="Times New Roman"/>
                          <a:cs typeface="Times New Roman"/>
                          <a:sym typeface="Times New Roman"/>
                        </a:rPr>
                        <a:t>224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sz="3000" b="1" dirty="0">
                          <a:solidFill>
                            <a:srgbClr val="113362"/>
                          </a:solidFill>
                          <a:latin typeface="Times New Roman"/>
                          <a:ea typeface="Times New Roman"/>
                          <a:cs typeface="Times New Roman"/>
                          <a:sym typeface="Times New Roman"/>
                        </a:rPr>
                        <a:t>1</a:t>
                      </a:r>
                      <a:r>
                        <a:rPr lang="en-US" sz="3000" b="1" dirty="0">
                          <a:solidFill>
                            <a:srgbClr val="113362"/>
                          </a:solidFill>
                          <a:latin typeface="Times New Roman"/>
                          <a:ea typeface="Times New Roman"/>
                          <a:cs typeface="Times New Roman"/>
                          <a:sym typeface="Times New Roman"/>
                        </a:rPr>
                        <a:t>66</a:t>
                      </a:r>
                      <a:r>
                        <a:rPr sz="3000" b="1" dirty="0">
                          <a:solidFill>
                            <a:srgbClr val="113362"/>
                          </a:solidFill>
                          <a:latin typeface="Times New Roman"/>
                          <a:ea typeface="Times New Roman"/>
                          <a:cs typeface="Times New Roman"/>
                          <a:sym typeface="Times New Roman"/>
                        </a:rPr>
                        <a:t>-4</a:t>
                      </a:r>
                      <a:r>
                        <a:rPr lang="en-US" sz="3000" b="1" dirty="0">
                          <a:solidFill>
                            <a:srgbClr val="113362"/>
                          </a:solidFill>
                          <a:latin typeface="Times New Roman"/>
                          <a:ea typeface="Times New Roman"/>
                          <a:cs typeface="Times New Roman"/>
                          <a:sym typeface="Times New Roman"/>
                        </a:rPr>
                        <a:t>48</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extLst>
                  <a:ext uri="{0D108BD9-81ED-4DB2-BD59-A6C34878D82A}">
                    <a16:rowId xmlns:a16="http://schemas.microsoft.com/office/drawing/2014/main" val="10001"/>
                  </a:ext>
                </a:extLst>
              </a:tr>
              <a:tr h="602913">
                <a:tc>
                  <a:txBody>
                    <a:bodyPr/>
                    <a:lstStyle/>
                    <a:p>
                      <a:pPr algn="l" defTabSz="914400">
                        <a:defRPr sz="1800"/>
                      </a:pPr>
                      <a:r>
                        <a:rPr sz="3000">
                          <a:solidFill>
                            <a:srgbClr val="113362"/>
                          </a:solidFill>
                          <a:latin typeface="Times New Roman"/>
                          <a:ea typeface="Times New Roman"/>
                          <a:cs typeface="Times New Roman"/>
                          <a:sym typeface="Times New Roman"/>
                        </a:rPr>
                        <a:t>Ap. diameter (mm)</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sz="3000" b="1">
                          <a:solidFill>
                            <a:srgbClr val="113362"/>
                          </a:solidFill>
                          <a:latin typeface="Times New Roman"/>
                          <a:ea typeface="Times New Roman"/>
                          <a:cs typeface="Times New Roman"/>
                          <a:sym typeface="Times New Roman"/>
                        </a:rPr>
                        <a:t>300</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sz="3000" b="1">
                          <a:solidFill>
                            <a:srgbClr val="113362"/>
                          </a:solidFill>
                          <a:latin typeface="Times New Roman"/>
                          <a:ea typeface="Times New Roman"/>
                          <a:cs typeface="Times New Roman"/>
                          <a:sym typeface="Times New Roman"/>
                        </a:rPr>
                        <a:t>200</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extLst>
                  <a:ext uri="{0D108BD9-81ED-4DB2-BD59-A6C34878D82A}">
                    <a16:rowId xmlns:a16="http://schemas.microsoft.com/office/drawing/2014/main" val="10002"/>
                  </a:ext>
                </a:extLst>
              </a:tr>
              <a:tr h="602913">
                <a:tc>
                  <a:txBody>
                    <a:bodyPr/>
                    <a:lstStyle/>
                    <a:p>
                      <a:pPr algn="l" defTabSz="914400">
                        <a:defRPr sz="1800"/>
                      </a:pPr>
                      <a:r>
                        <a:rPr sz="3000">
                          <a:solidFill>
                            <a:srgbClr val="113362"/>
                          </a:solidFill>
                          <a:latin typeface="Times New Roman"/>
                          <a:ea typeface="Times New Roman"/>
                          <a:cs typeface="Times New Roman"/>
                          <a:sym typeface="Times New Roman"/>
                        </a:rPr>
                        <a:t>Ang. res. (arcmin)</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sz="3000" b="1" dirty="0">
                          <a:solidFill>
                            <a:srgbClr val="113362"/>
                          </a:solidFill>
                          <a:latin typeface="Times New Roman"/>
                          <a:ea typeface="Times New Roman"/>
                          <a:cs typeface="Times New Roman"/>
                          <a:sym typeface="Times New Roman"/>
                        </a:rPr>
                        <a:t>38-28</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sz="3000" b="1" dirty="0">
                          <a:solidFill>
                            <a:srgbClr val="113362"/>
                          </a:solidFill>
                          <a:latin typeface="Times New Roman"/>
                          <a:ea typeface="Times New Roman"/>
                          <a:cs typeface="Times New Roman"/>
                          <a:sym typeface="Times New Roman"/>
                        </a:rPr>
                        <a:t>29-18</a:t>
                      </a: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extLst>
                  <a:ext uri="{0D108BD9-81ED-4DB2-BD59-A6C34878D82A}">
                    <a16:rowId xmlns:a16="http://schemas.microsoft.com/office/drawing/2014/main" val="10003"/>
                  </a:ext>
                </a:extLst>
              </a:tr>
            </a:tbl>
          </a:graphicData>
        </a:graphic>
      </p:graphicFrame>
      <p:grpSp>
        <p:nvGrpSpPr>
          <p:cNvPr id="579" name="Grouper"/>
          <p:cNvGrpSpPr/>
          <p:nvPr/>
        </p:nvGrpSpPr>
        <p:grpSpPr>
          <a:xfrm>
            <a:off x="483292" y="2009034"/>
            <a:ext cx="4253896" cy="876904"/>
            <a:chOff x="63032" y="0"/>
            <a:chExt cx="4253895" cy="876902"/>
          </a:xfrm>
        </p:grpSpPr>
        <p:sp>
          <p:nvSpPr>
            <p:cNvPr id="577" name="Rectangle aux angles arrondis"/>
            <p:cNvSpPr/>
            <p:nvPr/>
          </p:nvSpPr>
          <p:spPr>
            <a:xfrm>
              <a:off x="63032" y="0"/>
              <a:ext cx="4110694"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578" name="Google Shape;254;p27"/>
            <p:cNvSpPr txBox="1"/>
            <p:nvPr/>
          </p:nvSpPr>
          <p:spPr>
            <a:xfrm>
              <a:off x="248074" y="119700"/>
              <a:ext cx="4068853"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Montier</a:t>
              </a:r>
              <a:r>
                <a:rPr dirty="0"/>
                <a:t>+ SPIE 2020</a:t>
              </a:r>
            </a:p>
          </p:txBody>
        </p:sp>
      </p:grpSp>
      <p:sp>
        <p:nvSpPr>
          <p:cNvPr id="580" name="Spin axis"/>
          <p:cNvSpPr txBox="1"/>
          <p:nvPr/>
        </p:nvSpPr>
        <p:spPr>
          <a:xfrm>
            <a:off x="6773876" y="2820322"/>
            <a:ext cx="152202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Spin axis</a:t>
            </a:r>
          </a:p>
        </p:txBody>
      </p:sp>
      <p:sp>
        <p:nvSpPr>
          <p:cNvPr id="581" name="Ligne"/>
          <p:cNvSpPr/>
          <p:nvPr/>
        </p:nvSpPr>
        <p:spPr>
          <a:xfrm>
            <a:off x="5796078" y="5281499"/>
            <a:ext cx="504109" cy="943164"/>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82" name="Ligne"/>
          <p:cNvSpPr/>
          <p:nvPr/>
        </p:nvSpPr>
        <p:spPr>
          <a:xfrm>
            <a:off x="4933059" y="5852913"/>
            <a:ext cx="1115231" cy="555956"/>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83" name="Ligne"/>
          <p:cNvSpPr/>
          <p:nvPr/>
        </p:nvSpPr>
        <p:spPr>
          <a:xfrm flipH="1">
            <a:off x="10095087" y="7791132"/>
            <a:ext cx="711681" cy="1"/>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84" name="Baffle HFT (5K)"/>
          <p:cNvSpPr txBox="1"/>
          <p:nvPr/>
        </p:nvSpPr>
        <p:spPr>
          <a:xfrm>
            <a:off x="3442961" y="4294089"/>
            <a:ext cx="2973657"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Baffle HFT (5K)</a:t>
            </a:r>
          </a:p>
        </p:txBody>
      </p:sp>
      <p:sp>
        <p:nvSpPr>
          <p:cNvPr id="585" name="Baffle MFT (5K)"/>
          <p:cNvSpPr txBox="1"/>
          <p:nvPr/>
        </p:nvSpPr>
        <p:spPr>
          <a:xfrm>
            <a:off x="10878423" y="7482844"/>
            <a:ext cx="2973656" cy="51721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rPr dirty="0"/>
              <a:t>Baffle MFT (5K)</a:t>
            </a:r>
          </a:p>
        </p:txBody>
      </p:sp>
      <p:sp>
        <p:nvSpPr>
          <p:cNvPr id="586" name="Ligne"/>
          <p:cNvSpPr/>
          <p:nvPr/>
        </p:nvSpPr>
        <p:spPr>
          <a:xfrm>
            <a:off x="6318511" y="4650287"/>
            <a:ext cx="912793" cy="924571"/>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87" name="HWP HFT (&lt;18K)"/>
          <p:cNvSpPr txBox="1"/>
          <p:nvPr/>
        </p:nvSpPr>
        <p:spPr>
          <a:xfrm>
            <a:off x="2744922" y="4919419"/>
            <a:ext cx="2973656"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HWP HFT (&lt;18K)</a:t>
            </a:r>
          </a:p>
        </p:txBody>
      </p:sp>
      <p:sp>
        <p:nvSpPr>
          <p:cNvPr id="588" name="Cold stop HFT (5K)"/>
          <p:cNvSpPr txBox="1"/>
          <p:nvPr/>
        </p:nvSpPr>
        <p:spPr>
          <a:xfrm>
            <a:off x="1580148" y="5547860"/>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Cold stop HFT (5K)</a:t>
            </a:r>
          </a:p>
        </p:txBody>
      </p:sp>
      <p:sp>
        <p:nvSpPr>
          <p:cNvPr id="589" name="1st lens HFT (5K)"/>
          <p:cNvSpPr txBox="1"/>
          <p:nvPr/>
        </p:nvSpPr>
        <p:spPr>
          <a:xfrm>
            <a:off x="1092406" y="6143360"/>
            <a:ext cx="3268198"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ED7044"/>
                </a:solidFill>
                <a:latin typeface="Times New Roman"/>
                <a:ea typeface="Times New Roman"/>
                <a:cs typeface="Times New Roman"/>
                <a:sym typeface="Times New Roman"/>
              </a:defRPr>
            </a:pPr>
            <a:r>
              <a:t>1</a:t>
            </a:r>
            <a:r>
              <a:rPr baseline="31999"/>
              <a:t>st</a:t>
            </a:r>
            <a:r>
              <a:t> lens HFT (5K)</a:t>
            </a:r>
          </a:p>
        </p:txBody>
      </p:sp>
      <p:sp>
        <p:nvSpPr>
          <p:cNvPr id="590" name="Ligne"/>
          <p:cNvSpPr/>
          <p:nvPr/>
        </p:nvSpPr>
        <p:spPr>
          <a:xfrm>
            <a:off x="4277767" y="6486625"/>
            <a:ext cx="1326903" cy="286933"/>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1" name="2nd lens HFT (5K)"/>
          <p:cNvSpPr txBox="1"/>
          <p:nvPr/>
        </p:nvSpPr>
        <p:spPr>
          <a:xfrm>
            <a:off x="394357" y="6986132"/>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ED7044"/>
                </a:solidFill>
                <a:latin typeface="Times New Roman"/>
                <a:ea typeface="Times New Roman"/>
                <a:cs typeface="Times New Roman"/>
                <a:sym typeface="Times New Roman"/>
              </a:defRPr>
            </a:pPr>
            <a:r>
              <a:t>2</a:t>
            </a:r>
            <a:r>
              <a:rPr baseline="31999"/>
              <a:t>nd</a:t>
            </a:r>
            <a:r>
              <a:t> lens HFT (5K)</a:t>
            </a:r>
          </a:p>
        </p:txBody>
      </p:sp>
      <p:sp>
        <p:nvSpPr>
          <p:cNvPr id="592" name="Ligne"/>
          <p:cNvSpPr/>
          <p:nvPr/>
        </p:nvSpPr>
        <p:spPr>
          <a:xfrm>
            <a:off x="3547676" y="7279901"/>
            <a:ext cx="912963" cy="430927"/>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3" name="HF-FPU (0.1K)"/>
          <p:cNvSpPr txBox="1"/>
          <p:nvPr/>
        </p:nvSpPr>
        <p:spPr>
          <a:xfrm>
            <a:off x="54631" y="9081252"/>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HF-FPU (0.1K)</a:t>
            </a:r>
          </a:p>
        </p:txBody>
      </p:sp>
      <p:sp>
        <p:nvSpPr>
          <p:cNvPr id="594" name="Ligne"/>
          <p:cNvSpPr/>
          <p:nvPr/>
        </p:nvSpPr>
        <p:spPr>
          <a:xfrm flipV="1">
            <a:off x="2992150" y="8868631"/>
            <a:ext cx="1219578" cy="484625"/>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5" name="MF-FPU (0.1K)"/>
          <p:cNvSpPr txBox="1"/>
          <p:nvPr/>
        </p:nvSpPr>
        <p:spPr>
          <a:xfrm>
            <a:off x="1362583" y="11376027"/>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MF-FPU (0.1K)</a:t>
            </a:r>
          </a:p>
        </p:txBody>
      </p:sp>
      <p:sp>
        <p:nvSpPr>
          <p:cNvPr id="596" name="Ligne"/>
          <p:cNvSpPr/>
          <p:nvPr/>
        </p:nvSpPr>
        <p:spPr>
          <a:xfrm flipV="1">
            <a:off x="4300813" y="10623755"/>
            <a:ext cx="939130" cy="935995"/>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7" name="2nd lens MFT (5K)"/>
          <p:cNvSpPr txBox="1"/>
          <p:nvPr/>
        </p:nvSpPr>
        <p:spPr>
          <a:xfrm>
            <a:off x="9143924" y="10817762"/>
            <a:ext cx="3268198"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ED7044"/>
                </a:solidFill>
                <a:latin typeface="Times New Roman"/>
                <a:ea typeface="Times New Roman"/>
                <a:cs typeface="Times New Roman"/>
                <a:sym typeface="Times New Roman"/>
              </a:defRPr>
            </a:pPr>
            <a:r>
              <a:t>2</a:t>
            </a:r>
            <a:r>
              <a:rPr baseline="31999"/>
              <a:t>nd</a:t>
            </a:r>
            <a:r>
              <a:t> lens MFT (5K)</a:t>
            </a:r>
          </a:p>
        </p:txBody>
      </p:sp>
      <p:sp>
        <p:nvSpPr>
          <p:cNvPr id="598" name="Ligne"/>
          <p:cNvSpPr/>
          <p:nvPr/>
        </p:nvSpPr>
        <p:spPr>
          <a:xfrm flipH="1" flipV="1">
            <a:off x="7095823" y="10439797"/>
            <a:ext cx="2086258" cy="659401"/>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9" name="1st lens MFT (5K)"/>
          <p:cNvSpPr txBox="1"/>
          <p:nvPr/>
        </p:nvSpPr>
        <p:spPr>
          <a:xfrm>
            <a:off x="9793440" y="9457312"/>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ED7044"/>
                </a:solidFill>
                <a:latin typeface="Times New Roman"/>
                <a:ea typeface="Times New Roman"/>
                <a:cs typeface="Times New Roman"/>
                <a:sym typeface="Times New Roman"/>
              </a:defRPr>
            </a:pPr>
            <a:r>
              <a:t>1</a:t>
            </a:r>
            <a:r>
              <a:rPr baseline="31999"/>
              <a:t>st</a:t>
            </a:r>
            <a:r>
              <a:t> lens MFT (5K)</a:t>
            </a:r>
          </a:p>
        </p:txBody>
      </p:sp>
      <p:sp>
        <p:nvSpPr>
          <p:cNvPr id="600" name="Ligne"/>
          <p:cNvSpPr/>
          <p:nvPr/>
        </p:nvSpPr>
        <p:spPr>
          <a:xfrm flipH="1" flipV="1">
            <a:off x="8806819" y="9262971"/>
            <a:ext cx="1044097" cy="407387"/>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01" name="Cold stop MFT (5K)"/>
          <p:cNvSpPr txBox="1"/>
          <p:nvPr/>
        </p:nvSpPr>
        <p:spPr>
          <a:xfrm>
            <a:off x="10029298" y="8687722"/>
            <a:ext cx="3268199"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Cold stop MFT (5K)</a:t>
            </a:r>
          </a:p>
        </p:txBody>
      </p:sp>
      <p:sp>
        <p:nvSpPr>
          <p:cNvPr id="602" name="Ligne"/>
          <p:cNvSpPr/>
          <p:nvPr/>
        </p:nvSpPr>
        <p:spPr>
          <a:xfrm flipH="1" flipV="1">
            <a:off x="9425700" y="8636855"/>
            <a:ext cx="544475" cy="278087"/>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03" name="HWP MFT (&lt;18K)"/>
          <p:cNvSpPr txBox="1"/>
          <p:nvPr/>
        </p:nvSpPr>
        <p:spPr>
          <a:xfrm>
            <a:off x="10357772" y="8087775"/>
            <a:ext cx="3172083"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HWP MFT (&lt;18K)</a:t>
            </a:r>
          </a:p>
        </p:txBody>
      </p:sp>
      <p:sp>
        <p:nvSpPr>
          <p:cNvPr id="604" name="Ligne"/>
          <p:cNvSpPr/>
          <p:nvPr/>
        </p:nvSpPr>
        <p:spPr>
          <a:xfrm flipH="1">
            <a:off x="9666208" y="8353036"/>
            <a:ext cx="647701" cy="1"/>
          </a:xfrm>
          <a:prstGeom prst="line">
            <a:avLst/>
          </a:prstGeom>
          <a:ln w="76200">
            <a:solidFill>
              <a:srgbClr val="ED7044"/>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05" name="28° FoV"/>
          <p:cNvSpPr txBox="1"/>
          <p:nvPr/>
        </p:nvSpPr>
        <p:spPr>
          <a:xfrm>
            <a:off x="8433213" y="3872859"/>
            <a:ext cx="2973656"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28° FoV</a:t>
            </a:r>
          </a:p>
        </p:txBody>
      </p:sp>
      <p:sp>
        <p:nvSpPr>
          <p:cNvPr id="606" name="28° FoV"/>
          <p:cNvSpPr txBox="1"/>
          <p:nvPr/>
        </p:nvSpPr>
        <p:spPr>
          <a:xfrm>
            <a:off x="10016180" y="5326408"/>
            <a:ext cx="2973656" cy="5172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ED7044"/>
                </a:solidFill>
                <a:latin typeface="Times New Roman"/>
                <a:ea typeface="Times New Roman"/>
                <a:cs typeface="Times New Roman"/>
                <a:sym typeface="Times New Roman"/>
              </a:defRPr>
            </a:lvl1pPr>
          </a:lstStyle>
          <a:p>
            <a:r>
              <a:t>28° FoV</a:t>
            </a:r>
          </a:p>
        </p:txBody>
      </p:sp>
      <p:sp>
        <p:nvSpPr>
          <p:cNvPr id="607" name="Rectangle aux angles arrondis"/>
          <p:cNvSpPr/>
          <p:nvPr/>
        </p:nvSpPr>
        <p:spPr>
          <a:xfrm>
            <a:off x="465426" y="3016725"/>
            <a:ext cx="4173727" cy="876903"/>
          </a:xfrm>
          <a:prstGeom prst="roundRect">
            <a:avLst>
              <a:gd name="adj" fmla="val 19700"/>
            </a:avLst>
          </a:prstGeom>
          <a:solidFill>
            <a:srgbClr val="F8CE55"/>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sp>
        <p:nvSpPr>
          <p:cNvPr id="608" name="Google Shape;254;p27"/>
          <p:cNvSpPr txBox="1"/>
          <p:nvPr/>
        </p:nvSpPr>
        <p:spPr>
          <a:xfrm>
            <a:off x="590309" y="3161826"/>
            <a:ext cx="4068853" cy="63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Lamagna</a:t>
            </a:r>
            <a:r>
              <a:rPr dirty="0"/>
              <a:t>+ SPIE 2020</a:t>
            </a:r>
          </a:p>
        </p:txBody>
      </p:sp>
      <p:sp>
        <p:nvSpPr>
          <p:cNvPr id="3" name="Rectangle 2">
            <a:extLst>
              <a:ext uri="{FF2B5EF4-FFF2-40B4-BE49-F238E27FC236}">
                <a16:creationId xmlns:a16="http://schemas.microsoft.com/office/drawing/2014/main" id="{1EDE0FB6-E16A-1647-1E55-FED1DD918204}"/>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52BB19D-E83D-4653-6976-D930AC53F3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5819A63F-04D7-BADC-BC82-33CD5CBF55F1}"/>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3D40D71E-6596-8030-FCF8-CAE61108BAE7}"/>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olarization Modulation Unit (PMU)"/>
          <p:cNvSpPr txBox="1"/>
          <p:nvPr/>
        </p:nvSpPr>
        <p:spPr>
          <a:xfrm>
            <a:off x="257412" y="95291"/>
            <a:ext cx="14657859"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dirty="0"/>
              <a:t>Polarization Modulation Unit</a:t>
            </a:r>
          </a:p>
        </p:txBody>
      </p:sp>
      <p:sp>
        <p:nvSpPr>
          <p:cNvPr id="841"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842"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843"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851" name="Grouper"/>
          <p:cNvGrpSpPr/>
          <p:nvPr/>
        </p:nvGrpSpPr>
        <p:grpSpPr>
          <a:xfrm>
            <a:off x="-30866" y="13078927"/>
            <a:ext cx="24467794" cy="656361"/>
            <a:chOff x="0" y="0"/>
            <a:chExt cx="24467793" cy="656360"/>
          </a:xfrm>
        </p:grpSpPr>
        <p:sp>
          <p:nvSpPr>
            <p:cNvPr id="844"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850" name="Grouper"/>
            <p:cNvGrpSpPr/>
            <p:nvPr/>
          </p:nvGrpSpPr>
          <p:grpSpPr>
            <a:xfrm flipH="1">
              <a:off x="22124096" y="-1"/>
              <a:ext cx="2343698" cy="656361"/>
              <a:chOff x="0" y="0"/>
              <a:chExt cx="2343697" cy="656360"/>
            </a:xfrm>
          </p:grpSpPr>
          <p:sp>
            <p:nvSpPr>
              <p:cNvPr id="845"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6"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7"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8"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9"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54" name="13"/>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9</a:t>
            </a:r>
            <a:endParaRPr dirty="0"/>
          </a:p>
        </p:txBody>
      </p:sp>
      <p:grpSp>
        <p:nvGrpSpPr>
          <p:cNvPr id="863" name="Grouper"/>
          <p:cNvGrpSpPr/>
          <p:nvPr/>
        </p:nvGrpSpPr>
        <p:grpSpPr>
          <a:xfrm>
            <a:off x="-30867" y="-24578"/>
            <a:ext cx="24445734" cy="2203998"/>
            <a:chOff x="0" y="0"/>
            <a:chExt cx="24445732" cy="2203997"/>
          </a:xfrm>
        </p:grpSpPr>
        <p:sp>
          <p:nvSpPr>
            <p:cNvPr id="855"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56"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57"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58"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59"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0"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1"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862" name="LiteBIRD-logo-posi-RGB.png" descr="LiteBIRD-logo-posi-RGB.png"/>
            <p:cNvPicPr>
              <a:picLocks noChangeAspect="1"/>
            </p:cNvPicPr>
            <p:nvPr/>
          </p:nvPicPr>
          <p:blipFill>
            <a:blip r:embed="rId5"/>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grpSp>
        <p:nvGrpSpPr>
          <p:cNvPr id="875" name="Grouper"/>
          <p:cNvGrpSpPr/>
          <p:nvPr/>
        </p:nvGrpSpPr>
        <p:grpSpPr>
          <a:xfrm>
            <a:off x="1691213" y="8382639"/>
            <a:ext cx="8236701" cy="4690718"/>
            <a:chOff x="0" y="0"/>
            <a:chExt cx="8236700" cy="4690717"/>
          </a:xfrm>
        </p:grpSpPr>
        <p:sp>
          <p:nvSpPr>
            <p:cNvPr id="864" name="Ligne"/>
            <p:cNvSpPr/>
            <p:nvPr/>
          </p:nvSpPr>
          <p:spPr>
            <a:xfrm>
              <a:off x="573733" y="4113670"/>
              <a:ext cx="7662968" cy="1"/>
            </a:xfrm>
            <a:prstGeom prst="line">
              <a:avLst/>
            </a:prstGeom>
            <a:noFill/>
            <a:ln w="76200" cap="flat">
              <a:solidFill>
                <a:srgbClr val="000000"/>
              </a:solidFill>
              <a:prstDash val="solid"/>
              <a:miter lim="400000"/>
              <a:tailEnd type="stealth"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5" name="Ligne"/>
            <p:cNvSpPr/>
            <p:nvPr/>
          </p:nvSpPr>
          <p:spPr>
            <a:xfrm>
              <a:off x="598275" y="2803246"/>
              <a:ext cx="719864" cy="331378"/>
            </a:xfrm>
            <a:prstGeom prst="line">
              <a:avLst/>
            </a:prstGeom>
            <a:noFill/>
            <a:ln w="76200" cap="flat">
              <a:solidFill>
                <a:srgbClr val="11336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6" name="Ligne"/>
            <p:cNvSpPr/>
            <p:nvPr/>
          </p:nvSpPr>
          <p:spPr>
            <a:xfrm>
              <a:off x="1694553" y="2217222"/>
              <a:ext cx="1" cy="954368"/>
            </a:xfrm>
            <a:prstGeom prst="line">
              <a:avLst/>
            </a:prstGeom>
            <a:noFill/>
            <a:ln w="76200" cap="flat">
              <a:solidFill>
                <a:srgbClr val="F8CE55"/>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7" name="Ligne"/>
            <p:cNvSpPr/>
            <p:nvPr/>
          </p:nvSpPr>
          <p:spPr>
            <a:xfrm>
              <a:off x="1301944" y="3133489"/>
              <a:ext cx="6759938" cy="1"/>
            </a:xfrm>
            <a:prstGeom prst="line">
              <a:avLst/>
            </a:prstGeom>
            <a:noFill/>
            <a:ln w="76200" cap="flat">
              <a:solidFill>
                <a:srgbClr val="11336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8" name="Ligne"/>
            <p:cNvSpPr/>
            <p:nvPr/>
          </p:nvSpPr>
          <p:spPr>
            <a:xfrm>
              <a:off x="6239315" y="3132049"/>
              <a:ext cx="1829286" cy="1"/>
            </a:xfrm>
            <a:prstGeom prst="line">
              <a:avLst/>
            </a:prstGeom>
            <a:noFill/>
            <a:ln w="76200" cap="flat">
              <a:solidFill>
                <a:srgbClr val="ED704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9" name="Ligne"/>
            <p:cNvSpPr/>
            <p:nvPr/>
          </p:nvSpPr>
          <p:spPr>
            <a:xfrm>
              <a:off x="604019" y="535211"/>
              <a:ext cx="5661262" cy="2601642"/>
            </a:xfrm>
            <a:prstGeom prst="line">
              <a:avLst/>
            </a:prstGeom>
            <a:noFill/>
            <a:ln w="76200" cap="flat">
              <a:solidFill>
                <a:srgbClr val="ED704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0" name="Ligne"/>
            <p:cNvSpPr/>
            <p:nvPr/>
          </p:nvSpPr>
          <p:spPr>
            <a:xfrm flipV="1">
              <a:off x="604019" y="128266"/>
              <a:ext cx="1" cy="4022976"/>
            </a:xfrm>
            <a:prstGeom prst="line">
              <a:avLst/>
            </a:prstGeom>
            <a:noFill/>
            <a:ln w="76200" cap="flat">
              <a:solidFill>
                <a:srgbClr val="000000"/>
              </a:solidFill>
              <a:prstDash val="solid"/>
              <a:miter lim="400000"/>
              <a:tailEnd type="stealth"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1" name="Frequency"/>
            <p:cNvSpPr txBox="1"/>
            <p:nvPr/>
          </p:nvSpPr>
          <p:spPr>
            <a:xfrm>
              <a:off x="3127388" y="4173502"/>
              <a:ext cx="2555657" cy="51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0">
                  <a:latin typeface="Times New Roman"/>
                  <a:ea typeface="Times New Roman"/>
                  <a:cs typeface="Times New Roman"/>
                  <a:sym typeface="Times New Roman"/>
                </a:defRPr>
              </a:lvl1pPr>
            </a:lstStyle>
            <a:p>
              <a:r>
                <a:t>Frequency</a:t>
              </a:r>
            </a:p>
          </p:txBody>
        </p:sp>
        <p:sp>
          <p:nvSpPr>
            <p:cNvPr id="872" name="Power spectrum"/>
            <p:cNvSpPr txBox="1"/>
            <p:nvPr/>
          </p:nvSpPr>
          <p:spPr>
            <a:xfrm rot="16200000">
              <a:off x="-1614152" y="2054296"/>
              <a:ext cx="3745519" cy="51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0">
                  <a:latin typeface="Times New Roman"/>
                  <a:ea typeface="Times New Roman"/>
                  <a:cs typeface="Times New Roman"/>
                  <a:sym typeface="Times New Roman"/>
                </a:defRPr>
              </a:lvl1pPr>
            </a:lstStyle>
            <a:p>
              <a:r>
                <a:t>Power spectrum</a:t>
              </a:r>
            </a:p>
          </p:txBody>
        </p:sp>
        <p:sp>
          <p:nvSpPr>
            <p:cNvPr id="873" name="1/f noise"/>
            <p:cNvSpPr txBox="1"/>
            <p:nvPr/>
          </p:nvSpPr>
          <p:spPr>
            <a:xfrm rot="1500000">
              <a:off x="622714" y="515803"/>
              <a:ext cx="2555657" cy="51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b="0">
                  <a:latin typeface="Times New Roman"/>
                  <a:ea typeface="Times New Roman"/>
                  <a:cs typeface="Times New Roman"/>
                  <a:sym typeface="Times New Roman"/>
                </a:defRPr>
              </a:pPr>
              <a:r>
                <a:t>1/</a:t>
              </a:r>
              <a:r>
                <a:rPr i="1"/>
                <a:t>f </a:t>
              </a:r>
              <a:r>
                <a:t>noise</a:t>
              </a:r>
            </a:p>
          </p:txBody>
        </p:sp>
        <p:sp>
          <p:nvSpPr>
            <p:cNvPr id="874" name="Unpolarized signal…"/>
            <p:cNvSpPr txBox="1"/>
            <p:nvPr/>
          </p:nvSpPr>
          <p:spPr>
            <a:xfrm>
              <a:off x="3390527" y="440404"/>
              <a:ext cx="4686525" cy="13808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defRPr>
                  <a:solidFill>
                    <a:srgbClr val="ED7044"/>
                  </a:solidFill>
                  <a:latin typeface="Times New Roman"/>
                  <a:ea typeface="Times New Roman"/>
                  <a:cs typeface="Times New Roman"/>
                  <a:sym typeface="Times New Roman"/>
                </a:defRPr>
              </a:pPr>
              <a:r>
                <a:t>Unpolarized signal</a:t>
              </a:r>
            </a:p>
            <a:p>
              <a:pPr algn="l">
                <a:defRPr>
                  <a:solidFill>
                    <a:srgbClr val="F8CE55"/>
                  </a:solidFill>
                  <a:latin typeface="Times New Roman"/>
                  <a:ea typeface="Times New Roman"/>
                  <a:cs typeface="Times New Roman"/>
                  <a:sym typeface="Times New Roman"/>
                </a:defRPr>
              </a:pPr>
              <a:r>
                <a:t>Modulated polarized signal</a:t>
              </a:r>
            </a:p>
            <a:p>
              <a:pPr algn="l">
                <a:defRPr>
                  <a:solidFill>
                    <a:srgbClr val="113362"/>
                  </a:solidFill>
                  <a:latin typeface="Times New Roman"/>
                  <a:ea typeface="Times New Roman"/>
                  <a:cs typeface="Times New Roman"/>
                  <a:sym typeface="Times New Roman"/>
                </a:defRPr>
              </a:pPr>
              <a:r>
                <a:t>Demodulated signal</a:t>
              </a:r>
            </a:p>
          </p:txBody>
        </p:sp>
      </p:grpSp>
      <p:grpSp>
        <p:nvGrpSpPr>
          <p:cNvPr id="883" name="Grouper"/>
          <p:cNvGrpSpPr/>
          <p:nvPr/>
        </p:nvGrpSpPr>
        <p:grpSpPr>
          <a:xfrm>
            <a:off x="6753488" y="4532334"/>
            <a:ext cx="2329806" cy="2772864"/>
            <a:chOff x="0" y="0"/>
            <a:chExt cx="2329805" cy="2772862"/>
          </a:xfrm>
        </p:grpSpPr>
        <p:sp>
          <p:nvSpPr>
            <p:cNvPr id="876" name="Cercle"/>
            <p:cNvSpPr/>
            <p:nvPr/>
          </p:nvSpPr>
          <p:spPr>
            <a:xfrm>
              <a:off x="0" y="231887"/>
              <a:ext cx="2329806" cy="2329806"/>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7" name="Ligne"/>
            <p:cNvSpPr/>
            <p:nvPr/>
          </p:nvSpPr>
          <p:spPr>
            <a:xfrm flipH="1" flipV="1">
              <a:off x="706246" y="421448"/>
              <a:ext cx="917314" cy="1950684"/>
            </a:xfrm>
            <a:prstGeom prst="line">
              <a:avLst/>
            </a:prstGeom>
            <a:noFill/>
            <a:ln w="38100" cap="flat">
              <a:solidFill>
                <a:srgbClr val="ED7044"/>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8" name="Ligne"/>
            <p:cNvSpPr/>
            <p:nvPr/>
          </p:nvSpPr>
          <p:spPr>
            <a:xfrm flipV="1">
              <a:off x="1164902" y="20718"/>
              <a:ext cx="1" cy="275214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9" name="Ligne"/>
            <p:cNvSpPr/>
            <p:nvPr/>
          </p:nvSpPr>
          <p:spPr>
            <a:xfrm flipV="1">
              <a:off x="476866" y="222674"/>
              <a:ext cx="1376073" cy="2383428"/>
            </a:xfrm>
            <a:prstGeom prst="line">
              <a:avLst/>
            </a:prstGeom>
            <a:noFill/>
            <a:ln w="635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0" name="Ligne"/>
            <p:cNvSpPr/>
            <p:nvPr/>
          </p:nvSpPr>
          <p:spPr>
            <a:xfrm>
              <a:off x="90880" y="1324200"/>
              <a:ext cx="2148045" cy="180376"/>
            </a:xfrm>
            <a:prstGeom prst="line">
              <a:avLst/>
            </a:prstGeom>
            <a:noFill/>
            <a:ln w="63500" cap="flat">
              <a:solidFill>
                <a:srgbClr val="ED704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5" name="Ligne de connexion"/>
            <p:cNvSpPr/>
            <p:nvPr/>
          </p:nvSpPr>
          <p:spPr>
            <a:xfrm>
              <a:off x="1146533" y="-1"/>
              <a:ext cx="692929" cy="190836"/>
            </a:xfrm>
            <a:custGeom>
              <a:avLst/>
              <a:gdLst/>
              <a:ahLst/>
              <a:cxnLst>
                <a:cxn ang="0">
                  <a:pos x="wd2" y="hd2"/>
                </a:cxn>
                <a:cxn ang="5400000">
                  <a:pos x="wd2" y="hd2"/>
                </a:cxn>
                <a:cxn ang="10800000">
                  <a:pos x="wd2" y="hd2"/>
                </a:cxn>
                <a:cxn ang="16200000">
                  <a:pos x="wd2" y="hd2"/>
                </a:cxn>
              </a:cxnLst>
              <a:rect l="0" t="0" r="r" b="b"/>
              <a:pathLst>
                <a:path w="21600" h="18481" extrusionOk="0">
                  <a:moveTo>
                    <a:pt x="0" y="1634"/>
                  </a:moveTo>
                  <a:cubicBezTo>
                    <a:pt x="8968" y="-3119"/>
                    <a:pt x="16168" y="2497"/>
                    <a:pt x="21600" y="18481"/>
                  </a:cubicBezTo>
                </a:path>
              </a:pathLst>
            </a:custGeom>
            <a:noFill/>
            <a:ln w="38100" cap="flat">
              <a:solidFill>
                <a:srgbClr val="000000"/>
              </a:solidFill>
              <a:prstDash val="solid"/>
              <a:miter lim="400000"/>
              <a:tailEnd type="stealth" w="med" len="med"/>
            </a:ln>
            <a:effectLst/>
          </p:spPr>
          <p:txBody>
            <a:bodyPr/>
            <a:lstStyle/>
            <a:p>
              <a:endParaRPr/>
            </a:p>
          </p:txBody>
        </p:sp>
        <p:sp>
          <p:nvSpPr>
            <p:cNvPr id="916" name="Ligne de connexion"/>
            <p:cNvSpPr/>
            <p:nvPr/>
          </p:nvSpPr>
          <p:spPr>
            <a:xfrm>
              <a:off x="949555" y="923757"/>
              <a:ext cx="693131" cy="501007"/>
            </a:xfrm>
            <a:custGeom>
              <a:avLst/>
              <a:gdLst/>
              <a:ahLst/>
              <a:cxnLst>
                <a:cxn ang="0">
                  <a:pos x="wd2" y="hd2"/>
                </a:cxn>
                <a:cxn ang="5400000">
                  <a:pos x="wd2" y="hd2"/>
                </a:cxn>
                <a:cxn ang="10800000">
                  <a:pos x="wd2" y="hd2"/>
                </a:cxn>
                <a:cxn ang="16200000">
                  <a:pos x="wd2" y="hd2"/>
                </a:cxn>
              </a:cxnLst>
              <a:rect l="0" t="0" r="r" b="b"/>
              <a:pathLst>
                <a:path w="21600" h="19328" extrusionOk="0">
                  <a:moveTo>
                    <a:pt x="0" y="737"/>
                  </a:moveTo>
                  <a:cubicBezTo>
                    <a:pt x="12267" y="-2272"/>
                    <a:pt x="19467" y="3925"/>
                    <a:pt x="21600" y="19328"/>
                  </a:cubicBezTo>
                </a:path>
              </a:pathLst>
            </a:custGeom>
            <a:noFill/>
            <a:ln w="38100" cap="flat">
              <a:solidFill>
                <a:srgbClr val="ED7044"/>
              </a:solidFill>
              <a:prstDash val="solid"/>
              <a:miter lim="400000"/>
              <a:tailEnd type="stealth" w="med" len="med"/>
            </a:ln>
            <a:effectLst/>
          </p:spPr>
          <p:txBody>
            <a:bodyPr/>
            <a:lstStyle/>
            <a:p>
              <a:endParaRPr/>
            </a:p>
          </p:txBody>
        </p:sp>
      </p:grpSp>
      <p:sp>
        <p:nvSpPr>
          <p:cNvPr id="884" name="Rectangle"/>
          <p:cNvSpPr/>
          <p:nvPr/>
        </p:nvSpPr>
        <p:spPr>
          <a:xfrm>
            <a:off x="8484749" y="5425808"/>
            <a:ext cx="1625601" cy="51566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85" name="Ligne"/>
          <p:cNvSpPr/>
          <p:nvPr/>
        </p:nvSpPr>
        <p:spPr>
          <a:xfrm flipV="1">
            <a:off x="3721803" y="4553052"/>
            <a:ext cx="1" cy="2752146"/>
          </a:xfrm>
          <a:prstGeom prst="line">
            <a:avLst/>
          </a:prstGeom>
          <a:ln w="635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888" name="Grouper"/>
          <p:cNvGrpSpPr/>
          <p:nvPr/>
        </p:nvGrpSpPr>
        <p:grpSpPr>
          <a:xfrm>
            <a:off x="2556901" y="4764222"/>
            <a:ext cx="2329806" cy="2329806"/>
            <a:chOff x="0" y="0"/>
            <a:chExt cx="2329805" cy="2329805"/>
          </a:xfrm>
        </p:grpSpPr>
        <p:sp>
          <p:nvSpPr>
            <p:cNvPr id="886" name="Cercle"/>
            <p:cNvSpPr/>
            <p:nvPr/>
          </p:nvSpPr>
          <p:spPr>
            <a:xfrm>
              <a:off x="0" y="0"/>
              <a:ext cx="2329806" cy="2329806"/>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7" name="Ligne"/>
            <p:cNvSpPr/>
            <p:nvPr/>
          </p:nvSpPr>
          <p:spPr>
            <a:xfrm flipH="1" flipV="1">
              <a:off x="706246" y="189561"/>
              <a:ext cx="917313" cy="1950683"/>
            </a:xfrm>
            <a:prstGeom prst="line">
              <a:avLst/>
            </a:prstGeom>
            <a:noFill/>
            <a:ln w="63500" cap="flat">
              <a:solidFill>
                <a:srgbClr val="ED704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889" name="Ligne"/>
          <p:cNvSpPr/>
          <p:nvPr/>
        </p:nvSpPr>
        <p:spPr>
          <a:xfrm>
            <a:off x="5126086" y="5917250"/>
            <a:ext cx="1388130" cy="2337"/>
          </a:xfrm>
          <a:prstGeom prst="line">
            <a:avLst/>
          </a:prstGeom>
          <a:ln w="127000">
            <a:solidFill>
              <a:srgbClr val="ED7044"/>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890" name="latex-image-1.pdf" descr="latex-image-1.pdf"/>
          <p:cNvPicPr>
            <a:picLocks noChangeAspect="1"/>
          </p:cNvPicPr>
          <p:nvPr/>
        </p:nvPicPr>
        <p:blipFill>
          <a:blip r:embed="rId6"/>
          <a:stretch>
            <a:fillRect/>
          </a:stretch>
        </p:blipFill>
        <p:spPr>
          <a:xfrm>
            <a:off x="8291587" y="4110451"/>
            <a:ext cx="1066801" cy="406401"/>
          </a:xfrm>
          <a:prstGeom prst="rect">
            <a:avLst/>
          </a:prstGeom>
          <a:ln w="12700">
            <a:miter lim="400000"/>
          </a:ln>
        </p:spPr>
      </p:pic>
      <p:pic>
        <p:nvPicPr>
          <p:cNvPr id="891" name="latex-image-1.pdf" descr="latex-image-1.pdf"/>
          <p:cNvPicPr>
            <a:picLocks noChangeAspect="1"/>
          </p:cNvPicPr>
          <p:nvPr/>
        </p:nvPicPr>
        <p:blipFill>
          <a:blip r:embed="rId7"/>
          <a:stretch>
            <a:fillRect/>
          </a:stretch>
        </p:blipFill>
        <p:spPr>
          <a:xfrm>
            <a:off x="8484749" y="5480440"/>
            <a:ext cx="1625601" cy="406401"/>
          </a:xfrm>
          <a:prstGeom prst="rect">
            <a:avLst/>
          </a:prstGeom>
          <a:ln w="12700">
            <a:miter lim="400000"/>
          </a:ln>
        </p:spPr>
      </p:pic>
      <p:sp>
        <p:nvSpPr>
          <p:cNvPr id="892" name="Polarization angle"/>
          <p:cNvSpPr txBox="1"/>
          <p:nvPr/>
        </p:nvSpPr>
        <p:spPr>
          <a:xfrm>
            <a:off x="1242133" y="4478642"/>
            <a:ext cx="1985168" cy="865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b="0">
                <a:solidFill>
                  <a:srgbClr val="ED7044"/>
                </a:solidFill>
                <a:latin typeface="Times New Roman"/>
                <a:ea typeface="Times New Roman"/>
                <a:cs typeface="Times New Roman"/>
                <a:sym typeface="Times New Roman"/>
              </a:defRPr>
            </a:lvl1pPr>
          </a:lstStyle>
          <a:p>
            <a:r>
              <a:t>Polarization angle</a:t>
            </a:r>
          </a:p>
        </p:txBody>
      </p:sp>
      <p:sp>
        <p:nvSpPr>
          <p:cNvPr id="893" name="HWP birefringent axis"/>
          <p:cNvSpPr txBox="1"/>
          <p:nvPr/>
        </p:nvSpPr>
        <p:spPr>
          <a:xfrm>
            <a:off x="2729220" y="3312866"/>
            <a:ext cx="1985167" cy="121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b="0">
                <a:solidFill>
                  <a:srgbClr val="141514"/>
                </a:solidFill>
                <a:latin typeface="Times New Roman"/>
                <a:ea typeface="Times New Roman"/>
                <a:cs typeface="Times New Roman"/>
                <a:sym typeface="Times New Roman"/>
              </a:defRPr>
            </a:lvl1pPr>
          </a:lstStyle>
          <a:p>
            <a:r>
              <a:t>HWP birefringent axis</a:t>
            </a:r>
          </a:p>
        </p:txBody>
      </p:sp>
      <p:sp>
        <p:nvSpPr>
          <p:cNvPr id="894" name="Input light"/>
          <p:cNvSpPr txBox="1"/>
          <p:nvPr/>
        </p:nvSpPr>
        <p:spPr>
          <a:xfrm>
            <a:off x="2005226" y="7423330"/>
            <a:ext cx="3433156" cy="652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3900" b="0">
                <a:solidFill>
                  <a:srgbClr val="113362"/>
                </a:solidFill>
                <a:latin typeface="Times New Roman"/>
                <a:ea typeface="Times New Roman"/>
                <a:cs typeface="Times New Roman"/>
                <a:sym typeface="Times New Roman"/>
              </a:defRPr>
            </a:lvl1pPr>
          </a:lstStyle>
          <a:p>
            <a:r>
              <a:t>Input light</a:t>
            </a:r>
          </a:p>
        </p:txBody>
      </p:sp>
      <p:sp>
        <p:nvSpPr>
          <p:cNvPr id="895" name="Output light"/>
          <p:cNvSpPr txBox="1"/>
          <p:nvPr/>
        </p:nvSpPr>
        <p:spPr>
          <a:xfrm>
            <a:off x="6201813" y="7423330"/>
            <a:ext cx="3433156" cy="652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3900" b="0">
                <a:solidFill>
                  <a:srgbClr val="113362"/>
                </a:solidFill>
                <a:latin typeface="Times New Roman"/>
                <a:ea typeface="Times New Roman"/>
                <a:cs typeface="Times New Roman"/>
                <a:sym typeface="Times New Roman"/>
              </a:defRPr>
            </a:lvl1pPr>
          </a:lstStyle>
          <a:p>
            <a:r>
              <a:t>Output light</a:t>
            </a:r>
          </a:p>
        </p:txBody>
      </p:sp>
      <p:sp>
        <p:nvSpPr>
          <p:cNvPr id="896" name="Google Shape;247;p27"/>
          <p:cNvSpPr txBox="1"/>
          <p:nvPr/>
        </p:nvSpPr>
        <p:spPr>
          <a:xfrm>
            <a:off x="1121512" y="2011822"/>
            <a:ext cx="10869261" cy="131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Rotating a birefringent plate to modulate polarization</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The first sky-side optical element</a:t>
            </a:r>
          </a:p>
        </p:txBody>
      </p:sp>
      <p:sp>
        <p:nvSpPr>
          <p:cNvPr id="897" name="Google Shape;247;p27"/>
          <p:cNvSpPr txBox="1"/>
          <p:nvPr/>
        </p:nvSpPr>
        <p:spPr>
          <a:xfrm>
            <a:off x="13302671" y="10773913"/>
            <a:ext cx="10189454" cy="1874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Rotation test of superconducting magnetic bearing system in the 4K cryostat</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Stable rotation at cryogenic temperature (&lt; 10 K)</a:t>
            </a:r>
          </a:p>
        </p:txBody>
      </p:sp>
      <p:grpSp>
        <p:nvGrpSpPr>
          <p:cNvPr id="900" name="Grouper"/>
          <p:cNvGrpSpPr/>
          <p:nvPr/>
        </p:nvGrpSpPr>
        <p:grpSpPr>
          <a:xfrm>
            <a:off x="13784623" y="2240673"/>
            <a:ext cx="3172083" cy="876902"/>
            <a:chOff x="0" y="0"/>
            <a:chExt cx="3172081" cy="876901"/>
          </a:xfrm>
        </p:grpSpPr>
        <p:sp>
          <p:nvSpPr>
            <p:cNvPr id="898" name="Rectangle aux angles arrondis"/>
            <p:cNvSpPr/>
            <p:nvPr/>
          </p:nvSpPr>
          <p:spPr>
            <a:xfrm>
              <a:off x="0" y="0"/>
              <a:ext cx="317208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899" name="Google Shape;254;p27"/>
            <p:cNvSpPr txBox="1"/>
            <p:nvPr/>
          </p:nvSpPr>
          <p:spPr>
            <a:xfrm>
              <a:off x="195206" y="119700"/>
              <a:ext cx="2919369"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a:t>📖 </a:t>
              </a:r>
              <a:r>
                <a:t>Sakurai+2020</a:t>
              </a:r>
            </a:p>
          </p:txBody>
        </p:sp>
      </p:grpSp>
      <p:grpSp>
        <p:nvGrpSpPr>
          <p:cNvPr id="903" name="Grouper"/>
          <p:cNvGrpSpPr/>
          <p:nvPr/>
        </p:nvGrpSpPr>
        <p:grpSpPr>
          <a:xfrm>
            <a:off x="13789527" y="3307644"/>
            <a:ext cx="3172082" cy="851503"/>
            <a:chOff x="0" y="0"/>
            <a:chExt cx="3172081" cy="851501"/>
          </a:xfrm>
        </p:grpSpPr>
        <p:sp>
          <p:nvSpPr>
            <p:cNvPr id="901" name="Rectangle aux angles arrondis"/>
            <p:cNvSpPr/>
            <p:nvPr/>
          </p:nvSpPr>
          <p:spPr>
            <a:xfrm>
              <a:off x="0" y="0"/>
              <a:ext cx="3172082" cy="851502"/>
            </a:xfrm>
            <a:prstGeom prst="roundRect">
              <a:avLst>
                <a:gd name="adj" fmla="val 20287"/>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902" name="Google Shape;254;p27"/>
            <p:cNvSpPr txBox="1"/>
            <p:nvPr/>
          </p:nvSpPr>
          <p:spPr>
            <a:xfrm>
              <a:off x="195206" y="119700"/>
              <a:ext cx="2919369"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a:t>Toda+2020</a:t>
              </a:r>
            </a:p>
          </p:txBody>
        </p:sp>
      </p:grpSp>
      <p:grpSp>
        <p:nvGrpSpPr>
          <p:cNvPr id="906" name="Grouper"/>
          <p:cNvGrpSpPr/>
          <p:nvPr/>
        </p:nvGrpSpPr>
        <p:grpSpPr>
          <a:xfrm>
            <a:off x="20599370" y="3300696"/>
            <a:ext cx="3378210" cy="1266265"/>
            <a:chOff x="0" y="0"/>
            <a:chExt cx="3378208" cy="1266264"/>
          </a:xfrm>
        </p:grpSpPr>
        <p:sp>
          <p:nvSpPr>
            <p:cNvPr id="904" name="Rectangle aux angles arrondis"/>
            <p:cNvSpPr/>
            <p:nvPr/>
          </p:nvSpPr>
          <p:spPr>
            <a:xfrm>
              <a:off x="0" y="0"/>
              <a:ext cx="3378209" cy="876902"/>
            </a:xfrm>
            <a:prstGeom prst="roundRect">
              <a:avLst>
                <a:gd name="adj" fmla="val 2098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905" name="Google Shape;254;p27"/>
            <p:cNvSpPr txBox="1"/>
            <p:nvPr/>
          </p:nvSpPr>
          <p:spPr>
            <a:xfrm>
              <a:off x="207891" y="127479"/>
              <a:ext cx="3109074" cy="11387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noAutofit/>
            </a:bodyPr>
            <a:lstStyle/>
            <a:p>
              <a:pPr algn="l" defTabSz="914400">
                <a:defRPr b="0">
                  <a:solidFill>
                    <a:srgbClr val="113362"/>
                  </a:solidFill>
                  <a:latin typeface="Times New Roman"/>
                  <a:ea typeface="Times New Roman"/>
                  <a:cs typeface="Times New Roman"/>
                  <a:sym typeface="Times New Roman"/>
                </a:defRPr>
              </a:pPr>
              <a:r>
                <a:rPr baseline="-13333"/>
                <a:t>📖 </a:t>
              </a:r>
              <a:r>
                <a:t>Sugiyama+2020</a:t>
              </a:r>
            </a:p>
          </p:txBody>
        </p:sp>
      </p:grpSp>
      <p:grpSp>
        <p:nvGrpSpPr>
          <p:cNvPr id="909" name="Grouper"/>
          <p:cNvGrpSpPr/>
          <p:nvPr/>
        </p:nvGrpSpPr>
        <p:grpSpPr>
          <a:xfrm>
            <a:off x="17091386" y="2240673"/>
            <a:ext cx="3378210" cy="1266265"/>
            <a:chOff x="0" y="0"/>
            <a:chExt cx="3378208" cy="1266264"/>
          </a:xfrm>
        </p:grpSpPr>
        <p:sp>
          <p:nvSpPr>
            <p:cNvPr id="907" name="Rectangle aux angles arrondis"/>
            <p:cNvSpPr/>
            <p:nvPr/>
          </p:nvSpPr>
          <p:spPr>
            <a:xfrm>
              <a:off x="0" y="0"/>
              <a:ext cx="3378209" cy="876902"/>
            </a:xfrm>
            <a:prstGeom prst="roundRect">
              <a:avLst>
                <a:gd name="adj" fmla="val 2098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908" name="Google Shape;254;p27"/>
            <p:cNvSpPr txBox="1"/>
            <p:nvPr/>
          </p:nvSpPr>
          <p:spPr>
            <a:xfrm>
              <a:off x="207891" y="127479"/>
              <a:ext cx="3109074" cy="11387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noAutofit/>
            </a:bodyPr>
            <a:lstStyle/>
            <a:p>
              <a:pPr algn="l" defTabSz="914400">
                <a:defRPr b="0">
                  <a:solidFill>
                    <a:srgbClr val="113362"/>
                  </a:solidFill>
                  <a:latin typeface="Times New Roman"/>
                  <a:ea typeface="Times New Roman"/>
                  <a:cs typeface="Times New Roman"/>
                  <a:sym typeface="Times New Roman"/>
                </a:defRPr>
              </a:pPr>
              <a:r>
                <a:rPr baseline="-13333"/>
                <a:t>📖 </a:t>
              </a:r>
              <a:r>
                <a:t>Komatsu+2020</a:t>
              </a:r>
            </a:p>
          </p:txBody>
        </p:sp>
      </p:grpSp>
      <p:grpSp>
        <p:nvGrpSpPr>
          <p:cNvPr id="912" name="Grouper"/>
          <p:cNvGrpSpPr/>
          <p:nvPr/>
        </p:nvGrpSpPr>
        <p:grpSpPr>
          <a:xfrm>
            <a:off x="17091386" y="3298094"/>
            <a:ext cx="3378210" cy="1268867"/>
            <a:chOff x="0" y="0"/>
            <a:chExt cx="3378208" cy="1268865"/>
          </a:xfrm>
        </p:grpSpPr>
        <p:sp>
          <p:nvSpPr>
            <p:cNvPr id="910" name="Rectangle aux angles arrondis"/>
            <p:cNvSpPr/>
            <p:nvPr/>
          </p:nvSpPr>
          <p:spPr>
            <a:xfrm>
              <a:off x="0" y="0"/>
              <a:ext cx="3378209" cy="876902"/>
            </a:xfrm>
            <a:prstGeom prst="roundRect">
              <a:avLst>
                <a:gd name="adj" fmla="val 2098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911" name="Google Shape;254;p27"/>
            <p:cNvSpPr txBox="1"/>
            <p:nvPr/>
          </p:nvSpPr>
          <p:spPr>
            <a:xfrm>
              <a:off x="192299" y="130080"/>
              <a:ext cx="3109074" cy="11387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noAutofit/>
            </a:bodyPr>
            <a:lstStyle/>
            <a:p>
              <a:pPr algn="l" defTabSz="914400">
                <a:defRPr b="0">
                  <a:solidFill>
                    <a:srgbClr val="113362"/>
                  </a:solidFill>
                  <a:latin typeface="Times New Roman"/>
                  <a:ea typeface="Times New Roman"/>
                  <a:cs typeface="Times New Roman"/>
                  <a:sym typeface="Times New Roman"/>
                </a:defRPr>
              </a:pPr>
              <a:r>
                <a:rPr baseline="-13333"/>
                <a:t>📖 </a:t>
              </a:r>
              <a:r>
                <a:t>Columbro+2020</a:t>
              </a:r>
            </a:p>
          </p:txBody>
        </p:sp>
      </p:grpSp>
      <p:pic>
        <p:nvPicPr>
          <p:cNvPr id="913" name="LFT_PMU_BBM.mov" descr="LFT_PMU_BBM.mov"/>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13708392" y="5349243"/>
            <a:ext cx="8869955" cy="4989350"/>
          </a:xfrm>
          <a:prstGeom prst="rect">
            <a:avLst/>
          </a:prstGeom>
          <a:ln w="12700">
            <a:miter lim="400000"/>
          </a:ln>
        </p:spPr>
      </p:pic>
      <p:sp>
        <p:nvSpPr>
          <p:cNvPr id="914" name="Google Shape;247;p27"/>
          <p:cNvSpPr txBox="1"/>
          <p:nvPr/>
        </p:nvSpPr>
        <p:spPr>
          <a:xfrm>
            <a:off x="13302671" y="4279239"/>
            <a:ext cx="10189454" cy="62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lvl1pPr>
          </a:lstStyle>
          <a:p>
            <a:r>
              <a:t>LFT PMU BBM at Kavli IPMU:</a:t>
            </a:r>
          </a:p>
        </p:txBody>
      </p:sp>
      <p:sp>
        <p:nvSpPr>
          <p:cNvPr id="3" name="Rectangle 2">
            <a:extLst>
              <a:ext uri="{FF2B5EF4-FFF2-40B4-BE49-F238E27FC236}">
                <a16:creationId xmlns:a16="http://schemas.microsoft.com/office/drawing/2014/main" id="{88193B01-198E-971A-046C-66FFD1C74A37}"/>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682401D4-BAB6-4940-D8C7-53771D6908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6BA2FC41-E2A9-DB36-8338-03031CF75CBE}"/>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6E3625AE-7BBC-7593-BA64-7698D0A277C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6" fill="hold"/>
                                        <p:tgtEl>
                                          <p:spTgt spid="9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13"/>
                </p:tgtEl>
              </p:cMediaNode>
            </p:video>
            <p:seq concurrent="1" prevAc="none" nextAc="seek">
              <p:cTn id="8" restart="whenNotActive" fill="hold" evtFilter="cancelBubble" nodeType="interactiveSeq">
                <p:stCondLst>
                  <p:cond evt="onClick" delay="0">
                    <p:tgtEl>
                      <p:spTgt spid="9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13"/>
                                        </p:tgtEl>
                                      </p:cBhvr>
                                    </p:cmd>
                                  </p:childTnLst>
                                </p:cTn>
                              </p:par>
                            </p:childTnLst>
                          </p:cTn>
                        </p:par>
                      </p:childTnLst>
                    </p:cTn>
                  </p:par>
                </p:childTnLst>
              </p:cTn>
              <p:nextCondLst>
                <p:cond evt="onClick" delay="0">
                  <p:tgtEl>
                    <p:spTgt spid="9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r">
            <a:extLst>
              <a:ext uri="{FF2B5EF4-FFF2-40B4-BE49-F238E27FC236}">
                <a16:creationId xmlns:a16="http://schemas.microsoft.com/office/drawing/2014/main" id="{E1CE8D0A-5007-F940-584A-F3F518602B59}"/>
              </a:ext>
            </a:extLst>
          </p:cNvPr>
          <p:cNvGrpSpPr/>
          <p:nvPr/>
        </p:nvGrpSpPr>
        <p:grpSpPr>
          <a:xfrm>
            <a:off x="19222706" y="4505645"/>
            <a:ext cx="5062650" cy="4693185"/>
            <a:chOff x="0" y="0"/>
            <a:chExt cx="5805535" cy="4832614"/>
          </a:xfrm>
        </p:grpSpPr>
        <p:pic>
          <p:nvPicPr>
            <p:cNvPr id="12" name="Image" descr="Image">
              <a:extLst>
                <a:ext uri="{FF2B5EF4-FFF2-40B4-BE49-F238E27FC236}">
                  <a16:creationId xmlns:a16="http://schemas.microsoft.com/office/drawing/2014/main" id="{5AF7A4F7-F68F-881B-20CF-C180CDAEB709}"/>
                </a:ext>
              </a:extLst>
            </p:cNvPr>
            <p:cNvPicPr>
              <a:picLocks noChangeAspect="1"/>
            </p:cNvPicPr>
            <p:nvPr/>
          </p:nvPicPr>
          <p:blipFill>
            <a:blip r:embed="rId3"/>
            <a:srcRect l="42977" t="31230" r="2767"/>
            <a:stretch>
              <a:fillRect/>
            </a:stretch>
          </p:blipFill>
          <p:spPr>
            <a:xfrm>
              <a:off x="608734" y="1556740"/>
              <a:ext cx="5098181" cy="3275874"/>
            </a:xfrm>
            <a:prstGeom prst="rect">
              <a:avLst/>
            </a:prstGeom>
            <a:ln w="12700" cap="flat">
              <a:noFill/>
              <a:miter lim="400000"/>
            </a:ln>
            <a:effectLst/>
          </p:spPr>
        </p:pic>
        <p:sp>
          <p:nvSpPr>
            <p:cNvPr id="13" name="Rectangle">
              <a:extLst>
                <a:ext uri="{FF2B5EF4-FFF2-40B4-BE49-F238E27FC236}">
                  <a16:creationId xmlns:a16="http://schemas.microsoft.com/office/drawing/2014/main" id="{CFECD182-1BAA-A927-21E9-471FCFCE78FC}"/>
                </a:ext>
              </a:extLst>
            </p:cNvPr>
            <p:cNvSpPr/>
            <p:nvPr/>
          </p:nvSpPr>
          <p:spPr>
            <a:xfrm>
              <a:off x="299450" y="0"/>
              <a:ext cx="625407" cy="1485549"/>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4" name="Rectangle">
              <a:extLst>
                <a:ext uri="{FF2B5EF4-FFF2-40B4-BE49-F238E27FC236}">
                  <a16:creationId xmlns:a16="http://schemas.microsoft.com/office/drawing/2014/main" id="{52535D68-0153-C361-EFAB-EF6125F48F21}"/>
                </a:ext>
              </a:extLst>
            </p:cNvPr>
            <p:cNvSpPr/>
            <p:nvPr/>
          </p:nvSpPr>
          <p:spPr>
            <a:xfrm>
              <a:off x="0" y="3652411"/>
              <a:ext cx="2523360" cy="898348"/>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5" name="Rectangle">
              <a:extLst>
                <a:ext uri="{FF2B5EF4-FFF2-40B4-BE49-F238E27FC236}">
                  <a16:creationId xmlns:a16="http://schemas.microsoft.com/office/drawing/2014/main" id="{7A444F88-248D-C060-A814-3817585A7844}"/>
                </a:ext>
              </a:extLst>
            </p:cNvPr>
            <p:cNvSpPr/>
            <p:nvPr/>
          </p:nvSpPr>
          <p:spPr>
            <a:xfrm>
              <a:off x="777944" y="4096900"/>
              <a:ext cx="5027591" cy="300420"/>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6" name="Rectangle">
              <a:extLst>
                <a:ext uri="{FF2B5EF4-FFF2-40B4-BE49-F238E27FC236}">
                  <a16:creationId xmlns:a16="http://schemas.microsoft.com/office/drawing/2014/main" id="{BC581FB6-F53D-F95B-46B1-F52BA71431FE}"/>
                </a:ext>
              </a:extLst>
            </p:cNvPr>
            <p:cNvSpPr/>
            <p:nvPr/>
          </p:nvSpPr>
          <p:spPr>
            <a:xfrm>
              <a:off x="2561091" y="187155"/>
              <a:ext cx="2523360" cy="1796211"/>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grpSp>
      <p:grpSp>
        <p:nvGrpSpPr>
          <p:cNvPr id="17" name="Grouper">
            <a:extLst>
              <a:ext uri="{FF2B5EF4-FFF2-40B4-BE49-F238E27FC236}">
                <a16:creationId xmlns:a16="http://schemas.microsoft.com/office/drawing/2014/main" id="{55FEE1EE-BDFF-D58D-A00B-16FE49B5DEF6}"/>
              </a:ext>
            </a:extLst>
          </p:cNvPr>
          <p:cNvGrpSpPr/>
          <p:nvPr/>
        </p:nvGrpSpPr>
        <p:grpSpPr>
          <a:xfrm>
            <a:off x="18088589" y="6074458"/>
            <a:ext cx="1739790" cy="2558400"/>
            <a:chOff x="0" y="0"/>
            <a:chExt cx="1995084" cy="2634405"/>
          </a:xfrm>
        </p:grpSpPr>
        <p:pic>
          <p:nvPicPr>
            <p:cNvPr id="18" name="Image" descr="Image">
              <a:extLst>
                <a:ext uri="{FF2B5EF4-FFF2-40B4-BE49-F238E27FC236}">
                  <a16:creationId xmlns:a16="http://schemas.microsoft.com/office/drawing/2014/main" id="{4873E4B6-A5D4-51E4-7DCF-E11D4B03ECCD}"/>
                </a:ext>
              </a:extLst>
            </p:cNvPr>
            <p:cNvPicPr>
              <a:picLocks/>
            </p:cNvPicPr>
            <p:nvPr/>
          </p:nvPicPr>
          <p:blipFill>
            <a:blip r:embed="rId4"/>
            <a:stretch>
              <a:fillRect/>
            </a:stretch>
          </p:blipFill>
          <p:spPr>
            <a:xfrm>
              <a:off x="118464" y="1332543"/>
              <a:ext cx="1876621" cy="1301863"/>
            </a:xfrm>
            <a:prstGeom prst="rect">
              <a:avLst/>
            </a:prstGeom>
            <a:ln w="12700" cap="flat">
              <a:noFill/>
              <a:miter lim="400000"/>
            </a:ln>
            <a:effectLst/>
          </p:spPr>
        </p:pic>
        <p:pic>
          <p:nvPicPr>
            <p:cNvPr id="19" name="Image" descr="Image">
              <a:extLst>
                <a:ext uri="{FF2B5EF4-FFF2-40B4-BE49-F238E27FC236}">
                  <a16:creationId xmlns:a16="http://schemas.microsoft.com/office/drawing/2014/main" id="{5691A0F3-1411-6B41-410A-7623CC254C1A}"/>
                </a:ext>
              </a:extLst>
            </p:cNvPr>
            <p:cNvPicPr>
              <a:picLocks/>
            </p:cNvPicPr>
            <p:nvPr/>
          </p:nvPicPr>
          <p:blipFill>
            <a:blip r:embed="rId5"/>
            <a:stretch>
              <a:fillRect/>
            </a:stretch>
          </p:blipFill>
          <p:spPr>
            <a:xfrm>
              <a:off x="0" y="0"/>
              <a:ext cx="1980719" cy="1387608"/>
            </a:xfrm>
            <a:prstGeom prst="rect">
              <a:avLst/>
            </a:prstGeom>
            <a:ln w="12700" cap="flat">
              <a:noFill/>
              <a:miter lim="400000"/>
            </a:ln>
            <a:effectLst/>
          </p:spPr>
        </p:pic>
      </p:grpSp>
      <p:sp>
        <p:nvSpPr>
          <p:cNvPr id="688" name="Frequency [GHz]"/>
          <p:cNvSpPr txBox="1"/>
          <p:nvPr/>
        </p:nvSpPr>
        <p:spPr>
          <a:xfrm>
            <a:off x="4979700" y="12383717"/>
            <a:ext cx="3957373" cy="6520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b="0">
                <a:solidFill>
                  <a:srgbClr val="141514"/>
                </a:solidFill>
                <a:latin typeface="Times New Roman"/>
                <a:ea typeface="Times New Roman"/>
                <a:cs typeface="Times New Roman"/>
                <a:sym typeface="Times New Roman"/>
              </a:defRPr>
            </a:lvl1pPr>
          </a:lstStyle>
          <a:p>
            <a:r>
              <a:rPr dirty="0"/>
              <a:t>Frequency [GHz]</a:t>
            </a:r>
          </a:p>
        </p:txBody>
      </p:sp>
      <p:pic>
        <p:nvPicPr>
          <p:cNvPr id="689" name="Image" descr="Image"/>
          <p:cNvPicPr>
            <a:picLocks noChangeAspect="1"/>
          </p:cNvPicPr>
          <p:nvPr/>
        </p:nvPicPr>
        <p:blipFill>
          <a:blip r:embed="rId6"/>
          <a:stretch>
            <a:fillRect/>
          </a:stretch>
        </p:blipFill>
        <p:spPr>
          <a:xfrm>
            <a:off x="833532" y="5184659"/>
            <a:ext cx="11550858" cy="7354931"/>
          </a:xfrm>
          <a:prstGeom prst="rect">
            <a:avLst/>
          </a:prstGeom>
          <a:ln w="12700">
            <a:miter lim="400000"/>
          </a:ln>
        </p:spPr>
      </p:pic>
      <p:sp>
        <p:nvSpPr>
          <p:cNvPr id="691" name="LiteBIRD sensitivities"/>
          <p:cNvSpPr txBox="1"/>
          <p:nvPr/>
        </p:nvSpPr>
        <p:spPr>
          <a:xfrm>
            <a:off x="257412" y="95291"/>
            <a:ext cx="5937523"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Sensitivities</a:t>
            </a:r>
            <a:endParaRPr dirty="0"/>
          </a:p>
        </p:txBody>
      </p:sp>
      <p:sp>
        <p:nvSpPr>
          <p:cNvPr id="69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69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69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702" name="Grouper"/>
          <p:cNvGrpSpPr/>
          <p:nvPr/>
        </p:nvGrpSpPr>
        <p:grpSpPr>
          <a:xfrm>
            <a:off x="-30866" y="13078927"/>
            <a:ext cx="24467794" cy="656361"/>
            <a:chOff x="0" y="0"/>
            <a:chExt cx="24467793" cy="656360"/>
          </a:xfrm>
        </p:grpSpPr>
        <p:sp>
          <p:nvSpPr>
            <p:cNvPr id="69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701" name="Grouper"/>
            <p:cNvGrpSpPr/>
            <p:nvPr/>
          </p:nvGrpSpPr>
          <p:grpSpPr>
            <a:xfrm flipH="1">
              <a:off x="22124096" y="-1"/>
              <a:ext cx="2343698" cy="656361"/>
              <a:chOff x="0" y="0"/>
              <a:chExt cx="2343697" cy="656360"/>
            </a:xfrm>
          </p:grpSpPr>
          <p:sp>
            <p:nvSpPr>
              <p:cNvPr id="69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705" name="10"/>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10</a:t>
            </a:r>
            <a:endParaRPr dirty="0"/>
          </a:p>
        </p:txBody>
      </p:sp>
      <p:grpSp>
        <p:nvGrpSpPr>
          <p:cNvPr id="714" name="Grouper"/>
          <p:cNvGrpSpPr/>
          <p:nvPr/>
        </p:nvGrpSpPr>
        <p:grpSpPr>
          <a:xfrm>
            <a:off x="-30867" y="-24578"/>
            <a:ext cx="24445734" cy="2203998"/>
            <a:chOff x="0" y="0"/>
            <a:chExt cx="24445732" cy="2203997"/>
          </a:xfrm>
        </p:grpSpPr>
        <p:sp>
          <p:nvSpPr>
            <p:cNvPr id="70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713" name="LiteBIRD-logo-posi-RGB.png" descr="LiteBIRD-logo-posi-RGB.png"/>
            <p:cNvPicPr>
              <a:picLocks noChangeAspect="1"/>
            </p:cNvPicPr>
            <p:nvPr/>
          </p:nvPicPr>
          <p:blipFill>
            <a:blip r:embed="rId7"/>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718" name="Ligne"/>
          <p:cNvSpPr/>
          <p:nvPr/>
        </p:nvSpPr>
        <p:spPr>
          <a:xfrm flipV="1">
            <a:off x="1201028" y="1906614"/>
            <a:ext cx="2643712" cy="481062"/>
          </a:xfrm>
          <a:prstGeom prst="line">
            <a:avLst/>
          </a:prstGeom>
          <a:ln w="50800">
            <a:solidFill>
              <a:srgbClr val="000000"/>
            </a:solidFill>
            <a:custDash>
              <a:ds d="200000" sp="200000"/>
            </a:custDash>
            <a:miter lim="400000"/>
            <a:headEnd type="stealth"/>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19" name="Google Shape;247;p27"/>
          <p:cNvSpPr txBox="1"/>
          <p:nvPr/>
        </p:nvSpPr>
        <p:spPr>
          <a:xfrm>
            <a:off x="445983" y="1761517"/>
            <a:ext cx="1436704" cy="507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l" defTabSz="914400">
              <a:spcBef>
                <a:spcPts val="1000"/>
              </a:spcBef>
              <a:buClr>
                <a:srgbClr val="113362"/>
              </a:buClr>
              <a:buFont typeface="Arial"/>
              <a:defRPr b="0">
                <a:solidFill>
                  <a:srgbClr val="141514"/>
                </a:solidFill>
                <a:latin typeface="Times New Roman"/>
                <a:ea typeface="Times New Roman"/>
                <a:cs typeface="Times New Roman"/>
                <a:sym typeface="Times New Roman"/>
              </a:defRPr>
            </a:lvl1pPr>
          </a:lstStyle>
          <a:p>
            <a:r>
              <a:rPr dirty="0"/>
              <a:t>420 mm</a:t>
            </a:r>
          </a:p>
        </p:txBody>
      </p:sp>
      <p:sp>
        <p:nvSpPr>
          <p:cNvPr id="720" name="Ligne"/>
          <p:cNvSpPr/>
          <p:nvPr/>
        </p:nvSpPr>
        <p:spPr>
          <a:xfrm flipH="1">
            <a:off x="13079419" y="2818291"/>
            <a:ext cx="12096" cy="1487672"/>
          </a:xfrm>
          <a:prstGeom prst="line">
            <a:avLst/>
          </a:prstGeom>
          <a:ln w="50800">
            <a:solidFill>
              <a:srgbClr val="000000"/>
            </a:solidFill>
            <a:custDash>
              <a:ds d="200000" sp="200000"/>
            </a:custDash>
            <a:miter lim="400000"/>
            <a:headEnd type="stealth"/>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1" name="Ligne"/>
          <p:cNvSpPr/>
          <p:nvPr/>
        </p:nvSpPr>
        <p:spPr>
          <a:xfrm flipH="1">
            <a:off x="6917921" y="1901939"/>
            <a:ext cx="39354" cy="2021450"/>
          </a:xfrm>
          <a:prstGeom prst="line">
            <a:avLst/>
          </a:prstGeom>
          <a:ln w="50800">
            <a:solidFill>
              <a:srgbClr val="000000"/>
            </a:solidFill>
            <a:custDash>
              <a:ds d="200000" sp="200000"/>
            </a:custDash>
            <a:miter lim="400000"/>
            <a:headEnd type="stealth"/>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2" name="Google Shape;247;p27"/>
          <p:cNvSpPr txBox="1"/>
          <p:nvPr/>
        </p:nvSpPr>
        <p:spPr>
          <a:xfrm>
            <a:off x="5476583" y="2067263"/>
            <a:ext cx="1436704" cy="507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l" defTabSz="914400">
              <a:spcBef>
                <a:spcPts val="1000"/>
              </a:spcBef>
              <a:buClr>
                <a:srgbClr val="113362"/>
              </a:buClr>
              <a:buFont typeface="Arial"/>
              <a:defRPr b="0">
                <a:solidFill>
                  <a:srgbClr val="141514"/>
                </a:solidFill>
                <a:latin typeface="Times New Roman"/>
                <a:ea typeface="Times New Roman"/>
                <a:cs typeface="Times New Roman"/>
                <a:sym typeface="Times New Roman"/>
              </a:defRPr>
            </a:lvl1pPr>
          </a:lstStyle>
          <a:p>
            <a:r>
              <a:rPr dirty="0"/>
              <a:t>320 mm</a:t>
            </a:r>
          </a:p>
        </p:txBody>
      </p:sp>
      <p:sp>
        <p:nvSpPr>
          <p:cNvPr id="726" name="Google Shape;247;p27"/>
          <p:cNvSpPr txBox="1"/>
          <p:nvPr/>
        </p:nvSpPr>
        <p:spPr>
          <a:xfrm>
            <a:off x="13221216" y="2827989"/>
            <a:ext cx="1436704" cy="507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l" defTabSz="914400">
              <a:spcBef>
                <a:spcPts val="1000"/>
              </a:spcBef>
              <a:buClr>
                <a:srgbClr val="113362"/>
              </a:buClr>
              <a:buFont typeface="Arial"/>
              <a:defRPr b="0">
                <a:solidFill>
                  <a:srgbClr val="141514"/>
                </a:solidFill>
                <a:latin typeface="Times New Roman"/>
                <a:ea typeface="Times New Roman"/>
                <a:cs typeface="Times New Roman"/>
                <a:sym typeface="Times New Roman"/>
              </a:defRPr>
            </a:lvl1pPr>
          </a:lstStyle>
          <a:p>
            <a:r>
              <a:rPr dirty="0"/>
              <a:t>190 mm</a:t>
            </a:r>
          </a:p>
        </p:txBody>
      </p:sp>
      <p:grpSp>
        <p:nvGrpSpPr>
          <p:cNvPr id="729" name="Grouper"/>
          <p:cNvGrpSpPr/>
          <p:nvPr/>
        </p:nvGrpSpPr>
        <p:grpSpPr>
          <a:xfrm>
            <a:off x="20048875" y="2371696"/>
            <a:ext cx="4168222" cy="876904"/>
            <a:chOff x="0" y="0"/>
            <a:chExt cx="4168220" cy="876902"/>
          </a:xfrm>
        </p:grpSpPr>
        <p:sp>
          <p:nvSpPr>
            <p:cNvPr id="727" name="Rectangle aux angles arrondis"/>
            <p:cNvSpPr/>
            <p:nvPr/>
          </p:nvSpPr>
          <p:spPr>
            <a:xfrm>
              <a:off x="0" y="0"/>
              <a:ext cx="4168220"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728" name="Google Shape;254;p27"/>
            <p:cNvSpPr txBox="1"/>
            <p:nvPr/>
          </p:nvSpPr>
          <p:spPr>
            <a:xfrm>
              <a:off x="159109" y="119700"/>
              <a:ext cx="3850000"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SPIE 2020</a:t>
              </a:r>
            </a:p>
          </p:txBody>
        </p:sp>
      </p:grpSp>
      <p:sp>
        <p:nvSpPr>
          <p:cNvPr id="730" name="Sensitivity [µK•arcmin]"/>
          <p:cNvSpPr txBox="1"/>
          <p:nvPr/>
        </p:nvSpPr>
        <p:spPr>
          <a:xfrm rot="16200000">
            <a:off x="-2211388" y="7751059"/>
            <a:ext cx="5398227" cy="6520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900" b="0">
                <a:solidFill>
                  <a:srgbClr val="141514"/>
                </a:solidFill>
                <a:latin typeface="Times New Roman"/>
                <a:ea typeface="Times New Roman"/>
                <a:cs typeface="Times New Roman"/>
                <a:sym typeface="Times New Roman"/>
              </a:defRPr>
            </a:pPr>
            <a:r>
              <a:t>Sensitivity [µK</a:t>
            </a:r>
            <a:r>
              <a:rPr sz="2800"/>
              <a:t>•</a:t>
            </a:r>
            <a:r>
              <a:t>arcmin]</a:t>
            </a:r>
          </a:p>
        </p:txBody>
      </p:sp>
      <p:sp>
        <p:nvSpPr>
          <p:cNvPr id="731" name="Ligne"/>
          <p:cNvSpPr/>
          <p:nvPr/>
        </p:nvSpPr>
        <p:spPr>
          <a:xfrm>
            <a:off x="1621161" y="5076079"/>
            <a:ext cx="6203661" cy="1"/>
          </a:xfrm>
          <a:prstGeom prst="line">
            <a:avLst/>
          </a:prstGeom>
          <a:ln w="50800">
            <a:solidFill>
              <a:srgbClr val="F8CE55"/>
            </a:solidFill>
            <a:miter lim="400000"/>
            <a:headEnd type="triangle" len="sm"/>
            <a:tailEnd type="triangle" len="sm"/>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2" name="Ligne"/>
          <p:cNvSpPr/>
          <p:nvPr/>
        </p:nvSpPr>
        <p:spPr>
          <a:xfrm>
            <a:off x="5232965" y="4856764"/>
            <a:ext cx="3775108" cy="1"/>
          </a:xfrm>
          <a:prstGeom prst="line">
            <a:avLst/>
          </a:prstGeom>
          <a:ln w="50800">
            <a:solidFill>
              <a:srgbClr val="113362"/>
            </a:solidFill>
            <a:miter lim="400000"/>
            <a:headEnd type="triangle" len="sm"/>
            <a:tailEnd type="triangle" len="sm"/>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3" name="Ligne"/>
          <p:cNvSpPr/>
          <p:nvPr/>
        </p:nvSpPr>
        <p:spPr>
          <a:xfrm>
            <a:off x="7914043" y="5076079"/>
            <a:ext cx="4167165" cy="1"/>
          </a:xfrm>
          <a:prstGeom prst="line">
            <a:avLst/>
          </a:prstGeom>
          <a:ln w="50800">
            <a:solidFill>
              <a:srgbClr val="ED7044"/>
            </a:solidFill>
            <a:miter lim="400000"/>
            <a:headEnd type="triangle" len="sm"/>
            <a:tailEnd type="triangle" len="sm"/>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4" name="LFT"/>
          <p:cNvSpPr txBox="1"/>
          <p:nvPr/>
        </p:nvSpPr>
        <p:spPr>
          <a:xfrm>
            <a:off x="2764969" y="4359832"/>
            <a:ext cx="1818015" cy="811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solidFill>
                  <a:srgbClr val="F8CE55"/>
                </a:solidFill>
                <a:latin typeface="Times New Roman"/>
                <a:ea typeface="Times New Roman"/>
                <a:cs typeface="Times New Roman"/>
                <a:sym typeface="Times New Roman"/>
              </a:defRPr>
            </a:lvl1pPr>
          </a:lstStyle>
          <a:p>
            <a:r>
              <a:rPr dirty="0"/>
              <a:t>LFT</a:t>
            </a:r>
          </a:p>
        </p:txBody>
      </p:sp>
      <p:sp>
        <p:nvSpPr>
          <p:cNvPr id="735" name="MFT"/>
          <p:cNvSpPr txBox="1"/>
          <p:nvPr/>
        </p:nvSpPr>
        <p:spPr>
          <a:xfrm>
            <a:off x="5565744" y="4118871"/>
            <a:ext cx="1818015" cy="811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solidFill>
                  <a:srgbClr val="113362"/>
                </a:solidFill>
                <a:latin typeface="Times New Roman"/>
                <a:ea typeface="Times New Roman"/>
                <a:cs typeface="Times New Roman"/>
                <a:sym typeface="Times New Roman"/>
              </a:defRPr>
            </a:lvl1pPr>
          </a:lstStyle>
          <a:p>
            <a:r>
              <a:rPr dirty="0"/>
              <a:t>MFT</a:t>
            </a:r>
          </a:p>
        </p:txBody>
      </p:sp>
      <p:sp>
        <p:nvSpPr>
          <p:cNvPr id="736" name="HFT"/>
          <p:cNvSpPr txBox="1"/>
          <p:nvPr/>
        </p:nvSpPr>
        <p:spPr>
          <a:xfrm>
            <a:off x="9378324" y="4359832"/>
            <a:ext cx="1818016" cy="811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solidFill>
                  <a:srgbClr val="ED7044"/>
                </a:solidFill>
                <a:latin typeface="Times New Roman"/>
                <a:ea typeface="Times New Roman"/>
                <a:cs typeface="Times New Roman"/>
                <a:sym typeface="Times New Roman"/>
              </a:defRPr>
            </a:lvl1pPr>
          </a:lstStyle>
          <a:p>
            <a:r>
              <a:rPr dirty="0"/>
              <a:t>HFT</a:t>
            </a:r>
          </a:p>
        </p:txBody>
      </p:sp>
      <p:sp>
        <p:nvSpPr>
          <p:cNvPr id="3" name="Rectangle 2">
            <a:extLst>
              <a:ext uri="{FF2B5EF4-FFF2-40B4-BE49-F238E27FC236}">
                <a16:creationId xmlns:a16="http://schemas.microsoft.com/office/drawing/2014/main" id="{63FC46A7-BE10-2671-DB75-E4A922F0623B}"/>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21ECAB2C-B8D2-7FD3-F075-3E62A2CFD2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674BB1B5-0907-3D93-79AD-1BB8980116A8}"/>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EDBD1A51-2500-5423-483E-AF83BD5827AB}"/>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6" name="Google Shape;391;p34" descr="Google Shape;391;p34">
            <a:extLst>
              <a:ext uri="{FF2B5EF4-FFF2-40B4-BE49-F238E27FC236}">
                <a16:creationId xmlns:a16="http://schemas.microsoft.com/office/drawing/2014/main" id="{04CB1FD0-DC99-7AEA-7722-FDE162773249}"/>
              </a:ext>
            </a:extLst>
          </p:cNvPr>
          <p:cNvPicPr>
            <a:picLocks noChangeAspect="1"/>
          </p:cNvPicPr>
          <p:nvPr/>
        </p:nvPicPr>
        <p:blipFill>
          <a:blip r:embed="rId9"/>
          <a:srcRect l="6353" t="7060" r="62381" b="26303"/>
          <a:stretch>
            <a:fillRect/>
          </a:stretch>
        </p:blipFill>
        <p:spPr>
          <a:xfrm rot="166271">
            <a:off x="1107076" y="1964174"/>
            <a:ext cx="3475027" cy="2962491"/>
          </a:xfrm>
          <a:custGeom>
            <a:avLst/>
            <a:gdLst/>
            <a:ahLst/>
            <a:cxnLst>
              <a:cxn ang="0">
                <a:pos x="wd2" y="hd2"/>
              </a:cxn>
              <a:cxn ang="5400000">
                <a:pos x="wd2" y="hd2"/>
              </a:cxn>
              <a:cxn ang="10800000">
                <a:pos x="wd2" y="hd2"/>
              </a:cxn>
              <a:cxn ang="16200000">
                <a:pos x="wd2" y="hd2"/>
              </a:cxn>
            </a:cxnLst>
            <a:rect l="0" t="0" r="r" b="b"/>
            <a:pathLst>
              <a:path w="21463" h="21421" extrusionOk="0">
                <a:moveTo>
                  <a:pt x="16856" y="0"/>
                </a:moveTo>
                <a:lnTo>
                  <a:pt x="9679" y="1866"/>
                </a:lnTo>
                <a:cubicBezTo>
                  <a:pt x="5732" y="2893"/>
                  <a:pt x="2317" y="3834"/>
                  <a:pt x="2090" y="3957"/>
                </a:cubicBezTo>
                <a:cubicBezTo>
                  <a:pt x="1447" y="4305"/>
                  <a:pt x="1342" y="4801"/>
                  <a:pt x="1449" y="6999"/>
                </a:cubicBezTo>
                <a:lnTo>
                  <a:pt x="1544" y="8912"/>
                </a:lnTo>
                <a:lnTo>
                  <a:pt x="1075" y="9140"/>
                </a:lnTo>
                <a:cubicBezTo>
                  <a:pt x="559" y="9393"/>
                  <a:pt x="556" y="9327"/>
                  <a:pt x="1138" y="10786"/>
                </a:cubicBezTo>
                <a:cubicBezTo>
                  <a:pt x="1285" y="11153"/>
                  <a:pt x="1277" y="11248"/>
                  <a:pt x="1090" y="11467"/>
                </a:cubicBezTo>
                <a:cubicBezTo>
                  <a:pt x="888" y="11704"/>
                  <a:pt x="864" y="11687"/>
                  <a:pt x="729" y="11231"/>
                </a:cubicBezTo>
                <a:cubicBezTo>
                  <a:pt x="634" y="10911"/>
                  <a:pt x="496" y="10741"/>
                  <a:pt x="334" y="10741"/>
                </a:cubicBezTo>
                <a:cubicBezTo>
                  <a:pt x="197" y="10741"/>
                  <a:pt x="84" y="10770"/>
                  <a:pt x="84" y="10805"/>
                </a:cubicBezTo>
                <a:cubicBezTo>
                  <a:pt x="84" y="10840"/>
                  <a:pt x="50" y="10974"/>
                  <a:pt x="8" y="11103"/>
                </a:cubicBezTo>
                <a:cubicBezTo>
                  <a:pt x="-41" y="11253"/>
                  <a:pt x="140" y="11573"/>
                  <a:pt x="514" y="11995"/>
                </a:cubicBezTo>
                <a:cubicBezTo>
                  <a:pt x="1004" y="12548"/>
                  <a:pt x="1300" y="13176"/>
                  <a:pt x="2342" y="15871"/>
                </a:cubicBezTo>
                <a:cubicBezTo>
                  <a:pt x="3537" y="18960"/>
                  <a:pt x="3943" y="20286"/>
                  <a:pt x="3787" y="20583"/>
                </a:cubicBezTo>
                <a:cubicBezTo>
                  <a:pt x="3747" y="20659"/>
                  <a:pt x="3792" y="20889"/>
                  <a:pt x="3886" y="21094"/>
                </a:cubicBezTo>
                <a:cubicBezTo>
                  <a:pt x="4117" y="21600"/>
                  <a:pt x="4463" y="21499"/>
                  <a:pt x="4470" y="20924"/>
                </a:cubicBezTo>
                <a:cubicBezTo>
                  <a:pt x="4474" y="20494"/>
                  <a:pt x="4512" y="20465"/>
                  <a:pt x="5350" y="20256"/>
                </a:cubicBezTo>
                <a:cubicBezTo>
                  <a:pt x="6096" y="20069"/>
                  <a:pt x="6258" y="20070"/>
                  <a:pt x="6444" y="20251"/>
                </a:cubicBezTo>
                <a:cubicBezTo>
                  <a:pt x="6714" y="20513"/>
                  <a:pt x="7126" y="20447"/>
                  <a:pt x="7471" y="20086"/>
                </a:cubicBezTo>
                <a:cubicBezTo>
                  <a:pt x="7615" y="19936"/>
                  <a:pt x="7851" y="19741"/>
                  <a:pt x="7994" y="19656"/>
                </a:cubicBezTo>
                <a:cubicBezTo>
                  <a:pt x="8346" y="19447"/>
                  <a:pt x="10282" y="18947"/>
                  <a:pt x="10610" y="18979"/>
                </a:cubicBezTo>
                <a:cubicBezTo>
                  <a:pt x="10753" y="18994"/>
                  <a:pt x="11078" y="18909"/>
                  <a:pt x="11330" y="18790"/>
                </a:cubicBezTo>
                <a:cubicBezTo>
                  <a:pt x="11921" y="18510"/>
                  <a:pt x="14825" y="17734"/>
                  <a:pt x="15252" y="17742"/>
                </a:cubicBezTo>
                <a:cubicBezTo>
                  <a:pt x="15432" y="17746"/>
                  <a:pt x="15828" y="17801"/>
                  <a:pt x="16132" y="17863"/>
                </a:cubicBezTo>
                <a:cubicBezTo>
                  <a:pt x="16639" y="17967"/>
                  <a:pt x="16694" y="17946"/>
                  <a:pt x="16806" y="17602"/>
                </a:cubicBezTo>
                <a:cubicBezTo>
                  <a:pt x="16903" y="17303"/>
                  <a:pt x="17082" y="17187"/>
                  <a:pt x="17692" y="17029"/>
                </a:cubicBezTo>
                <a:cubicBezTo>
                  <a:pt x="18113" y="16921"/>
                  <a:pt x="18524" y="16767"/>
                  <a:pt x="18608" y="16687"/>
                </a:cubicBezTo>
                <a:cubicBezTo>
                  <a:pt x="18714" y="16587"/>
                  <a:pt x="18815" y="16674"/>
                  <a:pt x="18936" y="16970"/>
                </a:cubicBezTo>
                <a:cubicBezTo>
                  <a:pt x="19032" y="17205"/>
                  <a:pt x="19206" y="17419"/>
                  <a:pt x="19322" y="17445"/>
                </a:cubicBezTo>
                <a:cubicBezTo>
                  <a:pt x="19664" y="17522"/>
                  <a:pt x="19723" y="17026"/>
                  <a:pt x="19438" y="16486"/>
                </a:cubicBezTo>
                <a:cubicBezTo>
                  <a:pt x="19071" y="15790"/>
                  <a:pt x="19105" y="15492"/>
                  <a:pt x="19577" y="15283"/>
                </a:cubicBezTo>
                <a:cubicBezTo>
                  <a:pt x="20006" y="15093"/>
                  <a:pt x="20017" y="14961"/>
                  <a:pt x="19690" y="14022"/>
                </a:cubicBezTo>
                <a:cubicBezTo>
                  <a:pt x="19530" y="13564"/>
                  <a:pt x="19553" y="13509"/>
                  <a:pt x="20453" y="12123"/>
                </a:cubicBezTo>
                <a:cubicBezTo>
                  <a:pt x="20962" y="11339"/>
                  <a:pt x="21417" y="10527"/>
                  <a:pt x="21461" y="10321"/>
                </a:cubicBezTo>
                <a:cubicBezTo>
                  <a:pt x="21559" y="9863"/>
                  <a:pt x="18681" y="1394"/>
                  <a:pt x="18241" y="846"/>
                </a:cubicBezTo>
                <a:cubicBezTo>
                  <a:pt x="18085" y="652"/>
                  <a:pt x="17710" y="381"/>
                  <a:pt x="17407" y="246"/>
                </a:cubicBezTo>
                <a:lnTo>
                  <a:pt x="16856" y="0"/>
                </a:lnTo>
                <a:close/>
              </a:path>
            </a:pathLst>
          </a:custGeom>
          <a:ln w="12700">
            <a:miter lim="400000"/>
          </a:ln>
        </p:spPr>
      </p:pic>
      <p:pic>
        <p:nvPicPr>
          <p:cNvPr id="8" name="Google Shape;394;p34" descr="Google Shape;394;p34">
            <a:extLst>
              <a:ext uri="{FF2B5EF4-FFF2-40B4-BE49-F238E27FC236}">
                <a16:creationId xmlns:a16="http://schemas.microsoft.com/office/drawing/2014/main" id="{60931642-1922-54BE-931D-612AE0C3CD30}"/>
              </a:ext>
            </a:extLst>
          </p:cNvPr>
          <p:cNvPicPr>
            <a:picLocks noChangeAspect="1"/>
          </p:cNvPicPr>
          <p:nvPr/>
        </p:nvPicPr>
        <p:blipFill>
          <a:blip r:embed="rId9"/>
          <a:srcRect l="72408" t="15114" r="8799" b="31630"/>
          <a:stretch>
            <a:fillRect/>
          </a:stretch>
        </p:blipFill>
        <p:spPr>
          <a:xfrm>
            <a:off x="10940585" y="2646548"/>
            <a:ext cx="1951102" cy="2211794"/>
          </a:xfrm>
          <a:custGeom>
            <a:avLst/>
            <a:gdLst/>
            <a:ahLst/>
            <a:cxnLst>
              <a:cxn ang="0">
                <a:pos x="wd2" y="hd2"/>
              </a:cxn>
              <a:cxn ang="5400000">
                <a:pos x="wd2" y="hd2"/>
              </a:cxn>
              <a:cxn ang="10800000">
                <a:pos x="wd2" y="hd2"/>
              </a:cxn>
              <a:cxn ang="16200000">
                <a:pos x="wd2" y="hd2"/>
              </a:cxn>
            </a:cxnLst>
            <a:rect l="0" t="0" r="r" b="b"/>
            <a:pathLst>
              <a:path w="21365" h="21579" extrusionOk="0">
                <a:moveTo>
                  <a:pt x="8315" y="0"/>
                </a:moveTo>
                <a:cubicBezTo>
                  <a:pt x="8254" y="28"/>
                  <a:pt x="8201" y="47"/>
                  <a:pt x="8131" y="84"/>
                </a:cubicBezTo>
                <a:cubicBezTo>
                  <a:pt x="7921" y="254"/>
                  <a:pt x="7524" y="490"/>
                  <a:pt x="6969" y="769"/>
                </a:cubicBezTo>
                <a:cubicBezTo>
                  <a:pt x="6582" y="1002"/>
                  <a:pt x="6219" y="1209"/>
                  <a:pt x="6162" y="1209"/>
                </a:cubicBezTo>
                <a:cubicBezTo>
                  <a:pt x="6089" y="1209"/>
                  <a:pt x="5914" y="1278"/>
                  <a:pt x="5762" y="1330"/>
                </a:cubicBezTo>
                <a:cubicBezTo>
                  <a:pt x="5522" y="1434"/>
                  <a:pt x="5292" y="1539"/>
                  <a:pt x="5038" y="1643"/>
                </a:cubicBezTo>
                <a:cubicBezTo>
                  <a:pt x="4945" y="1681"/>
                  <a:pt x="4865" y="1719"/>
                  <a:pt x="4774" y="1758"/>
                </a:cubicBezTo>
                <a:cubicBezTo>
                  <a:pt x="3744" y="2250"/>
                  <a:pt x="2499" y="2944"/>
                  <a:pt x="2088" y="3335"/>
                </a:cubicBezTo>
                <a:cubicBezTo>
                  <a:pt x="2020" y="3400"/>
                  <a:pt x="1951" y="3450"/>
                  <a:pt x="1883" y="3503"/>
                </a:cubicBezTo>
                <a:cubicBezTo>
                  <a:pt x="1883" y="3503"/>
                  <a:pt x="1883" y="3505"/>
                  <a:pt x="1883" y="3506"/>
                </a:cubicBezTo>
                <a:cubicBezTo>
                  <a:pt x="1880" y="3686"/>
                  <a:pt x="1363" y="4020"/>
                  <a:pt x="1089" y="4054"/>
                </a:cubicBezTo>
                <a:cubicBezTo>
                  <a:pt x="1078" y="4058"/>
                  <a:pt x="1062" y="4070"/>
                  <a:pt x="1051" y="4073"/>
                </a:cubicBezTo>
                <a:cubicBezTo>
                  <a:pt x="1017" y="4084"/>
                  <a:pt x="974" y="4101"/>
                  <a:pt x="950" y="4101"/>
                </a:cubicBezTo>
                <a:cubicBezTo>
                  <a:pt x="896" y="4101"/>
                  <a:pt x="855" y="4127"/>
                  <a:pt x="811" y="4150"/>
                </a:cubicBezTo>
                <a:cubicBezTo>
                  <a:pt x="777" y="4186"/>
                  <a:pt x="740" y="4220"/>
                  <a:pt x="714" y="4271"/>
                </a:cubicBezTo>
                <a:cubicBezTo>
                  <a:pt x="685" y="4328"/>
                  <a:pt x="688" y="4368"/>
                  <a:pt x="679" y="4411"/>
                </a:cubicBezTo>
                <a:cubicBezTo>
                  <a:pt x="668" y="4594"/>
                  <a:pt x="753" y="4627"/>
                  <a:pt x="943" y="4516"/>
                </a:cubicBezTo>
                <a:cubicBezTo>
                  <a:pt x="992" y="4483"/>
                  <a:pt x="1042" y="4455"/>
                  <a:pt x="1096" y="4398"/>
                </a:cubicBezTo>
                <a:cubicBezTo>
                  <a:pt x="1448" y="4029"/>
                  <a:pt x="1957" y="3756"/>
                  <a:pt x="2050" y="3890"/>
                </a:cubicBezTo>
                <a:cubicBezTo>
                  <a:pt x="2091" y="3949"/>
                  <a:pt x="1998" y="4228"/>
                  <a:pt x="1837" y="4510"/>
                </a:cubicBezTo>
                <a:cubicBezTo>
                  <a:pt x="1607" y="4915"/>
                  <a:pt x="1445" y="5327"/>
                  <a:pt x="1340" y="5750"/>
                </a:cubicBezTo>
                <a:cubicBezTo>
                  <a:pt x="1243" y="6206"/>
                  <a:pt x="1208" y="6769"/>
                  <a:pt x="1225" y="7452"/>
                </a:cubicBezTo>
                <a:cubicBezTo>
                  <a:pt x="1258" y="7870"/>
                  <a:pt x="1300" y="8314"/>
                  <a:pt x="1326" y="8437"/>
                </a:cubicBezTo>
                <a:cubicBezTo>
                  <a:pt x="1357" y="8582"/>
                  <a:pt x="1417" y="8885"/>
                  <a:pt x="1462" y="9110"/>
                </a:cubicBezTo>
                <a:cubicBezTo>
                  <a:pt x="1506" y="9335"/>
                  <a:pt x="1563" y="9611"/>
                  <a:pt x="1587" y="9721"/>
                </a:cubicBezTo>
                <a:cubicBezTo>
                  <a:pt x="1607" y="9812"/>
                  <a:pt x="1568" y="9987"/>
                  <a:pt x="1510" y="10173"/>
                </a:cubicBezTo>
                <a:cubicBezTo>
                  <a:pt x="1509" y="10183"/>
                  <a:pt x="1516" y="10222"/>
                  <a:pt x="1514" y="10229"/>
                </a:cubicBezTo>
                <a:cubicBezTo>
                  <a:pt x="1509" y="10246"/>
                  <a:pt x="1478" y="10290"/>
                  <a:pt x="1469" y="10313"/>
                </a:cubicBezTo>
                <a:cubicBezTo>
                  <a:pt x="1372" y="10577"/>
                  <a:pt x="1237" y="10845"/>
                  <a:pt x="1117" y="10964"/>
                </a:cubicBezTo>
                <a:cubicBezTo>
                  <a:pt x="1040" y="11040"/>
                  <a:pt x="969" y="11140"/>
                  <a:pt x="898" y="11236"/>
                </a:cubicBezTo>
                <a:cubicBezTo>
                  <a:pt x="824" y="11345"/>
                  <a:pt x="756" y="11456"/>
                  <a:pt x="693" y="11565"/>
                </a:cubicBezTo>
                <a:cubicBezTo>
                  <a:pt x="666" y="11613"/>
                  <a:pt x="641" y="11657"/>
                  <a:pt x="616" y="11708"/>
                </a:cubicBezTo>
                <a:cubicBezTo>
                  <a:pt x="543" y="11855"/>
                  <a:pt x="483" y="12007"/>
                  <a:pt x="421" y="12160"/>
                </a:cubicBezTo>
                <a:cubicBezTo>
                  <a:pt x="176" y="12813"/>
                  <a:pt x="20" y="13587"/>
                  <a:pt x="0" y="14336"/>
                </a:cubicBezTo>
                <a:cubicBezTo>
                  <a:pt x="0" y="14369"/>
                  <a:pt x="0" y="14402"/>
                  <a:pt x="0" y="14435"/>
                </a:cubicBezTo>
                <a:cubicBezTo>
                  <a:pt x="-1" y="14571"/>
                  <a:pt x="7" y="14703"/>
                  <a:pt x="14" y="14835"/>
                </a:cubicBezTo>
                <a:cubicBezTo>
                  <a:pt x="24" y="14940"/>
                  <a:pt x="35" y="15044"/>
                  <a:pt x="49" y="15148"/>
                </a:cubicBezTo>
                <a:cubicBezTo>
                  <a:pt x="73" y="15309"/>
                  <a:pt x="98" y="15468"/>
                  <a:pt x="136" y="15626"/>
                </a:cubicBezTo>
                <a:cubicBezTo>
                  <a:pt x="147" y="15672"/>
                  <a:pt x="156" y="15722"/>
                  <a:pt x="167" y="15768"/>
                </a:cubicBezTo>
                <a:cubicBezTo>
                  <a:pt x="238" y="16026"/>
                  <a:pt x="327" y="16281"/>
                  <a:pt x="435" y="16531"/>
                </a:cubicBezTo>
                <a:cubicBezTo>
                  <a:pt x="498" y="16675"/>
                  <a:pt x="582" y="16814"/>
                  <a:pt x="658" y="16955"/>
                </a:cubicBezTo>
                <a:cubicBezTo>
                  <a:pt x="751" y="17126"/>
                  <a:pt x="842" y="17298"/>
                  <a:pt x="954" y="17464"/>
                </a:cubicBezTo>
                <a:cubicBezTo>
                  <a:pt x="1022" y="17567"/>
                  <a:pt x="1097" y="17669"/>
                  <a:pt x="1173" y="17771"/>
                </a:cubicBezTo>
                <a:cubicBezTo>
                  <a:pt x="1353" y="18008"/>
                  <a:pt x="1545" y="18240"/>
                  <a:pt x="1761" y="18462"/>
                </a:cubicBezTo>
                <a:cubicBezTo>
                  <a:pt x="1790" y="18492"/>
                  <a:pt x="1818" y="18524"/>
                  <a:pt x="1848" y="18555"/>
                </a:cubicBezTo>
                <a:cubicBezTo>
                  <a:pt x="2556" y="19262"/>
                  <a:pt x="3449" y="19870"/>
                  <a:pt x="4454" y="20368"/>
                </a:cubicBezTo>
                <a:cubicBezTo>
                  <a:pt x="4501" y="20388"/>
                  <a:pt x="4539" y="20400"/>
                  <a:pt x="4589" y="20424"/>
                </a:cubicBezTo>
                <a:cubicBezTo>
                  <a:pt x="5380" y="20798"/>
                  <a:pt x="6637" y="21222"/>
                  <a:pt x="7383" y="21366"/>
                </a:cubicBezTo>
                <a:cubicBezTo>
                  <a:pt x="7709" y="21429"/>
                  <a:pt x="8029" y="21480"/>
                  <a:pt x="8343" y="21521"/>
                </a:cubicBezTo>
                <a:cubicBezTo>
                  <a:pt x="8358" y="21523"/>
                  <a:pt x="8373" y="21523"/>
                  <a:pt x="8388" y="21524"/>
                </a:cubicBezTo>
                <a:cubicBezTo>
                  <a:pt x="9275" y="21600"/>
                  <a:pt x="10538" y="21599"/>
                  <a:pt x="11544" y="21512"/>
                </a:cubicBezTo>
                <a:cubicBezTo>
                  <a:pt x="12515" y="21370"/>
                  <a:pt x="13458" y="21103"/>
                  <a:pt x="14411" y="20687"/>
                </a:cubicBezTo>
                <a:cubicBezTo>
                  <a:pt x="15357" y="20275"/>
                  <a:pt x="16114" y="19765"/>
                  <a:pt x="16696" y="19156"/>
                </a:cubicBezTo>
                <a:cubicBezTo>
                  <a:pt x="16736" y="19115"/>
                  <a:pt x="16780" y="19074"/>
                  <a:pt x="16818" y="19032"/>
                </a:cubicBezTo>
                <a:cubicBezTo>
                  <a:pt x="17001" y="18828"/>
                  <a:pt x="17164" y="18614"/>
                  <a:pt x="17309" y="18387"/>
                </a:cubicBezTo>
                <a:cubicBezTo>
                  <a:pt x="17924" y="17422"/>
                  <a:pt x="18196" y="16251"/>
                  <a:pt x="18130" y="14857"/>
                </a:cubicBezTo>
                <a:lnTo>
                  <a:pt x="18081" y="13896"/>
                </a:lnTo>
                <a:lnTo>
                  <a:pt x="17977" y="13344"/>
                </a:lnTo>
                <a:lnTo>
                  <a:pt x="18032" y="13273"/>
                </a:lnTo>
                <a:lnTo>
                  <a:pt x="18860" y="12132"/>
                </a:lnTo>
                <a:cubicBezTo>
                  <a:pt x="18981" y="11967"/>
                  <a:pt x="19063" y="11874"/>
                  <a:pt x="19170" y="11732"/>
                </a:cubicBezTo>
                <a:cubicBezTo>
                  <a:pt x="19396" y="11417"/>
                  <a:pt x="19668" y="11042"/>
                  <a:pt x="19723" y="10933"/>
                </a:cubicBezTo>
                <a:cubicBezTo>
                  <a:pt x="19867" y="10646"/>
                  <a:pt x="20244" y="10350"/>
                  <a:pt x="20461" y="10310"/>
                </a:cubicBezTo>
                <a:cubicBezTo>
                  <a:pt x="20628" y="10243"/>
                  <a:pt x="20704" y="10360"/>
                  <a:pt x="20708" y="10644"/>
                </a:cubicBezTo>
                <a:cubicBezTo>
                  <a:pt x="20721" y="10663"/>
                  <a:pt x="20737" y="10672"/>
                  <a:pt x="20749" y="10700"/>
                </a:cubicBezTo>
                <a:cubicBezTo>
                  <a:pt x="20830" y="10880"/>
                  <a:pt x="20862" y="10935"/>
                  <a:pt x="20892" y="10961"/>
                </a:cubicBezTo>
                <a:cubicBezTo>
                  <a:pt x="20894" y="10961"/>
                  <a:pt x="20894" y="10964"/>
                  <a:pt x="20895" y="10964"/>
                </a:cubicBezTo>
                <a:cubicBezTo>
                  <a:pt x="20910" y="10964"/>
                  <a:pt x="20918" y="10959"/>
                  <a:pt x="20930" y="10957"/>
                </a:cubicBezTo>
                <a:cubicBezTo>
                  <a:pt x="20948" y="10918"/>
                  <a:pt x="20956" y="10833"/>
                  <a:pt x="20962" y="10610"/>
                </a:cubicBezTo>
                <a:cubicBezTo>
                  <a:pt x="20964" y="10508"/>
                  <a:pt x="20992" y="10390"/>
                  <a:pt x="21021" y="10272"/>
                </a:cubicBezTo>
                <a:cubicBezTo>
                  <a:pt x="21021" y="10199"/>
                  <a:pt x="21027" y="10108"/>
                  <a:pt x="21048" y="10055"/>
                </a:cubicBezTo>
                <a:cubicBezTo>
                  <a:pt x="21067" y="9986"/>
                  <a:pt x="21099" y="9926"/>
                  <a:pt x="21160" y="9879"/>
                </a:cubicBezTo>
                <a:cubicBezTo>
                  <a:pt x="21187" y="9822"/>
                  <a:pt x="21206" y="9748"/>
                  <a:pt x="21236" y="9705"/>
                </a:cubicBezTo>
                <a:cubicBezTo>
                  <a:pt x="21599" y="9188"/>
                  <a:pt x="21140" y="7188"/>
                  <a:pt x="20579" y="6847"/>
                </a:cubicBezTo>
                <a:cubicBezTo>
                  <a:pt x="20576" y="6846"/>
                  <a:pt x="20574" y="6840"/>
                  <a:pt x="20572" y="6838"/>
                </a:cubicBezTo>
                <a:cubicBezTo>
                  <a:pt x="20569" y="6838"/>
                  <a:pt x="20567" y="6835"/>
                  <a:pt x="20565" y="6835"/>
                </a:cubicBezTo>
                <a:cubicBezTo>
                  <a:pt x="20419" y="6816"/>
                  <a:pt x="20253" y="6504"/>
                  <a:pt x="20012" y="5920"/>
                </a:cubicBezTo>
                <a:cubicBezTo>
                  <a:pt x="19858" y="5594"/>
                  <a:pt x="19700" y="5224"/>
                  <a:pt x="19546" y="4777"/>
                </a:cubicBezTo>
                <a:cubicBezTo>
                  <a:pt x="19234" y="3870"/>
                  <a:pt x="18949" y="3194"/>
                  <a:pt x="18836" y="3053"/>
                </a:cubicBezTo>
                <a:cubicBezTo>
                  <a:pt x="18807" y="3050"/>
                  <a:pt x="18796" y="3058"/>
                  <a:pt x="18773" y="3059"/>
                </a:cubicBezTo>
                <a:cubicBezTo>
                  <a:pt x="18720" y="3170"/>
                  <a:pt x="18733" y="3339"/>
                  <a:pt x="18846" y="3456"/>
                </a:cubicBezTo>
                <a:cubicBezTo>
                  <a:pt x="19066" y="3683"/>
                  <a:pt x="19307" y="4316"/>
                  <a:pt x="19222" y="4439"/>
                </a:cubicBezTo>
                <a:cubicBezTo>
                  <a:pt x="19187" y="4490"/>
                  <a:pt x="18749" y="4162"/>
                  <a:pt x="18248" y="3707"/>
                </a:cubicBezTo>
                <a:cubicBezTo>
                  <a:pt x="18069" y="3545"/>
                  <a:pt x="17885" y="3396"/>
                  <a:pt x="17702" y="3248"/>
                </a:cubicBezTo>
                <a:cubicBezTo>
                  <a:pt x="17699" y="3246"/>
                  <a:pt x="17697" y="3244"/>
                  <a:pt x="17695" y="3242"/>
                </a:cubicBezTo>
                <a:cubicBezTo>
                  <a:pt x="17615" y="3185"/>
                  <a:pt x="17561" y="3147"/>
                  <a:pt x="17462" y="3075"/>
                </a:cubicBezTo>
                <a:cubicBezTo>
                  <a:pt x="15582" y="1703"/>
                  <a:pt x="13433" y="962"/>
                  <a:pt x="10542" y="688"/>
                </a:cubicBezTo>
                <a:cubicBezTo>
                  <a:pt x="10286" y="676"/>
                  <a:pt x="10033" y="661"/>
                  <a:pt x="9769" y="660"/>
                </a:cubicBezTo>
                <a:cubicBezTo>
                  <a:pt x="9622" y="660"/>
                  <a:pt x="9540" y="650"/>
                  <a:pt x="9411" y="648"/>
                </a:cubicBezTo>
                <a:cubicBezTo>
                  <a:pt x="9041" y="659"/>
                  <a:pt x="8683" y="685"/>
                  <a:pt x="8340" y="735"/>
                </a:cubicBezTo>
                <a:cubicBezTo>
                  <a:pt x="7922" y="796"/>
                  <a:pt x="7588" y="797"/>
                  <a:pt x="7526" y="741"/>
                </a:cubicBezTo>
                <a:cubicBezTo>
                  <a:pt x="7409" y="637"/>
                  <a:pt x="8018" y="307"/>
                  <a:pt x="8486" y="214"/>
                </a:cubicBezTo>
                <a:cubicBezTo>
                  <a:pt x="8522" y="199"/>
                  <a:pt x="8566" y="186"/>
                  <a:pt x="8597" y="170"/>
                </a:cubicBezTo>
                <a:cubicBezTo>
                  <a:pt x="8606" y="167"/>
                  <a:pt x="8616" y="165"/>
                  <a:pt x="8625" y="161"/>
                </a:cubicBezTo>
                <a:cubicBezTo>
                  <a:pt x="8627" y="160"/>
                  <a:pt x="8627" y="159"/>
                  <a:pt x="8628" y="158"/>
                </a:cubicBezTo>
                <a:cubicBezTo>
                  <a:pt x="8697" y="122"/>
                  <a:pt x="8748" y="86"/>
                  <a:pt x="8785" y="50"/>
                </a:cubicBezTo>
                <a:cubicBezTo>
                  <a:pt x="8786" y="48"/>
                  <a:pt x="8791" y="48"/>
                  <a:pt x="8792" y="46"/>
                </a:cubicBezTo>
                <a:cubicBezTo>
                  <a:pt x="8792" y="45"/>
                  <a:pt x="8792" y="45"/>
                  <a:pt x="8792" y="43"/>
                </a:cubicBezTo>
                <a:cubicBezTo>
                  <a:pt x="8790" y="28"/>
                  <a:pt x="8784" y="15"/>
                  <a:pt x="8781" y="0"/>
                </a:cubicBezTo>
                <a:lnTo>
                  <a:pt x="8315" y="0"/>
                </a:lnTo>
                <a:close/>
              </a:path>
            </a:pathLst>
          </a:custGeom>
          <a:ln w="12700">
            <a:miter lim="400000"/>
          </a:ln>
        </p:spPr>
      </p:pic>
      <p:pic>
        <p:nvPicPr>
          <p:cNvPr id="9" name="Google Shape;393;p34" descr="Google Shape;393;p34">
            <a:extLst>
              <a:ext uri="{FF2B5EF4-FFF2-40B4-BE49-F238E27FC236}">
                <a16:creationId xmlns:a16="http://schemas.microsoft.com/office/drawing/2014/main" id="{9EC6839A-AC71-8C60-13BF-3006BE430546}"/>
              </a:ext>
            </a:extLst>
          </p:cNvPr>
          <p:cNvPicPr>
            <a:picLocks noChangeAspect="1"/>
          </p:cNvPicPr>
          <p:nvPr/>
        </p:nvPicPr>
        <p:blipFill>
          <a:blip r:embed="rId9"/>
          <a:srcRect l="44026" t="7602" r="33010" b="27992"/>
          <a:stretch>
            <a:fillRect/>
          </a:stretch>
        </p:blipFill>
        <p:spPr>
          <a:xfrm rot="360606">
            <a:off x="7147275" y="1862750"/>
            <a:ext cx="2552029" cy="2863222"/>
          </a:xfrm>
          <a:custGeom>
            <a:avLst/>
            <a:gdLst/>
            <a:ahLst/>
            <a:cxnLst>
              <a:cxn ang="0">
                <a:pos x="wd2" y="hd2"/>
              </a:cxn>
              <a:cxn ang="5400000">
                <a:pos x="wd2" y="hd2"/>
              </a:cxn>
              <a:cxn ang="10800000">
                <a:pos x="wd2" y="hd2"/>
              </a:cxn>
              <a:cxn ang="16200000">
                <a:pos x="wd2" y="hd2"/>
              </a:cxn>
            </a:cxnLst>
            <a:rect l="0" t="0" r="r" b="b"/>
            <a:pathLst>
              <a:path w="21342" h="21368" extrusionOk="0">
                <a:moveTo>
                  <a:pt x="10007" y="0"/>
                </a:moveTo>
                <a:cubicBezTo>
                  <a:pt x="8922" y="-7"/>
                  <a:pt x="7854" y="90"/>
                  <a:pt x="7038" y="292"/>
                </a:cubicBezTo>
                <a:cubicBezTo>
                  <a:pt x="6253" y="486"/>
                  <a:pt x="5793" y="530"/>
                  <a:pt x="5611" y="427"/>
                </a:cubicBezTo>
                <a:cubicBezTo>
                  <a:pt x="5408" y="313"/>
                  <a:pt x="5109" y="438"/>
                  <a:pt x="4413" y="929"/>
                </a:cubicBezTo>
                <a:cubicBezTo>
                  <a:pt x="3903" y="1290"/>
                  <a:pt x="3390" y="1587"/>
                  <a:pt x="3276" y="1587"/>
                </a:cubicBezTo>
                <a:cubicBezTo>
                  <a:pt x="3161" y="1587"/>
                  <a:pt x="2692" y="1906"/>
                  <a:pt x="2235" y="2297"/>
                </a:cubicBezTo>
                <a:cubicBezTo>
                  <a:pt x="1778" y="2688"/>
                  <a:pt x="1312" y="3008"/>
                  <a:pt x="1200" y="3008"/>
                </a:cubicBezTo>
                <a:cubicBezTo>
                  <a:pt x="1076" y="3008"/>
                  <a:pt x="1035" y="3145"/>
                  <a:pt x="1097" y="3358"/>
                </a:cubicBezTo>
                <a:cubicBezTo>
                  <a:pt x="1159" y="3569"/>
                  <a:pt x="1031" y="4031"/>
                  <a:pt x="776" y="4513"/>
                </a:cubicBezTo>
                <a:cubicBezTo>
                  <a:pt x="542" y="4954"/>
                  <a:pt x="256" y="5654"/>
                  <a:pt x="139" y="6069"/>
                </a:cubicBezTo>
                <a:cubicBezTo>
                  <a:pt x="-142" y="7064"/>
                  <a:pt x="19" y="9025"/>
                  <a:pt x="469" y="10076"/>
                </a:cubicBezTo>
                <a:cubicBezTo>
                  <a:pt x="795" y="10839"/>
                  <a:pt x="810" y="11046"/>
                  <a:pt x="636" y="12749"/>
                </a:cubicBezTo>
                <a:cubicBezTo>
                  <a:pt x="493" y="14160"/>
                  <a:pt x="499" y="14821"/>
                  <a:pt x="668" y="15556"/>
                </a:cubicBezTo>
                <a:cubicBezTo>
                  <a:pt x="1371" y="18614"/>
                  <a:pt x="4617" y="20958"/>
                  <a:pt x="8639" y="21314"/>
                </a:cubicBezTo>
                <a:cubicBezTo>
                  <a:pt x="11788" y="21593"/>
                  <a:pt x="14584" y="20779"/>
                  <a:pt x="16421" y="19045"/>
                </a:cubicBezTo>
                <a:cubicBezTo>
                  <a:pt x="17558" y="17972"/>
                  <a:pt x="18155" y="16839"/>
                  <a:pt x="18389" y="15314"/>
                </a:cubicBezTo>
                <a:cubicBezTo>
                  <a:pt x="18675" y="13444"/>
                  <a:pt x="18837" y="12872"/>
                  <a:pt x="19219" y="12388"/>
                </a:cubicBezTo>
                <a:cubicBezTo>
                  <a:pt x="19841" y="11601"/>
                  <a:pt x="20462" y="10379"/>
                  <a:pt x="20593" y="9683"/>
                </a:cubicBezTo>
                <a:cubicBezTo>
                  <a:pt x="20662" y="9313"/>
                  <a:pt x="20843" y="8947"/>
                  <a:pt x="20996" y="8871"/>
                </a:cubicBezTo>
                <a:cubicBezTo>
                  <a:pt x="21451" y="8644"/>
                  <a:pt x="21458" y="7172"/>
                  <a:pt x="21008" y="6404"/>
                </a:cubicBezTo>
                <a:cubicBezTo>
                  <a:pt x="20804" y="6056"/>
                  <a:pt x="20493" y="5417"/>
                  <a:pt x="20317" y="4982"/>
                </a:cubicBezTo>
                <a:cubicBezTo>
                  <a:pt x="20121" y="4500"/>
                  <a:pt x="19897" y="4199"/>
                  <a:pt x="19739" y="4211"/>
                </a:cubicBezTo>
                <a:cubicBezTo>
                  <a:pt x="19597" y="4221"/>
                  <a:pt x="19264" y="3972"/>
                  <a:pt x="18997" y="3658"/>
                </a:cubicBezTo>
                <a:cubicBezTo>
                  <a:pt x="17770" y="2209"/>
                  <a:pt x="15439" y="900"/>
                  <a:pt x="13082" y="333"/>
                </a:cubicBezTo>
                <a:cubicBezTo>
                  <a:pt x="12196" y="119"/>
                  <a:pt x="11093" y="8"/>
                  <a:pt x="10007" y="0"/>
                </a:cubicBezTo>
                <a:close/>
              </a:path>
            </a:pathLst>
          </a:custGeom>
          <a:ln w="12700">
            <a:miter lim="400000"/>
          </a:ln>
        </p:spPr>
      </p:pic>
      <p:sp>
        <p:nvSpPr>
          <p:cNvPr id="10" name="Google Shape;422;p35">
            <a:extLst>
              <a:ext uri="{FF2B5EF4-FFF2-40B4-BE49-F238E27FC236}">
                <a16:creationId xmlns:a16="http://schemas.microsoft.com/office/drawing/2014/main" id="{D128ACD2-D5A8-1DBE-EC87-CE17EE0C39A5}"/>
              </a:ext>
            </a:extLst>
          </p:cNvPr>
          <p:cNvSpPr txBox="1"/>
          <p:nvPr/>
        </p:nvSpPr>
        <p:spPr>
          <a:xfrm>
            <a:off x="12637127" y="8149538"/>
            <a:ext cx="11585177" cy="4749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lang="en-US" dirty="0"/>
              <a:t>Number of sensors</a:t>
            </a:r>
            <a:r>
              <a:rPr lang="en-US" altLang="ja-JP" sz="3700" dirty="0"/>
              <a:t>: </a:t>
            </a:r>
            <a:r>
              <a:rPr lang="en-US" altLang="ja-JP" sz="3700" b="1" dirty="0">
                <a:solidFill>
                  <a:srgbClr val="F19E4B"/>
                </a:solidFill>
              </a:rPr>
              <a:t>4508</a:t>
            </a:r>
          </a:p>
          <a:p>
            <a:pPr marL="381000" indent="-381000" algn="l" defTabSz="914400">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lang="en-US" altLang="ja-JP" sz="3700" b="1" dirty="0">
                <a:solidFill>
                  <a:srgbClr val="F19E4B"/>
                </a:solidFill>
              </a:rPr>
              <a:t>15 bands</a:t>
            </a:r>
            <a:r>
              <a:rPr lang="en-US" altLang="ja-JP" sz="3700" dirty="0">
                <a:solidFill>
                  <a:srgbClr val="F19E4B"/>
                </a:solidFill>
              </a:rPr>
              <a:t> </a:t>
            </a:r>
            <a:r>
              <a:rPr lang="en-US" altLang="ja-JP" sz="3700" dirty="0"/>
              <a:t>including overlap between instruments</a:t>
            </a:r>
          </a:p>
          <a:p>
            <a:pPr marL="381000" indent="-381000" algn="l" defTabSz="914400">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lang="en-US" altLang="ja-JP" sz="3700" dirty="0"/>
              <a:t>Lensed coupled detectors for LFT and MFT</a:t>
            </a:r>
          </a:p>
          <a:p>
            <a:pPr marL="381000" indent="-381000" algn="l" defTabSz="914400">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lang="en-US" sz="3700" dirty="0"/>
              <a:t>Horn coupled detectors for HFT</a:t>
            </a:r>
            <a:endParaRPr lang="en-US" dirty="0"/>
          </a:p>
          <a:p>
            <a:pPr marL="381000" indent="-381000" algn="l" defTabSz="914400">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dirty="0"/>
              <a:t>Projected </a:t>
            </a:r>
            <a:r>
              <a:rPr b="1" dirty="0">
                <a:solidFill>
                  <a:srgbClr val="F19E4B"/>
                </a:solidFill>
              </a:rPr>
              <a:t>polarization sensitivities</a:t>
            </a:r>
            <a:r>
              <a:rPr b="1" dirty="0"/>
              <a:t> </a:t>
            </a:r>
            <a:r>
              <a:rPr dirty="0"/>
              <a:t>for </a:t>
            </a:r>
            <a:r>
              <a:rPr lang="en-US" dirty="0"/>
              <a:t>the</a:t>
            </a:r>
            <a:r>
              <a:rPr dirty="0"/>
              <a:t> </a:t>
            </a:r>
            <a:r>
              <a:rPr b="1" dirty="0">
                <a:solidFill>
                  <a:srgbClr val="F19E4B"/>
                </a:solidFill>
              </a:rPr>
              <a:t>3-year survey</a:t>
            </a:r>
            <a:endParaRPr b="1" dirty="0"/>
          </a:p>
          <a:p>
            <a:pPr marL="381000" indent="-381000" algn="l" defTabSz="914400">
              <a:spcBef>
                <a:spcPts val="400"/>
              </a:spcBef>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dirty="0"/>
              <a:t>Best of 4.3 </a:t>
            </a:r>
            <a:r>
              <a:rPr dirty="0" err="1"/>
              <a:t>μK·arcmin</a:t>
            </a:r>
            <a:r>
              <a:rPr dirty="0"/>
              <a:t> @ 119 GHz (</a:t>
            </a:r>
            <a:r>
              <a:rPr dirty="0" err="1"/>
              <a:t>Hazumi</a:t>
            </a:r>
            <a:r>
              <a:rPr dirty="0"/>
              <a:t>+ 2020)</a:t>
            </a:r>
          </a:p>
          <a:p>
            <a:pPr marL="381000" indent="-381000" algn="l" defTabSz="914400">
              <a:spcBef>
                <a:spcPts val="400"/>
              </a:spcBef>
              <a:buClr>
                <a:srgbClr val="000000"/>
              </a:buClr>
              <a:buSzPts val="3700"/>
              <a:buFont typeface="Arial"/>
              <a:buChar char="•"/>
              <a:defRPr sz="3700" b="0">
                <a:solidFill>
                  <a:srgbClr val="113362"/>
                </a:solidFill>
                <a:latin typeface="Times New Roman"/>
                <a:ea typeface="Times New Roman"/>
                <a:cs typeface="Times New Roman"/>
                <a:sym typeface="Times New Roman"/>
              </a:defRPr>
            </a:pPr>
            <a:r>
              <a:rPr dirty="0"/>
              <a:t>Combined sensitivity to primordial CMB anisotropies:</a:t>
            </a:r>
            <a:br>
              <a:rPr lang="en-US" dirty="0">
                <a:solidFill>
                  <a:srgbClr val="F19E4B"/>
                </a:solidFill>
              </a:rPr>
            </a:br>
            <a:r>
              <a:rPr b="1" dirty="0">
                <a:solidFill>
                  <a:srgbClr val="F19E4B"/>
                </a:solidFill>
              </a:rPr>
              <a:t>2.2 </a:t>
            </a:r>
            <a:r>
              <a:rPr b="1" dirty="0" err="1">
                <a:solidFill>
                  <a:srgbClr val="F19E4B"/>
                </a:solidFill>
              </a:rPr>
              <a:t>μK·arcmin</a:t>
            </a:r>
            <a:r>
              <a:rPr b="1" dirty="0">
                <a:solidFill>
                  <a:srgbClr val="F19E4B"/>
                </a:solidFill>
              </a:rPr>
              <a:t> </a:t>
            </a:r>
          </a:p>
        </p:txBody>
      </p:sp>
      <p:grpSp>
        <p:nvGrpSpPr>
          <p:cNvPr id="20" name="Grouper">
            <a:extLst>
              <a:ext uri="{FF2B5EF4-FFF2-40B4-BE49-F238E27FC236}">
                <a16:creationId xmlns:a16="http://schemas.microsoft.com/office/drawing/2014/main" id="{FFE30324-0795-7CBF-C3CA-127D2AE672C6}"/>
              </a:ext>
            </a:extLst>
          </p:cNvPr>
          <p:cNvGrpSpPr/>
          <p:nvPr/>
        </p:nvGrpSpPr>
        <p:grpSpPr>
          <a:xfrm>
            <a:off x="13504072" y="3594921"/>
            <a:ext cx="5542442" cy="2387463"/>
            <a:chOff x="0" y="0"/>
            <a:chExt cx="5542440" cy="2387461"/>
          </a:xfrm>
        </p:grpSpPr>
        <p:pic>
          <p:nvPicPr>
            <p:cNvPr id="21" name="Image" descr="Image">
              <a:extLst>
                <a:ext uri="{FF2B5EF4-FFF2-40B4-BE49-F238E27FC236}">
                  <a16:creationId xmlns:a16="http://schemas.microsoft.com/office/drawing/2014/main" id="{04007862-6B59-1E59-858F-B2123EB89AA7}"/>
                </a:ext>
              </a:extLst>
            </p:cNvPr>
            <p:cNvPicPr>
              <a:picLocks noChangeAspect="1"/>
            </p:cNvPicPr>
            <p:nvPr/>
          </p:nvPicPr>
          <p:blipFill>
            <a:blip r:embed="rId10"/>
            <a:stretch>
              <a:fillRect/>
            </a:stretch>
          </p:blipFill>
          <p:spPr>
            <a:xfrm>
              <a:off x="1073373" y="0"/>
              <a:ext cx="4469068" cy="2387462"/>
            </a:xfrm>
            <a:prstGeom prst="rect">
              <a:avLst/>
            </a:prstGeom>
            <a:ln w="12700" cap="flat">
              <a:noFill/>
              <a:miter lim="400000"/>
            </a:ln>
            <a:effectLst/>
          </p:spPr>
        </p:pic>
        <p:pic>
          <p:nvPicPr>
            <p:cNvPr id="22" name="Image" descr="Image">
              <a:extLst>
                <a:ext uri="{FF2B5EF4-FFF2-40B4-BE49-F238E27FC236}">
                  <a16:creationId xmlns:a16="http://schemas.microsoft.com/office/drawing/2014/main" id="{1D574E15-49AF-9397-9D9C-EA94A8DCEA04}"/>
                </a:ext>
              </a:extLst>
            </p:cNvPr>
            <p:cNvPicPr>
              <a:picLocks noChangeAspect="1"/>
            </p:cNvPicPr>
            <p:nvPr/>
          </p:nvPicPr>
          <p:blipFill>
            <a:blip r:embed="rId11"/>
            <a:stretch>
              <a:fillRect/>
            </a:stretch>
          </p:blipFill>
          <p:spPr>
            <a:xfrm>
              <a:off x="0" y="127708"/>
              <a:ext cx="1095266" cy="2235338"/>
            </a:xfrm>
            <a:prstGeom prst="rect">
              <a:avLst/>
            </a:prstGeom>
            <a:ln w="12700" cap="flat">
              <a:noFill/>
              <a:miter lim="400000"/>
            </a:ln>
            <a:effectLst/>
          </p:spPr>
        </p:pic>
      </p:grpSp>
      <p:grpSp>
        <p:nvGrpSpPr>
          <p:cNvPr id="23" name="Grouper">
            <a:extLst>
              <a:ext uri="{FF2B5EF4-FFF2-40B4-BE49-F238E27FC236}">
                <a16:creationId xmlns:a16="http://schemas.microsoft.com/office/drawing/2014/main" id="{2127733A-5BC6-3314-747D-A1967FA4D4BF}"/>
              </a:ext>
            </a:extLst>
          </p:cNvPr>
          <p:cNvGrpSpPr/>
          <p:nvPr/>
        </p:nvGrpSpPr>
        <p:grpSpPr>
          <a:xfrm>
            <a:off x="19303076" y="3580648"/>
            <a:ext cx="1557289" cy="2416009"/>
            <a:chOff x="0" y="0"/>
            <a:chExt cx="1557287" cy="2416007"/>
          </a:xfrm>
        </p:grpSpPr>
        <p:pic>
          <p:nvPicPr>
            <p:cNvPr id="24" name="Image" descr="Image">
              <a:extLst>
                <a:ext uri="{FF2B5EF4-FFF2-40B4-BE49-F238E27FC236}">
                  <a16:creationId xmlns:a16="http://schemas.microsoft.com/office/drawing/2014/main" id="{E38EAEF0-3E7B-E573-3DC1-2AA56A32D222}"/>
                </a:ext>
              </a:extLst>
            </p:cNvPr>
            <p:cNvPicPr>
              <a:picLocks/>
            </p:cNvPicPr>
            <p:nvPr/>
          </p:nvPicPr>
          <p:blipFill>
            <a:blip r:embed="rId12"/>
            <a:stretch>
              <a:fillRect/>
            </a:stretch>
          </p:blipFill>
          <p:spPr>
            <a:xfrm>
              <a:off x="0" y="1165063"/>
              <a:ext cx="1557288" cy="1250945"/>
            </a:xfrm>
            <a:prstGeom prst="rect">
              <a:avLst/>
            </a:prstGeom>
            <a:ln w="12700" cap="flat">
              <a:noFill/>
              <a:miter lim="400000"/>
            </a:ln>
            <a:effectLst/>
          </p:spPr>
        </p:pic>
        <p:pic>
          <p:nvPicPr>
            <p:cNvPr id="25" name="Image" descr="Image">
              <a:extLst>
                <a:ext uri="{FF2B5EF4-FFF2-40B4-BE49-F238E27FC236}">
                  <a16:creationId xmlns:a16="http://schemas.microsoft.com/office/drawing/2014/main" id="{9A067C19-3312-2F44-3514-5ADBC496DD58}"/>
                </a:ext>
              </a:extLst>
            </p:cNvPr>
            <p:cNvPicPr>
              <a:picLocks/>
            </p:cNvPicPr>
            <p:nvPr/>
          </p:nvPicPr>
          <p:blipFill>
            <a:blip r:embed="rId13"/>
            <a:stretch>
              <a:fillRect/>
            </a:stretch>
          </p:blipFill>
          <p:spPr>
            <a:xfrm>
              <a:off x="31490" y="0"/>
              <a:ext cx="1441420" cy="1154213"/>
            </a:xfrm>
            <a:prstGeom prst="rect">
              <a:avLst/>
            </a:prstGeom>
            <a:ln w="12700" cap="flat">
              <a:noFill/>
              <a:miter lim="400000"/>
            </a:ln>
            <a:effectLst/>
          </p:spPr>
        </p:pic>
      </p:grpSp>
      <p:sp>
        <p:nvSpPr>
          <p:cNvPr id="27" name="Rectangle aux angles arrondis">
            <a:extLst>
              <a:ext uri="{FF2B5EF4-FFF2-40B4-BE49-F238E27FC236}">
                <a16:creationId xmlns:a16="http://schemas.microsoft.com/office/drawing/2014/main" id="{9F149BBD-6F8B-0C78-EECB-C59B5F434722}"/>
              </a:ext>
            </a:extLst>
          </p:cNvPr>
          <p:cNvSpPr/>
          <p:nvPr/>
        </p:nvSpPr>
        <p:spPr>
          <a:xfrm>
            <a:off x="21098691" y="4217455"/>
            <a:ext cx="3193107" cy="921210"/>
          </a:xfrm>
          <a:prstGeom prst="roundRect">
            <a:avLst>
              <a:gd name="adj" fmla="val 20679"/>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 name="Horn coupled detectors…">
            <a:extLst>
              <a:ext uri="{FF2B5EF4-FFF2-40B4-BE49-F238E27FC236}">
                <a16:creationId xmlns:a16="http://schemas.microsoft.com/office/drawing/2014/main" id="{0B16F03A-6744-668C-DBB0-0C3DCC0BF4F8}"/>
              </a:ext>
            </a:extLst>
          </p:cNvPr>
          <p:cNvSpPr txBox="1"/>
          <p:nvPr/>
        </p:nvSpPr>
        <p:spPr>
          <a:xfrm>
            <a:off x="21216191" y="4341953"/>
            <a:ext cx="2958109" cy="774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822960">
              <a:defRPr sz="2400" b="0">
                <a:solidFill>
                  <a:srgbClr val="123362"/>
                </a:solidFill>
                <a:latin typeface="Times New Roman"/>
                <a:ea typeface="Times New Roman"/>
                <a:cs typeface="Times New Roman"/>
                <a:sym typeface="Times New Roman"/>
              </a:defRPr>
            </a:pPr>
            <a:r>
              <a:t>Horn coupled detectors</a:t>
            </a:r>
          </a:p>
          <a:p>
            <a:pPr defTabSz="822960">
              <a:defRPr sz="2400" b="0">
                <a:solidFill>
                  <a:srgbClr val="123362"/>
                </a:solidFill>
                <a:latin typeface="Times New Roman"/>
                <a:ea typeface="Times New Roman"/>
                <a:cs typeface="Times New Roman"/>
                <a:sym typeface="Times New Roman"/>
              </a:defRPr>
            </a:pPr>
            <a:r>
              <a:t>Platelets</a:t>
            </a:r>
          </a:p>
        </p:txBody>
      </p:sp>
      <p:sp>
        <p:nvSpPr>
          <p:cNvPr id="29" name="Rectangle aux angles arrondis">
            <a:extLst>
              <a:ext uri="{FF2B5EF4-FFF2-40B4-BE49-F238E27FC236}">
                <a16:creationId xmlns:a16="http://schemas.microsoft.com/office/drawing/2014/main" id="{6068E24F-4072-D481-8523-4A798680A284}"/>
              </a:ext>
            </a:extLst>
          </p:cNvPr>
          <p:cNvSpPr/>
          <p:nvPr/>
        </p:nvSpPr>
        <p:spPr>
          <a:xfrm>
            <a:off x="13672114" y="6770197"/>
            <a:ext cx="3520504" cy="921210"/>
          </a:xfrm>
          <a:prstGeom prst="roundRect">
            <a:avLst>
              <a:gd name="adj" fmla="val 20679"/>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 name="Lensed coupled detectors…">
            <a:extLst>
              <a:ext uri="{FF2B5EF4-FFF2-40B4-BE49-F238E27FC236}">
                <a16:creationId xmlns:a16="http://schemas.microsoft.com/office/drawing/2014/main" id="{BC27F435-51ED-BC4D-7809-45602957D3B0}"/>
              </a:ext>
            </a:extLst>
          </p:cNvPr>
          <p:cNvSpPr txBox="1"/>
          <p:nvPr/>
        </p:nvSpPr>
        <p:spPr>
          <a:xfrm>
            <a:off x="13810631" y="6880549"/>
            <a:ext cx="3211861" cy="774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822960">
              <a:defRPr sz="2400" b="0">
                <a:solidFill>
                  <a:srgbClr val="123362"/>
                </a:solidFill>
                <a:latin typeface="Times New Roman"/>
                <a:ea typeface="Times New Roman"/>
                <a:cs typeface="Times New Roman"/>
                <a:sym typeface="Times New Roman"/>
              </a:defRPr>
            </a:pPr>
            <a:r>
              <a:rPr dirty="0"/>
              <a:t>Lensed coupled detectors</a:t>
            </a:r>
          </a:p>
          <a:p>
            <a:pPr defTabSz="822960">
              <a:defRPr sz="2400" b="0">
                <a:solidFill>
                  <a:srgbClr val="123362"/>
                </a:solidFill>
                <a:latin typeface="Times New Roman"/>
                <a:ea typeface="Times New Roman"/>
                <a:cs typeface="Times New Roman"/>
                <a:sym typeface="Times New Roman"/>
              </a:defRPr>
            </a:pPr>
            <a:r>
              <a:rPr dirty="0" err="1"/>
              <a:t>Lenslets</a:t>
            </a:r>
            <a:endParaRPr dirty="0"/>
          </a:p>
        </p:txBody>
      </p:sp>
    </p:spTree>
    <p:extLst>
      <p:ext uri="{BB962C8B-B14F-4D97-AF65-F5344CB8AC3E}">
        <p14:creationId xmlns:p14="http://schemas.microsoft.com/office/powerpoint/2010/main" val="20488290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Image" descr="Image"/>
          <p:cNvPicPr>
            <a:picLocks noChangeAspect="1"/>
          </p:cNvPicPr>
          <p:nvPr/>
        </p:nvPicPr>
        <p:blipFill>
          <a:blip r:embed="rId3"/>
          <a:stretch>
            <a:fillRect/>
          </a:stretch>
        </p:blipFill>
        <p:spPr>
          <a:xfrm>
            <a:off x="1313137" y="1978915"/>
            <a:ext cx="9465538" cy="4204005"/>
          </a:xfrm>
          <a:prstGeom prst="rect">
            <a:avLst/>
          </a:prstGeom>
          <a:ln w="12700">
            <a:miter lim="400000"/>
          </a:ln>
        </p:spPr>
      </p:pic>
      <p:pic>
        <p:nvPicPr>
          <p:cNvPr id="800" name="Image" descr="Image"/>
          <p:cNvPicPr>
            <a:picLocks noChangeAspect="1"/>
          </p:cNvPicPr>
          <p:nvPr/>
        </p:nvPicPr>
        <p:blipFill>
          <a:blip r:embed="rId4"/>
          <a:stretch>
            <a:fillRect/>
          </a:stretch>
        </p:blipFill>
        <p:spPr>
          <a:xfrm>
            <a:off x="12517297" y="2092452"/>
            <a:ext cx="5638801" cy="4191001"/>
          </a:xfrm>
          <a:prstGeom prst="rect">
            <a:avLst/>
          </a:prstGeom>
          <a:ln w="12700">
            <a:miter lim="400000"/>
          </a:ln>
        </p:spPr>
      </p:pic>
      <p:pic>
        <p:nvPicPr>
          <p:cNvPr id="801" name="Image" descr="Image"/>
          <p:cNvPicPr>
            <a:picLocks noChangeAspect="1"/>
          </p:cNvPicPr>
          <p:nvPr/>
        </p:nvPicPr>
        <p:blipFill>
          <a:blip r:embed="rId5"/>
          <a:stretch>
            <a:fillRect/>
          </a:stretch>
        </p:blipFill>
        <p:spPr>
          <a:xfrm>
            <a:off x="18527602" y="2435392"/>
            <a:ext cx="4622801" cy="2806701"/>
          </a:xfrm>
          <a:prstGeom prst="rect">
            <a:avLst/>
          </a:prstGeom>
          <a:ln w="12700">
            <a:miter lim="400000"/>
          </a:ln>
        </p:spPr>
      </p:pic>
      <p:sp>
        <p:nvSpPr>
          <p:cNvPr id="802" name="LiteBIRD readout system"/>
          <p:cNvSpPr txBox="1"/>
          <p:nvPr/>
        </p:nvSpPr>
        <p:spPr>
          <a:xfrm>
            <a:off x="257412" y="95291"/>
            <a:ext cx="789318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R</a:t>
            </a:r>
            <a:r>
              <a:rPr dirty="0"/>
              <a:t>eadout system</a:t>
            </a:r>
          </a:p>
        </p:txBody>
      </p:sp>
      <p:sp>
        <p:nvSpPr>
          <p:cNvPr id="80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80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80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813" name="Grouper"/>
          <p:cNvGrpSpPr/>
          <p:nvPr/>
        </p:nvGrpSpPr>
        <p:grpSpPr>
          <a:xfrm>
            <a:off x="-30866" y="13078927"/>
            <a:ext cx="24467794" cy="656361"/>
            <a:chOff x="0" y="0"/>
            <a:chExt cx="24467793" cy="656360"/>
          </a:xfrm>
        </p:grpSpPr>
        <p:sp>
          <p:nvSpPr>
            <p:cNvPr id="80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812" name="Grouper"/>
            <p:cNvGrpSpPr/>
            <p:nvPr/>
          </p:nvGrpSpPr>
          <p:grpSpPr>
            <a:xfrm flipH="1">
              <a:off x="22124096" y="-1"/>
              <a:ext cx="2343698" cy="656361"/>
              <a:chOff x="0" y="0"/>
              <a:chExt cx="2343697" cy="656360"/>
            </a:xfrm>
          </p:grpSpPr>
          <p:sp>
            <p:nvSpPr>
              <p:cNvPr id="80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16" name="12"/>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11</a:t>
            </a:r>
            <a:endParaRPr dirty="0"/>
          </a:p>
        </p:txBody>
      </p:sp>
      <p:grpSp>
        <p:nvGrpSpPr>
          <p:cNvPr id="825" name="Grouper"/>
          <p:cNvGrpSpPr/>
          <p:nvPr/>
        </p:nvGrpSpPr>
        <p:grpSpPr>
          <a:xfrm>
            <a:off x="-30867" y="-24578"/>
            <a:ext cx="24445734" cy="2203998"/>
            <a:chOff x="0" y="0"/>
            <a:chExt cx="24445732" cy="2203997"/>
          </a:xfrm>
        </p:grpSpPr>
        <p:sp>
          <p:nvSpPr>
            <p:cNvPr id="81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824" name="LiteBIRD-logo-posi-RGB.png" descr="LiteBIRD-logo-posi-RGB.png"/>
            <p:cNvPicPr>
              <a:picLocks noChangeAspect="1"/>
            </p:cNvPicPr>
            <p:nvPr/>
          </p:nvPicPr>
          <p:blipFill>
            <a:blip r:embed="rId6"/>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pic>
        <p:nvPicPr>
          <p:cNvPr id="826" name="Image" descr="Image"/>
          <p:cNvPicPr>
            <a:picLocks noChangeAspect="1"/>
          </p:cNvPicPr>
          <p:nvPr/>
        </p:nvPicPr>
        <p:blipFill>
          <a:blip r:embed="rId7"/>
          <a:stretch>
            <a:fillRect/>
          </a:stretch>
        </p:blipFill>
        <p:spPr>
          <a:xfrm>
            <a:off x="19251502" y="5232911"/>
            <a:ext cx="3175001" cy="1270001"/>
          </a:xfrm>
          <a:prstGeom prst="rect">
            <a:avLst/>
          </a:prstGeom>
          <a:ln w="12700">
            <a:miter lim="400000"/>
          </a:ln>
        </p:spPr>
      </p:pic>
      <p:sp>
        <p:nvSpPr>
          <p:cNvPr id="827" name="STDP SQUID controller"/>
          <p:cNvSpPr txBox="1"/>
          <p:nvPr/>
        </p:nvSpPr>
        <p:spPr>
          <a:xfrm>
            <a:off x="3052395" y="9516908"/>
            <a:ext cx="3262710" cy="94901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113362"/>
                </a:solidFill>
                <a:latin typeface="Times New Roman"/>
                <a:ea typeface="Times New Roman"/>
                <a:cs typeface="Times New Roman"/>
                <a:sym typeface="Times New Roman"/>
              </a:defRPr>
            </a:pPr>
            <a:r>
              <a:t>SQUID controller</a:t>
            </a:r>
          </a:p>
          <a:p>
            <a:pPr>
              <a:defRPr b="0">
                <a:solidFill>
                  <a:srgbClr val="113362"/>
                </a:solidFill>
                <a:latin typeface="Times New Roman"/>
                <a:ea typeface="Times New Roman"/>
                <a:cs typeface="Times New Roman"/>
                <a:sym typeface="Times New Roman"/>
              </a:defRPr>
            </a:pPr>
            <a:r>
              <a:t>board</a:t>
            </a:r>
          </a:p>
        </p:txBody>
      </p:sp>
      <p:sp>
        <p:nvSpPr>
          <p:cNvPr id="828" name="SQUID controller assembly"/>
          <p:cNvSpPr txBox="1"/>
          <p:nvPr/>
        </p:nvSpPr>
        <p:spPr>
          <a:xfrm>
            <a:off x="6714313" y="9516908"/>
            <a:ext cx="3166410" cy="94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solidFill>
                  <a:srgbClr val="113362"/>
                </a:solidFill>
                <a:latin typeface="Times New Roman"/>
                <a:ea typeface="Times New Roman"/>
                <a:cs typeface="Times New Roman"/>
                <a:sym typeface="Times New Roman"/>
              </a:defRPr>
            </a:pPr>
            <a:r>
              <a:t>SQUID controller assembly</a:t>
            </a:r>
          </a:p>
        </p:txBody>
      </p:sp>
      <p:sp>
        <p:nvSpPr>
          <p:cNvPr id="829" name="Mezzanine…"/>
          <p:cNvSpPr txBox="1"/>
          <p:nvPr/>
        </p:nvSpPr>
        <p:spPr>
          <a:xfrm>
            <a:off x="13145357" y="9445886"/>
            <a:ext cx="2647893" cy="94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113362"/>
                </a:solidFill>
                <a:latin typeface="Times New Roman"/>
                <a:ea typeface="Times New Roman"/>
                <a:cs typeface="Times New Roman"/>
                <a:sym typeface="Times New Roman"/>
              </a:defRPr>
            </a:lvl1pPr>
          </a:lstStyle>
          <a:p>
            <a:r>
              <a:t>Signal Processing Unit</a:t>
            </a:r>
          </a:p>
        </p:txBody>
      </p:sp>
      <p:sp>
        <p:nvSpPr>
          <p:cNvPr id="830" name="Digitizer assembly…"/>
          <p:cNvSpPr txBox="1"/>
          <p:nvPr/>
        </p:nvSpPr>
        <p:spPr>
          <a:xfrm>
            <a:off x="17018015" y="9732808"/>
            <a:ext cx="3166410" cy="517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113362"/>
                </a:solidFill>
                <a:latin typeface="Times New Roman"/>
                <a:ea typeface="Times New Roman"/>
                <a:cs typeface="Times New Roman"/>
                <a:sym typeface="Times New Roman"/>
              </a:defRPr>
            </a:lvl1pPr>
          </a:lstStyle>
          <a:p>
            <a:r>
              <a:t>Digitizer assembly</a:t>
            </a:r>
          </a:p>
        </p:txBody>
      </p:sp>
      <p:pic>
        <p:nvPicPr>
          <p:cNvPr id="831" name="Picture 1" descr="Picture 1"/>
          <p:cNvPicPr>
            <a:picLocks noChangeAspect="1"/>
          </p:cNvPicPr>
          <p:nvPr/>
        </p:nvPicPr>
        <p:blipFill>
          <a:blip r:embed="rId8"/>
          <a:srcRect r="8978"/>
          <a:stretch>
            <a:fillRect/>
          </a:stretch>
        </p:blipFill>
        <p:spPr>
          <a:xfrm>
            <a:off x="6631635" y="10439397"/>
            <a:ext cx="3331687" cy="2632623"/>
          </a:xfrm>
          <a:prstGeom prst="rect">
            <a:avLst/>
          </a:prstGeom>
          <a:ln w="12700">
            <a:miter lim="400000"/>
          </a:ln>
        </p:spPr>
      </p:pic>
      <p:pic>
        <p:nvPicPr>
          <p:cNvPr id="832" name="Picture 6" descr="Picture 6"/>
          <p:cNvPicPr>
            <a:picLocks noChangeAspect="1"/>
          </p:cNvPicPr>
          <p:nvPr/>
        </p:nvPicPr>
        <p:blipFill>
          <a:blip r:embed="rId9"/>
          <a:stretch>
            <a:fillRect/>
          </a:stretch>
        </p:blipFill>
        <p:spPr>
          <a:xfrm>
            <a:off x="15961928" y="10439397"/>
            <a:ext cx="5278583" cy="2632473"/>
          </a:xfrm>
          <a:prstGeom prst="rect">
            <a:avLst/>
          </a:prstGeom>
          <a:ln w="12700">
            <a:miter lim="400000"/>
          </a:ln>
        </p:spPr>
      </p:pic>
      <p:pic>
        <p:nvPicPr>
          <p:cNvPr id="833" name="Picture 7" descr="Picture 7"/>
          <p:cNvPicPr>
            <a:picLocks noChangeAspect="1"/>
          </p:cNvPicPr>
          <p:nvPr/>
        </p:nvPicPr>
        <p:blipFill>
          <a:blip r:embed="rId10"/>
          <a:srcRect l="50422"/>
          <a:stretch>
            <a:fillRect/>
          </a:stretch>
        </p:blipFill>
        <p:spPr>
          <a:xfrm>
            <a:off x="3052395" y="10439397"/>
            <a:ext cx="3262862" cy="2632505"/>
          </a:xfrm>
          <a:prstGeom prst="rect">
            <a:avLst/>
          </a:prstGeom>
          <a:ln w="12700">
            <a:miter lim="400000"/>
          </a:ln>
        </p:spPr>
      </p:pic>
      <p:sp>
        <p:nvSpPr>
          <p:cNvPr id="834" name="Mezzanine…"/>
          <p:cNvSpPr txBox="1"/>
          <p:nvPr/>
        </p:nvSpPr>
        <p:spPr>
          <a:xfrm>
            <a:off x="9963994" y="9445886"/>
            <a:ext cx="2647893" cy="94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solidFill>
                  <a:srgbClr val="113362"/>
                </a:solidFill>
                <a:latin typeface="Times New Roman"/>
                <a:ea typeface="Times New Roman"/>
                <a:cs typeface="Times New Roman"/>
                <a:sym typeface="Times New Roman"/>
              </a:defRPr>
            </a:lvl1pPr>
          </a:lstStyle>
          <a:p>
            <a:r>
              <a:t>Digitizer assembly</a:t>
            </a:r>
          </a:p>
        </p:txBody>
      </p:sp>
      <p:pic>
        <p:nvPicPr>
          <p:cNvPr id="835" name="Picture 8" descr="Picture 8"/>
          <p:cNvPicPr>
            <a:picLocks noChangeAspect="1"/>
          </p:cNvPicPr>
          <p:nvPr/>
        </p:nvPicPr>
        <p:blipFill>
          <a:blip r:embed="rId11"/>
          <a:srcRect t="27355"/>
          <a:stretch>
            <a:fillRect/>
          </a:stretch>
        </p:blipFill>
        <p:spPr>
          <a:xfrm>
            <a:off x="10279931" y="10443303"/>
            <a:ext cx="5298171" cy="2632367"/>
          </a:xfrm>
          <a:prstGeom prst="rect">
            <a:avLst/>
          </a:prstGeom>
          <a:ln w="12700">
            <a:miter lim="400000"/>
          </a:ln>
        </p:spPr>
      </p:pic>
      <p:sp>
        <p:nvSpPr>
          <p:cNvPr id="836" name="Google Shape;422;p35"/>
          <p:cNvSpPr txBox="1"/>
          <p:nvPr/>
        </p:nvSpPr>
        <p:spPr>
          <a:xfrm>
            <a:off x="4562630" y="6642179"/>
            <a:ext cx="15280802" cy="2759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400"/>
              </a:spcBef>
              <a:buClr>
                <a:srgbClr val="000000"/>
              </a:buClr>
              <a:buSzPts val="3200"/>
              <a:buFont typeface="Arial"/>
              <a:buChar char="•"/>
              <a:defRPr sz="3200" b="0">
                <a:solidFill>
                  <a:srgbClr val="113362"/>
                </a:solidFill>
                <a:latin typeface="Times New Roman"/>
                <a:ea typeface="Times New Roman"/>
                <a:cs typeface="Times New Roman"/>
                <a:sym typeface="Times New Roman"/>
              </a:defRPr>
            </a:pPr>
            <a:r>
              <a:rPr dirty="0"/>
              <a:t>Frequency multiplexing readout technology to readout multiple TES with less components</a:t>
            </a:r>
          </a:p>
          <a:p>
            <a:pPr marL="381000" indent="-381000" algn="l" defTabSz="914400">
              <a:spcBef>
                <a:spcPts val="400"/>
              </a:spcBef>
              <a:buClr>
                <a:srgbClr val="000000"/>
              </a:buClr>
              <a:buSzPts val="3200"/>
              <a:buFont typeface="Arial"/>
              <a:buChar char="•"/>
              <a:defRPr sz="3200" b="0">
                <a:solidFill>
                  <a:srgbClr val="113362"/>
                </a:solidFill>
                <a:latin typeface="Times New Roman"/>
                <a:ea typeface="Times New Roman"/>
                <a:cs typeface="Times New Roman"/>
                <a:sym typeface="Times New Roman"/>
              </a:defRPr>
            </a:pPr>
            <a:r>
              <a:rPr dirty="0"/>
              <a:t>Assign unique frequency channel to TES sensors via superconducting resonators</a:t>
            </a:r>
          </a:p>
          <a:p>
            <a:pPr marL="381000" indent="-381000" algn="l" defTabSz="914400">
              <a:spcBef>
                <a:spcPts val="400"/>
              </a:spcBef>
              <a:buClr>
                <a:srgbClr val="000000"/>
              </a:buClr>
              <a:buSzPts val="3200"/>
              <a:buFont typeface="Arial"/>
              <a:buChar char="•"/>
              <a:defRPr sz="3200" b="0">
                <a:solidFill>
                  <a:srgbClr val="113362"/>
                </a:solidFill>
                <a:latin typeface="Times New Roman"/>
                <a:ea typeface="Times New Roman"/>
                <a:cs typeface="Times New Roman"/>
                <a:sym typeface="Times New Roman"/>
              </a:defRPr>
            </a:pPr>
            <a:r>
              <a:rPr dirty="0"/>
              <a:t>Low noise SQUID amplifier and FPGA controller readout the signal</a:t>
            </a:r>
          </a:p>
          <a:p>
            <a:pPr marL="381000" indent="-381000" algn="l" defTabSz="914400">
              <a:spcBef>
                <a:spcPts val="400"/>
              </a:spcBef>
              <a:buClr>
                <a:srgbClr val="000000"/>
              </a:buClr>
              <a:buSzPts val="3200"/>
              <a:buFont typeface="Arial"/>
              <a:buChar char="•"/>
              <a:defRPr sz="3200" b="0">
                <a:solidFill>
                  <a:srgbClr val="113362"/>
                </a:solidFill>
                <a:latin typeface="Times New Roman"/>
                <a:ea typeface="Times New Roman"/>
                <a:cs typeface="Times New Roman"/>
                <a:sym typeface="Times New Roman"/>
              </a:defRPr>
            </a:pPr>
            <a:r>
              <a:rPr dirty="0"/>
              <a:t>Saves mass, volume, power consumption and cost</a:t>
            </a:r>
          </a:p>
          <a:p>
            <a:pPr marL="381000" indent="-381000" algn="l" defTabSz="914400">
              <a:spcBef>
                <a:spcPts val="400"/>
              </a:spcBef>
              <a:buClr>
                <a:srgbClr val="000000"/>
              </a:buClr>
              <a:buSzPts val="3200"/>
              <a:buFont typeface="Arial"/>
              <a:buChar char="•"/>
              <a:defRPr sz="3200" b="0">
                <a:solidFill>
                  <a:srgbClr val="113362"/>
                </a:solidFill>
                <a:latin typeface="Times New Roman"/>
                <a:ea typeface="Times New Roman"/>
                <a:cs typeface="Times New Roman"/>
                <a:sym typeface="Times New Roman"/>
              </a:defRPr>
            </a:pPr>
            <a:r>
              <a:rPr lang="en-US" dirty="0"/>
              <a:t>Inspired</a:t>
            </a:r>
            <a:r>
              <a:rPr dirty="0"/>
              <a:t> from ground based CMB experiments</a:t>
            </a:r>
          </a:p>
        </p:txBody>
      </p:sp>
      <p:sp>
        <p:nvSpPr>
          <p:cNvPr id="3" name="Rectangle 2">
            <a:extLst>
              <a:ext uri="{FF2B5EF4-FFF2-40B4-BE49-F238E27FC236}">
                <a16:creationId xmlns:a16="http://schemas.microsoft.com/office/drawing/2014/main" id="{458CEA00-5DCC-8D09-74A4-237A78469063}"/>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1C2980B8-36A0-0EEC-9ADA-1985BE23CB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B38A3815-92AF-6939-44AD-5E3B7A54287E}"/>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935CFBB0-22AE-A2BE-56FC-2A391F0815E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cooler-configuration.pdf" descr="cooler-configuration.pdf"/>
          <p:cNvPicPr>
            <a:picLocks noChangeAspect="1"/>
          </p:cNvPicPr>
          <p:nvPr/>
        </p:nvPicPr>
        <p:blipFill>
          <a:blip r:embed="rId3"/>
          <a:stretch>
            <a:fillRect/>
          </a:stretch>
        </p:blipFill>
        <p:spPr>
          <a:xfrm>
            <a:off x="9628892" y="4106693"/>
            <a:ext cx="14621236" cy="5187262"/>
          </a:xfrm>
          <a:prstGeom prst="rect">
            <a:avLst/>
          </a:prstGeom>
          <a:ln w="12700">
            <a:miter lim="400000"/>
          </a:ln>
        </p:spPr>
      </p:pic>
      <p:pic>
        <p:nvPicPr>
          <p:cNvPr id="741" name="Google Shape;445;p36" descr="Google Shape;445;p36"/>
          <p:cNvPicPr>
            <a:picLocks noChangeAspect="1"/>
          </p:cNvPicPr>
          <p:nvPr/>
        </p:nvPicPr>
        <p:blipFill>
          <a:blip r:embed="rId4"/>
          <a:stretch>
            <a:fillRect/>
          </a:stretch>
        </p:blipFill>
        <p:spPr>
          <a:xfrm>
            <a:off x="454351" y="7604814"/>
            <a:ext cx="8034803" cy="5317579"/>
          </a:xfrm>
          <a:prstGeom prst="rect">
            <a:avLst/>
          </a:prstGeom>
          <a:ln w="12700">
            <a:miter lim="400000"/>
          </a:ln>
        </p:spPr>
      </p:pic>
      <p:sp>
        <p:nvSpPr>
          <p:cNvPr id="742" name="LiteBIRD cryogenic system"/>
          <p:cNvSpPr txBox="1"/>
          <p:nvPr/>
        </p:nvSpPr>
        <p:spPr>
          <a:xfrm>
            <a:off x="257412" y="95291"/>
            <a:ext cx="879086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C</a:t>
            </a:r>
            <a:r>
              <a:rPr dirty="0"/>
              <a:t>ryogenic system</a:t>
            </a:r>
          </a:p>
        </p:txBody>
      </p:sp>
      <p:sp>
        <p:nvSpPr>
          <p:cNvPr id="74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74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74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753" name="Grouper"/>
          <p:cNvGrpSpPr/>
          <p:nvPr/>
        </p:nvGrpSpPr>
        <p:grpSpPr>
          <a:xfrm>
            <a:off x="-30866" y="13078927"/>
            <a:ext cx="24467794" cy="656361"/>
            <a:chOff x="0" y="0"/>
            <a:chExt cx="24467793" cy="656360"/>
          </a:xfrm>
        </p:grpSpPr>
        <p:sp>
          <p:nvSpPr>
            <p:cNvPr id="74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752" name="Grouper"/>
            <p:cNvGrpSpPr/>
            <p:nvPr/>
          </p:nvGrpSpPr>
          <p:grpSpPr>
            <a:xfrm flipH="1">
              <a:off x="22124096" y="-1"/>
              <a:ext cx="2343698" cy="656361"/>
              <a:chOff x="0" y="0"/>
              <a:chExt cx="2343697" cy="656360"/>
            </a:xfrm>
          </p:grpSpPr>
          <p:sp>
            <p:nvSpPr>
              <p:cNvPr id="74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756" name="11"/>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12</a:t>
            </a:r>
            <a:endParaRPr dirty="0"/>
          </a:p>
        </p:txBody>
      </p:sp>
      <p:pic>
        <p:nvPicPr>
          <p:cNvPr id="757" name="Google Shape;446;p36" descr="Google Shape;446;p36"/>
          <p:cNvPicPr>
            <a:picLocks noChangeAspect="1"/>
          </p:cNvPicPr>
          <p:nvPr/>
        </p:nvPicPr>
        <p:blipFill>
          <a:blip r:embed="rId5"/>
          <a:srcRect l="1329"/>
          <a:stretch>
            <a:fillRect/>
          </a:stretch>
        </p:blipFill>
        <p:spPr>
          <a:xfrm>
            <a:off x="865753" y="2085449"/>
            <a:ext cx="7817523" cy="5317579"/>
          </a:xfrm>
          <a:prstGeom prst="rect">
            <a:avLst/>
          </a:prstGeom>
          <a:ln w="12700">
            <a:miter lim="400000"/>
          </a:ln>
        </p:spPr>
      </p:pic>
      <p:sp>
        <p:nvSpPr>
          <p:cNvPr id="758" name="Carré"/>
          <p:cNvSpPr/>
          <p:nvPr/>
        </p:nvSpPr>
        <p:spPr>
          <a:xfrm>
            <a:off x="7271453" y="6337918"/>
            <a:ext cx="1145962" cy="114596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9" name="Sun"/>
          <p:cNvSpPr txBox="1"/>
          <p:nvPr/>
        </p:nvSpPr>
        <p:spPr>
          <a:xfrm>
            <a:off x="7417306" y="6553984"/>
            <a:ext cx="882010" cy="4667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Sun</a:t>
            </a:r>
          </a:p>
        </p:txBody>
      </p:sp>
      <p:sp>
        <p:nvSpPr>
          <p:cNvPr id="760" name="Ligne"/>
          <p:cNvSpPr/>
          <p:nvPr/>
        </p:nvSpPr>
        <p:spPr>
          <a:xfrm flipH="1" flipV="1">
            <a:off x="6926417" y="6511828"/>
            <a:ext cx="845691" cy="769971"/>
          </a:xfrm>
          <a:prstGeom prst="line">
            <a:avLst/>
          </a:prstGeom>
          <a:ln w="76200">
            <a:solidFill>
              <a:srgbClr val="000000"/>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1" name="4K-JT/2ST"/>
          <p:cNvSpPr txBox="1"/>
          <p:nvPr/>
        </p:nvSpPr>
        <p:spPr>
          <a:xfrm>
            <a:off x="7356918" y="5228087"/>
            <a:ext cx="1986034" cy="4667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4K-JT/2ST</a:t>
            </a:r>
          </a:p>
        </p:txBody>
      </p:sp>
      <p:sp>
        <p:nvSpPr>
          <p:cNvPr id="762" name="Rectangle"/>
          <p:cNvSpPr/>
          <p:nvPr/>
        </p:nvSpPr>
        <p:spPr>
          <a:xfrm rot="2457803">
            <a:off x="7967788" y="3845402"/>
            <a:ext cx="445567" cy="52823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3" name="Rectangle"/>
          <p:cNvSpPr/>
          <p:nvPr/>
        </p:nvSpPr>
        <p:spPr>
          <a:xfrm rot="1727813">
            <a:off x="7767035" y="3207090"/>
            <a:ext cx="356035" cy="52823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4" name="Rectangle"/>
          <p:cNvSpPr/>
          <p:nvPr/>
        </p:nvSpPr>
        <p:spPr>
          <a:xfrm rot="1127520">
            <a:off x="7002009" y="2754189"/>
            <a:ext cx="356035" cy="52823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5" name="Rectangle"/>
          <p:cNvSpPr/>
          <p:nvPr/>
        </p:nvSpPr>
        <p:spPr>
          <a:xfrm rot="1127520">
            <a:off x="6407232" y="3464657"/>
            <a:ext cx="356036" cy="52823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6" name="Rectangle"/>
          <p:cNvSpPr/>
          <p:nvPr/>
        </p:nvSpPr>
        <p:spPr>
          <a:xfrm rot="5357320">
            <a:off x="5325512" y="2306125"/>
            <a:ext cx="356036" cy="660976"/>
          </a:xfrm>
          <a:prstGeom prst="rect">
            <a:avLst/>
          </a:prstGeom>
          <a:solidFill>
            <a:srgbClr val="B1FF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7" name="Rectangle"/>
          <p:cNvSpPr/>
          <p:nvPr/>
        </p:nvSpPr>
        <p:spPr>
          <a:xfrm rot="5357320">
            <a:off x="3964614" y="2278846"/>
            <a:ext cx="356035" cy="660976"/>
          </a:xfrm>
          <a:prstGeom prst="rect">
            <a:avLst/>
          </a:prstGeom>
          <a:solidFill>
            <a:srgbClr val="B0FFF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8" name="Rectangle"/>
          <p:cNvSpPr/>
          <p:nvPr/>
        </p:nvSpPr>
        <p:spPr>
          <a:xfrm rot="5397299">
            <a:off x="1539203" y="4844337"/>
            <a:ext cx="357560" cy="146046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9" name="Rectangle"/>
          <p:cNvSpPr/>
          <p:nvPr/>
        </p:nvSpPr>
        <p:spPr>
          <a:xfrm rot="5397299">
            <a:off x="4440454" y="5703393"/>
            <a:ext cx="360267" cy="198575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0" name="Rectangle"/>
          <p:cNvSpPr/>
          <p:nvPr/>
        </p:nvSpPr>
        <p:spPr>
          <a:xfrm rot="5397299">
            <a:off x="6085296" y="6188418"/>
            <a:ext cx="362271" cy="56501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1" name="Rectangle"/>
          <p:cNvSpPr/>
          <p:nvPr/>
        </p:nvSpPr>
        <p:spPr>
          <a:xfrm rot="5397299">
            <a:off x="4631395" y="5141492"/>
            <a:ext cx="209561" cy="144639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2" name="160K"/>
          <p:cNvSpPr txBox="1"/>
          <p:nvPr/>
        </p:nvSpPr>
        <p:spPr>
          <a:xfrm>
            <a:off x="8111802" y="3662650"/>
            <a:ext cx="1145962" cy="4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160K</a:t>
            </a:r>
          </a:p>
        </p:txBody>
      </p:sp>
      <p:sp>
        <p:nvSpPr>
          <p:cNvPr id="773" name="90K"/>
          <p:cNvSpPr txBox="1"/>
          <p:nvPr/>
        </p:nvSpPr>
        <p:spPr>
          <a:xfrm>
            <a:off x="7941967" y="2713794"/>
            <a:ext cx="882011" cy="4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90K</a:t>
            </a:r>
          </a:p>
        </p:txBody>
      </p:sp>
      <p:sp>
        <p:nvSpPr>
          <p:cNvPr id="774" name="30K"/>
          <p:cNvSpPr txBox="1"/>
          <p:nvPr/>
        </p:nvSpPr>
        <p:spPr>
          <a:xfrm>
            <a:off x="6582127" y="2529907"/>
            <a:ext cx="882011" cy="4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30K</a:t>
            </a:r>
          </a:p>
        </p:txBody>
      </p:sp>
      <p:sp>
        <p:nvSpPr>
          <p:cNvPr id="775" name="LFT"/>
          <p:cNvSpPr txBox="1"/>
          <p:nvPr/>
        </p:nvSpPr>
        <p:spPr>
          <a:xfrm>
            <a:off x="3675299" y="2549678"/>
            <a:ext cx="882011" cy="455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700">
                <a:solidFill>
                  <a:srgbClr val="141514"/>
                </a:solidFill>
                <a:latin typeface="Times New Roman"/>
                <a:ea typeface="Times New Roman"/>
                <a:cs typeface="Times New Roman"/>
                <a:sym typeface="Times New Roman"/>
              </a:defRPr>
            </a:lvl1pPr>
          </a:lstStyle>
          <a:p>
            <a:r>
              <a:t>LFT</a:t>
            </a:r>
          </a:p>
        </p:txBody>
      </p:sp>
      <p:sp>
        <p:nvSpPr>
          <p:cNvPr id="776" name="MHFT"/>
          <p:cNvSpPr txBox="1"/>
          <p:nvPr/>
        </p:nvSpPr>
        <p:spPr>
          <a:xfrm>
            <a:off x="4752692" y="2487615"/>
            <a:ext cx="1520579" cy="609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700">
                <a:solidFill>
                  <a:srgbClr val="141514"/>
                </a:solidFill>
                <a:latin typeface="Times New Roman"/>
                <a:ea typeface="Times New Roman"/>
                <a:cs typeface="Times New Roman"/>
                <a:sym typeface="Times New Roman"/>
              </a:defRPr>
            </a:lvl1pPr>
          </a:lstStyle>
          <a:p>
            <a:r>
              <a:t>MHFT</a:t>
            </a:r>
          </a:p>
        </p:txBody>
      </p:sp>
      <p:sp>
        <p:nvSpPr>
          <p:cNvPr id="777" name="5K"/>
          <p:cNvSpPr txBox="1"/>
          <p:nvPr/>
        </p:nvSpPr>
        <p:spPr>
          <a:xfrm>
            <a:off x="6055558" y="3477340"/>
            <a:ext cx="882010" cy="4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5K</a:t>
            </a:r>
          </a:p>
        </p:txBody>
      </p:sp>
      <p:sp>
        <p:nvSpPr>
          <p:cNvPr id="778" name="Rectangle"/>
          <p:cNvSpPr/>
          <p:nvPr/>
        </p:nvSpPr>
        <p:spPr>
          <a:xfrm rot="5408871">
            <a:off x="7478131" y="5398843"/>
            <a:ext cx="356035" cy="1084444"/>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9" name="Sun shield"/>
          <p:cNvSpPr txBox="1"/>
          <p:nvPr/>
        </p:nvSpPr>
        <p:spPr>
          <a:xfrm>
            <a:off x="115581" y="5981840"/>
            <a:ext cx="1604909" cy="114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Sun shield</a:t>
            </a:r>
          </a:p>
        </p:txBody>
      </p:sp>
      <p:sp>
        <p:nvSpPr>
          <p:cNvPr id="780" name="Shield cooler"/>
          <p:cNvSpPr txBox="1"/>
          <p:nvPr/>
        </p:nvSpPr>
        <p:spPr>
          <a:xfrm>
            <a:off x="752266" y="4758274"/>
            <a:ext cx="1986034" cy="1317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Shield cooler</a:t>
            </a:r>
          </a:p>
        </p:txBody>
      </p:sp>
      <p:sp>
        <p:nvSpPr>
          <p:cNvPr id="781" name="Cooler pedestal"/>
          <p:cNvSpPr txBox="1"/>
          <p:nvPr/>
        </p:nvSpPr>
        <p:spPr>
          <a:xfrm>
            <a:off x="3511337" y="5593057"/>
            <a:ext cx="2464903" cy="466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b="0">
                <a:solidFill>
                  <a:srgbClr val="113362"/>
                </a:solidFill>
                <a:latin typeface="Times New Roman"/>
                <a:ea typeface="Times New Roman"/>
                <a:cs typeface="Times New Roman"/>
                <a:sym typeface="Times New Roman"/>
              </a:defRPr>
            </a:lvl1pPr>
          </a:lstStyle>
          <a:p>
            <a:r>
              <a:t>Cooler pedestal</a:t>
            </a:r>
          </a:p>
        </p:txBody>
      </p:sp>
      <p:sp>
        <p:nvSpPr>
          <p:cNvPr id="782" name="Upper part of SVM"/>
          <p:cNvSpPr txBox="1"/>
          <p:nvPr/>
        </p:nvSpPr>
        <p:spPr>
          <a:xfrm>
            <a:off x="3498963" y="6174419"/>
            <a:ext cx="2464902" cy="1130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Upper part of SVM</a:t>
            </a:r>
          </a:p>
        </p:txBody>
      </p:sp>
      <p:sp>
        <p:nvSpPr>
          <p:cNvPr id="783" name="Rectangle"/>
          <p:cNvSpPr/>
          <p:nvPr/>
        </p:nvSpPr>
        <p:spPr>
          <a:xfrm rot="5397713">
            <a:off x="16137773" y="2953011"/>
            <a:ext cx="477408" cy="109683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792" name="Grouper"/>
          <p:cNvGrpSpPr/>
          <p:nvPr/>
        </p:nvGrpSpPr>
        <p:grpSpPr>
          <a:xfrm>
            <a:off x="-30867" y="-24578"/>
            <a:ext cx="24445734" cy="2203998"/>
            <a:chOff x="0" y="0"/>
            <a:chExt cx="24445732" cy="2203997"/>
          </a:xfrm>
        </p:grpSpPr>
        <p:sp>
          <p:nvSpPr>
            <p:cNvPr id="784"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5"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6"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7"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8"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9"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0"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791" name="LiteBIRD-logo-posi-RGB.png" descr="LiteBIRD-logo-posi-RGB.png"/>
            <p:cNvPicPr>
              <a:picLocks noChangeAspect="1"/>
            </p:cNvPicPr>
            <p:nvPr/>
          </p:nvPicPr>
          <p:blipFill>
            <a:blip r:embed="rId6"/>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793" name="V-grooves"/>
          <p:cNvSpPr txBox="1"/>
          <p:nvPr/>
        </p:nvSpPr>
        <p:spPr>
          <a:xfrm>
            <a:off x="-294414" y="1964645"/>
            <a:ext cx="2464902" cy="715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b="0">
                <a:solidFill>
                  <a:srgbClr val="113362"/>
                </a:solidFill>
                <a:latin typeface="Times New Roman"/>
                <a:ea typeface="Times New Roman"/>
                <a:cs typeface="Times New Roman"/>
                <a:sym typeface="Times New Roman"/>
              </a:defRPr>
            </a:lvl1pPr>
          </a:lstStyle>
          <a:p>
            <a:r>
              <a:t>V-grooves</a:t>
            </a:r>
          </a:p>
        </p:txBody>
      </p:sp>
      <p:sp>
        <p:nvSpPr>
          <p:cNvPr id="794" name="Rectangle aux angles arrondis"/>
          <p:cNvSpPr/>
          <p:nvPr/>
        </p:nvSpPr>
        <p:spPr>
          <a:xfrm>
            <a:off x="9482604" y="3950051"/>
            <a:ext cx="14800507" cy="5489845"/>
          </a:xfrm>
          <a:prstGeom prst="roundRect">
            <a:avLst>
              <a:gd name="adj" fmla="val 3392"/>
            </a:avLst>
          </a:prstGeom>
          <a:ln w="38100">
            <a:solidFill>
              <a:srgbClr val="11336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5" name="Google Shape;247;p27"/>
          <p:cNvSpPr txBox="1"/>
          <p:nvPr/>
        </p:nvSpPr>
        <p:spPr>
          <a:xfrm>
            <a:off x="12833159" y="10276975"/>
            <a:ext cx="8587823" cy="1315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Continuous cooling at 100 mK</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t>High stability on telescopes at all stages</a:t>
            </a:r>
          </a:p>
        </p:txBody>
      </p:sp>
      <p:sp>
        <p:nvSpPr>
          <p:cNvPr id="3" name="Rectangle 2">
            <a:extLst>
              <a:ext uri="{FF2B5EF4-FFF2-40B4-BE49-F238E27FC236}">
                <a16:creationId xmlns:a16="http://schemas.microsoft.com/office/drawing/2014/main" id="{896C8BA4-DAA3-A18D-E154-6A579DC970F6}"/>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3DA973FB-F87D-FD94-280F-79583ED41F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734A027C-0376-3FD0-532F-91C18ABABAF8}"/>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5900D4D1-7328-D727-7859-CB5FF353E8DE}"/>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13;p30" descr="Google Shape;313;p30">
            <a:extLst>
              <a:ext uri="{FF2B5EF4-FFF2-40B4-BE49-F238E27FC236}">
                <a16:creationId xmlns:a16="http://schemas.microsoft.com/office/drawing/2014/main" id="{BC1BF064-2FB3-550E-4ED3-2B97ECBF3F27}"/>
              </a:ext>
            </a:extLst>
          </p:cNvPr>
          <p:cNvPicPr>
            <a:picLocks noChangeAspect="1"/>
          </p:cNvPicPr>
          <p:nvPr/>
        </p:nvPicPr>
        <p:blipFill>
          <a:blip r:embed="rId3"/>
          <a:srcRect l="5121" t="2873" r="1484" b="7186"/>
          <a:stretch>
            <a:fillRect/>
          </a:stretch>
        </p:blipFill>
        <p:spPr>
          <a:xfrm rot="6593349">
            <a:off x="378343" y="10011254"/>
            <a:ext cx="1523639" cy="1436350"/>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pic>
        <p:nvPicPr>
          <p:cNvPr id="14" name="Picture 13" descr="Diagram&#10;&#10;Description automatically generated">
            <a:extLst>
              <a:ext uri="{FF2B5EF4-FFF2-40B4-BE49-F238E27FC236}">
                <a16:creationId xmlns:a16="http://schemas.microsoft.com/office/drawing/2014/main" id="{E1865A60-028B-9B29-EF3D-0DECE1BA949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7" y="1991435"/>
            <a:ext cx="17106865" cy="9639300"/>
          </a:xfrm>
          <a:prstGeom prst="rect">
            <a:avLst/>
          </a:prstGeom>
        </p:spPr>
      </p:pic>
      <p:sp>
        <p:nvSpPr>
          <p:cNvPr id="802" name="LiteBIRD readout system"/>
          <p:cNvSpPr txBox="1"/>
          <p:nvPr/>
        </p:nvSpPr>
        <p:spPr>
          <a:xfrm>
            <a:off x="257412" y="95291"/>
            <a:ext cx="9303829"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CMB observations</a:t>
            </a:r>
            <a:endParaRPr dirty="0"/>
          </a:p>
        </p:txBody>
      </p:sp>
      <p:sp>
        <p:nvSpPr>
          <p:cNvPr id="80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80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80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813" name="Grouper"/>
          <p:cNvGrpSpPr/>
          <p:nvPr/>
        </p:nvGrpSpPr>
        <p:grpSpPr>
          <a:xfrm>
            <a:off x="-30866" y="13078927"/>
            <a:ext cx="24467794" cy="656361"/>
            <a:chOff x="0" y="0"/>
            <a:chExt cx="24467793" cy="656360"/>
          </a:xfrm>
        </p:grpSpPr>
        <p:sp>
          <p:nvSpPr>
            <p:cNvPr id="80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812" name="Grouper"/>
            <p:cNvGrpSpPr/>
            <p:nvPr/>
          </p:nvGrpSpPr>
          <p:grpSpPr>
            <a:xfrm flipH="1">
              <a:off x="22124096" y="-1"/>
              <a:ext cx="2343698" cy="656361"/>
              <a:chOff x="0" y="0"/>
              <a:chExt cx="2343697" cy="656360"/>
            </a:xfrm>
          </p:grpSpPr>
          <p:sp>
            <p:nvSpPr>
              <p:cNvPr id="80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16" name="12"/>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13</a:t>
            </a:r>
            <a:endParaRPr dirty="0"/>
          </a:p>
        </p:txBody>
      </p:sp>
      <p:grpSp>
        <p:nvGrpSpPr>
          <p:cNvPr id="825" name="Grouper"/>
          <p:cNvGrpSpPr/>
          <p:nvPr/>
        </p:nvGrpSpPr>
        <p:grpSpPr>
          <a:xfrm>
            <a:off x="-30867" y="-24578"/>
            <a:ext cx="24445734" cy="2203998"/>
            <a:chOff x="0" y="0"/>
            <a:chExt cx="24445732" cy="2203997"/>
          </a:xfrm>
        </p:grpSpPr>
        <p:sp>
          <p:nvSpPr>
            <p:cNvPr id="81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824" name="LiteBIRD-logo-posi-RGB.png" descr="LiteBIRD-logo-posi-RGB.png"/>
            <p:cNvPicPr>
              <a:picLocks noChangeAspect="1"/>
            </p:cNvPicPr>
            <p:nvPr/>
          </p:nvPicPr>
          <p:blipFill>
            <a:blip r:embed="rId5"/>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458CEA00-5DCC-8D09-74A4-237A78469063}"/>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1C2980B8-36A0-0EEC-9ADA-1985BE23C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B38A3815-92AF-6939-44AD-5E3B7A54287E}"/>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935CFBB0-22AE-A2BE-56FC-2A391F0815E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6" name="TextBox 5">
            <a:extLst>
              <a:ext uri="{FF2B5EF4-FFF2-40B4-BE49-F238E27FC236}">
                <a16:creationId xmlns:a16="http://schemas.microsoft.com/office/drawing/2014/main" id="{717B4163-5F80-5F67-3705-AE1770117783}"/>
              </a:ext>
            </a:extLst>
          </p:cNvPr>
          <p:cNvSpPr txBox="1"/>
          <p:nvPr/>
        </p:nvSpPr>
        <p:spPr>
          <a:xfrm>
            <a:off x="-30867" y="11784672"/>
            <a:ext cx="381933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Credits Josquin </a:t>
            </a:r>
            <a:r>
              <a:rPr kumimoji="0" lang="en-US" altLang="ja-JP" sz="30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Helvetica Neue"/>
              </a:rPr>
              <a:t>Errard</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Tree>
    <p:extLst>
      <p:ext uri="{BB962C8B-B14F-4D97-AF65-F5344CB8AC3E}">
        <p14:creationId xmlns:p14="http://schemas.microsoft.com/office/powerpoint/2010/main" val="33119514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13;p30" descr="Google Shape;313;p30">
            <a:extLst>
              <a:ext uri="{FF2B5EF4-FFF2-40B4-BE49-F238E27FC236}">
                <a16:creationId xmlns:a16="http://schemas.microsoft.com/office/drawing/2014/main" id="{BC1BF064-2FB3-550E-4ED3-2B97ECBF3F27}"/>
              </a:ext>
            </a:extLst>
          </p:cNvPr>
          <p:cNvPicPr>
            <a:picLocks noChangeAspect="1"/>
          </p:cNvPicPr>
          <p:nvPr/>
        </p:nvPicPr>
        <p:blipFill>
          <a:blip r:embed="rId3"/>
          <a:srcRect l="5121" t="2873" r="1484" b="7186"/>
          <a:stretch>
            <a:fillRect/>
          </a:stretch>
        </p:blipFill>
        <p:spPr>
          <a:xfrm rot="6593349">
            <a:off x="378343" y="10011254"/>
            <a:ext cx="1523639" cy="1436350"/>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pic>
        <p:nvPicPr>
          <p:cNvPr id="14" name="Picture 13" descr="Diagram&#10;&#10;Description automatically generated">
            <a:extLst>
              <a:ext uri="{FF2B5EF4-FFF2-40B4-BE49-F238E27FC236}">
                <a16:creationId xmlns:a16="http://schemas.microsoft.com/office/drawing/2014/main" id="{E1865A60-028B-9B29-EF3D-0DECE1BA949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7" y="1991435"/>
            <a:ext cx="17106865" cy="9639300"/>
          </a:xfrm>
          <a:prstGeom prst="rect">
            <a:avLst/>
          </a:prstGeom>
        </p:spPr>
      </p:pic>
      <p:sp>
        <p:nvSpPr>
          <p:cNvPr id="802" name="LiteBIRD readout system"/>
          <p:cNvSpPr txBox="1"/>
          <p:nvPr/>
        </p:nvSpPr>
        <p:spPr>
          <a:xfrm>
            <a:off x="257412" y="95291"/>
            <a:ext cx="9303829"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CMB observations</a:t>
            </a:r>
            <a:endParaRPr dirty="0"/>
          </a:p>
        </p:txBody>
      </p:sp>
      <p:sp>
        <p:nvSpPr>
          <p:cNvPr id="80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80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80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813" name="Grouper"/>
          <p:cNvGrpSpPr/>
          <p:nvPr/>
        </p:nvGrpSpPr>
        <p:grpSpPr>
          <a:xfrm>
            <a:off x="-30866" y="13078927"/>
            <a:ext cx="24467794" cy="656361"/>
            <a:chOff x="0" y="0"/>
            <a:chExt cx="24467793" cy="656360"/>
          </a:xfrm>
        </p:grpSpPr>
        <p:sp>
          <p:nvSpPr>
            <p:cNvPr id="80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812" name="Grouper"/>
            <p:cNvGrpSpPr/>
            <p:nvPr/>
          </p:nvGrpSpPr>
          <p:grpSpPr>
            <a:xfrm flipH="1">
              <a:off x="22124096" y="-1"/>
              <a:ext cx="2343698" cy="656361"/>
              <a:chOff x="0" y="0"/>
              <a:chExt cx="2343697" cy="656360"/>
            </a:xfrm>
          </p:grpSpPr>
          <p:sp>
            <p:nvSpPr>
              <p:cNvPr id="80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16" name="12"/>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13</a:t>
            </a:r>
            <a:endParaRPr dirty="0"/>
          </a:p>
        </p:txBody>
      </p:sp>
      <p:grpSp>
        <p:nvGrpSpPr>
          <p:cNvPr id="825" name="Grouper"/>
          <p:cNvGrpSpPr/>
          <p:nvPr/>
        </p:nvGrpSpPr>
        <p:grpSpPr>
          <a:xfrm>
            <a:off x="-30867" y="-24578"/>
            <a:ext cx="24445734" cy="2203998"/>
            <a:chOff x="0" y="0"/>
            <a:chExt cx="24445732" cy="2203997"/>
          </a:xfrm>
        </p:grpSpPr>
        <p:sp>
          <p:nvSpPr>
            <p:cNvPr id="81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824" name="LiteBIRD-logo-posi-RGB.png" descr="LiteBIRD-logo-posi-RGB.png"/>
            <p:cNvPicPr>
              <a:picLocks noChangeAspect="1"/>
            </p:cNvPicPr>
            <p:nvPr/>
          </p:nvPicPr>
          <p:blipFill>
            <a:blip r:embed="rId5"/>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458CEA00-5DCC-8D09-74A4-237A78469063}"/>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1C2980B8-36A0-0EEC-9ADA-1985BE23C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B38A3815-92AF-6939-44AD-5E3B7A54287E}"/>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935CFBB0-22AE-A2BE-56FC-2A391F0815E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6" name="TextBox 5">
            <a:extLst>
              <a:ext uri="{FF2B5EF4-FFF2-40B4-BE49-F238E27FC236}">
                <a16:creationId xmlns:a16="http://schemas.microsoft.com/office/drawing/2014/main" id="{717B4163-5F80-5F67-3705-AE1770117783}"/>
              </a:ext>
            </a:extLst>
          </p:cNvPr>
          <p:cNvSpPr txBox="1"/>
          <p:nvPr/>
        </p:nvSpPr>
        <p:spPr>
          <a:xfrm>
            <a:off x="-30867" y="11784672"/>
            <a:ext cx="381933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Credits Josquin </a:t>
            </a:r>
            <a:r>
              <a:rPr kumimoji="0" lang="en-US" altLang="ja-JP" sz="30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Helvetica Neue"/>
              </a:rPr>
              <a:t>Errard</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
        <p:nvSpPr>
          <p:cNvPr id="7" name="Frequency [GHz]">
            <a:extLst>
              <a:ext uri="{FF2B5EF4-FFF2-40B4-BE49-F238E27FC236}">
                <a16:creationId xmlns:a16="http://schemas.microsoft.com/office/drawing/2014/main" id="{08301152-1C43-7CC9-8415-20A8E35A91B3}"/>
              </a:ext>
            </a:extLst>
          </p:cNvPr>
          <p:cNvSpPr txBox="1"/>
          <p:nvPr/>
        </p:nvSpPr>
        <p:spPr>
          <a:xfrm>
            <a:off x="17734200" y="12338824"/>
            <a:ext cx="3957373" cy="70275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900" b="0">
                <a:solidFill>
                  <a:srgbClr val="141514"/>
                </a:solidFill>
                <a:latin typeface="Times New Roman"/>
                <a:ea typeface="Times New Roman"/>
                <a:cs typeface="Times New Roman"/>
                <a:sym typeface="Times New Roman"/>
              </a:defRPr>
            </a:lvl1pPr>
          </a:lstStyle>
          <a:p>
            <a:r>
              <a:rPr dirty="0"/>
              <a:t>Frequency [GHz]</a:t>
            </a:r>
          </a:p>
        </p:txBody>
      </p:sp>
      <p:pic>
        <p:nvPicPr>
          <p:cNvPr id="8" name="Image" descr="Image">
            <a:extLst>
              <a:ext uri="{FF2B5EF4-FFF2-40B4-BE49-F238E27FC236}">
                <a16:creationId xmlns:a16="http://schemas.microsoft.com/office/drawing/2014/main" id="{948402FA-4E03-0979-5A8D-6E1F2816D47B}"/>
              </a:ext>
            </a:extLst>
          </p:cNvPr>
          <p:cNvPicPr>
            <a:picLocks noChangeAspect="1"/>
          </p:cNvPicPr>
          <p:nvPr/>
        </p:nvPicPr>
        <p:blipFill>
          <a:blip r:embed="rId7"/>
          <a:stretch>
            <a:fillRect/>
          </a:stretch>
        </p:blipFill>
        <p:spPr>
          <a:xfrm>
            <a:off x="14955835" y="6430499"/>
            <a:ext cx="9360026" cy="5959933"/>
          </a:xfrm>
          <a:prstGeom prst="rect">
            <a:avLst/>
          </a:prstGeom>
          <a:ln w="12700">
            <a:miter lim="400000"/>
          </a:ln>
        </p:spPr>
      </p:pic>
      <p:sp>
        <p:nvSpPr>
          <p:cNvPr id="9" name="Sensitivity [µK•arcmin]">
            <a:extLst>
              <a:ext uri="{FF2B5EF4-FFF2-40B4-BE49-F238E27FC236}">
                <a16:creationId xmlns:a16="http://schemas.microsoft.com/office/drawing/2014/main" id="{C350CEDE-552B-0B0A-4997-6DE2DC36B12A}"/>
              </a:ext>
            </a:extLst>
          </p:cNvPr>
          <p:cNvSpPr txBox="1"/>
          <p:nvPr/>
        </p:nvSpPr>
        <p:spPr>
          <a:xfrm rot="16200000">
            <a:off x="11905344" y="9016308"/>
            <a:ext cx="5398227" cy="70275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900" b="0">
                <a:solidFill>
                  <a:srgbClr val="141514"/>
                </a:solidFill>
                <a:latin typeface="Times New Roman"/>
                <a:ea typeface="Times New Roman"/>
                <a:cs typeface="Times New Roman"/>
                <a:sym typeface="Times New Roman"/>
              </a:defRPr>
            </a:pPr>
            <a:r>
              <a:rPr dirty="0"/>
              <a:t>Sensitivity [µ</a:t>
            </a:r>
            <a:r>
              <a:rPr dirty="0" err="1"/>
              <a:t>K</a:t>
            </a:r>
            <a:r>
              <a:rPr sz="2800" dirty="0" err="1"/>
              <a:t>•</a:t>
            </a:r>
            <a:r>
              <a:rPr dirty="0" err="1"/>
              <a:t>arcmin</a:t>
            </a:r>
            <a:r>
              <a:rPr dirty="0"/>
              <a:t>]</a:t>
            </a:r>
          </a:p>
        </p:txBody>
      </p:sp>
    </p:spTree>
    <p:extLst>
      <p:ext uri="{BB962C8B-B14F-4D97-AF65-F5344CB8AC3E}">
        <p14:creationId xmlns:p14="http://schemas.microsoft.com/office/powerpoint/2010/main" val="4851240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Google Shape;517;p39" descr="Google Shape;517;p39"/>
          <p:cNvPicPr>
            <a:picLocks noChangeAspect="1"/>
          </p:cNvPicPr>
          <p:nvPr/>
        </p:nvPicPr>
        <p:blipFill>
          <a:blip r:embed="rId3"/>
          <a:stretch>
            <a:fillRect/>
          </a:stretch>
        </p:blipFill>
        <p:spPr>
          <a:xfrm>
            <a:off x="12617360" y="3275930"/>
            <a:ext cx="11876300" cy="8751739"/>
          </a:xfrm>
          <a:prstGeom prst="rect">
            <a:avLst/>
          </a:prstGeom>
          <a:ln w="12700">
            <a:miter lim="400000"/>
          </a:ln>
        </p:spPr>
      </p:pic>
      <p:sp>
        <p:nvSpPr>
          <p:cNvPr id="921" name="Foreground cleaning"/>
          <p:cNvSpPr txBox="1"/>
          <p:nvPr/>
        </p:nvSpPr>
        <p:spPr>
          <a:xfrm>
            <a:off x="257412" y="158511"/>
            <a:ext cx="10264565" cy="136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t>Foreground cleaning</a:t>
            </a:r>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14</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945" name="Google Shape;247;p27"/>
          <p:cNvSpPr txBox="1"/>
          <p:nvPr/>
        </p:nvSpPr>
        <p:spPr>
          <a:xfrm>
            <a:off x="2841568" y="2240422"/>
            <a:ext cx="5905149" cy="641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defTabSz="914400">
              <a:spcBef>
                <a:spcPts val="1000"/>
              </a:spcBef>
              <a:buClr>
                <a:srgbClr val="113362"/>
              </a:buClr>
              <a:buFont typeface="Arial"/>
              <a:defRPr sz="3900">
                <a:solidFill>
                  <a:srgbClr val="ED7044"/>
                </a:solidFill>
                <a:latin typeface="Times New Roman"/>
                <a:ea typeface="Times New Roman"/>
                <a:cs typeface="Times New Roman"/>
                <a:sym typeface="Times New Roman"/>
              </a:defRPr>
            </a:lvl1pPr>
          </a:lstStyle>
          <a:p>
            <a:r>
              <a:t>Foreground modeling</a:t>
            </a:r>
          </a:p>
        </p:txBody>
      </p:sp>
      <p:sp>
        <p:nvSpPr>
          <p:cNvPr id="946" name="Google Shape;247;p27"/>
          <p:cNvSpPr txBox="1"/>
          <p:nvPr/>
        </p:nvSpPr>
        <p:spPr>
          <a:xfrm>
            <a:off x="14964512" y="2240422"/>
            <a:ext cx="7181996" cy="641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defTabSz="914400">
              <a:spcBef>
                <a:spcPts val="1000"/>
              </a:spcBef>
              <a:buClr>
                <a:srgbClr val="113362"/>
              </a:buClr>
              <a:buFont typeface="Arial"/>
              <a:defRPr sz="3900">
                <a:solidFill>
                  <a:srgbClr val="ED7044"/>
                </a:solidFill>
                <a:latin typeface="Times New Roman"/>
                <a:ea typeface="Times New Roman"/>
                <a:cs typeface="Times New Roman"/>
                <a:sym typeface="Times New Roman"/>
              </a:defRPr>
            </a:lvl1pPr>
          </a:lstStyle>
          <a:p>
            <a:r>
              <a:t>Impact of foregrounds residual</a:t>
            </a:r>
          </a:p>
        </p:txBody>
      </p:sp>
      <p:sp>
        <p:nvSpPr>
          <p:cNvPr id="947" name="Google Shape;247;p27"/>
          <p:cNvSpPr txBox="1"/>
          <p:nvPr/>
        </p:nvSpPr>
        <p:spPr>
          <a:xfrm>
            <a:off x="359512" y="3105107"/>
            <a:ext cx="10869261" cy="1188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b="1" dirty="0">
                <a:solidFill>
                  <a:srgbClr val="F19E4B"/>
                </a:solidFill>
              </a:rPr>
              <a:t>Synchrotron</a:t>
            </a:r>
            <a:r>
              <a:rPr dirty="0"/>
              <a:t>: curved spectrum (AME is absorbed in the curvature)</a:t>
            </a:r>
          </a:p>
        </p:txBody>
      </p:sp>
      <p:pic>
        <p:nvPicPr>
          <p:cNvPr id="948" name="latex-image-1.pdf" descr="latex-image-1.pdf"/>
          <p:cNvPicPr>
            <a:picLocks noChangeAspect="1"/>
          </p:cNvPicPr>
          <p:nvPr/>
        </p:nvPicPr>
        <p:blipFill>
          <a:blip r:embed="rId5"/>
          <a:stretch>
            <a:fillRect/>
          </a:stretch>
        </p:blipFill>
        <p:spPr>
          <a:xfrm>
            <a:off x="524767" y="4310879"/>
            <a:ext cx="10972801" cy="1231901"/>
          </a:xfrm>
          <a:prstGeom prst="rect">
            <a:avLst/>
          </a:prstGeom>
          <a:ln w="12700">
            <a:miter lim="400000"/>
          </a:ln>
        </p:spPr>
      </p:pic>
      <p:sp>
        <p:nvSpPr>
          <p:cNvPr id="949" name="Google Shape;247;p27"/>
          <p:cNvSpPr txBox="1"/>
          <p:nvPr/>
        </p:nvSpPr>
        <p:spPr>
          <a:xfrm>
            <a:off x="359511" y="5547828"/>
            <a:ext cx="10869261" cy="62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b="1" dirty="0">
                <a:solidFill>
                  <a:srgbClr val="F19E4B"/>
                </a:solidFill>
              </a:rPr>
              <a:t>Dust</a:t>
            </a:r>
            <a:r>
              <a:rPr dirty="0"/>
              <a:t>: modified blackbody</a:t>
            </a:r>
          </a:p>
        </p:txBody>
      </p:sp>
      <p:pic>
        <p:nvPicPr>
          <p:cNvPr id="950" name="latex-image-1.pdf" descr="latex-image-1.pdf"/>
          <p:cNvPicPr>
            <a:picLocks noChangeAspect="1"/>
          </p:cNvPicPr>
          <p:nvPr/>
        </p:nvPicPr>
        <p:blipFill>
          <a:blip r:embed="rId6"/>
          <a:stretch>
            <a:fillRect/>
          </a:stretch>
        </p:blipFill>
        <p:spPr>
          <a:xfrm>
            <a:off x="524766" y="6194931"/>
            <a:ext cx="11582401" cy="1231901"/>
          </a:xfrm>
          <a:prstGeom prst="rect">
            <a:avLst/>
          </a:prstGeom>
          <a:ln w="12700">
            <a:miter lim="400000"/>
          </a:ln>
        </p:spPr>
      </p:pic>
      <p:sp>
        <p:nvSpPr>
          <p:cNvPr id="953" name="Google Shape;247;p27"/>
          <p:cNvSpPr txBox="1"/>
          <p:nvPr/>
        </p:nvSpPr>
        <p:spPr>
          <a:xfrm>
            <a:off x="315700" y="7651799"/>
            <a:ext cx="11876300" cy="1846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a:t>
            </a:r>
            <a:r>
              <a:rPr lang="en-US" b="1" dirty="0">
                <a:solidFill>
                  <a:srgbClr val="F19E4B"/>
                </a:solidFill>
              </a:rPr>
              <a:t>Adaptive multiresolution</a:t>
            </a:r>
            <a:r>
              <a:rPr dirty="0"/>
              <a:t> technique" (extension of </a:t>
            </a:r>
            <a:r>
              <a:rPr dirty="0" err="1"/>
              <a:t>xForecast</a:t>
            </a:r>
            <a:r>
              <a:rPr dirty="0"/>
              <a:t>), to account for spatial variability.</a:t>
            </a:r>
            <a:br>
              <a:rPr lang="en-US" dirty="0"/>
            </a:br>
            <a:r>
              <a:rPr dirty="0"/>
              <a:t>12</a:t>
            </a:r>
            <a:r>
              <a:rPr lang="en-US" dirty="0"/>
              <a:t> x </a:t>
            </a:r>
            <a:r>
              <a:rPr dirty="0"/>
              <a:t>(</a:t>
            </a:r>
            <a:r>
              <a:rPr i="1" dirty="0" err="1"/>
              <a:t>N</a:t>
            </a:r>
            <a:r>
              <a:rPr baseline="-5999" dirty="0" err="1"/>
              <a:t>side</a:t>
            </a:r>
            <a:r>
              <a:rPr dirty="0"/>
              <a:t>)</a:t>
            </a:r>
            <a:r>
              <a:rPr baseline="31999" dirty="0"/>
              <a:t>2</a:t>
            </a:r>
            <a:r>
              <a:rPr dirty="0"/>
              <a:t> patches</a:t>
            </a:r>
            <a:r>
              <a:rPr lang="en-US" dirty="0"/>
              <a:t> with galactic latitude dependent </a:t>
            </a:r>
            <a:r>
              <a:rPr lang="en-US" altLang="ja-JP" i="1" dirty="0" err="1"/>
              <a:t>N</a:t>
            </a:r>
            <a:r>
              <a:rPr lang="en-US" altLang="ja-JP" baseline="-5999" dirty="0" err="1"/>
              <a:t>side</a:t>
            </a:r>
            <a:r>
              <a:rPr lang="en-US" altLang="ja-JP" baseline="-5999" dirty="0"/>
              <a:t> </a:t>
            </a:r>
            <a:r>
              <a:rPr lang="en-US" altLang="ja-JP" dirty="0"/>
              <a:t>:</a:t>
            </a:r>
            <a:endParaRPr dirty="0"/>
          </a:p>
        </p:txBody>
      </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CA8ADF0-DDAA-1672-A091-58ACB6B7EC69}"/>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6DC59EB6-E06E-6DDE-D82B-B5D8070D6666}"/>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grpSp>
        <p:nvGrpSpPr>
          <p:cNvPr id="7" name="Grouper">
            <a:extLst>
              <a:ext uri="{FF2B5EF4-FFF2-40B4-BE49-F238E27FC236}">
                <a16:creationId xmlns:a16="http://schemas.microsoft.com/office/drawing/2014/main" id="{15ECA2B4-FA81-A493-7FA7-99998A899DF0}"/>
              </a:ext>
            </a:extLst>
          </p:cNvPr>
          <p:cNvGrpSpPr/>
          <p:nvPr/>
        </p:nvGrpSpPr>
        <p:grpSpPr>
          <a:xfrm>
            <a:off x="20009119" y="11984648"/>
            <a:ext cx="4168222" cy="876903"/>
            <a:chOff x="-1" y="0"/>
            <a:chExt cx="4168222" cy="876902"/>
          </a:xfrm>
        </p:grpSpPr>
        <p:sp>
          <p:nvSpPr>
            <p:cNvPr id="8" name="Rectangle aux angles arrondis">
              <a:extLst>
                <a:ext uri="{FF2B5EF4-FFF2-40B4-BE49-F238E27FC236}">
                  <a16:creationId xmlns:a16="http://schemas.microsoft.com/office/drawing/2014/main" id="{AAFA9011-96B6-DB58-8B46-2ACB6ED8E6A1}"/>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9" name="Google Shape;254;p27">
              <a:extLst>
                <a:ext uri="{FF2B5EF4-FFF2-40B4-BE49-F238E27FC236}">
                  <a16:creationId xmlns:a16="http://schemas.microsoft.com/office/drawing/2014/main" id="{E21A5393-790C-CC63-5173-3989E3AF0A74}"/>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a:t>
              </a:r>
              <a:r>
                <a:rPr lang="en-US" dirty="0"/>
                <a:t>PTEP</a:t>
              </a:r>
              <a:r>
                <a:rPr dirty="0"/>
                <a:t> 202</a:t>
              </a:r>
              <a:r>
                <a:rPr lang="en-US" dirty="0"/>
                <a:t>2</a:t>
              </a:r>
              <a:endParaRPr dirty="0"/>
            </a:p>
          </p:txBody>
        </p:sp>
      </p:grpSp>
      <p:graphicFrame>
        <p:nvGraphicFramePr>
          <p:cNvPr id="6" name="Google Shape;382;p33">
            <a:extLst>
              <a:ext uri="{FF2B5EF4-FFF2-40B4-BE49-F238E27FC236}">
                <a16:creationId xmlns:a16="http://schemas.microsoft.com/office/drawing/2014/main" id="{E8372EE3-8357-E5D0-4970-24C33B9526BE}"/>
              </a:ext>
            </a:extLst>
          </p:cNvPr>
          <p:cNvGraphicFramePr/>
          <p:nvPr>
            <p:extLst>
              <p:ext uri="{D42A27DB-BD31-4B8C-83A1-F6EECF244321}">
                <p14:modId xmlns:p14="http://schemas.microsoft.com/office/powerpoint/2010/main" val="2043440207"/>
              </p:ext>
            </p:extLst>
          </p:nvPr>
        </p:nvGraphicFramePr>
        <p:xfrm>
          <a:off x="2723966" y="9862700"/>
          <a:ext cx="6573236" cy="2935543"/>
        </p:xfrm>
        <a:graphic>
          <a:graphicData uri="http://schemas.openxmlformats.org/drawingml/2006/table">
            <a:tbl>
              <a:tblPr firstRow="1" bandRow="1">
                <a:tableStyleId>{4C3C2611-4C71-4FC5-86AE-919BDF0F9419}</a:tableStyleId>
              </a:tblPr>
              <a:tblGrid>
                <a:gridCol w="1262762">
                  <a:extLst>
                    <a:ext uri="{9D8B030D-6E8A-4147-A177-3AD203B41FA5}">
                      <a16:colId xmlns:a16="http://schemas.microsoft.com/office/drawing/2014/main" val="20000"/>
                    </a:ext>
                  </a:extLst>
                </a:gridCol>
                <a:gridCol w="2095086">
                  <a:extLst>
                    <a:ext uri="{9D8B030D-6E8A-4147-A177-3AD203B41FA5}">
                      <a16:colId xmlns:a16="http://schemas.microsoft.com/office/drawing/2014/main" val="20001"/>
                    </a:ext>
                  </a:extLst>
                </a:gridCol>
                <a:gridCol w="1607694">
                  <a:extLst>
                    <a:ext uri="{9D8B030D-6E8A-4147-A177-3AD203B41FA5}">
                      <a16:colId xmlns:a16="http://schemas.microsoft.com/office/drawing/2014/main" val="20002"/>
                    </a:ext>
                  </a:extLst>
                </a:gridCol>
                <a:gridCol w="1607694">
                  <a:extLst>
                    <a:ext uri="{9D8B030D-6E8A-4147-A177-3AD203B41FA5}">
                      <a16:colId xmlns:a16="http://schemas.microsoft.com/office/drawing/2014/main" val="3140950041"/>
                    </a:ext>
                  </a:extLst>
                </a:gridCol>
              </a:tblGrid>
              <a:tr h="563402">
                <a:tc>
                  <a:txBody>
                    <a:bodyPr/>
                    <a:lstStyle/>
                    <a:p>
                      <a:pPr algn="l" defTabSz="914400">
                        <a:defRPr sz="3000">
                          <a:latin typeface="Arial"/>
                          <a:ea typeface="Arial"/>
                          <a:cs typeface="Arial"/>
                          <a:sym typeface="Arial"/>
                        </a:defRPr>
                      </a:pPr>
                      <a:endParaRPr dirty="0"/>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gridSpan="3">
                  <a:txBody>
                    <a:bodyPr/>
                    <a:lstStyle/>
                    <a:p>
                      <a:pPr defTabSz="914400">
                        <a:defRPr sz="1800" b="0">
                          <a:solidFill>
                            <a:srgbClr val="000000"/>
                          </a:solidFill>
                        </a:defRPr>
                      </a:pPr>
                      <a:r>
                        <a:rPr lang="en-US" sz="3000" dirty="0">
                          <a:solidFill>
                            <a:srgbClr val="F8CE55"/>
                          </a:solidFill>
                          <a:latin typeface="Times New Roman"/>
                          <a:cs typeface="Times New Roman"/>
                          <a:sym typeface="Times New Roman"/>
                        </a:rPr>
                        <a:t>Galactic latitude</a:t>
                      </a:r>
                      <a:endParaRPr sz="3000" dirty="0">
                        <a:solidFill>
                          <a:srgbClr val="F8CE55"/>
                        </a:solidFill>
                        <a:latin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113362"/>
                    </a:solidFill>
                  </a:tcPr>
                </a:tc>
                <a:tc hMerge="1">
                  <a:txBody>
                    <a:bodyPr/>
                    <a:lstStyle/>
                    <a:p>
                      <a:pPr defTabSz="914400">
                        <a:defRPr sz="1800" b="0">
                          <a:solidFill>
                            <a:srgbClr val="000000"/>
                          </a:solidFill>
                        </a:defRPr>
                      </a:pPr>
                      <a:r>
                        <a:rPr sz="3000" dirty="0">
                          <a:solidFill>
                            <a:srgbClr val="F8CE55"/>
                          </a:solidFill>
                          <a:latin typeface="Times New Roman"/>
                          <a:ea typeface="Times New Roman"/>
                          <a:cs typeface="Times New Roman"/>
                          <a:sym typeface="Times New Roman"/>
                        </a:rPr>
                        <a:t>HFT</a:t>
                      </a:r>
                    </a:p>
                  </a:txBody>
                  <a:tcPr marL="45725" marR="45725" marT="45725" marB="45725" horzOverflow="overflow">
                    <a:lnL w="38100">
                      <a:solidFill>
                        <a:srgbClr val="FFFFFF"/>
                      </a:solidFill>
                      <a:miter lim="400000"/>
                    </a:lnL>
                    <a:lnR w="38100" cap="flat" cmpd="sng" algn="ctr">
                      <a:solidFill>
                        <a:srgbClr val="FFFFFF"/>
                      </a:solidFill>
                      <a:prstDash val="solid"/>
                      <a:miter lim="400000"/>
                      <a:headEnd type="none" w="med" len="med"/>
                      <a:tailEnd type="none" w="med" len="med"/>
                    </a:lnR>
                    <a:lnT w="38100">
                      <a:solidFill>
                        <a:srgbClr val="FFFFFF"/>
                      </a:solidFill>
                      <a:miter lim="400000"/>
                    </a:lnT>
                    <a:lnB w="38100">
                      <a:solidFill>
                        <a:srgbClr val="FFFFFF"/>
                      </a:solidFill>
                      <a:miter lim="400000"/>
                    </a:lnB>
                    <a:solidFill>
                      <a:srgbClr val="113362"/>
                    </a:solidFill>
                  </a:tcPr>
                </a:tc>
                <a:tc hMerge="1">
                  <a:txBody>
                    <a:bodyPr/>
                    <a:lstStyle/>
                    <a:p>
                      <a:pPr defTabSz="914400">
                        <a:defRPr sz="1800" b="0">
                          <a:solidFill>
                            <a:srgbClr val="000000"/>
                          </a:solidFill>
                        </a:defRPr>
                      </a:pPr>
                      <a:endParaRPr sz="3000" dirty="0">
                        <a:solidFill>
                          <a:srgbClr val="F8CE55"/>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cap="flat" cmpd="sng" algn="ctr">
                      <a:solidFill>
                        <a:srgbClr val="FFFFFF"/>
                      </a:solidFill>
                      <a:prstDash val="solid"/>
                      <a:miter lim="400000"/>
                      <a:headEnd type="none" w="med" len="med"/>
                      <a:tailEnd type="none" w="med" len="med"/>
                    </a:lnB>
                    <a:solidFill>
                      <a:srgbClr val="113362"/>
                    </a:solidFill>
                  </a:tcPr>
                </a:tc>
                <a:extLst>
                  <a:ext uri="{0D108BD9-81ED-4DB2-BD59-A6C34878D82A}">
                    <a16:rowId xmlns:a16="http://schemas.microsoft.com/office/drawing/2014/main" val="10000"/>
                  </a:ext>
                </a:extLst>
              </a:tr>
              <a:tr h="563402">
                <a:tc>
                  <a:txBody>
                    <a:bodyPr/>
                    <a:lstStyle/>
                    <a:p>
                      <a:pPr algn="l" defTabSz="914400">
                        <a:defRPr sz="3000">
                          <a:latin typeface="Arial"/>
                          <a:ea typeface="Arial"/>
                          <a:cs typeface="Arial"/>
                          <a:sym typeface="Arial"/>
                        </a:defRPr>
                      </a:pPr>
                      <a:endParaRPr dirty="0"/>
                    </a:p>
                  </a:txBody>
                  <a:tcPr marL="45725" marR="45725" marT="45725" marB="45725" horzOverflow="overflow">
                    <a:lnL w="38100">
                      <a:solidFill>
                        <a:srgbClr val="FFFFFF"/>
                      </a:solidFill>
                      <a:miter lim="400000"/>
                    </a:lnL>
                    <a:lnR w="38100" cap="flat" cmpd="sng" algn="ctr">
                      <a:solidFill>
                        <a:srgbClr val="FFFFFF"/>
                      </a:solidFill>
                      <a:prstDash val="solid"/>
                      <a:miter lim="400000"/>
                      <a:headEnd type="none" w="med" len="med"/>
                      <a:tailEnd type="none" w="med" len="med"/>
                    </a:lnR>
                    <a:lnT w="38100" cap="flat" cmpd="sng" algn="ctr">
                      <a:solidFill>
                        <a:srgbClr val="FFFFFF"/>
                      </a:solidFill>
                      <a:prstDash val="solid"/>
                      <a:miter lim="400000"/>
                      <a:headEnd type="none" w="med" len="med"/>
                      <a:tailEnd type="none" w="med" len="med"/>
                    </a:lnT>
                    <a:lnB w="38100">
                      <a:solidFill>
                        <a:srgbClr val="FFFFFF"/>
                      </a:solidFill>
                      <a:miter lim="400000"/>
                    </a:lnB>
                    <a:noFill/>
                  </a:tcPr>
                </a:tc>
                <a:tc>
                  <a:txBody>
                    <a:bodyPr/>
                    <a:lstStyle/>
                    <a:p>
                      <a:pPr defTabSz="914400">
                        <a:defRPr sz="1800" b="0">
                          <a:solidFill>
                            <a:srgbClr val="000000"/>
                          </a:solidFill>
                        </a:defRPr>
                      </a:pPr>
                      <a:r>
                        <a:rPr lang="en-US" sz="3000" dirty="0">
                          <a:solidFill>
                            <a:srgbClr val="F8CE55"/>
                          </a:solidFill>
                          <a:latin typeface="Times New Roman"/>
                          <a:ea typeface="Times New Roman"/>
                          <a:cs typeface="Times New Roman"/>
                          <a:sym typeface="Times New Roman"/>
                        </a:rPr>
                        <a:t>Low</a:t>
                      </a:r>
                      <a:endParaRPr sz="3000" dirty="0">
                        <a:solidFill>
                          <a:srgbClr val="F8CE55"/>
                        </a:solidFill>
                        <a:latin typeface="Times New Roman"/>
                        <a:ea typeface="Times New Roman"/>
                        <a:cs typeface="Times New Roman"/>
                        <a:sym typeface="Times New Roman"/>
                      </a:endParaRPr>
                    </a:p>
                  </a:txBody>
                  <a:tcPr marL="45725" marR="45725" marT="45725" marB="45725" horzOverflow="overflow">
                    <a:lnL w="38100" cap="flat" cmpd="sng" algn="ctr">
                      <a:solidFill>
                        <a:srgbClr val="FFFFFF"/>
                      </a:solidFill>
                      <a:prstDash val="solid"/>
                      <a:miter lim="400000"/>
                      <a:headEnd type="none" w="med" len="med"/>
                      <a:tailEnd type="none" w="med" len="med"/>
                    </a:lnL>
                    <a:lnR w="38100" cap="flat" cmpd="sng" algn="ctr">
                      <a:solidFill>
                        <a:srgbClr val="FFFFFF"/>
                      </a:solidFill>
                      <a:prstDash val="solid"/>
                      <a:miter lim="400000"/>
                      <a:headEnd type="none" w="med" len="med"/>
                      <a:tailEnd type="none" w="med" len="med"/>
                    </a:lnR>
                    <a:lnT w="38100" cap="flat" cmpd="sng" algn="ctr">
                      <a:solidFill>
                        <a:srgbClr val="FFFFFF"/>
                      </a:solidFill>
                      <a:prstDash val="solid"/>
                      <a:miter lim="400000"/>
                      <a:headEnd type="none" w="med" len="med"/>
                      <a:tailEnd type="none" w="med" len="med"/>
                    </a:lnT>
                    <a:lnB w="38100">
                      <a:solidFill>
                        <a:srgbClr val="FFFFFF"/>
                      </a:solidFill>
                      <a:miter lim="400000"/>
                    </a:lnB>
                    <a:solidFill>
                      <a:srgbClr val="113362"/>
                    </a:solidFill>
                  </a:tcPr>
                </a:tc>
                <a:tc>
                  <a:txBody>
                    <a:bodyPr/>
                    <a:lstStyle/>
                    <a:p>
                      <a:pPr defTabSz="914400">
                        <a:defRPr sz="1800" b="0">
                          <a:solidFill>
                            <a:srgbClr val="000000"/>
                          </a:solidFill>
                        </a:defRPr>
                      </a:pPr>
                      <a:r>
                        <a:rPr lang="en-US" sz="3000" dirty="0">
                          <a:solidFill>
                            <a:srgbClr val="F8CE55"/>
                          </a:solidFill>
                          <a:latin typeface="Times New Roman"/>
                          <a:ea typeface="Times New Roman"/>
                          <a:cs typeface="Times New Roman"/>
                          <a:sym typeface="Times New Roman"/>
                        </a:rPr>
                        <a:t>Medium</a:t>
                      </a:r>
                      <a:endParaRPr sz="3000" dirty="0">
                        <a:solidFill>
                          <a:srgbClr val="F8CE55"/>
                        </a:solidFill>
                        <a:latin typeface="Times New Roman"/>
                        <a:ea typeface="Times New Roman"/>
                        <a:cs typeface="Times New Roman"/>
                        <a:sym typeface="Times New Roman"/>
                      </a:endParaRPr>
                    </a:p>
                  </a:txBody>
                  <a:tcPr marL="45725" marR="45725" marT="45725" marB="45725" horzOverflow="overflow">
                    <a:lnL w="38100" cap="flat" cmpd="sng" algn="ctr">
                      <a:solidFill>
                        <a:srgbClr val="FFFFFF"/>
                      </a:solidFill>
                      <a:prstDash val="solid"/>
                      <a:miter lim="400000"/>
                      <a:headEnd type="none" w="med" len="med"/>
                      <a:tailEnd type="none" w="med" len="med"/>
                    </a:lnL>
                    <a:lnR w="38100" cap="flat" cmpd="sng" algn="ctr">
                      <a:solidFill>
                        <a:srgbClr val="FFFFFF"/>
                      </a:solidFill>
                      <a:prstDash val="solid"/>
                      <a:miter lim="400000"/>
                      <a:headEnd type="none" w="med" len="med"/>
                      <a:tailEnd type="none" w="med" len="med"/>
                    </a:lnR>
                    <a:lnT w="38100" cap="flat" cmpd="sng" algn="ctr">
                      <a:solidFill>
                        <a:srgbClr val="FFFFFF"/>
                      </a:solidFill>
                      <a:prstDash val="solid"/>
                      <a:miter lim="400000"/>
                      <a:headEnd type="none" w="med" len="med"/>
                      <a:tailEnd type="none" w="med" len="med"/>
                    </a:lnT>
                    <a:lnB w="38100">
                      <a:solidFill>
                        <a:srgbClr val="FFFFFF"/>
                      </a:solidFill>
                      <a:miter lim="400000"/>
                    </a:lnB>
                    <a:solidFill>
                      <a:srgbClr val="113362"/>
                    </a:solidFill>
                  </a:tcPr>
                </a:tc>
                <a:tc>
                  <a:txBody>
                    <a:bodyPr/>
                    <a:lstStyle/>
                    <a:p>
                      <a:pPr defTabSz="914400">
                        <a:defRPr sz="1800" b="0">
                          <a:solidFill>
                            <a:srgbClr val="000000"/>
                          </a:solidFill>
                        </a:defRPr>
                      </a:pPr>
                      <a:r>
                        <a:rPr lang="en-US" sz="3000" dirty="0">
                          <a:solidFill>
                            <a:srgbClr val="F8CE55"/>
                          </a:solidFill>
                          <a:latin typeface="Times New Roman"/>
                          <a:ea typeface="Times New Roman"/>
                          <a:cs typeface="Times New Roman"/>
                          <a:sym typeface="Times New Roman"/>
                        </a:rPr>
                        <a:t>High</a:t>
                      </a:r>
                      <a:endParaRPr sz="3000" dirty="0">
                        <a:solidFill>
                          <a:srgbClr val="F8CE55"/>
                        </a:solidFill>
                        <a:latin typeface="Times New Roman"/>
                        <a:ea typeface="Times New Roman"/>
                        <a:cs typeface="Times New Roman"/>
                        <a:sym typeface="Times New Roman"/>
                      </a:endParaRPr>
                    </a:p>
                  </a:txBody>
                  <a:tcPr marL="45725" marR="45725" marT="45725" marB="45725" horzOverflow="overflow">
                    <a:lnL w="38100" cap="flat" cmpd="sng" algn="ctr">
                      <a:solidFill>
                        <a:srgbClr val="FFFFFF"/>
                      </a:solidFill>
                      <a:prstDash val="solid"/>
                      <a:miter lim="400000"/>
                      <a:headEnd type="none" w="med" len="med"/>
                      <a:tailEnd type="none" w="med" len="med"/>
                    </a:lnL>
                    <a:lnR w="38100">
                      <a:solidFill>
                        <a:srgbClr val="FFFFFF"/>
                      </a:solidFill>
                      <a:miter lim="400000"/>
                    </a:lnR>
                    <a:lnT w="38100" cap="flat" cmpd="sng" algn="ctr">
                      <a:solidFill>
                        <a:srgbClr val="FFFFFF"/>
                      </a:solidFill>
                      <a:prstDash val="solid"/>
                      <a:miter lim="400000"/>
                      <a:headEnd type="none" w="med" len="med"/>
                      <a:tailEnd type="none" w="med" len="med"/>
                    </a:lnT>
                    <a:lnB w="38100" cap="flat" cmpd="sng" algn="ctr">
                      <a:solidFill>
                        <a:srgbClr val="FFFFFF"/>
                      </a:solidFill>
                      <a:prstDash val="solid"/>
                      <a:miter lim="400000"/>
                      <a:headEnd type="none" w="med" len="med"/>
                      <a:tailEnd type="none" w="med" len="med"/>
                    </a:lnB>
                    <a:solidFill>
                      <a:srgbClr val="113362"/>
                    </a:solidFill>
                  </a:tcPr>
                </a:tc>
                <a:extLst>
                  <a:ext uri="{0D108BD9-81ED-4DB2-BD59-A6C34878D82A}">
                    <a16:rowId xmlns:a16="http://schemas.microsoft.com/office/drawing/2014/main" val="459182483"/>
                  </a:ext>
                </a:extLst>
              </a:tr>
              <a:tr h="602913">
                <a:tc>
                  <a:txBody>
                    <a:bodyPr/>
                    <a:lstStyle/>
                    <a:p>
                      <a:pPr algn="ctr" defTabSz="914400">
                        <a:defRPr sz="1800"/>
                      </a:pPr>
                      <a:r>
                        <a:rPr lang="en-US" sz="3000" baseline="0" dirty="0">
                          <a:solidFill>
                            <a:srgbClr val="113362"/>
                          </a:solidFill>
                          <a:latin typeface="Symbol" panose="05050102010706020507" pitchFamily="18" charset="2"/>
                          <a:ea typeface="Times New Roman"/>
                          <a:cs typeface="Times New Roman"/>
                          <a:sym typeface="Times New Roman"/>
                        </a:rPr>
                        <a:t>b</a:t>
                      </a:r>
                      <a:r>
                        <a:rPr lang="en-US" sz="3000" baseline="-25000" dirty="0">
                          <a:solidFill>
                            <a:srgbClr val="113362"/>
                          </a:solidFill>
                          <a:latin typeface="Times New Roman"/>
                          <a:ea typeface="Times New Roman"/>
                          <a:cs typeface="Times New Roman"/>
                          <a:sym typeface="Times New Roman"/>
                        </a:rPr>
                        <a:t>d</a:t>
                      </a:r>
                      <a:endParaRPr sz="3000" baseline="-25000"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64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64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cap="flat" cmpd="sng" algn="ctr">
                      <a:solidFill>
                        <a:srgbClr val="FFFFFF"/>
                      </a:solidFill>
                      <a:prstDash val="solid"/>
                      <a:miter lim="400000"/>
                      <a:headEnd type="none" w="med" len="med"/>
                      <a:tailEnd type="none" w="med" len="med"/>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64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cap="flat" cmpd="sng" algn="ctr">
                      <a:solidFill>
                        <a:srgbClr val="FFFFFF"/>
                      </a:solidFill>
                      <a:prstDash val="solid"/>
                      <a:miter lim="400000"/>
                      <a:headEnd type="none" w="med" len="med"/>
                      <a:tailEnd type="none" w="med" len="med"/>
                    </a:lnT>
                    <a:lnB w="38100" cap="flat" cmpd="sng" algn="ctr">
                      <a:solidFill>
                        <a:srgbClr val="FFFFFF"/>
                      </a:solidFill>
                      <a:prstDash val="solid"/>
                      <a:miter lim="400000"/>
                      <a:headEnd type="none" w="med" len="med"/>
                      <a:tailEnd type="none" w="med" len="med"/>
                    </a:lnB>
                    <a:solidFill>
                      <a:srgbClr val="F19E4B">
                        <a:alpha val="50000"/>
                      </a:srgbClr>
                    </a:solidFill>
                  </a:tcPr>
                </a:tc>
                <a:extLst>
                  <a:ext uri="{0D108BD9-81ED-4DB2-BD59-A6C34878D82A}">
                    <a16:rowId xmlns:a16="http://schemas.microsoft.com/office/drawing/2014/main" val="10001"/>
                  </a:ext>
                </a:extLst>
              </a:tr>
              <a:tr h="602913">
                <a:tc>
                  <a:txBody>
                    <a:bodyPr/>
                    <a:lstStyle/>
                    <a:p>
                      <a:pPr algn="ctr" defTabSz="914400">
                        <a:defRPr sz="1800"/>
                      </a:pPr>
                      <a:r>
                        <a:rPr lang="en-US" sz="3000" dirty="0">
                          <a:solidFill>
                            <a:srgbClr val="113362"/>
                          </a:solidFill>
                          <a:latin typeface="Times New Roman"/>
                          <a:ea typeface="Times New Roman"/>
                          <a:cs typeface="Times New Roman"/>
                          <a:sym typeface="Times New Roman"/>
                        </a:rPr>
                        <a:t>T</a:t>
                      </a:r>
                      <a:r>
                        <a:rPr lang="en-US" sz="3000" baseline="-25000" dirty="0">
                          <a:solidFill>
                            <a:srgbClr val="113362"/>
                          </a:solidFill>
                          <a:latin typeface="Times New Roman"/>
                          <a:ea typeface="Times New Roman"/>
                          <a:cs typeface="Times New Roman"/>
                          <a:sym typeface="Times New Roman"/>
                        </a:rPr>
                        <a:t>d</a:t>
                      </a:r>
                      <a:endParaRPr sz="3000" baseline="-25000"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8</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cap="flat" cmpd="sng" algn="ctr">
                      <a:solidFill>
                        <a:srgbClr val="FFFFFF"/>
                      </a:solidFill>
                      <a:prstDash val="solid"/>
                      <a:miter lim="400000"/>
                      <a:headEnd type="none" w="med" len="med"/>
                      <a:tailEnd type="none" w="med" len="med"/>
                    </a:lnR>
                    <a:lnT w="38100">
                      <a:solidFill>
                        <a:srgbClr val="FFFFFF"/>
                      </a:solidFill>
                      <a:miter lim="400000"/>
                    </a:lnT>
                    <a:lnB w="38100">
                      <a:solidFill>
                        <a:srgbClr val="FFFFFF"/>
                      </a:solidFill>
                      <a:miter lim="400000"/>
                    </a:lnB>
                    <a:solidFill>
                      <a:srgbClr val="F8CE55">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0</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cap="flat" cmpd="sng" algn="ctr">
                      <a:solidFill>
                        <a:srgbClr val="FFFFFF"/>
                      </a:solidFill>
                      <a:prstDash val="solid"/>
                      <a:miter lim="400000"/>
                      <a:headEnd type="none" w="med" len="med"/>
                      <a:tailEnd type="none" w="med" len="med"/>
                    </a:lnT>
                    <a:lnB w="38100" cap="flat" cmpd="sng" algn="ctr">
                      <a:solidFill>
                        <a:srgbClr val="FFFFFF"/>
                      </a:solidFill>
                      <a:prstDash val="solid"/>
                      <a:miter lim="400000"/>
                      <a:headEnd type="none" w="med" len="med"/>
                      <a:tailEnd type="none" w="med" len="med"/>
                    </a:lnB>
                    <a:solidFill>
                      <a:srgbClr val="F8CE55">
                        <a:alpha val="50000"/>
                      </a:srgbClr>
                    </a:solidFill>
                  </a:tcPr>
                </a:tc>
                <a:extLst>
                  <a:ext uri="{0D108BD9-81ED-4DB2-BD59-A6C34878D82A}">
                    <a16:rowId xmlns:a16="http://schemas.microsoft.com/office/drawing/2014/main" val="10002"/>
                  </a:ext>
                </a:extLst>
              </a:tr>
              <a:tr h="602913">
                <a:tc>
                  <a:txBody>
                    <a:bodyPr/>
                    <a:lstStyle/>
                    <a:p>
                      <a:pPr algn="ctr" defTabSz="914400">
                        <a:defRPr sz="1800"/>
                      </a:pPr>
                      <a:r>
                        <a:rPr lang="en-US" sz="3000" dirty="0">
                          <a:solidFill>
                            <a:srgbClr val="113362"/>
                          </a:solidFill>
                          <a:latin typeface="Symbol" panose="05050102010706020507" pitchFamily="18" charset="2"/>
                          <a:ea typeface="Times New Roman"/>
                          <a:cs typeface="Times New Roman"/>
                          <a:sym typeface="Times New Roman"/>
                        </a:rPr>
                        <a:t>b</a:t>
                      </a:r>
                      <a:r>
                        <a:rPr lang="en-US" sz="3000" baseline="-25000" dirty="0">
                          <a:solidFill>
                            <a:srgbClr val="113362"/>
                          </a:solidFill>
                          <a:latin typeface="Times New Roman"/>
                          <a:ea typeface="Times New Roman"/>
                          <a:cs typeface="Times New Roman"/>
                          <a:sym typeface="Times New Roman"/>
                        </a:rPr>
                        <a:t>s</a:t>
                      </a:r>
                      <a:endParaRPr sz="3000" baseline="-25000"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sz="3000" b="1" dirty="0">
                          <a:solidFill>
                            <a:srgbClr val="113362"/>
                          </a:solidFill>
                          <a:latin typeface="Times New Roman"/>
                          <a:ea typeface="Times New Roman"/>
                          <a:cs typeface="Times New Roman"/>
                          <a:sym typeface="Times New Roman"/>
                        </a:rPr>
                        <a:t>4</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sz="3000" b="1" dirty="0">
                          <a:solidFill>
                            <a:srgbClr val="113362"/>
                          </a:solidFill>
                          <a:latin typeface="Times New Roman"/>
                          <a:ea typeface="Times New Roman"/>
                          <a:cs typeface="Times New Roman"/>
                          <a:sym typeface="Times New Roman"/>
                        </a:rPr>
                        <a:t>2</a:t>
                      </a:r>
                    </a:p>
                  </a:txBody>
                  <a:tcPr marL="45725" marR="45725" marT="45725" marB="45725" horzOverflow="overflow">
                    <a:lnL w="38100">
                      <a:solidFill>
                        <a:srgbClr val="FFFFFF"/>
                      </a:solidFill>
                      <a:miter lim="400000"/>
                    </a:lnL>
                    <a:lnR w="38100" cap="flat" cmpd="sng" algn="ctr">
                      <a:solidFill>
                        <a:srgbClr val="FFFFFF"/>
                      </a:solidFill>
                      <a:prstDash val="solid"/>
                      <a:miter lim="400000"/>
                      <a:headEnd type="none" w="med" len="med"/>
                      <a:tailEnd type="none" w="med" len="med"/>
                    </a:lnR>
                    <a:lnT w="38100">
                      <a:solidFill>
                        <a:srgbClr val="FFFFFF"/>
                      </a:solidFill>
                      <a:miter lim="400000"/>
                    </a:lnT>
                    <a:lnB w="38100">
                      <a:solidFill>
                        <a:srgbClr val="FFFFFF"/>
                      </a:solidFill>
                      <a:miter lim="400000"/>
                    </a:lnB>
                    <a:solidFill>
                      <a:srgbClr val="F19E4B">
                        <a:alpha val="50000"/>
                      </a:srgbClr>
                    </a:solidFill>
                  </a:tcPr>
                </a:tc>
                <a:tc>
                  <a:txBody>
                    <a:bodyPr/>
                    <a:lstStyle/>
                    <a:p>
                      <a:pPr defTabSz="914400">
                        <a:defRPr sz="1800"/>
                      </a:pPr>
                      <a:r>
                        <a:rPr lang="en-US" altLang="ja-JP" sz="3000" b="1" dirty="0">
                          <a:solidFill>
                            <a:srgbClr val="113362"/>
                          </a:solidFill>
                          <a:latin typeface="Times New Roman"/>
                          <a:ea typeface="Times New Roman"/>
                          <a:cs typeface="Times New Roman"/>
                          <a:sym typeface="Times New Roman"/>
                        </a:rPr>
                        <a:t>2</a:t>
                      </a:r>
                      <a:endParaRPr sz="3000" b="1" dirty="0">
                        <a:solidFill>
                          <a:srgbClr val="113362"/>
                        </a:solidFill>
                        <a:latin typeface="Times New Roman"/>
                        <a:ea typeface="Times New Roman"/>
                        <a:cs typeface="Times New Roman"/>
                        <a:sym typeface="Times New Roman"/>
                      </a:endParaRPr>
                    </a:p>
                  </a:txBody>
                  <a:tcPr marL="45725" marR="45725" marT="45725" marB="45725" horzOverflow="overflow">
                    <a:lnL w="38100">
                      <a:solidFill>
                        <a:srgbClr val="FFFFFF"/>
                      </a:solidFill>
                      <a:miter lim="400000"/>
                    </a:lnL>
                    <a:lnR w="38100">
                      <a:solidFill>
                        <a:srgbClr val="FFFFFF"/>
                      </a:solidFill>
                      <a:miter lim="400000"/>
                    </a:lnR>
                    <a:lnT w="38100" cap="flat" cmpd="sng" algn="ctr">
                      <a:solidFill>
                        <a:srgbClr val="FFFFFF"/>
                      </a:solidFill>
                      <a:prstDash val="solid"/>
                      <a:miter lim="400000"/>
                      <a:headEnd type="none" w="med" len="med"/>
                      <a:tailEnd type="none" w="med" len="med"/>
                    </a:lnT>
                    <a:lnB w="38100">
                      <a:solidFill>
                        <a:srgbClr val="FFFFFF"/>
                      </a:solidFill>
                      <a:miter lim="400000"/>
                    </a:lnB>
                    <a:solidFill>
                      <a:srgbClr val="F19E4B">
                        <a:alpha val="50000"/>
                      </a:srgbClr>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1E4B-690C-9A23-564F-6746F7005B80}"/>
              </a:ext>
            </a:extLst>
          </p:cNvPr>
          <p:cNvSpPr>
            <a:spLocks noGrp="1"/>
          </p:cNvSpPr>
          <p:nvPr>
            <p:ph type="title"/>
          </p:nvPr>
        </p:nvSpPr>
        <p:spPr>
          <a:xfrm>
            <a:off x="1778000" y="4718759"/>
            <a:ext cx="20828000" cy="2139241"/>
          </a:xfrm>
        </p:spPr>
        <p:txBody>
          <a:bodyPr>
            <a:normAutofit/>
          </a:bodyPr>
          <a:lstStyle/>
          <a:p>
            <a:r>
              <a:rPr kumimoji="1" lang="en-US" altLang="ja-JP" sz="13000" b="1" dirty="0">
                <a:solidFill>
                  <a:srgbClr val="002060"/>
                </a:solidFill>
                <a:latin typeface="Times New Roman" panose="02020603050405020304" pitchFamily="18" charset="0"/>
                <a:cs typeface="Times New Roman" panose="02020603050405020304" pitchFamily="18" charset="0"/>
              </a:rPr>
              <a:t>The LiteBIRD space mission</a:t>
            </a:r>
            <a:endParaRPr kumimoji="1" lang="ja-JP" altLang="en-US" sz="13000" b="1" dirty="0">
              <a:solidFill>
                <a:srgbClr val="002060"/>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0B7B576B-A8A4-38F9-5261-193820E505EF}"/>
              </a:ext>
            </a:extLst>
          </p:cNvPr>
          <p:cNvSpPr>
            <a:spLocks noGrp="1"/>
          </p:cNvSpPr>
          <p:nvPr>
            <p:ph type="body" sz="quarter" idx="1"/>
          </p:nvPr>
        </p:nvSpPr>
        <p:spPr>
          <a:xfrm>
            <a:off x="1778000" y="9592812"/>
            <a:ext cx="20828000" cy="1587500"/>
          </a:xfrm>
        </p:spPr>
        <p:txBody>
          <a:bodyPr>
            <a:normAutofit lnSpcReduction="10000"/>
          </a:bodyPr>
          <a:lstStyle/>
          <a:p>
            <a:r>
              <a:rPr kumimoji="1" lang="en-US" altLang="ja-JP" dirty="0">
                <a:latin typeface="Times New Roman" panose="02020603050405020304" pitchFamily="18" charset="0"/>
                <a:cs typeface="Times New Roman" panose="02020603050405020304" pitchFamily="18" charset="0"/>
              </a:rPr>
              <a:t>Clement (</a:t>
            </a:r>
            <a:r>
              <a:rPr kumimoji="1" lang="ja-JP" altLang="en-US" dirty="0">
                <a:latin typeface="Gloucester MT Extra Condensed" panose="02030808020601010101" pitchFamily="18" charset="0"/>
                <a:cs typeface="Times New Roman" panose="02020603050405020304" pitchFamily="18" charset="0"/>
              </a:rPr>
              <a:t>クレメン</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Leloup</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レル</a:t>
            </a:r>
            <a:r>
              <a:rPr kumimoji="1" lang="en-US" altLang="ja-JP" dirty="0">
                <a:latin typeface="Times New Roman" panose="02020603050405020304" pitchFamily="18" charset="0"/>
                <a:cs typeface="Times New Roman" panose="02020603050405020304" pitchFamily="18" charset="0"/>
              </a:rPr>
              <a:t>),</a:t>
            </a:r>
          </a:p>
          <a:p>
            <a:r>
              <a:rPr kumimoji="1" lang="en-US" altLang="ja-JP" dirty="0">
                <a:latin typeface="Times New Roman" panose="02020603050405020304" pitchFamily="18" charset="0"/>
                <a:cs typeface="Times New Roman" panose="02020603050405020304" pitchFamily="18" charset="0"/>
              </a:rPr>
              <a:t>on behalf of the LiteBIRD collaboration</a:t>
            </a:r>
            <a:endParaRPr kumimoji="1" lang="ja-JP" altLang="en-US" dirty="0">
              <a:latin typeface="Times New Roman" panose="02020603050405020304" pitchFamily="18" charset="0"/>
              <a:cs typeface="Times New Roman" panose="02020603050405020304" pitchFamily="18" charset="0"/>
            </a:endParaRPr>
          </a:p>
        </p:txBody>
      </p:sp>
      <p:pic>
        <p:nvPicPr>
          <p:cNvPr id="4" name="LiteBIRD-logo-posi-RGB.png" descr="LiteBIRD-logo-posi-RGB.png">
            <a:extLst>
              <a:ext uri="{FF2B5EF4-FFF2-40B4-BE49-F238E27FC236}">
                <a16:creationId xmlns:a16="http://schemas.microsoft.com/office/drawing/2014/main" id="{F45D3C1E-3B3D-1F78-3A45-F994BD940386}"/>
              </a:ext>
            </a:extLst>
          </p:cNvPr>
          <p:cNvPicPr>
            <a:picLocks noChangeAspect="1"/>
          </p:cNvPicPr>
          <p:nvPr/>
        </p:nvPicPr>
        <p:blipFill>
          <a:blip r:embed="rId3"/>
          <a:srcRect l="13834" t="4052" r="13570" b="4874"/>
          <a:stretch>
            <a:fillRect/>
          </a:stretch>
        </p:blipFill>
        <p:spPr>
          <a:xfrm>
            <a:off x="21731759" y="15602"/>
            <a:ext cx="2616314" cy="2123639"/>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pic>
        <p:nvPicPr>
          <p:cNvPr id="5" name="Picture 4" descr="Text&#10;&#10;Description automatically generated">
            <a:extLst>
              <a:ext uri="{FF2B5EF4-FFF2-40B4-BE49-F238E27FC236}">
                <a16:creationId xmlns:a16="http://schemas.microsoft.com/office/drawing/2014/main" id="{383EC2BB-DB7B-F23D-1F21-016A5E6F1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7703028" cy="2139241"/>
          </a:xfrm>
          <a:prstGeom prst="rect">
            <a:avLst/>
          </a:prstGeom>
        </p:spPr>
      </p:pic>
      <p:sp>
        <p:nvSpPr>
          <p:cNvPr id="6" name="Date">
            <a:extLst>
              <a:ext uri="{FF2B5EF4-FFF2-40B4-BE49-F238E27FC236}">
                <a16:creationId xmlns:a16="http://schemas.microsoft.com/office/drawing/2014/main" id="{F16C82FE-2D46-B585-CBCC-F1C73C1FF8AA}"/>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solidFill>
                  <a:schemeClr val="tx1"/>
                </a:solidFill>
              </a:rPr>
              <a:t>2023/03/30</a:t>
            </a:r>
            <a:endParaRPr dirty="0">
              <a:solidFill>
                <a:schemeClr val="tx1"/>
              </a:solidFill>
            </a:endParaRPr>
          </a:p>
        </p:txBody>
      </p:sp>
      <p:sp>
        <p:nvSpPr>
          <p:cNvPr id="7" name="Conference">
            <a:extLst>
              <a:ext uri="{FF2B5EF4-FFF2-40B4-BE49-F238E27FC236}">
                <a16:creationId xmlns:a16="http://schemas.microsoft.com/office/drawing/2014/main" id="{6EC075DE-DBBC-435C-4326-DCC876213FE8}"/>
              </a:ext>
            </a:extLst>
          </p:cNvPr>
          <p:cNvSpPr txBox="1"/>
          <p:nvPr/>
        </p:nvSpPr>
        <p:spPr>
          <a:xfrm>
            <a:off x="5190089" y="13094201"/>
            <a:ext cx="14003835"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altLang="ja-JP" dirty="0">
                <a:solidFill>
                  <a:schemeClr val="tx1"/>
                </a:solidFill>
              </a:rPr>
              <a:t>International Conference on the Physics of the Two Infinities – Kyoto 2023</a:t>
            </a:r>
          </a:p>
        </p:txBody>
      </p:sp>
      <p:sp>
        <p:nvSpPr>
          <p:cNvPr id="8" name="0">
            <a:extLst>
              <a:ext uri="{FF2B5EF4-FFF2-40B4-BE49-F238E27FC236}">
                <a16:creationId xmlns:a16="http://schemas.microsoft.com/office/drawing/2014/main" id="{3B3CB414-ADF8-815D-80E9-2B6129BBAFFD}"/>
              </a:ext>
            </a:extLst>
          </p:cNvPr>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solidFill>
                  <a:schemeClr val="tx1"/>
                </a:solidFill>
              </a:rPr>
              <a:t>0</a:t>
            </a:r>
            <a:endParaRPr dirty="0">
              <a:solidFill>
                <a:schemeClr val="tx1"/>
              </a:solidFill>
            </a:endParaRPr>
          </a:p>
        </p:txBody>
      </p:sp>
    </p:spTree>
    <p:extLst>
      <p:ext uri="{BB962C8B-B14F-4D97-AF65-F5344CB8AC3E}">
        <p14:creationId xmlns:p14="http://schemas.microsoft.com/office/powerpoint/2010/main" val="20646501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885498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Systematic effects</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15</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945" name="Google Shape;247;p27"/>
          <p:cNvSpPr txBox="1"/>
          <p:nvPr/>
        </p:nvSpPr>
        <p:spPr>
          <a:xfrm>
            <a:off x="3278884" y="2329705"/>
            <a:ext cx="6185201" cy="692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defTabSz="914400">
              <a:spcBef>
                <a:spcPts val="1000"/>
              </a:spcBef>
              <a:buClr>
                <a:srgbClr val="113362"/>
              </a:buClr>
              <a:buFont typeface="Arial"/>
              <a:defRPr sz="3900">
                <a:solidFill>
                  <a:srgbClr val="ED7044"/>
                </a:solidFill>
                <a:latin typeface="Times New Roman"/>
                <a:ea typeface="Times New Roman"/>
                <a:cs typeface="Times New Roman"/>
                <a:sym typeface="Times New Roman"/>
              </a:defRPr>
            </a:lvl1pPr>
          </a:lstStyle>
          <a:p>
            <a:r>
              <a:rPr lang="en-US" dirty="0"/>
              <a:t>Systematic error formalism</a:t>
            </a:r>
            <a:endParaRPr dirty="0"/>
          </a:p>
        </p:txBody>
      </p:sp>
      <p:sp>
        <p:nvSpPr>
          <p:cNvPr id="947" name="Google Shape;247;p27"/>
          <p:cNvSpPr txBox="1"/>
          <p:nvPr/>
        </p:nvSpPr>
        <p:spPr>
          <a:xfrm>
            <a:off x="796828" y="3447305"/>
            <a:ext cx="12254519" cy="2103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Systematic errors originate from combination of:</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a:t>Imperfect knowledge of foregrounds</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err="1"/>
              <a:t>Miscorrection</a:t>
            </a:r>
            <a:r>
              <a:rPr lang="en-US" dirty="0"/>
              <a:t> of instrumental or environmental effects</a:t>
            </a:r>
            <a:endParaRPr dirty="0"/>
          </a:p>
        </p:txBody>
      </p:sp>
      <p:sp>
        <p:nvSpPr>
          <p:cNvPr id="951" name="Google Shape;247;p27"/>
          <p:cNvSpPr txBox="1"/>
          <p:nvPr/>
        </p:nvSpPr>
        <p:spPr>
          <a:xfrm>
            <a:off x="1318653" y="6537850"/>
            <a:ext cx="10869262" cy="677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defTabSz="914400">
              <a:spcBef>
                <a:spcPts val="1000"/>
              </a:spcBef>
              <a:buClr>
                <a:srgbClr val="113362"/>
              </a:buClr>
              <a:buFont typeface="Arial"/>
              <a:defRPr sz="3800" b="0">
                <a:solidFill>
                  <a:srgbClr val="113362"/>
                </a:solidFill>
                <a:latin typeface="Times New Roman"/>
                <a:ea typeface="Times New Roman"/>
                <a:cs typeface="Times New Roman"/>
                <a:sym typeface="Times New Roman"/>
              </a:defRPr>
            </a:pPr>
            <a:r>
              <a:rPr lang="en-US" b="1" dirty="0">
                <a:solidFill>
                  <a:srgbClr val="F19E4B"/>
                </a:solidFill>
              </a:rPr>
              <a:t>Bias on r</a:t>
            </a:r>
            <a:endParaRPr dirty="0"/>
          </a:p>
        </p:txBody>
      </p:sp>
      <p:sp>
        <p:nvSpPr>
          <p:cNvPr id="952" name="Ligne"/>
          <p:cNvSpPr/>
          <p:nvPr/>
        </p:nvSpPr>
        <p:spPr>
          <a:xfrm>
            <a:off x="6753284" y="5742758"/>
            <a:ext cx="1" cy="810643"/>
          </a:xfrm>
          <a:prstGeom prst="line">
            <a:avLst/>
          </a:prstGeom>
          <a:ln w="127000">
            <a:solidFill>
              <a:srgbClr val="ED7044"/>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3106FC3E-4EE2-E5FC-8898-EAFAF36B9E56}"/>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6" name="Conference">
            <a:extLst>
              <a:ext uri="{FF2B5EF4-FFF2-40B4-BE49-F238E27FC236}">
                <a16:creationId xmlns:a16="http://schemas.microsoft.com/office/drawing/2014/main" id="{9D328C82-3F75-70F6-4FF4-B1DE85AA2191}"/>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16" name="Picture 15" descr="Graphical user interface, application, table&#10;&#10;Description automatically generated">
            <a:extLst>
              <a:ext uri="{FF2B5EF4-FFF2-40B4-BE49-F238E27FC236}">
                <a16:creationId xmlns:a16="http://schemas.microsoft.com/office/drawing/2014/main" id="{B0D9AB3A-701B-056B-6DD7-EE2533C787B3}"/>
              </a:ext>
            </a:extLst>
          </p:cNvPr>
          <p:cNvPicPr>
            <a:picLocks noChangeAspect="1"/>
          </p:cNvPicPr>
          <p:nvPr/>
        </p:nvPicPr>
        <p:blipFill rotWithShape="1">
          <a:blip r:embed="rId5">
            <a:extLst>
              <a:ext uri="{28A0092B-C50C-407E-A947-70E740481C1C}">
                <a14:useLocalDpi xmlns:a14="http://schemas.microsoft.com/office/drawing/2010/main" val="0"/>
              </a:ext>
            </a:extLst>
          </a:blip>
          <a:srcRect l="61834" t="38772" r="9875" b="9356"/>
          <a:stretch/>
        </p:blipFill>
        <p:spPr>
          <a:xfrm>
            <a:off x="13051347" y="2245988"/>
            <a:ext cx="9845559" cy="10718593"/>
          </a:xfrm>
          <a:prstGeom prst="rect">
            <a:avLst/>
          </a:prstGeom>
        </p:spPr>
      </p:pic>
    </p:spTree>
    <p:extLst>
      <p:ext uri="{BB962C8B-B14F-4D97-AF65-F5344CB8AC3E}">
        <p14:creationId xmlns:p14="http://schemas.microsoft.com/office/powerpoint/2010/main" val="24454475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885498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Systematic effects</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15</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945" name="Google Shape;247;p27"/>
          <p:cNvSpPr txBox="1"/>
          <p:nvPr/>
        </p:nvSpPr>
        <p:spPr>
          <a:xfrm>
            <a:off x="3278884" y="2329705"/>
            <a:ext cx="6185201" cy="692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defTabSz="914400">
              <a:spcBef>
                <a:spcPts val="1000"/>
              </a:spcBef>
              <a:buClr>
                <a:srgbClr val="113362"/>
              </a:buClr>
              <a:buFont typeface="Arial"/>
              <a:defRPr sz="3900">
                <a:solidFill>
                  <a:srgbClr val="ED7044"/>
                </a:solidFill>
                <a:latin typeface="Times New Roman"/>
                <a:ea typeface="Times New Roman"/>
                <a:cs typeface="Times New Roman"/>
                <a:sym typeface="Times New Roman"/>
              </a:defRPr>
            </a:lvl1pPr>
          </a:lstStyle>
          <a:p>
            <a:r>
              <a:rPr lang="en-US" dirty="0"/>
              <a:t>Systematic error formalism</a:t>
            </a:r>
            <a:endParaRPr dirty="0"/>
          </a:p>
        </p:txBody>
      </p:sp>
      <p:sp>
        <p:nvSpPr>
          <p:cNvPr id="947" name="Google Shape;247;p27"/>
          <p:cNvSpPr txBox="1"/>
          <p:nvPr/>
        </p:nvSpPr>
        <p:spPr>
          <a:xfrm>
            <a:off x="796828" y="3447305"/>
            <a:ext cx="12254519" cy="2103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Systematic errors originate from combination of:</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a:t>Imperfect knowledge of foregrounds</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err="1"/>
              <a:t>Miscorrection</a:t>
            </a:r>
            <a:r>
              <a:rPr lang="en-US" dirty="0"/>
              <a:t> of instrumental or environmental effects</a:t>
            </a:r>
            <a:endParaRPr dirty="0"/>
          </a:p>
        </p:txBody>
      </p:sp>
      <p:sp>
        <p:nvSpPr>
          <p:cNvPr id="951" name="Google Shape;247;p27"/>
          <p:cNvSpPr txBox="1"/>
          <p:nvPr/>
        </p:nvSpPr>
        <p:spPr>
          <a:xfrm>
            <a:off x="1318653" y="6537850"/>
            <a:ext cx="10869262" cy="677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defTabSz="914400">
              <a:spcBef>
                <a:spcPts val="1000"/>
              </a:spcBef>
              <a:buClr>
                <a:srgbClr val="113362"/>
              </a:buClr>
              <a:buFont typeface="Arial"/>
              <a:defRPr sz="3800" b="0">
                <a:solidFill>
                  <a:srgbClr val="113362"/>
                </a:solidFill>
                <a:latin typeface="Times New Roman"/>
                <a:ea typeface="Times New Roman"/>
                <a:cs typeface="Times New Roman"/>
                <a:sym typeface="Times New Roman"/>
              </a:defRPr>
            </a:pPr>
            <a:r>
              <a:rPr lang="en-US" b="1" dirty="0">
                <a:solidFill>
                  <a:srgbClr val="F19E4B"/>
                </a:solidFill>
              </a:rPr>
              <a:t>Bias on r</a:t>
            </a:r>
            <a:endParaRPr dirty="0"/>
          </a:p>
        </p:txBody>
      </p:sp>
      <p:sp>
        <p:nvSpPr>
          <p:cNvPr id="952" name="Ligne"/>
          <p:cNvSpPr/>
          <p:nvPr/>
        </p:nvSpPr>
        <p:spPr>
          <a:xfrm>
            <a:off x="6753284" y="5742758"/>
            <a:ext cx="1" cy="810643"/>
          </a:xfrm>
          <a:prstGeom prst="line">
            <a:avLst/>
          </a:prstGeom>
          <a:ln w="127000">
            <a:solidFill>
              <a:srgbClr val="ED7044"/>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3106FC3E-4EE2-E5FC-8898-EAFAF36B9E56}"/>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6" name="Conference">
            <a:extLst>
              <a:ext uri="{FF2B5EF4-FFF2-40B4-BE49-F238E27FC236}">
                <a16:creationId xmlns:a16="http://schemas.microsoft.com/office/drawing/2014/main" id="{9D328C82-3F75-70F6-4FF4-B1DE85AA2191}"/>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8" name="Picture 7" descr="Graphical user interface, application, table&#10;&#10;Description automatically generated">
            <a:extLst>
              <a:ext uri="{FF2B5EF4-FFF2-40B4-BE49-F238E27FC236}">
                <a16:creationId xmlns:a16="http://schemas.microsoft.com/office/drawing/2014/main" id="{8C6277F9-2FA9-8BC2-9326-F468D66698D4}"/>
              </a:ext>
            </a:extLst>
          </p:cNvPr>
          <p:cNvPicPr>
            <a:picLocks noChangeAspect="1"/>
          </p:cNvPicPr>
          <p:nvPr/>
        </p:nvPicPr>
        <p:blipFill rotWithShape="1">
          <a:blip r:embed="rId5">
            <a:extLst>
              <a:ext uri="{28A0092B-C50C-407E-A947-70E740481C1C}">
                <a14:useLocalDpi xmlns:a14="http://schemas.microsoft.com/office/drawing/2010/main" val="0"/>
              </a:ext>
            </a:extLst>
          </a:blip>
          <a:srcRect l="61911" t="39035" r="10077" b="8965"/>
          <a:stretch/>
        </p:blipFill>
        <p:spPr>
          <a:xfrm>
            <a:off x="13085064" y="2295144"/>
            <a:ext cx="9733870" cy="10728956"/>
          </a:xfrm>
          <a:prstGeom prst="rect">
            <a:avLst/>
          </a:prstGeom>
        </p:spPr>
      </p:pic>
      <p:pic>
        <p:nvPicPr>
          <p:cNvPr id="5" name="Google Shape;313;p30" descr="Google Shape;313;p30">
            <a:extLst>
              <a:ext uri="{FF2B5EF4-FFF2-40B4-BE49-F238E27FC236}">
                <a16:creationId xmlns:a16="http://schemas.microsoft.com/office/drawing/2014/main" id="{57CEC5FB-E9F4-2032-6165-5BD97D325DD0}"/>
              </a:ext>
            </a:extLst>
          </p:cNvPr>
          <p:cNvPicPr>
            <a:picLocks noChangeAspect="1"/>
          </p:cNvPicPr>
          <p:nvPr/>
        </p:nvPicPr>
        <p:blipFill>
          <a:blip r:embed="rId6"/>
          <a:srcRect l="5121" t="2873" r="1484" b="7186"/>
          <a:stretch>
            <a:fillRect/>
          </a:stretch>
        </p:blipFill>
        <p:spPr>
          <a:xfrm rot="5111983">
            <a:off x="127762" y="10659363"/>
            <a:ext cx="1585369" cy="1494544"/>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pic>
        <p:nvPicPr>
          <p:cNvPr id="7" name="Picture 6" descr="A picture containing graphical user interface&#10;&#10;Description automatically generated">
            <a:extLst>
              <a:ext uri="{FF2B5EF4-FFF2-40B4-BE49-F238E27FC236}">
                <a16:creationId xmlns:a16="http://schemas.microsoft.com/office/drawing/2014/main" id="{7C037DD5-F5B6-D0E4-E0CD-65C799E5C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420" y="7576079"/>
            <a:ext cx="5692709" cy="3783053"/>
          </a:xfrm>
          <a:prstGeom prst="rect">
            <a:avLst/>
          </a:prstGeom>
        </p:spPr>
      </p:pic>
      <p:cxnSp>
        <p:nvCxnSpPr>
          <p:cNvPr id="10" name="Straight Connector 9">
            <a:extLst>
              <a:ext uri="{FF2B5EF4-FFF2-40B4-BE49-F238E27FC236}">
                <a16:creationId xmlns:a16="http://schemas.microsoft.com/office/drawing/2014/main" id="{FFCBE5F2-E7E4-F10E-A4BD-B21F595E1F5E}"/>
              </a:ext>
            </a:extLst>
          </p:cNvPr>
          <p:cNvCxnSpPr/>
          <p:nvPr/>
        </p:nvCxnSpPr>
        <p:spPr>
          <a:xfrm flipV="1">
            <a:off x="1454941" y="10265434"/>
            <a:ext cx="4485221" cy="828136"/>
          </a:xfrm>
          <a:prstGeom prst="line">
            <a:avLst/>
          </a:prstGeom>
          <a:noFill/>
          <a:ln w="38100" cap="flat">
            <a:solidFill>
              <a:srgbClr val="F19E4B"/>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694113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885498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Systematic effects</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lang="en-US" dirty="0"/>
              <a:t>15</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945" name="Google Shape;247;p27"/>
          <p:cNvSpPr txBox="1"/>
          <p:nvPr/>
        </p:nvSpPr>
        <p:spPr>
          <a:xfrm>
            <a:off x="3278884" y="2329705"/>
            <a:ext cx="6185201" cy="692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defTabSz="914400">
              <a:spcBef>
                <a:spcPts val="1000"/>
              </a:spcBef>
              <a:buClr>
                <a:srgbClr val="113362"/>
              </a:buClr>
              <a:buFont typeface="Arial"/>
              <a:defRPr sz="3900">
                <a:solidFill>
                  <a:srgbClr val="ED7044"/>
                </a:solidFill>
                <a:latin typeface="Times New Roman"/>
                <a:ea typeface="Times New Roman"/>
                <a:cs typeface="Times New Roman"/>
                <a:sym typeface="Times New Roman"/>
              </a:defRPr>
            </a:lvl1pPr>
          </a:lstStyle>
          <a:p>
            <a:r>
              <a:rPr lang="en-US" dirty="0"/>
              <a:t>Systematic error formalism</a:t>
            </a:r>
            <a:endParaRPr dirty="0"/>
          </a:p>
        </p:txBody>
      </p:sp>
      <p:sp>
        <p:nvSpPr>
          <p:cNvPr id="947" name="Google Shape;247;p27"/>
          <p:cNvSpPr txBox="1"/>
          <p:nvPr/>
        </p:nvSpPr>
        <p:spPr>
          <a:xfrm>
            <a:off x="796828" y="3447305"/>
            <a:ext cx="12254519" cy="2103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Systematic errors originate from combination of:</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a:t>Imperfect knowledge of foregrounds</a:t>
            </a:r>
          </a:p>
          <a:p>
            <a:pPr marL="742950" lvl="5"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dirty="0" err="1"/>
              <a:t>Miscorrection</a:t>
            </a:r>
            <a:r>
              <a:rPr lang="en-US" dirty="0"/>
              <a:t> of instrumental or environmental effects</a:t>
            </a:r>
            <a:endParaRPr dirty="0"/>
          </a:p>
        </p:txBody>
      </p:sp>
      <p:sp>
        <p:nvSpPr>
          <p:cNvPr id="951" name="Google Shape;247;p27"/>
          <p:cNvSpPr txBox="1"/>
          <p:nvPr/>
        </p:nvSpPr>
        <p:spPr>
          <a:xfrm>
            <a:off x="1318653" y="6537850"/>
            <a:ext cx="10869262" cy="677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defTabSz="914400">
              <a:spcBef>
                <a:spcPts val="1000"/>
              </a:spcBef>
              <a:buClr>
                <a:srgbClr val="113362"/>
              </a:buClr>
              <a:buFont typeface="Arial"/>
              <a:defRPr sz="3800" b="0">
                <a:solidFill>
                  <a:srgbClr val="113362"/>
                </a:solidFill>
                <a:latin typeface="Times New Roman"/>
                <a:ea typeface="Times New Roman"/>
                <a:cs typeface="Times New Roman"/>
                <a:sym typeface="Times New Roman"/>
              </a:defRPr>
            </a:pPr>
            <a:r>
              <a:rPr lang="en-US" b="1" dirty="0">
                <a:solidFill>
                  <a:srgbClr val="F19E4B"/>
                </a:solidFill>
              </a:rPr>
              <a:t>Bias on r</a:t>
            </a:r>
            <a:endParaRPr dirty="0"/>
          </a:p>
        </p:txBody>
      </p:sp>
      <p:sp>
        <p:nvSpPr>
          <p:cNvPr id="952" name="Ligne"/>
          <p:cNvSpPr/>
          <p:nvPr/>
        </p:nvSpPr>
        <p:spPr>
          <a:xfrm>
            <a:off x="6753284" y="5742758"/>
            <a:ext cx="1" cy="810643"/>
          </a:xfrm>
          <a:prstGeom prst="line">
            <a:avLst/>
          </a:prstGeom>
          <a:ln w="127000">
            <a:solidFill>
              <a:srgbClr val="ED7044"/>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3106FC3E-4EE2-E5FC-8898-EAFAF36B9E56}"/>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6" name="Conference">
            <a:extLst>
              <a:ext uri="{FF2B5EF4-FFF2-40B4-BE49-F238E27FC236}">
                <a16:creationId xmlns:a16="http://schemas.microsoft.com/office/drawing/2014/main" id="{9D328C82-3F75-70F6-4FF4-B1DE85AA2191}"/>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8" name="Picture 7" descr="Graphical user interface, application, table&#10;&#10;Description automatically generated">
            <a:extLst>
              <a:ext uri="{FF2B5EF4-FFF2-40B4-BE49-F238E27FC236}">
                <a16:creationId xmlns:a16="http://schemas.microsoft.com/office/drawing/2014/main" id="{8C6277F9-2FA9-8BC2-9326-F468D66698D4}"/>
              </a:ext>
            </a:extLst>
          </p:cNvPr>
          <p:cNvPicPr>
            <a:picLocks noChangeAspect="1"/>
          </p:cNvPicPr>
          <p:nvPr/>
        </p:nvPicPr>
        <p:blipFill rotWithShape="1">
          <a:blip r:embed="rId5">
            <a:extLst>
              <a:ext uri="{28A0092B-C50C-407E-A947-70E740481C1C}">
                <a14:useLocalDpi xmlns:a14="http://schemas.microsoft.com/office/drawing/2010/main" val="0"/>
              </a:ext>
            </a:extLst>
          </a:blip>
          <a:srcRect l="61911" t="39035" r="10077" b="8965"/>
          <a:stretch/>
        </p:blipFill>
        <p:spPr>
          <a:xfrm>
            <a:off x="13085064" y="2295144"/>
            <a:ext cx="9733870" cy="10728956"/>
          </a:xfrm>
          <a:prstGeom prst="rect">
            <a:avLst/>
          </a:prstGeom>
        </p:spPr>
      </p:pic>
      <p:pic>
        <p:nvPicPr>
          <p:cNvPr id="5" name="Google Shape;313;p30" descr="Google Shape;313;p30">
            <a:extLst>
              <a:ext uri="{FF2B5EF4-FFF2-40B4-BE49-F238E27FC236}">
                <a16:creationId xmlns:a16="http://schemas.microsoft.com/office/drawing/2014/main" id="{57CEC5FB-E9F4-2032-6165-5BD97D325DD0}"/>
              </a:ext>
            </a:extLst>
          </p:cNvPr>
          <p:cNvPicPr>
            <a:picLocks noChangeAspect="1"/>
          </p:cNvPicPr>
          <p:nvPr/>
        </p:nvPicPr>
        <p:blipFill>
          <a:blip r:embed="rId6"/>
          <a:srcRect l="5121" t="2873" r="1484" b="7186"/>
          <a:stretch>
            <a:fillRect/>
          </a:stretch>
        </p:blipFill>
        <p:spPr>
          <a:xfrm rot="5111983">
            <a:off x="127762" y="10659363"/>
            <a:ext cx="1585369" cy="1494544"/>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pic>
        <p:nvPicPr>
          <p:cNvPr id="7" name="Picture 6" descr="A picture containing graphical user interface&#10;&#10;Description automatically generated">
            <a:extLst>
              <a:ext uri="{FF2B5EF4-FFF2-40B4-BE49-F238E27FC236}">
                <a16:creationId xmlns:a16="http://schemas.microsoft.com/office/drawing/2014/main" id="{7C037DD5-F5B6-D0E4-E0CD-65C799E5C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420" y="7576079"/>
            <a:ext cx="5692709" cy="3783053"/>
          </a:xfrm>
          <a:prstGeom prst="rect">
            <a:avLst/>
          </a:prstGeom>
        </p:spPr>
      </p:pic>
      <p:cxnSp>
        <p:nvCxnSpPr>
          <p:cNvPr id="10" name="Straight Connector 9">
            <a:extLst>
              <a:ext uri="{FF2B5EF4-FFF2-40B4-BE49-F238E27FC236}">
                <a16:creationId xmlns:a16="http://schemas.microsoft.com/office/drawing/2014/main" id="{FFCBE5F2-E7E4-F10E-A4BD-B21F595E1F5E}"/>
              </a:ext>
            </a:extLst>
          </p:cNvPr>
          <p:cNvCxnSpPr>
            <a:cxnSpLocks/>
            <a:endCxn id="9" idx="5"/>
          </p:cNvCxnSpPr>
          <p:nvPr/>
        </p:nvCxnSpPr>
        <p:spPr>
          <a:xfrm flipV="1">
            <a:off x="1454941" y="10431810"/>
            <a:ext cx="4497916" cy="661760"/>
          </a:xfrm>
          <a:prstGeom prst="line">
            <a:avLst/>
          </a:prstGeom>
          <a:noFill/>
          <a:ln w="38100" cap="flat">
            <a:solidFill>
              <a:srgbClr val="F19E4B"/>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descr="Diagram&#10;&#10;Description automatically generated">
            <a:extLst>
              <a:ext uri="{FF2B5EF4-FFF2-40B4-BE49-F238E27FC236}">
                <a16:creationId xmlns:a16="http://schemas.microsoft.com/office/drawing/2014/main" id="{D96CD442-4B21-BFF9-B3A6-C4D34631CC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3700" y="7796732"/>
            <a:ext cx="5095888" cy="4202157"/>
          </a:xfrm>
          <a:prstGeom prst="rect">
            <a:avLst/>
          </a:prstGeom>
        </p:spPr>
      </p:pic>
      <p:sp>
        <p:nvSpPr>
          <p:cNvPr id="9" name="Oval 8">
            <a:extLst>
              <a:ext uri="{FF2B5EF4-FFF2-40B4-BE49-F238E27FC236}">
                <a16:creationId xmlns:a16="http://schemas.microsoft.com/office/drawing/2014/main" id="{6A484AC5-4A30-2ED2-B2BC-EECBEE2B0A7F}"/>
              </a:ext>
            </a:extLst>
          </p:cNvPr>
          <p:cNvSpPr/>
          <p:nvPr/>
        </p:nvSpPr>
        <p:spPr>
          <a:xfrm rot="1022235">
            <a:off x="5003321" y="9609826"/>
            <a:ext cx="1235412" cy="828136"/>
          </a:xfrm>
          <a:prstGeom prst="ellipse">
            <a:avLst/>
          </a:prstGeom>
          <a:noFill/>
          <a:ln w="38100" cap="flat">
            <a:solidFill>
              <a:srgbClr val="F19E4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2" name="Straight Connector 11">
            <a:extLst>
              <a:ext uri="{FF2B5EF4-FFF2-40B4-BE49-F238E27FC236}">
                <a16:creationId xmlns:a16="http://schemas.microsoft.com/office/drawing/2014/main" id="{AF581AD2-A120-51DA-E5D1-B9847A89533D}"/>
              </a:ext>
            </a:extLst>
          </p:cNvPr>
          <p:cNvCxnSpPr>
            <a:cxnSpLocks/>
            <a:endCxn id="9" idx="1"/>
          </p:cNvCxnSpPr>
          <p:nvPr/>
        </p:nvCxnSpPr>
        <p:spPr>
          <a:xfrm flipV="1">
            <a:off x="1454941" y="9615978"/>
            <a:ext cx="3834256" cy="1477592"/>
          </a:xfrm>
          <a:prstGeom prst="line">
            <a:avLst/>
          </a:prstGeom>
          <a:noFill/>
          <a:ln w="38100" cap="flat">
            <a:solidFill>
              <a:srgbClr val="F19E4B"/>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700803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C50FEA-CAD8-0ABD-4286-C797E93C4FC4}"/>
              </a:ext>
            </a:extLst>
          </p:cNvPr>
          <p:cNvPicPr>
            <a:picLocks noChangeAspect="1"/>
          </p:cNvPicPr>
          <p:nvPr/>
        </p:nvPicPr>
        <p:blipFill rotWithShape="1">
          <a:blip r:embed="rId3">
            <a:extLst>
              <a:ext uri="{28A0092B-C50C-407E-A947-70E740481C1C}">
                <a14:useLocalDpi xmlns:a14="http://schemas.microsoft.com/office/drawing/2010/main" val="0"/>
              </a:ext>
            </a:extLst>
          </a:blip>
          <a:srcRect b="2106"/>
          <a:stretch/>
        </p:blipFill>
        <p:spPr>
          <a:xfrm>
            <a:off x="2635228" y="1864061"/>
            <a:ext cx="9615052" cy="11179265"/>
          </a:xfrm>
          <a:prstGeom prst="rect">
            <a:avLst/>
          </a:prstGeom>
        </p:spPr>
      </p:pic>
      <p:sp>
        <p:nvSpPr>
          <p:cNvPr id="921" name="Foreground cleaning"/>
          <p:cNvSpPr txBox="1"/>
          <p:nvPr/>
        </p:nvSpPr>
        <p:spPr>
          <a:xfrm>
            <a:off x="257412" y="95291"/>
            <a:ext cx="9784730"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Beam far side-lobes</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6</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grpSp>
        <p:nvGrpSpPr>
          <p:cNvPr id="4" name="Grouper">
            <a:extLst>
              <a:ext uri="{FF2B5EF4-FFF2-40B4-BE49-F238E27FC236}">
                <a16:creationId xmlns:a16="http://schemas.microsoft.com/office/drawing/2014/main" id="{A708213A-DEED-4599-59B5-18BDF4152514}"/>
              </a:ext>
            </a:extLst>
          </p:cNvPr>
          <p:cNvGrpSpPr/>
          <p:nvPr/>
        </p:nvGrpSpPr>
        <p:grpSpPr>
          <a:xfrm>
            <a:off x="10646270" y="2139241"/>
            <a:ext cx="4013858" cy="876903"/>
            <a:chOff x="-1" y="0"/>
            <a:chExt cx="4168222" cy="876902"/>
          </a:xfrm>
        </p:grpSpPr>
        <p:sp>
          <p:nvSpPr>
            <p:cNvPr id="5" name="Rectangle aux angles arrondis">
              <a:extLst>
                <a:ext uri="{FF2B5EF4-FFF2-40B4-BE49-F238E27FC236}">
                  <a16:creationId xmlns:a16="http://schemas.microsoft.com/office/drawing/2014/main" id="{CDE1ECE8-DDED-D9FB-1395-4F1140320342}"/>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6" name="Google Shape;254;p27">
              <a:extLst>
                <a:ext uri="{FF2B5EF4-FFF2-40B4-BE49-F238E27FC236}">
                  <a16:creationId xmlns:a16="http://schemas.microsoft.com/office/drawing/2014/main" id="{FC61D792-1F33-1FA3-0EC5-5253110A7040}"/>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lang="en-US" dirty="0" err="1"/>
                <a:t>Leloup</a:t>
              </a:r>
              <a:r>
                <a:rPr lang="en-US" dirty="0"/>
                <a:t> et al. in prep</a:t>
              </a:r>
              <a:endParaRPr dirty="0"/>
            </a:p>
          </p:txBody>
        </p:sp>
      </p:grpSp>
      <p:sp>
        <p:nvSpPr>
          <p:cNvPr id="7" name="Date">
            <a:extLst>
              <a:ext uri="{FF2B5EF4-FFF2-40B4-BE49-F238E27FC236}">
                <a16:creationId xmlns:a16="http://schemas.microsoft.com/office/drawing/2014/main" id="{5DAF33E4-0C49-7C99-97D3-EF434F9100E8}"/>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9" name="Conference">
            <a:extLst>
              <a:ext uri="{FF2B5EF4-FFF2-40B4-BE49-F238E27FC236}">
                <a16:creationId xmlns:a16="http://schemas.microsoft.com/office/drawing/2014/main" id="{5385A89C-0C22-D607-CB1B-8DCA1E0EDB48}"/>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extLst>
      <p:ext uri="{BB962C8B-B14F-4D97-AF65-F5344CB8AC3E}">
        <p14:creationId xmlns:p14="http://schemas.microsoft.com/office/powerpoint/2010/main" val="111808368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76D88E-0872-2059-AA4B-2EDE37620284}"/>
              </a:ext>
            </a:extLst>
          </p:cNvPr>
          <p:cNvPicPr>
            <a:picLocks noChangeAspect="1"/>
          </p:cNvPicPr>
          <p:nvPr/>
        </p:nvPicPr>
        <p:blipFill rotWithShape="1">
          <a:blip r:embed="rId3">
            <a:extLst>
              <a:ext uri="{28A0092B-C50C-407E-A947-70E740481C1C}">
                <a14:useLocalDpi xmlns:a14="http://schemas.microsoft.com/office/drawing/2010/main" val="0"/>
              </a:ext>
            </a:extLst>
          </a:blip>
          <a:srcRect b="2106"/>
          <a:stretch/>
        </p:blipFill>
        <p:spPr>
          <a:xfrm>
            <a:off x="2635228" y="1864061"/>
            <a:ext cx="9615052" cy="11179265"/>
          </a:xfrm>
          <a:prstGeom prst="rect">
            <a:avLst/>
          </a:prstGeom>
        </p:spPr>
      </p:pic>
      <p:sp>
        <p:nvSpPr>
          <p:cNvPr id="921" name="Foreground cleaning"/>
          <p:cNvSpPr txBox="1"/>
          <p:nvPr/>
        </p:nvSpPr>
        <p:spPr>
          <a:xfrm>
            <a:off x="257412" y="95291"/>
            <a:ext cx="9784730"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altLang="ja-JP" dirty="0"/>
              <a:t>Beam far side-lobes</a:t>
            </a:r>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6</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pic>
        <p:nvPicPr>
          <p:cNvPr id="17" name="Picture 16" descr="Diagram&#10;&#10;Description automatically generated">
            <a:extLst>
              <a:ext uri="{FF2B5EF4-FFF2-40B4-BE49-F238E27FC236}">
                <a16:creationId xmlns:a16="http://schemas.microsoft.com/office/drawing/2014/main" id="{3D3F1672-27B5-656A-2A23-0D7639080F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 t="1984" r="4159" b="2151"/>
          <a:stretch/>
        </p:blipFill>
        <p:spPr>
          <a:xfrm>
            <a:off x="13409407" y="3457806"/>
            <a:ext cx="3914424" cy="4739017"/>
          </a:xfrm>
          <a:prstGeom prst="rect">
            <a:avLst/>
          </a:prstGeom>
        </p:spPr>
      </p:pic>
      <p:pic>
        <p:nvPicPr>
          <p:cNvPr id="18" name="Picture 17" descr="Diagram&#10;&#10;Description automatically generated">
            <a:extLst>
              <a:ext uri="{FF2B5EF4-FFF2-40B4-BE49-F238E27FC236}">
                <a16:creationId xmlns:a16="http://schemas.microsoft.com/office/drawing/2014/main" id="{9E277B94-ADDC-4B91-493E-5E73165DAE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77262" y="3785792"/>
            <a:ext cx="4779274" cy="3941072"/>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71544A2F-2181-B7C7-102B-E7ED18C98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91234" y="9024916"/>
            <a:ext cx="5692709" cy="3783053"/>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B6D5B1E0-642F-CBF6-C613-3789719C2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44647" y="9164588"/>
            <a:ext cx="5873766" cy="3660463"/>
          </a:xfrm>
          <a:prstGeom prst="rect">
            <a:avLst/>
          </a:prstGeom>
        </p:spPr>
      </p:pic>
      <p:sp>
        <p:nvSpPr>
          <p:cNvPr id="4" name="Rectangle 3">
            <a:extLst>
              <a:ext uri="{FF2B5EF4-FFF2-40B4-BE49-F238E27FC236}">
                <a16:creationId xmlns:a16="http://schemas.microsoft.com/office/drawing/2014/main" id="{5554C87B-2CC0-E354-1B55-E9878E653406}"/>
              </a:ext>
            </a:extLst>
          </p:cNvPr>
          <p:cNvSpPr/>
          <p:nvPr/>
        </p:nvSpPr>
        <p:spPr>
          <a:xfrm>
            <a:off x="2523629" y="7557829"/>
            <a:ext cx="9811045" cy="545666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Box 4">
            <a:extLst>
              <a:ext uri="{FF2B5EF4-FFF2-40B4-BE49-F238E27FC236}">
                <a16:creationId xmlns:a16="http://schemas.microsoft.com/office/drawing/2014/main" id="{9111318C-BC16-D053-E7C1-ABB2EB423F5D}"/>
              </a:ext>
            </a:extLst>
          </p:cNvPr>
          <p:cNvSpPr txBox="1"/>
          <p:nvPr/>
        </p:nvSpPr>
        <p:spPr>
          <a:xfrm>
            <a:off x="13233557" y="8544762"/>
            <a:ext cx="1111451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Maps convolved by 4</a:t>
            </a:r>
            <a:r>
              <a:rPr kumimoji="0" lang="en-US" altLang="ja-JP" sz="3000" b="0" i="0" u="none" strike="noStrike" cap="none" spc="0" normalizeH="0" baseline="0" dirty="0">
                <a:ln>
                  <a:noFill/>
                </a:ln>
                <a:solidFill>
                  <a:srgbClr val="002060"/>
                </a:solidFill>
                <a:effectLst/>
                <a:uFillTx/>
                <a:latin typeface="Symbol" panose="05050102010706020507" pitchFamily="18" charset="2"/>
                <a:cs typeface="Times New Roman" panose="02020603050405020304" pitchFamily="18" charset="0"/>
                <a:sym typeface="Helvetica Neue"/>
              </a:rPr>
              <a:t>p</a:t>
            </a: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 beam and side-lobes</a:t>
            </a:r>
            <a:endParaRPr kumimoji="0" lang="ja-JP" altLang="en-US"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endParaRPr>
          </a:p>
        </p:txBody>
      </p:sp>
      <p:sp>
        <p:nvSpPr>
          <p:cNvPr id="6" name="TextBox 5">
            <a:extLst>
              <a:ext uri="{FF2B5EF4-FFF2-40B4-BE49-F238E27FC236}">
                <a16:creationId xmlns:a16="http://schemas.microsoft.com/office/drawing/2014/main" id="{A697B4A6-B315-7ABE-5AF5-15032E65A2F1}"/>
              </a:ext>
            </a:extLst>
          </p:cNvPr>
          <p:cNvSpPr txBox="1"/>
          <p:nvPr/>
        </p:nvSpPr>
        <p:spPr>
          <a:xfrm>
            <a:off x="12917370" y="2786299"/>
            <a:ext cx="1111451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Simulation of the optical system response</a:t>
            </a:r>
            <a:endParaRPr kumimoji="0" lang="ja-JP" altLang="en-US"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endParaRPr>
          </a:p>
        </p:txBody>
      </p:sp>
      <p:grpSp>
        <p:nvGrpSpPr>
          <p:cNvPr id="11" name="Grouper">
            <a:extLst>
              <a:ext uri="{FF2B5EF4-FFF2-40B4-BE49-F238E27FC236}">
                <a16:creationId xmlns:a16="http://schemas.microsoft.com/office/drawing/2014/main" id="{9B3FE51E-0FC2-FD71-7B05-80A287A6C4FF}"/>
              </a:ext>
            </a:extLst>
          </p:cNvPr>
          <p:cNvGrpSpPr/>
          <p:nvPr/>
        </p:nvGrpSpPr>
        <p:grpSpPr>
          <a:xfrm>
            <a:off x="10646270" y="2139241"/>
            <a:ext cx="4013858" cy="876903"/>
            <a:chOff x="-1" y="0"/>
            <a:chExt cx="4168222" cy="876902"/>
          </a:xfrm>
        </p:grpSpPr>
        <p:sp>
          <p:nvSpPr>
            <p:cNvPr id="12" name="Rectangle aux angles arrondis">
              <a:extLst>
                <a:ext uri="{FF2B5EF4-FFF2-40B4-BE49-F238E27FC236}">
                  <a16:creationId xmlns:a16="http://schemas.microsoft.com/office/drawing/2014/main" id="{FCC5B843-8692-1989-66CA-5E9DD1522B0A}"/>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13" name="Google Shape;254;p27">
              <a:extLst>
                <a:ext uri="{FF2B5EF4-FFF2-40B4-BE49-F238E27FC236}">
                  <a16:creationId xmlns:a16="http://schemas.microsoft.com/office/drawing/2014/main" id="{ABF0EFBB-D4D3-D6D8-B0B8-E70077BDF51D}"/>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lang="en-US" dirty="0" err="1"/>
                <a:t>Leloup</a:t>
              </a:r>
              <a:r>
                <a:rPr lang="en-US" dirty="0"/>
                <a:t> et al. in prep</a:t>
              </a:r>
              <a:endParaRPr dirty="0"/>
            </a:p>
          </p:txBody>
        </p:sp>
      </p:grpSp>
      <p:sp>
        <p:nvSpPr>
          <p:cNvPr id="7" name="Date">
            <a:extLst>
              <a:ext uri="{FF2B5EF4-FFF2-40B4-BE49-F238E27FC236}">
                <a16:creationId xmlns:a16="http://schemas.microsoft.com/office/drawing/2014/main" id="{C0622A6F-4704-DC59-54AA-A49A92D2BD7C}"/>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9" name="Conference">
            <a:extLst>
              <a:ext uri="{FF2B5EF4-FFF2-40B4-BE49-F238E27FC236}">
                <a16:creationId xmlns:a16="http://schemas.microsoft.com/office/drawing/2014/main" id="{AAD9B596-3C62-B152-726A-19F6E8FE288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extLst>
      <p:ext uri="{BB962C8B-B14F-4D97-AF65-F5344CB8AC3E}">
        <p14:creationId xmlns:p14="http://schemas.microsoft.com/office/powerpoint/2010/main" val="33775238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2038F-7036-C47E-E8B4-B383B9470101}"/>
              </a:ext>
            </a:extLst>
          </p:cNvPr>
          <p:cNvPicPr>
            <a:picLocks noChangeAspect="1"/>
          </p:cNvPicPr>
          <p:nvPr/>
        </p:nvPicPr>
        <p:blipFill rotWithShape="1">
          <a:blip r:embed="rId3">
            <a:extLst>
              <a:ext uri="{28A0092B-C50C-407E-A947-70E740481C1C}">
                <a14:useLocalDpi xmlns:a14="http://schemas.microsoft.com/office/drawing/2010/main" val="0"/>
              </a:ext>
            </a:extLst>
          </a:blip>
          <a:srcRect b="2106"/>
          <a:stretch/>
        </p:blipFill>
        <p:spPr>
          <a:xfrm>
            <a:off x="2635228" y="1864061"/>
            <a:ext cx="9615052" cy="11179265"/>
          </a:xfrm>
          <a:prstGeom prst="rect">
            <a:avLst/>
          </a:prstGeom>
        </p:spPr>
      </p:pic>
      <p:sp>
        <p:nvSpPr>
          <p:cNvPr id="921" name="Foreground cleaning"/>
          <p:cNvSpPr txBox="1"/>
          <p:nvPr/>
        </p:nvSpPr>
        <p:spPr>
          <a:xfrm>
            <a:off x="257412" y="95291"/>
            <a:ext cx="9784730"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altLang="ja-JP" dirty="0"/>
              <a:t>Beam far side-lobes</a:t>
            </a:r>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6</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Rectangle 3">
            <a:extLst>
              <a:ext uri="{FF2B5EF4-FFF2-40B4-BE49-F238E27FC236}">
                <a16:creationId xmlns:a16="http://schemas.microsoft.com/office/drawing/2014/main" id="{5554C87B-2CC0-E354-1B55-E9878E653406}"/>
              </a:ext>
            </a:extLst>
          </p:cNvPr>
          <p:cNvSpPr/>
          <p:nvPr/>
        </p:nvSpPr>
        <p:spPr>
          <a:xfrm>
            <a:off x="2503760" y="1881646"/>
            <a:ext cx="9811045" cy="562812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4" descr="Chart, histogram&#10;&#10;Description automatically generated">
            <a:extLst>
              <a:ext uri="{FF2B5EF4-FFF2-40B4-BE49-F238E27FC236}">
                <a16:creationId xmlns:a16="http://schemas.microsoft.com/office/drawing/2014/main" id="{63ADF50F-B83D-0ED6-198D-70013BEFA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7574" y="2707305"/>
            <a:ext cx="9212643" cy="4606322"/>
          </a:xfrm>
          <a:prstGeom prst="rect">
            <a:avLst/>
          </a:prstGeom>
        </p:spPr>
      </p:pic>
      <p:pic>
        <p:nvPicPr>
          <p:cNvPr id="6" name="Picture 5" descr="Chart, histogram&#10;&#10;Description automatically generated">
            <a:extLst>
              <a:ext uri="{FF2B5EF4-FFF2-40B4-BE49-F238E27FC236}">
                <a16:creationId xmlns:a16="http://schemas.microsoft.com/office/drawing/2014/main" id="{129B2CE0-C4FF-47AF-F498-E6BA242F1E44}"/>
              </a:ext>
            </a:extLst>
          </p:cNvPr>
          <p:cNvPicPr>
            <a:picLocks noChangeAspect="1"/>
          </p:cNvPicPr>
          <p:nvPr/>
        </p:nvPicPr>
        <p:blipFill rotWithShape="1">
          <a:blip r:embed="rId7">
            <a:extLst>
              <a:ext uri="{28A0092B-C50C-407E-A947-70E740481C1C}">
                <a14:useLocalDpi xmlns:a14="http://schemas.microsoft.com/office/drawing/2010/main" val="0"/>
              </a:ext>
            </a:extLst>
          </a:blip>
          <a:srcRect t="10638" r="8477" b="2343"/>
          <a:stretch/>
        </p:blipFill>
        <p:spPr>
          <a:xfrm>
            <a:off x="16050419" y="7966449"/>
            <a:ext cx="5986315" cy="5059292"/>
          </a:xfrm>
          <a:prstGeom prst="rect">
            <a:avLst/>
          </a:prstGeom>
        </p:spPr>
      </p:pic>
      <p:sp>
        <p:nvSpPr>
          <p:cNvPr id="7" name="TextBox 6">
            <a:extLst>
              <a:ext uri="{FF2B5EF4-FFF2-40B4-BE49-F238E27FC236}">
                <a16:creationId xmlns:a16="http://schemas.microsoft.com/office/drawing/2014/main" id="{D4F8FC04-4D51-3827-C846-7795D9C2F7C9}"/>
              </a:ext>
            </a:extLst>
          </p:cNvPr>
          <p:cNvSpPr txBox="1"/>
          <p:nvPr/>
        </p:nvSpPr>
        <p:spPr>
          <a:xfrm>
            <a:off x="13645930" y="7419346"/>
            <a:ext cx="1111451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Residuals from beam miscalibration</a:t>
            </a:r>
            <a:endParaRPr kumimoji="0" lang="ja-JP" altLang="en-US"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endParaRPr>
          </a:p>
        </p:txBody>
      </p:sp>
      <p:sp>
        <p:nvSpPr>
          <p:cNvPr id="9" name="TextBox 8">
            <a:extLst>
              <a:ext uri="{FF2B5EF4-FFF2-40B4-BE49-F238E27FC236}">
                <a16:creationId xmlns:a16="http://schemas.microsoft.com/office/drawing/2014/main" id="{9B1A635D-79E0-99DA-EEE2-7757A40FE422}"/>
              </a:ext>
            </a:extLst>
          </p:cNvPr>
          <p:cNvSpPr txBox="1"/>
          <p:nvPr/>
        </p:nvSpPr>
        <p:spPr>
          <a:xfrm>
            <a:off x="13507915" y="2242568"/>
            <a:ext cx="1111451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Perturbation of the beam as calibration error</a:t>
            </a:r>
            <a:endParaRPr kumimoji="0" lang="ja-JP" altLang="en-US"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endParaRPr>
          </a:p>
        </p:txBody>
      </p:sp>
      <p:grpSp>
        <p:nvGrpSpPr>
          <p:cNvPr id="10" name="Grouper">
            <a:extLst>
              <a:ext uri="{FF2B5EF4-FFF2-40B4-BE49-F238E27FC236}">
                <a16:creationId xmlns:a16="http://schemas.microsoft.com/office/drawing/2014/main" id="{5E7B6133-D7DF-39FD-FD55-4AD04B57375D}"/>
              </a:ext>
            </a:extLst>
          </p:cNvPr>
          <p:cNvGrpSpPr/>
          <p:nvPr/>
        </p:nvGrpSpPr>
        <p:grpSpPr>
          <a:xfrm>
            <a:off x="10646270" y="2139241"/>
            <a:ext cx="4013858" cy="876903"/>
            <a:chOff x="-1" y="0"/>
            <a:chExt cx="4168222" cy="876902"/>
          </a:xfrm>
        </p:grpSpPr>
        <p:sp>
          <p:nvSpPr>
            <p:cNvPr id="11" name="Rectangle aux angles arrondis">
              <a:extLst>
                <a:ext uri="{FF2B5EF4-FFF2-40B4-BE49-F238E27FC236}">
                  <a16:creationId xmlns:a16="http://schemas.microsoft.com/office/drawing/2014/main" id="{35CCA1EF-C14E-857B-4EA5-B3D72FFB13F7}"/>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12" name="Google Shape;254;p27">
              <a:extLst>
                <a:ext uri="{FF2B5EF4-FFF2-40B4-BE49-F238E27FC236}">
                  <a16:creationId xmlns:a16="http://schemas.microsoft.com/office/drawing/2014/main" id="{8FADA8CE-6633-DD9D-12DF-87D83D0FCF67}"/>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lang="en-US" dirty="0" err="1"/>
                <a:t>Leloup</a:t>
              </a:r>
              <a:r>
                <a:rPr lang="en-US" dirty="0"/>
                <a:t> et al. in prep</a:t>
              </a:r>
              <a:endParaRPr dirty="0"/>
            </a:p>
          </p:txBody>
        </p:sp>
      </p:grpSp>
      <p:sp>
        <p:nvSpPr>
          <p:cNvPr id="13" name="Date">
            <a:extLst>
              <a:ext uri="{FF2B5EF4-FFF2-40B4-BE49-F238E27FC236}">
                <a16:creationId xmlns:a16="http://schemas.microsoft.com/office/drawing/2014/main" id="{1FDD3C35-47DE-7966-5918-8BA30261B1CA}"/>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14" name="Conference">
            <a:extLst>
              <a:ext uri="{FF2B5EF4-FFF2-40B4-BE49-F238E27FC236}">
                <a16:creationId xmlns:a16="http://schemas.microsoft.com/office/drawing/2014/main" id="{D551DCB9-3071-EAD2-E4D0-365D4A9ABC13}"/>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extLst>
      <p:ext uri="{BB962C8B-B14F-4D97-AF65-F5344CB8AC3E}">
        <p14:creationId xmlns:p14="http://schemas.microsoft.com/office/powerpoint/2010/main" val="26983966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11580093"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Forecast on constraints</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7</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pic>
        <p:nvPicPr>
          <p:cNvPr id="7" name="Picture 6" descr="Chart&#10;&#10;Description automatically generated">
            <a:extLst>
              <a:ext uri="{FF2B5EF4-FFF2-40B4-BE49-F238E27FC236}">
                <a16:creationId xmlns:a16="http://schemas.microsoft.com/office/drawing/2014/main" id="{1B7F403C-0348-F71A-45B8-9FB442316F72}"/>
              </a:ext>
            </a:extLst>
          </p:cNvPr>
          <p:cNvPicPr>
            <a:picLocks noChangeAspect="1"/>
          </p:cNvPicPr>
          <p:nvPr/>
        </p:nvPicPr>
        <p:blipFill rotWithShape="1">
          <a:blip r:embed="rId5">
            <a:extLst>
              <a:ext uri="{28A0092B-C50C-407E-A947-70E740481C1C}">
                <a14:useLocalDpi xmlns:a14="http://schemas.microsoft.com/office/drawing/2010/main" val="0"/>
              </a:ext>
            </a:extLst>
          </a:blip>
          <a:srcRect l="1" r="-1349" b="3773"/>
          <a:stretch/>
        </p:blipFill>
        <p:spPr>
          <a:xfrm>
            <a:off x="10521977" y="4842684"/>
            <a:ext cx="7168147" cy="4473805"/>
          </a:xfrm>
          <a:prstGeom prst="rect">
            <a:avLst/>
          </a:prstGeom>
        </p:spPr>
      </p:pic>
      <p:pic>
        <p:nvPicPr>
          <p:cNvPr id="10" name="Picture 9" descr="Chart&#10;&#10;Description automatically generated">
            <a:extLst>
              <a:ext uri="{FF2B5EF4-FFF2-40B4-BE49-F238E27FC236}">
                <a16:creationId xmlns:a16="http://schemas.microsoft.com/office/drawing/2014/main" id="{CAF9A05B-816F-0E65-C573-459743D0F3C8}"/>
              </a:ext>
            </a:extLst>
          </p:cNvPr>
          <p:cNvPicPr>
            <a:picLocks noChangeAspect="1"/>
          </p:cNvPicPr>
          <p:nvPr/>
        </p:nvPicPr>
        <p:blipFill rotWithShape="1">
          <a:blip r:embed="rId6">
            <a:extLst>
              <a:ext uri="{28A0092B-C50C-407E-A947-70E740481C1C}">
                <a14:useLocalDpi xmlns:a14="http://schemas.microsoft.com/office/drawing/2010/main" val="0"/>
              </a:ext>
            </a:extLst>
          </a:blip>
          <a:srcRect l="3577"/>
          <a:stretch/>
        </p:blipFill>
        <p:spPr>
          <a:xfrm>
            <a:off x="17519164" y="4825099"/>
            <a:ext cx="6811325" cy="4603981"/>
          </a:xfrm>
          <a:prstGeom prst="rect">
            <a:avLst/>
          </a:prstGeom>
        </p:spPr>
      </p:pic>
      <p:pic>
        <p:nvPicPr>
          <p:cNvPr id="5" name="Picture 4" descr="Chart&#10;&#10;Description automatically generated">
            <a:extLst>
              <a:ext uri="{FF2B5EF4-FFF2-40B4-BE49-F238E27FC236}">
                <a16:creationId xmlns:a16="http://schemas.microsoft.com/office/drawing/2014/main" id="{83BAAF04-B520-7458-E908-97F637B05D5C}"/>
              </a:ext>
            </a:extLst>
          </p:cNvPr>
          <p:cNvPicPr>
            <a:picLocks noChangeAspect="1"/>
          </p:cNvPicPr>
          <p:nvPr/>
        </p:nvPicPr>
        <p:blipFill rotWithShape="1">
          <a:blip r:embed="rId7">
            <a:extLst>
              <a:ext uri="{28A0092B-C50C-407E-A947-70E740481C1C}">
                <a14:useLocalDpi xmlns:a14="http://schemas.microsoft.com/office/drawing/2010/main" val="0"/>
              </a:ext>
            </a:extLst>
          </a:blip>
          <a:srcRect l="5519" t="1346" r="8370"/>
          <a:stretch/>
        </p:blipFill>
        <p:spPr>
          <a:xfrm>
            <a:off x="488060" y="2006675"/>
            <a:ext cx="8145983" cy="5184731"/>
          </a:xfrm>
          <a:prstGeom prst="rect">
            <a:avLst/>
          </a:prstGeom>
        </p:spPr>
      </p:pic>
      <p:pic>
        <p:nvPicPr>
          <p:cNvPr id="6" name="Google Shape;517;p39" descr="Google Shape;517;p39">
            <a:extLst>
              <a:ext uri="{FF2B5EF4-FFF2-40B4-BE49-F238E27FC236}">
                <a16:creationId xmlns:a16="http://schemas.microsoft.com/office/drawing/2014/main" id="{C9967712-81AC-A07A-469E-CB47B835481D}"/>
              </a:ext>
            </a:extLst>
          </p:cNvPr>
          <p:cNvPicPr>
            <a:picLocks noChangeAspect="1"/>
          </p:cNvPicPr>
          <p:nvPr/>
        </p:nvPicPr>
        <p:blipFill>
          <a:blip r:embed="rId8"/>
          <a:stretch>
            <a:fillRect/>
          </a:stretch>
        </p:blipFill>
        <p:spPr>
          <a:xfrm>
            <a:off x="312192" y="7262448"/>
            <a:ext cx="7568781" cy="5577494"/>
          </a:xfrm>
          <a:prstGeom prst="rect">
            <a:avLst/>
          </a:prstGeom>
          <a:ln w="12700">
            <a:miter lim="400000"/>
          </a:ln>
        </p:spPr>
      </p:pic>
      <p:sp>
        <p:nvSpPr>
          <p:cNvPr id="8" name="Ligne">
            <a:extLst>
              <a:ext uri="{FF2B5EF4-FFF2-40B4-BE49-F238E27FC236}">
                <a16:creationId xmlns:a16="http://schemas.microsoft.com/office/drawing/2014/main" id="{C13EC29D-4787-9851-2910-C67D24205B44}"/>
              </a:ext>
            </a:extLst>
          </p:cNvPr>
          <p:cNvSpPr/>
          <p:nvPr/>
        </p:nvSpPr>
        <p:spPr>
          <a:xfrm>
            <a:off x="9094334" y="6825342"/>
            <a:ext cx="813816" cy="0"/>
          </a:xfrm>
          <a:prstGeom prst="line">
            <a:avLst/>
          </a:prstGeom>
          <a:ln w="127000">
            <a:solidFill>
              <a:srgbClr val="ED7044"/>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extBox 8">
            <a:extLst>
              <a:ext uri="{FF2B5EF4-FFF2-40B4-BE49-F238E27FC236}">
                <a16:creationId xmlns:a16="http://schemas.microsoft.com/office/drawing/2014/main" id="{C941A8B5-B990-9CB4-A38E-EFD6A0374BBC}"/>
              </a:ext>
            </a:extLst>
          </p:cNvPr>
          <p:cNvSpPr txBox="1"/>
          <p:nvPr/>
        </p:nvSpPr>
        <p:spPr>
          <a:xfrm>
            <a:off x="13592908" y="2759763"/>
            <a:ext cx="819443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rPr>
              <a:t>Combined constraint </a:t>
            </a: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on r from reionization and recombination bumps </a:t>
            </a:r>
            <a:r>
              <a:rPr kumimoji="0" lang="en-US" altLang="ja-JP"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rPr>
              <a:t>assuming r=0</a:t>
            </a:r>
            <a:endParaRPr kumimoji="0" lang="ja-JP" altLang="en-US"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endParaRPr>
          </a:p>
        </p:txBody>
      </p:sp>
      <p:sp>
        <p:nvSpPr>
          <p:cNvPr id="11" name="TextBox 10">
            <a:extLst>
              <a:ext uri="{FF2B5EF4-FFF2-40B4-BE49-F238E27FC236}">
                <a16:creationId xmlns:a16="http://schemas.microsoft.com/office/drawing/2014/main" id="{6088A028-6788-AACE-0D00-FCF3F96DB224}"/>
              </a:ext>
            </a:extLst>
          </p:cNvPr>
          <p:cNvSpPr txBox="1"/>
          <p:nvPr/>
        </p:nvSpPr>
        <p:spPr>
          <a:xfrm>
            <a:off x="13592908" y="10372720"/>
            <a:ext cx="819443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rPr>
              <a:t>Independent constraint </a:t>
            </a:r>
            <a:r>
              <a:rPr kumimoji="0" lang="en-US" altLang="ja-JP" sz="3000"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Neue"/>
              </a:rPr>
              <a:t>on r from reionization and recombination bumps </a:t>
            </a:r>
            <a:r>
              <a:rPr kumimoji="0" lang="en-US" altLang="ja-JP"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rPr>
              <a:t>assuming r=0.01</a:t>
            </a:r>
            <a:endParaRPr kumimoji="0" lang="ja-JP" altLang="en-US" sz="3000" i="0" u="none" strike="noStrike" cap="none" spc="0" normalizeH="0" baseline="0" dirty="0">
              <a:ln>
                <a:noFill/>
              </a:ln>
              <a:solidFill>
                <a:srgbClr val="F19E4B"/>
              </a:solidFill>
              <a:effectLst/>
              <a:uFillTx/>
              <a:latin typeface="Times New Roman" panose="02020603050405020304" pitchFamily="18" charset="0"/>
              <a:cs typeface="Times New Roman" panose="02020603050405020304" pitchFamily="18" charset="0"/>
              <a:sym typeface="Helvetica Neue"/>
            </a:endParaRPr>
          </a:p>
        </p:txBody>
      </p:sp>
      <p:cxnSp>
        <p:nvCxnSpPr>
          <p:cNvPr id="13" name="Straight Arrow Connector 12">
            <a:extLst>
              <a:ext uri="{FF2B5EF4-FFF2-40B4-BE49-F238E27FC236}">
                <a16:creationId xmlns:a16="http://schemas.microsoft.com/office/drawing/2014/main" id="{D9F3BB08-F96B-4855-80AD-0229CF80A3D7}"/>
              </a:ext>
            </a:extLst>
          </p:cNvPr>
          <p:cNvCxnSpPr>
            <a:stCxn id="11" idx="0"/>
          </p:cNvCxnSpPr>
          <p:nvPr/>
        </p:nvCxnSpPr>
        <p:spPr>
          <a:xfrm flipV="1">
            <a:off x="17690124" y="9316489"/>
            <a:ext cx="1142999" cy="1056231"/>
          </a:xfrm>
          <a:prstGeom prst="straightConnector1">
            <a:avLst/>
          </a:prstGeom>
          <a:noFill/>
          <a:ln w="38100" cap="flat">
            <a:solidFill>
              <a:srgbClr val="F19E4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9F536A1D-91AD-1CFA-B4F1-DF6C350B5D42}"/>
              </a:ext>
            </a:extLst>
          </p:cNvPr>
          <p:cNvCxnSpPr>
            <a:stCxn id="9" idx="2"/>
          </p:cNvCxnSpPr>
          <p:nvPr/>
        </p:nvCxnSpPr>
        <p:spPr>
          <a:xfrm flipH="1">
            <a:off x="16652631" y="3785685"/>
            <a:ext cx="1037493" cy="1039414"/>
          </a:xfrm>
          <a:prstGeom prst="straightConnector1">
            <a:avLst/>
          </a:prstGeom>
          <a:noFill/>
          <a:ln w="38100" cap="flat">
            <a:solidFill>
              <a:srgbClr val="F19E4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4" name="Grouper">
            <a:extLst>
              <a:ext uri="{FF2B5EF4-FFF2-40B4-BE49-F238E27FC236}">
                <a16:creationId xmlns:a16="http://schemas.microsoft.com/office/drawing/2014/main" id="{65D78587-E0A9-1127-6CE4-8D66EC3E28E5}"/>
              </a:ext>
            </a:extLst>
          </p:cNvPr>
          <p:cNvGrpSpPr/>
          <p:nvPr/>
        </p:nvGrpSpPr>
        <p:grpSpPr>
          <a:xfrm>
            <a:off x="20009119" y="11984648"/>
            <a:ext cx="4168222" cy="876903"/>
            <a:chOff x="-1" y="0"/>
            <a:chExt cx="4168222" cy="876902"/>
          </a:xfrm>
        </p:grpSpPr>
        <p:sp>
          <p:nvSpPr>
            <p:cNvPr id="12" name="Rectangle aux angles arrondis">
              <a:extLst>
                <a:ext uri="{FF2B5EF4-FFF2-40B4-BE49-F238E27FC236}">
                  <a16:creationId xmlns:a16="http://schemas.microsoft.com/office/drawing/2014/main" id="{0A21B5C6-4EC1-F4B2-408F-FAC188DB6715}"/>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14" name="Google Shape;254;p27">
              <a:extLst>
                <a:ext uri="{FF2B5EF4-FFF2-40B4-BE49-F238E27FC236}">
                  <a16:creationId xmlns:a16="http://schemas.microsoft.com/office/drawing/2014/main" id="{6B9A0F36-088A-114F-FA98-883D1F124340}"/>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a:t>
              </a:r>
              <a:r>
                <a:rPr lang="en-US" dirty="0"/>
                <a:t>PTEP</a:t>
              </a:r>
              <a:r>
                <a:rPr dirty="0"/>
                <a:t> 202</a:t>
              </a:r>
              <a:r>
                <a:rPr lang="en-US" dirty="0"/>
                <a:t>2</a:t>
              </a:r>
              <a:endParaRPr dirty="0"/>
            </a:p>
          </p:txBody>
        </p:sp>
      </p:grpSp>
      <p:sp>
        <p:nvSpPr>
          <p:cNvPr id="16" name="Date">
            <a:extLst>
              <a:ext uri="{FF2B5EF4-FFF2-40B4-BE49-F238E27FC236}">
                <a16:creationId xmlns:a16="http://schemas.microsoft.com/office/drawing/2014/main" id="{EF3AD76A-F0F9-8946-8ED6-063171CB89BC}"/>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17" name="Conference">
            <a:extLst>
              <a:ext uri="{FF2B5EF4-FFF2-40B4-BE49-F238E27FC236}">
                <a16:creationId xmlns:a16="http://schemas.microsoft.com/office/drawing/2014/main" id="{428A3EBB-07E0-9D0B-7489-8BB0B41F43C4}"/>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extLst>
      <p:ext uri="{BB962C8B-B14F-4D97-AF65-F5344CB8AC3E}">
        <p14:creationId xmlns:p14="http://schemas.microsoft.com/office/powerpoint/2010/main" val="6140810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1263807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Science forecast beyond r</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8</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pic>
        <p:nvPicPr>
          <p:cNvPr id="5" name="Picture 4" descr="Chart, line chart&#10;&#10;Description automatically generated">
            <a:extLst>
              <a:ext uri="{FF2B5EF4-FFF2-40B4-BE49-F238E27FC236}">
                <a16:creationId xmlns:a16="http://schemas.microsoft.com/office/drawing/2014/main" id="{310C0F4E-B87F-C879-A0DE-FC0EE7D16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81" y="5424008"/>
            <a:ext cx="7296868" cy="6061911"/>
          </a:xfrm>
          <a:prstGeom prst="rect">
            <a:avLst/>
          </a:prstGeom>
        </p:spPr>
      </p:pic>
      <p:pic>
        <p:nvPicPr>
          <p:cNvPr id="7" name="Picture 6" descr="Chart&#10;&#10;Description automatically generated">
            <a:extLst>
              <a:ext uri="{FF2B5EF4-FFF2-40B4-BE49-F238E27FC236}">
                <a16:creationId xmlns:a16="http://schemas.microsoft.com/office/drawing/2014/main" id="{C69B361A-699A-E622-1790-86C01168EE9D}"/>
              </a:ext>
            </a:extLst>
          </p:cNvPr>
          <p:cNvPicPr>
            <a:picLocks noChangeAspect="1"/>
          </p:cNvPicPr>
          <p:nvPr/>
        </p:nvPicPr>
        <p:blipFill rotWithShape="1">
          <a:blip r:embed="rId6">
            <a:extLst>
              <a:ext uri="{28A0092B-C50C-407E-A947-70E740481C1C}">
                <a14:useLocalDpi xmlns:a14="http://schemas.microsoft.com/office/drawing/2010/main" val="0"/>
              </a:ext>
            </a:extLst>
          </a:blip>
          <a:srcRect l="1810" t="6758" r="5242" b="2526"/>
          <a:stretch/>
        </p:blipFill>
        <p:spPr>
          <a:xfrm>
            <a:off x="15773505" y="5424008"/>
            <a:ext cx="8231664" cy="6000112"/>
          </a:xfrm>
          <a:prstGeom prst="rect">
            <a:avLst/>
          </a:prstGeom>
        </p:spPr>
      </p:pic>
      <p:pic>
        <p:nvPicPr>
          <p:cNvPr id="10" name="Picture 9" descr="Chart&#10;&#10;Description automatically generated">
            <a:extLst>
              <a:ext uri="{FF2B5EF4-FFF2-40B4-BE49-F238E27FC236}">
                <a16:creationId xmlns:a16="http://schemas.microsoft.com/office/drawing/2014/main" id="{C053A666-0DE6-95BD-9E62-7D0B89F669A4}"/>
              </a:ext>
            </a:extLst>
          </p:cNvPr>
          <p:cNvPicPr>
            <a:picLocks noChangeAspect="1"/>
          </p:cNvPicPr>
          <p:nvPr/>
        </p:nvPicPr>
        <p:blipFill rotWithShape="1">
          <a:blip r:embed="rId7">
            <a:extLst>
              <a:ext uri="{28A0092B-C50C-407E-A947-70E740481C1C}">
                <a14:useLocalDpi xmlns:a14="http://schemas.microsoft.com/office/drawing/2010/main" val="0"/>
              </a:ext>
            </a:extLst>
          </a:blip>
          <a:srcRect l="1534" t="9185" r="7151"/>
          <a:stretch/>
        </p:blipFill>
        <p:spPr>
          <a:xfrm>
            <a:off x="7598161" y="5493445"/>
            <a:ext cx="8205606" cy="6064187"/>
          </a:xfrm>
          <a:prstGeom prst="rect">
            <a:avLst/>
          </a:prstGeom>
        </p:spPr>
      </p:pic>
      <p:sp>
        <p:nvSpPr>
          <p:cNvPr id="4" name="Google Shape;247;p27">
            <a:extLst>
              <a:ext uri="{FF2B5EF4-FFF2-40B4-BE49-F238E27FC236}">
                <a16:creationId xmlns:a16="http://schemas.microsoft.com/office/drawing/2014/main" id="{3B79D64E-696F-0D00-23B5-45220746CD95}"/>
              </a:ext>
            </a:extLst>
          </p:cNvPr>
          <p:cNvSpPr txBox="1"/>
          <p:nvPr/>
        </p:nvSpPr>
        <p:spPr>
          <a:xfrm>
            <a:off x="1055968" y="2446143"/>
            <a:ext cx="12918449" cy="2559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By going to space, LiteBIRD will be able to constrain B modes at </a:t>
            </a:r>
            <a:r>
              <a:rPr lang="en-US" altLang="ja-JP" b="1" dirty="0">
                <a:solidFill>
                  <a:srgbClr val="F19E4B"/>
                </a:solidFill>
              </a:rPr>
              <a:t>multiple scales</a:t>
            </a:r>
            <a:endParaRPr lang="en-US" dirty="0">
              <a:solidFill>
                <a:srgbClr val="002060"/>
              </a:solidFill>
            </a:endParaRP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Single scale measurement of r is not enough to understand the source of B modes, inflation or something else</a:t>
            </a:r>
          </a:p>
        </p:txBody>
      </p:sp>
      <p:grpSp>
        <p:nvGrpSpPr>
          <p:cNvPr id="9" name="Grouper">
            <a:extLst>
              <a:ext uri="{FF2B5EF4-FFF2-40B4-BE49-F238E27FC236}">
                <a16:creationId xmlns:a16="http://schemas.microsoft.com/office/drawing/2014/main" id="{36FBB42F-756A-3A2F-31CF-3C01039D2FCD}"/>
              </a:ext>
            </a:extLst>
          </p:cNvPr>
          <p:cNvGrpSpPr/>
          <p:nvPr/>
        </p:nvGrpSpPr>
        <p:grpSpPr>
          <a:xfrm>
            <a:off x="19889337" y="2600245"/>
            <a:ext cx="4168222" cy="876903"/>
            <a:chOff x="-1" y="0"/>
            <a:chExt cx="4168222" cy="876902"/>
          </a:xfrm>
        </p:grpSpPr>
        <p:sp>
          <p:nvSpPr>
            <p:cNvPr id="11" name="Rectangle aux angles arrondis">
              <a:extLst>
                <a:ext uri="{FF2B5EF4-FFF2-40B4-BE49-F238E27FC236}">
                  <a16:creationId xmlns:a16="http://schemas.microsoft.com/office/drawing/2014/main" id="{01694151-69E7-F688-9F52-A7FDFE4CB90B}"/>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12" name="Google Shape;254;p27">
              <a:extLst>
                <a:ext uri="{FF2B5EF4-FFF2-40B4-BE49-F238E27FC236}">
                  <a16:creationId xmlns:a16="http://schemas.microsoft.com/office/drawing/2014/main" id="{7BFE7309-1577-9972-241D-87B7CB7AF121}"/>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a:t>
              </a:r>
              <a:r>
                <a:rPr lang="en-US" dirty="0"/>
                <a:t>PTEP</a:t>
              </a:r>
              <a:r>
                <a:rPr dirty="0"/>
                <a:t> 202</a:t>
              </a:r>
              <a:r>
                <a:rPr lang="en-US" dirty="0"/>
                <a:t>2</a:t>
              </a:r>
              <a:endParaRPr dirty="0"/>
            </a:p>
          </p:txBody>
        </p:sp>
      </p:grpSp>
      <p:sp>
        <p:nvSpPr>
          <p:cNvPr id="8" name="Date">
            <a:extLst>
              <a:ext uri="{FF2B5EF4-FFF2-40B4-BE49-F238E27FC236}">
                <a16:creationId xmlns:a16="http://schemas.microsoft.com/office/drawing/2014/main" id="{4CD58A0F-444B-1328-8B6F-EF25A0360EAA}"/>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13" name="Conference">
            <a:extLst>
              <a:ext uri="{FF2B5EF4-FFF2-40B4-BE49-F238E27FC236}">
                <a16:creationId xmlns:a16="http://schemas.microsoft.com/office/drawing/2014/main" id="{CA4A0956-D289-217C-B0FB-CCC4ABC75A51}"/>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17" name="TextBox 16">
            <a:extLst>
              <a:ext uri="{FF2B5EF4-FFF2-40B4-BE49-F238E27FC236}">
                <a16:creationId xmlns:a16="http://schemas.microsoft.com/office/drawing/2014/main" id="{DF28409F-5055-45EE-B040-9F6F2C5F0140}"/>
              </a:ext>
            </a:extLst>
          </p:cNvPr>
          <p:cNvSpPr txBox="1"/>
          <p:nvPr/>
        </p:nvSpPr>
        <p:spPr>
          <a:xfrm>
            <a:off x="1128137" y="11570069"/>
            <a:ext cx="621585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Parity-violation during inflation</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
        <p:nvSpPr>
          <p:cNvPr id="18" name="TextBox 17">
            <a:extLst>
              <a:ext uri="{FF2B5EF4-FFF2-40B4-BE49-F238E27FC236}">
                <a16:creationId xmlns:a16="http://schemas.microsoft.com/office/drawing/2014/main" id="{4611E623-6DA0-055C-A996-0EE00D716CD4}"/>
              </a:ext>
            </a:extLst>
          </p:cNvPr>
          <p:cNvSpPr txBox="1"/>
          <p:nvPr/>
        </p:nvSpPr>
        <p:spPr>
          <a:xfrm>
            <a:off x="9084072" y="11593233"/>
            <a:ext cx="621585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Cosmic birefringence</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
        <p:nvSpPr>
          <p:cNvPr id="19" name="TextBox 18">
            <a:extLst>
              <a:ext uri="{FF2B5EF4-FFF2-40B4-BE49-F238E27FC236}">
                <a16:creationId xmlns:a16="http://schemas.microsoft.com/office/drawing/2014/main" id="{BD257F95-6904-E893-7F0C-084AFC3C3D37}"/>
              </a:ext>
            </a:extLst>
          </p:cNvPr>
          <p:cNvSpPr txBox="1"/>
          <p:nvPr/>
        </p:nvSpPr>
        <p:spPr>
          <a:xfrm>
            <a:off x="16940518" y="11593232"/>
            <a:ext cx="621585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Primordial magnetic fields</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pic>
        <p:nvPicPr>
          <p:cNvPr id="20" name="Picture 19" descr="Chart&#10;&#10;Description automatically generated">
            <a:extLst>
              <a:ext uri="{FF2B5EF4-FFF2-40B4-BE49-F238E27FC236}">
                <a16:creationId xmlns:a16="http://schemas.microsoft.com/office/drawing/2014/main" id="{B03CA947-E1EB-D1E5-F2B5-9352EA3E9666}"/>
              </a:ext>
            </a:extLst>
          </p:cNvPr>
          <p:cNvPicPr>
            <a:picLocks noChangeAspect="1"/>
          </p:cNvPicPr>
          <p:nvPr/>
        </p:nvPicPr>
        <p:blipFill rotWithShape="1">
          <a:blip r:embed="rId6">
            <a:extLst>
              <a:ext uri="{28A0092B-C50C-407E-A947-70E740481C1C}">
                <a14:useLocalDpi xmlns:a14="http://schemas.microsoft.com/office/drawing/2010/main" val="0"/>
              </a:ext>
            </a:extLst>
          </a:blip>
          <a:srcRect l="1810" t="6758" r="92785" b="2526"/>
          <a:stretch/>
        </p:blipFill>
        <p:spPr>
          <a:xfrm>
            <a:off x="7600684" y="5424008"/>
            <a:ext cx="478660" cy="6000112"/>
          </a:xfrm>
          <a:prstGeom prst="rect">
            <a:avLst/>
          </a:prstGeom>
        </p:spPr>
      </p:pic>
      <p:pic>
        <p:nvPicPr>
          <p:cNvPr id="21" name="Picture 20" descr="Chart&#10;&#10;Description automatically generated">
            <a:extLst>
              <a:ext uri="{FF2B5EF4-FFF2-40B4-BE49-F238E27FC236}">
                <a16:creationId xmlns:a16="http://schemas.microsoft.com/office/drawing/2014/main" id="{6836DA53-C2E4-C4C9-4304-FA3B1C2D975C}"/>
              </a:ext>
            </a:extLst>
          </p:cNvPr>
          <p:cNvPicPr>
            <a:picLocks noChangeAspect="1"/>
          </p:cNvPicPr>
          <p:nvPr/>
        </p:nvPicPr>
        <p:blipFill rotWithShape="1">
          <a:blip r:embed="rId6">
            <a:extLst>
              <a:ext uri="{28A0092B-C50C-407E-A947-70E740481C1C}">
                <a14:useLocalDpi xmlns:a14="http://schemas.microsoft.com/office/drawing/2010/main" val="0"/>
              </a:ext>
            </a:extLst>
          </a:blip>
          <a:srcRect l="1810" t="6758" r="92785" b="2526"/>
          <a:stretch/>
        </p:blipFill>
        <p:spPr>
          <a:xfrm>
            <a:off x="63012" y="5493445"/>
            <a:ext cx="478660" cy="6000112"/>
          </a:xfrm>
          <a:prstGeom prst="rect">
            <a:avLst/>
          </a:prstGeom>
        </p:spPr>
      </p:pic>
      <p:pic>
        <p:nvPicPr>
          <p:cNvPr id="22" name="Picture 21" descr="Chart&#10;&#10;Description automatically generated">
            <a:extLst>
              <a:ext uri="{FF2B5EF4-FFF2-40B4-BE49-F238E27FC236}">
                <a16:creationId xmlns:a16="http://schemas.microsoft.com/office/drawing/2014/main" id="{7B16417B-3C5A-61BC-1E5A-CBA3A401568B}"/>
              </a:ext>
            </a:extLst>
          </p:cNvPr>
          <p:cNvPicPr>
            <a:picLocks noChangeAspect="1"/>
          </p:cNvPicPr>
          <p:nvPr/>
        </p:nvPicPr>
        <p:blipFill rotWithShape="1">
          <a:blip r:embed="rId6">
            <a:extLst>
              <a:ext uri="{28A0092B-C50C-407E-A947-70E740481C1C}">
                <a14:useLocalDpi xmlns:a14="http://schemas.microsoft.com/office/drawing/2010/main" val="0"/>
              </a:ext>
            </a:extLst>
          </a:blip>
          <a:srcRect l="1810" t="91683" r="5242" b="2526"/>
          <a:stretch/>
        </p:blipFill>
        <p:spPr>
          <a:xfrm>
            <a:off x="7560928" y="11076720"/>
            <a:ext cx="8231664" cy="383001"/>
          </a:xfrm>
          <a:prstGeom prst="rect">
            <a:avLst/>
          </a:prstGeom>
        </p:spPr>
      </p:pic>
      <p:pic>
        <p:nvPicPr>
          <p:cNvPr id="23" name="Picture 22" descr="Chart&#10;&#10;Description automatically generated">
            <a:extLst>
              <a:ext uri="{FF2B5EF4-FFF2-40B4-BE49-F238E27FC236}">
                <a16:creationId xmlns:a16="http://schemas.microsoft.com/office/drawing/2014/main" id="{8774CDD3-CF5B-A98A-1A17-5FAD93D60EC3}"/>
              </a:ext>
            </a:extLst>
          </p:cNvPr>
          <p:cNvPicPr>
            <a:picLocks noChangeAspect="1"/>
          </p:cNvPicPr>
          <p:nvPr/>
        </p:nvPicPr>
        <p:blipFill rotWithShape="1">
          <a:blip r:embed="rId6">
            <a:extLst>
              <a:ext uri="{28A0092B-C50C-407E-A947-70E740481C1C}">
                <a14:useLocalDpi xmlns:a14="http://schemas.microsoft.com/office/drawing/2010/main" val="0"/>
              </a:ext>
            </a:extLst>
          </a:blip>
          <a:srcRect l="21819" t="91683" r="5241" b="2526"/>
          <a:stretch/>
        </p:blipFill>
        <p:spPr>
          <a:xfrm>
            <a:off x="1570383" y="11151122"/>
            <a:ext cx="6459662" cy="383001"/>
          </a:xfrm>
          <a:prstGeom prst="rect">
            <a:avLst/>
          </a:prstGeom>
        </p:spPr>
      </p:pic>
    </p:spTree>
    <p:extLst>
      <p:ext uri="{BB962C8B-B14F-4D97-AF65-F5344CB8AC3E}">
        <p14:creationId xmlns:p14="http://schemas.microsoft.com/office/powerpoint/2010/main" val="413382994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Foreground cleaning"/>
          <p:cNvSpPr txBox="1"/>
          <p:nvPr/>
        </p:nvSpPr>
        <p:spPr>
          <a:xfrm>
            <a:off x="257412" y="95291"/>
            <a:ext cx="4975721"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Summary</a:t>
            </a:r>
            <a:endParaRPr dirty="0"/>
          </a:p>
        </p:txBody>
      </p:sp>
      <p:sp>
        <p:nvSpPr>
          <p:cNvPr id="922"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923"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924"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932" name="Grouper"/>
          <p:cNvGrpSpPr/>
          <p:nvPr/>
        </p:nvGrpSpPr>
        <p:grpSpPr>
          <a:xfrm>
            <a:off x="-30866" y="13078927"/>
            <a:ext cx="24467794" cy="656361"/>
            <a:chOff x="0" y="0"/>
            <a:chExt cx="24467793" cy="656360"/>
          </a:xfrm>
        </p:grpSpPr>
        <p:sp>
          <p:nvSpPr>
            <p:cNvPr id="925"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1" name="Grouper"/>
            <p:cNvGrpSpPr/>
            <p:nvPr/>
          </p:nvGrpSpPr>
          <p:grpSpPr>
            <a:xfrm flipH="1">
              <a:off x="22124096" y="-1"/>
              <a:ext cx="2343698" cy="656361"/>
              <a:chOff x="0" y="0"/>
              <a:chExt cx="2343697" cy="656360"/>
            </a:xfrm>
          </p:grpSpPr>
          <p:sp>
            <p:nvSpPr>
              <p:cNvPr id="926"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9"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5" name="14"/>
          <p:cNvSpPr txBox="1"/>
          <p:nvPr/>
        </p:nvSpPr>
        <p:spPr>
          <a:xfrm>
            <a:off x="23312916" y="13048950"/>
            <a:ext cx="710061"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rPr dirty="0"/>
              <a:t>1</a:t>
            </a:r>
            <a:r>
              <a:rPr lang="en-US" dirty="0"/>
              <a:t>9</a:t>
            </a:r>
            <a:endParaRPr dirty="0"/>
          </a:p>
        </p:txBody>
      </p:sp>
      <p:grpSp>
        <p:nvGrpSpPr>
          <p:cNvPr id="944" name="Grouper"/>
          <p:cNvGrpSpPr/>
          <p:nvPr/>
        </p:nvGrpSpPr>
        <p:grpSpPr>
          <a:xfrm>
            <a:off x="-30867" y="-24578"/>
            <a:ext cx="24445734" cy="2203998"/>
            <a:chOff x="0" y="0"/>
            <a:chExt cx="24445732" cy="2203997"/>
          </a:xfrm>
        </p:grpSpPr>
        <p:sp>
          <p:nvSpPr>
            <p:cNvPr id="936"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7"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9"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0"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1"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2"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3" name="LiteBIRD-logo-posi-RGB.png" descr="LiteBIRD-logo-posi-RGB.png"/>
            <p:cNvPicPr>
              <a:picLocks noChangeAspect="1"/>
            </p:cNvPicPr>
            <p:nvPr/>
          </p:nvPicPr>
          <p:blipFill>
            <a:blip r:embed="rId3"/>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E118E795-4AD7-A482-918A-59E9A56879FE}"/>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9E77BAF3-F6F6-4344-7765-64808FE32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Google Shape;247;p27">
            <a:extLst>
              <a:ext uri="{FF2B5EF4-FFF2-40B4-BE49-F238E27FC236}">
                <a16:creationId xmlns:a16="http://schemas.microsoft.com/office/drawing/2014/main" id="{3B79D64E-696F-0D00-23B5-45220746CD95}"/>
              </a:ext>
            </a:extLst>
          </p:cNvPr>
          <p:cNvSpPr txBox="1"/>
          <p:nvPr/>
        </p:nvSpPr>
        <p:spPr>
          <a:xfrm>
            <a:off x="1055967" y="3073663"/>
            <a:ext cx="22090903" cy="9105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LiteBIRD is a future </a:t>
            </a:r>
            <a:r>
              <a:rPr lang="en-US" altLang="ja-JP" b="1" dirty="0">
                <a:solidFill>
                  <a:srgbClr val="F19E4B"/>
                </a:solidFill>
              </a:rPr>
              <a:t>JAXA L-class mission</a:t>
            </a:r>
            <a:r>
              <a:rPr lang="en-US" b="0" dirty="0">
                <a:solidFill>
                  <a:srgbClr val="002060"/>
                </a:solidFill>
              </a:rPr>
              <a:t> that will be launched at the end of the decade</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Its main scientific target is the detection of CMB B modes</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b="0" dirty="0">
                <a:solidFill>
                  <a:srgbClr val="002060"/>
                </a:solidFill>
              </a:rPr>
              <a:t>Given its high </a:t>
            </a:r>
            <a:r>
              <a:rPr lang="en-US" altLang="ja-JP" b="0" dirty="0">
                <a:solidFill>
                  <a:srgbClr val="002060"/>
                </a:solidFill>
              </a:rPr>
              <a:t>sensitivity </a:t>
            </a:r>
            <a:r>
              <a:rPr lang="en-US" altLang="ja-JP" b="1" dirty="0" err="1">
                <a:solidFill>
                  <a:srgbClr val="F19E4B"/>
                </a:solidFill>
                <a:latin typeface="Symbol" panose="05050102010706020507" pitchFamily="18" charset="2"/>
              </a:rPr>
              <a:t>d</a:t>
            </a:r>
            <a:r>
              <a:rPr lang="en-US" altLang="ja-JP" b="1" dirty="0" err="1">
                <a:solidFill>
                  <a:srgbClr val="F19E4B"/>
                </a:solidFill>
              </a:rPr>
              <a:t>r</a:t>
            </a:r>
            <a:r>
              <a:rPr lang="en-US" altLang="ja-JP" b="1" dirty="0">
                <a:solidFill>
                  <a:srgbClr val="F19E4B"/>
                </a:solidFill>
              </a:rPr>
              <a:t> &lt; 0.001 for r=0</a:t>
            </a:r>
            <a:r>
              <a:rPr lang="en-US" altLang="ja-JP" b="0" dirty="0">
                <a:solidFill>
                  <a:srgbClr val="002060"/>
                </a:solidFill>
              </a:rPr>
              <a:t>, it has a huge discovery impact or will be able to put tight constraints on inflation scenarios</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altLang="ja-JP" b="0" dirty="0">
                <a:solidFill>
                  <a:srgbClr val="002060"/>
                </a:solidFill>
              </a:rPr>
              <a:t>Many other potential scientific output from the measurement of CMB polarization</a:t>
            </a: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endParaRPr lang="en-US" altLang="ja-JP" b="0" dirty="0">
              <a:solidFill>
                <a:srgbClr val="002060"/>
              </a:solidFill>
            </a:endParaRP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altLang="ja-JP" b="0" dirty="0">
                <a:solidFill>
                  <a:srgbClr val="002060"/>
                </a:solidFill>
              </a:rPr>
              <a:t>To achieve this sensitivity with a full sky survey:</a:t>
            </a:r>
          </a:p>
          <a:p>
            <a:pPr marL="742950" lvl="2"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altLang="ja-JP" b="1" dirty="0">
                <a:solidFill>
                  <a:srgbClr val="F19E4B"/>
                </a:solidFill>
              </a:rPr>
              <a:t>3 telescopes</a:t>
            </a:r>
            <a:r>
              <a:rPr lang="en-US" altLang="ja-JP" dirty="0">
                <a:solidFill>
                  <a:srgbClr val="002060"/>
                </a:solidFill>
              </a:rPr>
              <a:t> </a:t>
            </a:r>
            <a:r>
              <a:rPr lang="en-US" altLang="ja-JP" b="0" dirty="0">
                <a:solidFill>
                  <a:srgbClr val="002060"/>
                </a:solidFill>
              </a:rPr>
              <a:t>with a wide frequency coverage</a:t>
            </a:r>
          </a:p>
          <a:p>
            <a:pPr marL="742950" lvl="2"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altLang="ja-JP" b="0" dirty="0">
                <a:solidFill>
                  <a:srgbClr val="002060"/>
                </a:solidFill>
              </a:rPr>
              <a:t>More than </a:t>
            </a:r>
            <a:r>
              <a:rPr lang="en-US" altLang="ja-JP" b="1" dirty="0">
                <a:solidFill>
                  <a:srgbClr val="F19E4B"/>
                </a:solidFill>
              </a:rPr>
              <a:t>4000 TES detectors</a:t>
            </a:r>
            <a:endParaRPr lang="en-US" altLang="ja-JP" b="0" dirty="0">
              <a:solidFill>
                <a:srgbClr val="002060"/>
              </a:solidFill>
            </a:endParaRPr>
          </a:p>
          <a:p>
            <a:pPr marL="742950" lvl="2"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altLang="ja-JP" b="0" dirty="0">
                <a:solidFill>
                  <a:srgbClr val="002060"/>
                </a:solidFill>
              </a:rPr>
              <a:t>Need for sophisticated foreground cleaning methods</a:t>
            </a:r>
          </a:p>
          <a:p>
            <a:pPr marL="742950" lvl="2"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r>
              <a:rPr lang="en-US" altLang="ja-JP" b="0" dirty="0">
                <a:solidFill>
                  <a:srgbClr val="002060"/>
                </a:solidFill>
              </a:rPr>
              <a:t>Exquisite control of systematic effects is required</a:t>
            </a:r>
          </a:p>
          <a:p>
            <a:pPr marL="742950" lvl="2" indent="-742950" algn="l" defTabSz="914400">
              <a:spcBef>
                <a:spcPts val="1000"/>
              </a:spcBef>
              <a:buClr>
                <a:srgbClr val="113362"/>
              </a:buClr>
              <a:buSzPts val="3800"/>
              <a:buFont typeface="+mj-lt"/>
              <a:buAutoNum type="arabicPeriod"/>
              <a:defRPr sz="3800" b="0">
                <a:solidFill>
                  <a:srgbClr val="113362"/>
                </a:solidFill>
                <a:latin typeface="Times New Roman"/>
                <a:ea typeface="Times New Roman"/>
                <a:cs typeface="Times New Roman"/>
                <a:sym typeface="Times New Roman"/>
              </a:defRPr>
            </a:pPr>
            <a:endParaRPr lang="en-US" altLang="ja-JP" b="0" dirty="0">
              <a:solidFill>
                <a:srgbClr val="002060"/>
              </a:solidFill>
            </a:endParaRPr>
          </a:p>
          <a:p>
            <a:pPr marL="381000" indent="-381000" algn="l" defTabSz="914400">
              <a:spcBef>
                <a:spcPts val="1000"/>
              </a:spcBef>
              <a:buClr>
                <a:srgbClr val="113362"/>
              </a:buClr>
              <a:buSzPts val="3800"/>
              <a:buFont typeface="Arial"/>
              <a:buChar char="•"/>
              <a:defRPr sz="3800" b="0">
                <a:solidFill>
                  <a:srgbClr val="113362"/>
                </a:solidFill>
                <a:latin typeface="Times New Roman"/>
                <a:ea typeface="Times New Roman"/>
                <a:cs typeface="Times New Roman"/>
                <a:sym typeface="Times New Roman"/>
              </a:defRPr>
            </a:pPr>
            <a:endParaRPr b="0" dirty="0">
              <a:solidFill>
                <a:srgbClr val="002060"/>
              </a:solidFill>
            </a:endParaRPr>
          </a:p>
        </p:txBody>
      </p:sp>
      <p:sp>
        <p:nvSpPr>
          <p:cNvPr id="8" name="Date">
            <a:extLst>
              <a:ext uri="{FF2B5EF4-FFF2-40B4-BE49-F238E27FC236}">
                <a16:creationId xmlns:a16="http://schemas.microsoft.com/office/drawing/2014/main" id="{3AC3AE20-8106-AB7D-C8DC-33B6D174967D}"/>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13" name="Conference">
            <a:extLst>
              <a:ext uri="{FF2B5EF4-FFF2-40B4-BE49-F238E27FC236}">
                <a16:creationId xmlns:a16="http://schemas.microsoft.com/office/drawing/2014/main" id="{94B6B4FF-8617-0DBD-11C3-618B21DEFF5E}"/>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extLst>
      <p:ext uri="{BB962C8B-B14F-4D97-AF65-F5344CB8AC3E}">
        <p14:creationId xmlns:p14="http://schemas.microsoft.com/office/powerpoint/2010/main" val="33237302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C3F4764A-9807-D294-2BE6-10C4F33408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39" b="11406"/>
          <a:stretch/>
        </p:blipFill>
        <p:spPr>
          <a:xfrm>
            <a:off x="9093157" y="3326626"/>
            <a:ext cx="14971261" cy="8652095"/>
          </a:xfrm>
          <a:prstGeom prst="rect">
            <a:avLst/>
          </a:prstGeom>
          <a:ln w="12700">
            <a:miter lim="400000"/>
          </a:ln>
        </p:spPr>
      </p:pic>
      <p:grpSp>
        <p:nvGrpSpPr>
          <p:cNvPr id="177" name="Grouper"/>
          <p:cNvGrpSpPr/>
          <p:nvPr/>
        </p:nvGrpSpPr>
        <p:grpSpPr>
          <a:xfrm>
            <a:off x="-30866" y="13077798"/>
            <a:ext cx="24467794" cy="657493"/>
            <a:chOff x="0" y="0"/>
            <a:chExt cx="24467793" cy="657491"/>
          </a:xfrm>
        </p:grpSpPr>
        <p:sp>
          <p:nvSpPr>
            <p:cNvPr id="170" name="Rectangle"/>
            <p:cNvSpPr/>
            <p:nvPr/>
          </p:nvSpPr>
          <p:spPr>
            <a:xfrm>
              <a:off x="0" y="1129"/>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76" name="Grouper"/>
            <p:cNvGrpSpPr/>
            <p:nvPr/>
          </p:nvGrpSpPr>
          <p:grpSpPr>
            <a:xfrm flipH="1">
              <a:off x="22124096" y="0"/>
              <a:ext cx="2343698" cy="657492"/>
              <a:chOff x="0" y="0"/>
              <a:chExt cx="2343697" cy="657491"/>
            </a:xfrm>
          </p:grpSpPr>
          <p:sp>
            <p:nvSpPr>
              <p:cNvPr id="171" name="Rectangle"/>
              <p:cNvSpPr/>
              <p:nvPr/>
            </p:nvSpPr>
            <p:spPr>
              <a:xfrm>
                <a:off x="729937" y="-1"/>
                <a:ext cx="810085" cy="657341"/>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2" name="Rectangle"/>
              <p:cNvSpPr/>
              <p:nvPr/>
            </p:nvSpPr>
            <p:spPr>
              <a:xfrm>
                <a:off x="0" y="-1"/>
                <a:ext cx="810085" cy="65589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3" name="Triangle"/>
              <p:cNvSpPr/>
              <p:nvPr/>
            </p:nvSpPr>
            <p:spPr>
              <a:xfrm>
                <a:off x="1533613" y="1601"/>
                <a:ext cx="810085" cy="655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4" name="Triangle"/>
              <p:cNvSpPr/>
              <p:nvPr/>
            </p:nvSpPr>
            <p:spPr>
              <a:xfrm flipH="1">
                <a:off x="789784" y="0"/>
                <a:ext cx="750238" cy="6572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5" name="Triangle"/>
              <p:cNvSpPr/>
              <p:nvPr/>
            </p:nvSpPr>
            <p:spPr>
              <a:xfrm>
                <a:off x="0" y="0"/>
                <a:ext cx="810085" cy="6574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178" name="LiteBIRD Joint Study Group"/>
          <p:cNvSpPr txBox="1"/>
          <p:nvPr/>
        </p:nvSpPr>
        <p:spPr>
          <a:xfrm>
            <a:off x="257412" y="158511"/>
            <a:ext cx="14352130" cy="136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dirty="0"/>
              <a:t>LiteBIRD Joint Study Group</a:t>
            </a:r>
          </a:p>
        </p:txBody>
      </p:sp>
      <p:sp>
        <p:nvSpPr>
          <p:cNvPr id="179" name="Date"/>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180" name="Conference"/>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181" name="1"/>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1</a:t>
            </a:r>
          </a:p>
        </p:txBody>
      </p:sp>
      <p:sp>
        <p:nvSpPr>
          <p:cNvPr id="182" name="LiteBIRD Global F2F meeting…"/>
          <p:cNvSpPr txBox="1"/>
          <p:nvPr/>
        </p:nvSpPr>
        <p:spPr>
          <a:xfrm>
            <a:off x="9230725" y="10719842"/>
            <a:ext cx="5812489"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3200">
                <a:solidFill>
                  <a:srgbClr val="FFFFFF"/>
                </a:solidFill>
                <a:latin typeface="Times New Roman"/>
                <a:ea typeface="Times New Roman"/>
                <a:cs typeface="Times New Roman"/>
                <a:sym typeface="Times New Roman"/>
              </a:defRPr>
            </a:pPr>
            <a:r>
              <a:rPr dirty="0"/>
              <a:t>LiteBIRD Global F2F meeting</a:t>
            </a:r>
          </a:p>
          <a:p>
            <a:pPr algn="l">
              <a:defRPr sz="3200">
                <a:solidFill>
                  <a:srgbClr val="FFFFFF"/>
                </a:solidFill>
                <a:latin typeface="Times New Roman"/>
                <a:ea typeface="Times New Roman"/>
                <a:cs typeface="Times New Roman"/>
                <a:sym typeface="Times New Roman"/>
              </a:defRPr>
            </a:pPr>
            <a:r>
              <a:rPr dirty="0"/>
              <a:t>December </a:t>
            </a:r>
            <a:r>
              <a:rPr lang="en-US" dirty="0"/>
              <a:t>5-8</a:t>
            </a:r>
            <a:r>
              <a:rPr dirty="0"/>
              <a:t>, 20</a:t>
            </a:r>
            <a:r>
              <a:rPr lang="en-US" dirty="0"/>
              <a:t>22</a:t>
            </a:r>
            <a:r>
              <a:rPr dirty="0"/>
              <a:t> </a:t>
            </a:r>
            <a:r>
              <a:rPr lang="en-US" dirty="0"/>
              <a:t>in Okayama</a:t>
            </a:r>
            <a:endParaRPr dirty="0"/>
          </a:p>
        </p:txBody>
      </p:sp>
      <p:sp>
        <p:nvSpPr>
          <p:cNvPr id="190" name="Ligne"/>
          <p:cNvSpPr/>
          <p:nvPr/>
        </p:nvSpPr>
        <p:spPr>
          <a:xfrm>
            <a:off x="8864071" y="1853412"/>
            <a:ext cx="15564169" cy="1"/>
          </a:xfrm>
          <a:prstGeom prst="line">
            <a:avLst/>
          </a:prstGeom>
          <a:ln w="762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95" name="ca-2.png" descr="ca-2.png"/>
          <p:cNvPicPr>
            <a:picLocks noChangeAspect="1"/>
          </p:cNvPicPr>
          <p:nvPr/>
        </p:nvPicPr>
        <p:blipFill>
          <a:blip r:embed="rId4"/>
          <a:stretch>
            <a:fillRect/>
          </a:stretch>
        </p:blipFill>
        <p:spPr>
          <a:xfrm>
            <a:off x="1373258" y="8076018"/>
            <a:ext cx="2036856" cy="2036856"/>
          </a:xfrm>
          <a:prstGeom prst="rect">
            <a:avLst/>
          </a:prstGeom>
          <a:ln w="12700">
            <a:miter lim="400000"/>
          </a:ln>
          <a:effectLst>
            <a:outerShdw blurRad="63500" dist="25400" dir="5400000" rotWithShape="0">
              <a:srgbClr val="000000">
                <a:alpha val="50000"/>
              </a:srgbClr>
            </a:outerShdw>
          </a:effectLst>
        </p:spPr>
      </p:pic>
      <p:pic>
        <p:nvPicPr>
          <p:cNvPr id="196" name="jp-2.png" descr="jp-2.png"/>
          <p:cNvPicPr>
            <a:picLocks noChangeAspect="1"/>
          </p:cNvPicPr>
          <p:nvPr/>
        </p:nvPicPr>
        <p:blipFill>
          <a:blip r:embed="rId5"/>
          <a:stretch>
            <a:fillRect/>
          </a:stretch>
        </p:blipFill>
        <p:spPr>
          <a:xfrm>
            <a:off x="1373258" y="5051804"/>
            <a:ext cx="2036856" cy="2036856"/>
          </a:xfrm>
          <a:prstGeom prst="rect">
            <a:avLst/>
          </a:prstGeom>
          <a:ln w="12700">
            <a:miter lim="400000"/>
          </a:ln>
          <a:effectLst>
            <a:outerShdw blurRad="63500" dist="25400" dir="5400000" rotWithShape="0">
              <a:srgbClr val="000000">
                <a:alpha val="50000"/>
              </a:srgbClr>
            </a:outerShdw>
          </a:effectLst>
        </p:spPr>
      </p:pic>
      <p:pic>
        <p:nvPicPr>
          <p:cNvPr id="197" name="us-2.png" descr="us-2.png"/>
          <p:cNvPicPr>
            <a:picLocks noChangeAspect="1"/>
          </p:cNvPicPr>
          <p:nvPr/>
        </p:nvPicPr>
        <p:blipFill>
          <a:blip r:embed="rId6"/>
          <a:stretch>
            <a:fillRect/>
          </a:stretch>
        </p:blipFill>
        <p:spPr>
          <a:xfrm>
            <a:off x="1373258" y="6559114"/>
            <a:ext cx="2036856" cy="2036856"/>
          </a:xfrm>
          <a:prstGeom prst="rect">
            <a:avLst/>
          </a:prstGeom>
          <a:ln w="12700">
            <a:miter lim="400000"/>
          </a:ln>
        </p:spPr>
      </p:pic>
      <p:pic>
        <p:nvPicPr>
          <p:cNvPr id="198" name="fr-2.png" descr="fr-2.png"/>
          <p:cNvPicPr>
            <a:picLocks noChangeAspect="1"/>
          </p:cNvPicPr>
          <p:nvPr/>
        </p:nvPicPr>
        <p:blipFill>
          <a:blip r:embed="rId7"/>
          <a:stretch>
            <a:fillRect/>
          </a:stretch>
        </p:blipFill>
        <p:spPr>
          <a:xfrm>
            <a:off x="3451966" y="5051804"/>
            <a:ext cx="2036855" cy="2036856"/>
          </a:xfrm>
          <a:prstGeom prst="rect">
            <a:avLst/>
          </a:prstGeom>
          <a:ln w="12700">
            <a:miter lim="400000"/>
          </a:ln>
          <a:effectLst>
            <a:outerShdw blurRad="63500" dist="25400" dir="5400000" rotWithShape="0">
              <a:srgbClr val="000000">
                <a:alpha val="50000"/>
              </a:srgbClr>
            </a:outerShdw>
          </a:effectLst>
        </p:spPr>
      </p:pic>
      <p:pic>
        <p:nvPicPr>
          <p:cNvPr id="199" name="it-2.png" descr="it-2.png"/>
          <p:cNvPicPr>
            <a:picLocks noChangeAspect="1"/>
          </p:cNvPicPr>
          <p:nvPr/>
        </p:nvPicPr>
        <p:blipFill>
          <a:blip r:embed="rId8"/>
          <a:stretch>
            <a:fillRect/>
          </a:stretch>
        </p:blipFill>
        <p:spPr>
          <a:xfrm>
            <a:off x="3451966" y="6563910"/>
            <a:ext cx="2036855" cy="2036856"/>
          </a:xfrm>
          <a:prstGeom prst="rect">
            <a:avLst/>
          </a:prstGeom>
          <a:ln w="12700">
            <a:miter lim="400000"/>
          </a:ln>
          <a:effectLst>
            <a:outerShdw blurRad="63500" dist="25400" dir="5400000" rotWithShape="0">
              <a:srgbClr val="000000">
                <a:alpha val="50000"/>
              </a:srgbClr>
            </a:outerShdw>
          </a:effectLst>
        </p:spPr>
      </p:pic>
      <p:pic>
        <p:nvPicPr>
          <p:cNvPr id="200" name="gb-2.png" descr="gb-2.png"/>
          <p:cNvPicPr>
            <a:picLocks noChangeAspect="1"/>
          </p:cNvPicPr>
          <p:nvPr/>
        </p:nvPicPr>
        <p:blipFill>
          <a:blip r:embed="rId9"/>
          <a:stretch>
            <a:fillRect/>
          </a:stretch>
        </p:blipFill>
        <p:spPr>
          <a:xfrm>
            <a:off x="3451966" y="8076018"/>
            <a:ext cx="2036855" cy="2036856"/>
          </a:xfrm>
          <a:prstGeom prst="rect">
            <a:avLst/>
          </a:prstGeom>
          <a:ln w="12700">
            <a:miter lim="400000"/>
          </a:ln>
          <a:effectLst>
            <a:outerShdw blurRad="63500" dist="25400" dir="5400000" rotWithShape="0">
              <a:srgbClr val="000000">
                <a:alpha val="50000"/>
              </a:srgbClr>
            </a:outerShdw>
          </a:effectLst>
        </p:spPr>
      </p:pic>
      <p:pic>
        <p:nvPicPr>
          <p:cNvPr id="201" name="de-2.png" descr="de-2.png"/>
          <p:cNvPicPr>
            <a:picLocks noChangeAspect="1"/>
          </p:cNvPicPr>
          <p:nvPr/>
        </p:nvPicPr>
        <p:blipFill>
          <a:blip r:embed="rId10"/>
          <a:stretch>
            <a:fillRect/>
          </a:stretch>
        </p:blipFill>
        <p:spPr>
          <a:xfrm>
            <a:off x="5530674" y="5051804"/>
            <a:ext cx="2036855" cy="2036856"/>
          </a:xfrm>
          <a:prstGeom prst="rect">
            <a:avLst/>
          </a:prstGeom>
          <a:ln w="12700">
            <a:miter lim="400000"/>
          </a:ln>
          <a:effectLst>
            <a:outerShdw blurRad="63500" dist="25400" dir="5400000" rotWithShape="0">
              <a:srgbClr val="000000">
                <a:alpha val="50000"/>
              </a:srgbClr>
            </a:outerShdw>
          </a:effectLst>
        </p:spPr>
      </p:pic>
      <p:pic>
        <p:nvPicPr>
          <p:cNvPr id="202" name="nl-2.png" descr="nl-2.png"/>
          <p:cNvPicPr>
            <a:picLocks noChangeAspect="1"/>
          </p:cNvPicPr>
          <p:nvPr/>
        </p:nvPicPr>
        <p:blipFill>
          <a:blip r:embed="rId11"/>
          <a:stretch>
            <a:fillRect/>
          </a:stretch>
        </p:blipFill>
        <p:spPr>
          <a:xfrm>
            <a:off x="5530674" y="6559114"/>
            <a:ext cx="2036855" cy="2036856"/>
          </a:xfrm>
          <a:prstGeom prst="rect">
            <a:avLst/>
          </a:prstGeom>
          <a:ln w="12700">
            <a:miter lim="400000"/>
          </a:ln>
          <a:effectLst>
            <a:outerShdw blurRad="63500" dist="25400" dir="5400000" rotWithShape="0">
              <a:srgbClr val="000000">
                <a:alpha val="50000"/>
              </a:srgbClr>
            </a:outerShdw>
          </a:effectLst>
        </p:spPr>
      </p:pic>
      <p:pic>
        <p:nvPicPr>
          <p:cNvPr id="203" name="no.png" descr="no.png"/>
          <p:cNvPicPr>
            <a:picLocks noChangeAspect="1"/>
          </p:cNvPicPr>
          <p:nvPr/>
        </p:nvPicPr>
        <p:blipFill>
          <a:blip r:embed="rId12"/>
          <a:stretch>
            <a:fillRect/>
          </a:stretch>
        </p:blipFill>
        <p:spPr>
          <a:xfrm>
            <a:off x="5530674" y="8076018"/>
            <a:ext cx="2036855" cy="2036856"/>
          </a:xfrm>
          <a:prstGeom prst="rect">
            <a:avLst/>
          </a:prstGeom>
          <a:ln w="12700">
            <a:miter lim="400000"/>
          </a:ln>
          <a:effectLst>
            <a:outerShdw blurRad="63500" dist="25400" dir="5400000" rotWithShape="0">
              <a:srgbClr val="000000">
                <a:alpha val="50000"/>
              </a:srgbClr>
            </a:outerShdw>
          </a:effectLst>
        </p:spPr>
      </p:pic>
      <p:pic>
        <p:nvPicPr>
          <p:cNvPr id="204" name="es-2.png" descr="es-2.png"/>
          <p:cNvPicPr>
            <a:picLocks noChangeAspect="1"/>
          </p:cNvPicPr>
          <p:nvPr/>
        </p:nvPicPr>
        <p:blipFill>
          <a:blip r:embed="rId13"/>
          <a:stretch>
            <a:fillRect/>
          </a:stretch>
        </p:blipFill>
        <p:spPr>
          <a:xfrm>
            <a:off x="1373258" y="9579686"/>
            <a:ext cx="2036856" cy="2036856"/>
          </a:xfrm>
          <a:prstGeom prst="rect">
            <a:avLst/>
          </a:prstGeom>
          <a:ln w="12700">
            <a:miter lim="400000"/>
          </a:ln>
          <a:effectLst>
            <a:outerShdw blurRad="63500" dist="25400" dir="5400000" rotWithShape="0">
              <a:srgbClr val="000000">
                <a:alpha val="50000"/>
              </a:srgbClr>
            </a:outerShdw>
          </a:effectLst>
        </p:spPr>
      </p:pic>
      <p:pic>
        <p:nvPicPr>
          <p:cNvPr id="205" name="se-2.png" descr="se-2.png"/>
          <p:cNvPicPr>
            <a:picLocks noChangeAspect="1"/>
          </p:cNvPicPr>
          <p:nvPr/>
        </p:nvPicPr>
        <p:blipFill>
          <a:blip r:embed="rId14"/>
          <a:stretch>
            <a:fillRect/>
          </a:stretch>
        </p:blipFill>
        <p:spPr>
          <a:xfrm>
            <a:off x="3453212" y="9578134"/>
            <a:ext cx="2036856" cy="2036856"/>
          </a:xfrm>
          <a:prstGeom prst="rect">
            <a:avLst/>
          </a:prstGeom>
          <a:ln w="12700">
            <a:miter lim="400000"/>
          </a:ln>
          <a:effectLst>
            <a:outerShdw blurRad="63500" dist="25400" dir="5400000" rotWithShape="0">
              <a:srgbClr val="000000">
                <a:alpha val="50000"/>
              </a:srgbClr>
            </a:outerShdw>
          </a:effectLst>
        </p:spPr>
      </p:pic>
      <p:pic>
        <p:nvPicPr>
          <p:cNvPr id="206" name="ie-2.png" descr="ie-2.png"/>
          <p:cNvPicPr>
            <a:picLocks noChangeAspect="1"/>
          </p:cNvPicPr>
          <p:nvPr/>
        </p:nvPicPr>
        <p:blipFill>
          <a:blip r:embed="rId15"/>
          <a:stretch>
            <a:fillRect/>
          </a:stretch>
        </p:blipFill>
        <p:spPr>
          <a:xfrm>
            <a:off x="5530674" y="9583328"/>
            <a:ext cx="2036855" cy="2036856"/>
          </a:xfrm>
          <a:prstGeom prst="rect">
            <a:avLst/>
          </a:prstGeom>
          <a:ln w="12700">
            <a:miter lim="400000"/>
          </a:ln>
          <a:effectLst>
            <a:outerShdw blurRad="63500" dist="25400" dir="5400000" rotWithShape="0">
              <a:srgbClr val="000000">
                <a:alpha val="50000"/>
              </a:srgbClr>
            </a:outerShdw>
          </a:effectLst>
        </p:spPr>
      </p:pic>
      <p:sp>
        <p:nvSpPr>
          <p:cNvPr id="207" name="Over 300 researchers from Japan, North America and Europe…"/>
          <p:cNvSpPr txBox="1"/>
          <p:nvPr/>
        </p:nvSpPr>
        <p:spPr>
          <a:xfrm>
            <a:off x="317386" y="1945861"/>
            <a:ext cx="8306015" cy="312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3900" b="0">
                <a:solidFill>
                  <a:srgbClr val="113362"/>
                </a:solidFill>
                <a:latin typeface="Times New Roman"/>
                <a:ea typeface="Times New Roman"/>
                <a:cs typeface="Times New Roman"/>
                <a:sym typeface="Times New Roman"/>
              </a:defRPr>
            </a:pPr>
            <a:r>
              <a:t>Over 300 researchers from </a:t>
            </a:r>
            <a:r>
              <a:rPr b="1">
                <a:solidFill>
                  <a:srgbClr val="F19E4B"/>
                </a:solidFill>
              </a:rPr>
              <a:t>Japan</a:t>
            </a:r>
            <a:r>
              <a:t>, </a:t>
            </a:r>
            <a:r>
              <a:rPr b="1">
                <a:solidFill>
                  <a:srgbClr val="F19E4B"/>
                </a:solidFill>
              </a:rPr>
              <a:t>North America</a:t>
            </a:r>
            <a:r>
              <a:t> and </a:t>
            </a:r>
            <a:r>
              <a:rPr b="1">
                <a:solidFill>
                  <a:srgbClr val="F19E4B"/>
                </a:solidFill>
              </a:rPr>
              <a:t>Europe</a:t>
            </a:r>
          </a:p>
          <a:p>
            <a:pPr>
              <a:lnSpc>
                <a:spcPct val="30000"/>
              </a:lnSpc>
              <a:defRPr sz="3900" b="0">
                <a:solidFill>
                  <a:srgbClr val="113362"/>
                </a:solidFill>
                <a:latin typeface="Times New Roman"/>
                <a:ea typeface="Times New Roman"/>
                <a:cs typeface="Times New Roman"/>
                <a:sym typeface="Times New Roman"/>
              </a:defRPr>
            </a:pPr>
            <a:endParaRPr b="1">
              <a:solidFill>
                <a:srgbClr val="F19E4B"/>
              </a:solidFill>
            </a:endParaRPr>
          </a:p>
          <a:p>
            <a:pPr>
              <a:defRPr sz="3900" b="0">
                <a:solidFill>
                  <a:srgbClr val="113362"/>
                </a:solidFill>
                <a:latin typeface="Times New Roman"/>
                <a:ea typeface="Times New Roman"/>
                <a:cs typeface="Times New Roman"/>
                <a:sym typeface="Times New Roman"/>
              </a:defRPr>
            </a:pPr>
            <a:r>
              <a:t>Team experience in CMB experiments, X-ray satellites and other large projects (ALMA, HEP experiments, …) </a:t>
            </a:r>
          </a:p>
        </p:txBody>
      </p:sp>
      <p:grpSp>
        <p:nvGrpSpPr>
          <p:cNvPr id="216" name="Grouper"/>
          <p:cNvGrpSpPr/>
          <p:nvPr/>
        </p:nvGrpSpPr>
        <p:grpSpPr>
          <a:xfrm>
            <a:off x="-30867" y="-24578"/>
            <a:ext cx="24445734" cy="2203998"/>
            <a:chOff x="0" y="0"/>
            <a:chExt cx="24445732" cy="2203997"/>
          </a:xfrm>
        </p:grpSpPr>
        <p:sp>
          <p:nvSpPr>
            <p:cNvPr id="208"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9"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0"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1"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2"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4"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15" name="LiteBIRD-logo-posi-RGB.png" descr="LiteBIRD-logo-posi-RGB.png"/>
            <p:cNvPicPr>
              <a:picLocks noChangeAspect="1"/>
            </p:cNvPicPr>
            <p:nvPr/>
          </p:nvPicPr>
          <p:blipFill>
            <a:blip r:embed="rId16"/>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pic>
        <p:nvPicPr>
          <p:cNvPr id="217" name="be.png" descr="be.png"/>
          <p:cNvPicPr>
            <a:picLocks noChangeAspect="1"/>
          </p:cNvPicPr>
          <p:nvPr/>
        </p:nvPicPr>
        <p:blipFill>
          <a:blip r:embed="rId17"/>
          <a:stretch>
            <a:fillRect/>
          </a:stretch>
        </p:blipFill>
        <p:spPr>
          <a:xfrm>
            <a:off x="3451966" y="11100232"/>
            <a:ext cx="2036855" cy="2036856"/>
          </a:xfrm>
          <a:prstGeom prst="rect">
            <a:avLst/>
          </a:prstGeom>
          <a:ln w="12700">
            <a:miter lim="400000"/>
          </a:ln>
          <a:effectLst>
            <a:outerShdw blurRad="63500" dist="25400" dir="5400000" rotWithShape="0">
              <a:srgbClr val="000000">
                <a:alpha val="50000"/>
              </a:srgbClr>
            </a:outerShdw>
          </a:effectLst>
        </p:spPr>
      </p:pic>
      <p:sp>
        <p:nvSpPr>
          <p:cNvPr id="4" name="Rectangle 3">
            <a:extLst>
              <a:ext uri="{FF2B5EF4-FFF2-40B4-BE49-F238E27FC236}">
                <a16:creationId xmlns:a16="http://schemas.microsoft.com/office/drawing/2014/main" id="{799A82B6-78D2-F284-605F-8017A367199A}"/>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descr="A picture containing computer, indoor, night sky&#10;&#10;Description automatically generated">
            <a:extLst>
              <a:ext uri="{FF2B5EF4-FFF2-40B4-BE49-F238E27FC236}">
                <a16:creationId xmlns:a16="http://schemas.microsoft.com/office/drawing/2014/main" id="{B9D193A3-36F1-F863-CFFC-D9E188457B9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oogle Shape;248;p27" descr="Google Shape;248;p27"/>
          <p:cNvPicPr>
            <a:picLocks noChangeAspect="1"/>
          </p:cNvPicPr>
          <p:nvPr/>
        </p:nvPicPr>
        <p:blipFill>
          <a:blip r:embed="rId3"/>
          <a:stretch>
            <a:fillRect/>
          </a:stretch>
        </p:blipFill>
        <p:spPr>
          <a:xfrm>
            <a:off x="21217241" y="2175972"/>
            <a:ext cx="2932503" cy="10731718"/>
          </a:xfrm>
          <a:prstGeom prst="rect">
            <a:avLst/>
          </a:prstGeom>
          <a:ln w="12700">
            <a:miter lim="400000"/>
          </a:ln>
        </p:spPr>
      </p:pic>
      <p:sp>
        <p:nvSpPr>
          <p:cNvPr id="222" name="LiteBIRD overview"/>
          <p:cNvSpPr txBox="1"/>
          <p:nvPr/>
        </p:nvSpPr>
        <p:spPr>
          <a:xfrm>
            <a:off x="257412" y="158511"/>
            <a:ext cx="9605443" cy="136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dirty="0"/>
              <a:t>LiteBIRD overview</a:t>
            </a:r>
          </a:p>
        </p:txBody>
      </p:sp>
      <p:sp>
        <p:nvSpPr>
          <p:cNvPr id="22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22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22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sp>
        <p:nvSpPr>
          <p:cNvPr id="226" name="Google Shape;247;p27"/>
          <p:cNvSpPr txBox="1"/>
          <p:nvPr/>
        </p:nvSpPr>
        <p:spPr>
          <a:xfrm>
            <a:off x="299723" y="2633170"/>
            <a:ext cx="14804397" cy="5085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Lite (Light) satellite for the study of </a:t>
            </a:r>
            <a:r>
              <a:rPr i="1" dirty="0"/>
              <a:t>B</a:t>
            </a:r>
            <a:r>
              <a:rPr dirty="0"/>
              <a:t>-mode polarization and Inflation from cosmic background Radiation Detection</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JAXA’s L-class mission selected in May 2019</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Expected launch in late</a:t>
            </a:r>
            <a:r>
              <a:rPr dirty="0">
                <a:solidFill>
                  <a:srgbClr val="F19E4B"/>
                </a:solidFill>
              </a:rPr>
              <a:t> </a:t>
            </a:r>
            <a:r>
              <a:rPr b="1" dirty="0">
                <a:solidFill>
                  <a:srgbClr val="F19E4B"/>
                </a:solidFill>
              </a:rPr>
              <a:t>2029</a:t>
            </a:r>
            <a:r>
              <a:rPr dirty="0"/>
              <a:t> with JAXA’s H3 rocket</a:t>
            </a:r>
          </a:p>
          <a:p>
            <a:pPr marL="381000" indent="-381000" algn="l" defTabSz="914400">
              <a:spcBef>
                <a:spcPts val="300"/>
              </a:spcBef>
              <a:buClr>
                <a:srgbClr val="113362"/>
              </a:buClr>
              <a:buSzPts val="3900"/>
              <a:buFont typeface="Arial"/>
              <a:buChar char="•"/>
              <a:defRPr sz="3900">
                <a:solidFill>
                  <a:srgbClr val="113362"/>
                </a:solidFill>
                <a:latin typeface="Times New Roman"/>
                <a:ea typeface="Times New Roman"/>
                <a:cs typeface="Times New Roman"/>
                <a:sym typeface="Times New Roman"/>
              </a:defRPr>
            </a:pPr>
            <a:r>
              <a:rPr dirty="0">
                <a:solidFill>
                  <a:srgbClr val="F19E4B"/>
                </a:solidFill>
              </a:rPr>
              <a:t>All-sky 3-year survey</a:t>
            </a:r>
            <a:r>
              <a:rPr b="0" dirty="0"/>
              <a:t>, from Sun-Earth </a:t>
            </a:r>
            <a:r>
              <a:rPr b="0" dirty="0" err="1"/>
              <a:t>Lagrangian</a:t>
            </a:r>
            <a:r>
              <a:rPr b="0" dirty="0"/>
              <a:t> point L2</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Large frequency coverage (</a:t>
            </a:r>
            <a:r>
              <a:rPr lang="en-US" altLang="ja-JP" b="1" dirty="0">
                <a:solidFill>
                  <a:srgbClr val="F19E4B"/>
                </a:solidFill>
              </a:rPr>
              <a:t>34</a:t>
            </a:r>
            <a:r>
              <a:rPr b="1" dirty="0">
                <a:solidFill>
                  <a:srgbClr val="F19E4B"/>
                </a:solidFill>
              </a:rPr>
              <a:t>–4</a:t>
            </a:r>
            <a:r>
              <a:rPr lang="en-US" b="1" dirty="0">
                <a:solidFill>
                  <a:srgbClr val="F19E4B"/>
                </a:solidFill>
              </a:rPr>
              <a:t>48</a:t>
            </a:r>
            <a:r>
              <a:rPr b="1" dirty="0">
                <a:solidFill>
                  <a:srgbClr val="F19E4B"/>
                </a:solidFill>
              </a:rPr>
              <a:t> GHz</a:t>
            </a:r>
            <a:r>
              <a:rPr dirty="0"/>
              <a:t> </a:t>
            </a:r>
            <a:r>
              <a:rPr lang="en-US" dirty="0"/>
              <a:t>in </a:t>
            </a:r>
            <a:r>
              <a:rPr dirty="0"/>
              <a:t>15 bands) at</a:t>
            </a:r>
            <a:r>
              <a:rPr lang="en-US" dirty="0"/>
              <a:t> </a:t>
            </a:r>
            <a:r>
              <a:rPr b="1" dirty="0">
                <a:solidFill>
                  <a:srgbClr val="F19E4B"/>
                </a:solidFill>
              </a:rPr>
              <a:t>70–18 arcmin</a:t>
            </a:r>
            <a:r>
              <a:rPr b="1" dirty="0"/>
              <a:t> </a:t>
            </a:r>
            <a:r>
              <a:rPr dirty="0"/>
              <a:t>angular resolution for precision measurements of the </a:t>
            </a:r>
            <a:r>
              <a:rPr b="1" dirty="0"/>
              <a:t>CMB </a:t>
            </a:r>
            <a:r>
              <a:rPr b="1" i="1" dirty="0"/>
              <a:t>B</a:t>
            </a:r>
            <a:r>
              <a:rPr b="1" dirty="0"/>
              <a:t>-modes</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Final combined sensitivity:  </a:t>
            </a:r>
            <a:r>
              <a:rPr b="1" dirty="0">
                <a:solidFill>
                  <a:srgbClr val="F19E4B"/>
                </a:solidFill>
              </a:rPr>
              <a:t>2.2 </a:t>
            </a:r>
            <a:r>
              <a:rPr b="1" dirty="0" err="1">
                <a:solidFill>
                  <a:srgbClr val="F19E4B"/>
                </a:solidFill>
              </a:rPr>
              <a:t>μK·arcmin</a:t>
            </a:r>
            <a:endParaRPr b="1" dirty="0">
              <a:solidFill>
                <a:srgbClr val="F19E4B"/>
              </a:solidFill>
            </a:endParaRPr>
          </a:p>
        </p:txBody>
      </p:sp>
      <p:grpSp>
        <p:nvGrpSpPr>
          <p:cNvPr id="229" name="Grouper"/>
          <p:cNvGrpSpPr/>
          <p:nvPr/>
        </p:nvGrpSpPr>
        <p:grpSpPr>
          <a:xfrm>
            <a:off x="16841232" y="2464980"/>
            <a:ext cx="4168221" cy="876902"/>
            <a:chOff x="0" y="0"/>
            <a:chExt cx="4168219" cy="876901"/>
          </a:xfrm>
        </p:grpSpPr>
        <p:sp>
          <p:nvSpPr>
            <p:cNvPr id="227" name="Rectangle aux angles arrondis"/>
            <p:cNvSpPr/>
            <p:nvPr/>
          </p:nvSpPr>
          <p:spPr>
            <a:xfrm>
              <a:off x="0" y="0"/>
              <a:ext cx="4168220"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228" name="Google Shape;254;p27"/>
            <p:cNvSpPr txBox="1"/>
            <p:nvPr/>
          </p:nvSpPr>
          <p:spPr>
            <a:xfrm>
              <a:off x="159109" y="119700"/>
              <a:ext cx="3850000"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SPIE 2020</a:t>
              </a:r>
            </a:p>
          </p:txBody>
        </p:sp>
      </p:grpSp>
      <p:grpSp>
        <p:nvGrpSpPr>
          <p:cNvPr id="285" name="Grouper"/>
          <p:cNvGrpSpPr/>
          <p:nvPr/>
        </p:nvGrpSpPr>
        <p:grpSpPr>
          <a:xfrm>
            <a:off x="-30866" y="13078927"/>
            <a:ext cx="24467794" cy="656361"/>
            <a:chOff x="0" y="0"/>
            <a:chExt cx="24467793" cy="656360"/>
          </a:xfrm>
        </p:grpSpPr>
        <p:sp>
          <p:nvSpPr>
            <p:cNvPr id="278"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84" name="Grouper"/>
            <p:cNvGrpSpPr/>
            <p:nvPr/>
          </p:nvGrpSpPr>
          <p:grpSpPr>
            <a:xfrm flipH="1">
              <a:off x="22124096" y="-1"/>
              <a:ext cx="2343698" cy="656361"/>
              <a:chOff x="0" y="0"/>
              <a:chExt cx="2343697" cy="656360"/>
            </a:xfrm>
          </p:grpSpPr>
          <p:sp>
            <p:nvSpPr>
              <p:cNvPr id="279"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0"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1"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2"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3"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288" name="2"/>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2</a:t>
            </a:r>
          </a:p>
        </p:txBody>
      </p:sp>
      <p:grpSp>
        <p:nvGrpSpPr>
          <p:cNvPr id="297" name="Grouper"/>
          <p:cNvGrpSpPr/>
          <p:nvPr/>
        </p:nvGrpSpPr>
        <p:grpSpPr>
          <a:xfrm>
            <a:off x="-30867" y="-24578"/>
            <a:ext cx="24445734" cy="2203998"/>
            <a:chOff x="0" y="0"/>
            <a:chExt cx="24445732" cy="2203997"/>
          </a:xfrm>
        </p:grpSpPr>
        <p:sp>
          <p:nvSpPr>
            <p:cNvPr id="289"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0"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1"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2"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3"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4"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5"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96"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1CB713AE-C907-E868-B950-D5E6A9F1FD00}"/>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39359195-A8F5-99EF-7D5C-38245671C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780A27D-AC7F-38F5-213B-20DCB6D4828B}"/>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C41A5945-D881-BE6D-BC7B-A1F4E6B2C8BC}"/>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7" name="Google Shape;251;p27" descr="Google Shape;251;p27">
            <a:extLst>
              <a:ext uri="{FF2B5EF4-FFF2-40B4-BE49-F238E27FC236}">
                <a16:creationId xmlns:a16="http://schemas.microsoft.com/office/drawing/2014/main" id="{034421F8-5571-D074-CFEF-030918A4002D}"/>
              </a:ext>
            </a:extLst>
          </p:cNvPr>
          <p:cNvPicPr>
            <a:picLocks noChangeAspect="1"/>
          </p:cNvPicPr>
          <p:nvPr/>
        </p:nvPicPr>
        <p:blipFill>
          <a:blip r:embed="rId6"/>
          <a:srcRect/>
          <a:stretch>
            <a:fillRect/>
          </a:stretch>
        </p:blipFill>
        <p:spPr>
          <a:xfrm>
            <a:off x="13779406" y="8771381"/>
            <a:ext cx="7618812" cy="3809407"/>
          </a:xfrm>
          <a:prstGeom prst="rect">
            <a:avLst/>
          </a:prstGeom>
          <a:ln w="12700" cap="flat">
            <a:noFill/>
            <a:miter lim="400000"/>
          </a:ln>
          <a:effectLst/>
        </p:spPr>
      </p:pic>
      <p:grpSp>
        <p:nvGrpSpPr>
          <p:cNvPr id="8" name="Grouper">
            <a:extLst>
              <a:ext uri="{FF2B5EF4-FFF2-40B4-BE49-F238E27FC236}">
                <a16:creationId xmlns:a16="http://schemas.microsoft.com/office/drawing/2014/main" id="{4148B9F7-D995-B12A-DC96-200222D5F610}"/>
              </a:ext>
            </a:extLst>
          </p:cNvPr>
          <p:cNvGrpSpPr/>
          <p:nvPr/>
        </p:nvGrpSpPr>
        <p:grpSpPr>
          <a:xfrm>
            <a:off x="16652914" y="4472321"/>
            <a:ext cx="2965128" cy="3903035"/>
            <a:chOff x="0" y="0"/>
            <a:chExt cx="2965126" cy="3903032"/>
          </a:xfrm>
        </p:grpSpPr>
        <p:grpSp>
          <p:nvGrpSpPr>
            <p:cNvPr id="9" name="Grouper">
              <a:extLst>
                <a:ext uri="{FF2B5EF4-FFF2-40B4-BE49-F238E27FC236}">
                  <a16:creationId xmlns:a16="http://schemas.microsoft.com/office/drawing/2014/main" id="{7FDBABBB-2FB1-5D0F-EEF6-BC1F08E95555}"/>
                </a:ext>
              </a:extLst>
            </p:cNvPr>
            <p:cNvGrpSpPr/>
            <p:nvPr/>
          </p:nvGrpSpPr>
          <p:grpSpPr>
            <a:xfrm>
              <a:off x="115832" y="0"/>
              <a:ext cx="2849295" cy="1895067"/>
              <a:chOff x="0" y="0"/>
              <a:chExt cx="2849294" cy="1895066"/>
            </a:xfrm>
          </p:grpSpPr>
          <p:pic>
            <p:nvPicPr>
              <p:cNvPr id="31" name="latex-image-1.pdf" descr="latex-image-1.pdf">
                <a:extLst>
                  <a:ext uri="{FF2B5EF4-FFF2-40B4-BE49-F238E27FC236}">
                    <a16:creationId xmlns:a16="http://schemas.microsoft.com/office/drawing/2014/main" id="{58F6A6A3-2D05-6D78-57C6-0736E87710F8}"/>
                  </a:ext>
                </a:extLst>
              </p:cNvPr>
              <p:cNvPicPr>
                <a:picLocks noChangeAspect="1"/>
              </p:cNvPicPr>
              <p:nvPr/>
            </p:nvPicPr>
            <p:blipFill>
              <a:blip r:embed="rId7"/>
              <a:srcRect/>
              <a:stretch>
                <a:fillRect/>
              </a:stretch>
            </p:blipFill>
            <p:spPr>
              <a:xfrm>
                <a:off x="649848" y="0"/>
                <a:ext cx="1549802" cy="291992"/>
              </a:xfrm>
              <a:prstGeom prst="rect">
                <a:avLst/>
              </a:prstGeom>
              <a:ln w="12700" cap="flat">
                <a:noFill/>
                <a:miter lim="400000"/>
              </a:ln>
              <a:effectLst/>
            </p:spPr>
          </p:pic>
          <p:grpSp>
            <p:nvGrpSpPr>
              <p:cNvPr id="32" name="Grouper">
                <a:extLst>
                  <a:ext uri="{FF2B5EF4-FFF2-40B4-BE49-F238E27FC236}">
                    <a16:creationId xmlns:a16="http://schemas.microsoft.com/office/drawing/2014/main" id="{8DCA61E7-0628-0664-919F-F8B2A51415AE}"/>
                  </a:ext>
                </a:extLst>
              </p:cNvPr>
              <p:cNvGrpSpPr/>
              <p:nvPr/>
            </p:nvGrpSpPr>
            <p:grpSpPr>
              <a:xfrm>
                <a:off x="0" y="343782"/>
                <a:ext cx="2849295" cy="1551285"/>
                <a:chOff x="0" y="0"/>
                <a:chExt cx="2849294" cy="1551284"/>
              </a:xfrm>
            </p:grpSpPr>
            <p:sp>
              <p:nvSpPr>
                <p:cNvPr id="33" name="Ligne">
                  <a:extLst>
                    <a:ext uri="{FF2B5EF4-FFF2-40B4-BE49-F238E27FC236}">
                      <a16:creationId xmlns:a16="http://schemas.microsoft.com/office/drawing/2014/main" id="{653763D2-F2A4-C3B4-39AE-702CF77AD195}"/>
                    </a:ext>
                  </a:extLst>
                </p:cNvPr>
                <p:cNvSpPr/>
                <p:nvPr/>
              </p:nvSpPr>
              <p:spPr>
                <a:xfrm flipH="1" flipV="1">
                  <a:off x="785101" y="231081"/>
                  <a:ext cx="294549"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4" name="Ligne">
                  <a:extLst>
                    <a:ext uri="{FF2B5EF4-FFF2-40B4-BE49-F238E27FC236}">
                      <a16:creationId xmlns:a16="http://schemas.microsoft.com/office/drawing/2014/main" id="{A4EE9F2F-6E67-72F0-BF1E-390EB4286549}"/>
                    </a:ext>
                  </a:extLst>
                </p:cNvPr>
                <p:cNvSpPr/>
                <p:nvPr/>
              </p:nvSpPr>
              <p:spPr>
                <a:xfrm flipV="1">
                  <a:off x="1096683" y="566670"/>
                  <a:ext cx="1" cy="416554"/>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5" name="Ligne">
                  <a:extLst>
                    <a:ext uri="{FF2B5EF4-FFF2-40B4-BE49-F238E27FC236}">
                      <a16:creationId xmlns:a16="http://schemas.microsoft.com/office/drawing/2014/main" id="{046257CA-C381-37AC-3108-89B26DBEBC54}"/>
                    </a:ext>
                  </a:extLst>
                </p:cNvPr>
                <p:cNvSpPr/>
                <p:nvPr/>
              </p:nvSpPr>
              <p:spPr>
                <a:xfrm>
                  <a:off x="340417" y="208276"/>
                  <a:ext cx="416554"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6" name="Ligne">
                  <a:extLst>
                    <a:ext uri="{FF2B5EF4-FFF2-40B4-BE49-F238E27FC236}">
                      <a16:creationId xmlns:a16="http://schemas.microsoft.com/office/drawing/2014/main" id="{F4567CB6-A91D-924E-5C42-E9CF571FECA1}"/>
                    </a:ext>
                  </a:extLst>
                </p:cNvPr>
                <p:cNvSpPr/>
                <p:nvPr/>
              </p:nvSpPr>
              <p:spPr>
                <a:xfrm>
                  <a:off x="17034" y="1025655"/>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7" name="Ligne">
                  <a:extLst>
                    <a:ext uri="{FF2B5EF4-FFF2-40B4-BE49-F238E27FC236}">
                      <a16:creationId xmlns:a16="http://schemas.microsoft.com/office/drawing/2014/main" id="{1E0FC39A-8BA8-5B1F-FCA8-83CCAED7B7A7}"/>
                    </a:ext>
                  </a:extLst>
                </p:cNvPr>
                <p:cNvSpPr/>
                <p:nvPr/>
              </p:nvSpPr>
              <p:spPr>
                <a:xfrm flipH="1">
                  <a:off x="-1" y="568061"/>
                  <a:ext cx="2" cy="416553"/>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8" name="Ligne">
                  <a:extLst>
                    <a:ext uri="{FF2B5EF4-FFF2-40B4-BE49-F238E27FC236}">
                      <a16:creationId xmlns:a16="http://schemas.microsoft.com/office/drawing/2014/main" id="{3175A04B-52B0-0668-9F93-B1EFDE8F8639}"/>
                    </a:ext>
                  </a:extLst>
                </p:cNvPr>
                <p:cNvSpPr/>
                <p:nvPr/>
              </p:nvSpPr>
              <p:spPr>
                <a:xfrm flipH="1">
                  <a:off x="339713" y="1343008"/>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9" name="Ligne">
                  <a:extLst>
                    <a:ext uri="{FF2B5EF4-FFF2-40B4-BE49-F238E27FC236}">
                      <a16:creationId xmlns:a16="http://schemas.microsoft.com/office/drawing/2014/main" id="{672966D7-1B98-6DBB-A1A5-2457F5BC777F}"/>
                    </a:ext>
                  </a:extLst>
                </p:cNvPr>
                <p:cNvSpPr/>
                <p:nvPr/>
              </p:nvSpPr>
              <p:spPr>
                <a:xfrm flipH="1">
                  <a:off x="785101" y="1025655"/>
                  <a:ext cx="294549"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0" name="Ligne">
                  <a:extLst>
                    <a:ext uri="{FF2B5EF4-FFF2-40B4-BE49-F238E27FC236}">
                      <a16:creationId xmlns:a16="http://schemas.microsoft.com/office/drawing/2014/main" id="{7CF784CF-9296-4574-F30E-8D8D4EE9FC58}"/>
                    </a:ext>
                  </a:extLst>
                </p:cNvPr>
                <p:cNvSpPr/>
                <p:nvPr/>
              </p:nvSpPr>
              <p:spPr>
                <a:xfrm flipV="1">
                  <a:off x="17034"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nvGrpSpPr>
                <p:cNvPr id="41" name="Grouper">
                  <a:extLst>
                    <a:ext uri="{FF2B5EF4-FFF2-40B4-BE49-F238E27FC236}">
                      <a16:creationId xmlns:a16="http://schemas.microsoft.com/office/drawing/2014/main" id="{E95BA4A3-FE59-0C88-247A-05C51859E5E8}"/>
                    </a:ext>
                  </a:extLst>
                </p:cNvPr>
                <p:cNvGrpSpPr/>
                <p:nvPr/>
              </p:nvGrpSpPr>
              <p:grpSpPr>
                <a:xfrm>
                  <a:off x="1336057" y="-1"/>
                  <a:ext cx="1513238" cy="1551286"/>
                  <a:chOff x="0" y="0"/>
                  <a:chExt cx="1513236" cy="1551284"/>
                </a:xfrm>
              </p:grpSpPr>
              <p:sp>
                <p:nvSpPr>
                  <p:cNvPr id="44" name="Ligne">
                    <a:extLst>
                      <a:ext uri="{FF2B5EF4-FFF2-40B4-BE49-F238E27FC236}">
                        <a16:creationId xmlns:a16="http://schemas.microsoft.com/office/drawing/2014/main" id="{57F93397-F03F-93F2-DE6D-5203AED391EB}"/>
                      </a:ext>
                    </a:extLst>
                  </p:cNvPr>
                  <p:cNvSpPr/>
                  <p:nvPr/>
                </p:nvSpPr>
                <p:spPr>
                  <a:xfrm flipH="1">
                    <a:off x="993378"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5" name="Ligne">
                    <a:extLst>
                      <a:ext uri="{FF2B5EF4-FFF2-40B4-BE49-F238E27FC236}">
                        <a16:creationId xmlns:a16="http://schemas.microsoft.com/office/drawing/2014/main" id="{49954B9A-0A01-9AEB-82B6-BEA6CEB5D2D8}"/>
                      </a:ext>
                    </a:extLst>
                  </p:cNvPr>
                  <p:cNvSpPr/>
                  <p:nvPr/>
                </p:nvSpPr>
                <p:spPr>
                  <a:xfrm>
                    <a:off x="1096684" y="774947"/>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6" name="Ligne">
                    <a:extLst>
                      <a:ext uri="{FF2B5EF4-FFF2-40B4-BE49-F238E27FC236}">
                        <a16:creationId xmlns:a16="http://schemas.microsoft.com/office/drawing/2014/main" id="{BF8E84C9-6A25-AD4B-0B1B-E101179663E7}"/>
                      </a:ext>
                    </a:extLst>
                  </p:cNvPr>
                  <p:cNvSpPr/>
                  <p:nvPr/>
                </p:nvSpPr>
                <p:spPr>
                  <a:xfrm flipV="1">
                    <a:off x="756970" y="0"/>
                    <a:ext cx="1" cy="416553"/>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7" name="Ligne">
                    <a:extLst>
                      <a:ext uri="{FF2B5EF4-FFF2-40B4-BE49-F238E27FC236}">
                        <a16:creationId xmlns:a16="http://schemas.microsoft.com/office/drawing/2014/main" id="{9DC7BCA1-185D-290A-A47D-847870561FDA}"/>
                      </a:ext>
                    </a:extLst>
                  </p:cNvPr>
                  <p:cNvSpPr/>
                  <p:nvPr/>
                </p:nvSpPr>
                <p:spPr>
                  <a:xfrm flipH="1">
                    <a:off x="253121" y="1002319"/>
                    <a:ext cx="238926" cy="341220"/>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8" name="Ligne">
                    <a:extLst>
                      <a:ext uri="{FF2B5EF4-FFF2-40B4-BE49-F238E27FC236}">
                        <a16:creationId xmlns:a16="http://schemas.microsoft.com/office/drawing/2014/main" id="{EA7B0C8A-D8BD-FBA4-52F6-96B414152A1F}"/>
                      </a:ext>
                    </a:extLst>
                  </p:cNvPr>
                  <p:cNvSpPr/>
                  <p:nvPr/>
                </p:nvSpPr>
                <p:spPr>
                  <a:xfrm>
                    <a:off x="0" y="776337"/>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9" name="Ligne">
                    <a:extLst>
                      <a:ext uri="{FF2B5EF4-FFF2-40B4-BE49-F238E27FC236}">
                        <a16:creationId xmlns:a16="http://schemas.microsoft.com/office/drawing/2014/main" id="{239FC3AD-22D7-C183-12B8-8DC0A94DB8FF}"/>
                      </a:ext>
                    </a:extLst>
                  </p:cNvPr>
                  <p:cNvSpPr/>
                  <p:nvPr/>
                </p:nvSpPr>
                <p:spPr>
                  <a:xfrm flipV="1">
                    <a:off x="756265" y="1134731"/>
                    <a:ext cx="1" cy="416554"/>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50" name="Ligne">
                    <a:extLst>
                      <a:ext uri="{FF2B5EF4-FFF2-40B4-BE49-F238E27FC236}">
                        <a16:creationId xmlns:a16="http://schemas.microsoft.com/office/drawing/2014/main" id="{577CC62B-E648-253B-0577-F7A7FC31FBDA}"/>
                      </a:ext>
                    </a:extLst>
                  </p:cNvPr>
                  <p:cNvSpPr/>
                  <p:nvPr/>
                </p:nvSpPr>
                <p:spPr>
                  <a:xfrm flipH="1" flipV="1">
                    <a:off x="993378" y="1025655"/>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51" name="Ligne">
                    <a:extLst>
                      <a:ext uri="{FF2B5EF4-FFF2-40B4-BE49-F238E27FC236}">
                        <a16:creationId xmlns:a16="http://schemas.microsoft.com/office/drawing/2014/main" id="{3C7A331F-3680-4301-A0EB-FF6F941FBB4F}"/>
                      </a:ext>
                    </a:extLst>
                  </p:cNvPr>
                  <p:cNvSpPr/>
                  <p:nvPr/>
                </p:nvSpPr>
                <p:spPr>
                  <a:xfrm flipH="1" flipV="1">
                    <a:off x="225310"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sp>
              <p:nvSpPr>
                <p:cNvPr id="42" name="Cercle">
                  <a:extLst>
                    <a:ext uri="{FF2B5EF4-FFF2-40B4-BE49-F238E27FC236}">
                      <a16:creationId xmlns:a16="http://schemas.microsoft.com/office/drawing/2014/main" id="{9B490D2A-3CB1-A2F5-6020-1BBDBA7DC0A6}"/>
                    </a:ext>
                  </a:extLst>
                </p:cNvPr>
                <p:cNvSpPr/>
                <p:nvPr/>
              </p:nvSpPr>
              <p:spPr>
                <a:xfrm>
                  <a:off x="2019587" y="702554"/>
                  <a:ext cx="146177" cy="146177"/>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dirty="0"/>
                </a:p>
              </p:txBody>
            </p:sp>
            <p:sp>
              <p:nvSpPr>
                <p:cNvPr id="43" name="Cercle">
                  <a:extLst>
                    <a:ext uri="{FF2B5EF4-FFF2-40B4-BE49-F238E27FC236}">
                      <a16:creationId xmlns:a16="http://schemas.microsoft.com/office/drawing/2014/main" id="{9BED78FA-FA2B-E229-6356-2FDC5A2D2691}"/>
                    </a:ext>
                  </a:extLst>
                </p:cNvPr>
                <p:cNvSpPr/>
                <p:nvPr/>
              </p:nvSpPr>
              <p:spPr>
                <a:xfrm>
                  <a:off x="475253" y="702554"/>
                  <a:ext cx="146177" cy="146177"/>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grpSp>
          <p:nvGrpSpPr>
            <p:cNvPr id="10" name="Grouper">
              <a:extLst>
                <a:ext uri="{FF2B5EF4-FFF2-40B4-BE49-F238E27FC236}">
                  <a16:creationId xmlns:a16="http://schemas.microsoft.com/office/drawing/2014/main" id="{C2C6284B-D752-36F8-98BA-32EED6CEDC7A}"/>
                </a:ext>
              </a:extLst>
            </p:cNvPr>
            <p:cNvGrpSpPr/>
            <p:nvPr/>
          </p:nvGrpSpPr>
          <p:grpSpPr>
            <a:xfrm>
              <a:off x="0" y="2102028"/>
              <a:ext cx="2965127" cy="1801005"/>
              <a:chOff x="0" y="0"/>
              <a:chExt cx="2965126" cy="1801004"/>
            </a:xfrm>
          </p:grpSpPr>
          <p:grpSp>
            <p:nvGrpSpPr>
              <p:cNvPr id="11" name="Grouper">
                <a:extLst>
                  <a:ext uri="{FF2B5EF4-FFF2-40B4-BE49-F238E27FC236}">
                    <a16:creationId xmlns:a16="http://schemas.microsoft.com/office/drawing/2014/main" id="{62423C38-1D3A-65B9-C63D-C310F962B654}"/>
                  </a:ext>
                </a:extLst>
              </p:cNvPr>
              <p:cNvGrpSpPr/>
              <p:nvPr/>
            </p:nvGrpSpPr>
            <p:grpSpPr>
              <a:xfrm>
                <a:off x="0" y="437836"/>
                <a:ext cx="2965127" cy="1363169"/>
                <a:chOff x="0" y="0"/>
                <a:chExt cx="2965126" cy="1363167"/>
              </a:xfrm>
            </p:grpSpPr>
            <p:sp>
              <p:nvSpPr>
                <p:cNvPr id="13" name="Ligne">
                  <a:extLst>
                    <a:ext uri="{FF2B5EF4-FFF2-40B4-BE49-F238E27FC236}">
                      <a16:creationId xmlns:a16="http://schemas.microsoft.com/office/drawing/2014/main" id="{FAE6ADE7-BBB4-9BBB-1254-9A9B0DC93A60}"/>
                    </a:ext>
                  </a:extLst>
                </p:cNvPr>
                <p:cNvSpPr/>
                <p:nvPr/>
              </p:nvSpPr>
              <p:spPr>
                <a:xfrm>
                  <a:off x="830663" y="303188"/>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4" name="Ligne">
                  <a:extLst>
                    <a:ext uri="{FF2B5EF4-FFF2-40B4-BE49-F238E27FC236}">
                      <a16:creationId xmlns:a16="http://schemas.microsoft.com/office/drawing/2014/main" id="{CCA4599F-1D82-71F8-A93F-7FD9A9C1429C}"/>
                    </a:ext>
                  </a:extLst>
                </p:cNvPr>
                <p:cNvSpPr/>
                <p:nvPr/>
              </p:nvSpPr>
              <p:spPr>
                <a:xfrm flipH="1" flipV="1">
                  <a:off x="1045448" y="540859"/>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5" name="Ligne">
                  <a:extLst>
                    <a:ext uri="{FF2B5EF4-FFF2-40B4-BE49-F238E27FC236}">
                      <a16:creationId xmlns:a16="http://schemas.microsoft.com/office/drawing/2014/main" id="{718C59E7-BAA8-B386-7114-7342A5432E2F}"/>
                    </a:ext>
                  </a:extLst>
                </p:cNvPr>
                <p:cNvSpPr/>
                <p:nvPr/>
              </p:nvSpPr>
              <p:spPr>
                <a:xfrm flipV="1">
                  <a:off x="523059" y="662"/>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6" name="Ligne">
                  <a:extLst>
                    <a:ext uri="{FF2B5EF4-FFF2-40B4-BE49-F238E27FC236}">
                      <a16:creationId xmlns:a16="http://schemas.microsoft.com/office/drawing/2014/main" id="{2FDD26D3-FB96-127C-2368-CF3DE3254692}"/>
                    </a:ext>
                  </a:extLst>
                </p:cNvPr>
                <p:cNvSpPr/>
                <p:nvPr/>
              </p:nvSpPr>
              <p:spPr>
                <a:xfrm>
                  <a:off x="98479" y="1060641"/>
                  <a:ext cx="397092"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7" name="Ligne">
                  <a:extLst>
                    <a:ext uri="{FF2B5EF4-FFF2-40B4-BE49-F238E27FC236}">
                      <a16:creationId xmlns:a16="http://schemas.microsoft.com/office/drawing/2014/main" id="{7B1B8EB5-5FD4-E3A7-5B03-C52B9014A4FF}"/>
                    </a:ext>
                  </a:extLst>
                </p:cNvPr>
                <p:cNvSpPr/>
                <p:nvPr/>
              </p:nvSpPr>
              <p:spPr>
                <a:xfrm flipH="1" flipV="1">
                  <a:off x="0" y="542184"/>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8" name="Ligne">
                  <a:extLst>
                    <a:ext uri="{FF2B5EF4-FFF2-40B4-BE49-F238E27FC236}">
                      <a16:creationId xmlns:a16="http://schemas.microsoft.com/office/drawing/2014/main" id="{4E039BE9-A8A4-1A36-097B-526C90FE47EB}"/>
                    </a:ext>
                  </a:extLst>
                </p:cNvPr>
                <p:cNvSpPr/>
                <p:nvPr/>
              </p:nvSpPr>
              <p:spPr>
                <a:xfrm flipV="1">
                  <a:off x="522388" y="1082381"/>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 name="Ligne">
                  <a:extLst>
                    <a:ext uri="{FF2B5EF4-FFF2-40B4-BE49-F238E27FC236}">
                      <a16:creationId xmlns:a16="http://schemas.microsoft.com/office/drawing/2014/main" id="{3D9DB5F8-65AE-51BF-737A-BB2C01152AED}"/>
                    </a:ext>
                  </a:extLst>
                </p:cNvPr>
                <p:cNvSpPr/>
                <p:nvPr/>
              </p:nvSpPr>
              <p:spPr>
                <a:xfrm>
                  <a:off x="1029209" y="862095"/>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 name="Ligne">
                  <a:extLst>
                    <a:ext uri="{FF2B5EF4-FFF2-40B4-BE49-F238E27FC236}">
                      <a16:creationId xmlns:a16="http://schemas.microsoft.com/office/drawing/2014/main" id="{106BF81B-1549-59A4-4398-1508B7443163}"/>
                    </a:ext>
                  </a:extLst>
                </p:cNvPr>
                <p:cNvSpPr/>
                <p:nvPr/>
              </p:nvSpPr>
              <p:spPr>
                <a:xfrm flipV="1">
                  <a:off x="297025" y="104642"/>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 name="Ligne">
                  <a:extLst>
                    <a:ext uri="{FF2B5EF4-FFF2-40B4-BE49-F238E27FC236}">
                      <a16:creationId xmlns:a16="http://schemas.microsoft.com/office/drawing/2014/main" id="{AA51C61A-A07C-0CF3-BF8B-EC685D4DBC94}"/>
                    </a:ext>
                  </a:extLst>
                </p:cNvPr>
                <p:cNvSpPr/>
                <p:nvPr/>
              </p:nvSpPr>
              <p:spPr>
                <a:xfrm flipV="1">
                  <a:off x="2668101" y="103980"/>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2" name="Ligne">
                  <a:extLst>
                    <a:ext uri="{FF2B5EF4-FFF2-40B4-BE49-F238E27FC236}">
                      <a16:creationId xmlns:a16="http://schemas.microsoft.com/office/drawing/2014/main" id="{6FB9F6EC-38F5-4BA7-D168-79BB7198800A}"/>
                    </a:ext>
                  </a:extLst>
                </p:cNvPr>
                <p:cNvSpPr/>
                <p:nvPr/>
              </p:nvSpPr>
              <p:spPr>
                <a:xfrm flipV="1">
                  <a:off x="2684339" y="540196"/>
                  <a:ext cx="280788" cy="280788"/>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3" name="Ligne">
                  <a:extLst>
                    <a:ext uri="{FF2B5EF4-FFF2-40B4-BE49-F238E27FC236}">
                      <a16:creationId xmlns:a16="http://schemas.microsoft.com/office/drawing/2014/main" id="{686933D3-382E-98B7-AA59-6AC349404688}"/>
                    </a:ext>
                  </a:extLst>
                </p:cNvPr>
                <p:cNvSpPr/>
                <p:nvPr/>
              </p:nvSpPr>
              <p:spPr>
                <a:xfrm flipH="1" flipV="1">
                  <a:off x="2161951" y="-1"/>
                  <a:ext cx="280788" cy="280788"/>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4" name="Ligne">
                  <a:extLst>
                    <a:ext uri="{FF2B5EF4-FFF2-40B4-BE49-F238E27FC236}">
                      <a16:creationId xmlns:a16="http://schemas.microsoft.com/office/drawing/2014/main" id="{E53E204A-B4F1-4C75-B72C-24C5BCFFF160}"/>
                    </a:ext>
                  </a:extLst>
                </p:cNvPr>
                <p:cNvSpPr/>
                <p:nvPr/>
              </p:nvSpPr>
              <p:spPr>
                <a:xfrm flipV="1">
                  <a:off x="1935916" y="861433"/>
                  <a:ext cx="1" cy="397092"/>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5" name="Ligne">
                  <a:extLst>
                    <a:ext uri="{FF2B5EF4-FFF2-40B4-BE49-F238E27FC236}">
                      <a16:creationId xmlns:a16="http://schemas.microsoft.com/office/drawing/2014/main" id="{7BFC6EA1-D60B-4248-2AB3-C62CA4FF353A}"/>
                    </a:ext>
                  </a:extLst>
                </p:cNvPr>
                <p:cNvSpPr/>
                <p:nvPr/>
              </p:nvSpPr>
              <p:spPr>
                <a:xfrm flipV="1">
                  <a:off x="1638891" y="541522"/>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6" name="Ligne">
                  <a:extLst>
                    <a:ext uri="{FF2B5EF4-FFF2-40B4-BE49-F238E27FC236}">
                      <a16:creationId xmlns:a16="http://schemas.microsoft.com/office/drawing/2014/main" id="{146B503F-5F4B-6ED0-BA81-68DE5AE165C5}"/>
                    </a:ext>
                  </a:extLst>
                </p:cNvPr>
                <p:cNvSpPr/>
                <p:nvPr/>
              </p:nvSpPr>
              <p:spPr>
                <a:xfrm flipH="1" flipV="1">
                  <a:off x="2161280" y="1081719"/>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7" name="Ligne">
                  <a:extLst>
                    <a:ext uri="{FF2B5EF4-FFF2-40B4-BE49-F238E27FC236}">
                      <a16:creationId xmlns:a16="http://schemas.microsoft.com/office/drawing/2014/main" id="{5FE2B585-E7C6-1FC5-EB7E-065BD8E5A717}"/>
                    </a:ext>
                  </a:extLst>
                </p:cNvPr>
                <p:cNvSpPr/>
                <p:nvPr/>
              </p:nvSpPr>
              <p:spPr>
                <a:xfrm>
                  <a:off x="2469555" y="1059979"/>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8" name="Ligne">
                  <a:extLst>
                    <a:ext uri="{FF2B5EF4-FFF2-40B4-BE49-F238E27FC236}">
                      <a16:creationId xmlns:a16="http://schemas.microsoft.com/office/drawing/2014/main" id="{139E5AC5-5017-75E7-4090-DB9DB7664BE0}"/>
                    </a:ext>
                  </a:extLst>
                </p:cNvPr>
                <p:cNvSpPr/>
                <p:nvPr/>
              </p:nvSpPr>
              <p:spPr>
                <a:xfrm>
                  <a:off x="1737370" y="302526"/>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9" name="Cercle">
                  <a:extLst>
                    <a:ext uri="{FF2B5EF4-FFF2-40B4-BE49-F238E27FC236}">
                      <a16:creationId xmlns:a16="http://schemas.microsoft.com/office/drawing/2014/main" id="{450C0370-812F-43C0-E33C-4DB5693566F1}"/>
                    </a:ext>
                  </a:extLst>
                </p:cNvPr>
                <p:cNvSpPr/>
                <p:nvPr/>
              </p:nvSpPr>
              <p:spPr>
                <a:xfrm>
                  <a:off x="2232335" y="611579"/>
                  <a:ext cx="139348" cy="13934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0" name="Cercle">
                  <a:extLst>
                    <a:ext uri="{FF2B5EF4-FFF2-40B4-BE49-F238E27FC236}">
                      <a16:creationId xmlns:a16="http://schemas.microsoft.com/office/drawing/2014/main" id="{CC413AB3-9F52-C9CA-8C88-0A9344778ED6}"/>
                    </a:ext>
                  </a:extLst>
                </p:cNvPr>
                <p:cNvSpPr/>
                <p:nvPr/>
              </p:nvSpPr>
              <p:spPr>
                <a:xfrm>
                  <a:off x="593443" y="612241"/>
                  <a:ext cx="139348" cy="13934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pic>
            <p:nvPicPr>
              <p:cNvPr id="12" name="latex-image-1.pdf" descr="latex-image-1.pdf">
                <a:extLst>
                  <a:ext uri="{FF2B5EF4-FFF2-40B4-BE49-F238E27FC236}">
                    <a16:creationId xmlns:a16="http://schemas.microsoft.com/office/drawing/2014/main" id="{3B6F570D-3E58-105D-2905-3734411349C5}"/>
                  </a:ext>
                </a:extLst>
              </p:cNvPr>
              <p:cNvPicPr>
                <a:picLocks noChangeAspect="1"/>
              </p:cNvPicPr>
              <p:nvPr/>
            </p:nvPicPr>
            <p:blipFill>
              <a:blip r:embed="rId8"/>
              <a:stretch>
                <a:fillRect/>
              </a:stretch>
            </p:blipFill>
            <p:spPr>
              <a:xfrm>
                <a:off x="707138" y="0"/>
                <a:ext cx="1550848" cy="292189"/>
              </a:xfrm>
              <a:prstGeom prst="rect">
                <a:avLst/>
              </a:prstGeom>
              <a:ln w="12700" cap="flat">
                <a:noFill/>
                <a:miter lim="400000"/>
              </a:ln>
              <a:effectLst/>
            </p:spPr>
          </p:pic>
        </p:grpSp>
      </p:grpSp>
      <p:grpSp>
        <p:nvGrpSpPr>
          <p:cNvPr id="58" name="Group 57">
            <a:extLst>
              <a:ext uri="{FF2B5EF4-FFF2-40B4-BE49-F238E27FC236}">
                <a16:creationId xmlns:a16="http://schemas.microsoft.com/office/drawing/2014/main" id="{32F79240-447C-8448-24F8-503AC6E3B0C9}"/>
              </a:ext>
            </a:extLst>
          </p:cNvPr>
          <p:cNvGrpSpPr/>
          <p:nvPr/>
        </p:nvGrpSpPr>
        <p:grpSpPr>
          <a:xfrm>
            <a:off x="266012" y="7955088"/>
            <a:ext cx="13264310" cy="4356260"/>
            <a:chOff x="1120776" y="8551430"/>
            <a:chExt cx="13264310" cy="4356260"/>
          </a:xfrm>
        </p:grpSpPr>
        <p:sp>
          <p:nvSpPr>
            <p:cNvPr id="55" name="Rectangle 54">
              <a:extLst>
                <a:ext uri="{FF2B5EF4-FFF2-40B4-BE49-F238E27FC236}">
                  <a16:creationId xmlns:a16="http://schemas.microsoft.com/office/drawing/2014/main" id="{C4F696FB-F299-FE42-CFF1-8F530A81ABAE}"/>
                </a:ext>
              </a:extLst>
            </p:cNvPr>
            <p:cNvSpPr/>
            <p:nvPr/>
          </p:nvSpPr>
          <p:spPr>
            <a:xfrm>
              <a:off x="13814095" y="8551430"/>
              <a:ext cx="570991" cy="4356255"/>
            </a:xfrm>
            <a:prstGeom prst="rect">
              <a:avLst/>
            </a:prstGeom>
            <a:solidFill>
              <a:srgbClr val="07070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3" name="Picture 52">
              <a:extLst>
                <a:ext uri="{FF2B5EF4-FFF2-40B4-BE49-F238E27FC236}">
                  <a16:creationId xmlns:a16="http://schemas.microsoft.com/office/drawing/2014/main" id="{23EE6E61-7717-3CF1-2B90-4EBDF8EC1C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76" y="8551430"/>
              <a:ext cx="12708861" cy="4356260"/>
            </a:xfrm>
            <a:prstGeom prst="rect">
              <a:avLst/>
            </a:prstGeom>
          </p:spPr>
        </p:pic>
        <p:sp>
          <p:nvSpPr>
            <p:cNvPr id="57" name="Rectangle 56">
              <a:extLst>
                <a:ext uri="{FF2B5EF4-FFF2-40B4-BE49-F238E27FC236}">
                  <a16:creationId xmlns:a16="http://schemas.microsoft.com/office/drawing/2014/main" id="{1C1B9B71-245F-103E-D0F2-437B26E15640}"/>
                </a:ext>
              </a:extLst>
            </p:cNvPr>
            <p:cNvSpPr/>
            <p:nvPr/>
          </p:nvSpPr>
          <p:spPr>
            <a:xfrm>
              <a:off x="13285430" y="9437724"/>
              <a:ext cx="570991" cy="2743200"/>
            </a:xfrm>
            <a:prstGeom prst="rect">
              <a:avLst/>
            </a:prstGeom>
            <a:solidFill>
              <a:srgbClr val="07070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4" name="Google Shape;313;p30" descr="Google Shape;313;p30">
              <a:extLst>
                <a:ext uri="{FF2B5EF4-FFF2-40B4-BE49-F238E27FC236}">
                  <a16:creationId xmlns:a16="http://schemas.microsoft.com/office/drawing/2014/main" id="{DD8ACF12-99D4-EFA1-F1A7-B5BE1E431B13}"/>
                </a:ext>
              </a:extLst>
            </p:cNvPr>
            <p:cNvPicPr>
              <a:picLocks noChangeAspect="1"/>
            </p:cNvPicPr>
            <p:nvPr/>
          </p:nvPicPr>
          <p:blipFill>
            <a:blip r:embed="rId10"/>
            <a:srcRect l="5121" t="2873" r="1484" b="7186"/>
            <a:stretch>
              <a:fillRect/>
            </a:stretch>
          </p:blipFill>
          <p:spPr>
            <a:xfrm rot="20958799">
              <a:off x="13231187" y="10324806"/>
              <a:ext cx="1093871" cy="1031204"/>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grpSp>
      <p:sp>
        <p:nvSpPr>
          <p:cNvPr id="59" name="TextBox 58">
            <a:extLst>
              <a:ext uri="{FF2B5EF4-FFF2-40B4-BE49-F238E27FC236}">
                <a16:creationId xmlns:a16="http://schemas.microsoft.com/office/drawing/2014/main" id="{91458E01-8696-60EC-97D4-020F73757D5A}"/>
              </a:ext>
            </a:extLst>
          </p:cNvPr>
          <p:cNvSpPr txBox="1"/>
          <p:nvPr/>
        </p:nvSpPr>
        <p:spPr>
          <a:xfrm>
            <a:off x="-68166" y="12315490"/>
            <a:ext cx="293250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Credits NAOJ</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Tree>
    <p:extLst>
      <p:ext uri="{BB962C8B-B14F-4D97-AF65-F5344CB8AC3E}">
        <p14:creationId xmlns:p14="http://schemas.microsoft.com/office/powerpoint/2010/main" val="16370872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oogle Shape;248;p27" descr="Google Shape;248;p27"/>
          <p:cNvPicPr>
            <a:picLocks noChangeAspect="1"/>
          </p:cNvPicPr>
          <p:nvPr/>
        </p:nvPicPr>
        <p:blipFill>
          <a:blip r:embed="rId3"/>
          <a:stretch>
            <a:fillRect/>
          </a:stretch>
        </p:blipFill>
        <p:spPr>
          <a:xfrm>
            <a:off x="21217241" y="2175972"/>
            <a:ext cx="2932503" cy="10731718"/>
          </a:xfrm>
          <a:prstGeom prst="rect">
            <a:avLst/>
          </a:prstGeom>
          <a:ln w="12700">
            <a:miter lim="400000"/>
          </a:ln>
        </p:spPr>
      </p:pic>
      <p:sp>
        <p:nvSpPr>
          <p:cNvPr id="222" name="LiteBIRD overview"/>
          <p:cNvSpPr txBox="1"/>
          <p:nvPr/>
        </p:nvSpPr>
        <p:spPr>
          <a:xfrm>
            <a:off x="257412" y="158511"/>
            <a:ext cx="9605443" cy="136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dirty="0"/>
              <a:t>LiteBIRD overview</a:t>
            </a:r>
          </a:p>
        </p:txBody>
      </p:sp>
      <p:sp>
        <p:nvSpPr>
          <p:cNvPr id="22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22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22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sp>
        <p:nvSpPr>
          <p:cNvPr id="226" name="Google Shape;247;p27"/>
          <p:cNvSpPr txBox="1"/>
          <p:nvPr/>
        </p:nvSpPr>
        <p:spPr>
          <a:xfrm>
            <a:off x="299723" y="2633170"/>
            <a:ext cx="14804397" cy="5085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Lite (Light) satellite for the study of </a:t>
            </a:r>
            <a:r>
              <a:rPr i="1" dirty="0"/>
              <a:t>B</a:t>
            </a:r>
            <a:r>
              <a:rPr dirty="0"/>
              <a:t>-mode polarization and Inflation from cosmic background Radiation Detection</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JAXA’s L-class mission selected in May 2019</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Expected launch in late</a:t>
            </a:r>
            <a:r>
              <a:rPr dirty="0">
                <a:solidFill>
                  <a:srgbClr val="F19E4B"/>
                </a:solidFill>
              </a:rPr>
              <a:t> </a:t>
            </a:r>
            <a:r>
              <a:rPr b="1" dirty="0">
                <a:solidFill>
                  <a:srgbClr val="F19E4B"/>
                </a:solidFill>
              </a:rPr>
              <a:t>2029</a:t>
            </a:r>
            <a:r>
              <a:rPr dirty="0"/>
              <a:t> with JAXA’s H3 rocket</a:t>
            </a:r>
          </a:p>
          <a:p>
            <a:pPr marL="381000" indent="-381000" algn="l" defTabSz="914400">
              <a:spcBef>
                <a:spcPts val="300"/>
              </a:spcBef>
              <a:buClr>
                <a:srgbClr val="113362"/>
              </a:buClr>
              <a:buSzPts val="3900"/>
              <a:buFont typeface="Arial"/>
              <a:buChar char="•"/>
              <a:defRPr sz="3900">
                <a:solidFill>
                  <a:srgbClr val="113362"/>
                </a:solidFill>
                <a:latin typeface="Times New Roman"/>
                <a:ea typeface="Times New Roman"/>
                <a:cs typeface="Times New Roman"/>
                <a:sym typeface="Times New Roman"/>
              </a:defRPr>
            </a:pPr>
            <a:r>
              <a:rPr dirty="0">
                <a:solidFill>
                  <a:srgbClr val="F19E4B"/>
                </a:solidFill>
              </a:rPr>
              <a:t>All-sky 3-year survey</a:t>
            </a:r>
            <a:r>
              <a:rPr b="0" dirty="0"/>
              <a:t>, from Sun-Earth </a:t>
            </a:r>
            <a:r>
              <a:rPr b="0" dirty="0" err="1"/>
              <a:t>Lagrangian</a:t>
            </a:r>
            <a:r>
              <a:rPr b="0" dirty="0"/>
              <a:t> point L2</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Large frequency coverage (</a:t>
            </a:r>
            <a:r>
              <a:rPr lang="en-US" altLang="ja-JP" b="1" dirty="0">
                <a:solidFill>
                  <a:srgbClr val="F19E4B"/>
                </a:solidFill>
              </a:rPr>
              <a:t>34</a:t>
            </a:r>
            <a:r>
              <a:rPr b="1" dirty="0">
                <a:solidFill>
                  <a:srgbClr val="F19E4B"/>
                </a:solidFill>
              </a:rPr>
              <a:t>–4</a:t>
            </a:r>
            <a:r>
              <a:rPr lang="en-US" b="1" dirty="0">
                <a:solidFill>
                  <a:srgbClr val="F19E4B"/>
                </a:solidFill>
              </a:rPr>
              <a:t>48</a:t>
            </a:r>
            <a:r>
              <a:rPr b="1" dirty="0">
                <a:solidFill>
                  <a:srgbClr val="F19E4B"/>
                </a:solidFill>
              </a:rPr>
              <a:t> GHz</a:t>
            </a:r>
            <a:r>
              <a:rPr dirty="0"/>
              <a:t> </a:t>
            </a:r>
            <a:r>
              <a:rPr lang="en-US" dirty="0"/>
              <a:t>in </a:t>
            </a:r>
            <a:r>
              <a:rPr dirty="0"/>
              <a:t>15 bands) at</a:t>
            </a:r>
            <a:r>
              <a:rPr lang="en-US" dirty="0"/>
              <a:t> </a:t>
            </a:r>
            <a:r>
              <a:rPr b="1" dirty="0">
                <a:solidFill>
                  <a:srgbClr val="F19E4B"/>
                </a:solidFill>
              </a:rPr>
              <a:t>70–18 arcmin</a:t>
            </a:r>
            <a:r>
              <a:rPr b="1" dirty="0"/>
              <a:t> </a:t>
            </a:r>
            <a:r>
              <a:rPr dirty="0"/>
              <a:t>angular resolution for precision measurements of the </a:t>
            </a:r>
            <a:r>
              <a:rPr b="1" dirty="0"/>
              <a:t>CMB </a:t>
            </a:r>
            <a:r>
              <a:rPr b="1" i="1" dirty="0"/>
              <a:t>B</a:t>
            </a:r>
            <a:r>
              <a:rPr b="1" dirty="0"/>
              <a:t>-modes</a:t>
            </a:r>
          </a:p>
          <a:p>
            <a:pPr marL="381000" indent="-381000" algn="l" defTabSz="914400">
              <a:spcBef>
                <a:spcPts val="300"/>
              </a:spcBef>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Final combined sensitivity:  </a:t>
            </a:r>
            <a:r>
              <a:rPr b="1" dirty="0">
                <a:solidFill>
                  <a:srgbClr val="F19E4B"/>
                </a:solidFill>
              </a:rPr>
              <a:t>2.2 </a:t>
            </a:r>
            <a:r>
              <a:rPr b="1" dirty="0" err="1">
                <a:solidFill>
                  <a:srgbClr val="F19E4B"/>
                </a:solidFill>
              </a:rPr>
              <a:t>μK·arcmin</a:t>
            </a:r>
            <a:endParaRPr b="1" dirty="0">
              <a:solidFill>
                <a:srgbClr val="F19E4B"/>
              </a:solidFill>
            </a:endParaRPr>
          </a:p>
        </p:txBody>
      </p:sp>
      <p:grpSp>
        <p:nvGrpSpPr>
          <p:cNvPr id="229" name="Grouper"/>
          <p:cNvGrpSpPr/>
          <p:nvPr/>
        </p:nvGrpSpPr>
        <p:grpSpPr>
          <a:xfrm>
            <a:off x="16841232" y="2464980"/>
            <a:ext cx="4168221" cy="876902"/>
            <a:chOff x="0" y="0"/>
            <a:chExt cx="4168219" cy="876901"/>
          </a:xfrm>
        </p:grpSpPr>
        <p:sp>
          <p:nvSpPr>
            <p:cNvPr id="227" name="Rectangle aux angles arrondis"/>
            <p:cNvSpPr/>
            <p:nvPr/>
          </p:nvSpPr>
          <p:spPr>
            <a:xfrm>
              <a:off x="0" y="0"/>
              <a:ext cx="4168220"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228" name="Google Shape;254;p27"/>
            <p:cNvSpPr txBox="1"/>
            <p:nvPr/>
          </p:nvSpPr>
          <p:spPr>
            <a:xfrm>
              <a:off x="159109" y="119700"/>
              <a:ext cx="3850000" cy="63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SPIE 2020</a:t>
              </a:r>
            </a:p>
          </p:txBody>
        </p:sp>
      </p:grpSp>
      <p:grpSp>
        <p:nvGrpSpPr>
          <p:cNvPr id="285" name="Grouper"/>
          <p:cNvGrpSpPr/>
          <p:nvPr/>
        </p:nvGrpSpPr>
        <p:grpSpPr>
          <a:xfrm>
            <a:off x="-30866" y="13078927"/>
            <a:ext cx="24467794" cy="656361"/>
            <a:chOff x="0" y="0"/>
            <a:chExt cx="24467793" cy="656360"/>
          </a:xfrm>
        </p:grpSpPr>
        <p:sp>
          <p:nvSpPr>
            <p:cNvPr id="278"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84" name="Grouper"/>
            <p:cNvGrpSpPr/>
            <p:nvPr/>
          </p:nvGrpSpPr>
          <p:grpSpPr>
            <a:xfrm flipH="1">
              <a:off x="22124096" y="-1"/>
              <a:ext cx="2343698" cy="656361"/>
              <a:chOff x="0" y="0"/>
              <a:chExt cx="2343697" cy="656360"/>
            </a:xfrm>
          </p:grpSpPr>
          <p:sp>
            <p:nvSpPr>
              <p:cNvPr id="279"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0"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1"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2"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3"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288" name="2"/>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2</a:t>
            </a:r>
          </a:p>
        </p:txBody>
      </p:sp>
      <p:grpSp>
        <p:nvGrpSpPr>
          <p:cNvPr id="297" name="Grouper"/>
          <p:cNvGrpSpPr/>
          <p:nvPr/>
        </p:nvGrpSpPr>
        <p:grpSpPr>
          <a:xfrm>
            <a:off x="-30867" y="-24578"/>
            <a:ext cx="24445734" cy="2203998"/>
            <a:chOff x="0" y="0"/>
            <a:chExt cx="24445732" cy="2203997"/>
          </a:xfrm>
        </p:grpSpPr>
        <p:sp>
          <p:nvSpPr>
            <p:cNvPr id="289"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0"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1"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2"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3"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4"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5"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96"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 name="Rectangle 2">
            <a:extLst>
              <a:ext uri="{FF2B5EF4-FFF2-40B4-BE49-F238E27FC236}">
                <a16:creationId xmlns:a16="http://schemas.microsoft.com/office/drawing/2014/main" id="{1CB713AE-C907-E868-B950-D5E6A9F1FD00}"/>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39359195-A8F5-99EF-7D5C-38245671C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780A27D-AC7F-38F5-213B-20DCB6D4828B}"/>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C41A5945-D881-BE6D-BC7B-A1F4E6B2C8BC}"/>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pic>
        <p:nvPicPr>
          <p:cNvPr id="7" name="Google Shape;251;p27" descr="Google Shape;251;p27">
            <a:extLst>
              <a:ext uri="{FF2B5EF4-FFF2-40B4-BE49-F238E27FC236}">
                <a16:creationId xmlns:a16="http://schemas.microsoft.com/office/drawing/2014/main" id="{034421F8-5571-D074-CFEF-030918A4002D}"/>
              </a:ext>
            </a:extLst>
          </p:cNvPr>
          <p:cNvPicPr>
            <a:picLocks noChangeAspect="1"/>
          </p:cNvPicPr>
          <p:nvPr/>
        </p:nvPicPr>
        <p:blipFill>
          <a:blip r:embed="rId6"/>
          <a:srcRect/>
          <a:stretch>
            <a:fillRect/>
          </a:stretch>
        </p:blipFill>
        <p:spPr>
          <a:xfrm>
            <a:off x="13779406" y="8771381"/>
            <a:ext cx="7618812" cy="3809407"/>
          </a:xfrm>
          <a:prstGeom prst="rect">
            <a:avLst/>
          </a:prstGeom>
          <a:ln w="12700" cap="flat">
            <a:noFill/>
            <a:miter lim="400000"/>
          </a:ln>
          <a:effectLst/>
        </p:spPr>
      </p:pic>
      <p:grpSp>
        <p:nvGrpSpPr>
          <p:cNvPr id="8" name="Grouper">
            <a:extLst>
              <a:ext uri="{FF2B5EF4-FFF2-40B4-BE49-F238E27FC236}">
                <a16:creationId xmlns:a16="http://schemas.microsoft.com/office/drawing/2014/main" id="{4148B9F7-D995-B12A-DC96-200222D5F610}"/>
              </a:ext>
            </a:extLst>
          </p:cNvPr>
          <p:cNvGrpSpPr/>
          <p:nvPr/>
        </p:nvGrpSpPr>
        <p:grpSpPr>
          <a:xfrm>
            <a:off x="16652914" y="4472321"/>
            <a:ext cx="2965128" cy="3903035"/>
            <a:chOff x="0" y="0"/>
            <a:chExt cx="2965126" cy="3903032"/>
          </a:xfrm>
        </p:grpSpPr>
        <p:grpSp>
          <p:nvGrpSpPr>
            <p:cNvPr id="9" name="Grouper">
              <a:extLst>
                <a:ext uri="{FF2B5EF4-FFF2-40B4-BE49-F238E27FC236}">
                  <a16:creationId xmlns:a16="http://schemas.microsoft.com/office/drawing/2014/main" id="{7FDBABBB-2FB1-5D0F-EEF6-BC1F08E95555}"/>
                </a:ext>
              </a:extLst>
            </p:cNvPr>
            <p:cNvGrpSpPr/>
            <p:nvPr/>
          </p:nvGrpSpPr>
          <p:grpSpPr>
            <a:xfrm>
              <a:off x="115832" y="0"/>
              <a:ext cx="2849295" cy="1895067"/>
              <a:chOff x="0" y="0"/>
              <a:chExt cx="2849294" cy="1895066"/>
            </a:xfrm>
          </p:grpSpPr>
          <p:pic>
            <p:nvPicPr>
              <p:cNvPr id="31" name="latex-image-1.pdf" descr="latex-image-1.pdf">
                <a:extLst>
                  <a:ext uri="{FF2B5EF4-FFF2-40B4-BE49-F238E27FC236}">
                    <a16:creationId xmlns:a16="http://schemas.microsoft.com/office/drawing/2014/main" id="{58F6A6A3-2D05-6D78-57C6-0736E87710F8}"/>
                  </a:ext>
                </a:extLst>
              </p:cNvPr>
              <p:cNvPicPr>
                <a:picLocks noChangeAspect="1"/>
              </p:cNvPicPr>
              <p:nvPr/>
            </p:nvPicPr>
            <p:blipFill>
              <a:blip r:embed="rId7"/>
              <a:srcRect/>
              <a:stretch>
                <a:fillRect/>
              </a:stretch>
            </p:blipFill>
            <p:spPr>
              <a:xfrm>
                <a:off x="649848" y="0"/>
                <a:ext cx="1549802" cy="291992"/>
              </a:xfrm>
              <a:prstGeom prst="rect">
                <a:avLst/>
              </a:prstGeom>
              <a:ln w="12700" cap="flat">
                <a:noFill/>
                <a:miter lim="400000"/>
              </a:ln>
              <a:effectLst/>
            </p:spPr>
          </p:pic>
          <p:grpSp>
            <p:nvGrpSpPr>
              <p:cNvPr id="32" name="Grouper">
                <a:extLst>
                  <a:ext uri="{FF2B5EF4-FFF2-40B4-BE49-F238E27FC236}">
                    <a16:creationId xmlns:a16="http://schemas.microsoft.com/office/drawing/2014/main" id="{8DCA61E7-0628-0664-919F-F8B2A51415AE}"/>
                  </a:ext>
                </a:extLst>
              </p:cNvPr>
              <p:cNvGrpSpPr/>
              <p:nvPr/>
            </p:nvGrpSpPr>
            <p:grpSpPr>
              <a:xfrm>
                <a:off x="0" y="343782"/>
                <a:ext cx="2849295" cy="1551285"/>
                <a:chOff x="0" y="0"/>
                <a:chExt cx="2849294" cy="1551284"/>
              </a:xfrm>
            </p:grpSpPr>
            <p:sp>
              <p:nvSpPr>
                <p:cNvPr id="33" name="Ligne">
                  <a:extLst>
                    <a:ext uri="{FF2B5EF4-FFF2-40B4-BE49-F238E27FC236}">
                      <a16:creationId xmlns:a16="http://schemas.microsoft.com/office/drawing/2014/main" id="{653763D2-F2A4-C3B4-39AE-702CF77AD195}"/>
                    </a:ext>
                  </a:extLst>
                </p:cNvPr>
                <p:cNvSpPr/>
                <p:nvPr/>
              </p:nvSpPr>
              <p:spPr>
                <a:xfrm flipH="1" flipV="1">
                  <a:off x="785101" y="231081"/>
                  <a:ext cx="294549"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4" name="Ligne">
                  <a:extLst>
                    <a:ext uri="{FF2B5EF4-FFF2-40B4-BE49-F238E27FC236}">
                      <a16:creationId xmlns:a16="http://schemas.microsoft.com/office/drawing/2014/main" id="{A4EE9F2F-6E67-72F0-BF1E-390EB4286549}"/>
                    </a:ext>
                  </a:extLst>
                </p:cNvPr>
                <p:cNvSpPr/>
                <p:nvPr/>
              </p:nvSpPr>
              <p:spPr>
                <a:xfrm flipV="1">
                  <a:off x="1096683" y="566670"/>
                  <a:ext cx="1" cy="416554"/>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5" name="Ligne">
                  <a:extLst>
                    <a:ext uri="{FF2B5EF4-FFF2-40B4-BE49-F238E27FC236}">
                      <a16:creationId xmlns:a16="http://schemas.microsoft.com/office/drawing/2014/main" id="{046257CA-C381-37AC-3108-89B26DBEBC54}"/>
                    </a:ext>
                  </a:extLst>
                </p:cNvPr>
                <p:cNvSpPr/>
                <p:nvPr/>
              </p:nvSpPr>
              <p:spPr>
                <a:xfrm>
                  <a:off x="340417" y="208276"/>
                  <a:ext cx="416554"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6" name="Ligne">
                  <a:extLst>
                    <a:ext uri="{FF2B5EF4-FFF2-40B4-BE49-F238E27FC236}">
                      <a16:creationId xmlns:a16="http://schemas.microsoft.com/office/drawing/2014/main" id="{F4567CB6-A91D-924E-5C42-E9CF571FECA1}"/>
                    </a:ext>
                  </a:extLst>
                </p:cNvPr>
                <p:cNvSpPr/>
                <p:nvPr/>
              </p:nvSpPr>
              <p:spPr>
                <a:xfrm>
                  <a:off x="17034" y="1025655"/>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7" name="Ligne">
                  <a:extLst>
                    <a:ext uri="{FF2B5EF4-FFF2-40B4-BE49-F238E27FC236}">
                      <a16:creationId xmlns:a16="http://schemas.microsoft.com/office/drawing/2014/main" id="{1E0FC39A-8BA8-5B1F-FCA8-83CCAED7B7A7}"/>
                    </a:ext>
                  </a:extLst>
                </p:cNvPr>
                <p:cNvSpPr/>
                <p:nvPr/>
              </p:nvSpPr>
              <p:spPr>
                <a:xfrm flipH="1">
                  <a:off x="-1" y="568061"/>
                  <a:ext cx="2" cy="416553"/>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8" name="Ligne">
                  <a:extLst>
                    <a:ext uri="{FF2B5EF4-FFF2-40B4-BE49-F238E27FC236}">
                      <a16:creationId xmlns:a16="http://schemas.microsoft.com/office/drawing/2014/main" id="{3175A04B-52B0-0668-9F93-B1EFDE8F8639}"/>
                    </a:ext>
                  </a:extLst>
                </p:cNvPr>
                <p:cNvSpPr/>
                <p:nvPr/>
              </p:nvSpPr>
              <p:spPr>
                <a:xfrm flipH="1">
                  <a:off x="339713" y="1343008"/>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9" name="Ligne">
                  <a:extLst>
                    <a:ext uri="{FF2B5EF4-FFF2-40B4-BE49-F238E27FC236}">
                      <a16:creationId xmlns:a16="http://schemas.microsoft.com/office/drawing/2014/main" id="{672966D7-1B98-6DBB-A1A5-2457F5BC777F}"/>
                    </a:ext>
                  </a:extLst>
                </p:cNvPr>
                <p:cNvSpPr/>
                <p:nvPr/>
              </p:nvSpPr>
              <p:spPr>
                <a:xfrm flipH="1">
                  <a:off x="785101" y="1025655"/>
                  <a:ext cx="294549"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0" name="Ligne">
                  <a:extLst>
                    <a:ext uri="{FF2B5EF4-FFF2-40B4-BE49-F238E27FC236}">
                      <a16:creationId xmlns:a16="http://schemas.microsoft.com/office/drawing/2014/main" id="{7CF784CF-9296-4574-F30E-8D8D4EE9FC58}"/>
                    </a:ext>
                  </a:extLst>
                </p:cNvPr>
                <p:cNvSpPr/>
                <p:nvPr/>
              </p:nvSpPr>
              <p:spPr>
                <a:xfrm flipV="1">
                  <a:off x="17034"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nvGrpSpPr>
                <p:cNvPr id="41" name="Grouper">
                  <a:extLst>
                    <a:ext uri="{FF2B5EF4-FFF2-40B4-BE49-F238E27FC236}">
                      <a16:creationId xmlns:a16="http://schemas.microsoft.com/office/drawing/2014/main" id="{E95BA4A3-FE59-0C88-247A-05C51859E5E8}"/>
                    </a:ext>
                  </a:extLst>
                </p:cNvPr>
                <p:cNvGrpSpPr/>
                <p:nvPr/>
              </p:nvGrpSpPr>
              <p:grpSpPr>
                <a:xfrm>
                  <a:off x="1336057" y="-1"/>
                  <a:ext cx="1513238" cy="1551286"/>
                  <a:chOff x="0" y="0"/>
                  <a:chExt cx="1513236" cy="1551284"/>
                </a:xfrm>
              </p:grpSpPr>
              <p:sp>
                <p:nvSpPr>
                  <p:cNvPr id="44" name="Ligne">
                    <a:extLst>
                      <a:ext uri="{FF2B5EF4-FFF2-40B4-BE49-F238E27FC236}">
                        <a16:creationId xmlns:a16="http://schemas.microsoft.com/office/drawing/2014/main" id="{57F93397-F03F-93F2-DE6D-5203AED391EB}"/>
                      </a:ext>
                    </a:extLst>
                  </p:cNvPr>
                  <p:cNvSpPr/>
                  <p:nvPr/>
                </p:nvSpPr>
                <p:spPr>
                  <a:xfrm flipH="1">
                    <a:off x="993378"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5" name="Ligne">
                    <a:extLst>
                      <a:ext uri="{FF2B5EF4-FFF2-40B4-BE49-F238E27FC236}">
                        <a16:creationId xmlns:a16="http://schemas.microsoft.com/office/drawing/2014/main" id="{49954B9A-0A01-9AEB-82B6-BEA6CEB5D2D8}"/>
                      </a:ext>
                    </a:extLst>
                  </p:cNvPr>
                  <p:cNvSpPr/>
                  <p:nvPr/>
                </p:nvSpPr>
                <p:spPr>
                  <a:xfrm>
                    <a:off x="1096684" y="774947"/>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6" name="Ligne">
                    <a:extLst>
                      <a:ext uri="{FF2B5EF4-FFF2-40B4-BE49-F238E27FC236}">
                        <a16:creationId xmlns:a16="http://schemas.microsoft.com/office/drawing/2014/main" id="{BF8E84C9-6A25-AD4B-0B1B-E101179663E7}"/>
                      </a:ext>
                    </a:extLst>
                  </p:cNvPr>
                  <p:cNvSpPr/>
                  <p:nvPr/>
                </p:nvSpPr>
                <p:spPr>
                  <a:xfrm flipV="1">
                    <a:off x="756970" y="0"/>
                    <a:ext cx="1" cy="416553"/>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7" name="Ligne">
                    <a:extLst>
                      <a:ext uri="{FF2B5EF4-FFF2-40B4-BE49-F238E27FC236}">
                        <a16:creationId xmlns:a16="http://schemas.microsoft.com/office/drawing/2014/main" id="{9DC7BCA1-185D-290A-A47D-847870561FDA}"/>
                      </a:ext>
                    </a:extLst>
                  </p:cNvPr>
                  <p:cNvSpPr/>
                  <p:nvPr/>
                </p:nvSpPr>
                <p:spPr>
                  <a:xfrm flipH="1">
                    <a:off x="253121" y="1002319"/>
                    <a:ext cx="238926" cy="341220"/>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8" name="Ligne">
                    <a:extLst>
                      <a:ext uri="{FF2B5EF4-FFF2-40B4-BE49-F238E27FC236}">
                        <a16:creationId xmlns:a16="http://schemas.microsoft.com/office/drawing/2014/main" id="{EA7B0C8A-D8BD-FBA4-52F6-96B414152A1F}"/>
                      </a:ext>
                    </a:extLst>
                  </p:cNvPr>
                  <p:cNvSpPr/>
                  <p:nvPr/>
                </p:nvSpPr>
                <p:spPr>
                  <a:xfrm>
                    <a:off x="0" y="776337"/>
                    <a:ext cx="416553" cy="1"/>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49" name="Ligne">
                    <a:extLst>
                      <a:ext uri="{FF2B5EF4-FFF2-40B4-BE49-F238E27FC236}">
                        <a16:creationId xmlns:a16="http://schemas.microsoft.com/office/drawing/2014/main" id="{239FC3AD-22D7-C183-12B8-8DC0A94DB8FF}"/>
                      </a:ext>
                    </a:extLst>
                  </p:cNvPr>
                  <p:cNvSpPr/>
                  <p:nvPr/>
                </p:nvSpPr>
                <p:spPr>
                  <a:xfrm flipV="1">
                    <a:off x="756265" y="1134731"/>
                    <a:ext cx="1" cy="416554"/>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50" name="Ligne">
                    <a:extLst>
                      <a:ext uri="{FF2B5EF4-FFF2-40B4-BE49-F238E27FC236}">
                        <a16:creationId xmlns:a16="http://schemas.microsoft.com/office/drawing/2014/main" id="{577CC62B-E648-253B-0577-F7A7FC31FBDA}"/>
                      </a:ext>
                    </a:extLst>
                  </p:cNvPr>
                  <p:cNvSpPr/>
                  <p:nvPr/>
                </p:nvSpPr>
                <p:spPr>
                  <a:xfrm flipH="1" flipV="1">
                    <a:off x="993378" y="1025655"/>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51" name="Ligne">
                    <a:extLst>
                      <a:ext uri="{FF2B5EF4-FFF2-40B4-BE49-F238E27FC236}">
                        <a16:creationId xmlns:a16="http://schemas.microsoft.com/office/drawing/2014/main" id="{3C7A331F-3680-4301-A0EB-FF6F941FBB4F}"/>
                      </a:ext>
                    </a:extLst>
                  </p:cNvPr>
                  <p:cNvSpPr/>
                  <p:nvPr/>
                </p:nvSpPr>
                <p:spPr>
                  <a:xfrm flipH="1" flipV="1">
                    <a:off x="225310" y="231081"/>
                    <a:ext cx="294548" cy="294548"/>
                  </a:xfrm>
                  <a:prstGeom prst="line">
                    <a:avLst/>
                  </a:prstGeom>
                  <a:noFill/>
                  <a:ln w="50800" cap="flat">
                    <a:solidFill>
                      <a:srgbClr val="B3302F"/>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sp>
              <p:nvSpPr>
                <p:cNvPr id="42" name="Cercle">
                  <a:extLst>
                    <a:ext uri="{FF2B5EF4-FFF2-40B4-BE49-F238E27FC236}">
                      <a16:creationId xmlns:a16="http://schemas.microsoft.com/office/drawing/2014/main" id="{9B490D2A-3CB1-A2F5-6020-1BBDBA7DC0A6}"/>
                    </a:ext>
                  </a:extLst>
                </p:cNvPr>
                <p:cNvSpPr/>
                <p:nvPr/>
              </p:nvSpPr>
              <p:spPr>
                <a:xfrm>
                  <a:off x="2019587" y="702554"/>
                  <a:ext cx="146177" cy="146177"/>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dirty="0"/>
                </a:p>
              </p:txBody>
            </p:sp>
            <p:sp>
              <p:nvSpPr>
                <p:cNvPr id="43" name="Cercle">
                  <a:extLst>
                    <a:ext uri="{FF2B5EF4-FFF2-40B4-BE49-F238E27FC236}">
                      <a16:creationId xmlns:a16="http://schemas.microsoft.com/office/drawing/2014/main" id="{9BED78FA-FA2B-E229-6356-2FDC5A2D2691}"/>
                    </a:ext>
                  </a:extLst>
                </p:cNvPr>
                <p:cNvSpPr/>
                <p:nvPr/>
              </p:nvSpPr>
              <p:spPr>
                <a:xfrm>
                  <a:off x="475253" y="702554"/>
                  <a:ext cx="146177" cy="146177"/>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grpSp>
          <p:nvGrpSpPr>
            <p:cNvPr id="10" name="Grouper">
              <a:extLst>
                <a:ext uri="{FF2B5EF4-FFF2-40B4-BE49-F238E27FC236}">
                  <a16:creationId xmlns:a16="http://schemas.microsoft.com/office/drawing/2014/main" id="{C2C6284B-D752-36F8-98BA-32EED6CEDC7A}"/>
                </a:ext>
              </a:extLst>
            </p:cNvPr>
            <p:cNvGrpSpPr/>
            <p:nvPr/>
          </p:nvGrpSpPr>
          <p:grpSpPr>
            <a:xfrm>
              <a:off x="0" y="2102028"/>
              <a:ext cx="2965127" cy="1801005"/>
              <a:chOff x="0" y="0"/>
              <a:chExt cx="2965126" cy="1801004"/>
            </a:xfrm>
          </p:grpSpPr>
          <p:grpSp>
            <p:nvGrpSpPr>
              <p:cNvPr id="11" name="Grouper">
                <a:extLst>
                  <a:ext uri="{FF2B5EF4-FFF2-40B4-BE49-F238E27FC236}">
                    <a16:creationId xmlns:a16="http://schemas.microsoft.com/office/drawing/2014/main" id="{62423C38-1D3A-65B9-C63D-C310F962B654}"/>
                  </a:ext>
                </a:extLst>
              </p:cNvPr>
              <p:cNvGrpSpPr/>
              <p:nvPr/>
            </p:nvGrpSpPr>
            <p:grpSpPr>
              <a:xfrm>
                <a:off x="0" y="437836"/>
                <a:ext cx="2965127" cy="1363169"/>
                <a:chOff x="0" y="0"/>
                <a:chExt cx="2965126" cy="1363167"/>
              </a:xfrm>
            </p:grpSpPr>
            <p:sp>
              <p:nvSpPr>
                <p:cNvPr id="13" name="Ligne">
                  <a:extLst>
                    <a:ext uri="{FF2B5EF4-FFF2-40B4-BE49-F238E27FC236}">
                      <a16:creationId xmlns:a16="http://schemas.microsoft.com/office/drawing/2014/main" id="{FAE6ADE7-BBB4-9BBB-1254-9A9B0DC93A60}"/>
                    </a:ext>
                  </a:extLst>
                </p:cNvPr>
                <p:cNvSpPr/>
                <p:nvPr/>
              </p:nvSpPr>
              <p:spPr>
                <a:xfrm>
                  <a:off x="830663" y="303188"/>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4" name="Ligne">
                  <a:extLst>
                    <a:ext uri="{FF2B5EF4-FFF2-40B4-BE49-F238E27FC236}">
                      <a16:creationId xmlns:a16="http://schemas.microsoft.com/office/drawing/2014/main" id="{CCA4599F-1D82-71F8-A93F-7FD9A9C1429C}"/>
                    </a:ext>
                  </a:extLst>
                </p:cNvPr>
                <p:cNvSpPr/>
                <p:nvPr/>
              </p:nvSpPr>
              <p:spPr>
                <a:xfrm flipH="1" flipV="1">
                  <a:off x="1045448" y="540859"/>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5" name="Ligne">
                  <a:extLst>
                    <a:ext uri="{FF2B5EF4-FFF2-40B4-BE49-F238E27FC236}">
                      <a16:creationId xmlns:a16="http://schemas.microsoft.com/office/drawing/2014/main" id="{718C59E7-BAA8-B386-7114-7342A5432E2F}"/>
                    </a:ext>
                  </a:extLst>
                </p:cNvPr>
                <p:cNvSpPr/>
                <p:nvPr/>
              </p:nvSpPr>
              <p:spPr>
                <a:xfrm flipV="1">
                  <a:off x="523059" y="662"/>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6" name="Ligne">
                  <a:extLst>
                    <a:ext uri="{FF2B5EF4-FFF2-40B4-BE49-F238E27FC236}">
                      <a16:creationId xmlns:a16="http://schemas.microsoft.com/office/drawing/2014/main" id="{2FDD26D3-FB96-127C-2368-CF3DE3254692}"/>
                    </a:ext>
                  </a:extLst>
                </p:cNvPr>
                <p:cNvSpPr/>
                <p:nvPr/>
              </p:nvSpPr>
              <p:spPr>
                <a:xfrm>
                  <a:off x="98479" y="1060641"/>
                  <a:ext cx="397092"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7" name="Ligne">
                  <a:extLst>
                    <a:ext uri="{FF2B5EF4-FFF2-40B4-BE49-F238E27FC236}">
                      <a16:creationId xmlns:a16="http://schemas.microsoft.com/office/drawing/2014/main" id="{7B1B8EB5-5FD4-E3A7-5B03-C52B9014A4FF}"/>
                    </a:ext>
                  </a:extLst>
                </p:cNvPr>
                <p:cNvSpPr/>
                <p:nvPr/>
              </p:nvSpPr>
              <p:spPr>
                <a:xfrm flipH="1" flipV="1">
                  <a:off x="0" y="542184"/>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8" name="Ligne">
                  <a:extLst>
                    <a:ext uri="{FF2B5EF4-FFF2-40B4-BE49-F238E27FC236}">
                      <a16:creationId xmlns:a16="http://schemas.microsoft.com/office/drawing/2014/main" id="{4E039BE9-A8A4-1A36-097B-526C90FE47EB}"/>
                    </a:ext>
                  </a:extLst>
                </p:cNvPr>
                <p:cNvSpPr/>
                <p:nvPr/>
              </p:nvSpPr>
              <p:spPr>
                <a:xfrm flipV="1">
                  <a:off x="522388" y="1082381"/>
                  <a:ext cx="280787"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 name="Ligne">
                  <a:extLst>
                    <a:ext uri="{FF2B5EF4-FFF2-40B4-BE49-F238E27FC236}">
                      <a16:creationId xmlns:a16="http://schemas.microsoft.com/office/drawing/2014/main" id="{3D9DB5F8-65AE-51BF-737A-BB2C01152AED}"/>
                    </a:ext>
                  </a:extLst>
                </p:cNvPr>
                <p:cNvSpPr/>
                <p:nvPr/>
              </p:nvSpPr>
              <p:spPr>
                <a:xfrm>
                  <a:off x="1029209" y="862095"/>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 name="Ligne">
                  <a:extLst>
                    <a:ext uri="{FF2B5EF4-FFF2-40B4-BE49-F238E27FC236}">
                      <a16:creationId xmlns:a16="http://schemas.microsoft.com/office/drawing/2014/main" id="{106BF81B-1549-59A4-4398-1508B7443163}"/>
                    </a:ext>
                  </a:extLst>
                </p:cNvPr>
                <p:cNvSpPr/>
                <p:nvPr/>
              </p:nvSpPr>
              <p:spPr>
                <a:xfrm flipV="1">
                  <a:off x="297025" y="104642"/>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 name="Ligne">
                  <a:extLst>
                    <a:ext uri="{FF2B5EF4-FFF2-40B4-BE49-F238E27FC236}">
                      <a16:creationId xmlns:a16="http://schemas.microsoft.com/office/drawing/2014/main" id="{AA51C61A-A07C-0CF3-BF8B-EC685D4DBC94}"/>
                    </a:ext>
                  </a:extLst>
                </p:cNvPr>
                <p:cNvSpPr/>
                <p:nvPr/>
              </p:nvSpPr>
              <p:spPr>
                <a:xfrm flipV="1">
                  <a:off x="2668101" y="103980"/>
                  <a:ext cx="1" cy="397093"/>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2" name="Ligne">
                  <a:extLst>
                    <a:ext uri="{FF2B5EF4-FFF2-40B4-BE49-F238E27FC236}">
                      <a16:creationId xmlns:a16="http://schemas.microsoft.com/office/drawing/2014/main" id="{6FB9F6EC-38F5-4BA7-D168-79BB7198800A}"/>
                    </a:ext>
                  </a:extLst>
                </p:cNvPr>
                <p:cNvSpPr/>
                <p:nvPr/>
              </p:nvSpPr>
              <p:spPr>
                <a:xfrm flipV="1">
                  <a:off x="2684339" y="540196"/>
                  <a:ext cx="280788" cy="280788"/>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3" name="Ligne">
                  <a:extLst>
                    <a:ext uri="{FF2B5EF4-FFF2-40B4-BE49-F238E27FC236}">
                      <a16:creationId xmlns:a16="http://schemas.microsoft.com/office/drawing/2014/main" id="{686933D3-382E-98B7-AA59-6AC349404688}"/>
                    </a:ext>
                  </a:extLst>
                </p:cNvPr>
                <p:cNvSpPr/>
                <p:nvPr/>
              </p:nvSpPr>
              <p:spPr>
                <a:xfrm flipH="1" flipV="1">
                  <a:off x="2161951" y="-1"/>
                  <a:ext cx="280788" cy="280788"/>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4" name="Ligne">
                  <a:extLst>
                    <a:ext uri="{FF2B5EF4-FFF2-40B4-BE49-F238E27FC236}">
                      <a16:creationId xmlns:a16="http://schemas.microsoft.com/office/drawing/2014/main" id="{E53E204A-B4F1-4C75-B72C-24C5BCFFF160}"/>
                    </a:ext>
                  </a:extLst>
                </p:cNvPr>
                <p:cNvSpPr/>
                <p:nvPr/>
              </p:nvSpPr>
              <p:spPr>
                <a:xfrm flipV="1">
                  <a:off x="1935916" y="861433"/>
                  <a:ext cx="1" cy="397092"/>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5" name="Ligne">
                  <a:extLst>
                    <a:ext uri="{FF2B5EF4-FFF2-40B4-BE49-F238E27FC236}">
                      <a16:creationId xmlns:a16="http://schemas.microsoft.com/office/drawing/2014/main" id="{7BFC6EA1-D60B-4248-2AB3-C62CA4FF353A}"/>
                    </a:ext>
                  </a:extLst>
                </p:cNvPr>
                <p:cNvSpPr/>
                <p:nvPr/>
              </p:nvSpPr>
              <p:spPr>
                <a:xfrm flipV="1">
                  <a:off x="1638891" y="541522"/>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6" name="Ligne">
                  <a:extLst>
                    <a:ext uri="{FF2B5EF4-FFF2-40B4-BE49-F238E27FC236}">
                      <a16:creationId xmlns:a16="http://schemas.microsoft.com/office/drawing/2014/main" id="{146B503F-5F4B-6ED0-BA81-68DE5AE165C5}"/>
                    </a:ext>
                  </a:extLst>
                </p:cNvPr>
                <p:cNvSpPr/>
                <p:nvPr/>
              </p:nvSpPr>
              <p:spPr>
                <a:xfrm flipH="1" flipV="1">
                  <a:off x="2161280" y="1081719"/>
                  <a:ext cx="280788" cy="280787"/>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7" name="Ligne">
                  <a:extLst>
                    <a:ext uri="{FF2B5EF4-FFF2-40B4-BE49-F238E27FC236}">
                      <a16:creationId xmlns:a16="http://schemas.microsoft.com/office/drawing/2014/main" id="{5FE2B585-E7C6-1FC5-EB7E-065BD8E5A717}"/>
                    </a:ext>
                  </a:extLst>
                </p:cNvPr>
                <p:cNvSpPr/>
                <p:nvPr/>
              </p:nvSpPr>
              <p:spPr>
                <a:xfrm>
                  <a:off x="2469555" y="1059979"/>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8" name="Ligne">
                  <a:extLst>
                    <a:ext uri="{FF2B5EF4-FFF2-40B4-BE49-F238E27FC236}">
                      <a16:creationId xmlns:a16="http://schemas.microsoft.com/office/drawing/2014/main" id="{139E5AC5-5017-75E7-4090-DB9DB7664BE0}"/>
                    </a:ext>
                  </a:extLst>
                </p:cNvPr>
                <p:cNvSpPr/>
                <p:nvPr/>
              </p:nvSpPr>
              <p:spPr>
                <a:xfrm>
                  <a:off x="1737370" y="302526"/>
                  <a:ext cx="397093" cy="1"/>
                </a:xfrm>
                <a:prstGeom prst="line">
                  <a:avLst/>
                </a:prstGeom>
                <a:noFill/>
                <a:ln w="50800" cap="flat">
                  <a:solidFill>
                    <a:srgbClr val="364094"/>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9" name="Cercle">
                  <a:extLst>
                    <a:ext uri="{FF2B5EF4-FFF2-40B4-BE49-F238E27FC236}">
                      <a16:creationId xmlns:a16="http://schemas.microsoft.com/office/drawing/2014/main" id="{450C0370-812F-43C0-E33C-4DB5693566F1}"/>
                    </a:ext>
                  </a:extLst>
                </p:cNvPr>
                <p:cNvSpPr/>
                <p:nvPr/>
              </p:nvSpPr>
              <p:spPr>
                <a:xfrm>
                  <a:off x="2232335" y="611579"/>
                  <a:ext cx="139348" cy="13934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30" name="Cercle">
                  <a:extLst>
                    <a:ext uri="{FF2B5EF4-FFF2-40B4-BE49-F238E27FC236}">
                      <a16:creationId xmlns:a16="http://schemas.microsoft.com/office/drawing/2014/main" id="{CC413AB3-9F52-C9CA-8C88-0A9344778ED6}"/>
                    </a:ext>
                  </a:extLst>
                </p:cNvPr>
                <p:cNvSpPr/>
                <p:nvPr/>
              </p:nvSpPr>
              <p:spPr>
                <a:xfrm>
                  <a:off x="593443" y="612241"/>
                  <a:ext cx="139348" cy="13934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pic>
            <p:nvPicPr>
              <p:cNvPr id="12" name="latex-image-1.pdf" descr="latex-image-1.pdf">
                <a:extLst>
                  <a:ext uri="{FF2B5EF4-FFF2-40B4-BE49-F238E27FC236}">
                    <a16:creationId xmlns:a16="http://schemas.microsoft.com/office/drawing/2014/main" id="{3B6F570D-3E58-105D-2905-3734411349C5}"/>
                  </a:ext>
                </a:extLst>
              </p:cNvPr>
              <p:cNvPicPr>
                <a:picLocks noChangeAspect="1"/>
              </p:cNvPicPr>
              <p:nvPr/>
            </p:nvPicPr>
            <p:blipFill>
              <a:blip r:embed="rId8"/>
              <a:stretch>
                <a:fillRect/>
              </a:stretch>
            </p:blipFill>
            <p:spPr>
              <a:xfrm>
                <a:off x="707138" y="0"/>
                <a:ext cx="1550848" cy="292189"/>
              </a:xfrm>
              <a:prstGeom prst="rect">
                <a:avLst/>
              </a:prstGeom>
              <a:ln w="12700" cap="flat">
                <a:noFill/>
                <a:miter lim="400000"/>
              </a:ln>
              <a:effectLst/>
            </p:spPr>
          </p:pic>
        </p:grpSp>
      </p:grpSp>
      <p:grpSp>
        <p:nvGrpSpPr>
          <p:cNvPr id="58" name="Group 57">
            <a:extLst>
              <a:ext uri="{FF2B5EF4-FFF2-40B4-BE49-F238E27FC236}">
                <a16:creationId xmlns:a16="http://schemas.microsoft.com/office/drawing/2014/main" id="{32F79240-447C-8448-24F8-503AC6E3B0C9}"/>
              </a:ext>
            </a:extLst>
          </p:cNvPr>
          <p:cNvGrpSpPr/>
          <p:nvPr/>
        </p:nvGrpSpPr>
        <p:grpSpPr>
          <a:xfrm>
            <a:off x="266012" y="7955088"/>
            <a:ext cx="13264310" cy="4356260"/>
            <a:chOff x="1120776" y="8551430"/>
            <a:chExt cx="13264310" cy="4356260"/>
          </a:xfrm>
        </p:grpSpPr>
        <p:sp>
          <p:nvSpPr>
            <p:cNvPr id="55" name="Rectangle 54">
              <a:extLst>
                <a:ext uri="{FF2B5EF4-FFF2-40B4-BE49-F238E27FC236}">
                  <a16:creationId xmlns:a16="http://schemas.microsoft.com/office/drawing/2014/main" id="{C4F696FB-F299-FE42-CFF1-8F530A81ABAE}"/>
                </a:ext>
              </a:extLst>
            </p:cNvPr>
            <p:cNvSpPr/>
            <p:nvPr/>
          </p:nvSpPr>
          <p:spPr>
            <a:xfrm>
              <a:off x="13814095" y="8551430"/>
              <a:ext cx="570991" cy="4356255"/>
            </a:xfrm>
            <a:prstGeom prst="rect">
              <a:avLst/>
            </a:prstGeom>
            <a:solidFill>
              <a:srgbClr val="07070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3" name="Picture 52">
              <a:extLst>
                <a:ext uri="{FF2B5EF4-FFF2-40B4-BE49-F238E27FC236}">
                  <a16:creationId xmlns:a16="http://schemas.microsoft.com/office/drawing/2014/main" id="{23EE6E61-7717-3CF1-2B90-4EBDF8EC1C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76" y="8551430"/>
              <a:ext cx="12708861" cy="4356260"/>
            </a:xfrm>
            <a:prstGeom prst="rect">
              <a:avLst/>
            </a:prstGeom>
          </p:spPr>
        </p:pic>
        <p:sp>
          <p:nvSpPr>
            <p:cNvPr id="57" name="Rectangle 56">
              <a:extLst>
                <a:ext uri="{FF2B5EF4-FFF2-40B4-BE49-F238E27FC236}">
                  <a16:creationId xmlns:a16="http://schemas.microsoft.com/office/drawing/2014/main" id="{1C1B9B71-245F-103E-D0F2-437B26E15640}"/>
                </a:ext>
              </a:extLst>
            </p:cNvPr>
            <p:cNvSpPr/>
            <p:nvPr/>
          </p:nvSpPr>
          <p:spPr>
            <a:xfrm>
              <a:off x="13285430" y="9437724"/>
              <a:ext cx="570991" cy="2743200"/>
            </a:xfrm>
            <a:prstGeom prst="rect">
              <a:avLst/>
            </a:prstGeom>
            <a:solidFill>
              <a:srgbClr val="07070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4" name="Google Shape;313;p30" descr="Google Shape;313;p30">
              <a:extLst>
                <a:ext uri="{FF2B5EF4-FFF2-40B4-BE49-F238E27FC236}">
                  <a16:creationId xmlns:a16="http://schemas.microsoft.com/office/drawing/2014/main" id="{DD8ACF12-99D4-EFA1-F1A7-B5BE1E431B13}"/>
                </a:ext>
              </a:extLst>
            </p:cNvPr>
            <p:cNvPicPr>
              <a:picLocks noChangeAspect="1"/>
            </p:cNvPicPr>
            <p:nvPr/>
          </p:nvPicPr>
          <p:blipFill>
            <a:blip r:embed="rId10"/>
            <a:srcRect l="5121" t="2873" r="1484" b="7186"/>
            <a:stretch>
              <a:fillRect/>
            </a:stretch>
          </p:blipFill>
          <p:spPr>
            <a:xfrm rot="20958799">
              <a:off x="13231187" y="10324806"/>
              <a:ext cx="1093871" cy="1031204"/>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grpSp>
      <p:sp>
        <p:nvSpPr>
          <p:cNvPr id="59" name="TextBox 58">
            <a:extLst>
              <a:ext uri="{FF2B5EF4-FFF2-40B4-BE49-F238E27FC236}">
                <a16:creationId xmlns:a16="http://schemas.microsoft.com/office/drawing/2014/main" id="{91458E01-8696-60EC-97D4-020F73757D5A}"/>
              </a:ext>
            </a:extLst>
          </p:cNvPr>
          <p:cNvSpPr txBox="1"/>
          <p:nvPr/>
        </p:nvSpPr>
        <p:spPr>
          <a:xfrm>
            <a:off x="-68166" y="12315490"/>
            <a:ext cx="293250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rPr>
              <a:t>Credits NAOJ</a:t>
            </a:r>
            <a:endParaRPr kumimoji="0" lang="ja-JP" alt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Neue"/>
            </a:endParaRPr>
          </a:p>
        </p:txBody>
      </p:sp>
      <p:sp>
        <p:nvSpPr>
          <p:cNvPr id="6" name="Oval 5">
            <a:extLst>
              <a:ext uri="{FF2B5EF4-FFF2-40B4-BE49-F238E27FC236}">
                <a16:creationId xmlns:a16="http://schemas.microsoft.com/office/drawing/2014/main" id="{6FDB80A6-17C2-B30D-1C76-023DAECFBB28}"/>
              </a:ext>
            </a:extLst>
          </p:cNvPr>
          <p:cNvSpPr/>
          <p:nvPr/>
        </p:nvSpPr>
        <p:spPr>
          <a:xfrm>
            <a:off x="1228523" y="8811137"/>
            <a:ext cx="570991" cy="2813201"/>
          </a:xfrm>
          <a:prstGeom prst="ellipse">
            <a:avLst/>
          </a:prstGeom>
          <a:noFill/>
          <a:ln w="38100" cap="flat">
            <a:solidFill>
              <a:srgbClr val="F19E4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639804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6CBAAD-FDD2-5895-EC50-9F029AB9A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3548" y="3053779"/>
            <a:ext cx="11900452" cy="9946370"/>
          </a:xfrm>
          <a:prstGeom prst="rect">
            <a:avLst/>
          </a:prstGeom>
        </p:spPr>
      </p:pic>
      <p:sp>
        <p:nvSpPr>
          <p:cNvPr id="302" name="LiteBIRD main scientific objectives"/>
          <p:cNvSpPr txBox="1"/>
          <p:nvPr/>
        </p:nvSpPr>
        <p:spPr>
          <a:xfrm>
            <a:off x="257412" y="95291"/>
            <a:ext cx="1254189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Main </a:t>
            </a:r>
            <a:r>
              <a:rPr dirty="0"/>
              <a:t>scientific objectives</a:t>
            </a:r>
          </a:p>
        </p:txBody>
      </p:sp>
      <p:sp>
        <p:nvSpPr>
          <p:cNvPr id="30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30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30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313" name="Grouper"/>
          <p:cNvGrpSpPr/>
          <p:nvPr/>
        </p:nvGrpSpPr>
        <p:grpSpPr>
          <a:xfrm>
            <a:off x="-30866" y="13078927"/>
            <a:ext cx="24467794" cy="656361"/>
            <a:chOff x="0" y="0"/>
            <a:chExt cx="24467793" cy="656360"/>
          </a:xfrm>
        </p:grpSpPr>
        <p:sp>
          <p:nvSpPr>
            <p:cNvPr id="30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12" name="Grouper"/>
            <p:cNvGrpSpPr/>
            <p:nvPr/>
          </p:nvGrpSpPr>
          <p:grpSpPr>
            <a:xfrm flipH="1">
              <a:off x="22124096" y="-1"/>
              <a:ext cx="2343698" cy="656361"/>
              <a:chOff x="0" y="0"/>
              <a:chExt cx="2343697" cy="656360"/>
            </a:xfrm>
          </p:grpSpPr>
          <p:sp>
            <p:nvSpPr>
              <p:cNvPr id="30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0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0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316" name="3"/>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3</a:t>
            </a:r>
          </a:p>
        </p:txBody>
      </p:sp>
      <p:grpSp>
        <p:nvGrpSpPr>
          <p:cNvPr id="325" name="Grouper"/>
          <p:cNvGrpSpPr/>
          <p:nvPr/>
        </p:nvGrpSpPr>
        <p:grpSpPr>
          <a:xfrm>
            <a:off x="-30867" y="-24578"/>
            <a:ext cx="24445734" cy="2203998"/>
            <a:chOff x="0" y="0"/>
            <a:chExt cx="24445732" cy="2203997"/>
          </a:xfrm>
        </p:grpSpPr>
        <p:sp>
          <p:nvSpPr>
            <p:cNvPr id="31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24"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26" name="Google Shape;247;p27"/>
          <p:cNvSpPr txBox="1"/>
          <p:nvPr/>
        </p:nvSpPr>
        <p:spPr>
          <a:xfrm>
            <a:off x="91229" y="3020872"/>
            <a:ext cx="12562388" cy="418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dirty="0"/>
              <a:t>CMB temperature and small scales polarization well known</a:t>
            </a:r>
          </a:p>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Search for the </a:t>
            </a:r>
            <a:r>
              <a:rPr lang="en-US" altLang="ja-JP" b="1" i="1" dirty="0">
                <a:solidFill>
                  <a:srgbClr val="F19E4B"/>
                </a:solidFill>
              </a:rPr>
              <a:t>B</a:t>
            </a:r>
            <a:r>
              <a:rPr lang="en-US" altLang="ja-JP" b="1" dirty="0">
                <a:solidFill>
                  <a:srgbClr val="F19E4B"/>
                </a:solidFill>
              </a:rPr>
              <a:t>-mode signal</a:t>
            </a:r>
            <a:r>
              <a:rPr lang="en-US" altLang="ja-JP" dirty="0"/>
              <a:t> as a probe of </a:t>
            </a:r>
            <a:r>
              <a:rPr lang="en-US" altLang="ja-JP" b="1" dirty="0">
                <a:solidFill>
                  <a:srgbClr val="F19E4B"/>
                </a:solidFill>
              </a:rPr>
              <a:t>cosmic inflation</a:t>
            </a:r>
            <a:r>
              <a:rPr lang="en-US" altLang="ja-JP" dirty="0"/>
              <a:t> in the CMB polarization</a:t>
            </a:r>
          </a:p>
          <a:p>
            <a:pPr marL="381000" lvl="6"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The inflationary (i.e. primordial) </a:t>
            </a:r>
            <a:r>
              <a:rPr lang="en-US" altLang="ja-JP" i="1" dirty="0"/>
              <a:t>B</a:t>
            </a:r>
            <a:r>
              <a:rPr lang="en-US" altLang="ja-JP" dirty="0"/>
              <a:t>-mode power is </a:t>
            </a:r>
          </a:p>
          <a:p>
            <a:pPr lvl="6" indent="0" algn="l" defTabSz="914400">
              <a:buClr>
                <a:srgbClr val="113362"/>
              </a:buClr>
              <a:buFont typeface="Arial"/>
              <a:defRPr sz="3900" b="0">
                <a:solidFill>
                  <a:srgbClr val="113362"/>
                </a:solidFill>
                <a:latin typeface="Times New Roman"/>
                <a:ea typeface="Times New Roman"/>
                <a:cs typeface="Times New Roman"/>
                <a:sym typeface="Times New Roman"/>
              </a:defRPr>
            </a:pPr>
            <a:r>
              <a:rPr lang="en-US" altLang="ja-JP" dirty="0"/>
              <a:t>proportional to the </a:t>
            </a:r>
            <a:r>
              <a:rPr lang="en-US" altLang="ja-JP" b="1" dirty="0">
                <a:solidFill>
                  <a:srgbClr val="F19E4B"/>
                </a:solidFill>
              </a:rPr>
              <a:t>tensor-to-scalar ratio, </a:t>
            </a:r>
            <a:r>
              <a:rPr lang="en-US" altLang="ja-JP" b="1" i="1" dirty="0">
                <a:solidFill>
                  <a:srgbClr val="F19E4B"/>
                </a:solidFill>
              </a:rPr>
              <a:t>r</a:t>
            </a:r>
            <a:endParaRPr lang="en-US" altLang="ja-JP" i="1" dirty="0"/>
          </a:p>
          <a:p>
            <a:pPr marL="381000" lvl="6"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Current best constraint: </a:t>
            </a:r>
            <a:r>
              <a:rPr lang="en-US" altLang="ja-JP" i="1" dirty="0"/>
              <a:t>r</a:t>
            </a:r>
            <a:r>
              <a:rPr lang="en-US" altLang="ja-JP" dirty="0"/>
              <a:t> &lt; 0.032 (95% C.L.) </a:t>
            </a:r>
          </a:p>
          <a:p>
            <a:pPr lvl="6" indent="0" algn="l" defTabSz="914400">
              <a:buClr>
                <a:srgbClr val="113362"/>
              </a:buClr>
              <a:buFont typeface="Arial"/>
              <a:defRPr sz="3200" b="0">
                <a:solidFill>
                  <a:srgbClr val="113362"/>
                </a:solidFill>
                <a:latin typeface="Times New Roman"/>
                <a:ea typeface="Times New Roman"/>
                <a:cs typeface="Times New Roman"/>
                <a:sym typeface="Times New Roman"/>
              </a:defRPr>
            </a:pPr>
            <a:r>
              <a:rPr lang="en-US" altLang="ja-JP" dirty="0"/>
              <a:t>(</a:t>
            </a:r>
            <a:r>
              <a:rPr lang="ja-JP" altLang="en-US" baseline="-12500" dirty="0"/>
              <a:t>📖 </a:t>
            </a:r>
            <a:r>
              <a:rPr lang="en-US" altLang="ja-JP" dirty="0"/>
              <a:t>Tristram et al. 2021, combining BK18 and Planck PR4)</a:t>
            </a:r>
            <a:endParaRPr lang="en-US" dirty="0"/>
          </a:p>
        </p:txBody>
      </p:sp>
      <p:sp>
        <p:nvSpPr>
          <p:cNvPr id="3" name="Rectangle 2">
            <a:extLst>
              <a:ext uri="{FF2B5EF4-FFF2-40B4-BE49-F238E27FC236}">
                <a16:creationId xmlns:a16="http://schemas.microsoft.com/office/drawing/2014/main" id="{2D4FA1D6-D3E3-256B-CF15-3E94F9F0D9CB}"/>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B976BE2A-AEA5-ADD4-95C2-E1F49B6C3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F321CFE-F568-097D-16D8-A39DC3986275}"/>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C052A8D5-1BFD-1884-DDDF-F531C7AEF2EB}"/>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11" name="Rectangle">
            <a:extLst>
              <a:ext uri="{FF2B5EF4-FFF2-40B4-BE49-F238E27FC236}">
                <a16:creationId xmlns:a16="http://schemas.microsoft.com/office/drawing/2014/main" id="{4F98D1F1-3FB3-63F8-7B66-5D4E1672EB9E}"/>
              </a:ext>
            </a:extLst>
          </p:cNvPr>
          <p:cNvSpPr/>
          <p:nvPr/>
        </p:nvSpPr>
        <p:spPr>
          <a:xfrm>
            <a:off x="13552848" y="5042905"/>
            <a:ext cx="2478092" cy="2787507"/>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2" name="Cercle">
            <a:extLst>
              <a:ext uri="{FF2B5EF4-FFF2-40B4-BE49-F238E27FC236}">
                <a16:creationId xmlns:a16="http://schemas.microsoft.com/office/drawing/2014/main" id="{FE768C1B-9C45-AC33-9909-1F0F3210151C}"/>
              </a:ext>
            </a:extLst>
          </p:cNvPr>
          <p:cNvSpPr/>
          <p:nvPr/>
        </p:nvSpPr>
        <p:spPr>
          <a:xfrm>
            <a:off x="13613051" y="5095025"/>
            <a:ext cx="179493" cy="179255"/>
          </a:xfrm>
          <a:prstGeom prst="ellipse">
            <a:avLst/>
          </a:prstGeom>
          <a:solidFill>
            <a:srgbClr val="5CA7F8"/>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3" name="Planck">
            <a:extLst>
              <a:ext uri="{FF2B5EF4-FFF2-40B4-BE49-F238E27FC236}">
                <a16:creationId xmlns:a16="http://schemas.microsoft.com/office/drawing/2014/main" id="{4F5DF7C5-5C3B-2D82-D142-1A970610ADBC}"/>
              </a:ext>
            </a:extLst>
          </p:cNvPr>
          <p:cNvSpPr txBox="1"/>
          <p:nvPr/>
        </p:nvSpPr>
        <p:spPr>
          <a:xfrm>
            <a:off x="13849187" y="4895114"/>
            <a:ext cx="2279000" cy="579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5CA7F8"/>
                </a:solidFill>
                <a:latin typeface="Palatino"/>
                <a:ea typeface="Palatino"/>
                <a:cs typeface="Palatino"/>
                <a:sym typeface="Palatino"/>
              </a:defRPr>
            </a:lvl1pPr>
          </a:lstStyle>
          <a:p>
            <a:r>
              <a:rPr dirty="0"/>
              <a:t>Planck</a:t>
            </a:r>
          </a:p>
        </p:txBody>
      </p:sp>
      <p:sp>
        <p:nvSpPr>
          <p:cNvPr id="14" name="Cercle">
            <a:extLst>
              <a:ext uri="{FF2B5EF4-FFF2-40B4-BE49-F238E27FC236}">
                <a16:creationId xmlns:a16="http://schemas.microsoft.com/office/drawing/2014/main" id="{F50B43E8-6E4C-467B-0226-E02E5272F03D}"/>
              </a:ext>
            </a:extLst>
          </p:cNvPr>
          <p:cNvSpPr/>
          <p:nvPr/>
        </p:nvSpPr>
        <p:spPr>
          <a:xfrm>
            <a:off x="13613051" y="5493897"/>
            <a:ext cx="179493" cy="179255"/>
          </a:xfrm>
          <a:prstGeom prst="ellipse">
            <a:avLst/>
          </a:prstGeom>
          <a:solidFill>
            <a:srgbClr val="C0C0C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5" name="WMAP">
            <a:extLst>
              <a:ext uri="{FF2B5EF4-FFF2-40B4-BE49-F238E27FC236}">
                <a16:creationId xmlns:a16="http://schemas.microsoft.com/office/drawing/2014/main" id="{F16FDC43-71CF-3C27-A007-9C5776EC95B8}"/>
              </a:ext>
            </a:extLst>
          </p:cNvPr>
          <p:cNvSpPr txBox="1"/>
          <p:nvPr/>
        </p:nvSpPr>
        <p:spPr>
          <a:xfrm>
            <a:off x="13849187" y="5293988"/>
            <a:ext cx="2015783"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C0C0C0"/>
                </a:solidFill>
                <a:latin typeface="Palatino"/>
                <a:ea typeface="Palatino"/>
                <a:cs typeface="Palatino"/>
                <a:sym typeface="Palatino"/>
              </a:defRPr>
            </a:lvl1pPr>
          </a:lstStyle>
          <a:p>
            <a:r>
              <a:rPr dirty="0"/>
              <a:t>WMAP</a:t>
            </a:r>
          </a:p>
        </p:txBody>
      </p:sp>
      <p:sp>
        <p:nvSpPr>
          <p:cNvPr id="16" name="Cercle">
            <a:extLst>
              <a:ext uri="{FF2B5EF4-FFF2-40B4-BE49-F238E27FC236}">
                <a16:creationId xmlns:a16="http://schemas.microsoft.com/office/drawing/2014/main" id="{CF4FF323-9BE4-9289-7AD8-5F0F03017A77}"/>
              </a:ext>
            </a:extLst>
          </p:cNvPr>
          <p:cNvSpPr/>
          <p:nvPr/>
        </p:nvSpPr>
        <p:spPr>
          <a:xfrm>
            <a:off x="13613051" y="5892771"/>
            <a:ext cx="179493" cy="179255"/>
          </a:xfrm>
          <a:prstGeom prst="ellipse">
            <a:avLst/>
          </a:prstGeom>
          <a:solidFill>
            <a:srgbClr val="EA8677"/>
          </a:solidFill>
          <a:ln w="12700" cap="flat">
            <a:noFill/>
            <a:miter lim="400000"/>
          </a:ln>
          <a:effectLst/>
        </p:spPr>
        <p:txBody>
          <a:bodyPr wrap="square" lIns="71437" tIns="71437" rIns="71437" bIns="71437" numCol="1" anchor="ctr">
            <a:noAutofit/>
          </a:bodyPr>
          <a:lstStyle/>
          <a:p>
            <a:pPr defTabSz="821531">
              <a:defRPr b="0">
                <a:solidFill>
                  <a:srgbClr val="EA8677"/>
                </a:solidFill>
                <a:latin typeface="+mn-lt"/>
                <a:ea typeface="+mn-ea"/>
                <a:cs typeface="+mn-cs"/>
                <a:sym typeface="Helvetica Neue Medium"/>
              </a:defRPr>
            </a:pPr>
            <a:endParaRPr/>
          </a:p>
        </p:txBody>
      </p:sp>
      <p:sp>
        <p:nvSpPr>
          <p:cNvPr id="17" name="Cercle">
            <a:extLst>
              <a:ext uri="{FF2B5EF4-FFF2-40B4-BE49-F238E27FC236}">
                <a16:creationId xmlns:a16="http://schemas.microsoft.com/office/drawing/2014/main" id="{6857C230-E1F3-6879-678C-67ED28D6B279}"/>
              </a:ext>
            </a:extLst>
          </p:cNvPr>
          <p:cNvSpPr/>
          <p:nvPr/>
        </p:nvSpPr>
        <p:spPr>
          <a:xfrm>
            <a:off x="13613051" y="6291645"/>
            <a:ext cx="179493" cy="179255"/>
          </a:xfrm>
          <a:prstGeom prst="ellipse">
            <a:avLst/>
          </a:prstGeom>
          <a:solidFill>
            <a:srgbClr val="E9C967"/>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8" name="Cercle">
            <a:extLst>
              <a:ext uri="{FF2B5EF4-FFF2-40B4-BE49-F238E27FC236}">
                <a16:creationId xmlns:a16="http://schemas.microsoft.com/office/drawing/2014/main" id="{501E699D-3CB7-C165-3C15-AF434D03F78F}"/>
              </a:ext>
            </a:extLst>
          </p:cNvPr>
          <p:cNvSpPr/>
          <p:nvPr/>
        </p:nvSpPr>
        <p:spPr>
          <a:xfrm>
            <a:off x="13613051" y="6690518"/>
            <a:ext cx="179493" cy="179254"/>
          </a:xfrm>
          <a:prstGeom prst="ellipse">
            <a:avLst/>
          </a:prstGeom>
          <a:solidFill>
            <a:srgbClr val="A5C13D"/>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9" name="Cercle">
            <a:extLst>
              <a:ext uri="{FF2B5EF4-FFF2-40B4-BE49-F238E27FC236}">
                <a16:creationId xmlns:a16="http://schemas.microsoft.com/office/drawing/2014/main" id="{5E5E61C3-AD55-E622-65F5-58D80D16A30F}"/>
              </a:ext>
            </a:extLst>
          </p:cNvPr>
          <p:cNvSpPr/>
          <p:nvPr/>
        </p:nvSpPr>
        <p:spPr>
          <a:xfrm>
            <a:off x="13613051" y="7089391"/>
            <a:ext cx="179493" cy="179254"/>
          </a:xfrm>
          <a:prstGeom prst="ellipse">
            <a:avLst/>
          </a:prstGeom>
          <a:solidFill>
            <a:srgbClr val="B1559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20" name="ACT">
            <a:extLst>
              <a:ext uri="{FF2B5EF4-FFF2-40B4-BE49-F238E27FC236}">
                <a16:creationId xmlns:a16="http://schemas.microsoft.com/office/drawing/2014/main" id="{D6762234-F2FC-A8C0-1E4F-D7630686C024}"/>
              </a:ext>
            </a:extLst>
          </p:cNvPr>
          <p:cNvSpPr txBox="1"/>
          <p:nvPr/>
        </p:nvSpPr>
        <p:spPr>
          <a:xfrm>
            <a:off x="13849187" y="5692861"/>
            <a:ext cx="2633121" cy="579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EA8677"/>
                </a:solidFill>
                <a:latin typeface="Palatino"/>
                <a:ea typeface="Palatino"/>
                <a:cs typeface="Palatino"/>
                <a:sym typeface="Palatino"/>
              </a:defRPr>
            </a:lvl1pPr>
          </a:lstStyle>
          <a:p>
            <a:r>
              <a:rPr dirty="0"/>
              <a:t>ACT</a:t>
            </a:r>
          </a:p>
        </p:txBody>
      </p:sp>
      <p:sp>
        <p:nvSpPr>
          <p:cNvPr id="21" name="SPTpol">
            <a:extLst>
              <a:ext uri="{FF2B5EF4-FFF2-40B4-BE49-F238E27FC236}">
                <a16:creationId xmlns:a16="http://schemas.microsoft.com/office/drawing/2014/main" id="{874EBFD9-B286-9688-B3CC-E78871B30419}"/>
              </a:ext>
            </a:extLst>
          </p:cNvPr>
          <p:cNvSpPr txBox="1"/>
          <p:nvPr/>
        </p:nvSpPr>
        <p:spPr>
          <a:xfrm>
            <a:off x="13849187" y="6091734"/>
            <a:ext cx="2192459"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E9C967"/>
                </a:solidFill>
                <a:latin typeface="Palatino"/>
                <a:ea typeface="Palatino"/>
                <a:cs typeface="Palatino"/>
                <a:sym typeface="Palatino"/>
              </a:defRPr>
            </a:lvl1pPr>
          </a:lstStyle>
          <a:p>
            <a:r>
              <a:rPr dirty="0" err="1"/>
              <a:t>SPTpol</a:t>
            </a:r>
            <a:endParaRPr dirty="0"/>
          </a:p>
        </p:txBody>
      </p:sp>
      <p:sp>
        <p:nvSpPr>
          <p:cNvPr id="22" name="POLARBEAR">
            <a:extLst>
              <a:ext uri="{FF2B5EF4-FFF2-40B4-BE49-F238E27FC236}">
                <a16:creationId xmlns:a16="http://schemas.microsoft.com/office/drawing/2014/main" id="{C4F4817D-C3F9-16D6-0BE9-0D7DCD988D90}"/>
              </a:ext>
            </a:extLst>
          </p:cNvPr>
          <p:cNvSpPr txBox="1"/>
          <p:nvPr/>
        </p:nvSpPr>
        <p:spPr>
          <a:xfrm>
            <a:off x="13849187" y="6490607"/>
            <a:ext cx="3656136"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A5C13D"/>
                </a:solidFill>
                <a:latin typeface="Palatino"/>
                <a:ea typeface="Palatino"/>
                <a:cs typeface="Palatino"/>
                <a:sym typeface="Palatino"/>
              </a:defRPr>
            </a:lvl1pPr>
          </a:lstStyle>
          <a:p>
            <a:r>
              <a:rPr dirty="0"/>
              <a:t>POLARBEAR</a:t>
            </a:r>
          </a:p>
        </p:txBody>
      </p:sp>
      <p:sp>
        <p:nvSpPr>
          <p:cNvPr id="23" name="BICEP2/Keck">
            <a:extLst>
              <a:ext uri="{FF2B5EF4-FFF2-40B4-BE49-F238E27FC236}">
                <a16:creationId xmlns:a16="http://schemas.microsoft.com/office/drawing/2014/main" id="{7037371F-615B-1891-D6A0-A688F63FDD2F}"/>
              </a:ext>
            </a:extLst>
          </p:cNvPr>
          <p:cNvSpPr txBox="1"/>
          <p:nvPr/>
        </p:nvSpPr>
        <p:spPr>
          <a:xfrm>
            <a:off x="13849187" y="6889480"/>
            <a:ext cx="3270456"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B15590"/>
                </a:solidFill>
                <a:latin typeface="Palatino"/>
                <a:ea typeface="Palatino"/>
                <a:cs typeface="Palatino"/>
                <a:sym typeface="Palatino"/>
              </a:defRPr>
            </a:lvl1pPr>
          </a:lstStyle>
          <a:p>
            <a:r>
              <a:rPr dirty="0"/>
              <a:t>BICEP2/Keck</a:t>
            </a:r>
          </a:p>
        </p:txBody>
      </p:sp>
    </p:spTree>
    <p:extLst>
      <p:ext uri="{BB962C8B-B14F-4D97-AF65-F5344CB8AC3E}">
        <p14:creationId xmlns:p14="http://schemas.microsoft.com/office/powerpoint/2010/main" val="25407551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6CBAAD-FDD2-5895-EC50-9F029AB9A5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88709" y="3053779"/>
            <a:ext cx="11890130" cy="9946370"/>
          </a:xfrm>
          <a:prstGeom prst="rect">
            <a:avLst/>
          </a:prstGeom>
        </p:spPr>
      </p:pic>
      <p:sp>
        <p:nvSpPr>
          <p:cNvPr id="302" name="LiteBIRD main scientific objectives"/>
          <p:cNvSpPr txBox="1"/>
          <p:nvPr/>
        </p:nvSpPr>
        <p:spPr>
          <a:xfrm>
            <a:off x="257412" y="95291"/>
            <a:ext cx="1254189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Main </a:t>
            </a:r>
            <a:r>
              <a:rPr dirty="0"/>
              <a:t>scientific objectives</a:t>
            </a:r>
          </a:p>
        </p:txBody>
      </p:sp>
      <p:sp>
        <p:nvSpPr>
          <p:cNvPr id="30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30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30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313" name="Grouper"/>
          <p:cNvGrpSpPr/>
          <p:nvPr/>
        </p:nvGrpSpPr>
        <p:grpSpPr>
          <a:xfrm>
            <a:off x="-30866" y="13078927"/>
            <a:ext cx="24467794" cy="656361"/>
            <a:chOff x="0" y="0"/>
            <a:chExt cx="24467793" cy="656360"/>
          </a:xfrm>
        </p:grpSpPr>
        <p:sp>
          <p:nvSpPr>
            <p:cNvPr id="30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12" name="Grouper"/>
            <p:cNvGrpSpPr/>
            <p:nvPr/>
          </p:nvGrpSpPr>
          <p:grpSpPr>
            <a:xfrm flipH="1">
              <a:off x="22124096" y="-1"/>
              <a:ext cx="2343698" cy="656361"/>
              <a:chOff x="0" y="0"/>
              <a:chExt cx="2343697" cy="656360"/>
            </a:xfrm>
          </p:grpSpPr>
          <p:sp>
            <p:nvSpPr>
              <p:cNvPr id="30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0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0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316" name="3"/>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3</a:t>
            </a:r>
          </a:p>
        </p:txBody>
      </p:sp>
      <p:grpSp>
        <p:nvGrpSpPr>
          <p:cNvPr id="325" name="Grouper"/>
          <p:cNvGrpSpPr/>
          <p:nvPr/>
        </p:nvGrpSpPr>
        <p:grpSpPr>
          <a:xfrm>
            <a:off x="-30867" y="-24578"/>
            <a:ext cx="24445734" cy="2203998"/>
            <a:chOff x="0" y="0"/>
            <a:chExt cx="24445732" cy="2203997"/>
          </a:xfrm>
        </p:grpSpPr>
        <p:sp>
          <p:nvSpPr>
            <p:cNvPr id="31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2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24" name="LiteBIRD-logo-posi-RGB.png" descr="LiteBIRD-logo-posi-RGB.png"/>
            <p:cNvPicPr>
              <a:picLocks noChangeAspect="1"/>
            </p:cNvPicPr>
            <p:nvPr/>
          </p:nvPicPr>
          <p:blipFill>
            <a:blip r:embed="rId4"/>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326" name="Google Shape;247;p27"/>
          <p:cNvSpPr txBox="1"/>
          <p:nvPr/>
        </p:nvSpPr>
        <p:spPr>
          <a:xfrm>
            <a:off x="91229" y="3020872"/>
            <a:ext cx="12562388" cy="8987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dirty="0"/>
              <a:t>CMB temperature and small scales polarization well known</a:t>
            </a:r>
          </a:p>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Search for the </a:t>
            </a:r>
            <a:r>
              <a:rPr lang="en-US" altLang="ja-JP" b="1" i="1" dirty="0">
                <a:solidFill>
                  <a:srgbClr val="F19E4B"/>
                </a:solidFill>
              </a:rPr>
              <a:t>B</a:t>
            </a:r>
            <a:r>
              <a:rPr lang="en-US" altLang="ja-JP" b="1" dirty="0">
                <a:solidFill>
                  <a:srgbClr val="F19E4B"/>
                </a:solidFill>
              </a:rPr>
              <a:t>-mode signal</a:t>
            </a:r>
            <a:r>
              <a:rPr lang="en-US" altLang="ja-JP" dirty="0"/>
              <a:t> as a probe of </a:t>
            </a:r>
            <a:r>
              <a:rPr lang="en-US" altLang="ja-JP" b="1" dirty="0">
                <a:solidFill>
                  <a:srgbClr val="F19E4B"/>
                </a:solidFill>
              </a:rPr>
              <a:t>cosmic inflation</a:t>
            </a:r>
            <a:r>
              <a:rPr lang="en-US" altLang="ja-JP" dirty="0"/>
              <a:t> in the CMB polarization</a:t>
            </a:r>
          </a:p>
          <a:p>
            <a:pPr marL="381000" lvl="6"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The inflationary (i.e. primordial) </a:t>
            </a:r>
            <a:r>
              <a:rPr lang="en-US" altLang="ja-JP" i="1" dirty="0"/>
              <a:t>B</a:t>
            </a:r>
            <a:r>
              <a:rPr lang="en-US" altLang="ja-JP" dirty="0"/>
              <a:t>-mode power is </a:t>
            </a:r>
          </a:p>
          <a:p>
            <a:pPr lvl="6" indent="0" algn="l" defTabSz="914400">
              <a:buClr>
                <a:srgbClr val="113362"/>
              </a:buClr>
              <a:buFont typeface="Arial"/>
              <a:defRPr sz="3900" b="0">
                <a:solidFill>
                  <a:srgbClr val="113362"/>
                </a:solidFill>
                <a:latin typeface="Times New Roman"/>
                <a:ea typeface="Times New Roman"/>
                <a:cs typeface="Times New Roman"/>
                <a:sym typeface="Times New Roman"/>
              </a:defRPr>
            </a:pPr>
            <a:r>
              <a:rPr lang="en-US" altLang="ja-JP" dirty="0"/>
              <a:t>proportional to the </a:t>
            </a:r>
            <a:r>
              <a:rPr lang="en-US" altLang="ja-JP" b="1" dirty="0">
                <a:solidFill>
                  <a:srgbClr val="F19E4B"/>
                </a:solidFill>
              </a:rPr>
              <a:t>tensor-to-scalar ratio, </a:t>
            </a:r>
            <a:r>
              <a:rPr lang="en-US" altLang="ja-JP" b="1" i="1" dirty="0">
                <a:solidFill>
                  <a:srgbClr val="F19E4B"/>
                </a:solidFill>
              </a:rPr>
              <a:t>r</a:t>
            </a:r>
            <a:endParaRPr lang="en-US" altLang="ja-JP" i="1" dirty="0"/>
          </a:p>
          <a:p>
            <a:pPr marL="381000" lvl="6"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altLang="ja-JP" dirty="0"/>
              <a:t>Current best constraint: </a:t>
            </a:r>
            <a:r>
              <a:rPr lang="en-US" altLang="ja-JP" i="1" dirty="0"/>
              <a:t>r</a:t>
            </a:r>
            <a:r>
              <a:rPr lang="en-US" altLang="ja-JP" dirty="0"/>
              <a:t> &lt; 0.032 (95% C.L.) </a:t>
            </a:r>
          </a:p>
          <a:p>
            <a:pPr lvl="6" indent="0" algn="l" defTabSz="914400">
              <a:buClr>
                <a:srgbClr val="113362"/>
              </a:buClr>
              <a:buFont typeface="Arial"/>
              <a:defRPr sz="3200" b="0">
                <a:solidFill>
                  <a:srgbClr val="113362"/>
                </a:solidFill>
                <a:latin typeface="Times New Roman"/>
                <a:ea typeface="Times New Roman"/>
                <a:cs typeface="Times New Roman"/>
                <a:sym typeface="Times New Roman"/>
              </a:defRPr>
            </a:pPr>
            <a:r>
              <a:rPr lang="en-US" altLang="ja-JP" dirty="0"/>
              <a:t>(</a:t>
            </a:r>
            <a:r>
              <a:rPr lang="ja-JP" altLang="en-US" baseline="-12500" dirty="0"/>
              <a:t>📖 </a:t>
            </a:r>
            <a:r>
              <a:rPr lang="en-US" altLang="ja-JP" dirty="0"/>
              <a:t>Tristram et al. 2021, combining BK18 and Planck PR4)</a:t>
            </a:r>
            <a:endParaRPr lang="en-US" dirty="0"/>
          </a:p>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dirty="0"/>
              <a:t>LiteBIRD will have a </a:t>
            </a:r>
            <a:r>
              <a:rPr lang="en-US" altLang="ja-JP" b="0" dirty="0">
                <a:solidFill>
                  <a:srgbClr val="002060"/>
                </a:solidFill>
              </a:rPr>
              <a:t>sensitivity on r </a:t>
            </a:r>
            <a:r>
              <a:rPr lang="en-US" altLang="ja-JP" b="1" dirty="0">
                <a:solidFill>
                  <a:srgbClr val="F19E4B"/>
                </a:solidFill>
              </a:rPr>
              <a:t>improved by ~50</a:t>
            </a:r>
            <a:endParaRPr lang="en-US" dirty="0"/>
          </a:p>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lang="en-US" dirty="0"/>
              <a:t>Scientific target without external data:</a:t>
            </a:r>
          </a:p>
          <a:p>
            <a:pPr marL="1016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For </a:t>
            </a:r>
            <a:r>
              <a:rPr i="1" dirty="0"/>
              <a:t>r</a:t>
            </a:r>
            <a:r>
              <a:rPr dirty="0"/>
              <a:t> = 0,</a:t>
            </a:r>
            <a:r>
              <a:rPr b="1" dirty="0">
                <a:solidFill>
                  <a:srgbClr val="F19E4B"/>
                </a:solidFill>
              </a:rPr>
              <a:t> total uncertainty of 𝛿</a:t>
            </a:r>
            <a:r>
              <a:rPr b="1" i="1" dirty="0">
                <a:solidFill>
                  <a:srgbClr val="F19E4B"/>
                </a:solidFill>
              </a:rPr>
              <a:t>r</a:t>
            </a:r>
            <a:r>
              <a:rPr b="1" dirty="0">
                <a:solidFill>
                  <a:srgbClr val="F19E4B"/>
                </a:solidFill>
              </a:rPr>
              <a:t> &lt; 0.001</a:t>
            </a:r>
          </a:p>
          <a:p>
            <a:pPr marL="1016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For </a:t>
            </a:r>
            <a:r>
              <a:rPr i="1" dirty="0"/>
              <a:t>r</a:t>
            </a:r>
            <a:r>
              <a:rPr dirty="0"/>
              <a:t> = 0.01, 5-𝜎 detection of the reionization </a:t>
            </a:r>
          </a:p>
          <a:p>
            <a:pPr indent="635000" algn="l" defTabSz="914400">
              <a:buClr>
                <a:srgbClr val="113362"/>
              </a:buClr>
              <a:buFont typeface="Arial"/>
              <a:defRPr sz="3900" b="0">
                <a:solidFill>
                  <a:srgbClr val="113362"/>
                </a:solidFill>
                <a:latin typeface="Times New Roman"/>
                <a:ea typeface="Times New Roman"/>
                <a:cs typeface="Times New Roman"/>
                <a:sym typeface="Times New Roman"/>
              </a:defRPr>
            </a:pPr>
            <a:r>
              <a:rPr dirty="0"/>
              <a:t>(2 &lt; </a:t>
            </a:r>
            <a:r>
              <a:rPr i="1" dirty="0"/>
              <a:t>ℓ </a:t>
            </a:r>
            <a:r>
              <a:rPr dirty="0"/>
              <a:t>&lt; 10) and recombination (11 &lt; </a:t>
            </a:r>
            <a:r>
              <a:rPr i="1" dirty="0"/>
              <a:t>ℓ</a:t>
            </a:r>
            <a:r>
              <a:rPr dirty="0"/>
              <a:t> &lt; 200) peaks independently </a:t>
            </a:r>
          </a:p>
          <a:p>
            <a:pPr marL="381000" indent="-381000" algn="l" defTabSz="914400">
              <a:buClr>
                <a:srgbClr val="113362"/>
              </a:buClr>
              <a:buSzPts val="3900"/>
              <a:buFont typeface="Arial"/>
              <a:buChar char="•"/>
              <a:defRPr sz="3900" b="0">
                <a:solidFill>
                  <a:srgbClr val="113362"/>
                </a:solidFill>
                <a:latin typeface="Times New Roman"/>
                <a:ea typeface="Times New Roman"/>
                <a:cs typeface="Times New Roman"/>
                <a:sym typeface="Times New Roman"/>
              </a:defRPr>
            </a:pPr>
            <a:r>
              <a:rPr dirty="0"/>
              <a:t>Huge discovery impact (evidence for inflation, knowledge of its energy scale, …)</a:t>
            </a:r>
          </a:p>
        </p:txBody>
      </p:sp>
      <p:sp>
        <p:nvSpPr>
          <p:cNvPr id="3" name="Rectangle 2">
            <a:extLst>
              <a:ext uri="{FF2B5EF4-FFF2-40B4-BE49-F238E27FC236}">
                <a16:creationId xmlns:a16="http://schemas.microsoft.com/office/drawing/2014/main" id="{2D4FA1D6-D3E3-256B-CF15-3E94F9F0D9CB}"/>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B976BE2A-AEA5-ADD4-95C2-E1F49B6C3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F321CFE-F568-097D-16D8-A39DC3986275}"/>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C052A8D5-1BFD-1884-DDDF-F531C7AEF2EB}"/>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
        <p:nvSpPr>
          <p:cNvPr id="11" name="Rectangle">
            <a:extLst>
              <a:ext uri="{FF2B5EF4-FFF2-40B4-BE49-F238E27FC236}">
                <a16:creationId xmlns:a16="http://schemas.microsoft.com/office/drawing/2014/main" id="{4F98D1F1-3FB3-63F8-7B66-5D4E1672EB9E}"/>
              </a:ext>
            </a:extLst>
          </p:cNvPr>
          <p:cNvSpPr/>
          <p:nvPr/>
        </p:nvSpPr>
        <p:spPr>
          <a:xfrm>
            <a:off x="13552848" y="5042905"/>
            <a:ext cx="2478092" cy="2787507"/>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2" name="Cercle">
            <a:extLst>
              <a:ext uri="{FF2B5EF4-FFF2-40B4-BE49-F238E27FC236}">
                <a16:creationId xmlns:a16="http://schemas.microsoft.com/office/drawing/2014/main" id="{FE768C1B-9C45-AC33-9909-1F0F3210151C}"/>
              </a:ext>
            </a:extLst>
          </p:cNvPr>
          <p:cNvSpPr/>
          <p:nvPr/>
        </p:nvSpPr>
        <p:spPr>
          <a:xfrm>
            <a:off x="13613051" y="5095025"/>
            <a:ext cx="179493" cy="179255"/>
          </a:xfrm>
          <a:prstGeom prst="ellipse">
            <a:avLst/>
          </a:prstGeom>
          <a:solidFill>
            <a:srgbClr val="5CA7F8"/>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3" name="Planck">
            <a:extLst>
              <a:ext uri="{FF2B5EF4-FFF2-40B4-BE49-F238E27FC236}">
                <a16:creationId xmlns:a16="http://schemas.microsoft.com/office/drawing/2014/main" id="{4F5DF7C5-5C3B-2D82-D142-1A970610ADBC}"/>
              </a:ext>
            </a:extLst>
          </p:cNvPr>
          <p:cNvSpPr txBox="1"/>
          <p:nvPr/>
        </p:nvSpPr>
        <p:spPr>
          <a:xfrm>
            <a:off x="13849187" y="4895114"/>
            <a:ext cx="2279000" cy="579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5CA7F8"/>
                </a:solidFill>
                <a:latin typeface="Palatino"/>
                <a:ea typeface="Palatino"/>
                <a:cs typeface="Palatino"/>
                <a:sym typeface="Palatino"/>
              </a:defRPr>
            </a:lvl1pPr>
          </a:lstStyle>
          <a:p>
            <a:r>
              <a:rPr dirty="0"/>
              <a:t>Planck</a:t>
            </a:r>
          </a:p>
        </p:txBody>
      </p:sp>
      <p:sp>
        <p:nvSpPr>
          <p:cNvPr id="14" name="Cercle">
            <a:extLst>
              <a:ext uri="{FF2B5EF4-FFF2-40B4-BE49-F238E27FC236}">
                <a16:creationId xmlns:a16="http://schemas.microsoft.com/office/drawing/2014/main" id="{F50B43E8-6E4C-467B-0226-E02E5272F03D}"/>
              </a:ext>
            </a:extLst>
          </p:cNvPr>
          <p:cNvSpPr/>
          <p:nvPr/>
        </p:nvSpPr>
        <p:spPr>
          <a:xfrm>
            <a:off x="13613051" y="5493897"/>
            <a:ext cx="179493" cy="179255"/>
          </a:xfrm>
          <a:prstGeom prst="ellipse">
            <a:avLst/>
          </a:prstGeom>
          <a:solidFill>
            <a:srgbClr val="C0C0C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5" name="WMAP">
            <a:extLst>
              <a:ext uri="{FF2B5EF4-FFF2-40B4-BE49-F238E27FC236}">
                <a16:creationId xmlns:a16="http://schemas.microsoft.com/office/drawing/2014/main" id="{F16FDC43-71CF-3C27-A007-9C5776EC95B8}"/>
              </a:ext>
            </a:extLst>
          </p:cNvPr>
          <p:cNvSpPr txBox="1"/>
          <p:nvPr/>
        </p:nvSpPr>
        <p:spPr>
          <a:xfrm>
            <a:off x="13849187" y="5293988"/>
            <a:ext cx="2015783"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C0C0C0"/>
                </a:solidFill>
                <a:latin typeface="Palatino"/>
                <a:ea typeface="Palatino"/>
                <a:cs typeface="Palatino"/>
                <a:sym typeface="Palatino"/>
              </a:defRPr>
            </a:lvl1pPr>
          </a:lstStyle>
          <a:p>
            <a:r>
              <a:rPr dirty="0"/>
              <a:t>WMAP</a:t>
            </a:r>
          </a:p>
        </p:txBody>
      </p:sp>
      <p:sp>
        <p:nvSpPr>
          <p:cNvPr id="16" name="Cercle">
            <a:extLst>
              <a:ext uri="{FF2B5EF4-FFF2-40B4-BE49-F238E27FC236}">
                <a16:creationId xmlns:a16="http://schemas.microsoft.com/office/drawing/2014/main" id="{CF4FF323-9BE4-9289-7AD8-5F0F03017A77}"/>
              </a:ext>
            </a:extLst>
          </p:cNvPr>
          <p:cNvSpPr/>
          <p:nvPr/>
        </p:nvSpPr>
        <p:spPr>
          <a:xfrm>
            <a:off x="13613051" y="5892771"/>
            <a:ext cx="179493" cy="179255"/>
          </a:xfrm>
          <a:prstGeom prst="ellipse">
            <a:avLst/>
          </a:prstGeom>
          <a:solidFill>
            <a:srgbClr val="EA8677"/>
          </a:solidFill>
          <a:ln w="12700" cap="flat">
            <a:noFill/>
            <a:miter lim="400000"/>
          </a:ln>
          <a:effectLst/>
        </p:spPr>
        <p:txBody>
          <a:bodyPr wrap="square" lIns="71437" tIns="71437" rIns="71437" bIns="71437" numCol="1" anchor="ctr">
            <a:noAutofit/>
          </a:bodyPr>
          <a:lstStyle/>
          <a:p>
            <a:pPr defTabSz="821531">
              <a:defRPr b="0">
                <a:solidFill>
                  <a:srgbClr val="EA8677"/>
                </a:solidFill>
                <a:latin typeface="+mn-lt"/>
                <a:ea typeface="+mn-ea"/>
                <a:cs typeface="+mn-cs"/>
                <a:sym typeface="Helvetica Neue Medium"/>
              </a:defRPr>
            </a:pPr>
            <a:endParaRPr/>
          </a:p>
        </p:txBody>
      </p:sp>
      <p:sp>
        <p:nvSpPr>
          <p:cNvPr id="17" name="Cercle">
            <a:extLst>
              <a:ext uri="{FF2B5EF4-FFF2-40B4-BE49-F238E27FC236}">
                <a16:creationId xmlns:a16="http://schemas.microsoft.com/office/drawing/2014/main" id="{6857C230-E1F3-6879-678C-67ED28D6B279}"/>
              </a:ext>
            </a:extLst>
          </p:cNvPr>
          <p:cNvSpPr/>
          <p:nvPr/>
        </p:nvSpPr>
        <p:spPr>
          <a:xfrm>
            <a:off x="13613051" y="6291645"/>
            <a:ext cx="179493" cy="179255"/>
          </a:xfrm>
          <a:prstGeom prst="ellipse">
            <a:avLst/>
          </a:prstGeom>
          <a:solidFill>
            <a:srgbClr val="E9C967"/>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8" name="Cercle">
            <a:extLst>
              <a:ext uri="{FF2B5EF4-FFF2-40B4-BE49-F238E27FC236}">
                <a16:creationId xmlns:a16="http://schemas.microsoft.com/office/drawing/2014/main" id="{501E699D-3CB7-C165-3C15-AF434D03F78F}"/>
              </a:ext>
            </a:extLst>
          </p:cNvPr>
          <p:cNvSpPr/>
          <p:nvPr/>
        </p:nvSpPr>
        <p:spPr>
          <a:xfrm>
            <a:off x="13613051" y="6690518"/>
            <a:ext cx="179493" cy="179254"/>
          </a:xfrm>
          <a:prstGeom prst="ellipse">
            <a:avLst/>
          </a:prstGeom>
          <a:solidFill>
            <a:srgbClr val="A5C13D"/>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19" name="Cercle">
            <a:extLst>
              <a:ext uri="{FF2B5EF4-FFF2-40B4-BE49-F238E27FC236}">
                <a16:creationId xmlns:a16="http://schemas.microsoft.com/office/drawing/2014/main" id="{5E5E61C3-AD55-E622-65F5-58D80D16A30F}"/>
              </a:ext>
            </a:extLst>
          </p:cNvPr>
          <p:cNvSpPr/>
          <p:nvPr/>
        </p:nvSpPr>
        <p:spPr>
          <a:xfrm>
            <a:off x="13613051" y="7089391"/>
            <a:ext cx="179493" cy="179254"/>
          </a:xfrm>
          <a:prstGeom prst="ellipse">
            <a:avLst/>
          </a:prstGeom>
          <a:solidFill>
            <a:srgbClr val="B1559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20" name="ACT">
            <a:extLst>
              <a:ext uri="{FF2B5EF4-FFF2-40B4-BE49-F238E27FC236}">
                <a16:creationId xmlns:a16="http://schemas.microsoft.com/office/drawing/2014/main" id="{D6762234-F2FC-A8C0-1E4F-D7630686C024}"/>
              </a:ext>
            </a:extLst>
          </p:cNvPr>
          <p:cNvSpPr txBox="1"/>
          <p:nvPr/>
        </p:nvSpPr>
        <p:spPr>
          <a:xfrm>
            <a:off x="13849187" y="5692861"/>
            <a:ext cx="2633121" cy="579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EA8677"/>
                </a:solidFill>
                <a:latin typeface="Palatino"/>
                <a:ea typeface="Palatino"/>
                <a:cs typeface="Palatino"/>
                <a:sym typeface="Palatino"/>
              </a:defRPr>
            </a:lvl1pPr>
          </a:lstStyle>
          <a:p>
            <a:r>
              <a:rPr dirty="0"/>
              <a:t>ACT</a:t>
            </a:r>
          </a:p>
        </p:txBody>
      </p:sp>
      <p:sp>
        <p:nvSpPr>
          <p:cNvPr id="21" name="SPTpol">
            <a:extLst>
              <a:ext uri="{FF2B5EF4-FFF2-40B4-BE49-F238E27FC236}">
                <a16:creationId xmlns:a16="http://schemas.microsoft.com/office/drawing/2014/main" id="{874EBFD9-B286-9688-B3CC-E78871B30419}"/>
              </a:ext>
            </a:extLst>
          </p:cNvPr>
          <p:cNvSpPr txBox="1"/>
          <p:nvPr/>
        </p:nvSpPr>
        <p:spPr>
          <a:xfrm>
            <a:off x="13849187" y="6091734"/>
            <a:ext cx="2192459"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E9C967"/>
                </a:solidFill>
                <a:latin typeface="Palatino"/>
                <a:ea typeface="Palatino"/>
                <a:cs typeface="Palatino"/>
                <a:sym typeface="Palatino"/>
              </a:defRPr>
            </a:lvl1pPr>
          </a:lstStyle>
          <a:p>
            <a:r>
              <a:rPr dirty="0" err="1"/>
              <a:t>SPTpol</a:t>
            </a:r>
            <a:endParaRPr dirty="0"/>
          </a:p>
        </p:txBody>
      </p:sp>
      <p:sp>
        <p:nvSpPr>
          <p:cNvPr id="22" name="POLARBEAR">
            <a:extLst>
              <a:ext uri="{FF2B5EF4-FFF2-40B4-BE49-F238E27FC236}">
                <a16:creationId xmlns:a16="http://schemas.microsoft.com/office/drawing/2014/main" id="{C4F4817D-C3F9-16D6-0BE9-0D7DCD988D90}"/>
              </a:ext>
            </a:extLst>
          </p:cNvPr>
          <p:cNvSpPr txBox="1"/>
          <p:nvPr/>
        </p:nvSpPr>
        <p:spPr>
          <a:xfrm>
            <a:off x="13849187" y="6490607"/>
            <a:ext cx="3656136"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A5C13D"/>
                </a:solidFill>
                <a:latin typeface="Palatino"/>
                <a:ea typeface="Palatino"/>
                <a:cs typeface="Palatino"/>
                <a:sym typeface="Palatino"/>
              </a:defRPr>
            </a:lvl1pPr>
          </a:lstStyle>
          <a:p>
            <a:r>
              <a:rPr dirty="0"/>
              <a:t>POLARBEAR</a:t>
            </a:r>
          </a:p>
        </p:txBody>
      </p:sp>
      <p:sp>
        <p:nvSpPr>
          <p:cNvPr id="23" name="BICEP2/Keck">
            <a:extLst>
              <a:ext uri="{FF2B5EF4-FFF2-40B4-BE49-F238E27FC236}">
                <a16:creationId xmlns:a16="http://schemas.microsoft.com/office/drawing/2014/main" id="{7037371F-615B-1891-D6A0-A688F63FDD2F}"/>
              </a:ext>
            </a:extLst>
          </p:cNvPr>
          <p:cNvSpPr txBox="1"/>
          <p:nvPr/>
        </p:nvSpPr>
        <p:spPr>
          <a:xfrm>
            <a:off x="13849187" y="6889480"/>
            <a:ext cx="3270456"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solidFill>
                  <a:srgbClr val="B15590"/>
                </a:solidFill>
                <a:latin typeface="Palatino"/>
                <a:ea typeface="Palatino"/>
                <a:cs typeface="Palatino"/>
                <a:sym typeface="Palatino"/>
              </a:defRPr>
            </a:lvl1pPr>
          </a:lstStyle>
          <a:p>
            <a:r>
              <a:rPr dirty="0"/>
              <a:t>BICEP2/Keck</a:t>
            </a:r>
          </a:p>
        </p:txBody>
      </p:sp>
      <p:sp>
        <p:nvSpPr>
          <p:cNvPr id="27" name="Cercle">
            <a:extLst>
              <a:ext uri="{FF2B5EF4-FFF2-40B4-BE49-F238E27FC236}">
                <a16:creationId xmlns:a16="http://schemas.microsoft.com/office/drawing/2014/main" id="{F22BCA98-50F3-486B-63DF-990F917951CC}"/>
              </a:ext>
            </a:extLst>
          </p:cNvPr>
          <p:cNvSpPr/>
          <p:nvPr/>
        </p:nvSpPr>
        <p:spPr>
          <a:xfrm>
            <a:off x="13614173" y="7477363"/>
            <a:ext cx="179494" cy="179255"/>
          </a:xfrm>
          <a:prstGeom prst="ellipse">
            <a:avLst/>
          </a:prstGeom>
          <a:solidFill>
            <a:srgbClr val="141514"/>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endParaRPr/>
          </a:p>
        </p:txBody>
      </p:sp>
      <p:sp>
        <p:nvSpPr>
          <p:cNvPr id="28" name="LiteBIRD">
            <a:extLst>
              <a:ext uri="{FF2B5EF4-FFF2-40B4-BE49-F238E27FC236}">
                <a16:creationId xmlns:a16="http://schemas.microsoft.com/office/drawing/2014/main" id="{05FE60CC-DB55-E12D-1C8F-1A5C98C26225}"/>
              </a:ext>
            </a:extLst>
          </p:cNvPr>
          <p:cNvSpPr txBox="1"/>
          <p:nvPr/>
        </p:nvSpPr>
        <p:spPr>
          <a:xfrm>
            <a:off x="13850311" y="7277452"/>
            <a:ext cx="3270456" cy="579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900">
                <a:latin typeface="Palatino"/>
                <a:ea typeface="Palatino"/>
                <a:cs typeface="Palatino"/>
                <a:sym typeface="Palatino"/>
              </a:defRPr>
            </a:lvl1pPr>
          </a:lstStyle>
          <a:p>
            <a:r>
              <a:rPr dirty="0"/>
              <a:t>LiteBIRD</a:t>
            </a:r>
          </a:p>
        </p:txBody>
      </p:sp>
    </p:spTree>
    <p:extLst>
      <p:ext uri="{BB962C8B-B14F-4D97-AF65-F5344CB8AC3E}">
        <p14:creationId xmlns:p14="http://schemas.microsoft.com/office/powerpoint/2010/main" val="7724455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931E6-DF33-EF7F-F1CD-AFB0A33AE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844" y="2025568"/>
            <a:ext cx="5610238" cy="4217487"/>
          </a:xfrm>
          <a:prstGeom prst="rect">
            <a:avLst/>
          </a:prstGeom>
        </p:spPr>
      </p:pic>
      <p:pic>
        <p:nvPicPr>
          <p:cNvPr id="6" name="Picture 5">
            <a:extLst>
              <a:ext uri="{FF2B5EF4-FFF2-40B4-BE49-F238E27FC236}">
                <a16:creationId xmlns:a16="http://schemas.microsoft.com/office/drawing/2014/main" id="{D2794908-2446-D0E2-45C3-61F9D7C98ECF}"/>
              </a:ext>
            </a:extLst>
          </p:cNvPr>
          <p:cNvPicPr>
            <a:picLocks noChangeAspect="1"/>
          </p:cNvPicPr>
          <p:nvPr/>
        </p:nvPicPr>
        <p:blipFill rotWithShape="1">
          <a:blip r:embed="rId4">
            <a:extLst>
              <a:ext uri="{28A0092B-C50C-407E-A947-70E740481C1C}">
                <a14:useLocalDpi xmlns:a14="http://schemas.microsoft.com/office/drawing/2010/main" val="0"/>
              </a:ext>
            </a:extLst>
          </a:blip>
          <a:srcRect r="56531"/>
          <a:stretch/>
        </p:blipFill>
        <p:spPr>
          <a:xfrm>
            <a:off x="13020342" y="6363508"/>
            <a:ext cx="3471180" cy="3367430"/>
          </a:xfrm>
          <a:prstGeom prst="rect">
            <a:avLst/>
          </a:prstGeom>
        </p:spPr>
      </p:pic>
      <p:sp>
        <p:nvSpPr>
          <p:cNvPr id="358" name="Rectangle aux angles arrondis"/>
          <p:cNvSpPr/>
          <p:nvPr/>
        </p:nvSpPr>
        <p:spPr>
          <a:xfrm rot="16200000">
            <a:off x="22172918" y="10126880"/>
            <a:ext cx="3048916" cy="691913"/>
          </a:xfrm>
          <a:prstGeom prst="roundRect">
            <a:avLst>
              <a:gd name="adj" fmla="val 14612"/>
            </a:avLst>
          </a:prstGeom>
          <a:solidFill>
            <a:srgbClr val="113362"/>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sp>
        <p:nvSpPr>
          <p:cNvPr id="359" name="Rectangle aux angles arrondis"/>
          <p:cNvSpPr/>
          <p:nvPr/>
        </p:nvSpPr>
        <p:spPr>
          <a:xfrm rot="16200000">
            <a:off x="22172917" y="4493093"/>
            <a:ext cx="3048916" cy="691913"/>
          </a:xfrm>
          <a:prstGeom prst="roundRect">
            <a:avLst>
              <a:gd name="adj" fmla="val 14612"/>
            </a:avLst>
          </a:prstGeom>
          <a:solidFill>
            <a:srgbClr val="113362"/>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pic>
        <p:nvPicPr>
          <p:cNvPr id="360" name="Google Shape;280;p29" descr="Google Shape;280;p29"/>
          <p:cNvPicPr>
            <a:picLocks noChangeAspect="1"/>
          </p:cNvPicPr>
          <p:nvPr/>
        </p:nvPicPr>
        <p:blipFill>
          <a:blip r:embed="rId5"/>
          <a:stretch>
            <a:fillRect/>
          </a:stretch>
        </p:blipFill>
        <p:spPr>
          <a:xfrm>
            <a:off x="17249044" y="2085046"/>
            <a:ext cx="6021683" cy="5878066"/>
          </a:xfrm>
          <a:prstGeom prst="rect">
            <a:avLst/>
          </a:prstGeom>
          <a:ln w="12700">
            <a:miter lim="400000"/>
          </a:ln>
        </p:spPr>
      </p:pic>
      <p:sp>
        <p:nvSpPr>
          <p:cNvPr id="361" name="Google Shape;247;p27"/>
          <p:cNvSpPr txBox="1"/>
          <p:nvPr/>
        </p:nvSpPr>
        <p:spPr>
          <a:xfrm>
            <a:off x="113981" y="1967561"/>
            <a:ext cx="11299019" cy="10208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dirty="0"/>
              <a:t>The mission</a:t>
            </a:r>
            <a:r>
              <a:rPr lang="en-US" dirty="0"/>
              <a:t> general </a:t>
            </a:r>
            <a:r>
              <a:rPr dirty="0"/>
              <a:t>specifications are driven by the required sensitivity on </a:t>
            </a:r>
            <a:r>
              <a:rPr i="1" dirty="0"/>
              <a:t>r</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rPr lang="en-US" dirty="0"/>
              <a:t>By achieving</a:t>
            </a:r>
            <a:r>
              <a:rPr dirty="0"/>
              <a:t> th</a:t>
            </a:r>
            <a:r>
              <a:rPr lang="en-US" dirty="0"/>
              <a:t>is</a:t>
            </a:r>
            <a:r>
              <a:rPr dirty="0"/>
              <a:t> sensitivity</a:t>
            </a:r>
            <a:r>
              <a:rPr lang="en-US" dirty="0"/>
              <a:t>, we will be able to explore</a:t>
            </a:r>
            <a:r>
              <a:rPr dirty="0"/>
              <a:t> other important scientific </a:t>
            </a:r>
            <a:r>
              <a:rPr lang="en-US" dirty="0"/>
              <a:t>topics</a:t>
            </a:r>
            <a:r>
              <a:rPr dirty="0"/>
              <a:t>, such as:</a:t>
            </a:r>
          </a:p>
          <a:p>
            <a:pPr algn="l" defTabSz="914400">
              <a:lnSpc>
                <a:spcPct val="30000"/>
              </a:lnSpc>
              <a:defRPr sz="3800" b="0">
                <a:solidFill>
                  <a:srgbClr val="113362"/>
                </a:solidFill>
                <a:latin typeface="Times New Roman"/>
                <a:ea typeface="Times New Roman"/>
                <a:cs typeface="Times New Roman"/>
                <a:sym typeface="Times New Roman"/>
              </a:defRPr>
            </a:pPr>
            <a:endParaRPr dirty="0"/>
          </a:p>
          <a:p>
            <a:pPr marL="1016000" indent="-381000" algn="l" defTabSz="914400">
              <a:buSzPct val="80000"/>
              <a:buAutoNum type="arabicPeriod"/>
              <a:defRPr sz="3800" b="0">
                <a:solidFill>
                  <a:srgbClr val="113362"/>
                </a:solidFill>
                <a:latin typeface="Times New Roman"/>
                <a:ea typeface="Times New Roman"/>
                <a:cs typeface="Times New Roman"/>
                <a:sym typeface="Times New Roman"/>
              </a:defRPr>
            </a:pPr>
            <a:r>
              <a:rPr dirty="0"/>
              <a:t>Characterize the </a:t>
            </a:r>
            <a:r>
              <a:rPr i="1" dirty="0"/>
              <a:t>B</a:t>
            </a:r>
            <a:r>
              <a:rPr dirty="0"/>
              <a:t>-mode power spectrum</a:t>
            </a:r>
            <a:br>
              <a:rPr lang="en-US" dirty="0"/>
            </a:br>
            <a:r>
              <a:rPr dirty="0"/>
              <a:t>(e.g. scale-invariance</a:t>
            </a:r>
            <a:r>
              <a:rPr lang="en-US" altLang="ja-JP" dirty="0"/>
              <a:t>,</a:t>
            </a:r>
            <a:r>
              <a:rPr lang="en-US" dirty="0"/>
              <a:t> non-</a:t>
            </a:r>
            <a:r>
              <a:rPr lang="en-US" dirty="0" err="1"/>
              <a:t>Gaussianity</a:t>
            </a:r>
            <a:r>
              <a:rPr dirty="0"/>
              <a:t>, …)</a:t>
            </a:r>
          </a:p>
          <a:p>
            <a:pPr marL="1016000" indent="-381000" algn="l" defTabSz="914400">
              <a:buSzPct val="80000"/>
              <a:buAutoNum type="arabicPeriod"/>
              <a:defRPr sz="3800" b="0">
                <a:solidFill>
                  <a:srgbClr val="113362"/>
                </a:solidFill>
                <a:latin typeface="Times New Roman"/>
                <a:ea typeface="Times New Roman"/>
                <a:cs typeface="Times New Roman"/>
                <a:sym typeface="Times New Roman"/>
              </a:defRPr>
            </a:pPr>
            <a:r>
              <a:rPr lang="en-US" dirty="0"/>
              <a:t>Measure E modes at large scales:</a:t>
            </a:r>
            <a:endParaRPr b="1" dirty="0">
              <a:solidFill>
                <a:srgbClr val="F19E4B"/>
              </a:solidFill>
            </a:endParaRPr>
          </a:p>
          <a:p>
            <a:pPr marL="1651000" indent="-381000" algn="l" defTabSz="914400">
              <a:buSzPct val="100000"/>
              <a:buChar char="•"/>
              <a:defRPr sz="3800" b="0">
                <a:solidFill>
                  <a:srgbClr val="113362"/>
                </a:solidFill>
                <a:latin typeface="Times New Roman"/>
                <a:ea typeface="Times New Roman"/>
                <a:cs typeface="Times New Roman"/>
                <a:sym typeface="Times New Roman"/>
              </a:defRPr>
            </a:pPr>
            <a:r>
              <a:rPr b="1" dirty="0">
                <a:solidFill>
                  <a:srgbClr val="F19E4B"/>
                </a:solidFill>
              </a:rPr>
              <a:t>Reionization</a:t>
            </a:r>
            <a:r>
              <a:rPr dirty="0"/>
              <a:t> (improve 𝜎(𝜏) by a factor of 3)</a:t>
            </a:r>
          </a:p>
          <a:p>
            <a:pPr marL="1651000" indent="-381000" algn="l" defTabSz="914400">
              <a:buSzPct val="100000"/>
              <a:buChar char="•"/>
              <a:defRPr sz="3800" b="0">
                <a:solidFill>
                  <a:srgbClr val="113362"/>
                </a:solidFill>
                <a:latin typeface="Times New Roman"/>
                <a:ea typeface="Times New Roman"/>
                <a:cs typeface="Times New Roman"/>
                <a:sym typeface="Times New Roman"/>
              </a:defRPr>
            </a:pPr>
            <a:r>
              <a:rPr b="1" dirty="0">
                <a:solidFill>
                  <a:srgbClr val="F19E4B"/>
                </a:solidFill>
              </a:rPr>
              <a:t>Neutrino mass</a:t>
            </a:r>
            <a:r>
              <a:rPr dirty="0"/>
              <a:t> (𝜎(∑</a:t>
            </a:r>
            <a:r>
              <a:rPr i="1" dirty="0"/>
              <a:t>m</a:t>
            </a:r>
            <a:r>
              <a:rPr b="1" i="1" baseline="-5999" dirty="0">
                <a:latin typeface="STIXGeneral-Regular"/>
                <a:ea typeface="STIXGeneral-Regular"/>
                <a:cs typeface="STIXGeneral-Regular"/>
                <a:sym typeface="STIXGeneral-Regular"/>
              </a:rPr>
              <a:t>𝜈</a:t>
            </a:r>
            <a:r>
              <a:rPr dirty="0"/>
              <a:t>) = 15 </a:t>
            </a:r>
            <a:r>
              <a:rPr dirty="0" err="1"/>
              <a:t>meV</a:t>
            </a:r>
            <a:r>
              <a:rPr dirty="0"/>
              <a:t>)</a:t>
            </a:r>
          </a:p>
          <a:p>
            <a:pPr marL="1016000" indent="-381000" algn="l" defTabSz="914400">
              <a:buSzPct val="80000"/>
              <a:buAutoNum type="arabicPeriod" startAt="3"/>
              <a:defRPr sz="3800" b="0">
                <a:solidFill>
                  <a:srgbClr val="113362"/>
                </a:solidFill>
                <a:latin typeface="Times New Roman"/>
                <a:ea typeface="Times New Roman"/>
                <a:cs typeface="Times New Roman"/>
                <a:sym typeface="Times New Roman"/>
              </a:defRPr>
            </a:pPr>
            <a:r>
              <a:rPr dirty="0"/>
              <a:t>Constraints on </a:t>
            </a:r>
            <a:r>
              <a:rPr b="1" dirty="0">
                <a:solidFill>
                  <a:srgbClr val="F19E4B"/>
                </a:solidFill>
              </a:rPr>
              <a:t>cosmic birefringence</a:t>
            </a:r>
          </a:p>
          <a:p>
            <a:pPr marL="1016000" indent="-381000" algn="l" defTabSz="914400">
              <a:buSzPct val="80000"/>
              <a:buAutoNum type="arabicPeriod" startAt="3"/>
              <a:defRPr sz="3800" b="0">
                <a:solidFill>
                  <a:srgbClr val="113362"/>
                </a:solidFill>
                <a:latin typeface="Times New Roman"/>
                <a:ea typeface="Times New Roman"/>
                <a:cs typeface="Times New Roman"/>
                <a:sym typeface="Times New Roman"/>
              </a:defRPr>
            </a:pPr>
            <a:r>
              <a:rPr b="1" dirty="0">
                <a:solidFill>
                  <a:srgbClr val="F19E4B"/>
                </a:solidFill>
              </a:rPr>
              <a:t>SZ effect</a:t>
            </a:r>
            <a:r>
              <a:rPr dirty="0"/>
              <a:t> (thermal, diffuse, </a:t>
            </a:r>
            <a:r>
              <a:rPr dirty="0">
                <a:solidFill>
                  <a:srgbClr val="002060"/>
                </a:solidFill>
              </a:rPr>
              <a:t>relativistic</a:t>
            </a:r>
            <a:r>
              <a:rPr dirty="0"/>
              <a:t> corrections)</a:t>
            </a:r>
          </a:p>
          <a:p>
            <a:pPr marL="1016000" indent="-381000" algn="l" defTabSz="914400">
              <a:buSzPct val="80000"/>
              <a:buAutoNum type="arabicPeriod" startAt="3"/>
              <a:defRPr sz="3800" b="0">
                <a:solidFill>
                  <a:srgbClr val="113362"/>
                </a:solidFill>
                <a:latin typeface="Times New Roman"/>
                <a:ea typeface="Times New Roman"/>
                <a:cs typeface="Times New Roman"/>
                <a:sym typeface="Times New Roman"/>
              </a:defRPr>
            </a:pPr>
            <a:r>
              <a:rPr dirty="0"/>
              <a:t>Elucidat</a:t>
            </a:r>
            <a:r>
              <a:rPr lang="en-US" dirty="0"/>
              <a:t>e</a:t>
            </a:r>
            <a:r>
              <a:rPr dirty="0"/>
              <a:t> </a:t>
            </a:r>
            <a:r>
              <a:rPr b="1" dirty="0">
                <a:solidFill>
                  <a:srgbClr val="F19E4B"/>
                </a:solidFill>
              </a:rPr>
              <a:t>anomalies</a:t>
            </a:r>
            <a:r>
              <a:rPr lang="en-US" b="1" dirty="0">
                <a:solidFill>
                  <a:srgbClr val="F19E4B"/>
                </a:solidFill>
              </a:rPr>
              <a:t> </a:t>
            </a:r>
            <a:r>
              <a:rPr lang="en-US" b="0" dirty="0">
                <a:solidFill>
                  <a:srgbClr val="002060"/>
                </a:solidFill>
              </a:rPr>
              <a:t>in the CMB maps</a:t>
            </a:r>
          </a:p>
          <a:p>
            <a:pPr marL="1016000" indent="-381000" algn="l" defTabSz="914400">
              <a:buSzPct val="80000"/>
              <a:buAutoNum type="arabicPeriod" startAt="3"/>
              <a:defRPr sz="3800">
                <a:solidFill>
                  <a:srgbClr val="F19E4B"/>
                </a:solidFill>
                <a:latin typeface="Times New Roman"/>
                <a:ea typeface="Times New Roman"/>
                <a:cs typeface="Times New Roman"/>
                <a:sym typeface="Times New Roman"/>
              </a:defRPr>
            </a:pPr>
            <a:r>
              <a:rPr lang="en-US" altLang="ja-JP" b="0" dirty="0">
                <a:solidFill>
                  <a:srgbClr val="002060"/>
                </a:solidFill>
              </a:rPr>
              <a:t>Constraints on </a:t>
            </a:r>
            <a:r>
              <a:rPr lang="en-US" altLang="ja-JP" dirty="0">
                <a:solidFill>
                  <a:srgbClr val="F19E4B"/>
                </a:solidFill>
              </a:rPr>
              <a:t>Primordial Magnetic Fields</a:t>
            </a:r>
          </a:p>
          <a:p>
            <a:pPr marL="1016000" indent="-381000" algn="l" defTabSz="914400">
              <a:buSzPct val="80000"/>
              <a:buAutoNum type="arabicPeriod" startAt="3"/>
              <a:defRPr sz="3800">
                <a:solidFill>
                  <a:srgbClr val="F19E4B"/>
                </a:solidFill>
                <a:latin typeface="Times New Roman"/>
                <a:ea typeface="Times New Roman"/>
                <a:cs typeface="Times New Roman"/>
                <a:sym typeface="Times New Roman"/>
              </a:defRPr>
            </a:pPr>
            <a:r>
              <a:rPr dirty="0">
                <a:solidFill>
                  <a:srgbClr val="F19E4B"/>
                </a:solidFill>
              </a:rPr>
              <a:t>Galactic science</a:t>
            </a:r>
          </a:p>
          <a:p>
            <a:pPr marL="1651000" indent="-381000" algn="l" defTabSz="914400">
              <a:buSzPct val="100000"/>
              <a:buChar char="•"/>
              <a:defRPr sz="3800" b="0">
                <a:solidFill>
                  <a:srgbClr val="113362"/>
                </a:solidFill>
                <a:latin typeface="Times New Roman"/>
                <a:ea typeface="Times New Roman"/>
                <a:cs typeface="Times New Roman"/>
                <a:sym typeface="Times New Roman"/>
              </a:defRPr>
            </a:pPr>
            <a:r>
              <a:rPr dirty="0"/>
              <a:t>Characterizing the foreground SED</a:t>
            </a:r>
          </a:p>
          <a:p>
            <a:pPr marL="1651000" indent="-381000" algn="l" defTabSz="914400">
              <a:buSzPct val="100000"/>
              <a:buChar char="•"/>
              <a:defRPr sz="3800" b="0">
                <a:solidFill>
                  <a:srgbClr val="113362"/>
                </a:solidFill>
                <a:latin typeface="Times New Roman"/>
                <a:ea typeface="Times New Roman"/>
                <a:cs typeface="Times New Roman"/>
                <a:sym typeface="Times New Roman"/>
              </a:defRPr>
            </a:pPr>
            <a:r>
              <a:rPr dirty="0"/>
              <a:t>Large-scale Galactic magnetic field</a:t>
            </a:r>
          </a:p>
          <a:p>
            <a:pPr marL="1651000" indent="-381000" algn="l" defTabSz="914400">
              <a:buSzPct val="100000"/>
              <a:buChar char="•"/>
              <a:defRPr sz="3800" b="0">
                <a:solidFill>
                  <a:srgbClr val="113362"/>
                </a:solidFill>
                <a:latin typeface="Times New Roman"/>
                <a:ea typeface="Times New Roman"/>
                <a:cs typeface="Times New Roman"/>
                <a:sym typeface="Times New Roman"/>
              </a:defRPr>
            </a:pPr>
            <a:r>
              <a:rPr dirty="0"/>
              <a:t>Models of dust polarization</a:t>
            </a:r>
          </a:p>
        </p:txBody>
      </p:sp>
      <p:sp>
        <p:nvSpPr>
          <p:cNvPr id="362" name="LiteBIRD other science outcomes"/>
          <p:cNvSpPr txBox="1"/>
          <p:nvPr/>
        </p:nvSpPr>
        <p:spPr>
          <a:xfrm>
            <a:off x="257412" y="95291"/>
            <a:ext cx="1260601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Other </a:t>
            </a:r>
            <a:r>
              <a:rPr dirty="0"/>
              <a:t>scien</a:t>
            </a:r>
            <a:r>
              <a:rPr lang="en-US" dirty="0"/>
              <a:t>tific</a:t>
            </a:r>
            <a:r>
              <a:rPr dirty="0"/>
              <a:t> outcomes</a:t>
            </a:r>
          </a:p>
        </p:txBody>
      </p:sp>
      <p:sp>
        <p:nvSpPr>
          <p:cNvPr id="363"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364"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365"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373" name="Grouper"/>
          <p:cNvGrpSpPr/>
          <p:nvPr/>
        </p:nvGrpSpPr>
        <p:grpSpPr>
          <a:xfrm>
            <a:off x="-30866" y="13078927"/>
            <a:ext cx="24467794" cy="656361"/>
            <a:chOff x="0" y="0"/>
            <a:chExt cx="24467793" cy="656360"/>
          </a:xfrm>
        </p:grpSpPr>
        <p:sp>
          <p:nvSpPr>
            <p:cNvPr id="366"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72" name="Grouper"/>
            <p:cNvGrpSpPr/>
            <p:nvPr/>
          </p:nvGrpSpPr>
          <p:grpSpPr>
            <a:xfrm flipH="1">
              <a:off x="22124096" y="-1"/>
              <a:ext cx="2343698" cy="656361"/>
              <a:chOff x="0" y="0"/>
              <a:chExt cx="2343697" cy="656360"/>
            </a:xfrm>
          </p:grpSpPr>
          <p:sp>
            <p:nvSpPr>
              <p:cNvPr id="367"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68"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69"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70"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71"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376" name="4"/>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4</a:t>
            </a:r>
          </a:p>
        </p:txBody>
      </p:sp>
      <p:grpSp>
        <p:nvGrpSpPr>
          <p:cNvPr id="385" name="Grouper"/>
          <p:cNvGrpSpPr/>
          <p:nvPr/>
        </p:nvGrpSpPr>
        <p:grpSpPr>
          <a:xfrm>
            <a:off x="-30867" y="-24578"/>
            <a:ext cx="24445734" cy="2203998"/>
            <a:chOff x="0" y="0"/>
            <a:chExt cx="24445732" cy="2203997"/>
          </a:xfrm>
        </p:grpSpPr>
        <p:sp>
          <p:nvSpPr>
            <p:cNvPr id="377"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78"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79"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0"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1"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2"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3"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84" name="LiteBIRD-logo-posi-RGB.png" descr="LiteBIRD-logo-posi-RGB.png"/>
            <p:cNvPicPr>
              <a:picLocks noChangeAspect="1"/>
            </p:cNvPicPr>
            <p:nvPr/>
          </p:nvPicPr>
          <p:blipFill>
            <a:blip r:embed="rId6"/>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pic>
        <p:nvPicPr>
          <p:cNvPr id="386" name="Google Shape;279;p29" descr="Google Shape;279;p29"/>
          <p:cNvPicPr>
            <a:picLocks noChangeAspect="1"/>
          </p:cNvPicPr>
          <p:nvPr/>
        </p:nvPicPr>
        <p:blipFill>
          <a:blip r:embed="rId7"/>
          <a:stretch>
            <a:fillRect/>
          </a:stretch>
        </p:blipFill>
        <p:spPr>
          <a:xfrm>
            <a:off x="17252199" y="8219698"/>
            <a:ext cx="6018528" cy="4811897"/>
          </a:xfrm>
          <a:prstGeom prst="rect">
            <a:avLst/>
          </a:prstGeom>
          <a:ln w="12700">
            <a:miter lim="400000"/>
          </a:ln>
        </p:spPr>
      </p:pic>
      <p:sp>
        <p:nvSpPr>
          <p:cNvPr id="387" name="Google Shape;254;p27"/>
          <p:cNvSpPr txBox="1"/>
          <p:nvPr/>
        </p:nvSpPr>
        <p:spPr>
          <a:xfrm rot="16200000">
            <a:off x="22467653" y="4299577"/>
            <a:ext cx="2777366" cy="1010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l" defTabSz="914400">
              <a:lnSpc>
                <a:spcPct val="80000"/>
              </a:lnSpc>
              <a:defRPr b="0" baseline="-13333">
                <a:solidFill>
                  <a:srgbClr val="F8CE55"/>
                </a:solidFill>
                <a:latin typeface="Times New Roman"/>
                <a:ea typeface="Times New Roman"/>
                <a:cs typeface="Times New Roman"/>
                <a:sym typeface="Times New Roman"/>
              </a:defRPr>
            </a:lvl1pPr>
          </a:lstStyle>
          <a:p>
            <a:pPr>
              <a:defRPr baseline="0"/>
            </a:pPr>
            <a:r>
              <a:rPr baseline="-13333"/>
              <a:t>📖 adapted from Robertson+2015</a:t>
            </a:r>
          </a:p>
        </p:txBody>
      </p:sp>
      <p:sp>
        <p:nvSpPr>
          <p:cNvPr id="388" name="Google Shape;254;p27"/>
          <p:cNvSpPr txBox="1"/>
          <p:nvPr/>
        </p:nvSpPr>
        <p:spPr>
          <a:xfrm rot="16200000">
            <a:off x="22467653" y="9933364"/>
            <a:ext cx="2777366" cy="1010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l" defTabSz="914400">
              <a:lnSpc>
                <a:spcPct val="80000"/>
              </a:lnSpc>
              <a:defRPr b="0" baseline="-13333">
                <a:solidFill>
                  <a:srgbClr val="F8CE55"/>
                </a:solidFill>
                <a:latin typeface="Times New Roman"/>
                <a:ea typeface="Times New Roman"/>
                <a:cs typeface="Times New Roman"/>
                <a:sym typeface="Times New Roman"/>
              </a:defRPr>
            </a:lvl1pPr>
          </a:lstStyle>
          <a:p>
            <a:pPr>
              <a:defRPr baseline="0"/>
            </a:pPr>
            <a:r>
              <a:rPr baseline="-13333"/>
              <a:t>📖 adapted from Calabrese+2017</a:t>
            </a:r>
          </a:p>
        </p:txBody>
      </p:sp>
      <p:sp>
        <p:nvSpPr>
          <p:cNvPr id="3" name="Rectangle 2">
            <a:extLst>
              <a:ext uri="{FF2B5EF4-FFF2-40B4-BE49-F238E27FC236}">
                <a16:creationId xmlns:a16="http://schemas.microsoft.com/office/drawing/2014/main" id="{F7080D2C-711C-7360-478A-F2B99878D848}"/>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8EFED405-8D5F-EDE1-7F0B-2E184F1982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pic>
        <p:nvPicPr>
          <p:cNvPr id="5" name="Picture 4">
            <a:extLst>
              <a:ext uri="{FF2B5EF4-FFF2-40B4-BE49-F238E27FC236}">
                <a16:creationId xmlns:a16="http://schemas.microsoft.com/office/drawing/2014/main" id="{D695729A-6572-7EF9-A7EB-18B6A2C51799}"/>
              </a:ext>
            </a:extLst>
          </p:cNvPr>
          <p:cNvPicPr>
            <a:picLocks noChangeAspect="1"/>
          </p:cNvPicPr>
          <p:nvPr/>
        </p:nvPicPr>
        <p:blipFill rotWithShape="1">
          <a:blip r:embed="rId4">
            <a:extLst>
              <a:ext uri="{28A0092B-C50C-407E-A947-70E740481C1C}">
                <a14:useLocalDpi xmlns:a14="http://schemas.microsoft.com/office/drawing/2010/main" val="0"/>
              </a:ext>
            </a:extLst>
          </a:blip>
          <a:srcRect l="48701"/>
          <a:stretch/>
        </p:blipFill>
        <p:spPr>
          <a:xfrm>
            <a:off x="12953070" y="9582242"/>
            <a:ext cx="4231808" cy="3478747"/>
          </a:xfrm>
          <a:prstGeom prst="rect">
            <a:avLst/>
          </a:prstGeom>
        </p:spPr>
      </p:pic>
      <p:grpSp>
        <p:nvGrpSpPr>
          <p:cNvPr id="9" name="Grouper">
            <a:extLst>
              <a:ext uri="{FF2B5EF4-FFF2-40B4-BE49-F238E27FC236}">
                <a16:creationId xmlns:a16="http://schemas.microsoft.com/office/drawing/2014/main" id="{A04A03DB-52C4-E1DB-AF1D-24BBDB429A5A}"/>
              </a:ext>
            </a:extLst>
          </p:cNvPr>
          <p:cNvGrpSpPr/>
          <p:nvPr/>
        </p:nvGrpSpPr>
        <p:grpSpPr>
          <a:xfrm>
            <a:off x="8695205" y="11970524"/>
            <a:ext cx="4168222" cy="876903"/>
            <a:chOff x="-1" y="0"/>
            <a:chExt cx="4168222" cy="876902"/>
          </a:xfrm>
        </p:grpSpPr>
        <p:sp>
          <p:nvSpPr>
            <p:cNvPr id="10" name="Rectangle aux angles arrondis">
              <a:extLst>
                <a:ext uri="{FF2B5EF4-FFF2-40B4-BE49-F238E27FC236}">
                  <a16:creationId xmlns:a16="http://schemas.microsoft.com/office/drawing/2014/main" id="{C7062848-40FC-AC72-1BED-D5855C9A4638}"/>
                </a:ext>
              </a:extLst>
            </p:cNvPr>
            <p:cNvSpPr/>
            <p:nvPr/>
          </p:nvSpPr>
          <p:spPr>
            <a:xfrm>
              <a:off x="-1" y="0"/>
              <a:ext cx="4168222" cy="876902"/>
            </a:xfrm>
            <a:prstGeom prst="roundRect">
              <a:avLst>
                <a:gd name="adj" fmla="val 19700"/>
              </a:avLst>
            </a:prstGeom>
            <a:solidFill>
              <a:srgbClr val="F8CE55"/>
            </a:solidFill>
            <a:ln w="12700" cap="flat">
              <a:noFill/>
              <a:miter lim="400000"/>
            </a:ln>
            <a:effectLst/>
          </p:spPr>
          <p:txBody>
            <a:bodyPr wrap="square" lIns="0" tIns="0" rIns="0" bIns="0" numCol="1" anchor="ctr">
              <a:noAutofit/>
            </a:bodyPr>
            <a:lstStyle/>
            <a:p>
              <a:pPr>
                <a:defRPr sz="3200" b="0">
                  <a:solidFill>
                    <a:srgbClr val="F8CE55"/>
                  </a:solidFill>
                  <a:latin typeface="+mn-lt"/>
                  <a:ea typeface="+mn-ea"/>
                  <a:cs typeface="+mn-cs"/>
                  <a:sym typeface="Helvetica Neue Medium"/>
                </a:defRPr>
              </a:pPr>
              <a:endParaRPr/>
            </a:p>
          </p:txBody>
        </p:sp>
        <p:sp>
          <p:nvSpPr>
            <p:cNvPr id="11" name="Google Shape;254;p27">
              <a:extLst>
                <a:ext uri="{FF2B5EF4-FFF2-40B4-BE49-F238E27FC236}">
                  <a16:creationId xmlns:a16="http://schemas.microsoft.com/office/drawing/2014/main" id="{C31C32A8-4B9B-48CF-9272-B1446A6327E4}"/>
                </a:ext>
              </a:extLst>
            </p:cNvPr>
            <p:cNvSpPr txBox="1"/>
            <p:nvPr/>
          </p:nvSpPr>
          <p:spPr>
            <a:xfrm>
              <a:off x="159108" y="119700"/>
              <a:ext cx="3850002" cy="55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l" defTabSz="914400">
                <a:defRPr b="0">
                  <a:solidFill>
                    <a:srgbClr val="113362"/>
                  </a:solidFill>
                  <a:latin typeface="Times New Roman"/>
                  <a:ea typeface="Times New Roman"/>
                  <a:cs typeface="Times New Roman"/>
                  <a:sym typeface="Times New Roman"/>
                </a:defRPr>
              </a:pPr>
              <a:r>
                <a:rPr baseline="-13333" dirty="0"/>
                <a:t>📖 </a:t>
              </a:r>
              <a:r>
                <a:rPr dirty="0" err="1"/>
                <a:t>Hazumi</a:t>
              </a:r>
              <a:r>
                <a:rPr dirty="0"/>
                <a:t>+ </a:t>
              </a:r>
              <a:r>
                <a:rPr lang="en-US" dirty="0"/>
                <a:t>PTEP</a:t>
              </a:r>
              <a:r>
                <a:rPr dirty="0"/>
                <a:t> 202</a:t>
              </a:r>
              <a:r>
                <a:rPr lang="en-US" dirty="0"/>
                <a:t>2</a:t>
              </a:r>
              <a:endParaRPr dirty="0"/>
            </a:p>
          </p:txBody>
        </p:sp>
      </p:grpSp>
      <p:sp>
        <p:nvSpPr>
          <p:cNvPr id="4" name="Date">
            <a:extLst>
              <a:ext uri="{FF2B5EF4-FFF2-40B4-BE49-F238E27FC236}">
                <a16:creationId xmlns:a16="http://schemas.microsoft.com/office/drawing/2014/main" id="{3D777E78-1B44-D021-6522-033AB814BE9A}"/>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7" name="Conference">
            <a:extLst>
              <a:ext uri="{FF2B5EF4-FFF2-40B4-BE49-F238E27FC236}">
                <a16:creationId xmlns:a16="http://schemas.microsoft.com/office/drawing/2014/main" id="{282F755B-5B3A-5C68-5C32-CEE3FC5D6538}"/>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Ligne"/>
          <p:cNvSpPr/>
          <p:nvPr/>
        </p:nvSpPr>
        <p:spPr>
          <a:xfrm>
            <a:off x="163894" y="7112000"/>
            <a:ext cx="22678282" cy="0"/>
          </a:xfrm>
          <a:prstGeom prst="line">
            <a:avLst/>
          </a:prstGeom>
          <a:ln w="76200">
            <a:solidFill>
              <a:srgbClr val="113362"/>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3" name="Ovale"/>
          <p:cNvSpPr/>
          <p:nvPr/>
        </p:nvSpPr>
        <p:spPr>
          <a:xfrm>
            <a:off x="-814295" y="4558195"/>
            <a:ext cx="1270001" cy="4986941"/>
          </a:xfrm>
          <a:prstGeom prst="ellipse">
            <a:avLst/>
          </a:prstGeom>
          <a:solidFill>
            <a:srgbClr val="F8CE5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94" name="Google Shape;318;p30" descr="Google Shape;318;p30"/>
          <p:cNvPicPr>
            <a:picLocks noChangeAspect="1"/>
          </p:cNvPicPr>
          <p:nvPr/>
        </p:nvPicPr>
        <p:blipFill>
          <a:blip r:embed="rId3"/>
          <a:srcRect l="1042" t="3447" r="1286" b="2394"/>
          <a:stretch>
            <a:fillRect/>
          </a:stretch>
        </p:blipFill>
        <p:spPr>
          <a:xfrm>
            <a:off x="257954" y="8173156"/>
            <a:ext cx="9546045" cy="4993443"/>
          </a:xfrm>
          <a:custGeom>
            <a:avLst/>
            <a:gdLst/>
            <a:ahLst/>
            <a:cxnLst>
              <a:cxn ang="0">
                <a:pos x="wd2" y="hd2"/>
              </a:cxn>
              <a:cxn ang="5400000">
                <a:pos x="wd2" y="hd2"/>
              </a:cxn>
              <a:cxn ang="10800000">
                <a:pos x="wd2" y="hd2"/>
              </a:cxn>
              <a:cxn ang="16200000">
                <a:pos x="wd2" y="hd2"/>
              </a:cxn>
            </a:cxnLst>
            <a:rect l="0" t="0" r="r" b="b"/>
            <a:pathLst>
              <a:path w="21575" h="21534" extrusionOk="0">
                <a:moveTo>
                  <a:pt x="10395" y="9"/>
                </a:moveTo>
                <a:cubicBezTo>
                  <a:pt x="9702" y="31"/>
                  <a:pt x="9017" y="95"/>
                  <a:pt x="8577" y="194"/>
                </a:cubicBezTo>
                <a:cubicBezTo>
                  <a:pt x="5209" y="950"/>
                  <a:pt x="2602" y="2868"/>
                  <a:pt x="1146" y="5662"/>
                </a:cubicBezTo>
                <a:cubicBezTo>
                  <a:pt x="333" y="7224"/>
                  <a:pt x="2" y="8542"/>
                  <a:pt x="0" y="10232"/>
                </a:cubicBezTo>
                <a:cubicBezTo>
                  <a:pt x="-2" y="11926"/>
                  <a:pt x="335" y="13303"/>
                  <a:pt x="1116" y="14802"/>
                </a:cubicBezTo>
                <a:cubicBezTo>
                  <a:pt x="1727" y="15974"/>
                  <a:pt x="2216" y="16615"/>
                  <a:pt x="3204" y="17543"/>
                </a:cubicBezTo>
                <a:cubicBezTo>
                  <a:pt x="5008" y="19238"/>
                  <a:pt x="7098" y="20175"/>
                  <a:pt x="9667" y="20436"/>
                </a:cubicBezTo>
                <a:cubicBezTo>
                  <a:pt x="10109" y="20481"/>
                  <a:pt x="10535" y="20524"/>
                  <a:pt x="10614" y="20532"/>
                </a:cubicBezTo>
                <a:cubicBezTo>
                  <a:pt x="10927" y="20563"/>
                  <a:pt x="12807" y="20329"/>
                  <a:pt x="13496" y="20174"/>
                </a:cubicBezTo>
                <a:cubicBezTo>
                  <a:pt x="15367" y="19753"/>
                  <a:pt x="17283" y="18684"/>
                  <a:pt x="18647" y="17299"/>
                </a:cubicBezTo>
                <a:cubicBezTo>
                  <a:pt x="19466" y="16466"/>
                  <a:pt x="19915" y="15850"/>
                  <a:pt x="20456" y="14813"/>
                </a:cubicBezTo>
                <a:cubicBezTo>
                  <a:pt x="20992" y="13786"/>
                  <a:pt x="21366" y="12649"/>
                  <a:pt x="21512" y="11606"/>
                </a:cubicBezTo>
                <a:cubicBezTo>
                  <a:pt x="21580" y="11116"/>
                  <a:pt x="21598" y="9778"/>
                  <a:pt x="21543" y="9225"/>
                </a:cubicBezTo>
                <a:cubicBezTo>
                  <a:pt x="21289" y="6661"/>
                  <a:pt x="19925" y="4194"/>
                  <a:pt x="17803" y="2461"/>
                </a:cubicBezTo>
                <a:cubicBezTo>
                  <a:pt x="16250" y="1194"/>
                  <a:pt x="14408" y="404"/>
                  <a:pt x="12249" y="77"/>
                </a:cubicBezTo>
                <a:cubicBezTo>
                  <a:pt x="11786" y="7"/>
                  <a:pt x="11087" y="-13"/>
                  <a:pt x="10395" y="9"/>
                </a:cubicBezTo>
                <a:close/>
                <a:moveTo>
                  <a:pt x="15016" y="21129"/>
                </a:moveTo>
                <a:cubicBezTo>
                  <a:pt x="14821" y="21129"/>
                  <a:pt x="14770" y="21168"/>
                  <a:pt x="14770" y="21317"/>
                </a:cubicBezTo>
                <a:cubicBezTo>
                  <a:pt x="14770" y="21467"/>
                  <a:pt x="14818" y="21503"/>
                  <a:pt x="15001" y="21492"/>
                </a:cubicBezTo>
                <a:cubicBezTo>
                  <a:pt x="15129" y="21484"/>
                  <a:pt x="15239" y="21442"/>
                  <a:pt x="15247" y="21398"/>
                </a:cubicBezTo>
                <a:cubicBezTo>
                  <a:pt x="15286" y="21180"/>
                  <a:pt x="15242" y="21129"/>
                  <a:pt x="15016" y="21129"/>
                </a:cubicBezTo>
                <a:close/>
                <a:moveTo>
                  <a:pt x="6811" y="21148"/>
                </a:moveTo>
                <a:cubicBezTo>
                  <a:pt x="6759" y="21156"/>
                  <a:pt x="6709" y="21383"/>
                  <a:pt x="6754" y="21470"/>
                </a:cubicBezTo>
                <a:cubicBezTo>
                  <a:pt x="6816" y="21587"/>
                  <a:pt x="6885" y="21538"/>
                  <a:pt x="6885" y="21377"/>
                </a:cubicBezTo>
                <a:cubicBezTo>
                  <a:pt x="6885" y="21290"/>
                  <a:pt x="6862" y="21193"/>
                  <a:pt x="6833" y="21160"/>
                </a:cubicBezTo>
                <a:cubicBezTo>
                  <a:pt x="6826" y="21151"/>
                  <a:pt x="6819" y="21147"/>
                  <a:pt x="6811" y="21148"/>
                </a:cubicBezTo>
                <a:close/>
                <a:moveTo>
                  <a:pt x="10758" y="21208"/>
                </a:moveTo>
                <a:cubicBezTo>
                  <a:pt x="7557" y="21208"/>
                  <a:pt x="7114" y="21226"/>
                  <a:pt x="7114" y="21370"/>
                </a:cubicBezTo>
                <a:cubicBezTo>
                  <a:pt x="7114" y="21514"/>
                  <a:pt x="7557" y="21535"/>
                  <a:pt x="10758" y="21535"/>
                </a:cubicBezTo>
                <a:cubicBezTo>
                  <a:pt x="13958" y="21535"/>
                  <a:pt x="14400" y="21514"/>
                  <a:pt x="14400" y="21370"/>
                </a:cubicBezTo>
                <a:cubicBezTo>
                  <a:pt x="14400" y="21226"/>
                  <a:pt x="13958" y="21208"/>
                  <a:pt x="10758" y="21208"/>
                </a:cubicBezTo>
                <a:close/>
                <a:moveTo>
                  <a:pt x="15606" y="21208"/>
                </a:moveTo>
                <a:cubicBezTo>
                  <a:pt x="15575" y="21208"/>
                  <a:pt x="15549" y="21280"/>
                  <a:pt x="15549" y="21370"/>
                </a:cubicBezTo>
                <a:cubicBezTo>
                  <a:pt x="15549" y="21461"/>
                  <a:pt x="15574" y="21535"/>
                  <a:pt x="15606" y="21535"/>
                </a:cubicBezTo>
                <a:cubicBezTo>
                  <a:pt x="15638" y="21535"/>
                  <a:pt x="15663" y="21461"/>
                  <a:pt x="15663" y="21370"/>
                </a:cubicBezTo>
                <a:cubicBezTo>
                  <a:pt x="15663" y="21280"/>
                  <a:pt x="15638" y="21208"/>
                  <a:pt x="15606" y="21208"/>
                </a:cubicBezTo>
                <a:close/>
                <a:moveTo>
                  <a:pt x="6574" y="21247"/>
                </a:moveTo>
                <a:cubicBezTo>
                  <a:pt x="6528" y="21247"/>
                  <a:pt x="6485" y="21343"/>
                  <a:pt x="6514" y="21434"/>
                </a:cubicBezTo>
                <a:cubicBezTo>
                  <a:pt x="6532" y="21490"/>
                  <a:pt x="6571" y="21535"/>
                  <a:pt x="6601" y="21535"/>
                </a:cubicBezTo>
                <a:cubicBezTo>
                  <a:pt x="6663" y="21535"/>
                  <a:pt x="6673" y="21387"/>
                  <a:pt x="6618" y="21283"/>
                </a:cubicBezTo>
                <a:cubicBezTo>
                  <a:pt x="6605" y="21258"/>
                  <a:pt x="6590" y="21247"/>
                  <a:pt x="6574" y="21247"/>
                </a:cubicBezTo>
                <a:close/>
              </a:path>
            </a:pathLst>
          </a:custGeom>
          <a:ln w="12700">
            <a:miter lim="400000"/>
          </a:ln>
        </p:spPr>
      </p:pic>
      <p:sp>
        <p:nvSpPr>
          <p:cNvPr id="395" name="Nhit map for a…"/>
          <p:cNvSpPr txBox="1"/>
          <p:nvPr/>
        </p:nvSpPr>
        <p:spPr>
          <a:xfrm>
            <a:off x="899723" y="9420673"/>
            <a:ext cx="3410226" cy="2677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600">
                <a:solidFill>
                  <a:srgbClr val="FFFFFF"/>
                </a:solidFill>
                <a:latin typeface="Times New Roman"/>
                <a:ea typeface="Times New Roman"/>
                <a:cs typeface="Times New Roman"/>
                <a:sym typeface="Times New Roman"/>
              </a:defRPr>
            </a:pPr>
            <a:r>
              <a:rPr i="1"/>
              <a:t>N</a:t>
            </a:r>
            <a:r>
              <a:rPr baseline="-5999"/>
              <a:t>hit</a:t>
            </a:r>
            <a:r>
              <a:t> map for a </a:t>
            </a:r>
          </a:p>
          <a:p>
            <a:pPr>
              <a:defRPr sz="3600">
                <a:solidFill>
                  <a:srgbClr val="FFFFFF"/>
                </a:solidFill>
                <a:latin typeface="Times New Roman"/>
                <a:ea typeface="Times New Roman"/>
                <a:cs typeface="Times New Roman"/>
                <a:sym typeface="Times New Roman"/>
              </a:defRPr>
            </a:pPr>
            <a:r>
              <a:t>3-year survey</a:t>
            </a:r>
          </a:p>
          <a:p>
            <a:pPr>
              <a:defRPr sz="2700">
                <a:solidFill>
                  <a:srgbClr val="FFFFFF"/>
                </a:solidFill>
                <a:latin typeface="Times New Roman"/>
                <a:ea typeface="Times New Roman"/>
                <a:cs typeface="Times New Roman"/>
                <a:sym typeface="Times New Roman"/>
              </a:defRPr>
            </a:pPr>
            <a:r>
              <a:t>(Galactic projection)</a:t>
            </a:r>
          </a:p>
        </p:txBody>
      </p:sp>
      <p:pic>
        <p:nvPicPr>
          <p:cNvPr id="396" name="Google Shape;316;p30" descr="Google Shape;316;p30"/>
          <p:cNvPicPr>
            <a:picLocks noChangeAspect="1"/>
          </p:cNvPicPr>
          <p:nvPr/>
        </p:nvPicPr>
        <p:blipFill>
          <a:blip r:embed="rId4"/>
          <a:srcRect/>
          <a:stretch>
            <a:fillRect/>
          </a:stretch>
        </p:blipFill>
        <p:spPr>
          <a:xfrm rot="5400000">
            <a:off x="17894391" y="2387203"/>
            <a:ext cx="18899189" cy="94495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397" name="LiteBIRD scanning strategy"/>
          <p:cNvSpPr txBox="1"/>
          <p:nvPr/>
        </p:nvSpPr>
        <p:spPr>
          <a:xfrm>
            <a:off x="257412" y="95291"/>
            <a:ext cx="8919108"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9000">
                <a:solidFill>
                  <a:srgbClr val="113362"/>
                </a:solidFill>
                <a:latin typeface="Times New Roman"/>
                <a:ea typeface="Times New Roman"/>
                <a:cs typeface="Times New Roman"/>
                <a:sym typeface="Times New Roman"/>
              </a:defRPr>
            </a:lvl1pPr>
          </a:lstStyle>
          <a:p>
            <a:r>
              <a:rPr lang="en-US" dirty="0"/>
              <a:t>S</a:t>
            </a:r>
            <a:r>
              <a:rPr dirty="0"/>
              <a:t>canning strategy</a:t>
            </a:r>
          </a:p>
        </p:txBody>
      </p:sp>
      <p:sp>
        <p:nvSpPr>
          <p:cNvPr id="398" name="Date"/>
          <p:cNvSpPr txBox="1"/>
          <p:nvPr/>
        </p:nvSpPr>
        <p:spPr>
          <a:xfrm>
            <a:off x="304214" y="13043326"/>
            <a:ext cx="977480"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t>Date</a:t>
            </a:r>
          </a:p>
        </p:txBody>
      </p:sp>
      <p:sp>
        <p:nvSpPr>
          <p:cNvPr id="399" name="Conference"/>
          <p:cNvSpPr txBox="1"/>
          <p:nvPr/>
        </p:nvSpPr>
        <p:spPr>
          <a:xfrm>
            <a:off x="11083707" y="13043326"/>
            <a:ext cx="2216586"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t>Conference</a:t>
            </a:r>
          </a:p>
        </p:txBody>
      </p:sp>
      <p:sp>
        <p:nvSpPr>
          <p:cNvPr id="400" name="1/N"/>
          <p:cNvSpPr txBox="1"/>
          <p:nvPr/>
        </p:nvSpPr>
        <p:spPr>
          <a:xfrm>
            <a:off x="3575664" y="13043326"/>
            <a:ext cx="76200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3400">
                <a:solidFill>
                  <a:srgbClr val="F7CE55"/>
                </a:solidFill>
                <a:latin typeface="Times New Roman"/>
                <a:ea typeface="Times New Roman"/>
                <a:cs typeface="Times New Roman"/>
                <a:sym typeface="Times New Roman"/>
              </a:defRPr>
            </a:lvl1pPr>
          </a:lstStyle>
          <a:p>
            <a:r>
              <a:t>1/N</a:t>
            </a:r>
          </a:p>
        </p:txBody>
      </p:sp>
      <p:grpSp>
        <p:nvGrpSpPr>
          <p:cNvPr id="408" name="Grouper"/>
          <p:cNvGrpSpPr/>
          <p:nvPr/>
        </p:nvGrpSpPr>
        <p:grpSpPr>
          <a:xfrm>
            <a:off x="-30866" y="13078927"/>
            <a:ext cx="24467794" cy="656361"/>
            <a:chOff x="0" y="0"/>
            <a:chExt cx="24467793" cy="656360"/>
          </a:xfrm>
        </p:grpSpPr>
        <p:sp>
          <p:nvSpPr>
            <p:cNvPr id="401" name="Rectangle"/>
            <p:cNvSpPr/>
            <p:nvPr/>
          </p:nvSpPr>
          <p:spPr>
            <a:xfrm>
              <a:off x="0" y="0"/>
              <a:ext cx="24445733" cy="656360"/>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407" name="Grouper"/>
            <p:cNvGrpSpPr/>
            <p:nvPr/>
          </p:nvGrpSpPr>
          <p:grpSpPr>
            <a:xfrm flipH="1">
              <a:off x="22124096" y="-1"/>
              <a:ext cx="2343698" cy="656361"/>
              <a:chOff x="0" y="0"/>
              <a:chExt cx="2343697" cy="656360"/>
            </a:xfrm>
          </p:grpSpPr>
          <p:sp>
            <p:nvSpPr>
              <p:cNvPr id="402" name="Rectangle"/>
              <p:cNvSpPr/>
              <p:nvPr/>
            </p:nvSpPr>
            <p:spPr>
              <a:xfrm>
                <a:off x="729937" y="-1"/>
                <a:ext cx="810085" cy="656212"/>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3" name="Rectangle"/>
              <p:cNvSpPr/>
              <p:nvPr/>
            </p:nvSpPr>
            <p:spPr>
              <a:xfrm>
                <a:off x="0" y="-1"/>
                <a:ext cx="810085" cy="65476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4" name="Triangle"/>
              <p:cNvSpPr/>
              <p:nvPr/>
            </p:nvSpPr>
            <p:spPr>
              <a:xfrm>
                <a:off x="1533613" y="1596"/>
                <a:ext cx="810085" cy="654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5" name="Triangle"/>
              <p:cNvSpPr/>
              <p:nvPr/>
            </p:nvSpPr>
            <p:spPr>
              <a:xfrm flipH="1">
                <a:off x="789784" y="0"/>
                <a:ext cx="750238" cy="65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6" name="Triangle"/>
              <p:cNvSpPr/>
              <p:nvPr/>
            </p:nvSpPr>
            <p:spPr>
              <a:xfrm>
                <a:off x="0" y="0"/>
                <a:ext cx="810085" cy="656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411" name="5"/>
          <p:cNvSpPr txBox="1"/>
          <p:nvPr/>
        </p:nvSpPr>
        <p:spPr>
          <a:xfrm>
            <a:off x="23312916" y="13078927"/>
            <a:ext cx="710061" cy="5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ED7044"/>
                </a:solidFill>
                <a:latin typeface="Times New Roman"/>
                <a:ea typeface="Times New Roman"/>
                <a:cs typeface="Times New Roman"/>
                <a:sym typeface="Times New Roman"/>
              </a:defRPr>
            </a:lvl1pPr>
          </a:lstStyle>
          <a:p>
            <a:r>
              <a:t>5</a:t>
            </a:r>
          </a:p>
        </p:txBody>
      </p:sp>
      <p:grpSp>
        <p:nvGrpSpPr>
          <p:cNvPr id="420" name="Grouper"/>
          <p:cNvGrpSpPr/>
          <p:nvPr/>
        </p:nvGrpSpPr>
        <p:grpSpPr>
          <a:xfrm>
            <a:off x="-30867" y="-24578"/>
            <a:ext cx="24445734" cy="2203998"/>
            <a:chOff x="0" y="0"/>
            <a:chExt cx="24445732" cy="2203997"/>
          </a:xfrm>
        </p:grpSpPr>
        <p:sp>
          <p:nvSpPr>
            <p:cNvPr id="412" name="Rectangle"/>
            <p:cNvSpPr/>
            <p:nvPr/>
          </p:nvSpPr>
          <p:spPr>
            <a:xfrm>
              <a:off x="0" y="1605648"/>
              <a:ext cx="24445733" cy="247389"/>
            </a:xfrm>
            <a:prstGeom prst="rect">
              <a:avLst/>
            </a:prstGeom>
            <a:solidFill>
              <a:srgbClr val="11336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3" name="Rectangle"/>
            <p:cNvSpPr/>
            <p:nvPr/>
          </p:nvSpPr>
          <p:spPr>
            <a:xfrm>
              <a:off x="606853" y="1605648"/>
              <a:ext cx="657741" cy="247430"/>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4" name="Rectangle"/>
            <p:cNvSpPr/>
            <p:nvPr/>
          </p:nvSpPr>
          <p:spPr>
            <a:xfrm>
              <a:off x="14189" y="1605648"/>
              <a:ext cx="657740" cy="246785"/>
            </a:xfrm>
            <a:prstGeom prst="rect">
              <a:avLst/>
            </a:prstGeom>
            <a:solidFill>
              <a:srgbClr val="F8CE55"/>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5" name="Triangle"/>
            <p:cNvSpPr/>
            <p:nvPr/>
          </p:nvSpPr>
          <p:spPr>
            <a:xfrm>
              <a:off x="1259390" y="1606251"/>
              <a:ext cx="657740" cy="2468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6" name="Triangle"/>
            <p:cNvSpPr/>
            <p:nvPr/>
          </p:nvSpPr>
          <p:spPr>
            <a:xfrm flipH="1">
              <a:off x="655446" y="1605648"/>
              <a:ext cx="609148" cy="2473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9E4B"/>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7" name="Triangle"/>
            <p:cNvSpPr/>
            <p:nvPr/>
          </p:nvSpPr>
          <p:spPr>
            <a:xfrm>
              <a:off x="14189" y="1605648"/>
              <a:ext cx="657740" cy="24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D7044"/>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8" name="Cercle"/>
            <p:cNvSpPr/>
            <p:nvPr/>
          </p:nvSpPr>
          <p:spPr>
            <a:xfrm>
              <a:off x="21722438" y="0"/>
              <a:ext cx="2203999" cy="2203998"/>
            </a:xfrm>
            <a:prstGeom prst="ellipse">
              <a:avLst/>
            </a:prstGeom>
            <a:noFill/>
            <a:ln w="1397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19" name="LiteBIRD-logo-posi-RGB.png" descr="LiteBIRD-logo-posi-RGB.png"/>
            <p:cNvPicPr>
              <a:picLocks noChangeAspect="1"/>
            </p:cNvPicPr>
            <p:nvPr/>
          </p:nvPicPr>
          <p:blipFill>
            <a:blip r:embed="rId5"/>
            <a:srcRect l="13834" t="4052" r="13570" b="4874"/>
            <a:stretch>
              <a:fillRect/>
            </a:stretch>
          </p:blipFill>
          <p:spPr>
            <a:xfrm>
              <a:off x="21762624" y="40180"/>
              <a:ext cx="2616314" cy="2123638"/>
            </a:xfrm>
            <a:custGeom>
              <a:avLst/>
              <a:gdLst/>
              <a:ahLst/>
              <a:cxnLst>
                <a:cxn ang="0">
                  <a:pos x="wd2" y="hd2"/>
                </a:cxn>
                <a:cxn ang="5400000">
                  <a:pos x="wd2" y="hd2"/>
                </a:cxn>
                <a:cxn ang="10800000">
                  <a:pos x="wd2" y="hd2"/>
                </a:cxn>
                <a:cxn ang="16200000">
                  <a:pos x="wd2" y="hd2"/>
                </a:cxn>
              </a:cxnLst>
              <a:rect l="0" t="0"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ln w="12700" cap="flat">
              <a:noFill/>
              <a:miter lim="400000"/>
            </a:ln>
            <a:effectLst/>
          </p:spPr>
        </p:pic>
      </p:grpSp>
      <p:sp>
        <p:nvSpPr>
          <p:cNvPr id="421" name="CMB"/>
          <p:cNvSpPr txBox="1"/>
          <p:nvPr/>
        </p:nvSpPr>
        <p:spPr>
          <a:xfrm rot="16200000">
            <a:off x="21684898" y="6143767"/>
            <a:ext cx="3966096" cy="1936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3000">
                <a:solidFill>
                  <a:srgbClr val="FFFFFF"/>
                </a:solidFill>
                <a:latin typeface="Times New Roman"/>
                <a:ea typeface="Times New Roman"/>
                <a:cs typeface="Times New Roman"/>
                <a:sym typeface="Times New Roman"/>
              </a:defRPr>
            </a:lvl1pPr>
          </a:lstStyle>
          <a:p>
            <a:r>
              <a:t>CMB</a:t>
            </a:r>
          </a:p>
        </p:txBody>
      </p:sp>
      <p:sp>
        <p:nvSpPr>
          <p:cNvPr id="422" name="Precession (anti-Sun) axis…"/>
          <p:cNvSpPr txBox="1"/>
          <p:nvPr/>
        </p:nvSpPr>
        <p:spPr>
          <a:xfrm>
            <a:off x="17241462" y="11291895"/>
            <a:ext cx="5740571" cy="1753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800" b="0">
                <a:solidFill>
                  <a:srgbClr val="113362"/>
                </a:solidFill>
                <a:latin typeface="Times New Roman"/>
                <a:ea typeface="Times New Roman"/>
                <a:cs typeface="Times New Roman"/>
                <a:sym typeface="Times New Roman"/>
              </a:defRPr>
            </a:pPr>
            <a:r>
              <a:t>Precession (anti-Sun) axis</a:t>
            </a:r>
          </a:p>
          <a:p>
            <a:pPr>
              <a:defRPr b="0">
                <a:solidFill>
                  <a:srgbClr val="113362"/>
                </a:solidFill>
                <a:latin typeface="Times New Roman"/>
                <a:ea typeface="Times New Roman"/>
                <a:cs typeface="Times New Roman"/>
                <a:sym typeface="Times New Roman"/>
              </a:defRPr>
            </a:pPr>
            <a:r>
              <a:t>(precession period, ~3.2 h)</a:t>
            </a:r>
          </a:p>
        </p:txBody>
      </p:sp>
      <p:sp>
        <p:nvSpPr>
          <p:cNvPr id="423" name="Ovale"/>
          <p:cNvSpPr/>
          <p:nvPr/>
        </p:nvSpPr>
        <p:spPr>
          <a:xfrm>
            <a:off x="18326453" y="2479982"/>
            <a:ext cx="2240880" cy="9143368"/>
          </a:xfrm>
          <a:prstGeom prst="ellipse">
            <a:avLst/>
          </a:prstGeom>
          <a:ln w="38100">
            <a:solidFill>
              <a:srgbClr val="113362"/>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4" name="Rectangle aux angles arrondis"/>
          <p:cNvSpPr/>
          <p:nvPr/>
        </p:nvSpPr>
        <p:spPr>
          <a:xfrm rot="16200000">
            <a:off x="3449338" y="1005399"/>
            <a:ext cx="2979958" cy="6233723"/>
          </a:xfrm>
          <a:prstGeom prst="roundRect">
            <a:avLst>
              <a:gd name="adj" fmla="val 11975"/>
            </a:avLst>
          </a:prstGeom>
          <a:solidFill>
            <a:srgbClr val="F8CE55"/>
          </a:solidFill>
          <a:ln w="12700">
            <a:miter lim="400000"/>
          </a:ln>
        </p:spPr>
        <p:txBody>
          <a:bodyPr lIns="0" tIns="0" rIns="0" bIns="0" anchor="ctr"/>
          <a:lstStyle/>
          <a:p>
            <a:pPr>
              <a:defRPr sz="3200" b="0">
                <a:solidFill>
                  <a:srgbClr val="F8CE55"/>
                </a:solidFill>
                <a:latin typeface="+mn-lt"/>
                <a:ea typeface="+mn-ea"/>
                <a:cs typeface="+mn-cs"/>
                <a:sym typeface="Helvetica Neue Medium"/>
              </a:defRPr>
            </a:pPr>
            <a:endParaRPr/>
          </a:p>
        </p:txBody>
      </p:sp>
      <p:sp>
        <p:nvSpPr>
          <p:cNvPr id="425" name="Google Shape;247;p27"/>
          <p:cNvSpPr txBox="1"/>
          <p:nvPr/>
        </p:nvSpPr>
        <p:spPr>
          <a:xfrm>
            <a:off x="1953805" y="2799931"/>
            <a:ext cx="6783804" cy="2677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3-year survey, Sun-Earth L2 Lissajous orbit</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Precession angle: 𝛼 = 45°</a:t>
            </a:r>
          </a:p>
          <a:p>
            <a:pPr marL="381000" indent="-381000" algn="l" defTabSz="914400">
              <a:buClr>
                <a:srgbClr val="113362"/>
              </a:buClr>
              <a:buSzPts val="3800"/>
              <a:buFont typeface="Arial"/>
              <a:buChar char="•"/>
              <a:defRPr sz="3800" b="0">
                <a:solidFill>
                  <a:srgbClr val="113362"/>
                </a:solidFill>
                <a:latin typeface="Times New Roman"/>
                <a:ea typeface="Times New Roman"/>
                <a:cs typeface="Times New Roman"/>
                <a:sym typeface="Times New Roman"/>
              </a:defRPr>
            </a:pPr>
            <a:r>
              <a:t>Spin angle: 𝛽 = 50°</a:t>
            </a:r>
          </a:p>
        </p:txBody>
      </p:sp>
      <p:sp>
        <p:nvSpPr>
          <p:cNvPr id="426" name="Sun"/>
          <p:cNvSpPr txBox="1"/>
          <p:nvPr/>
        </p:nvSpPr>
        <p:spPr>
          <a:xfrm>
            <a:off x="280120" y="5884112"/>
            <a:ext cx="1378681" cy="1753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800" b="0">
                <a:solidFill>
                  <a:srgbClr val="113362"/>
                </a:solidFill>
                <a:latin typeface="Times New Roman"/>
                <a:ea typeface="Times New Roman"/>
                <a:cs typeface="Times New Roman"/>
                <a:sym typeface="Times New Roman"/>
              </a:defRPr>
            </a:lvl1pPr>
          </a:lstStyle>
          <a:p>
            <a:r>
              <a:t>Sun</a:t>
            </a:r>
          </a:p>
        </p:txBody>
      </p:sp>
      <p:sp>
        <p:nvSpPr>
          <p:cNvPr id="427" name="Boresight"/>
          <p:cNvSpPr txBox="1"/>
          <p:nvPr/>
        </p:nvSpPr>
        <p:spPr>
          <a:xfrm>
            <a:off x="9787594" y="2152691"/>
            <a:ext cx="2377640" cy="750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800" b="0">
                <a:solidFill>
                  <a:srgbClr val="113362"/>
                </a:solidFill>
                <a:latin typeface="Times New Roman"/>
                <a:ea typeface="Times New Roman"/>
                <a:cs typeface="Times New Roman"/>
                <a:sym typeface="Times New Roman"/>
              </a:defRPr>
            </a:lvl1pPr>
          </a:lstStyle>
          <a:p>
            <a:r>
              <a:t>Boresight</a:t>
            </a:r>
          </a:p>
        </p:txBody>
      </p:sp>
      <p:sp>
        <p:nvSpPr>
          <p:cNvPr id="428" name="Spin axis…"/>
          <p:cNvSpPr txBox="1"/>
          <p:nvPr/>
        </p:nvSpPr>
        <p:spPr>
          <a:xfrm>
            <a:off x="15607566" y="1988251"/>
            <a:ext cx="2065589" cy="2029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800" b="0">
                <a:solidFill>
                  <a:srgbClr val="113362"/>
                </a:solidFill>
                <a:latin typeface="Times New Roman"/>
                <a:ea typeface="Times New Roman"/>
                <a:cs typeface="Times New Roman"/>
                <a:sym typeface="Times New Roman"/>
              </a:defRPr>
            </a:pPr>
            <a:r>
              <a:t>Spin axis</a:t>
            </a:r>
          </a:p>
          <a:p>
            <a:pPr>
              <a:defRPr b="0">
                <a:solidFill>
                  <a:srgbClr val="113362"/>
                </a:solidFill>
                <a:latin typeface="Times New Roman"/>
                <a:ea typeface="Times New Roman"/>
                <a:cs typeface="Times New Roman"/>
                <a:sym typeface="Times New Roman"/>
              </a:defRPr>
            </a:pPr>
            <a:r>
              <a:t>(period 20 min.)</a:t>
            </a:r>
          </a:p>
        </p:txBody>
      </p:sp>
      <p:sp>
        <p:nvSpPr>
          <p:cNvPr id="429" name="Ligne"/>
          <p:cNvSpPr/>
          <p:nvPr/>
        </p:nvSpPr>
        <p:spPr>
          <a:xfrm flipV="1">
            <a:off x="9117774" y="2441283"/>
            <a:ext cx="10291663" cy="6158965"/>
          </a:xfrm>
          <a:prstGeom prst="line">
            <a:avLst/>
          </a:prstGeom>
          <a:ln w="76200">
            <a:solidFill>
              <a:srgbClr val="F19E4B"/>
            </a:solidFill>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30" name="Ligne"/>
          <p:cNvSpPr/>
          <p:nvPr/>
        </p:nvSpPr>
        <p:spPr>
          <a:xfrm>
            <a:off x="11882656" y="7309342"/>
            <a:ext cx="4774961" cy="1405494"/>
          </a:xfrm>
          <a:prstGeom prst="line">
            <a:avLst/>
          </a:prstGeom>
          <a:ln w="76200">
            <a:solidFill>
              <a:srgbClr val="F19E4B"/>
            </a:solidFill>
            <a:custDash>
              <a:ds d="200000" sp="200000"/>
            </a:custDash>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31" name="Image" descr="Image"/>
          <p:cNvPicPr>
            <a:picLocks/>
          </p:cNvPicPr>
          <p:nvPr/>
        </p:nvPicPr>
        <p:blipFill>
          <a:blip r:embed="rId6">
            <a:alphaModFix amt="42548"/>
          </a:blip>
          <a:srcRect l="3092" t="4761" r="4688" b="2832"/>
          <a:stretch>
            <a:fillRect/>
          </a:stretch>
        </p:blipFill>
        <p:spPr>
          <a:xfrm rot="6573252">
            <a:off x="12920492" y="6324108"/>
            <a:ext cx="1751305" cy="2970383"/>
          </a:xfrm>
          <a:custGeom>
            <a:avLst/>
            <a:gdLst/>
            <a:ahLst/>
            <a:cxnLst>
              <a:cxn ang="0">
                <a:pos x="wd2" y="hd2"/>
              </a:cxn>
              <a:cxn ang="5400000">
                <a:pos x="wd2" y="hd2"/>
              </a:cxn>
              <a:cxn ang="10800000">
                <a:pos x="wd2" y="hd2"/>
              </a:cxn>
              <a:cxn ang="16200000">
                <a:pos x="wd2" y="hd2"/>
              </a:cxn>
            </a:cxnLst>
            <a:rect l="0" t="0" r="r" b="b"/>
            <a:pathLst>
              <a:path w="21415" h="21588" extrusionOk="0">
                <a:moveTo>
                  <a:pt x="11618" y="1"/>
                </a:moveTo>
                <a:cubicBezTo>
                  <a:pt x="9371" y="-12"/>
                  <a:pt x="7075" y="76"/>
                  <a:pt x="5625" y="269"/>
                </a:cubicBezTo>
                <a:cubicBezTo>
                  <a:pt x="2256" y="717"/>
                  <a:pt x="0" y="1506"/>
                  <a:pt x="0" y="2239"/>
                </a:cubicBezTo>
                <a:cubicBezTo>
                  <a:pt x="0" y="2510"/>
                  <a:pt x="9465" y="18063"/>
                  <a:pt x="11507" y="21147"/>
                </a:cubicBezTo>
                <a:lnTo>
                  <a:pt x="11798" y="21588"/>
                </a:lnTo>
                <a:lnTo>
                  <a:pt x="12094" y="21000"/>
                </a:lnTo>
                <a:cubicBezTo>
                  <a:pt x="20546" y="4246"/>
                  <a:pt x="21600" y="2057"/>
                  <a:pt x="21392" y="1694"/>
                </a:cubicBezTo>
                <a:cubicBezTo>
                  <a:pt x="21110" y="1202"/>
                  <a:pt x="19689" y="726"/>
                  <a:pt x="17325" y="335"/>
                </a:cubicBezTo>
                <a:cubicBezTo>
                  <a:pt x="16064" y="127"/>
                  <a:pt x="13865" y="14"/>
                  <a:pt x="11618" y="1"/>
                </a:cubicBezTo>
                <a:close/>
              </a:path>
            </a:pathLst>
          </a:custGeom>
          <a:ln w="12700">
            <a:miter lim="400000"/>
          </a:ln>
        </p:spPr>
      </p:pic>
      <p:sp>
        <p:nvSpPr>
          <p:cNvPr id="432" name="Ligne"/>
          <p:cNvSpPr/>
          <p:nvPr/>
        </p:nvSpPr>
        <p:spPr>
          <a:xfrm flipV="1">
            <a:off x="11879258" y="2272545"/>
            <a:ext cx="273407" cy="4303034"/>
          </a:xfrm>
          <a:prstGeom prst="line">
            <a:avLst/>
          </a:prstGeom>
          <a:ln w="76200">
            <a:solidFill>
              <a:srgbClr val="F19E4B"/>
            </a:solidFill>
            <a:custDash>
              <a:ds d="200000" sp="200000"/>
            </a:custDash>
            <a:miter lim="400000"/>
            <a:tailEnd type="stealth"/>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33" name="Image" descr="Image"/>
          <p:cNvPicPr>
            <a:picLocks/>
          </p:cNvPicPr>
          <p:nvPr/>
        </p:nvPicPr>
        <p:blipFill>
          <a:blip r:embed="rId6">
            <a:alphaModFix amt="42548"/>
          </a:blip>
          <a:srcRect l="3092" t="4761" r="4688" b="2832"/>
          <a:stretch>
            <a:fillRect/>
          </a:stretch>
        </p:blipFill>
        <p:spPr>
          <a:xfrm rot="303999">
            <a:off x="11101306" y="3081616"/>
            <a:ext cx="1751305" cy="2970383"/>
          </a:xfrm>
          <a:custGeom>
            <a:avLst/>
            <a:gdLst/>
            <a:ahLst/>
            <a:cxnLst>
              <a:cxn ang="0">
                <a:pos x="wd2" y="hd2"/>
              </a:cxn>
              <a:cxn ang="5400000">
                <a:pos x="wd2" y="hd2"/>
              </a:cxn>
              <a:cxn ang="10800000">
                <a:pos x="wd2" y="hd2"/>
              </a:cxn>
              <a:cxn ang="16200000">
                <a:pos x="wd2" y="hd2"/>
              </a:cxn>
            </a:cxnLst>
            <a:rect l="0" t="0" r="r" b="b"/>
            <a:pathLst>
              <a:path w="21415" h="21588" extrusionOk="0">
                <a:moveTo>
                  <a:pt x="11618" y="1"/>
                </a:moveTo>
                <a:cubicBezTo>
                  <a:pt x="9371" y="-12"/>
                  <a:pt x="7075" y="76"/>
                  <a:pt x="5625" y="269"/>
                </a:cubicBezTo>
                <a:cubicBezTo>
                  <a:pt x="2256" y="717"/>
                  <a:pt x="0" y="1506"/>
                  <a:pt x="0" y="2239"/>
                </a:cubicBezTo>
                <a:cubicBezTo>
                  <a:pt x="0" y="2510"/>
                  <a:pt x="9465" y="18063"/>
                  <a:pt x="11507" y="21147"/>
                </a:cubicBezTo>
                <a:lnTo>
                  <a:pt x="11798" y="21588"/>
                </a:lnTo>
                <a:lnTo>
                  <a:pt x="12094" y="21000"/>
                </a:lnTo>
                <a:cubicBezTo>
                  <a:pt x="20546" y="4246"/>
                  <a:pt x="21600" y="2057"/>
                  <a:pt x="21392" y="1694"/>
                </a:cubicBezTo>
                <a:cubicBezTo>
                  <a:pt x="21110" y="1202"/>
                  <a:pt x="19689" y="726"/>
                  <a:pt x="17325" y="335"/>
                </a:cubicBezTo>
                <a:cubicBezTo>
                  <a:pt x="16064" y="127"/>
                  <a:pt x="13865" y="14"/>
                  <a:pt x="11618" y="1"/>
                </a:cubicBezTo>
                <a:close/>
              </a:path>
            </a:pathLst>
          </a:custGeom>
          <a:ln w="12700">
            <a:miter lim="400000"/>
          </a:ln>
        </p:spPr>
      </p:pic>
      <p:sp>
        <p:nvSpPr>
          <p:cNvPr id="434" name="Ovale"/>
          <p:cNvSpPr/>
          <p:nvPr/>
        </p:nvSpPr>
        <p:spPr>
          <a:xfrm rot="19499804">
            <a:off x="13514571" y="1518887"/>
            <a:ext cx="1977134" cy="7721725"/>
          </a:xfrm>
          <a:prstGeom prst="ellipse">
            <a:avLst/>
          </a:prstGeom>
          <a:ln w="38100">
            <a:solidFill>
              <a:srgbClr val="11336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2" name="Ligne de connexion"/>
          <p:cNvSpPr/>
          <p:nvPr/>
        </p:nvSpPr>
        <p:spPr>
          <a:xfrm>
            <a:off x="11921794" y="5617509"/>
            <a:ext cx="1005090" cy="718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764" y="1986"/>
                  <a:pt x="17964" y="9186"/>
                  <a:pt x="21600" y="21600"/>
                </a:cubicBezTo>
              </a:path>
            </a:pathLst>
          </a:custGeom>
          <a:ln w="50800">
            <a:solidFill>
              <a:srgbClr val="000000"/>
            </a:solidFill>
            <a:miter lim="400000"/>
            <a:headEnd type="stealth"/>
          </a:ln>
        </p:spPr>
        <p:txBody>
          <a:bodyPr/>
          <a:lstStyle/>
          <a:p>
            <a:endParaRPr/>
          </a:p>
        </p:txBody>
      </p:sp>
      <p:sp>
        <p:nvSpPr>
          <p:cNvPr id="443" name="Ligne de connexion"/>
          <p:cNvSpPr/>
          <p:nvPr/>
        </p:nvSpPr>
        <p:spPr>
          <a:xfrm>
            <a:off x="13266478" y="6160238"/>
            <a:ext cx="578172" cy="940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168" y="6232"/>
                  <a:pt x="21368" y="13432"/>
                  <a:pt x="21600" y="21600"/>
                </a:cubicBezTo>
              </a:path>
            </a:pathLst>
          </a:custGeom>
          <a:ln w="50800">
            <a:solidFill>
              <a:srgbClr val="000000"/>
            </a:solidFill>
            <a:miter lim="400000"/>
            <a:headEnd type="stealth"/>
          </a:ln>
        </p:spPr>
        <p:txBody>
          <a:bodyPr/>
          <a:lstStyle/>
          <a:p>
            <a:endParaRPr/>
          </a:p>
        </p:txBody>
      </p:sp>
      <p:sp>
        <p:nvSpPr>
          <p:cNvPr id="437" name="𝛼"/>
          <p:cNvSpPr txBox="1"/>
          <p:nvPr/>
        </p:nvSpPr>
        <p:spPr>
          <a:xfrm rot="21597025">
            <a:off x="13113737" y="6081651"/>
            <a:ext cx="585354" cy="141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914400">
              <a:buClr>
                <a:srgbClr val="113362"/>
              </a:buClr>
              <a:buFont typeface="Arial"/>
              <a:defRPr sz="5800" b="0">
                <a:solidFill>
                  <a:srgbClr val="113362"/>
                </a:solidFill>
                <a:latin typeface="Times New Roman"/>
                <a:ea typeface="Times New Roman"/>
                <a:cs typeface="Times New Roman"/>
                <a:sym typeface="Times New Roman"/>
              </a:defRPr>
            </a:lvl1pPr>
          </a:lstStyle>
          <a:p>
            <a:r>
              <a:t>𝛼</a:t>
            </a:r>
          </a:p>
        </p:txBody>
      </p:sp>
      <p:sp>
        <p:nvSpPr>
          <p:cNvPr id="438" name="𝛽"/>
          <p:cNvSpPr txBox="1"/>
          <p:nvPr/>
        </p:nvSpPr>
        <p:spPr>
          <a:xfrm rot="297">
            <a:off x="12294139" y="4600317"/>
            <a:ext cx="558636" cy="141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914400">
              <a:buClr>
                <a:srgbClr val="113362"/>
              </a:buClr>
              <a:buFont typeface="Arial"/>
              <a:defRPr sz="5800" b="0">
                <a:solidFill>
                  <a:srgbClr val="113362"/>
                </a:solidFill>
                <a:latin typeface="Times New Roman"/>
                <a:ea typeface="Times New Roman"/>
                <a:cs typeface="Times New Roman"/>
                <a:sym typeface="Times New Roman"/>
              </a:defRPr>
            </a:lvl1pPr>
          </a:lstStyle>
          <a:p>
            <a:r>
              <a:t>𝛽</a:t>
            </a:r>
          </a:p>
        </p:txBody>
      </p:sp>
      <p:pic>
        <p:nvPicPr>
          <p:cNvPr id="439" name="Google Shape;313;p30" descr="Google Shape;313;p30"/>
          <p:cNvPicPr>
            <a:picLocks noChangeAspect="1"/>
          </p:cNvPicPr>
          <p:nvPr/>
        </p:nvPicPr>
        <p:blipFill>
          <a:blip r:embed="rId7"/>
          <a:srcRect l="5121" t="2873" r="1484" b="7186"/>
          <a:stretch>
            <a:fillRect/>
          </a:stretch>
        </p:blipFill>
        <p:spPr>
          <a:xfrm rot="6593349">
            <a:off x="10318320" y="6011058"/>
            <a:ext cx="2514805" cy="2370733"/>
          </a:xfrm>
          <a:custGeom>
            <a:avLst/>
            <a:gdLst/>
            <a:ahLst/>
            <a:cxnLst>
              <a:cxn ang="0">
                <a:pos x="wd2" y="hd2"/>
              </a:cxn>
              <a:cxn ang="5400000">
                <a:pos x="wd2" y="hd2"/>
              </a:cxn>
              <a:cxn ang="10800000">
                <a:pos x="wd2" y="hd2"/>
              </a:cxn>
              <a:cxn ang="16200000">
                <a:pos x="wd2" y="hd2"/>
              </a:cxn>
            </a:cxnLst>
            <a:rect l="0" t="0"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400"/>
                  <a:pt x="11749" y="2400"/>
                </a:cubicBezTo>
                <a:cubicBezTo>
                  <a:pt x="11370" y="2400"/>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ln w="12700">
            <a:miter lim="400000"/>
          </a:ln>
        </p:spPr>
      </p:pic>
      <p:sp>
        <p:nvSpPr>
          <p:cNvPr id="440" name="FoV"/>
          <p:cNvSpPr txBox="1"/>
          <p:nvPr/>
        </p:nvSpPr>
        <p:spPr>
          <a:xfrm>
            <a:off x="12314404" y="8483693"/>
            <a:ext cx="2377641" cy="750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800" b="0">
                <a:solidFill>
                  <a:srgbClr val="113362"/>
                </a:solidFill>
                <a:latin typeface="Times New Roman"/>
                <a:ea typeface="Times New Roman"/>
                <a:cs typeface="Times New Roman"/>
                <a:sym typeface="Times New Roman"/>
              </a:defRPr>
            </a:lvl1pPr>
          </a:lstStyle>
          <a:p>
            <a:r>
              <a:t>FoV</a:t>
            </a:r>
          </a:p>
        </p:txBody>
      </p:sp>
      <p:pic>
        <p:nvPicPr>
          <p:cNvPr id="441" name="Image" descr="Image"/>
          <p:cNvPicPr>
            <a:picLocks noChangeAspect="1"/>
          </p:cNvPicPr>
          <p:nvPr/>
        </p:nvPicPr>
        <p:blipFill>
          <a:blip r:embed="rId8"/>
          <a:stretch>
            <a:fillRect/>
          </a:stretch>
        </p:blipFill>
        <p:spPr>
          <a:xfrm>
            <a:off x="7007155" y="6279537"/>
            <a:ext cx="1561770" cy="1569658"/>
          </a:xfrm>
          <a:prstGeom prst="rect">
            <a:avLst/>
          </a:prstGeom>
          <a:ln w="12700">
            <a:miter lim="400000"/>
          </a:ln>
        </p:spPr>
      </p:pic>
      <p:sp>
        <p:nvSpPr>
          <p:cNvPr id="3" name="Rectangle 2">
            <a:extLst>
              <a:ext uri="{FF2B5EF4-FFF2-40B4-BE49-F238E27FC236}">
                <a16:creationId xmlns:a16="http://schemas.microsoft.com/office/drawing/2014/main" id="{01E5FE40-6AA6-C97F-9A5E-FF42C217F169}"/>
              </a:ext>
            </a:extLst>
          </p:cNvPr>
          <p:cNvSpPr/>
          <p:nvPr/>
        </p:nvSpPr>
        <p:spPr>
          <a:xfrm>
            <a:off x="16252165" y="34495"/>
            <a:ext cx="4819085" cy="21794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descr="A picture containing computer, indoor, night sky&#10;&#10;Description automatically generated">
            <a:extLst>
              <a:ext uri="{FF2B5EF4-FFF2-40B4-BE49-F238E27FC236}">
                <a16:creationId xmlns:a16="http://schemas.microsoft.com/office/drawing/2014/main" id="{C14E934B-F6B9-3535-068E-9BB9DAF27F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6698" y="20487"/>
            <a:ext cx="5011993" cy="2203998"/>
          </a:xfrm>
          <a:prstGeom prst="rect">
            <a:avLst/>
          </a:prstGeom>
        </p:spPr>
      </p:pic>
      <p:sp>
        <p:nvSpPr>
          <p:cNvPr id="4" name="Date">
            <a:extLst>
              <a:ext uri="{FF2B5EF4-FFF2-40B4-BE49-F238E27FC236}">
                <a16:creationId xmlns:a16="http://schemas.microsoft.com/office/drawing/2014/main" id="{0DD7AC1E-7B82-A1B0-45BA-8142066ED4A5}"/>
              </a:ext>
            </a:extLst>
          </p:cNvPr>
          <p:cNvSpPr txBox="1"/>
          <p:nvPr/>
        </p:nvSpPr>
        <p:spPr>
          <a:xfrm>
            <a:off x="304214" y="13094201"/>
            <a:ext cx="2090316"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F7CE55"/>
                </a:solidFill>
                <a:latin typeface="Times New Roman"/>
                <a:ea typeface="Times New Roman"/>
                <a:cs typeface="Times New Roman"/>
                <a:sym typeface="Times New Roman"/>
              </a:defRPr>
            </a:lvl1pPr>
          </a:lstStyle>
          <a:p>
            <a:r>
              <a:rPr lang="en-US" dirty="0"/>
              <a:t>2023/03/30</a:t>
            </a:r>
            <a:endParaRPr dirty="0"/>
          </a:p>
        </p:txBody>
      </p:sp>
      <p:sp>
        <p:nvSpPr>
          <p:cNvPr id="5" name="Conference">
            <a:extLst>
              <a:ext uri="{FF2B5EF4-FFF2-40B4-BE49-F238E27FC236}">
                <a16:creationId xmlns:a16="http://schemas.microsoft.com/office/drawing/2014/main" id="{A96CE3E2-8EEF-4706-A1F0-11ACBDCB6E52}"/>
              </a:ext>
            </a:extLst>
          </p:cNvPr>
          <p:cNvSpPr txBox="1"/>
          <p:nvPr/>
        </p:nvSpPr>
        <p:spPr>
          <a:xfrm>
            <a:off x="5190097" y="13094201"/>
            <a:ext cx="14003834"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F7CE55"/>
                </a:solidFill>
                <a:latin typeface="Times New Roman"/>
                <a:ea typeface="Times New Roman"/>
                <a:cs typeface="Times New Roman"/>
                <a:sym typeface="Times New Roman"/>
              </a:defRPr>
            </a:lvl1pPr>
          </a:lstStyle>
          <a:p>
            <a:r>
              <a:rPr lang="en-US" dirty="0"/>
              <a:t>International Conference on the Physics of the Two Infinities – Kyoto 2023</a:t>
            </a:r>
            <a:endParaRPr dirty="0"/>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1725</TotalTime>
  <Words>4366</Words>
  <Application>Microsoft Office PowerPoint</Application>
  <PresentationFormat>Custom</PresentationFormat>
  <Paragraphs>565</Paragraphs>
  <Slides>28</Slides>
  <Notes>27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Helvetica Neue</vt:lpstr>
      <vt:lpstr>Helvetica Neue Light</vt:lpstr>
      <vt:lpstr>Helvetica Neue Medium</vt:lpstr>
      <vt:lpstr>Palatino</vt:lpstr>
      <vt:lpstr>STIXGeneral-Regular</vt:lpstr>
      <vt:lpstr>游明朝体 デミボールド</vt:lpstr>
      <vt:lpstr>Arial</vt:lpstr>
      <vt:lpstr>Gloucester MT Extra Condensed</vt:lpstr>
      <vt:lpstr>Symbol</vt:lpstr>
      <vt:lpstr>Times New Roman</vt:lpstr>
      <vt:lpstr>White</vt:lpstr>
      <vt:lpstr>PowerPoint Presentation</vt:lpstr>
      <vt:lpstr>The LiteBIRD space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CLEMENT LELOUP</cp:lastModifiedBy>
  <cp:revision>25</cp:revision>
  <dcterms:modified xsi:type="dcterms:W3CDTF">2023-03-29T06:14:39Z</dcterms:modified>
</cp:coreProperties>
</file>