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handoutMasterIdLst>
    <p:handoutMasterId r:id="rId42"/>
  </p:handoutMasterIdLst>
  <p:sldIdLst>
    <p:sldId id="256" r:id="rId2"/>
    <p:sldId id="257" r:id="rId3"/>
    <p:sldId id="259" r:id="rId4"/>
    <p:sldId id="258" r:id="rId5"/>
    <p:sldId id="261" r:id="rId6"/>
    <p:sldId id="262" r:id="rId7"/>
    <p:sldId id="266" r:id="rId8"/>
    <p:sldId id="263" r:id="rId9"/>
    <p:sldId id="264" r:id="rId10"/>
    <p:sldId id="268" r:id="rId11"/>
    <p:sldId id="269" r:id="rId12"/>
    <p:sldId id="270" r:id="rId13"/>
    <p:sldId id="265" r:id="rId14"/>
    <p:sldId id="271" r:id="rId15"/>
    <p:sldId id="267" r:id="rId16"/>
    <p:sldId id="1527" r:id="rId17"/>
    <p:sldId id="1515" r:id="rId18"/>
    <p:sldId id="1525" r:id="rId19"/>
    <p:sldId id="1516" r:id="rId20"/>
    <p:sldId id="1528" r:id="rId21"/>
    <p:sldId id="1535" r:id="rId22"/>
    <p:sldId id="1532" r:id="rId23"/>
    <p:sldId id="1533" r:id="rId24"/>
    <p:sldId id="1534" r:id="rId25"/>
    <p:sldId id="272" r:id="rId26"/>
    <p:sldId id="273" r:id="rId27"/>
    <p:sldId id="1526" r:id="rId28"/>
    <p:sldId id="274" r:id="rId29"/>
    <p:sldId id="275" r:id="rId30"/>
    <p:sldId id="276" r:id="rId31"/>
    <p:sldId id="277" r:id="rId32"/>
    <p:sldId id="278" r:id="rId33"/>
    <p:sldId id="279" r:id="rId34"/>
    <p:sldId id="280" r:id="rId35"/>
    <p:sldId id="1530" r:id="rId36"/>
    <p:sldId id="1529" r:id="rId37"/>
    <p:sldId id="1537" r:id="rId38"/>
    <p:sldId id="1539" r:id="rId39"/>
    <p:sldId id="1538" r:id="rId4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37FF"/>
    <a:srgbClr val="0FA1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2524" autoAdjust="0"/>
  </p:normalViewPr>
  <p:slideViewPr>
    <p:cSldViewPr snapToGrid="0">
      <p:cViewPr varScale="1">
        <p:scale>
          <a:sx n="77" d="100"/>
          <a:sy n="77" d="100"/>
        </p:scale>
        <p:origin x="244" y="60"/>
      </p:cViewPr>
      <p:guideLst/>
    </p:cSldViewPr>
  </p:slideViewPr>
  <p:outlineViewPr>
    <p:cViewPr>
      <p:scale>
        <a:sx n="33" d="100"/>
        <a:sy n="33" d="100"/>
      </p:scale>
      <p:origin x="0" y="-901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596D0145-1B1A-4663-6E1D-0EFCE9E1B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a:extLst>
              <a:ext uri="{FF2B5EF4-FFF2-40B4-BE49-F238E27FC236}">
                <a16:creationId xmlns:a16="http://schemas.microsoft.com/office/drawing/2014/main" id="{1B96F3B9-FF55-68D8-BAF9-D49D8D4C487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F2D81A-15A7-4C13-8CAB-FB7DADCBE9DD}" type="datetimeFigureOut">
              <a:rPr lang="it-IT" smtClean="0"/>
              <a:t>29/03/2023</a:t>
            </a:fld>
            <a:endParaRPr lang="it-IT" dirty="0"/>
          </a:p>
        </p:txBody>
      </p:sp>
      <p:sp>
        <p:nvSpPr>
          <p:cNvPr id="4" name="Segnaposto piè di pagina 3">
            <a:extLst>
              <a:ext uri="{FF2B5EF4-FFF2-40B4-BE49-F238E27FC236}">
                <a16:creationId xmlns:a16="http://schemas.microsoft.com/office/drawing/2014/main" id="{3861A06A-982F-D388-87B5-820214941B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5" name="Segnaposto numero diapositiva 4">
            <a:extLst>
              <a:ext uri="{FF2B5EF4-FFF2-40B4-BE49-F238E27FC236}">
                <a16:creationId xmlns:a16="http://schemas.microsoft.com/office/drawing/2014/main" id="{BC0F9DF2-1610-0324-0FB4-6B26375DE8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5B74A9-C081-4AD5-887C-8ABD41A39F73}" type="slidenum">
              <a:rPr lang="it-IT" smtClean="0"/>
              <a:t>‹N›</a:t>
            </a:fld>
            <a:endParaRPr lang="it-IT" dirty="0"/>
          </a:p>
        </p:txBody>
      </p:sp>
    </p:spTree>
    <p:extLst>
      <p:ext uri="{BB962C8B-B14F-4D97-AF65-F5344CB8AC3E}">
        <p14:creationId xmlns:p14="http://schemas.microsoft.com/office/powerpoint/2010/main" val="1300956433"/>
      </p:ext>
    </p:extLst>
  </p:cSld>
  <p:clrMap bg1="lt1" tx1="dk1" bg2="lt2" tx2="dk2" accent1="accent1" accent2="accent2" accent3="accent3" accent4="accent4" accent5="accent5" accent6="accent6" hlink="hlink" folHlink="folHlink"/>
  <p:hf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2T16:44:38.674"/>
    </inkml:context>
    <inkml:brush xml:id="br0">
      <inkml:brushProperty name="width" value="0.1" units="cm"/>
      <inkml:brushProperty name="height" value="0.1" units="cm"/>
      <inkml:brushProperty name="color" value="#E71224"/>
    </inkml:brush>
  </inkml:definitions>
  <inkml:trace contextRef="#ctx0" brushRef="#br0">257 109 192,'-2'-10'6167,"3"7"-6473,6-3 362,1 0-1,1 0 1,-1 2-1,1-1 1,-1 1-1,1 0 1,0 0-1,1 1 0,12-2 1,9-1-36,49-3 0,28 6 110,36-3 490,-91-1-391,2-1 325,73-1 0,150 9-525,-266 1-35,1 0-1,-1 1 1,0 1-1,14 4 1,26 6 19,-42-12 13,18 3-2,1 1 0,-1 1 1,47 17-1,0 3-11,-45-16-3,36 16-1,32 16 106,-48-23-57,15 8-55,-52-20 1,6 2-17,-2 1-1,30 21 0,58 43-48,-103-72 38,0 0 0,-1 0 0,1 0 0,-1 1 0,0-1 0,1 0 0,-1 1 0,-1-1 0,1 1-1,0-1 1,0 1 0,-1 0 0,1-1 0,-1 1 0,0 0 0,0 3 0,-3 49-76,3-51 105,-1 0-15,0 0 0,0 0-1,-1 0 1,1-1 0,-1 1 0,0 0-1,0-1 1,0 1 0,0-1 0,0 0 0,-1 0-1,0 0 1,1 0 0,-1 0 0,-6 4-1,-5 4-21,-1-1 0,-19 10 0,25-15 12,-46 27 52,-73 56 0,87-57 14,-2-3 0,-2 0 0,0-3 0,-94 37 0,-197 31 363,218-65-293,38-12-11,-1-3 0,0-4-1,-139-2 1,210-8-66,-1 0 0,1 0-1,0-1 1,0 0 0,0-1 0,0 0-1,-18-9 1,-64-40 51,60 32-44,-3-4 13,1-1 0,-58-58 0,43 38-60,31 27 89,1-1 1,1-1 0,1 0 0,-25-43 0,40 62-85,-9-13 23,0 0 0,2-1 0,0 0-1,0 0 1,2-1 0,0 0 0,1 0 0,0 0 0,1 0 0,1-1 0,0-17 0,2 18 62,-1 8-29,1 1 0,0-1 0,0 0 1,1 0-1,0 1 0,1-1 0,-1 1 0,1-1 0,5-8 1,-2 4-5,2 0 0,0 0 1,0 1-1,1 0 1,1 1-1,0 0 0,0 0 1,1 1-1,0 0 0,0 1 1,1 0-1,0 1 1,1 0-1,15-7 0,24-9-43,0 2 0,2 2 0,0 2-1,2 3 1,-1 3 0,1 1 0,1 3-1,64 1 1,-53 6-28,-21 2 100,0-3 0,87-11 0,-126 8-588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2T16:52:44.499"/>
    </inkml:context>
    <inkml:brush xml:id="br0">
      <inkml:brushProperty name="width" value="0.1" units="cm"/>
      <inkml:brushProperty name="height" value="0.1" units="cm"/>
      <inkml:brushProperty name="color" value="#E71224"/>
    </inkml:brush>
  </inkml:definitions>
  <inkml:trace contextRef="#ctx0" brushRef="#br0">638 338 464,'0'0'1812,"-3"1"-1447,-14 3 82,1-1 0,-1 0 0,0-1 0,0-1 0,-25-2 0,26 1-103,-29 0 131,1-1 1,-70-13 0,14-13 217,66 17-351,20 6-342,0 2 0,-28-3 0,31 5 8,0-1 0,-1-1 0,1 1 0,1-2 0,-21-6 0,89 9 526,-53-1-620,5-2 156,-3 2-32,1-1 0,-1-1 0,0 0 0,0 0 0,0 0 0,11-7 0,-15 7-35,0 1-1,1 0 1,0-1-1,-1 1 1,1 1-1,0-1 1,0 0-1,0 1 1,0 0-1,0 0 1,0 0-1,8 0 0,-12 1-23,0-2 24,0 2-17,1-1-29,18 2 84,-19-31 1698,2 24-1687,0 0 0,1 1 0,-1-1 0,1 0-1,1 1 1,-1 0 0,1 0 0,0 0 0,0 0 0,0 0-1,1 1 1,8-7 0,-6 5 65,-1 0 0,1-1 0,-1 0 1,0 0-1,5-9 0,3-2 86,-12 17-142,0-1 0,-1 0 1,1 0-1,-1 1 0,1-1 1,-1 0-1,1 0 1,-1-1-1,0 1 0,0 0 1,0 0-1,0-1 0,-1 1 1,2-5-1,7-6-48,-9 13-63,10 9-868,11 37 802,24 47 160,-38-81-53,-1-1-1,-1 1 1,7 24 0,-1-18 26,-10-16-13,0 0-1,1 0 0,-1 0 0,0 0 1,0 0-1,0 0 0,0 0 0,-1 1 0,1-1 1,0 2-1,1 0-316,-6-3-137,1-1 583,-139-6-327,142 6 196,-3-11 692,4 6-665,0 0 1,0 0 0,1 0-1,-1 1 1,1-1-1,0 0 1,0 1-1,4-5 1,3-11 40,1 1-57,-9 16-5,1 0 1,0 0-1,-1 0 1,0 0 0,0 0-1,0 0 1,0 0-1,0-1 1,0 1-1,-1-6 1,0 9-39,1 8-3176,-1-7 3171,0 0-1,-1-1 0,1 1 0,0 0 1,-1 0-1,1 0 0,0 0 0,-1 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2T16:44:45.348"/>
    </inkml:context>
    <inkml:brush xml:id="br0">
      <inkml:brushProperty name="width" value="0.1" units="cm"/>
      <inkml:brushProperty name="height" value="0.1" units="cm"/>
      <inkml:brushProperty name="color" value="#E71224"/>
    </inkml:brush>
  </inkml:definitions>
  <inkml:trace contextRef="#ctx0" brushRef="#br0">57 32 144,'0'0'1435,"-3"-4"-1320,-15-17 299,16 20-570,0 0 0,0 1 0,0-1 0,0 0 0,1 1 0,-1-1 0,0 1 0,0-1 0,0 1 0,0 0 0,0 0 0,-3 0 0,-2 0 76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2T16:44:48.477"/>
    </inkml:context>
    <inkml:brush xml:id="br0">
      <inkml:brushProperty name="width" value="0.1" units="cm"/>
      <inkml:brushProperty name="height" value="0.1" units="cm"/>
      <inkml:brushProperty name="color" value="#E71224"/>
    </inkml:brush>
  </inkml:definitions>
  <inkml:trace contextRef="#ctx0" brushRef="#br0">102 226 384,'0'0'971,"25"0"1873,-15-3-2686,1 0 1,-1-1-1,1 1 0,-1-1 0,-1-1 1,1 0-1,9-6 0,23-11 140,-25 15-124,1 1 0,0 0 0,0 1 0,33-7 0,78-5 361,-29 4 237,366-46 63,-333 41-702,-93 11-80,0 1 0,1 2-1,44-1 1,137 5-96,-214 0 30,0 2 1,-1-1-1,1 1 0,-1 0 0,0 0 1,1 0-1,-1 1 0,-1 0 1,12 6-1,-3-2 28,-3-1-41,-1 0-1,0 1 1,-1 0-1,15 13 0,2 1 32,-2 0-27,-1 1-1,-2 0 1,23 31 0,-16-20 10,22 38-19,-37-49 16,29 33-1,-31-40 9,0 2-1,-2-1 1,0 1-1,-2 0 1,9 25-1,-8-18 0,-4-14-3,-1 0 1,-1 1-1,0-1 0,-1 0 1,1 15-1,-2-18-1,-1 0 0,0 0 1,-1 0-1,0 0 0,0-1 0,-1 1 0,0 0 1,-1 0-1,1-1 0,-2 1 0,-4 6 1,-11 10-14,-2 0 0,-1-1 0,-37 29 0,-89 52-68,130-93 116,1-1-1,-2 0 1,1-1-1,-26 7 1,-82 20 414,56-21-251,1-3 1,-2-1-1,0-3 0,0-3 1,-79-1-1,-286-3 377,332-4-467,84 2 33,-1-1 1,1-1 0,0 0-1,1-1 1,-1 0-1,-33-15 1,46 17-81,0-1 1,0 0-1,0 0 0,-8-7 0,-12-7 126,0 1-106,-38-31 0,1 1-52,31 29-33,25 14 19,0 0 0,1-1 1,0 1-1,-9-8 0,5 2 10,1 2 10,0 0 0,1-1-1,0 1 1,1-2 0,1 1 0,0-1-1,-8-16 1,9 14-2,-2-6 10,1 0-1,1 0 1,1-1 0,0 1 0,0-25-1,5 33 6,0 3-7,0 0 0,0 0 0,0 0 0,1 0 0,1 0 0,0 0 0,0 0 0,1 0 0,5-9 0,8-5 0,1 1-1,1 1 1,2 0 0,0 1 0,2 1-1,0 0 1,2 1 0,40-22 0,-28 21-304,2 0 1,77-24-1,-45 17-2378,-61 21 1844,0-1 1,0 0-1,0 0 0,7-6 0,7-4-2094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2T16:52:32.174"/>
    </inkml:context>
    <inkml:brush xml:id="br0">
      <inkml:brushProperty name="width" value="0.1" units="cm"/>
      <inkml:brushProperty name="height" value="0.1" units="cm"/>
      <inkml:brushProperty name="color" value="#E71224"/>
    </inkml:brush>
  </inkml:definitions>
  <inkml:trace contextRef="#ctx0" brushRef="#br0">8 0 976,'0'0'4269,"-7"12"-8699,8-5 4424,0 0-1,1 0 1,-1 0 0,1 0-1,1 0 1,0 0-1,0 0 1,0-1-1,7 11 1,6 6-72,27 30 0,-21-30-437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2T16:52:35.518"/>
    </inkml:context>
    <inkml:brush xml:id="br0">
      <inkml:brushProperty name="width" value="0.1" units="cm"/>
      <inkml:brushProperty name="height" value="0.1" units="cm"/>
      <inkml:brushProperty name="color" value="#E71224"/>
    </inkml:brush>
  </inkml:definitions>
  <inkml:trace contextRef="#ctx0" brushRef="#br0">1 1 80,'0'0'8687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2T16:45:27.204"/>
    </inkml:context>
    <inkml:brush xml:id="br0">
      <inkml:brushProperty name="width" value="0.1" units="cm"/>
      <inkml:brushProperty name="height" value="0.1" units="cm"/>
      <inkml:brushProperty name="color" value="#E71224"/>
    </inkml:brush>
  </inkml:definitions>
  <inkml:trace contextRef="#ctx0" brushRef="#br0">33 27 176,'0'0'592,"-23"-21"-1360,20 18 768,0 3 0,0-2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2T16:45:27.551"/>
    </inkml:context>
    <inkml:brush xml:id="br0">
      <inkml:brushProperty name="width" value="0.1" units="cm"/>
      <inkml:brushProperty name="height" value="0.1" units="cm"/>
      <inkml:brushProperty name="color" value="#E71224"/>
    </inkml:brush>
  </inkml:definitions>
  <inkml:trace contextRef="#ctx0" brushRef="#br0">1 1 80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2T16:45:29.284"/>
    </inkml:context>
    <inkml:brush xml:id="br0">
      <inkml:brushProperty name="width" value="0.1" units="cm"/>
      <inkml:brushProperty name="height" value="0.1" units="cm"/>
      <inkml:brushProperty name="color" value="#E71224"/>
    </inkml:brush>
  </inkml:definitions>
  <inkml:trace contextRef="#ctx0" brushRef="#br0">417 194 80,'-115'-42'310,"92"34"1845,23 7-2060,0 0 0,0 0 0,0 0 0,0 0 0,0 1 0,0-1 0,0 0 0,1 0 0,-1 0 0,0 0 0,0 0 0,1 0-1,-1 1 1,1-1 0,-1 0 0,1-1 0,23-12 273,0 0-1,49-19 1,-31 15-22,-27 13-310,0 0 0,1 1 0,0 0 0,21-1 0,10-3 120,13 0-29,0 2 0,0 3-1,97 7 1,-9 10-4,-67-4 55,-57-6-195,0 2 0,-1 1 0,1 1 0,-1 1 0,-1 1 0,30 18 0,-30-17 14,18 9-25,-12-6 17,0 0 1,-1 2 0,49 36-1,-60-36-15,-2 0 0,1 1-1,19 32 1,30 58 22,-54-87-15,-1-1-1,-1 2 1,-1-1 0,-1 1 0,7 37-1,-7-16-101,0 83 0,-6-119 113,-1 0-1,0 0 1,-1 0-1,1 0 0,-1 0 1,0-1-1,-1 1 1,1-1-1,-1 1 0,-6 8 1,-43 52 0,36-47 4,-10 11 6,-1-1 0,-2-1 1,0-2-1,-2-1 0,-1-1 1,-57 31-1,45-31 24,-2-3 0,-1-2 0,0-1 0,-89 19 0,78-27 55,1-3-1,-1-2 0,0-3 0,-77-6 0,-35-18 10,65 7-71,-40-9 19,122 18-18,1 0-1,0-2 1,1 0 0,-28-15-1,26 12 22,20 10-2,-1 0 0,1 0 0,0 0 0,0-1 0,0 1 0,0-1 0,1 0 0,-1 1 1,0-1-1,1-1 0,-1 1 0,1 0 0,0-1 0,-1 1 0,1-1 0,0 1 0,1-1 1,-1 0-1,0 0 0,0-3 0,-13-38 143,-1 2 0,-43-79 1,56 113-168,1 1 0,0-1 0,0 0 0,1 0 0,0 1 0,0-1 0,1 0 0,0 0 0,2-14 0,-2-5 8,1 20-18,0 0 1,1 0-1,-1 1 0,1-1 1,1 1-1,-1-1 0,1 1 1,0 0-1,0 0 0,1 0 1,0 0-1,0 1 0,6-7 1,11-11 79,36-32 0,-49 48-36,193-181 183,-184 173-242,0 0-1,1 1 1,1 1 0,40-20 0,91-32 40,-112 49-33,-21 9-102,0 1 0,1 1 1,-1 0-1,1 2 1,36-4-1,-44 7-227,0 0 0,0 0 0,0 1 0,-1 1 0,1-1 0,0 1 0,-1 1 0,0 0 0,1 0 0,-1 1 0,0 0 0,11 8 0,3 5-1522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2T16:52:39.777"/>
    </inkml:context>
    <inkml:brush xml:id="br0">
      <inkml:brushProperty name="width" value="0.1" units="cm"/>
      <inkml:brushProperty name="height" value="0.1" units="cm"/>
      <inkml:brushProperty name="color" value="#E71224"/>
    </inkml:brush>
  </inkml:definitions>
  <inkml:trace contextRef="#ctx0" brushRef="#br0">4065 5783 864,'-6'0'7009,"-16"-1"-6033,-21-22-19,35 17-873,-1 1 0,-1 0 1,-11-4-1,-365-162 1129,227 94-1140,46 23 243,-193-124 1,271 150-177,1-2 0,1-1 0,-56-70 1,37 40-14,-500-624 518,506 622-532,-180-234 180,137 181 76,6-5 1,4-3-1,-63-138 1,32-4 105,16 36-171,-74-109-205,36 83 556,-41-71-96,145 283-556,-4-6 22,1-1-1,-42-101 1,43 71-29,-4 2-1,-76-132 1,66 144 10,17 28 27,2-2 1,-34-73-1,48 90-16,6 14-17,1-1 0,-1 0 0,2 0 0,-1 0 0,2 0-1,-4-21 1,6 27 3,-1 1 0,0 0 0,0-1 0,0 1 0,-1 0-1,1 0 1,-4-6 0,-7-21 9,6 6-21,-1 0 0,-19-44 0,6 20 1,7 17-5,-2 1 0,-2 1 0,-24-35 0,12 20 20,21 32-2,-33-59 66,37 64-64,1 1-1,0-1 1,1 0-1,-1 0 1,2 0-1,-1 0 1,0-16-1,1 18-15,1-1 0,-1 1 0,-1 0 1,0-1-1,-3-9 0,2 8-2,0 1 0,1-1 1,-2-12-1,-13-65 24,13 37-48,4 27-6402,1 20 6139,-1 0-1,1 1 1,0-1 0,0 0-1,0 0 1,0 1-1,0-1 1,0 0 0,0 1-1,0-1 1,0 1 0,1-1-1,-1 1 1,0 0-1,0 0 1,0-1 0,1 1-1,-1 0 1,2 0-1,2-1-720,16-3-2711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66B7FA-37C0-4158-96C0-FF1A705406AC}" type="datetimeFigureOut">
              <a:rPr lang="it-IT" smtClean="0"/>
              <a:t>29/03/2023</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E1EA1-3F01-4268-A568-944585082E6C}" type="slidenum">
              <a:rPr lang="it-IT" smtClean="0"/>
              <a:t>‹N›</a:t>
            </a:fld>
            <a:endParaRPr lang="it-IT" dirty="0"/>
          </a:p>
        </p:txBody>
      </p:sp>
    </p:spTree>
    <p:extLst>
      <p:ext uri="{BB962C8B-B14F-4D97-AF65-F5344CB8AC3E}">
        <p14:creationId xmlns:p14="http://schemas.microsoft.com/office/powerpoint/2010/main" val="216005386"/>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intestazione 3"/>
          <p:cNvSpPr>
            <a:spLocks noGrp="1"/>
          </p:cNvSpPr>
          <p:nvPr>
            <p:ph type="hdr" sz="quarter"/>
          </p:nvPr>
        </p:nvSpPr>
        <p:spPr/>
        <p:txBody>
          <a:bodyPr/>
          <a:lstStyle/>
          <a:p>
            <a:endParaRPr lang="it-IT" dirty="0"/>
          </a:p>
        </p:txBody>
      </p:sp>
      <p:sp>
        <p:nvSpPr>
          <p:cNvPr id="5" name="Segnaposto numero diapositiva 4"/>
          <p:cNvSpPr>
            <a:spLocks noGrp="1"/>
          </p:cNvSpPr>
          <p:nvPr>
            <p:ph type="sldNum" sz="quarter" idx="5"/>
          </p:nvPr>
        </p:nvSpPr>
        <p:spPr/>
        <p:txBody>
          <a:bodyPr/>
          <a:lstStyle/>
          <a:p>
            <a:fld id="{1B6E1EA1-3F01-4268-A568-944585082E6C}" type="slidenum">
              <a:rPr lang="it-IT" smtClean="0"/>
              <a:t>1</a:t>
            </a:fld>
            <a:endParaRPr lang="it-IT" dirty="0"/>
          </a:p>
        </p:txBody>
      </p:sp>
    </p:spTree>
    <p:extLst>
      <p:ext uri="{BB962C8B-B14F-4D97-AF65-F5344CB8AC3E}">
        <p14:creationId xmlns:p14="http://schemas.microsoft.com/office/powerpoint/2010/main" val="25032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intestazione 3"/>
          <p:cNvSpPr>
            <a:spLocks noGrp="1"/>
          </p:cNvSpPr>
          <p:nvPr>
            <p:ph type="hdr" sz="quarter"/>
          </p:nvPr>
        </p:nvSpPr>
        <p:spPr/>
        <p:txBody>
          <a:bodyPr/>
          <a:lstStyle/>
          <a:p>
            <a:endParaRPr lang="it-IT"/>
          </a:p>
        </p:txBody>
      </p:sp>
      <p:sp>
        <p:nvSpPr>
          <p:cNvPr id="5" name="Segnaposto numero diapositiva 4"/>
          <p:cNvSpPr>
            <a:spLocks noGrp="1"/>
          </p:cNvSpPr>
          <p:nvPr>
            <p:ph type="sldNum" sz="quarter" idx="5"/>
          </p:nvPr>
        </p:nvSpPr>
        <p:spPr/>
        <p:txBody>
          <a:bodyPr/>
          <a:lstStyle/>
          <a:p>
            <a:fld id="{1B6E1EA1-3F01-4268-A568-944585082E6C}" type="slidenum">
              <a:rPr lang="it-IT" smtClean="0"/>
              <a:t>27</a:t>
            </a:fld>
            <a:endParaRPr lang="it-IT"/>
          </a:p>
        </p:txBody>
      </p:sp>
    </p:spTree>
    <p:extLst>
      <p:ext uri="{BB962C8B-B14F-4D97-AF65-F5344CB8AC3E}">
        <p14:creationId xmlns:p14="http://schemas.microsoft.com/office/powerpoint/2010/main" val="117157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intestazione 3"/>
          <p:cNvSpPr>
            <a:spLocks noGrp="1"/>
          </p:cNvSpPr>
          <p:nvPr>
            <p:ph type="hdr" sz="quarter"/>
          </p:nvPr>
        </p:nvSpPr>
        <p:spPr/>
        <p:txBody>
          <a:bodyPr/>
          <a:lstStyle/>
          <a:p>
            <a:endParaRPr lang="it-IT"/>
          </a:p>
        </p:txBody>
      </p:sp>
      <p:sp>
        <p:nvSpPr>
          <p:cNvPr id="5" name="Segnaposto numero diapositiva 4"/>
          <p:cNvSpPr>
            <a:spLocks noGrp="1"/>
          </p:cNvSpPr>
          <p:nvPr>
            <p:ph type="sldNum" sz="quarter" idx="5"/>
          </p:nvPr>
        </p:nvSpPr>
        <p:spPr/>
        <p:txBody>
          <a:bodyPr/>
          <a:lstStyle/>
          <a:p>
            <a:fld id="{1B6E1EA1-3F01-4268-A568-944585082E6C}" type="slidenum">
              <a:rPr lang="it-IT" smtClean="0"/>
              <a:t>28</a:t>
            </a:fld>
            <a:endParaRPr lang="it-IT"/>
          </a:p>
        </p:txBody>
      </p:sp>
    </p:spTree>
    <p:extLst>
      <p:ext uri="{BB962C8B-B14F-4D97-AF65-F5344CB8AC3E}">
        <p14:creationId xmlns:p14="http://schemas.microsoft.com/office/powerpoint/2010/main" val="4002858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intestazione 3"/>
          <p:cNvSpPr>
            <a:spLocks noGrp="1"/>
          </p:cNvSpPr>
          <p:nvPr>
            <p:ph type="hdr" sz="quarter"/>
          </p:nvPr>
        </p:nvSpPr>
        <p:spPr/>
        <p:txBody>
          <a:bodyPr/>
          <a:lstStyle/>
          <a:p>
            <a:endParaRPr lang="it-IT"/>
          </a:p>
        </p:txBody>
      </p:sp>
      <p:sp>
        <p:nvSpPr>
          <p:cNvPr id="5" name="Segnaposto numero diapositiva 4"/>
          <p:cNvSpPr>
            <a:spLocks noGrp="1"/>
          </p:cNvSpPr>
          <p:nvPr>
            <p:ph type="sldNum" sz="quarter" idx="5"/>
          </p:nvPr>
        </p:nvSpPr>
        <p:spPr/>
        <p:txBody>
          <a:bodyPr/>
          <a:lstStyle/>
          <a:p>
            <a:fld id="{1B6E1EA1-3F01-4268-A568-944585082E6C}" type="slidenum">
              <a:rPr lang="it-IT" smtClean="0"/>
              <a:t>29</a:t>
            </a:fld>
            <a:endParaRPr lang="it-IT"/>
          </a:p>
        </p:txBody>
      </p:sp>
    </p:spTree>
    <p:extLst>
      <p:ext uri="{BB962C8B-B14F-4D97-AF65-F5344CB8AC3E}">
        <p14:creationId xmlns:p14="http://schemas.microsoft.com/office/powerpoint/2010/main" val="2546030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intestazione 3"/>
          <p:cNvSpPr>
            <a:spLocks noGrp="1"/>
          </p:cNvSpPr>
          <p:nvPr>
            <p:ph type="hdr" sz="quarter"/>
          </p:nvPr>
        </p:nvSpPr>
        <p:spPr/>
        <p:txBody>
          <a:bodyPr/>
          <a:lstStyle/>
          <a:p>
            <a:endParaRPr lang="it-IT"/>
          </a:p>
        </p:txBody>
      </p:sp>
      <p:sp>
        <p:nvSpPr>
          <p:cNvPr id="5" name="Segnaposto numero diapositiva 4"/>
          <p:cNvSpPr>
            <a:spLocks noGrp="1"/>
          </p:cNvSpPr>
          <p:nvPr>
            <p:ph type="sldNum" sz="quarter" idx="5"/>
          </p:nvPr>
        </p:nvSpPr>
        <p:spPr/>
        <p:txBody>
          <a:bodyPr/>
          <a:lstStyle/>
          <a:p>
            <a:fld id="{1B6E1EA1-3F01-4268-A568-944585082E6C}" type="slidenum">
              <a:rPr lang="it-IT" smtClean="0"/>
              <a:t>30</a:t>
            </a:fld>
            <a:endParaRPr lang="it-IT"/>
          </a:p>
        </p:txBody>
      </p:sp>
    </p:spTree>
    <p:extLst>
      <p:ext uri="{BB962C8B-B14F-4D97-AF65-F5344CB8AC3E}">
        <p14:creationId xmlns:p14="http://schemas.microsoft.com/office/powerpoint/2010/main" val="2745243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intestazione 3"/>
          <p:cNvSpPr>
            <a:spLocks noGrp="1"/>
          </p:cNvSpPr>
          <p:nvPr>
            <p:ph type="hdr" sz="quarter"/>
          </p:nvPr>
        </p:nvSpPr>
        <p:spPr/>
        <p:txBody>
          <a:bodyPr/>
          <a:lstStyle/>
          <a:p>
            <a:endParaRPr lang="it-IT"/>
          </a:p>
        </p:txBody>
      </p:sp>
      <p:sp>
        <p:nvSpPr>
          <p:cNvPr id="5" name="Segnaposto numero diapositiva 4"/>
          <p:cNvSpPr>
            <a:spLocks noGrp="1"/>
          </p:cNvSpPr>
          <p:nvPr>
            <p:ph type="sldNum" sz="quarter" idx="5"/>
          </p:nvPr>
        </p:nvSpPr>
        <p:spPr/>
        <p:txBody>
          <a:bodyPr/>
          <a:lstStyle/>
          <a:p>
            <a:fld id="{1B6E1EA1-3F01-4268-A568-944585082E6C}" type="slidenum">
              <a:rPr lang="it-IT" smtClean="0"/>
              <a:t>31</a:t>
            </a:fld>
            <a:endParaRPr lang="it-IT"/>
          </a:p>
        </p:txBody>
      </p:sp>
    </p:spTree>
    <p:extLst>
      <p:ext uri="{BB962C8B-B14F-4D97-AF65-F5344CB8AC3E}">
        <p14:creationId xmlns:p14="http://schemas.microsoft.com/office/powerpoint/2010/main" val="2590443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intestazione 3"/>
          <p:cNvSpPr>
            <a:spLocks noGrp="1"/>
          </p:cNvSpPr>
          <p:nvPr>
            <p:ph type="hdr" sz="quarter"/>
          </p:nvPr>
        </p:nvSpPr>
        <p:spPr/>
        <p:txBody>
          <a:bodyPr/>
          <a:lstStyle/>
          <a:p>
            <a:endParaRPr lang="it-IT"/>
          </a:p>
        </p:txBody>
      </p:sp>
      <p:sp>
        <p:nvSpPr>
          <p:cNvPr id="5" name="Segnaposto numero diapositiva 4"/>
          <p:cNvSpPr>
            <a:spLocks noGrp="1"/>
          </p:cNvSpPr>
          <p:nvPr>
            <p:ph type="sldNum" sz="quarter" idx="5"/>
          </p:nvPr>
        </p:nvSpPr>
        <p:spPr/>
        <p:txBody>
          <a:bodyPr/>
          <a:lstStyle/>
          <a:p>
            <a:fld id="{1B6E1EA1-3F01-4268-A568-944585082E6C}" type="slidenum">
              <a:rPr lang="it-IT" smtClean="0"/>
              <a:t>32</a:t>
            </a:fld>
            <a:endParaRPr lang="it-IT"/>
          </a:p>
        </p:txBody>
      </p:sp>
    </p:spTree>
    <p:extLst>
      <p:ext uri="{BB962C8B-B14F-4D97-AF65-F5344CB8AC3E}">
        <p14:creationId xmlns:p14="http://schemas.microsoft.com/office/powerpoint/2010/main" val="4244497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intestazione 3"/>
          <p:cNvSpPr>
            <a:spLocks noGrp="1"/>
          </p:cNvSpPr>
          <p:nvPr>
            <p:ph type="hdr" sz="quarter"/>
          </p:nvPr>
        </p:nvSpPr>
        <p:spPr/>
        <p:txBody>
          <a:bodyPr/>
          <a:lstStyle/>
          <a:p>
            <a:endParaRPr lang="it-IT" dirty="0"/>
          </a:p>
        </p:txBody>
      </p:sp>
      <p:sp>
        <p:nvSpPr>
          <p:cNvPr id="5" name="Segnaposto numero diapositiva 4"/>
          <p:cNvSpPr>
            <a:spLocks noGrp="1"/>
          </p:cNvSpPr>
          <p:nvPr>
            <p:ph type="sldNum" sz="quarter" idx="5"/>
          </p:nvPr>
        </p:nvSpPr>
        <p:spPr/>
        <p:txBody>
          <a:bodyPr/>
          <a:lstStyle/>
          <a:p>
            <a:fld id="{1B6E1EA1-3F01-4268-A568-944585082E6C}" type="slidenum">
              <a:rPr lang="it-IT" smtClean="0"/>
              <a:t>36</a:t>
            </a:fld>
            <a:endParaRPr lang="it-IT" dirty="0"/>
          </a:p>
        </p:txBody>
      </p:sp>
    </p:spTree>
    <p:extLst>
      <p:ext uri="{BB962C8B-B14F-4D97-AF65-F5344CB8AC3E}">
        <p14:creationId xmlns:p14="http://schemas.microsoft.com/office/powerpoint/2010/main" val="1655882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intestazione 3"/>
          <p:cNvSpPr>
            <a:spLocks noGrp="1"/>
          </p:cNvSpPr>
          <p:nvPr>
            <p:ph type="hdr" sz="quarter"/>
          </p:nvPr>
        </p:nvSpPr>
        <p:spPr/>
        <p:txBody>
          <a:bodyPr/>
          <a:lstStyle/>
          <a:p>
            <a:endParaRPr lang="it-IT" dirty="0"/>
          </a:p>
        </p:txBody>
      </p:sp>
      <p:sp>
        <p:nvSpPr>
          <p:cNvPr id="5" name="Segnaposto numero diapositiva 4"/>
          <p:cNvSpPr>
            <a:spLocks noGrp="1"/>
          </p:cNvSpPr>
          <p:nvPr>
            <p:ph type="sldNum" sz="quarter" idx="5"/>
          </p:nvPr>
        </p:nvSpPr>
        <p:spPr/>
        <p:txBody>
          <a:bodyPr/>
          <a:lstStyle/>
          <a:p>
            <a:fld id="{1B6E1EA1-3F01-4268-A568-944585082E6C}" type="slidenum">
              <a:rPr lang="it-IT" smtClean="0"/>
              <a:t>37</a:t>
            </a:fld>
            <a:endParaRPr lang="it-IT" dirty="0"/>
          </a:p>
        </p:txBody>
      </p:sp>
    </p:spTree>
    <p:extLst>
      <p:ext uri="{BB962C8B-B14F-4D97-AF65-F5344CB8AC3E}">
        <p14:creationId xmlns:p14="http://schemas.microsoft.com/office/powerpoint/2010/main" val="3192080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intestazione 3"/>
          <p:cNvSpPr>
            <a:spLocks noGrp="1"/>
          </p:cNvSpPr>
          <p:nvPr>
            <p:ph type="hdr" sz="quarter"/>
          </p:nvPr>
        </p:nvSpPr>
        <p:spPr/>
        <p:txBody>
          <a:bodyPr/>
          <a:lstStyle/>
          <a:p>
            <a:endParaRPr lang="it-IT" dirty="0"/>
          </a:p>
        </p:txBody>
      </p:sp>
      <p:sp>
        <p:nvSpPr>
          <p:cNvPr id="5" name="Segnaposto numero diapositiva 4"/>
          <p:cNvSpPr>
            <a:spLocks noGrp="1"/>
          </p:cNvSpPr>
          <p:nvPr>
            <p:ph type="sldNum" sz="quarter" idx="5"/>
          </p:nvPr>
        </p:nvSpPr>
        <p:spPr/>
        <p:txBody>
          <a:bodyPr/>
          <a:lstStyle/>
          <a:p>
            <a:fld id="{1B6E1EA1-3F01-4268-A568-944585082E6C}" type="slidenum">
              <a:rPr lang="it-IT" smtClean="0"/>
              <a:t>39</a:t>
            </a:fld>
            <a:endParaRPr lang="it-IT" dirty="0"/>
          </a:p>
        </p:txBody>
      </p:sp>
    </p:spTree>
    <p:extLst>
      <p:ext uri="{BB962C8B-B14F-4D97-AF65-F5344CB8AC3E}">
        <p14:creationId xmlns:p14="http://schemas.microsoft.com/office/powerpoint/2010/main" val="871110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intestazione 3"/>
          <p:cNvSpPr>
            <a:spLocks noGrp="1"/>
          </p:cNvSpPr>
          <p:nvPr>
            <p:ph type="hdr" sz="quarter"/>
          </p:nvPr>
        </p:nvSpPr>
        <p:spPr/>
        <p:txBody>
          <a:bodyPr/>
          <a:lstStyle/>
          <a:p>
            <a:endParaRPr lang="it-IT" dirty="0"/>
          </a:p>
        </p:txBody>
      </p:sp>
      <p:sp>
        <p:nvSpPr>
          <p:cNvPr id="5" name="Segnaposto numero diapositiva 4"/>
          <p:cNvSpPr>
            <a:spLocks noGrp="1"/>
          </p:cNvSpPr>
          <p:nvPr>
            <p:ph type="sldNum" sz="quarter" idx="5"/>
          </p:nvPr>
        </p:nvSpPr>
        <p:spPr/>
        <p:txBody>
          <a:bodyPr/>
          <a:lstStyle/>
          <a:p>
            <a:fld id="{1B6E1EA1-3F01-4268-A568-944585082E6C}" type="slidenum">
              <a:rPr lang="it-IT" smtClean="0"/>
              <a:t>2</a:t>
            </a:fld>
            <a:endParaRPr lang="it-IT" dirty="0"/>
          </a:p>
        </p:txBody>
      </p:sp>
    </p:spTree>
    <p:extLst>
      <p:ext uri="{BB962C8B-B14F-4D97-AF65-F5344CB8AC3E}">
        <p14:creationId xmlns:p14="http://schemas.microsoft.com/office/powerpoint/2010/main" val="2736415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intestazione 3"/>
          <p:cNvSpPr>
            <a:spLocks noGrp="1"/>
          </p:cNvSpPr>
          <p:nvPr>
            <p:ph type="hdr" sz="quarter"/>
          </p:nvPr>
        </p:nvSpPr>
        <p:spPr/>
        <p:txBody>
          <a:bodyPr/>
          <a:lstStyle/>
          <a:p>
            <a:endParaRPr lang="it-IT"/>
          </a:p>
        </p:txBody>
      </p:sp>
      <p:sp>
        <p:nvSpPr>
          <p:cNvPr id="5" name="Segnaposto numero diapositiva 4"/>
          <p:cNvSpPr>
            <a:spLocks noGrp="1"/>
          </p:cNvSpPr>
          <p:nvPr>
            <p:ph type="sldNum" sz="quarter" idx="5"/>
          </p:nvPr>
        </p:nvSpPr>
        <p:spPr/>
        <p:txBody>
          <a:bodyPr/>
          <a:lstStyle/>
          <a:p>
            <a:fld id="{1B6E1EA1-3F01-4268-A568-944585082E6C}" type="slidenum">
              <a:rPr lang="it-IT" smtClean="0"/>
              <a:t>3</a:t>
            </a:fld>
            <a:endParaRPr lang="it-IT"/>
          </a:p>
        </p:txBody>
      </p:sp>
    </p:spTree>
    <p:extLst>
      <p:ext uri="{BB962C8B-B14F-4D97-AF65-F5344CB8AC3E}">
        <p14:creationId xmlns:p14="http://schemas.microsoft.com/office/powerpoint/2010/main" val="912018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noProof="0" dirty="0"/>
          </a:p>
        </p:txBody>
      </p:sp>
      <p:sp>
        <p:nvSpPr>
          <p:cNvPr id="4" name="Segnaposto intestazione 3"/>
          <p:cNvSpPr>
            <a:spLocks noGrp="1"/>
          </p:cNvSpPr>
          <p:nvPr>
            <p:ph type="hdr" sz="quarter"/>
          </p:nvPr>
        </p:nvSpPr>
        <p:spPr/>
        <p:txBody>
          <a:bodyPr/>
          <a:lstStyle/>
          <a:p>
            <a:endParaRPr lang="it-IT"/>
          </a:p>
        </p:txBody>
      </p:sp>
      <p:sp>
        <p:nvSpPr>
          <p:cNvPr id="5" name="Segnaposto numero diapositiva 4"/>
          <p:cNvSpPr>
            <a:spLocks noGrp="1"/>
          </p:cNvSpPr>
          <p:nvPr>
            <p:ph type="sldNum" sz="quarter" idx="5"/>
          </p:nvPr>
        </p:nvSpPr>
        <p:spPr/>
        <p:txBody>
          <a:bodyPr/>
          <a:lstStyle/>
          <a:p>
            <a:fld id="{1B6E1EA1-3F01-4268-A568-944585082E6C}" type="slidenum">
              <a:rPr lang="it-IT" smtClean="0"/>
              <a:t>6</a:t>
            </a:fld>
            <a:endParaRPr lang="it-IT"/>
          </a:p>
        </p:txBody>
      </p:sp>
    </p:spTree>
    <p:extLst>
      <p:ext uri="{BB962C8B-B14F-4D97-AF65-F5344CB8AC3E}">
        <p14:creationId xmlns:p14="http://schemas.microsoft.com/office/powerpoint/2010/main" val="2187485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intestazione 3"/>
          <p:cNvSpPr>
            <a:spLocks noGrp="1"/>
          </p:cNvSpPr>
          <p:nvPr>
            <p:ph type="hdr" sz="quarter"/>
          </p:nvPr>
        </p:nvSpPr>
        <p:spPr/>
        <p:txBody>
          <a:bodyPr/>
          <a:lstStyle/>
          <a:p>
            <a:endParaRPr lang="it-IT"/>
          </a:p>
        </p:txBody>
      </p:sp>
      <p:sp>
        <p:nvSpPr>
          <p:cNvPr id="5" name="Segnaposto numero diapositiva 4"/>
          <p:cNvSpPr>
            <a:spLocks noGrp="1"/>
          </p:cNvSpPr>
          <p:nvPr>
            <p:ph type="sldNum" sz="quarter" idx="5"/>
          </p:nvPr>
        </p:nvSpPr>
        <p:spPr/>
        <p:txBody>
          <a:bodyPr/>
          <a:lstStyle/>
          <a:p>
            <a:fld id="{1B6E1EA1-3F01-4268-A568-944585082E6C}" type="slidenum">
              <a:rPr lang="it-IT" smtClean="0"/>
              <a:t>11</a:t>
            </a:fld>
            <a:endParaRPr lang="it-IT"/>
          </a:p>
        </p:txBody>
      </p:sp>
    </p:spTree>
    <p:extLst>
      <p:ext uri="{BB962C8B-B14F-4D97-AF65-F5344CB8AC3E}">
        <p14:creationId xmlns:p14="http://schemas.microsoft.com/office/powerpoint/2010/main" val="1293522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dirty="0"/>
          </a:p>
        </p:txBody>
      </p:sp>
    </p:spTree>
    <p:extLst>
      <p:ext uri="{BB962C8B-B14F-4D97-AF65-F5344CB8AC3E}">
        <p14:creationId xmlns:p14="http://schemas.microsoft.com/office/powerpoint/2010/main" val="2504447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dirty="0"/>
          </a:p>
        </p:txBody>
      </p:sp>
    </p:spTree>
    <p:extLst>
      <p:ext uri="{BB962C8B-B14F-4D97-AF65-F5344CB8AC3E}">
        <p14:creationId xmlns:p14="http://schemas.microsoft.com/office/powerpoint/2010/main" val="1840707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dirty="0"/>
          </a:p>
        </p:txBody>
      </p:sp>
    </p:spTree>
    <p:extLst>
      <p:ext uri="{BB962C8B-B14F-4D97-AF65-F5344CB8AC3E}">
        <p14:creationId xmlns:p14="http://schemas.microsoft.com/office/powerpoint/2010/main" val="463690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intestazione 3"/>
          <p:cNvSpPr>
            <a:spLocks noGrp="1"/>
          </p:cNvSpPr>
          <p:nvPr>
            <p:ph type="hdr" sz="quarter"/>
          </p:nvPr>
        </p:nvSpPr>
        <p:spPr/>
        <p:txBody>
          <a:bodyPr/>
          <a:lstStyle/>
          <a:p>
            <a:endParaRPr lang="it-IT"/>
          </a:p>
        </p:txBody>
      </p:sp>
      <p:sp>
        <p:nvSpPr>
          <p:cNvPr id="5" name="Segnaposto numero diapositiva 4"/>
          <p:cNvSpPr>
            <a:spLocks noGrp="1"/>
          </p:cNvSpPr>
          <p:nvPr>
            <p:ph type="sldNum" sz="quarter" idx="5"/>
          </p:nvPr>
        </p:nvSpPr>
        <p:spPr/>
        <p:txBody>
          <a:bodyPr/>
          <a:lstStyle/>
          <a:p>
            <a:fld id="{1B6E1EA1-3F01-4268-A568-944585082E6C}" type="slidenum">
              <a:rPr lang="it-IT" smtClean="0"/>
              <a:t>26</a:t>
            </a:fld>
            <a:endParaRPr lang="it-IT"/>
          </a:p>
        </p:txBody>
      </p:sp>
    </p:spTree>
    <p:extLst>
      <p:ext uri="{BB962C8B-B14F-4D97-AF65-F5344CB8AC3E}">
        <p14:creationId xmlns:p14="http://schemas.microsoft.com/office/powerpoint/2010/main" val="627603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F4EA25-4DA9-445E-ECA2-3DC21EEF6DF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267DB73-A52C-9CF8-A7D1-84A963B89A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B4D3524-77CD-9BFA-6F63-B5F3D585F712}"/>
              </a:ext>
            </a:extLst>
          </p:cNvPr>
          <p:cNvSpPr>
            <a:spLocks noGrp="1"/>
          </p:cNvSpPr>
          <p:nvPr>
            <p:ph type="dt" sz="half" idx="10"/>
          </p:nvPr>
        </p:nvSpPr>
        <p:spPr/>
        <p:txBody>
          <a:bodyPr/>
          <a:lstStyle/>
          <a:p>
            <a:fld id="{1459E66A-3824-4F8D-86FB-D378A4A0B835}" type="datetime1">
              <a:rPr lang="it-IT" smtClean="0"/>
              <a:t>29/03/2023</a:t>
            </a:fld>
            <a:endParaRPr lang="it-IT" dirty="0"/>
          </a:p>
        </p:txBody>
      </p:sp>
      <p:sp>
        <p:nvSpPr>
          <p:cNvPr id="5" name="Segnaposto piè di pagina 4">
            <a:extLst>
              <a:ext uri="{FF2B5EF4-FFF2-40B4-BE49-F238E27FC236}">
                <a16:creationId xmlns:a16="http://schemas.microsoft.com/office/drawing/2014/main" id="{000FA584-2AB8-D971-4910-E3176E369BB6}"/>
              </a:ext>
            </a:extLst>
          </p:cNvPr>
          <p:cNvSpPr>
            <a:spLocks noGrp="1"/>
          </p:cNvSpPr>
          <p:nvPr>
            <p:ph type="ftr" sz="quarter" idx="11"/>
          </p:nvPr>
        </p:nvSpPr>
        <p:spPr/>
        <p:txBody>
          <a:bodyPr/>
          <a:lstStyle/>
          <a:p>
            <a:r>
              <a:rPr lang="en-US" dirty="0"/>
              <a:t>Fabio Garufi - Intl. Conference on the physics of the two infinities 2023</a:t>
            </a:r>
            <a:endParaRPr lang="it-IT" dirty="0"/>
          </a:p>
        </p:txBody>
      </p:sp>
      <p:sp>
        <p:nvSpPr>
          <p:cNvPr id="6" name="Segnaposto numero diapositiva 5">
            <a:extLst>
              <a:ext uri="{FF2B5EF4-FFF2-40B4-BE49-F238E27FC236}">
                <a16:creationId xmlns:a16="http://schemas.microsoft.com/office/drawing/2014/main" id="{7DF8076F-26FD-57B7-C3AB-56FF620C1894}"/>
              </a:ext>
            </a:extLst>
          </p:cNvPr>
          <p:cNvSpPr>
            <a:spLocks noGrp="1"/>
          </p:cNvSpPr>
          <p:nvPr>
            <p:ph type="sldNum" sz="quarter" idx="12"/>
          </p:nvPr>
        </p:nvSpPr>
        <p:spPr/>
        <p:txBody>
          <a:bodyPr/>
          <a:lstStyle/>
          <a:p>
            <a:fld id="{1980F75D-B04F-4377-8320-55DE5D3778B6}" type="slidenum">
              <a:rPr lang="it-IT" smtClean="0"/>
              <a:t>‹N›</a:t>
            </a:fld>
            <a:endParaRPr lang="it-IT" dirty="0"/>
          </a:p>
        </p:txBody>
      </p:sp>
    </p:spTree>
    <p:extLst>
      <p:ext uri="{BB962C8B-B14F-4D97-AF65-F5344CB8AC3E}">
        <p14:creationId xmlns:p14="http://schemas.microsoft.com/office/powerpoint/2010/main" val="694843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D8DEF5-54EB-0516-4DDA-0AC7E2F67CF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6C5E05E-FAA7-ABA3-265D-2E954B7584F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C77C4FC-65CA-CF8E-C873-062922D677C2}"/>
              </a:ext>
            </a:extLst>
          </p:cNvPr>
          <p:cNvSpPr>
            <a:spLocks noGrp="1"/>
          </p:cNvSpPr>
          <p:nvPr>
            <p:ph type="dt" sz="half" idx="10"/>
          </p:nvPr>
        </p:nvSpPr>
        <p:spPr/>
        <p:txBody>
          <a:bodyPr/>
          <a:lstStyle/>
          <a:p>
            <a:fld id="{D9718CD1-0179-453B-AD74-C8B4AD5DAE2B}" type="datetime1">
              <a:rPr lang="it-IT" smtClean="0"/>
              <a:t>29/03/2023</a:t>
            </a:fld>
            <a:endParaRPr lang="it-IT" dirty="0"/>
          </a:p>
        </p:txBody>
      </p:sp>
      <p:sp>
        <p:nvSpPr>
          <p:cNvPr id="5" name="Segnaposto piè di pagina 4">
            <a:extLst>
              <a:ext uri="{FF2B5EF4-FFF2-40B4-BE49-F238E27FC236}">
                <a16:creationId xmlns:a16="http://schemas.microsoft.com/office/drawing/2014/main" id="{BE4E93BD-43DC-BD3D-3405-9D3945EBB1A9}"/>
              </a:ext>
            </a:extLst>
          </p:cNvPr>
          <p:cNvSpPr>
            <a:spLocks noGrp="1"/>
          </p:cNvSpPr>
          <p:nvPr>
            <p:ph type="ftr" sz="quarter" idx="11"/>
          </p:nvPr>
        </p:nvSpPr>
        <p:spPr/>
        <p:txBody>
          <a:bodyPr/>
          <a:lstStyle/>
          <a:p>
            <a:r>
              <a:rPr lang="en-US" dirty="0"/>
              <a:t>Fabio Garufi - Intl. Conference on the physics of the two infinities 2023</a:t>
            </a:r>
            <a:endParaRPr lang="it-IT" dirty="0"/>
          </a:p>
        </p:txBody>
      </p:sp>
      <p:sp>
        <p:nvSpPr>
          <p:cNvPr id="6" name="Segnaposto numero diapositiva 5">
            <a:extLst>
              <a:ext uri="{FF2B5EF4-FFF2-40B4-BE49-F238E27FC236}">
                <a16:creationId xmlns:a16="http://schemas.microsoft.com/office/drawing/2014/main" id="{92A79BDE-3A77-3E6E-10E7-883031B7A118}"/>
              </a:ext>
            </a:extLst>
          </p:cNvPr>
          <p:cNvSpPr>
            <a:spLocks noGrp="1"/>
          </p:cNvSpPr>
          <p:nvPr>
            <p:ph type="sldNum" sz="quarter" idx="12"/>
          </p:nvPr>
        </p:nvSpPr>
        <p:spPr/>
        <p:txBody>
          <a:bodyPr/>
          <a:lstStyle/>
          <a:p>
            <a:fld id="{1980F75D-B04F-4377-8320-55DE5D3778B6}" type="slidenum">
              <a:rPr lang="it-IT" smtClean="0"/>
              <a:t>‹N›</a:t>
            </a:fld>
            <a:endParaRPr lang="it-IT" dirty="0"/>
          </a:p>
        </p:txBody>
      </p:sp>
    </p:spTree>
    <p:extLst>
      <p:ext uri="{BB962C8B-B14F-4D97-AF65-F5344CB8AC3E}">
        <p14:creationId xmlns:p14="http://schemas.microsoft.com/office/powerpoint/2010/main" val="1721431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B5998D0-8B92-0540-5E5A-320F65B7BAC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2AF0007-C58C-A778-2074-6D72768EED3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E038B0B-ADB5-9C8F-8578-56C56B375319}"/>
              </a:ext>
            </a:extLst>
          </p:cNvPr>
          <p:cNvSpPr>
            <a:spLocks noGrp="1"/>
          </p:cNvSpPr>
          <p:nvPr>
            <p:ph type="dt" sz="half" idx="10"/>
          </p:nvPr>
        </p:nvSpPr>
        <p:spPr/>
        <p:txBody>
          <a:bodyPr/>
          <a:lstStyle/>
          <a:p>
            <a:fld id="{53B22D3D-891B-4CED-AC70-3E3AFAFAC2C8}" type="datetime1">
              <a:rPr lang="it-IT" smtClean="0"/>
              <a:t>29/03/2023</a:t>
            </a:fld>
            <a:endParaRPr lang="it-IT" dirty="0"/>
          </a:p>
        </p:txBody>
      </p:sp>
      <p:sp>
        <p:nvSpPr>
          <p:cNvPr id="5" name="Segnaposto piè di pagina 4">
            <a:extLst>
              <a:ext uri="{FF2B5EF4-FFF2-40B4-BE49-F238E27FC236}">
                <a16:creationId xmlns:a16="http://schemas.microsoft.com/office/drawing/2014/main" id="{4F9FA2D5-C922-DE56-308A-B653EAAB0D49}"/>
              </a:ext>
            </a:extLst>
          </p:cNvPr>
          <p:cNvSpPr>
            <a:spLocks noGrp="1"/>
          </p:cNvSpPr>
          <p:nvPr>
            <p:ph type="ftr" sz="quarter" idx="11"/>
          </p:nvPr>
        </p:nvSpPr>
        <p:spPr/>
        <p:txBody>
          <a:bodyPr/>
          <a:lstStyle/>
          <a:p>
            <a:r>
              <a:rPr lang="en-US" dirty="0"/>
              <a:t>Fabio Garufi - Intl. Conference on the physics of the two infinities 2023</a:t>
            </a:r>
            <a:endParaRPr lang="it-IT" dirty="0"/>
          </a:p>
        </p:txBody>
      </p:sp>
      <p:sp>
        <p:nvSpPr>
          <p:cNvPr id="6" name="Segnaposto numero diapositiva 5">
            <a:extLst>
              <a:ext uri="{FF2B5EF4-FFF2-40B4-BE49-F238E27FC236}">
                <a16:creationId xmlns:a16="http://schemas.microsoft.com/office/drawing/2014/main" id="{B7600A8C-D8A9-5D58-6F13-48D2DF7D3E8D}"/>
              </a:ext>
            </a:extLst>
          </p:cNvPr>
          <p:cNvSpPr>
            <a:spLocks noGrp="1"/>
          </p:cNvSpPr>
          <p:nvPr>
            <p:ph type="sldNum" sz="quarter" idx="12"/>
          </p:nvPr>
        </p:nvSpPr>
        <p:spPr/>
        <p:txBody>
          <a:bodyPr/>
          <a:lstStyle/>
          <a:p>
            <a:fld id="{1980F75D-B04F-4377-8320-55DE5D3778B6}" type="slidenum">
              <a:rPr lang="it-IT" smtClean="0"/>
              <a:t>‹N›</a:t>
            </a:fld>
            <a:endParaRPr lang="it-IT" dirty="0"/>
          </a:p>
        </p:txBody>
      </p:sp>
    </p:spTree>
    <p:extLst>
      <p:ext uri="{BB962C8B-B14F-4D97-AF65-F5344CB8AC3E}">
        <p14:creationId xmlns:p14="http://schemas.microsoft.com/office/powerpoint/2010/main" val="345153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8" name="Picture 37" descr="advlogo_final">
            <a:extLst>
              <a:ext uri="{FF2B5EF4-FFF2-40B4-BE49-F238E27FC236}">
                <a16:creationId xmlns:a16="http://schemas.microsoft.com/office/drawing/2014/main" id="{502C8E34-138B-514F-B0E9-C9B81C0DE762}"/>
              </a:ext>
            </a:extLst>
          </p:cNvPr>
          <p:cNvPicPr>
            <a:picLocks noChangeAspect="1" noChangeArrowheads="1"/>
          </p:cNvPicPr>
          <p:nvPr userDrawn="1"/>
        </p:nvPicPr>
        <p:blipFill>
          <a:blip r:embed="rId2" cstate="screen"/>
          <a:srcRect/>
          <a:stretch>
            <a:fillRect/>
          </a:stretch>
        </p:blipFill>
        <p:spPr bwMode="auto">
          <a:xfrm>
            <a:off x="209752" y="92019"/>
            <a:ext cx="1597659" cy="608410"/>
          </a:xfrm>
          <a:prstGeom prst="rect">
            <a:avLst/>
          </a:prstGeom>
          <a:noFill/>
          <a:ln w="9525">
            <a:noFill/>
            <a:miter lim="800000"/>
            <a:headEnd/>
            <a:tailEnd/>
          </a:ln>
        </p:spPr>
      </p:pic>
      <p:sp>
        <p:nvSpPr>
          <p:cNvPr id="2" name="Titolo 1">
            <a:extLst>
              <a:ext uri="{FF2B5EF4-FFF2-40B4-BE49-F238E27FC236}">
                <a16:creationId xmlns:a16="http://schemas.microsoft.com/office/drawing/2014/main" id="{48B087B6-5A40-1EA0-6846-FD70717D660E}"/>
              </a:ext>
            </a:extLst>
          </p:cNvPr>
          <p:cNvSpPr>
            <a:spLocks noGrp="1"/>
          </p:cNvSpPr>
          <p:nvPr>
            <p:ph type="title"/>
          </p:nvPr>
        </p:nvSpPr>
        <p:spPr>
          <a:xfrm>
            <a:off x="838200" y="817549"/>
            <a:ext cx="10515600" cy="1094702"/>
          </a:xfrm>
        </p:spPr>
        <p:txBody>
          <a:body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EAAE7143-CC49-EDE1-D1B6-B20513DD1CEF}"/>
              </a:ext>
            </a:extLst>
          </p:cNvPr>
          <p:cNvSpPr>
            <a:spLocks noGrp="1"/>
          </p:cNvSpPr>
          <p:nvPr>
            <p:ph idx="1"/>
          </p:nvPr>
        </p:nvSpPr>
        <p:spPr>
          <a:xfrm>
            <a:off x="838200" y="1912250"/>
            <a:ext cx="10515600" cy="4351338"/>
          </a:xfrm>
          <a:ln>
            <a:solidFill>
              <a:schemeClr val="accent2">
                <a:lumMod val="20000"/>
                <a:lumOff val="80000"/>
              </a:schemeClr>
            </a:solidFill>
          </a:ln>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44DD4698-A236-823F-6D5D-B99CD026E40D}"/>
              </a:ext>
            </a:extLst>
          </p:cNvPr>
          <p:cNvSpPr>
            <a:spLocks noGrp="1"/>
          </p:cNvSpPr>
          <p:nvPr>
            <p:ph type="dt" sz="half" idx="10"/>
          </p:nvPr>
        </p:nvSpPr>
        <p:spPr/>
        <p:txBody>
          <a:bodyPr/>
          <a:lstStyle/>
          <a:p>
            <a:fld id="{2AE28867-B8B0-4D24-8B02-24EA21B4C392}" type="datetime1">
              <a:rPr lang="it-IT" smtClean="0"/>
              <a:t>29/03/2023</a:t>
            </a:fld>
            <a:endParaRPr lang="it-IT" dirty="0"/>
          </a:p>
        </p:txBody>
      </p:sp>
      <p:sp>
        <p:nvSpPr>
          <p:cNvPr id="5" name="Segnaposto piè di pagina 4">
            <a:extLst>
              <a:ext uri="{FF2B5EF4-FFF2-40B4-BE49-F238E27FC236}">
                <a16:creationId xmlns:a16="http://schemas.microsoft.com/office/drawing/2014/main" id="{1A05B344-583E-DD7E-84AA-AEB34FF41E37}"/>
              </a:ext>
            </a:extLst>
          </p:cNvPr>
          <p:cNvSpPr>
            <a:spLocks noGrp="1"/>
          </p:cNvSpPr>
          <p:nvPr>
            <p:ph type="ftr" sz="quarter" idx="11"/>
          </p:nvPr>
        </p:nvSpPr>
        <p:spPr/>
        <p:txBody>
          <a:bodyPr/>
          <a:lstStyle/>
          <a:p>
            <a:r>
              <a:rPr lang="en-US" dirty="0"/>
              <a:t>Fabio Garufi - Intl. Conference on the physics of the two infinities 2023</a:t>
            </a:r>
            <a:endParaRPr lang="it-IT" dirty="0"/>
          </a:p>
        </p:txBody>
      </p:sp>
      <p:sp>
        <p:nvSpPr>
          <p:cNvPr id="6" name="Segnaposto numero diapositiva 5">
            <a:extLst>
              <a:ext uri="{FF2B5EF4-FFF2-40B4-BE49-F238E27FC236}">
                <a16:creationId xmlns:a16="http://schemas.microsoft.com/office/drawing/2014/main" id="{E100DFA5-BD33-CDF3-B501-CD1E8EEE5D0A}"/>
              </a:ext>
            </a:extLst>
          </p:cNvPr>
          <p:cNvSpPr>
            <a:spLocks noGrp="1"/>
          </p:cNvSpPr>
          <p:nvPr>
            <p:ph type="sldNum" sz="quarter" idx="12"/>
          </p:nvPr>
        </p:nvSpPr>
        <p:spPr/>
        <p:txBody>
          <a:bodyPr/>
          <a:lstStyle/>
          <a:p>
            <a:fld id="{1980F75D-B04F-4377-8320-55DE5D3778B6}" type="slidenum">
              <a:rPr lang="it-IT" smtClean="0"/>
              <a:t>‹N›</a:t>
            </a:fld>
            <a:endParaRPr lang="it-IT" dirty="0"/>
          </a:p>
        </p:txBody>
      </p:sp>
      <p:cxnSp>
        <p:nvCxnSpPr>
          <p:cNvPr id="10" name="Connettore diritto 9">
            <a:extLst>
              <a:ext uri="{FF2B5EF4-FFF2-40B4-BE49-F238E27FC236}">
                <a16:creationId xmlns:a16="http://schemas.microsoft.com/office/drawing/2014/main" id="{1D283CD1-67BC-8440-14CE-E31017AB083F}"/>
              </a:ext>
            </a:extLst>
          </p:cNvPr>
          <p:cNvCxnSpPr>
            <a:cxnSpLocks/>
          </p:cNvCxnSpPr>
          <p:nvPr userDrawn="1"/>
        </p:nvCxnSpPr>
        <p:spPr>
          <a:xfrm>
            <a:off x="209752" y="748554"/>
            <a:ext cx="6373928" cy="0"/>
          </a:xfrm>
          <a:prstGeom prst="line">
            <a:avLst/>
          </a:prstGeom>
          <a:ln w="57150">
            <a:solidFill>
              <a:srgbClr val="0FA1A1"/>
            </a:solidFill>
          </a:ln>
          <a:effectLst>
            <a:softEdge rad="1270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8109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5D9C0B-D6FB-48B7-B467-95C565991EC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C2151E9-60B4-6AE9-9CFC-3D1532D0A8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2809E3F-CA8C-7360-6B7F-8BAE85BE51E1}"/>
              </a:ext>
            </a:extLst>
          </p:cNvPr>
          <p:cNvSpPr>
            <a:spLocks noGrp="1"/>
          </p:cNvSpPr>
          <p:nvPr>
            <p:ph type="dt" sz="half" idx="10"/>
          </p:nvPr>
        </p:nvSpPr>
        <p:spPr/>
        <p:txBody>
          <a:bodyPr/>
          <a:lstStyle/>
          <a:p>
            <a:fld id="{D555AE3B-DDA0-4521-A32C-81A0E148001C}" type="datetime1">
              <a:rPr lang="it-IT" smtClean="0"/>
              <a:t>29/03/2023</a:t>
            </a:fld>
            <a:endParaRPr lang="it-IT" dirty="0"/>
          </a:p>
        </p:txBody>
      </p:sp>
      <p:sp>
        <p:nvSpPr>
          <p:cNvPr id="5" name="Segnaposto piè di pagina 4">
            <a:extLst>
              <a:ext uri="{FF2B5EF4-FFF2-40B4-BE49-F238E27FC236}">
                <a16:creationId xmlns:a16="http://schemas.microsoft.com/office/drawing/2014/main" id="{4E7AB67D-A8FA-273B-F3A3-10A9D8224741}"/>
              </a:ext>
            </a:extLst>
          </p:cNvPr>
          <p:cNvSpPr>
            <a:spLocks noGrp="1"/>
          </p:cNvSpPr>
          <p:nvPr>
            <p:ph type="ftr" sz="quarter" idx="11"/>
          </p:nvPr>
        </p:nvSpPr>
        <p:spPr/>
        <p:txBody>
          <a:bodyPr/>
          <a:lstStyle/>
          <a:p>
            <a:r>
              <a:rPr lang="en-US" dirty="0"/>
              <a:t>Fabio Garufi - Intl. Conference on the physics of the two infinities 2023</a:t>
            </a:r>
            <a:endParaRPr lang="it-IT" dirty="0"/>
          </a:p>
        </p:txBody>
      </p:sp>
      <p:sp>
        <p:nvSpPr>
          <p:cNvPr id="6" name="Segnaposto numero diapositiva 5">
            <a:extLst>
              <a:ext uri="{FF2B5EF4-FFF2-40B4-BE49-F238E27FC236}">
                <a16:creationId xmlns:a16="http://schemas.microsoft.com/office/drawing/2014/main" id="{8015AAFD-D528-F3A4-EA6D-AA7B88839B62}"/>
              </a:ext>
            </a:extLst>
          </p:cNvPr>
          <p:cNvSpPr>
            <a:spLocks noGrp="1"/>
          </p:cNvSpPr>
          <p:nvPr>
            <p:ph type="sldNum" sz="quarter" idx="12"/>
          </p:nvPr>
        </p:nvSpPr>
        <p:spPr/>
        <p:txBody>
          <a:bodyPr/>
          <a:lstStyle/>
          <a:p>
            <a:fld id="{1980F75D-B04F-4377-8320-55DE5D3778B6}" type="slidenum">
              <a:rPr lang="it-IT" smtClean="0"/>
              <a:t>‹N›</a:t>
            </a:fld>
            <a:endParaRPr lang="it-IT" dirty="0"/>
          </a:p>
        </p:txBody>
      </p:sp>
    </p:spTree>
    <p:extLst>
      <p:ext uri="{BB962C8B-B14F-4D97-AF65-F5344CB8AC3E}">
        <p14:creationId xmlns:p14="http://schemas.microsoft.com/office/powerpoint/2010/main" val="1123264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5DC92F-3E08-AA53-2766-9B35D7919F0F}"/>
              </a:ext>
            </a:extLst>
          </p:cNvPr>
          <p:cNvSpPr>
            <a:spLocks noGrp="1"/>
          </p:cNvSpPr>
          <p:nvPr>
            <p:ph type="title"/>
          </p:nvPr>
        </p:nvSpPr>
        <p:spPr>
          <a:xfrm>
            <a:off x="838200" y="665310"/>
            <a:ext cx="10515600" cy="1325563"/>
          </a:xfr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D3DD902-2B7C-C88A-0B8F-5F38E571C570}"/>
              </a:ext>
            </a:extLst>
          </p:cNvPr>
          <p:cNvSpPr>
            <a:spLocks noGrp="1"/>
          </p:cNvSpPr>
          <p:nvPr>
            <p:ph sz="half" idx="1"/>
          </p:nvPr>
        </p:nvSpPr>
        <p:spPr>
          <a:xfrm>
            <a:off x="805916" y="1981884"/>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9B75DC3-4524-BA61-4D98-25B306FEDC65}"/>
              </a:ext>
            </a:extLst>
          </p:cNvPr>
          <p:cNvSpPr>
            <a:spLocks noGrp="1"/>
          </p:cNvSpPr>
          <p:nvPr>
            <p:ph sz="half" idx="2"/>
          </p:nvPr>
        </p:nvSpPr>
        <p:spPr>
          <a:xfrm>
            <a:off x="6172200" y="2005012"/>
            <a:ext cx="5181600" cy="4351338"/>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data 4">
            <a:extLst>
              <a:ext uri="{FF2B5EF4-FFF2-40B4-BE49-F238E27FC236}">
                <a16:creationId xmlns:a16="http://schemas.microsoft.com/office/drawing/2014/main" id="{9F35A7E2-A2B4-D3DB-C6D7-EF09189FCB15}"/>
              </a:ext>
            </a:extLst>
          </p:cNvPr>
          <p:cNvSpPr>
            <a:spLocks noGrp="1"/>
          </p:cNvSpPr>
          <p:nvPr>
            <p:ph type="dt" sz="half" idx="10"/>
          </p:nvPr>
        </p:nvSpPr>
        <p:spPr/>
        <p:txBody>
          <a:bodyPr/>
          <a:lstStyle/>
          <a:p>
            <a:fld id="{61F00B72-4427-405D-82EE-60608F73F56A}" type="datetime1">
              <a:rPr lang="it-IT" smtClean="0"/>
              <a:t>29/03/2023</a:t>
            </a:fld>
            <a:endParaRPr lang="it-IT" dirty="0"/>
          </a:p>
        </p:txBody>
      </p:sp>
      <p:sp>
        <p:nvSpPr>
          <p:cNvPr id="6" name="Segnaposto piè di pagina 5">
            <a:extLst>
              <a:ext uri="{FF2B5EF4-FFF2-40B4-BE49-F238E27FC236}">
                <a16:creationId xmlns:a16="http://schemas.microsoft.com/office/drawing/2014/main" id="{BFD5C64A-3C60-8850-7F66-4EB6521F494C}"/>
              </a:ext>
            </a:extLst>
          </p:cNvPr>
          <p:cNvSpPr>
            <a:spLocks noGrp="1"/>
          </p:cNvSpPr>
          <p:nvPr>
            <p:ph type="ftr" sz="quarter" idx="11"/>
          </p:nvPr>
        </p:nvSpPr>
        <p:spPr/>
        <p:txBody>
          <a:bodyPr/>
          <a:lstStyle/>
          <a:p>
            <a:r>
              <a:rPr lang="en-US" dirty="0"/>
              <a:t>Fabio Garufi - Intl. Conference on the physics of the two infinities 2023</a:t>
            </a:r>
            <a:endParaRPr lang="it-IT" dirty="0"/>
          </a:p>
        </p:txBody>
      </p:sp>
      <p:sp>
        <p:nvSpPr>
          <p:cNvPr id="7" name="Segnaposto numero diapositiva 6">
            <a:extLst>
              <a:ext uri="{FF2B5EF4-FFF2-40B4-BE49-F238E27FC236}">
                <a16:creationId xmlns:a16="http://schemas.microsoft.com/office/drawing/2014/main" id="{2A071501-C915-7588-888F-C27795E24A84}"/>
              </a:ext>
            </a:extLst>
          </p:cNvPr>
          <p:cNvSpPr>
            <a:spLocks noGrp="1"/>
          </p:cNvSpPr>
          <p:nvPr>
            <p:ph type="sldNum" sz="quarter" idx="12"/>
          </p:nvPr>
        </p:nvSpPr>
        <p:spPr/>
        <p:txBody>
          <a:bodyPr/>
          <a:lstStyle/>
          <a:p>
            <a:fld id="{1980F75D-B04F-4377-8320-55DE5D3778B6}" type="slidenum">
              <a:rPr lang="it-IT" smtClean="0"/>
              <a:t>‹N›</a:t>
            </a:fld>
            <a:endParaRPr lang="it-IT" dirty="0"/>
          </a:p>
        </p:txBody>
      </p:sp>
      <p:pic>
        <p:nvPicPr>
          <p:cNvPr id="8" name="Picture 37" descr="advlogo_final">
            <a:extLst>
              <a:ext uri="{FF2B5EF4-FFF2-40B4-BE49-F238E27FC236}">
                <a16:creationId xmlns:a16="http://schemas.microsoft.com/office/drawing/2014/main" id="{03783D99-9290-CD35-DA19-8B4F505F47B1}"/>
              </a:ext>
            </a:extLst>
          </p:cNvPr>
          <p:cNvPicPr>
            <a:picLocks noChangeAspect="1" noChangeArrowheads="1"/>
          </p:cNvPicPr>
          <p:nvPr userDrawn="1"/>
        </p:nvPicPr>
        <p:blipFill>
          <a:blip r:embed="rId2" cstate="screen"/>
          <a:srcRect/>
          <a:stretch>
            <a:fillRect/>
          </a:stretch>
        </p:blipFill>
        <p:spPr bwMode="auto">
          <a:xfrm>
            <a:off x="209752" y="92019"/>
            <a:ext cx="1597659" cy="608410"/>
          </a:xfrm>
          <a:prstGeom prst="rect">
            <a:avLst/>
          </a:prstGeom>
          <a:noFill/>
          <a:ln w="9525">
            <a:noFill/>
            <a:miter lim="800000"/>
            <a:headEnd/>
            <a:tailEnd/>
          </a:ln>
        </p:spPr>
      </p:pic>
      <p:cxnSp>
        <p:nvCxnSpPr>
          <p:cNvPr id="9" name="Connettore diritto 8">
            <a:extLst>
              <a:ext uri="{FF2B5EF4-FFF2-40B4-BE49-F238E27FC236}">
                <a16:creationId xmlns:a16="http://schemas.microsoft.com/office/drawing/2014/main" id="{4EAC2802-BDE2-72F9-914E-0459BD461D02}"/>
              </a:ext>
            </a:extLst>
          </p:cNvPr>
          <p:cNvCxnSpPr>
            <a:cxnSpLocks/>
          </p:cNvCxnSpPr>
          <p:nvPr userDrawn="1"/>
        </p:nvCxnSpPr>
        <p:spPr>
          <a:xfrm>
            <a:off x="209752" y="748554"/>
            <a:ext cx="6373928" cy="0"/>
          </a:xfrm>
          <a:prstGeom prst="line">
            <a:avLst/>
          </a:prstGeom>
          <a:ln w="57150">
            <a:solidFill>
              <a:srgbClr val="0FA1A1"/>
            </a:solidFill>
          </a:ln>
          <a:effectLst>
            <a:softEdge rad="1270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273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679BC9-5A62-14AB-4A44-69FCED99DCB7}"/>
              </a:ext>
            </a:extLst>
          </p:cNvPr>
          <p:cNvSpPr>
            <a:spLocks noGrp="1"/>
          </p:cNvSpPr>
          <p:nvPr>
            <p:ph type="title"/>
          </p:nvPr>
        </p:nvSpPr>
        <p:spPr>
          <a:xfrm>
            <a:off x="838200" y="962524"/>
            <a:ext cx="10515600" cy="667454"/>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CD7510B-8B6C-4A22-A31A-0EDFD7407AB3}"/>
              </a:ext>
            </a:extLst>
          </p:cNvPr>
          <p:cNvSpPr>
            <a:spLocks noGrp="1"/>
          </p:cNvSpPr>
          <p:nvPr>
            <p:ph type="body" idx="1"/>
          </p:nvPr>
        </p:nvSpPr>
        <p:spPr>
          <a:xfrm>
            <a:off x="839788" y="17966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97E9018-BE0D-E975-1827-6B514B05BFCA}"/>
              </a:ext>
            </a:extLst>
          </p:cNvPr>
          <p:cNvSpPr>
            <a:spLocks noGrp="1"/>
          </p:cNvSpPr>
          <p:nvPr>
            <p:ph sz="half" idx="2"/>
          </p:nvPr>
        </p:nvSpPr>
        <p:spPr>
          <a:xfrm>
            <a:off x="839788" y="2593909"/>
            <a:ext cx="5157787" cy="3684588"/>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testo 4">
            <a:extLst>
              <a:ext uri="{FF2B5EF4-FFF2-40B4-BE49-F238E27FC236}">
                <a16:creationId xmlns:a16="http://schemas.microsoft.com/office/drawing/2014/main" id="{6AE75284-FB30-A38E-BB7E-F204CE35497D}"/>
              </a:ext>
            </a:extLst>
          </p:cNvPr>
          <p:cNvSpPr>
            <a:spLocks noGrp="1"/>
          </p:cNvSpPr>
          <p:nvPr>
            <p:ph type="body" sz="quarter" idx="3"/>
          </p:nvPr>
        </p:nvSpPr>
        <p:spPr>
          <a:xfrm>
            <a:off x="6172200" y="17966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29EA0A6-FD7B-A4B7-B0EB-2F49498DD3A1}"/>
              </a:ext>
            </a:extLst>
          </p:cNvPr>
          <p:cNvSpPr>
            <a:spLocks noGrp="1"/>
          </p:cNvSpPr>
          <p:nvPr>
            <p:ph sz="quarter" idx="4"/>
          </p:nvPr>
        </p:nvSpPr>
        <p:spPr>
          <a:xfrm>
            <a:off x="6172200" y="2620576"/>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291B3C6-9E96-7E6E-9C35-3CE6588864B3}"/>
              </a:ext>
            </a:extLst>
          </p:cNvPr>
          <p:cNvSpPr>
            <a:spLocks noGrp="1"/>
          </p:cNvSpPr>
          <p:nvPr>
            <p:ph type="dt" sz="half" idx="10"/>
          </p:nvPr>
        </p:nvSpPr>
        <p:spPr/>
        <p:txBody>
          <a:bodyPr/>
          <a:lstStyle/>
          <a:p>
            <a:fld id="{D9A03962-9278-4B62-A45B-BB9A49E00947}" type="datetime1">
              <a:rPr lang="it-IT" smtClean="0"/>
              <a:t>29/03/2023</a:t>
            </a:fld>
            <a:endParaRPr lang="it-IT" dirty="0"/>
          </a:p>
        </p:txBody>
      </p:sp>
      <p:sp>
        <p:nvSpPr>
          <p:cNvPr id="8" name="Segnaposto piè di pagina 7">
            <a:extLst>
              <a:ext uri="{FF2B5EF4-FFF2-40B4-BE49-F238E27FC236}">
                <a16:creationId xmlns:a16="http://schemas.microsoft.com/office/drawing/2014/main" id="{473EAD39-2839-3F0A-122D-392A56DC28F0}"/>
              </a:ext>
            </a:extLst>
          </p:cNvPr>
          <p:cNvSpPr>
            <a:spLocks noGrp="1"/>
          </p:cNvSpPr>
          <p:nvPr>
            <p:ph type="ftr" sz="quarter" idx="11"/>
          </p:nvPr>
        </p:nvSpPr>
        <p:spPr/>
        <p:txBody>
          <a:bodyPr/>
          <a:lstStyle/>
          <a:p>
            <a:r>
              <a:rPr lang="en-US" dirty="0"/>
              <a:t>Fabio Garufi - Intl. Conference on the physics of the two infinities 2023</a:t>
            </a:r>
            <a:endParaRPr lang="it-IT" dirty="0"/>
          </a:p>
        </p:txBody>
      </p:sp>
      <p:sp>
        <p:nvSpPr>
          <p:cNvPr id="9" name="Segnaposto numero diapositiva 8">
            <a:extLst>
              <a:ext uri="{FF2B5EF4-FFF2-40B4-BE49-F238E27FC236}">
                <a16:creationId xmlns:a16="http://schemas.microsoft.com/office/drawing/2014/main" id="{ED8C25A1-ED40-FE77-C98A-2391738062BE}"/>
              </a:ext>
            </a:extLst>
          </p:cNvPr>
          <p:cNvSpPr>
            <a:spLocks noGrp="1"/>
          </p:cNvSpPr>
          <p:nvPr>
            <p:ph type="sldNum" sz="quarter" idx="12"/>
          </p:nvPr>
        </p:nvSpPr>
        <p:spPr/>
        <p:txBody>
          <a:bodyPr/>
          <a:lstStyle/>
          <a:p>
            <a:fld id="{1980F75D-B04F-4377-8320-55DE5D3778B6}" type="slidenum">
              <a:rPr lang="it-IT" smtClean="0"/>
              <a:t>‹N›</a:t>
            </a:fld>
            <a:endParaRPr lang="it-IT" dirty="0"/>
          </a:p>
        </p:txBody>
      </p:sp>
      <p:pic>
        <p:nvPicPr>
          <p:cNvPr id="10" name="Picture 37" descr="advlogo_final">
            <a:extLst>
              <a:ext uri="{FF2B5EF4-FFF2-40B4-BE49-F238E27FC236}">
                <a16:creationId xmlns:a16="http://schemas.microsoft.com/office/drawing/2014/main" id="{DA930F1A-0836-2CAC-AD9D-BE7E7F4A06EB}"/>
              </a:ext>
            </a:extLst>
          </p:cNvPr>
          <p:cNvPicPr>
            <a:picLocks noChangeAspect="1" noChangeArrowheads="1"/>
          </p:cNvPicPr>
          <p:nvPr userDrawn="1"/>
        </p:nvPicPr>
        <p:blipFill>
          <a:blip r:embed="rId2" cstate="screen"/>
          <a:srcRect/>
          <a:stretch>
            <a:fillRect/>
          </a:stretch>
        </p:blipFill>
        <p:spPr bwMode="auto">
          <a:xfrm>
            <a:off x="209752" y="92019"/>
            <a:ext cx="1597659" cy="608410"/>
          </a:xfrm>
          <a:prstGeom prst="rect">
            <a:avLst/>
          </a:prstGeom>
          <a:noFill/>
          <a:ln w="9525">
            <a:noFill/>
            <a:miter lim="800000"/>
            <a:headEnd/>
            <a:tailEnd/>
          </a:ln>
        </p:spPr>
      </p:pic>
      <p:cxnSp>
        <p:nvCxnSpPr>
          <p:cNvPr id="11" name="Connettore diritto 10">
            <a:extLst>
              <a:ext uri="{FF2B5EF4-FFF2-40B4-BE49-F238E27FC236}">
                <a16:creationId xmlns:a16="http://schemas.microsoft.com/office/drawing/2014/main" id="{777F2C9C-A773-6FC6-BFCC-F1DF9A05EBFE}"/>
              </a:ext>
            </a:extLst>
          </p:cNvPr>
          <p:cNvCxnSpPr>
            <a:cxnSpLocks/>
          </p:cNvCxnSpPr>
          <p:nvPr userDrawn="1"/>
        </p:nvCxnSpPr>
        <p:spPr>
          <a:xfrm>
            <a:off x="209752" y="748554"/>
            <a:ext cx="6373928" cy="0"/>
          </a:xfrm>
          <a:prstGeom prst="line">
            <a:avLst/>
          </a:prstGeom>
          <a:ln w="57150">
            <a:solidFill>
              <a:srgbClr val="0FA1A1"/>
            </a:solidFill>
          </a:ln>
          <a:effectLst>
            <a:softEdge rad="1270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194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D07C3D-91BB-15D4-4BF6-A9A2A6B1F19A}"/>
              </a:ext>
            </a:extLst>
          </p:cNvPr>
          <p:cNvSpPr>
            <a:spLocks noGrp="1"/>
          </p:cNvSpPr>
          <p:nvPr>
            <p:ph type="title"/>
          </p:nvPr>
        </p:nvSpPr>
        <p:spPr>
          <a:xfrm>
            <a:off x="838200" y="740508"/>
            <a:ext cx="10515600" cy="1325563"/>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BDE7316-D2CD-DFB4-1959-14DF85B5DF5D}"/>
              </a:ext>
            </a:extLst>
          </p:cNvPr>
          <p:cNvSpPr>
            <a:spLocks noGrp="1"/>
          </p:cNvSpPr>
          <p:nvPr>
            <p:ph type="dt" sz="half" idx="10"/>
          </p:nvPr>
        </p:nvSpPr>
        <p:spPr/>
        <p:txBody>
          <a:bodyPr/>
          <a:lstStyle/>
          <a:p>
            <a:fld id="{49D66A4F-26D1-4912-9D8B-9D93AE5287CF}" type="datetime1">
              <a:rPr lang="it-IT" smtClean="0"/>
              <a:t>29/03/2023</a:t>
            </a:fld>
            <a:endParaRPr lang="it-IT" dirty="0"/>
          </a:p>
        </p:txBody>
      </p:sp>
      <p:sp>
        <p:nvSpPr>
          <p:cNvPr id="4" name="Segnaposto piè di pagina 3">
            <a:extLst>
              <a:ext uri="{FF2B5EF4-FFF2-40B4-BE49-F238E27FC236}">
                <a16:creationId xmlns:a16="http://schemas.microsoft.com/office/drawing/2014/main" id="{56E91FC8-723B-1765-0C2F-A0A29A60B624}"/>
              </a:ext>
            </a:extLst>
          </p:cNvPr>
          <p:cNvSpPr>
            <a:spLocks noGrp="1"/>
          </p:cNvSpPr>
          <p:nvPr>
            <p:ph type="ftr" sz="quarter" idx="11"/>
          </p:nvPr>
        </p:nvSpPr>
        <p:spPr/>
        <p:txBody>
          <a:bodyPr/>
          <a:lstStyle/>
          <a:p>
            <a:r>
              <a:rPr lang="en-US" dirty="0"/>
              <a:t>Fabio Garufi - Intl. Conference on the physics of the two infinities 2023</a:t>
            </a:r>
            <a:endParaRPr lang="it-IT" dirty="0"/>
          </a:p>
        </p:txBody>
      </p:sp>
      <p:sp>
        <p:nvSpPr>
          <p:cNvPr id="5" name="Segnaposto numero diapositiva 4">
            <a:extLst>
              <a:ext uri="{FF2B5EF4-FFF2-40B4-BE49-F238E27FC236}">
                <a16:creationId xmlns:a16="http://schemas.microsoft.com/office/drawing/2014/main" id="{AC40B071-2E1A-B3B8-AE11-BEF1673E17BF}"/>
              </a:ext>
            </a:extLst>
          </p:cNvPr>
          <p:cNvSpPr>
            <a:spLocks noGrp="1"/>
          </p:cNvSpPr>
          <p:nvPr>
            <p:ph type="sldNum" sz="quarter" idx="12"/>
          </p:nvPr>
        </p:nvSpPr>
        <p:spPr/>
        <p:txBody>
          <a:bodyPr/>
          <a:lstStyle/>
          <a:p>
            <a:fld id="{1980F75D-B04F-4377-8320-55DE5D3778B6}" type="slidenum">
              <a:rPr lang="it-IT" smtClean="0"/>
              <a:t>‹N›</a:t>
            </a:fld>
            <a:endParaRPr lang="it-IT" dirty="0"/>
          </a:p>
        </p:txBody>
      </p:sp>
      <p:pic>
        <p:nvPicPr>
          <p:cNvPr id="6" name="Picture 37" descr="advlogo_final">
            <a:extLst>
              <a:ext uri="{FF2B5EF4-FFF2-40B4-BE49-F238E27FC236}">
                <a16:creationId xmlns:a16="http://schemas.microsoft.com/office/drawing/2014/main" id="{5D0ED566-03F3-252B-B0FB-16E20FDA94EA}"/>
              </a:ext>
            </a:extLst>
          </p:cNvPr>
          <p:cNvPicPr>
            <a:picLocks noChangeAspect="1" noChangeArrowheads="1"/>
          </p:cNvPicPr>
          <p:nvPr userDrawn="1"/>
        </p:nvPicPr>
        <p:blipFill>
          <a:blip r:embed="rId2" cstate="screen"/>
          <a:srcRect/>
          <a:stretch>
            <a:fillRect/>
          </a:stretch>
        </p:blipFill>
        <p:spPr bwMode="auto">
          <a:xfrm>
            <a:off x="209752" y="92019"/>
            <a:ext cx="1597659" cy="608410"/>
          </a:xfrm>
          <a:prstGeom prst="rect">
            <a:avLst/>
          </a:prstGeom>
          <a:noFill/>
          <a:ln w="9525">
            <a:noFill/>
            <a:miter lim="800000"/>
            <a:headEnd/>
            <a:tailEnd/>
          </a:ln>
        </p:spPr>
      </p:pic>
      <p:cxnSp>
        <p:nvCxnSpPr>
          <p:cNvPr id="7" name="Connettore diritto 6">
            <a:extLst>
              <a:ext uri="{FF2B5EF4-FFF2-40B4-BE49-F238E27FC236}">
                <a16:creationId xmlns:a16="http://schemas.microsoft.com/office/drawing/2014/main" id="{BEA968B5-3884-8AF0-E04B-9449CFC2FB2D}"/>
              </a:ext>
            </a:extLst>
          </p:cNvPr>
          <p:cNvCxnSpPr>
            <a:cxnSpLocks/>
          </p:cNvCxnSpPr>
          <p:nvPr userDrawn="1"/>
        </p:nvCxnSpPr>
        <p:spPr>
          <a:xfrm>
            <a:off x="209752" y="748554"/>
            <a:ext cx="6373928" cy="0"/>
          </a:xfrm>
          <a:prstGeom prst="line">
            <a:avLst/>
          </a:prstGeom>
          <a:ln w="57150">
            <a:solidFill>
              <a:srgbClr val="0FA1A1"/>
            </a:solidFill>
          </a:ln>
          <a:effectLst>
            <a:softEdge rad="1270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077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9478DD7-B8D4-4877-7279-3EE123309EA0}"/>
              </a:ext>
            </a:extLst>
          </p:cNvPr>
          <p:cNvSpPr>
            <a:spLocks noGrp="1"/>
          </p:cNvSpPr>
          <p:nvPr>
            <p:ph type="dt" sz="half" idx="10"/>
          </p:nvPr>
        </p:nvSpPr>
        <p:spPr/>
        <p:txBody>
          <a:bodyPr/>
          <a:lstStyle/>
          <a:p>
            <a:fld id="{8D33588B-3D43-41DB-B9E6-5FF46BEBCCF7}" type="datetime1">
              <a:rPr lang="it-IT" smtClean="0"/>
              <a:t>29/03/2023</a:t>
            </a:fld>
            <a:endParaRPr lang="it-IT" dirty="0"/>
          </a:p>
        </p:txBody>
      </p:sp>
      <p:sp>
        <p:nvSpPr>
          <p:cNvPr id="3" name="Segnaposto piè di pagina 2">
            <a:extLst>
              <a:ext uri="{FF2B5EF4-FFF2-40B4-BE49-F238E27FC236}">
                <a16:creationId xmlns:a16="http://schemas.microsoft.com/office/drawing/2014/main" id="{FA6935AB-3ACC-572B-1D2C-0ABBB9AFF4CF}"/>
              </a:ext>
            </a:extLst>
          </p:cNvPr>
          <p:cNvSpPr>
            <a:spLocks noGrp="1"/>
          </p:cNvSpPr>
          <p:nvPr>
            <p:ph type="ftr" sz="quarter" idx="11"/>
          </p:nvPr>
        </p:nvSpPr>
        <p:spPr/>
        <p:txBody>
          <a:bodyPr/>
          <a:lstStyle/>
          <a:p>
            <a:r>
              <a:rPr lang="en-US" dirty="0"/>
              <a:t>Fabio Garufi - Intl. Conference on the physics of the two infinities 2023</a:t>
            </a:r>
            <a:endParaRPr lang="it-IT" dirty="0"/>
          </a:p>
        </p:txBody>
      </p:sp>
      <p:sp>
        <p:nvSpPr>
          <p:cNvPr id="4" name="Segnaposto numero diapositiva 3">
            <a:extLst>
              <a:ext uri="{FF2B5EF4-FFF2-40B4-BE49-F238E27FC236}">
                <a16:creationId xmlns:a16="http://schemas.microsoft.com/office/drawing/2014/main" id="{E303B7D3-38D1-A757-63A6-093C8F796725}"/>
              </a:ext>
            </a:extLst>
          </p:cNvPr>
          <p:cNvSpPr>
            <a:spLocks noGrp="1"/>
          </p:cNvSpPr>
          <p:nvPr>
            <p:ph type="sldNum" sz="quarter" idx="12"/>
          </p:nvPr>
        </p:nvSpPr>
        <p:spPr/>
        <p:txBody>
          <a:bodyPr/>
          <a:lstStyle/>
          <a:p>
            <a:fld id="{1980F75D-B04F-4377-8320-55DE5D3778B6}" type="slidenum">
              <a:rPr lang="it-IT" smtClean="0"/>
              <a:t>‹N›</a:t>
            </a:fld>
            <a:endParaRPr lang="it-IT" dirty="0"/>
          </a:p>
        </p:txBody>
      </p:sp>
      <p:pic>
        <p:nvPicPr>
          <p:cNvPr id="5" name="Picture 37" descr="advlogo_final">
            <a:extLst>
              <a:ext uri="{FF2B5EF4-FFF2-40B4-BE49-F238E27FC236}">
                <a16:creationId xmlns:a16="http://schemas.microsoft.com/office/drawing/2014/main" id="{EA943016-A0C3-B199-3E30-2EC74CA03D9D}"/>
              </a:ext>
            </a:extLst>
          </p:cNvPr>
          <p:cNvPicPr>
            <a:picLocks noChangeAspect="1" noChangeArrowheads="1"/>
          </p:cNvPicPr>
          <p:nvPr userDrawn="1"/>
        </p:nvPicPr>
        <p:blipFill>
          <a:blip r:embed="rId2" cstate="screen"/>
          <a:srcRect/>
          <a:stretch>
            <a:fillRect/>
          </a:stretch>
        </p:blipFill>
        <p:spPr bwMode="auto">
          <a:xfrm>
            <a:off x="209752" y="81291"/>
            <a:ext cx="1597659" cy="608410"/>
          </a:xfrm>
          <a:prstGeom prst="rect">
            <a:avLst/>
          </a:prstGeom>
          <a:noFill/>
          <a:ln w="9525">
            <a:noFill/>
            <a:miter lim="800000"/>
            <a:headEnd/>
            <a:tailEnd/>
          </a:ln>
        </p:spPr>
      </p:pic>
      <p:cxnSp>
        <p:nvCxnSpPr>
          <p:cNvPr id="6" name="Connettore diritto 5">
            <a:extLst>
              <a:ext uri="{FF2B5EF4-FFF2-40B4-BE49-F238E27FC236}">
                <a16:creationId xmlns:a16="http://schemas.microsoft.com/office/drawing/2014/main" id="{66D6DE0F-2116-181D-03A8-0057EEB600B4}"/>
              </a:ext>
            </a:extLst>
          </p:cNvPr>
          <p:cNvCxnSpPr>
            <a:cxnSpLocks/>
          </p:cNvCxnSpPr>
          <p:nvPr userDrawn="1"/>
        </p:nvCxnSpPr>
        <p:spPr>
          <a:xfrm>
            <a:off x="209752" y="833076"/>
            <a:ext cx="6373928" cy="0"/>
          </a:xfrm>
          <a:prstGeom prst="line">
            <a:avLst/>
          </a:prstGeom>
          <a:ln w="57150">
            <a:solidFill>
              <a:srgbClr val="0FA1A1"/>
            </a:solidFill>
          </a:ln>
          <a:effectLst>
            <a:softEdge rad="1270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185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4A09F3-CBB1-D5C6-B003-E43C447753F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514C73A-7735-F36C-02C3-BA301E51EF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BD47D37-5C4F-0DAB-5B47-BC911BC2A3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855E380-078A-705D-E220-3CB4AFDB73AA}"/>
              </a:ext>
            </a:extLst>
          </p:cNvPr>
          <p:cNvSpPr>
            <a:spLocks noGrp="1"/>
          </p:cNvSpPr>
          <p:nvPr>
            <p:ph type="dt" sz="half" idx="10"/>
          </p:nvPr>
        </p:nvSpPr>
        <p:spPr/>
        <p:txBody>
          <a:bodyPr/>
          <a:lstStyle/>
          <a:p>
            <a:fld id="{950F7237-692E-46D9-A6F6-1200184AFB52}" type="datetime1">
              <a:rPr lang="it-IT" smtClean="0"/>
              <a:t>29/03/2023</a:t>
            </a:fld>
            <a:endParaRPr lang="it-IT" dirty="0"/>
          </a:p>
        </p:txBody>
      </p:sp>
      <p:sp>
        <p:nvSpPr>
          <p:cNvPr id="6" name="Segnaposto piè di pagina 5">
            <a:extLst>
              <a:ext uri="{FF2B5EF4-FFF2-40B4-BE49-F238E27FC236}">
                <a16:creationId xmlns:a16="http://schemas.microsoft.com/office/drawing/2014/main" id="{45EC22D1-8A1F-9B02-AFB2-6DDF821D3E60}"/>
              </a:ext>
            </a:extLst>
          </p:cNvPr>
          <p:cNvSpPr>
            <a:spLocks noGrp="1"/>
          </p:cNvSpPr>
          <p:nvPr>
            <p:ph type="ftr" sz="quarter" idx="11"/>
          </p:nvPr>
        </p:nvSpPr>
        <p:spPr/>
        <p:txBody>
          <a:bodyPr/>
          <a:lstStyle/>
          <a:p>
            <a:r>
              <a:rPr lang="en-US" dirty="0"/>
              <a:t>Fabio Garufi - Intl. Conference on the physics of the two infinities 2023</a:t>
            </a:r>
            <a:endParaRPr lang="it-IT" dirty="0"/>
          </a:p>
        </p:txBody>
      </p:sp>
      <p:sp>
        <p:nvSpPr>
          <p:cNvPr id="7" name="Segnaposto numero diapositiva 6">
            <a:extLst>
              <a:ext uri="{FF2B5EF4-FFF2-40B4-BE49-F238E27FC236}">
                <a16:creationId xmlns:a16="http://schemas.microsoft.com/office/drawing/2014/main" id="{8FF7A1F5-B7ED-C70D-C5A3-73576BA0F011}"/>
              </a:ext>
            </a:extLst>
          </p:cNvPr>
          <p:cNvSpPr>
            <a:spLocks noGrp="1"/>
          </p:cNvSpPr>
          <p:nvPr>
            <p:ph type="sldNum" sz="quarter" idx="12"/>
          </p:nvPr>
        </p:nvSpPr>
        <p:spPr/>
        <p:txBody>
          <a:bodyPr/>
          <a:lstStyle/>
          <a:p>
            <a:fld id="{1980F75D-B04F-4377-8320-55DE5D3778B6}" type="slidenum">
              <a:rPr lang="it-IT" smtClean="0"/>
              <a:t>‹N›</a:t>
            </a:fld>
            <a:endParaRPr lang="it-IT" dirty="0"/>
          </a:p>
        </p:txBody>
      </p:sp>
    </p:spTree>
    <p:extLst>
      <p:ext uri="{BB962C8B-B14F-4D97-AF65-F5344CB8AC3E}">
        <p14:creationId xmlns:p14="http://schemas.microsoft.com/office/powerpoint/2010/main" val="1322968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BB6656-06FA-80C8-E928-529F0047BCF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6AC672A-D640-8121-2D63-A67F88A814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a:extLst>
              <a:ext uri="{FF2B5EF4-FFF2-40B4-BE49-F238E27FC236}">
                <a16:creationId xmlns:a16="http://schemas.microsoft.com/office/drawing/2014/main" id="{540945B5-0B07-7668-581D-A5D5FB42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7F1F02F-5014-1ED2-A82E-244DE35CF609}"/>
              </a:ext>
            </a:extLst>
          </p:cNvPr>
          <p:cNvSpPr>
            <a:spLocks noGrp="1"/>
          </p:cNvSpPr>
          <p:nvPr>
            <p:ph type="dt" sz="half" idx="10"/>
          </p:nvPr>
        </p:nvSpPr>
        <p:spPr/>
        <p:txBody>
          <a:bodyPr/>
          <a:lstStyle/>
          <a:p>
            <a:fld id="{E14849B4-5D11-4B0D-91AB-8D147A8D6190}" type="datetime1">
              <a:rPr lang="it-IT" smtClean="0"/>
              <a:t>29/03/2023</a:t>
            </a:fld>
            <a:endParaRPr lang="it-IT" dirty="0"/>
          </a:p>
        </p:txBody>
      </p:sp>
      <p:sp>
        <p:nvSpPr>
          <p:cNvPr id="6" name="Segnaposto piè di pagina 5">
            <a:extLst>
              <a:ext uri="{FF2B5EF4-FFF2-40B4-BE49-F238E27FC236}">
                <a16:creationId xmlns:a16="http://schemas.microsoft.com/office/drawing/2014/main" id="{2D1207C3-3D9A-1E13-E4B9-22A7619873C5}"/>
              </a:ext>
            </a:extLst>
          </p:cNvPr>
          <p:cNvSpPr>
            <a:spLocks noGrp="1"/>
          </p:cNvSpPr>
          <p:nvPr>
            <p:ph type="ftr" sz="quarter" idx="11"/>
          </p:nvPr>
        </p:nvSpPr>
        <p:spPr/>
        <p:txBody>
          <a:bodyPr/>
          <a:lstStyle/>
          <a:p>
            <a:r>
              <a:rPr lang="en-US" dirty="0"/>
              <a:t>Fabio Garufi - Intl. Conference on the physics of the two infinities 2023</a:t>
            </a:r>
            <a:endParaRPr lang="it-IT" dirty="0"/>
          </a:p>
        </p:txBody>
      </p:sp>
      <p:sp>
        <p:nvSpPr>
          <p:cNvPr id="7" name="Segnaposto numero diapositiva 6">
            <a:extLst>
              <a:ext uri="{FF2B5EF4-FFF2-40B4-BE49-F238E27FC236}">
                <a16:creationId xmlns:a16="http://schemas.microsoft.com/office/drawing/2014/main" id="{129DF325-E8AB-55C6-DDD0-C9DC134A0F1F}"/>
              </a:ext>
            </a:extLst>
          </p:cNvPr>
          <p:cNvSpPr>
            <a:spLocks noGrp="1"/>
          </p:cNvSpPr>
          <p:nvPr>
            <p:ph type="sldNum" sz="quarter" idx="12"/>
          </p:nvPr>
        </p:nvSpPr>
        <p:spPr/>
        <p:txBody>
          <a:bodyPr/>
          <a:lstStyle/>
          <a:p>
            <a:fld id="{1980F75D-B04F-4377-8320-55DE5D3778B6}" type="slidenum">
              <a:rPr lang="it-IT" smtClean="0"/>
              <a:t>‹N›</a:t>
            </a:fld>
            <a:endParaRPr lang="it-IT" dirty="0"/>
          </a:p>
        </p:txBody>
      </p:sp>
    </p:spTree>
    <p:extLst>
      <p:ext uri="{BB962C8B-B14F-4D97-AF65-F5344CB8AC3E}">
        <p14:creationId xmlns:p14="http://schemas.microsoft.com/office/powerpoint/2010/main" val="2305471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DDF6096-793E-8CE5-DF95-FE61632EC3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4EF750C-A571-F2CE-4070-31CA84F384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C7449EF-2A24-C7D8-5E8A-BC98F749CD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AD068E-B83D-441D-9FA7-70E94F92EDA5}" type="datetime1">
              <a:rPr lang="it-IT" smtClean="0"/>
              <a:t>29/03/2023</a:t>
            </a:fld>
            <a:endParaRPr lang="it-IT" dirty="0"/>
          </a:p>
        </p:txBody>
      </p:sp>
      <p:sp>
        <p:nvSpPr>
          <p:cNvPr id="5" name="Segnaposto piè di pagina 4">
            <a:extLst>
              <a:ext uri="{FF2B5EF4-FFF2-40B4-BE49-F238E27FC236}">
                <a16:creationId xmlns:a16="http://schemas.microsoft.com/office/drawing/2014/main" id="{A969BD6C-DBE7-707B-FBA5-EECF78022A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Fabio Garufi - Intl. Conference on the physics of the two infinities 2023</a:t>
            </a:r>
            <a:endParaRPr lang="it-IT" dirty="0"/>
          </a:p>
        </p:txBody>
      </p:sp>
      <p:sp>
        <p:nvSpPr>
          <p:cNvPr id="6" name="Segnaposto numero diapositiva 5">
            <a:extLst>
              <a:ext uri="{FF2B5EF4-FFF2-40B4-BE49-F238E27FC236}">
                <a16:creationId xmlns:a16="http://schemas.microsoft.com/office/drawing/2014/main" id="{BCCDD9CA-5F50-0B9C-39C7-3F24976CEC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80F75D-B04F-4377-8320-55DE5D3778B6}" type="slidenum">
              <a:rPr lang="it-IT" smtClean="0"/>
              <a:t>‹N›</a:t>
            </a:fld>
            <a:endParaRPr lang="it-IT" dirty="0"/>
          </a:p>
        </p:txBody>
      </p:sp>
    </p:spTree>
    <p:extLst>
      <p:ext uri="{BB962C8B-B14F-4D97-AF65-F5344CB8AC3E}">
        <p14:creationId xmlns:p14="http://schemas.microsoft.com/office/powerpoint/2010/main" val="3203482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image" Target="../media/image27.emf"/><Relationship Id="rId1" Type="http://schemas.openxmlformats.org/officeDocument/2006/relationships/slideLayout" Target="../slideLayouts/slideLayout6.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30.png"/></Relationships>
</file>

<file path=ppt/slides/_rels/slide1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jpg"/><Relationship Id="rId18" Type="http://schemas.openxmlformats.org/officeDocument/2006/relationships/image" Target="../media/image12.png"/><Relationship Id="rId3" Type="http://schemas.openxmlformats.org/officeDocument/2006/relationships/image" Target="../media/image4.emf"/><Relationship Id="rId7" Type="http://schemas.openxmlformats.org/officeDocument/2006/relationships/hyperlink" Target="https://www.publicdomainpictures.net/view-image.php?image=332311&amp;picture=china-flag-themes-idea" TargetMode="External"/><Relationship Id="rId12" Type="http://schemas.openxmlformats.org/officeDocument/2006/relationships/image" Target="../media/image9.png"/><Relationship Id="rId17" Type="http://schemas.openxmlformats.org/officeDocument/2006/relationships/hyperlink" Target="https://creativecommons.org/licenses/by-sa/3.0/" TargetMode="External"/><Relationship Id="rId2" Type="http://schemas.openxmlformats.org/officeDocument/2006/relationships/notesSlide" Target="../notesSlides/notesSlide2.xml"/><Relationship Id="rId16" Type="http://schemas.openxmlformats.org/officeDocument/2006/relationships/hyperlink" Target="https://en.wikipedia.org/wiki/Portugal_at_the_2012_Summer_Paralympics" TargetMode="External"/><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hyperlink" Target="https://www.partidosdelaroja.com/2009/08/dinamarca.html" TargetMode="External"/><Relationship Id="rId5" Type="http://schemas.openxmlformats.org/officeDocument/2006/relationships/hyperlink" Target="https://commons.wikimedia.org/wiki/File:Flag_of_the_Czech_Republic.svg" TargetMode="External"/><Relationship Id="rId15" Type="http://schemas.openxmlformats.org/officeDocument/2006/relationships/image" Target="../media/image11.png"/><Relationship Id="rId10" Type="http://schemas.openxmlformats.org/officeDocument/2006/relationships/image" Target="../media/image8.png"/><Relationship Id="rId19" Type="http://schemas.openxmlformats.org/officeDocument/2006/relationships/hyperlink" Target="https://klexikon.zum.de/wiki/Datei:Flag_of_Monaco.svg" TargetMode="External"/><Relationship Id="rId4" Type="http://schemas.openxmlformats.org/officeDocument/2006/relationships/image" Target="../media/image5.png"/><Relationship Id="rId9" Type="http://schemas.openxmlformats.org/officeDocument/2006/relationships/hyperlink" Target="https://en.wikipedia.org/wiki/Japan_at_the_2024_Summer_Olympics" TargetMode="External"/><Relationship Id="rId14" Type="http://schemas.openxmlformats.org/officeDocument/2006/relationships/hyperlink" Target="https://www.publicdomainpictures.net/view-image.php?image=241800&amp;picture=irish-fla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0.emf"/></Relationships>
</file>

<file path=ppt/slides/_rels/slide28.xml.rels><?xml version="1.0" encoding="UTF-8" standalone="yes"?>
<Relationships xmlns="http://schemas.openxmlformats.org/package/2006/relationships"><Relationship Id="rId3" Type="http://schemas.openxmlformats.org/officeDocument/2006/relationships/image" Target="../media/image310.png"/><Relationship Id="rId7" Type="http://schemas.openxmlformats.org/officeDocument/2006/relationships/hyperlink" Target="https://pixabay.com/fr/danger-panneau-1294866/"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emf"/></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6.emf"/></Relationships>
</file>

<file path=ppt/slides/_rels/slide3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50.png"/><Relationship Id="rId18" Type="http://schemas.openxmlformats.org/officeDocument/2006/relationships/image" Target="../media/image52.png"/><Relationship Id="rId3" Type="http://schemas.openxmlformats.org/officeDocument/2006/relationships/image" Target="../media/image53.png"/><Relationship Id="rId21" Type="http://schemas.openxmlformats.org/officeDocument/2006/relationships/customXml" Target="../ink/ink10.xml"/><Relationship Id="rId7" Type="http://schemas.openxmlformats.org/officeDocument/2006/relationships/image" Target="../media/image470.png"/><Relationship Id="rId12" Type="http://schemas.openxmlformats.org/officeDocument/2006/relationships/customXml" Target="../ink/ink5.xml"/><Relationship Id="rId17" Type="http://schemas.openxmlformats.org/officeDocument/2006/relationships/customXml" Target="../ink/ink8.xml"/><Relationship Id="rId2" Type="http://schemas.openxmlformats.org/officeDocument/2006/relationships/notesSlide" Target="../notesSlides/notesSlide16.xml"/><Relationship Id="rId16" Type="http://schemas.openxmlformats.org/officeDocument/2006/relationships/customXml" Target="../ink/ink7.xml"/><Relationship Id="rId20" Type="http://schemas.openxmlformats.org/officeDocument/2006/relationships/image" Target="../media/image530.png"/><Relationship Id="rId1" Type="http://schemas.openxmlformats.org/officeDocument/2006/relationships/slideLayout" Target="../slideLayouts/slideLayout4.xml"/><Relationship Id="rId6" Type="http://schemas.openxmlformats.org/officeDocument/2006/relationships/customXml" Target="../ink/ink2.xml"/><Relationship Id="rId11" Type="http://schemas.openxmlformats.org/officeDocument/2006/relationships/image" Target="../media/image49.png"/><Relationship Id="rId5" Type="http://schemas.openxmlformats.org/officeDocument/2006/relationships/image" Target="../media/image460.png"/><Relationship Id="rId15" Type="http://schemas.openxmlformats.org/officeDocument/2006/relationships/image" Target="../media/image510.png"/><Relationship Id="rId10" Type="http://schemas.openxmlformats.org/officeDocument/2006/relationships/customXml" Target="../ink/ink4.xml"/><Relationship Id="rId19" Type="http://schemas.openxmlformats.org/officeDocument/2006/relationships/customXml" Target="../ink/ink9.xml"/><Relationship Id="rId4" Type="http://schemas.openxmlformats.org/officeDocument/2006/relationships/customXml" Target="../ink/ink1.xml"/><Relationship Id="rId9" Type="http://schemas.openxmlformats.org/officeDocument/2006/relationships/image" Target="../media/image48.png"/><Relationship Id="rId14" Type="http://schemas.openxmlformats.org/officeDocument/2006/relationships/customXml" Target="../ink/ink6.xml"/><Relationship Id="rId22"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382CF1-7200-E235-B1B2-4CCFD4E8EE8E}"/>
              </a:ext>
            </a:extLst>
          </p:cNvPr>
          <p:cNvSpPr>
            <a:spLocks noGrp="1"/>
          </p:cNvSpPr>
          <p:nvPr>
            <p:ph type="ctrTitle"/>
          </p:nvPr>
        </p:nvSpPr>
        <p:spPr/>
        <p:txBody>
          <a:bodyPr>
            <a:normAutofit/>
          </a:bodyPr>
          <a:lstStyle/>
          <a:p>
            <a:r>
              <a:rPr lang="en-GB" noProof="0" dirty="0"/>
              <a:t>Advanced Virgo+ status and perspectives</a:t>
            </a:r>
            <a:br>
              <a:rPr lang="it-IT" dirty="0"/>
            </a:br>
            <a:r>
              <a:rPr lang="it-IT" sz="2000" dirty="0"/>
              <a:t>VIR-0231A-23</a:t>
            </a:r>
            <a:br>
              <a:rPr lang="it-IT" sz="2000" dirty="0"/>
            </a:br>
            <a:endParaRPr lang="en-GB" sz="2000" noProof="0" dirty="0"/>
          </a:p>
        </p:txBody>
      </p:sp>
      <p:sp>
        <p:nvSpPr>
          <p:cNvPr id="3" name="Sottotitolo 2">
            <a:extLst>
              <a:ext uri="{FF2B5EF4-FFF2-40B4-BE49-F238E27FC236}">
                <a16:creationId xmlns:a16="http://schemas.microsoft.com/office/drawing/2014/main" id="{9F44B7AD-ED1D-CAA2-9A6B-40AB81A5976E}"/>
              </a:ext>
            </a:extLst>
          </p:cNvPr>
          <p:cNvSpPr>
            <a:spLocks noGrp="1"/>
          </p:cNvSpPr>
          <p:nvPr>
            <p:ph type="subTitle" idx="1"/>
          </p:nvPr>
        </p:nvSpPr>
        <p:spPr/>
        <p:txBody>
          <a:bodyPr/>
          <a:lstStyle/>
          <a:p>
            <a:r>
              <a:rPr lang="en-GB" noProof="0" dirty="0"/>
              <a:t>Fabio Garufi (INFN-NA and UNINA)</a:t>
            </a:r>
          </a:p>
          <a:p>
            <a:r>
              <a:rPr lang="en-GB" noProof="0" dirty="0"/>
              <a:t>On behalf of the Virgo collaboration</a:t>
            </a:r>
          </a:p>
          <a:p>
            <a:endParaRPr lang="en-GB" noProof="0" dirty="0"/>
          </a:p>
        </p:txBody>
      </p:sp>
      <p:pic>
        <p:nvPicPr>
          <p:cNvPr id="7" name="Immagine 6" descr="Immagine che contiene testo&#10;&#10;Descrizione generata automaticamente">
            <a:extLst>
              <a:ext uri="{FF2B5EF4-FFF2-40B4-BE49-F238E27FC236}">
                <a16:creationId xmlns:a16="http://schemas.microsoft.com/office/drawing/2014/main" id="{6770C027-508C-8F43-7C2B-A4CBEB422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943" y="4462145"/>
            <a:ext cx="930910" cy="930910"/>
          </a:xfrm>
          <a:prstGeom prst="rect">
            <a:avLst/>
          </a:prstGeom>
        </p:spPr>
      </p:pic>
      <p:pic>
        <p:nvPicPr>
          <p:cNvPr id="9" name="Immagine 8" descr="Immagine che contiene moneta, ceramica, porcellana&#10;&#10;Descrizione generata automaticamente">
            <a:extLst>
              <a:ext uri="{FF2B5EF4-FFF2-40B4-BE49-F238E27FC236}">
                <a16:creationId xmlns:a16="http://schemas.microsoft.com/office/drawing/2014/main" id="{BD5782AC-8A6F-6935-8D01-59DBEF1CD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9943" y="4462039"/>
            <a:ext cx="930910" cy="938636"/>
          </a:xfrm>
          <a:prstGeom prst="rect">
            <a:avLst/>
          </a:prstGeom>
        </p:spPr>
      </p:pic>
      <p:pic>
        <p:nvPicPr>
          <p:cNvPr id="10" name="Picture 37" descr="advlogo_final">
            <a:extLst>
              <a:ext uri="{FF2B5EF4-FFF2-40B4-BE49-F238E27FC236}">
                <a16:creationId xmlns:a16="http://schemas.microsoft.com/office/drawing/2014/main" id="{37769E2A-64EE-C129-AF20-39D17E143A72}"/>
              </a:ext>
            </a:extLst>
          </p:cNvPr>
          <p:cNvPicPr>
            <a:picLocks noChangeAspect="1" noChangeArrowheads="1"/>
          </p:cNvPicPr>
          <p:nvPr/>
        </p:nvPicPr>
        <p:blipFill>
          <a:blip r:embed="rId5" cstate="screen"/>
          <a:srcRect/>
          <a:stretch>
            <a:fillRect/>
          </a:stretch>
        </p:blipFill>
        <p:spPr bwMode="auto">
          <a:xfrm>
            <a:off x="4065558" y="4623395"/>
            <a:ext cx="1514475" cy="608410"/>
          </a:xfrm>
          <a:prstGeom prst="rect">
            <a:avLst/>
          </a:prstGeom>
          <a:noFill/>
          <a:ln w="9525">
            <a:noFill/>
            <a:miter lim="800000"/>
            <a:headEnd/>
            <a:tailEnd/>
          </a:ln>
        </p:spPr>
      </p:pic>
    </p:spTree>
    <p:extLst>
      <p:ext uri="{BB962C8B-B14F-4D97-AF65-F5344CB8AC3E}">
        <p14:creationId xmlns:p14="http://schemas.microsoft.com/office/powerpoint/2010/main" val="152267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E9160F-19BE-2C12-14FA-3D185D06DCE6}"/>
              </a:ext>
            </a:extLst>
          </p:cNvPr>
          <p:cNvSpPr>
            <a:spLocks noGrp="1"/>
          </p:cNvSpPr>
          <p:nvPr>
            <p:ph type="title"/>
          </p:nvPr>
        </p:nvSpPr>
        <p:spPr/>
        <p:txBody>
          <a:bodyPr/>
          <a:lstStyle/>
          <a:p>
            <a:r>
              <a:rPr lang="en-GB" noProof="0" dirty="0" err="1"/>
              <a:t>Auxilary</a:t>
            </a:r>
            <a:r>
              <a:rPr lang="en-GB" noProof="0" dirty="0"/>
              <a:t> laser and new locking procedure</a:t>
            </a:r>
          </a:p>
        </p:txBody>
      </p:sp>
      <p:sp>
        <p:nvSpPr>
          <p:cNvPr id="3" name="Segnaposto contenuto 2">
            <a:extLst>
              <a:ext uri="{FF2B5EF4-FFF2-40B4-BE49-F238E27FC236}">
                <a16:creationId xmlns:a16="http://schemas.microsoft.com/office/drawing/2014/main" id="{879DAD76-F470-9F6B-8827-17C25A200D3D}"/>
              </a:ext>
            </a:extLst>
          </p:cNvPr>
          <p:cNvSpPr>
            <a:spLocks noGrp="1"/>
          </p:cNvSpPr>
          <p:nvPr>
            <p:ph sz="half" idx="1"/>
          </p:nvPr>
        </p:nvSpPr>
        <p:spPr/>
        <p:txBody>
          <a:bodyPr>
            <a:normAutofit fontScale="77500" lnSpcReduction="20000"/>
          </a:bodyPr>
          <a:lstStyle/>
          <a:p>
            <a:r>
              <a:rPr lang="en-GB" noProof="0" dirty="0"/>
              <a:t>The lock acquisition has been implemented, based on the LIGO design by adding auxiliary green beams to control the arm cavities in an independent way with respect to the central area </a:t>
            </a:r>
          </a:p>
          <a:p>
            <a:r>
              <a:rPr lang="en-GB" noProof="0" dirty="0"/>
              <a:t>This allows to add a common offset to the arms, bringing the main laser source out of resonance, avoiding main IR laser power build-up in the cavities</a:t>
            </a:r>
          </a:p>
          <a:p>
            <a:r>
              <a:rPr lang="en-GB" noProof="0" dirty="0"/>
              <a:t>After the central area </a:t>
            </a:r>
            <a:r>
              <a:rPr lang="en-GB" noProof="0" dirty="0" err="1"/>
              <a:t>d.o.f.</a:t>
            </a:r>
            <a:r>
              <a:rPr lang="en-GB" noProof="0" dirty="0"/>
              <a:t> (MICH) are controlled, the offset on the common mode is reduced gradually, so that thermal effects due to power increase can be controlled near the lock point</a:t>
            </a:r>
          </a:p>
        </p:txBody>
      </p:sp>
      <p:sp>
        <p:nvSpPr>
          <p:cNvPr id="4" name="Segnaposto contenuto 3">
            <a:extLst>
              <a:ext uri="{FF2B5EF4-FFF2-40B4-BE49-F238E27FC236}">
                <a16:creationId xmlns:a16="http://schemas.microsoft.com/office/drawing/2014/main" id="{86457136-D550-FF90-3547-96D18DB8DEAA}"/>
              </a:ext>
            </a:extLst>
          </p:cNvPr>
          <p:cNvSpPr>
            <a:spLocks noGrp="1"/>
          </p:cNvSpPr>
          <p:nvPr>
            <p:ph sz="half" idx="2"/>
          </p:nvPr>
        </p:nvSpPr>
        <p:spPr/>
        <p:txBody>
          <a:bodyPr>
            <a:normAutofit fontScale="77500" lnSpcReduction="20000"/>
          </a:bodyPr>
          <a:lstStyle/>
          <a:p>
            <a:r>
              <a:rPr lang="en-GB" noProof="0" dirty="0"/>
              <a:t>The first lock at the final working point, described above, with an input power of 33W has been achieved in December 2021, but the lock showed strong instabilities and unexpected modifications in the detector response.</a:t>
            </a:r>
          </a:p>
          <a:p>
            <a:r>
              <a:rPr lang="en-GB" noProof="0" dirty="0"/>
              <a:t>Simulations showed a possible link with power induced optical aberrations</a:t>
            </a:r>
          </a:p>
          <a:p>
            <a:r>
              <a:rPr lang="en-GB" noProof="0" dirty="0"/>
              <a:t>Similar effects were observed in LIGO but with lower impact on the locking.</a:t>
            </a:r>
          </a:p>
        </p:txBody>
      </p:sp>
      <p:sp>
        <p:nvSpPr>
          <p:cNvPr id="5" name="Segnaposto piè di pagina 4">
            <a:extLst>
              <a:ext uri="{FF2B5EF4-FFF2-40B4-BE49-F238E27FC236}">
                <a16:creationId xmlns:a16="http://schemas.microsoft.com/office/drawing/2014/main" id="{0A461116-015E-4EA0-5E46-4AEAB8E75BC2}"/>
              </a:ext>
            </a:extLst>
          </p:cNvPr>
          <p:cNvSpPr>
            <a:spLocks noGrp="1"/>
          </p:cNvSpPr>
          <p:nvPr>
            <p:ph type="ftr" sz="quarter" idx="11"/>
          </p:nvPr>
        </p:nvSpPr>
        <p:spPr/>
        <p:txBody>
          <a:bodyPr/>
          <a:lstStyle/>
          <a:p>
            <a:r>
              <a:rPr lang="en-US"/>
              <a:t>Fabio Garufi - Intl. Conference on the physics of the two infinities 2023</a:t>
            </a:r>
            <a:endParaRPr lang="it-IT" dirty="0"/>
          </a:p>
        </p:txBody>
      </p:sp>
      <p:sp>
        <p:nvSpPr>
          <p:cNvPr id="6" name="Segnaposto numero diapositiva 5">
            <a:extLst>
              <a:ext uri="{FF2B5EF4-FFF2-40B4-BE49-F238E27FC236}">
                <a16:creationId xmlns:a16="http://schemas.microsoft.com/office/drawing/2014/main" id="{56A5D0DF-233D-FC57-F2C9-39591265C1CD}"/>
              </a:ext>
            </a:extLst>
          </p:cNvPr>
          <p:cNvSpPr>
            <a:spLocks noGrp="1"/>
          </p:cNvSpPr>
          <p:nvPr>
            <p:ph type="sldNum" sz="quarter" idx="12"/>
          </p:nvPr>
        </p:nvSpPr>
        <p:spPr/>
        <p:txBody>
          <a:bodyPr/>
          <a:lstStyle/>
          <a:p>
            <a:fld id="{1980F75D-B04F-4377-8320-55DE5D3778B6}" type="slidenum">
              <a:rPr lang="it-IT" smtClean="0"/>
              <a:t>10</a:t>
            </a:fld>
            <a:endParaRPr lang="it-IT"/>
          </a:p>
        </p:txBody>
      </p:sp>
    </p:spTree>
    <p:extLst>
      <p:ext uri="{BB962C8B-B14F-4D97-AF65-F5344CB8AC3E}">
        <p14:creationId xmlns:p14="http://schemas.microsoft.com/office/powerpoint/2010/main" val="3397124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EFD957-8087-589F-BC2F-7194610E95DF}"/>
              </a:ext>
            </a:extLst>
          </p:cNvPr>
          <p:cNvSpPr>
            <a:spLocks noGrp="1"/>
          </p:cNvSpPr>
          <p:nvPr>
            <p:ph type="title"/>
          </p:nvPr>
        </p:nvSpPr>
        <p:spPr/>
        <p:txBody>
          <a:bodyPr/>
          <a:lstStyle/>
          <a:p>
            <a:r>
              <a:rPr lang="en-GB" noProof="0" dirty="0"/>
              <a:t>Cavities instabilities</a:t>
            </a:r>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DF3E2429-88A2-A11C-B697-E1A0224FA548}"/>
                  </a:ext>
                </a:extLst>
              </p:cNvPr>
              <p:cNvSpPr>
                <a:spLocks noGrp="1"/>
              </p:cNvSpPr>
              <p:nvPr>
                <p:ph idx="1"/>
              </p:nvPr>
            </p:nvSpPr>
            <p:spPr>
              <a:xfrm>
                <a:off x="838200" y="1892832"/>
                <a:ext cx="10515600" cy="4351338"/>
              </a:xfrm>
            </p:spPr>
            <p:txBody>
              <a:bodyPr/>
              <a:lstStyle/>
              <a:p>
                <a:r>
                  <a:rPr lang="en-GB" noProof="0" dirty="0"/>
                  <a:t>The major difference with LIGO is that </a:t>
                </a:r>
                <a:r>
                  <a:rPr lang="en-GB" noProof="0" dirty="0" err="1"/>
                  <a:t>AdvVirgo</a:t>
                </a:r>
                <a:r>
                  <a:rPr lang="en-GB" noProof="0" dirty="0"/>
                  <a:t>+ has marginally stable recycling cavities while LIGO has them stable, which makes </a:t>
                </a:r>
                <a:r>
                  <a:rPr lang="en-GB" noProof="0" dirty="0" err="1"/>
                  <a:t>AdvVirgo</a:t>
                </a:r>
                <a:r>
                  <a:rPr lang="en-GB" noProof="0" dirty="0"/>
                  <a:t>+ more sensitive to defects (both thermal and cold).</a:t>
                </a:r>
              </a:p>
              <a:p>
                <a:r>
                  <a:rPr lang="en-GB" noProof="0" dirty="0"/>
                  <a:t>A cavity is said to be stable if a Gaussian beam can resonate inside it. This feature only depends on geometry and, in particular, on mirrors’ radius of curvature (</a:t>
                </a:r>
                <a:r>
                  <a:rPr lang="en-GB" noProof="0" dirty="0" err="1"/>
                  <a:t>RoC</a:t>
                </a:r>
                <a:r>
                  <a:rPr lang="en-GB" noProof="0" dirty="0"/>
                  <a:t>): R</a:t>
                </a:r>
                <a:r>
                  <a:rPr lang="en-GB" baseline="-25000" noProof="0" dirty="0"/>
                  <a:t>1</a:t>
                </a:r>
                <a:r>
                  <a:rPr lang="en-GB" noProof="0" dirty="0"/>
                  <a:t> and R</a:t>
                </a:r>
                <a:r>
                  <a:rPr lang="en-GB" baseline="-25000" noProof="0" dirty="0"/>
                  <a:t>2</a:t>
                </a:r>
                <a:r>
                  <a:rPr lang="en-GB" noProof="0" dirty="0"/>
                  <a:t> and the cavity length L:</a:t>
                </a:r>
                <a:br>
                  <a:rPr lang="en-GB" dirty="0"/>
                </a:br>
                <a:r>
                  <a:rPr lang="en-GB" noProof="0" dirty="0"/>
                  <a:t>Said </a:t>
                </a:r>
                <a14:m>
                  <m:oMath xmlns:m="http://schemas.openxmlformats.org/officeDocument/2006/math">
                    <m:sSub>
                      <m:sSubPr>
                        <m:ctrlPr>
                          <a:rPr lang="en-GB" i="1" noProof="0" smtClean="0">
                            <a:latin typeface="Cambria Math" panose="02040503050406030204" pitchFamily="18" charset="0"/>
                          </a:rPr>
                        </m:ctrlPr>
                      </m:sSubPr>
                      <m:e>
                        <m:r>
                          <a:rPr lang="en-GB" b="0" i="1" noProof="0" smtClean="0">
                            <a:latin typeface="Cambria Math" panose="02040503050406030204" pitchFamily="18" charset="0"/>
                          </a:rPr>
                          <m:t>𝑔</m:t>
                        </m:r>
                      </m:e>
                      <m:sub>
                        <m:r>
                          <a:rPr lang="en-GB" b="0" i="1" noProof="0" smtClean="0">
                            <a:latin typeface="Cambria Math" panose="02040503050406030204" pitchFamily="18" charset="0"/>
                          </a:rPr>
                          <m:t>1</m:t>
                        </m:r>
                      </m:sub>
                    </m:sSub>
                    <m:r>
                      <a:rPr lang="en-GB" b="0" i="1" noProof="0" smtClean="0">
                        <a:latin typeface="Cambria Math" panose="02040503050406030204" pitchFamily="18" charset="0"/>
                      </a:rPr>
                      <m:t>=1−</m:t>
                    </m:r>
                    <m:f>
                      <m:fPr>
                        <m:ctrlPr>
                          <a:rPr lang="en-GB" b="0" i="1" noProof="0" smtClean="0">
                            <a:latin typeface="Cambria Math" panose="02040503050406030204" pitchFamily="18" charset="0"/>
                          </a:rPr>
                        </m:ctrlPr>
                      </m:fPr>
                      <m:num>
                        <m:r>
                          <a:rPr lang="en-GB" b="0" i="1" noProof="0" smtClean="0">
                            <a:latin typeface="Cambria Math" panose="02040503050406030204" pitchFamily="18" charset="0"/>
                          </a:rPr>
                          <m:t>𝐿</m:t>
                        </m:r>
                      </m:num>
                      <m:den>
                        <m:sSub>
                          <m:sSubPr>
                            <m:ctrlPr>
                              <a:rPr lang="en-GB" i="1" noProof="0" smtClean="0">
                                <a:latin typeface="Cambria Math" panose="02040503050406030204" pitchFamily="18" charset="0"/>
                              </a:rPr>
                            </m:ctrlPr>
                          </m:sSubPr>
                          <m:e>
                            <m:r>
                              <a:rPr lang="en-GB" b="0" i="1" noProof="0" smtClean="0">
                                <a:latin typeface="Cambria Math" panose="02040503050406030204" pitchFamily="18" charset="0"/>
                              </a:rPr>
                              <m:t>𝑅</m:t>
                            </m:r>
                          </m:e>
                          <m:sub>
                            <m:r>
                              <a:rPr lang="en-GB" i="1" noProof="0">
                                <a:latin typeface="Cambria Math" panose="02040503050406030204" pitchFamily="18" charset="0"/>
                              </a:rPr>
                              <m:t>1</m:t>
                            </m:r>
                          </m:sub>
                        </m:sSub>
                      </m:den>
                    </m:f>
                  </m:oMath>
                </a14:m>
                <a:r>
                  <a:rPr lang="en-GB" noProof="0" dirty="0"/>
                  <a:t> and </a:t>
                </a:r>
                <a14:m>
                  <m:oMath xmlns:m="http://schemas.openxmlformats.org/officeDocument/2006/math">
                    <m:sSub>
                      <m:sSubPr>
                        <m:ctrlPr>
                          <a:rPr lang="en-GB" i="1" noProof="0">
                            <a:latin typeface="Cambria Math" panose="02040503050406030204" pitchFamily="18" charset="0"/>
                          </a:rPr>
                        </m:ctrlPr>
                      </m:sSubPr>
                      <m:e>
                        <m:r>
                          <a:rPr lang="en-GB" i="1" noProof="0">
                            <a:latin typeface="Cambria Math" panose="02040503050406030204" pitchFamily="18" charset="0"/>
                          </a:rPr>
                          <m:t>𝑔</m:t>
                        </m:r>
                      </m:e>
                      <m:sub>
                        <m:r>
                          <a:rPr lang="en-GB" b="0" i="1" noProof="0" smtClean="0">
                            <a:latin typeface="Cambria Math" panose="02040503050406030204" pitchFamily="18" charset="0"/>
                          </a:rPr>
                          <m:t>2</m:t>
                        </m:r>
                      </m:sub>
                    </m:sSub>
                    <m:r>
                      <a:rPr lang="en-GB" i="1" noProof="0">
                        <a:latin typeface="Cambria Math" panose="02040503050406030204" pitchFamily="18" charset="0"/>
                      </a:rPr>
                      <m:t>=1−</m:t>
                    </m:r>
                    <m:f>
                      <m:fPr>
                        <m:ctrlPr>
                          <a:rPr lang="en-GB" i="1" noProof="0">
                            <a:latin typeface="Cambria Math" panose="02040503050406030204" pitchFamily="18" charset="0"/>
                          </a:rPr>
                        </m:ctrlPr>
                      </m:fPr>
                      <m:num>
                        <m:r>
                          <a:rPr lang="en-GB" i="1" noProof="0">
                            <a:latin typeface="Cambria Math" panose="02040503050406030204" pitchFamily="18" charset="0"/>
                          </a:rPr>
                          <m:t>𝐿</m:t>
                        </m:r>
                      </m:num>
                      <m:den>
                        <m:sSub>
                          <m:sSubPr>
                            <m:ctrlPr>
                              <a:rPr lang="en-GB" i="1" noProof="0">
                                <a:latin typeface="Cambria Math" panose="02040503050406030204" pitchFamily="18" charset="0"/>
                              </a:rPr>
                            </m:ctrlPr>
                          </m:sSubPr>
                          <m:e>
                            <m:r>
                              <a:rPr lang="en-GB" i="1" noProof="0">
                                <a:latin typeface="Cambria Math" panose="02040503050406030204" pitchFamily="18" charset="0"/>
                              </a:rPr>
                              <m:t>𝑅</m:t>
                            </m:r>
                          </m:e>
                          <m:sub>
                            <m:r>
                              <a:rPr lang="en-GB" b="0" i="1" noProof="0" smtClean="0">
                                <a:latin typeface="Cambria Math" panose="02040503050406030204" pitchFamily="18" charset="0"/>
                              </a:rPr>
                              <m:t>2</m:t>
                            </m:r>
                          </m:sub>
                        </m:sSub>
                      </m:den>
                    </m:f>
                  </m:oMath>
                </a14:m>
                <a:r>
                  <a:rPr lang="en-GB" noProof="0" dirty="0"/>
                  <a:t> the stability condition is </a:t>
                </a:r>
              </a:p>
              <a:p>
                <a:pPr marL="0" indent="0">
                  <a:buNone/>
                </a:pPr>
                <a14:m>
                  <m:oMathPara xmlns:m="http://schemas.openxmlformats.org/officeDocument/2006/math">
                    <m:oMathParaPr>
                      <m:jc m:val="centerGroup"/>
                    </m:oMathParaPr>
                    <m:oMath xmlns:m="http://schemas.openxmlformats.org/officeDocument/2006/math">
                      <m:r>
                        <a:rPr lang="en-GB" b="0" i="1" noProof="0" smtClean="0">
                          <a:latin typeface="Cambria Math" panose="02040503050406030204" pitchFamily="18" charset="0"/>
                        </a:rPr>
                        <m:t>0&lt;</m:t>
                      </m:r>
                      <m:sSub>
                        <m:sSubPr>
                          <m:ctrlPr>
                            <a:rPr lang="en-GB" i="1" noProof="0">
                              <a:latin typeface="Cambria Math" panose="02040503050406030204" pitchFamily="18" charset="0"/>
                            </a:rPr>
                          </m:ctrlPr>
                        </m:sSubPr>
                        <m:e>
                          <m:r>
                            <a:rPr lang="en-GB" b="0" i="1" noProof="0" smtClean="0">
                              <a:latin typeface="Cambria Math" panose="02040503050406030204" pitchFamily="18" charset="0"/>
                            </a:rPr>
                            <m:t>𝑔</m:t>
                          </m:r>
                        </m:e>
                        <m:sub>
                          <m:r>
                            <a:rPr lang="en-GB" i="1" noProof="0">
                              <a:latin typeface="Cambria Math" panose="02040503050406030204" pitchFamily="18" charset="0"/>
                            </a:rPr>
                            <m:t>1</m:t>
                          </m:r>
                        </m:sub>
                      </m:sSub>
                      <m:sSub>
                        <m:sSubPr>
                          <m:ctrlPr>
                            <a:rPr lang="en-GB" i="1" noProof="0">
                              <a:latin typeface="Cambria Math" panose="02040503050406030204" pitchFamily="18" charset="0"/>
                            </a:rPr>
                          </m:ctrlPr>
                        </m:sSubPr>
                        <m:e>
                          <m:r>
                            <a:rPr lang="en-GB" i="1" noProof="0">
                              <a:latin typeface="Cambria Math" panose="02040503050406030204" pitchFamily="18" charset="0"/>
                            </a:rPr>
                            <m:t>𝑔</m:t>
                          </m:r>
                        </m:e>
                        <m:sub>
                          <m:r>
                            <a:rPr lang="en-GB" b="0" i="1" noProof="0" smtClean="0">
                              <a:latin typeface="Cambria Math" panose="02040503050406030204" pitchFamily="18" charset="0"/>
                            </a:rPr>
                            <m:t>2</m:t>
                          </m:r>
                        </m:sub>
                      </m:sSub>
                      <m:r>
                        <a:rPr lang="en-GB" b="0" i="1" noProof="0" smtClean="0">
                          <a:latin typeface="Cambria Math" panose="02040503050406030204" pitchFamily="18" charset="0"/>
                        </a:rPr>
                        <m:t>&lt;1</m:t>
                      </m:r>
                    </m:oMath>
                  </m:oMathPara>
                </a14:m>
                <a:endParaRPr lang="en-GB" noProof="0" dirty="0"/>
              </a:p>
              <a:p>
                <a:pPr marL="0" indent="0">
                  <a:buNone/>
                </a:pPr>
                <a:r>
                  <a:rPr lang="en-GB" noProof="0" dirty="0" err="1"/>
                  <a:t>AdvVirgo</a:t>
                </a:r>
                <a:r>
                  <a:rPr lang="en-GB" noProof="0" dirty="0"/>
                  <a:t>+ Power Recycling Cavity has </a:t>
                </a:r>
                <a:r>
                  <a:rPr lang="en-GB" sz="2800" b="1" noProof="0" dirty="0">
                    <a:latin typeface="Courier New" pitchFamily="49" charset="0"/>
                    <a:cs typeface="Courier New" pitchFamily="49" charset="0"/>
                  </a:rPr>
                  <a:t>g</a:t>
                </a:r>
                <a:r>
                  <a:rPr lang="en-GB" sz="2800" b="1" baseline="-25000" noProof="0" dirty="0">
                    <a:latin typeface="Courier New" pitchFamily="49" charset="0"/>
                    <a:cs typeface="Courier New" pitchFamily="49" charset="0"/>
                  </a:rPr>
                  <a:t>1</a:t>
                </a:r>
                <a:r>
                  <a:rPr lang="en-GB" sz="2800" b="1" noProof="0" dirty="0">
                    <a:latin typeface="Courier New" pitchFamily="49" charset="0"/>
                    <a:cs typeface="Courier New" pitchFamily="49" charset="0"/>
                  </a:rPr>
                  <a:t>g</a:t>
                </a:r>
                <a:r>
                  <a:rPr lang="en-GB" sz="2800" b="1" baseline="-25000" noProof="0" dirty="0">
                    <a:latin typeface="Courier New" pitchFamily="49" charset="0"/>
                    <a:cs typeface="Courier New" pitchFamily="49" charset="0"/>
                  </a:rPr>
                  <a:t>2</a:t>
                </a:r>
                <a:r>
                  <a:rPr lang="en-GB" sz="2800" b="1" noProof="0" dirty="0">
                    <a:latin typeface="Courier New" pitchFamily="49" charset="0"/>
                    <a:cs typeface="Courier New" pitchFamily="49" charset="0"/>
                  </a:rPr>
                  <a:t> ~ 0.9999981</a:t>
                </a:r>
                <a:r>
                  <a:rPr lang="en-GB" noProof="0" dirty="0"/>
                  <a:t> </a:t>
                </a:r>
              </a:p>
              <a:p>
                <a:pPr marL="0" indent="0">
                  <a:buNone/>
                </a:pPr>
                <a:endParaRPr lang="en-GB" noProof="0" dirty="0"/>
              </a:p>
            </p:txBody>
          </p:sp>
        </mc:Choice>
        <mc:Fallback xmlns="">
          <p:sp>
            <p:nvSpPr>
              <p:cNvPr id="3" name="Segnaposto contenuto 2">
                <a:extLst>
                  <a:ext uri="{FF2B5EF4-FFF2-40B4-BE49-F238E27FC236}">
                    <a16:creationId xmlns:a16="http://schemas.microsoft.com/office/drawing/2014/main" id="{DF3E2429-88A2-A11C-B697-E1A0224FA548}"/>
                  </a:ext>
                </a:extLst>
              </p:cNvPr>
              <p:cNvSpPr>
                <a:spLocks noGrp="1" noRot="1" noChangeAspect="1" noMove="1" noResize="1" noEditPoints="1" noAdjustHandles="1" noChangeArrowheads="1" noChangeShapeType="1" noTextEdit="1"/>
              </p:cNvSpPr>
              <p:nvPr>
                <p:ph idx="1"/>
              </p:nvPr>
            </p:nvSpPr>
            <p:spPr>
              <a:xfrm>
                <a:off x="838200" y="1892832"/>
                <a:ext cx="10515600" cy="4351338"/>
              </a:xfrm>
              <a:blipFill>
                <a:blip r:embed="rId3"/>
                <a:stretch>
                  <a:fillRect l="-1158" t="-2238" r="-232"/>
                </a:stretch>
              </a:blipFill>
            </p:spPr>
            <p:txBody>
              <a:bodyPr/>
              <a:lstStyle/>
              <a:p>
                <a:r>
                  <a:rPr lang="it-IT">
                    <a:noFill/>
                  </a:rPr>
                  <a:t> </a:t>
                </a:r>
              </a:p>
            </p:txBody>
          </p:sp>
        </mc:Fallback>
      </mc:AlternateContent>
      <p:sp>
        <p:nvSpPr>
          <p:cNvPr id="4" name="Segnaposto piè di pagina 3">
            <a:extLst>
              <a:ext uri="{FF2B5EF4-FFF2-40B4-BE49-F238E27FC236}">
                <a16:creationId xmlns:a16="http://schemas.microsoft.com/office/drawing/2014/main" id="{08DF74B5-8799-CF49-83CD-2F3DD1DF5F8E}"/>
              </a:ext>
            </a:extLst>
          </p:cNvPr>
          <p:cNvSpPr>
            <a:spLocks noGrp="1"/>
          </p:cNvSpPr>
          <p:nvPr>
            <p:ph type="ftr" sz="quarter" idx="11"/>
          </p:nvPr>
        </p:nvSpPr>
        <p:spPr/>
        <p:txBody>
          <a:bodyPr/>
          <a:lstStyle/>
          <a:p>
            <a:r>
              <a:rPr lang="en-US"/>
              <a:t>Fabio Garufi - Intl. Conference on the physics of the two infinities 2023</a:t>
            </a:r>
            <a:endParaRPr lang="it-IT"/>
          </a:p>
        </p:txBody>
      </p:sp>
      <p:sp>
        <p:nvSpPr>
          <p:cNvPr id="5" name="Segnaposto numero diapositiva 4">
            <a:extLst>
              <a:ext uri="{FF2B5EF4-FFF2-40B4-BE49-F238E27FC236}">
                <a16:creationId xmlns:a16="http://schemas.microsoft.com/office/drawing/2014/main" id="{C7F79BC5-5911-999A-5099-1369779436A7}"/>
              </a:ext>
            </a:extLst>
          </p:cNvPr>
          <p:cNvSpPr>
            <a:spLocks noGrp="1"/>
          </p:cNvSpPr>
          <p:nvPr>
            <p:ph type="sldNum" sz="quarter" idx="12"/>
          </p:nvPr>
        </p:nvSpPr>
        <p:spPr/>
        <p:txBody>
          <a:bodyPr/>
          <a:lstStyle/>
          <a:p>
            <a:fld id="{1980F75D-B04F-4377-8320-55DE5D3778B6}" type="slidenum">
              <a:rPr lang="it-IT" smtClean="0"/>
              <a:t>11</a:t>
            </a:fld>
            <a:endParaRPr lang="it-IT" dirty="0"/>
          </a:p>
        </p:txBody>
      </p:sp>
    </p:spTree>
    <p:extLst>
      <p:ext uri="{BB962C8B-B14F-4D97-AF65-F5344CB8AC3E}">
        <p14:creationId xmlns:p14="http://schemas.microsoft.com/office/powerpoint/2010/main" val="1405076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A28670-1DE4-E0A7-E888-947A2C53B113}"/>
              </a:ext>
            </a:extLst>
          </p:cNvPr>
          <p:cNvSpPr>
            <a:spLocks noGrp="1"/>
          </p:cNvSpPr>
          <p:nvPr>
            <p:ph type="title"/>
          </p:nvPr>
        </p:nvSpPr>
        <p:spPr/>
        <p:txBody>
          <a:bodyPr>
            <a:normAutofit/>
          </a:bodyPr>
          <a:lstStyle/>
          <a:p>
            <a:r>
              <a:rPr lang="en-GB" noProof="0" dirty="0"/>
              <a:t>Thermal Compensation System</a:t>
            </a:r>
          </a:p>
        </p:txBody>
      </p:sp>
      <p:sp>
        <p:nvSpPr>
          <p:cNvPr id="3" name="Segnaposto contenuto 2">
            <a:extLst>
              <a:ext uri="{FF2B5EF4-FFF2-40B4-BE49-F238E27FC236}">
                <a16:creationId xmlns:a16="http://schemas.microsoft.com/office/drawing/2014/main" id="{D69EBE89-4FD5-A8F1-2F80-B6B86311F318}"/>
              </a:ext>
            </a:extLst>
          </p:cNvPr>
          <p:cNvSpPr>
            <a:spLocks noGrp="1"/>
          </p:cNvSpPr>
          <p:nvPr>
            <p:ph idx="1"/>
          </p:nvPr>
        </p:nvSpPr>
        <p:spPr>
          <a:xfrm>
            <a:off x="838200" y="1912250"/>
            <a:ext cx="5802630" cy="3905619"/>
          </a:xfrm>
        </p:spPr>
        <p:txBody>
          <a:bodyPr>
            <a:normAutofit fontScale="77500" lnSpcReduction="20000"/>
          </a:bodyPr>
          <a:lstStyle/>
          <a:p>
            <a:r>
              <a:rPr lang="en-GB" noProof="0" dirty="0"/>
              <a:t>To compensate thermal effects on the mirrors’ </a:t>
            </a:r>
            <a:r>
              <a:rPr lang="en-GB" noProof="0" dirty="0" err="1"/>
              <a:t>RoC</a:t>
            </a:r>
            <a:r>
              <a:rPr lang="en-GB" noProof="0" dirty="0"/>
              <a:t>, a thermal compensation system has been installed since O2, based on CO</a:t>
            </a:r>
            <a:r>
              <a:rPr lang="en-GB" baseline="-25000" noProof="0" dirty="0"/>
              <a:t>2</a:t>
            </a:r>
            <a:r>
              <a:rPr lang="en-GB" noProof="0" dirty="0"/>
              <a:t> lasers and ring heaters around mirrors.</a:t>
            </a:r>
          </a:p>
          <a:p>
            <a:r>
              <a:rPr lang="en-GB" noProof="0" dirty="0"/>
              <a:t>The main problem is that the Power Recycling mirror has a pre-tuned </a:t>
            </a:r>
            <a:r>
              <a:rPr lang="en-GB" noProof="0" dirty="0" err="1"/>
              <a:t>RoC</a:t>
            </a:r>
            <a:r>
              <a:rPr lang="en-GB" noProof="0" dirty="0"/>
              <a:t>, to be compliant with the 125W design input power, which makes the cavity unstable for 33W</a:t>
            </a:r>
          </a:p>
          <a:p>
            <a:r>
              <a:rPr lang="en-GB" noProof="0" dirty="0"/>
              <a:t>an additional actuator has been installed to retune the PR </a:t>
            </a:r>
            <a:r>
              <a:rPr lang="en-GB" noProof="0" dirty="0" err="1"/>
              <a:t>RoC</a:t>
            </a:r>
            <a:r>
              <a:rPr lang="en-GB" noProof="0" dirty="0"/>
              <a:t> and stabilize the recycling cavity – “</a:t>
            </a:r>
            <a:r>
              <a:rPr lang="en-GB" noProof="0" dirty="0" err="1"/>
              <a:t>CHRoCC</a:t>
            </a:r>
            <a:r>
              <a:rPr lang="en-GB" noProof="0" dirty="0"/>
              <a:t>” (</a:t>
            </a:r>
            <a:r>
              <a:rPr lang="en-US" b="1" noProof="0" dirty="0"/>
              <a:t>C</a:t>
            </a:r>
            <a:r>
              <a:rPr lang="en-US" noProof="0" dirty="0"/>
              <a:t>entral </a:t>
            </a:r>
            <a:r>
              <a:rPr lang="en-US" b="1" noProof="0" dirty="0"/>
              <a:t>H</a:t>
            </a:r>
            <a:r>
              <a:rPr lang="en-US" noProof="0" dirty="0"/>
              <a:t>eating </a:t>
            </a:r>
            <a:r>
              <a:rPr lang="en-US" b="1" noProof="0" dirty="0"/>
              <a:t>R</a:t>
            </a:r>
            <a:r>
              <a:rPr lang="en-US" noProof="0" dirty="0"/>
              <a:t>adius </a:t>
            </a:r>
            <a:r>
              <a:rPr lang="en-US" b="1" noProof="0" dirty="0"/>
              <a:t>o</a:t>
            </a:r>
            <a:r>
              <a:rPr lang="en-US" noProof="0" dirty="0"/>
              <a:t>f </a:t>
            </a:r>
            <a:r>
              <a:rPr lang="en-US" b="1" noProof="0" dirty="0"/>
              <a:t>C</a:t>
            </a:r>
            <a:r>
              <a:rPr lang="en-US" noProof="0" dirty="0"/>
              <a:t>urvature </a:t>
            </a:r>
            <a:r>
              <a:rPr lang="en-US" b="1" noProof="0" dirty="0"/>
              <a:t>C</a:t>
            </a:r>
            <a:r>
              <a:rPr lang="en-US" noProof="0" dirty="0"/>
              <a:t>orrection )</a:t>
            </a:r>
            <a:endParaRPr lang="en-GB" noProof="0" dirty="0"/>
          </a:p>
          <a:p>
            <a:r>
              <a:rPr lang="en-GB" dirty="0"/>
              <a:t>The situation improved but  the lock is still unstable.</a:t>
            </a:r>
            <a:endParaRPr lang="en-GB" noProof="0" dirty="0"/>
          </a:p>
        </p:txBody>
      </p:sp>
      <p:sp>
        <p:nvSpPr>
          <p:cNvPr id="4" name="Segnaposto piè di pagina 3">
            <a:extLst>
              <a:ext uri="{FF2B5EF4-FFF2-40B4-BE49-F238E27FC236}">
                <a16:creationId xmlns:a16="http://schemas.microsoft.com/office/drawing/2014/main" id="{4F14E716-4F6A-18F7-8B22-38C3D4DB54BA}"/>
              </a:ext>
            </a:extLst>
          </p:cNvPr>
          <p:cNvSpPr>
            <a:spLocks noGrp="1"/>
          </p:cNvSpPr>
          <p:nvPr>
            <p:ph type="ftr" sz="quarter" idx="11"/>
          </p:nvPr>
        </p:nvSpPr>
        <p:spPr>
          <a:xfrm>
            <a:off x="4038600" y="6173787"/>
            <a:ext cx="4114800" cy="365125"/>
          </a:xfrm>
        </p:spPr>
        <p:txBody>
          <a:bodyPr/>
          <a:lstStyle/>
          <a:p>
            <a:r>
              <a:rPr lang="en-US"/>
              <a:t>Fabio Garufi - Intl. Conference on the physics of the two infinities 2023</a:t>
            </a:r>
            <a:endParaRPr lang="it-IT" dirty="0"/>
          </a:p>
        </p:txBody>
      </p:sp>
      <p:sp>
        <p:nvSpPr>
          <p:cNvPr id="5" name="Segnaposto numero diapositiva 4">
            <a:extLst>
              <a:ext uri="{FF2B5EF4-FFF2-40B4-BE49-F238E27FC236}">
                <a16:creationId xmlns:a16="http://schemas.microsoft.com/office/drawing/2014/main" id="{9FCA19AE-F034-75D8-212A-3D67FA6C5116}"/>
              </a:ext>
            </a:extLst>
          </p:cNvPr>
          <p:cNvSpPr>
            <a:spLocks noGrp="1"/>
          </p:cNvSpPr>
          <p:nvPr>
            <p:ph type="sldNum" sz="quarter" idx="12"/>
          </p:nvPr>
        </p:nvSpPr>
        <p:spPr/>
        <p:txBody>
          <a:bodyPr/>
          <a:lstStyle/>
          <a:p>
            <a:fld id="{1980F75D-B04F-4377-8320-55DE5D3778B6}" type="slidenum">
              <a:rPr lang="it-IT" smtClean="0"/>
              <a:t>12</a:t>
            </a:fld>
            <a:endParaRPr lang="it-IT" dirty="0"/>
          </a:p>
        </p:txBody>
      </p:sp>
      <p:pic>
        <p:nvPicPr>
          <p:cNvPr id="6" name="Picture 2">
            <a:extLst>
              <a:ext uri="{FF2B5EF4-FFF2-40B4-BE49-F238E27FC236}">
                <a16:creationId xmlns:a16="http://schemas.microsoft.com/office/drawing/2014/main" id="{F991F846-91E2-660C-BAD2-D360C672732C}"/>
              </a:ext>
            </a:extLst>
          </p:cNvPr>
          <p:cNvPicPr>
            <a:picLocks noChangeAspect="1" noChangeArrowheads="1"/>
          </p:cNvPicPr>
          <p:nvPr/>
        </p:nvPicPr>
        <p:blipFill>
          <a:blip r:embed="rId2"/>
          <a:srcRect/>
          <a:stretch>
            <a:fillRect/>
          </a:stretch>
        </p:blipFill>
        <p:spPr bwMode="auto">
          <a:xfrm>
            <a:off x="6587559" y="1742558"/>
            <a:ext cx="3643576" cy="2746464"/>
          </a:xfrm>
          <a:prstGeom prst="rect">
            <a:avLst/>
          </a:prstGeom>
          <a:noFill/>
          <a:ln w="9525">
            <a:noFill/>
            <a:miter lim="800000"/>
            <a:headEnd/>
            <a:tailEnd/>
          </a:ln>
        </p:spPr>
      </p:pic>
      <p:pic>
        <p:nvPicPr>
          <p:cNvPr id="7" name="Picture 5">
            <a:extLst>
              <a:ext uri="{FF2B5EF4-FFF2-40B4-BE49-F238E27FC236}">
                <a16:creationId xmlns:a16="http://schemas.microsoft.com/office/drawing/2014/main" id="{B1D5499F-B262-DF8E-36A4-EE9B91352FDF}"/>
              </a:ext>
            </a:extLst>
          </p:cNvPr>
          <p:cNvPicPr>
            <a:picLocks noChangeAspect="1" noChangeArrowheads="1"/>
          </p:cNvPicPr>
          <p:nvPr/>
        </p:nvPicPr>
        <p:blipFill>
          <a:blip r:embed="rId3"/>
          <a:srcRect/>
          <a:stretch>
            <a:fillRect/>
          </a:stretch>
        </p:blipFill>
        <p:spPr bwMode="auto">
          <a:xfrm>
            <a:off x="7302212" y="4167583"/>
            <a:ext cx="4051588" cy="1414509"/>
          </a:xfrm>
          <a:prstGeom prst="rect">
            <a:avLst/>
          </a:prstGeom>
          <a:noFill/>
          <a:ln w="9525">
            <a:noFill/>
            <a:miter lim="800000"/>
            <a:headEnd/>
            <a:tailEnd/>
          </a:ln>
        </p:spPr>
      </p:pic>
    </p:spTree>
    <p:extLst>
      <p:ext uri="{BB962C8B-B14F-4D97-AF65-F5344CB8AC3E}">
        <p14:creationId xmlns:p14="http://schemas.microsoft.com/office/powerpoint/2010/main" val="1820925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582C1A-FEBB-3E24-7691-42C69B096D37}"/>
              </a:ext>
            </a:extLst>
          </p:cNvPr>
          <p:cNvSpPr>
            <a:spLocks noGrp="1"/>
          </p:cNvSpPr>
          <p:nvPr>
            <p:ph type="title"/>
          </p:nvPr>
        </p:nvSpPr>
        <p:spPr>
          <a:xfrm>
            <a:off x="838200" y="744279"/>
            <a:ext cx="10515600" cy="978195"/>
          </a:xfrm>
        </p:spPr>
        <p:txBody>
          <a:bodyPr/>
          <a:lstStyle/>
          <a:p>
            <a:r>
              <a:rPr lang="en-GB" noProof="0" dirty="0"/>
              <a:t>Frequency dependent squeezing</a:t>
            </a:r>
          </a:p>
        </p:txBody>
      </p:sp>
      <p:sp>
        <p:nvSpPr>
          <p:cNvPr id="4" name="Segnaposto contenuto 3">
            <a:extLst>
              <a:ext uri="{FF2B5EF4-FFF2-40B4-BE49-F238E27FC236}">
                <a16:creationId xmlns:a16="http://schemas.microsoft.com/office/drawing/2014/main" id="{B63F23A6-5AE5-4674-7E80-C9809C1112CE}"/>
              </a:ext>
            </a:extLst>
          </p:cNvPr>
          <p:cNvSpPr>
            <a:spLocks noGrp="1"/>
          </p:cNvSpPr>
          <p:nvPr>
            <p:ph sz="half" idx="2"/>
          </p:nvPr>
        </p:nvSpPr>
        <p:spPr>
          <a:xfrm>
            <a:off x="6390857" y="1424906"/>
            <a:ext cx="5764161" cy="4351338"/>
          </a:xfrm>
        </p:spPr>
        <p:txBody>
          <a:bodyPr>
            <a:normAutofit fontScale="92500" lnSpcReduction="20000"/>
          </a:bodyPr>
          <a:lstStyle/>
          <a:p>
            <a:r>
              <a:rPr lang="en-GB" noProof="0" dirty="0">
                <a:latin typeface="Times New Roman" panose="02020603050405020304" pitchFamily="18" charset="0"/>
                <a:cs typeface="Times New Roman" panose="02020603050405020304" pitchFamily="18" charset="0"/>
              </a:rPr>
              <a:t>The injection of frequency dependent squeezed light, allows to reduce shot  noise at high frequencies and radiation pressure noise at low frequencies.</a:t>
            </a:r>
          </a:p>
          <a:p>
            <a:r>
              <a:rPr lang="en-GB" noProof="0" dirty="0">
                <a:latin typeface="Times New Roman" panose="02020603050405020304" pitchFamily="18" charset="0"/>
                <a:cs typeface="Times New Roman" panose="02020603050405020304" pitchFamily="18" charset="0"/>
              </a:rPr>
              <a:t>The squeezed light source by AEI is the same used for frequency independent squeezing during O3</a:t>
            </a:r>
          </a:p>
          <a:p>
            <a:r>
              <a:rPr lang="en-GB" dirty="0">
                <a:latin typeface="Times New Roman" panose="02020603050405020304" pitchFamily="18" charset="0"/>
                <a:cs typeface="Times New Roman" panose="02020603050405020304" pitchFamily="18" charset="0"/>
              </a:rPr>
              <a:t>High-throughput Faraday isolators and beam optics suspended under vacuum for stray-light mitigation</a:t>
            </a:r>
          </a:p>
          <a:p>
            <a:r>
              <a:rPr lang="en-GB" noProof="0" dirty="0">
                <a:latin typeface="Times New Roman" panose="02020603050405020304" pitchFamily="18" charset="0"/>
                <a:cs typeface="Times New Roman" panose="02020603050405020304" pitchFamily="18" charset="0"/>
              </a:rPr>
              <a:t>A 300m long high finesse filter cavity has been built for squeezing ellipse rotation below 50 Hz </a:t>
            </a:r>
          </a:p>
          <a:p>
            <a:endParaRPr lang="en-GB" noProof="0" dirty="0">
              <a:latin typeface="Times New Roman" panose="02020603050405020304" pitchFamily="18" charset="0"/>
              <a:cs typeface="Times New Roman" panose="02020603050405020304" pitchFamily="18" charset="0"/>
            </a:endParaRPr>
          </a:p>
        </p:txBody>
      </p:sp>
      <p:sp>
        <p:nvSpPr>
          <p:cNvPr id="5" name="Segnaposto piè di pagina 4">
            <a:extLst>
              <a:ext uri="{FF2B5EF4-FFF2-40B4-BE49-F238E27FC236}">
                <a16:creationId xmlns:a16="http://schemas.microsoft.com/office/drawing/2014/main" id="{67C2A6BB-DB9E-5F5A-D9AA-64812F47EAF8}"/>
              </a:ext>
            </a:extLst>
          </p:cNvPr>
          <p:cNvSpPr>
            <a:spLocks noGrp="1"/>
          </p:cNvSpPr>
          <p:nvPr>
            <p:ph type="ftr" sz="quarter" idx="11"/>
          </p:nvPr>
        </p:nvSpPr>
        <p:spPr>
          <a:xfrm>
            <a:off x="2991197" y="6356349"/>
            <a:ext cx="5878484" cy="365125"/>
          </a:xfrm>
        </p:spPr>
        <p:txBody>
          <a:bodyPr/>
          <a:lstStyle/>
          <a:p>
            <a:r>
              <a:rPr lang="en-US" dirty="0"/>
              <a:t>Fabio Garufi - Intl. Conference on the physics of the two infinities 2023</a:t>
            </a:r>
            <a:endParaRPr lang="it-IT" dirty="0"/>
          </a:p>
        </p:txBody>
      </p:sp>
      <p:sp>
        <p:nvSpPr>
          <p:cNvPr id="6" name="Segnaposto numero diapositiva 5">
            <a:extLst>
              <a:ext uri="{FF2B5EF4-FFF2-40B4-BE49-F238E27FC236}">
                <a16:creationId xmlns:a16="http://schemas.microsoft.com/office/drawing/2014/main" id="{E4CF72F8-12ED-35C2-1EE4-2DAC57B766A5}"/>
              </a:ext>
            </a:extLst>
          </p:cNvPr>
          <p:cNvSpPr>
            <a:spLocks noGrp="1"/>
          </p:cNvSpPr>
          <p:nvPr>
            <p:ph type="sldNum" sz="quarter" idx="12"/>
          </p:nvPr>
        </p:nvSpPr>
        <p:spPr/>
        <p:txBody>
          <a:bodyPr/>
          <a:lstStyle/>
          <a:p>
            <a:fld id="{1980F75D-B04F-4377-8320-55DE5D3778B6}" type="slidenum">
              <a:rPr lang="it-IT" smtClean="0"/>
              <a:t>13</a:t>
            </a:fld>
            <a:endParaRPr lang="it-IT" dirty="0"/>
          </a:p>
        </p:txBody>
      </p:sp>
      <p:pic>
        <p:nvPicPr>
          <p:cNvPr id="7" name="Segnaposto contenuto 6">
            <a:extLst>
              <a:ext uri="{FF2B5EF4-FFF2-40B4-BE49-F238E27FC236}">
                <a16:creationId xmlns:a16="http://schemas.microsoft.com/office/drawing/2014/main" id="{BE08D7C2-C516-BCA8-917D-07D167BD5999}"/>
              </a:ext>
            </a:extLst>
          </p:cNvPr>
          <p:cNvPicPr>
            <a:picLocks noGrp="1" noChangeAspect="1"/>
          </p:cNvPicPr>
          <p:nvPr>
            <p:ph sz="half" idx="1"/>
          </p:nvPr>
        </p:nvPicPr>
        <p:blipFill>
          <a:blip r:embed="rId2"/>
          <a:stretch>
            <a:fillRect/>
          </a:stretch>
        </p:blipFill>
        <p:spPr>
          <a:xfrm>
            <a:off x="606054" y="1596181"/>
            <a:ext cx="5578608" cy="4615181"/>
          </a:xfrm>
          <a:prstGeom prst="rect">
            <a:avLst/>
          </a:prstGeom>
        </p:spPr>
      </p:pic>
      <p:sp>
        <p:nvSpPr>
          <p:cNvPr id="8" name="Ovale 7">
            <a:extLst>
              <a:ext uri="{FF2B5EF4-FFF2-40B4-BE49-F238E27FC236}">
                <a16:creationId xmlns:a16="http://schemas.microsoft.com/office/drawing/2014/main" id="{223B6571-2920-49C5-F528-FE9A1BA1DD04}"/>
              </a:ext>
            </a:extLst>
          </p:cNvPr>
          <p:cNvSpPr/>
          <p:nvPr/>
        </p:nvSpPr>
        <p:spPr>
          <a:xfrm>
            <a:off x="3444949" y="4476308"/>
            <a:ext cx="2115879" cy="173505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Immagine 8">
            <a:extLst>
              <a:ext uri="{FF2B5EF4-FFF2-40B4-BE49-F238E27FC236}">
                <a16:creationId xmlns:a16="http://schemas.microsoft.com/office/drawing/2014/main" id="{11B39D9C-6395-F74D-8D4C-A4866C6B0F99}"/>
              </a:ext>
            </a:extLst>
          </p:cNvPr>
          <p:cNvPicPr>
            <a:picLocks noChangeAspect="1"/>
          </p:cNvPicPr>
          <p:nvPr/>
        </p:nvPicPr>
        <p:blipFill>
          <a:blip r:embed="rId3"/>
          <a:stretch>
            <a:fillRect/>
          </a:stretch>
        </p:blipFill>
        <p:spPr>
          <a:xfrm>
            <a:off x="310261" y="4123516"/>
            <a:ext cx="6157732" cy="2415396"/>
          </a:xfrm>
          <a:prstGeom prst="rect">
            <a:avLst/>
          </a:prstGeom>
        </p:spPr>
      </p:pic>
      <p:sp>
        <p:nvSpPr>
          <p:cNvPr id="3" name="CasellaDiTesto 2">
            <a:extLst>
              <a:ext uri="{FF2B5EF4-FFF2-40B4-BE49-F238E27FC236}">
                <a16:creationId xmlns:a16="http://schemas.microsoft.com/office/drawing/2014/main" id="{0FEC3A32-0024-E155-B62A-687E77995F37}"/>
              </a:ext>
            </a:extLst>
          </p:cNvPr>
          <p:cNvSpPr txBox="1"/>
          <p:nvPr/>
        </p:nvSpPr>
        <p:spPr>
          <a:xfrm>
            <a:off x="9210502" y="5776244"/>
            <a:ext cx="2671237" cy="369332"/>
          </a:xfrm>
          <a:prstGeom prst="rect">
            <a:avLst/>
          </a:prstGeom>
          <a:noFill/>
        </p:spPr>
        <p:txBody>
          <a:bodyPr wrap="square" rtlCol="0">
            <a:spAutoFit/>
          </a:bodyPr>
          <a:lstStyle/>
          <a:p>
            <a:r>
              <a:rPr lang="it-IT" dirty="0"/>
              <a:t>See Y. Zhao </a:t>
            </a:r>
            <a:r>
              <a:rPr lang="it-IT" dirty="0" err="1"/>
              <a:t>presentation</a:t>
            </a:r>
            <a:endParaRPr lang="it-IT" dirty="0"/>
          </a:p>
        </p:txBody>
      </p:sp>
    </p:spTree>
    <p:extLst>
      <p:ext uri="{BB962C8B-B14F-4D97-AF65-F5344CB8AC3E}">
        <p14:creationId xmlns:p14="http://schemas.microsoft.com/office/powerpoint/2010/main" val="383831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GB" noProof="0" dirty="0"/>
              <a:t>Quantum noise: radiation pressure and Shot noise</a:t>
            </a:r>
          </a:p>
        </p:txBody>
      </p:sp>
      <p:pic>
        <p:nvPicPr>
          <p:cNvPr id="7" name="Segnaposto contenuto 6"/>
          <p:cNvPicPr>
            <a:picLocks noGrp="1" noChangeAspect="1"/>
          </p:cNvPicPr>
          <p:nvPr>
            <p:ph idx="1"/>
          </p:nvPr>
        </p:nvPicPr>
        <p:blipFill>
          <a:blip r:embed="rId2"/>
          <a:stretch>
            <a:fillRect/>
          </a:stretch>
        </p:blipFill>
        <p:spPr>
          <a:xfrm>
            <a:off x="1538934" y="1720299"/>
            <a:ext cx="9306866" cy="4588526"/>
          </a:xfrm>
          <a:prstGeom prst="rect">
            <a:avLst/>
          </a:prstGeom>
        </p:spPr>
      </p:pic>
      <p:sp>
        <p:nvSpPr>
          <p:cNvPr id="5" name="Segnaposto piè di pagina 4"/>
          <p:cNvSpPr>
            <a:spLocks noGrp="1"/>
          </p:cNvSpPr>
          <p:nvPr>
            <p:ph type="ftr" sz="quarter" idx="11"/>
          </p:nvPr>
        </p:nvSpPr>
        <p:spPr/>
        <p:txBody>
          <a:bodyPr/>
          <a:lstStyle/>
          <a:p>
            <a:r>
              <a:rPr lang="en-US"/>
              <a:t>Fabio Garufi - Intl. Conference on the physics of the two infinities 2023</a:t>
            </a:r>
            <a:endParaRPr lang="it-IT" dirty="0"/>
          </a:p>
        </p:txBody>
      </p:sp>
      <p:sp>
        <p:nvSpPr>
          <p:cNvPr id="6" name="Segnaposto numero diapositiva 5"/>
          <p:cNvSpPr>
            <a:spLocks noGrp="1"/>
          </p:cNvSpPr>
          <p:nvPr>
            <p:ph type="sldNum" sz="quarter" idx="12"/>
          </p:nvPr>
        </p:nvSpPr>
        <p:spPr/>
        <p:txBody>
          <a:bodyPr/>
          <a:lstStyle/>
          <a:p>
            <a:fld id="{3958CF0D-F28B-4BBC-B1E6-AB9537F06334}" type="slidenum">
              <a:rPr lang="it-IT" smtClean="0"/>
              <a:pPr/>
              <a:t>14</a:t>
            </a:fld>
            <a:endParaRPr lang="it-IT" dirty="0"/>
          </a:p>
        </p:txBody>
      </p:sp>
    </p:spTree>
    <p:extLst>
      <p:ext uri="{BB962C8B-B14F-4D97-AF65-F5344CB8AC3E}">
        <p14:creationId xmlns:p14="http://schemas.microsoft.com/office/powerpoint/2010/main" val="402823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B0034754-9D6E-8C3B-320D-E2EA170BAD7A}"/>
              </a:ext>
            </a:extLst>
          </p:cNvPr>
          <p:cNvPicPr>
            <a:picLocks noChangeAspect="1"/>
          </p:cNvPicPr>
          <p:nvPr/>
        </p:nvPicPr>
        <p:blipFill>
          <a:blip r:embed="rId2"/>
          <a:stretch>
            <a:fillRect/>
          </a:stretch>
        </p:blipFill>
        <p:spPr>
          <a:xfrm>
            <a:off x="9781278" y="1999793"/>
            <a:ext cx="2487662" cy="1431499"/>
          </a:xfrm>
          <a:prstGeom prst="rect">
            <a:avLst/>
          </a:prstGeom>
        </p:spPr>
      </p:pic>
      <p:sp>
        <p:nvSpPr>
          <p:cNvPr id="2" name="Titolo 1">
            <a:extLst>
              <a:ext uri="{FF2B5EF4-FFF2-40B4-BE49-F238E27FC236}">
                <a16:creationId xmlns:a16="http://schemas.microsoft.com/office/drawing/2014/main" id="{EB729107-5A49-6C9D-68A0-1023634450DC}"/>
              </a:ext>
            </a:extLst>
          </p:cNvPr>
          <p:cNvSpPr>
            <a:spLocks noGrp="1"/>
          </p:cNvSpPr>
          <p:nvPr>
            <p:ph type="title"/>
          </p:nvPr>
        </p:nvSpPr>
        <p:spPr/>
        <p:txBody>
          <a:bodyPr/>
          <a:lstStyle/>
          <a:p>
            <a:r>
              <a:rPr lang="en-GB" noProof="0" dirty="0"/>
              <a:t>Squeezing to reduce quantum noise</a:t>
            </a:r>
          </a:p>
        </p:txBody>
      </p:sp>
      <p:sp>
        <p:nvSpPr>
          <p:cNvPr id="3" name="Segnaposto piè di pagina 2">
            <a:extLst>
              <a:ext uri="{FF2B5EF4-FFF2-40B4-BE49-F238E27FC236}">
                <a16:creationId xmlns:a16="http://schemas.microsoft.com/office/drawing/2014/main" id="{3034E72E-51D3-08F7-F7E1-18A94CAE75EC}"/>
              </a:ext>
            </a:extLst>
          </p:cNvPr>
          <p:cNvSpPr>
            <a:spLocks noGrp="1"/>
          </p:cNvSpPr>
          <p:nvPr>
            <p:ph type="ftr" sz="quarter" idx="11"/>
          </p:nvPr>
        </p:nvSpPr>
        <p:spPr/>
        <p:txBody>
          <a:bodyPr/>
          <a:lstStyle/>
          <a:p>
            <a:r>
              <a:rPr lang="en-US"/>
              <a:t>Fabio Garufi - Intl. Conference on the physics of the two infinities 2023</a:t>
            </a:r>
            <a:endParaRPr lang="it-IT" dirty="0"/>
          </a:p>
        </p:txBody>
      </p:sp>
      <p:sp>
        <p:nvSpPr>
          <p:cNvPr id="4" name="Segnaposto numero diapositiva 3">
            <a:extLst>
              <a:ext uri="{FF2B5EF4-FFF2-40B4-BE49-F238E27FC236}">
                <a16:creationId xmlns:a16="http://schemas.microsoft.com/office/drawing/2014/main" id="{81125B62-80DE-EEC6-4CF8-7CF34B20D76E}"/>
              </a:ext>
            </a:extLst>
          </p:cNvPr>
          <p:cNvSpPr>
            <a:spLocks noGrp="1"/>
          </p:cNvSpPr>
          <p:nvPr>
            <p:ph type="sldNum" sz="quarter" idx="12"/>
          </p:nvPr>
        </p:nvSpPr>
        <p:spPr/>
        <p:txBody>
          <a:bodyPr/>
          <a:lstStyle/>
          <a:p>
            <a:fld id="{1980F75D-B04F-4377-8320-55DE5D3778B6}" type="slidenum">
              <a:rPr lang="it-IT" smtClean="0"/>
              <a:t>15</a:t>
            </a:fld>
            <a:endParaRPr lang="it-IT"/>
          </a:p>
        </p:txBody>
      </p:sp>
      <p:pic>
        <p:nvPicPr>
          <p:cNvPr id="6" name="Immagine 5">
            <a:extLst>
              <a:ext uri="{FF2B5EF4-FFF2-40B4-BE49-F238E27FC236}">
                <a16:creationId xmlns:a16="http://schemas.microsoft.com/office/drawing/2014/main" id="{18978E74-8F41-5CD2-F0AF-56D441742F50}"/>
              </a:ext>
            </a:extLst>
          </p:cNvPr>
          <p:cNvPicPr>
            <a:picLocks noChangeAspect="1"/>
          </p:cNvPicPr>
          <p:nvPr/>
        </p:nvPicPr>
        <p:blipFill>
          <a:blip r:embed="rId3"/>
          <a:stretch>
            <a:fillRect/>
          </a:stretch>
        </p:blipFill>
        <p:spPr>
          <a:xfrm>
            <a:off x="110067" y="1861867"/>
            <a:ext cx="4292600" cy="3216569"/>
          </a:xfrm>
          <a:prstGeom prst="rect">
            <a:avLst/>
          </a:prstGeom>
        </p:spPr>
      </p:pic>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1797151A-4964-373D-CA80-7A13E034E1BA}"/>
                  </a:ext>
                </a:extLst>
              </p:cNvPr>
              <p:cNvSpPr txBox="1"/>
              <p:nvPr/>
            </p:nvSpPr>
            <p:spPr>
              <a:xfrm>
                <a:off x="4386029" y="1670404"/>
                <a:ext cx="5940728" cy="2145459"/>
              </a:xfrm>
              <a:prstGeom prst="rect">
                <a:avLst/>
              </a:prstGeom>
              <a:noFill/>
            </p:spPr>
            <p:txBody>
              <a:bodyPr wrap="square">
                <a:spAutoFit/>
              </a:bodyPr>
              <a:lstStyle/>
              <a:p>
                <a:r>
                  <a:rPr lang="en-US" dirty="0"/>
                  <a:t>Squeezed states are minimum uncertainty states: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𝑥</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𝜑</m:t>
                    </m:r>
                    <m:r>
                      <a:rPr lang="it-IT" b="0" i="1" smtClean="0">
                        <a:latin typeface="Cambria Math" panose="02040503050406030204" pitchFamily="18" charset="0"/>
                        <a:ea typeface="Cambria Math" panose="02040503050406030204" pitchFamily="18" charset="0"/>
                      </a:rPr>
                      <m:t>=</m:t>
                    </m:r>
                    <m:f>
                      <m:fPr>
                        <m:ctrlPr>
                          <a:rPr lang="it-IT" b="0" i="1" smtClean="0">
                            <a:latin typeface="Cambria Math" panose="02040503050406030204" pitchFamily="18" charset="0"/>
                            <a:ea typeface="Cambria Math" panose="02040503050406030204" pitchFamily="18" charset="0"/>
                          </a:rPr>
                        </m:ctrlPr>
                      </m:fPr>
                      <m:num>
                        <m:r>
                          <a:rPr lang="it-IT" b="0" i="1" smtClean="0">
                            <a:latin typeface="Cambria Math" panose="02040503050406030204" pitchFamily="18" charset="0"/>
                            <a:ea typeface="Cambria Math" panose="02040503050406030204" pitchFamily="18" charset="0"/>
                          </a:rPr>
                          <m:t>1</m:t>
                        </m:r>
                      </m:num>
                      <m:den>
                        <m:r>
                          <a:rPr lang="it-IT" b="0" i="1" smtClean="0">
                            <a:latin typeface="Cambria Math" panose="02040503050406030204" pitchFamily="18" charset="0"/>
                            <a:ea typeface="Cambria Math" panose="02040503050406030204" pitchFamily="18" charset="0"/>
                          </a:rPr>
                          <m:t>4</m:t>
                        </m:r>
                      </m:den>
                    </m:f>
                    <m:r>
                      <a:rPr lang="it-IT" b="0" i="1" smtClean="0">
                        <a:latin typeface="Cambria Math" panose="02040503050406030204" pitchFamily="18" charset="0"/>
                        <a:ea typeface="Cambria Math" panose="02040503050406030204" pitchFamily="18" charset="0"/>
                      </a:rPr>
                      <m:t>)</m:t>
                    </m:r>
                  </m:oMath>
                </a14:m>
                <a:r>
                  <a:rPr lang="en-US" dirty="0"/>
                  <a:t> whose fluctuations are reduced in one direction and increased in the other with respect to the vacuum states.</a:t>
                </a:r>
              </a:p>
              <a:p>
                <a:r>
                  <a:rPr lang="en-US" dirty="0"/>
                  <a:t>Vacuum squeezed states at the generic angle ϑ:</a:t>
                </a:r>
              </a:p>
              <a:p>
                <a:endParaRPr lang="en-US" dirty="0"/>
              </a:p>
              <a:p>
                <a:r>
                  <a:rPr lang="en-US" dirty="0"/>
                  <a:t>This is done by injecting squeezed vacuum states from the dark port.</a:t>
                </a:r>
                <a:endParaRPr lang="it-IT" dirty="0"/>
              </a:p>
            </p:txBody>
          </p:sp>
        </mc:Choice>
        <mc:Fallback xmlns="">
          <p:sp>
            <p:nvSpPr>
              <p:cNvPr id="8" name="CasellaDiTesto 7">
                <a:extLst>
                  <a:ext uri="{FF2B5EF4-FFF2-40B4-BE49-F238E27FC236}">
                    <a16:creationId xmlns:a16="http://schemas.microsoft.com/office/drawing/2014/main" id="{1797151A-4964-373D-CA80-7A13E034E1BA}"/>
                  </a:ext>
                </a:extLst>
              </p:cNvPr>
              <p:cNvSpPr txBox="1">
                <a:spLocks noRot="1" noChangeAspect="1" noMove="1" noResize="1" noEditPoints="1" noAdjustHandles="1" noChangeArrowheads="1" noChangeShapeType="1" noTextEdit="1"/>
              </p:cNvSpPr>
              <p:nvPr/>
            </p:nvSpPr>
            <p:spPr>
              <a:xfrm>
                <a:off x="4386029" y="1670404"/>
                <a:ext cx="5940728" cy="2145459"/>
              </a:xfrm>
              <a:prstGeom prst="rect">
                <a:avLst/>
              </a:prstGeom>
              <a:blipFill>
                <a:blip r:embed="rId4"/>
                <a:stretch>
                  <a:fillRect l="-821" b="-3693"/>
                </a:stretch>
              </a:blipFill>
            </p:spPr>
            <p:txBody>
              <a:bodyPr/>
              <a:lstStyle/>
              <a:p>
                <a:r>
                  <a:rPr lang="it-IT">
                    <a:noFill/>
                  </a:rPr>
                  <a:t> </a:t>
                </a:r>
              </a:p>
            </p:txBody>
          </p:sp>
        </mc:Fallback>
      </mc:AlternateContent>
      <p:pic>
        <p:nvPicPr>
          <p:cNvPr id="12" name="Immagine 11">
            <a:extLst>
              <a:ext uri="{FF2B5EF4-FFF2-40B4-BE49-F238E27FC236}">
                <a16:creationId xmlns:a16="http://schemas.microsoft.com/office/drawing/2014/main" id="{300E8ABF-66C0-F3D8-A886-98E59FAC66E2}"/>
              </a:ext>
            </a:extLst>
          </p:cNvPr>
          <p:cNvPicPr>
            <a:picLocks noChangeAspect="1"/>
          </p:cNvPicPr>
          <p:nvPr/>
        </p:nvPicPr>
        <p:blipFill>
          <a:blip r:embed="rId5"/>
          <a:stretch>
            <a:fillRect/>
          </a:stretch>
        </p:blipFill>
        <p:spPr>
          <a:xfrm>
            <a:off x="95338" y="2007946"/>
            <a:ext cx="4280752" cy="3137784"/>
          </a:xfrm>
          <a:prstGeom prst="rect">
            <a:avLst/>
          </a:prstGeom>
        </p:spPr>
      </p:pic>
      <p:pic>
        <p:nvPicPr>
          <p:cNvPr id="14" name="Immagine 13">
            <a:extLst>
              <a:ext uri="{FF2B5EF4-FFF2-40B4-BE49-F238E27FC236}">
                <a16:creationId xmlns:a16="http://schemas.microsoft.com/office/drawing/2014/main" id="{968610BF-518E-580F-8FA4-FD42AE785909}"/>
              </a:ext>
            </a:extLst>
          </p:cNvPr>
          <p:cNvPicPr>
            <a:picLocks noChangeAspect="1"/>
          </p:cNvPicPr>
          <p:nvPr/>
        </p:nvPicPr>
        <p:blipFill>
          <a:blip r:embed="rId6"/>
          <a:stretch>
            <a:fillRect/>
          </a:stretch>
        </p:blipFill>
        <p:spPr>
          <a:xfrm>
            <a:off x="4503461" y="5122579"/>
            <a:ext cx="7477246" cy="994913"/>
          </a:xfrm>
          <a:prstGeom prst="rect">
            <a:avLst/>
          </a:prstGeom>
        </p:spPr>
      </p:pic>
      <p:pic>
        <p:nvPicPr>
          <p:cNvPr id="16" name="Immagine 15">
            <a:extLst>
              <a:ext uri="{FF2B5EF4-FFF2-40B4-BE49-F238E27FC236}">
                <a16:creationId xmlns:a16="http://schemas.microsoft.com/office/drawing/2014/main" id="{CED2660A-0A1A-500C-0E03-BF796E86A69C}"/>
              </a:ext>
            </a:extLst>
          </p:cNvPr>
          <p:cNvPicPr>
            <a:picLocks noChangeAspect="1"/>
          </p:cNvPicPr>
          <p:nvPr/>
        </p:nvPicPr>
        <p:blipFill>
          <a:blip r:embed="rId7"/>
          <a:stretch>
            <a:fillRect/>
          </a:stretch>
        </p:blipFill>
        <p:spPr>
          <a:xfrm>
            <a:off x="6448008" y="4486906"/>
            <a:ext cx="5532699" cy="793630"/>
          </a:xfrm>
          <a:prstGeom prst="rect">
            <a:avLst/>
          </a:prstGeom>
        </p:spPr>
      </p:pic>
    </p:spTree>
    <p:extLst>
      <p:ext uri="{BB962C8B-B14F-4D97-AF65-F5344CB8AC3E}">
        <p14:creationId xmlns:p14="http://schemas.microsoft.com/office/powerpoint/2010/main" val="402103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5C6C4CC6-BC35-FD21-DDD4-6357ED379FF2}"/>
              </a:ext>
            </a:extLst>
          </p:cNvPr>
          <p:cNvPicPr>
            <a:picLocks noChangeAspect="1"/>
          </p:cNvPicPr>
          <p:nvPr/>
        </p:nvPicPr>
        <p:blipFill>
          <a:blip r:embed="rId2"/>
          <a:stretch>
            <a:fillRect/>
          </a:stretch>
        </p:blipFill>
        <p:spPr>
          <a:xfrm>
            <a:off x="5381263" y="1364900"/>
            <a:ext cx="6458673" cy="2352136"/>
          </a:xfrm>
          <a:prstGeom prst="rect">
            <a:avLst/>
          </a:prstGeom>
        </p:spPr>
      </p:pic>
      <p:sp>
        <p:nvSpPr>
          <p:cNvPr id="2" name="Titolo 1">
            <a:extLst>
              <a:ext uri="{FF2B5EF4-FFF2-40B4-BE49-F238E27FC236}">
                <a16:creationId xmlns:a16="http://schemas.microsoft.com/office/drawing/2014/main" id="{83852954-5B4B-721A-9E43-565673F9BD11}"/>
              </a:ext>
            </a:extLst>
          </p:cNvPr>
          <p:cNvSpPr>
            <a:spLocks noGrp="1"/>
          </p:cNvSpPr>
          <p:nvPr>
            <p:ph type="title"/>
          </p:nvPr>
        </p:nvSpPr>
        <p:spPr/>
        <p:txBody>
          <a:bodyPr/>
          <a:lstStyle/>
          <a:p>
            <a:r>
              <a:rPr lang="it-IT" dirty="0" err="1"/>
              <a:t>Instrumented</a:t>
            </a:r>
            <a:r>
              <a:rPr lang="it-IT" dirty="0"/>
              <a:t> </a:t>
            </a:r>
            <a:r>
              <a:rPr lang="it-IT" dirty="0" err="1"/>
              <a:t>Baffles</a:t>
            </a:r>
            <a:endParaRPr lang="it-IT" dirty="0"/>
          </a:p>
        </p:txBody>
      </p:sp>
      <p:sp>
        <p:nvSpPr>
          <p:cNvPr id="4" name="Segnaposto piè di pagina 3">
            <a:extLst>
              <a:ext uri="{FF2B5EF4-FFF2-40B4-BE49-F238E27FC236}">
                <a16:creationId xmlns:a16="http://schemas.microsoft.com/office/drawing/2014/main" id="{DAAB288C-CB28-6A55-B257-1D1003BD44C9}"/>
              </a:ext>
            </a:extLst>
          </p:cNvPr>
          <p:cNvSpPr>
            <a:spLocks noGrp="1"/>
          </p:cNvSpPr>
          <p:nvPr>
            <p:ph type="ftr" sz="quarter" idx="11"/>
          </p:nvPr>
        </p:nvSpPr>
        <p:spPr/>
        <p:txBody>
          <a:bodyPr/>
          <a:lstStyle/>
          <a:p>
            <a:r>
              <a:rPr lang="en-US"/>
              <a:t>Fabio Garufi - Intl. Conference on the physics of the two infinities 2023</a:t>
            </a:r>
            <a:endParaRPr lang="it-IT"/>
          </a:p>
        </p:txBody>
      </p:sp>
      <p:sp>
        <p:nvSpPr>
          <p:cNvPr id="5" name="Segnaposto numero diapositiva 4">
            <a:extLst>
              <a:ext uri="{FF2B5EF4-FFF2-40B4-BE49-F238E27FC236}">
                <a16:creationId xmlns:a16="http://schemas.microsoft.com/office/drawing/2014/main" id="{608BAF70-438D-ECA3-4DE5-8DE7AB72A8BE}"/>
              </a:ext>
            </a:extLst>
          </p:cNvPr>
          <p:cNvSpPr>
            <a:spLocks noGrp="1"/>
          </p:cNvSpPr>
          <p:nvPr>
            <p:ph type="sldNum" sz="quarter" idx="12"/>
          </p:nvPr>
        </p:nvSpPr>
        <p:spPr/>
        <p:txBody>
          <a:bodyPr/>
          <a:lstStyle/>
          <a:p>
            <a:fld id="{1980F75D-B04F-4377-8320-55DE5D3778B6}" type="slidenum">
              <a:rPr lang="it-IT" smtClean="0"/>
              <a:t>16</a:t>
            </a:fld>
            <a:endParaRPr lang="it-IT"/>
          </a:p>
        </p:txBody>
      </p:sp>
      <p:sp>
        <p:nvSpPr>
          <p:cNvPr id="3" name="Segnaposto contenuto 2">
            <a:extLst>
              <a:ext uri="{FF2B5EF4-FFF2-40B4-BE49-F238E27FC236}">
                <a16:creationId xmlns:a16="http://schemas.microsoft.com/office/drawing/2014/main" id="{13886761-6E0C-92A6-2CD0-452CE0AAB2B1}"/>
              </a:ext>
            </a:extLst>
          </p:cNvPr>
          <p:cNvSpPr>
            <a:spLocks noGrp="1"/>
          </p:cNvSpPr>
          <p:nvPr>
            <p:ph idx="1"/>
          </p:nvPr>
        </p:nvSpPr>
        <p:spPr>
          <a:xfrm>
            <a:off x="352064" y="1769165"/>
            <a:ext cx="5286737" cy="4587185"/>
          </a:xfrm>
        </p:spPr>
        <p:txBody>
          <a:bodyPr>
            <a:normAutofit fontScale="77500" lnSpcReduction="20000"/>
          </a:bodyPr>
          <a:lstStyle/>
          <a:p>
            <a:r>
              <a:rPr lang="en-US" dirty="0">
                <a:effectLst/>
                <a:latin typeface="Arial" panose="020B0604020202020204" pitchFamily="34" charset="0"/>
              </a:rPr>
              <a:t>Although passive baffles served their purpose, absorbing 99.5% of the Stray Light (SL), there was no real control or monitoring of where the SL went.</a:t>
            </a:r>
          </a:p>
          <a:p>
            <a:r>
              <a:rPr lang="en-US" dirty="0">
                <a:effectLst/>
                <a:latin typeface="Arial" panose="020B0604020202020204" pitchFamily="34" charset="0"/>
              </a:rPr>
              <a:t>Virgo main arms do not have active sensors in the vicinity of the test masses to assist in the pre-alignment of the interferometer</a:t>
            </a:r>
          </a:p>
          <a:p>
            <a:r>
              <a:rPr lang="en-US" dirty="0"/>
              <a:t>In April 2021, a first instrumented baffle was installed before the suspended end mirror of the input mode cleaner (IMC) cavity. </a:t>
            </a:r>
          </a:p>
          <a:p>
            <a:pPr lvl="1"/>
            <a:r>
              <a:rPr lang="en-US" dirty="0">
                <a:effectLst/>
                <a:latin typeface="Arial" panose="020B0604020202020204" pitchFamily="34" charset="0"/>
              </a:rPr>
              <a:t>Replacement of the existing baffle by one equipped with photosensors, keeping its weight and mass distribution as close as possible to the original </a:t>
            </a:r>
            <a:endParaRPr lang="it-IT" dirty="0"/>
          </a:p>
        </p:txBody>
      </p:sp>
      <p:sp>
        <p:nvSpPr>
          <p:cNvPr id="14" name="CasellaDiTesto 13">
            <a:extLst>
              <a:ext uri="{FF2B5EF4-FFF2-40B4-BE49-F238E27FC236}">
                <a16:creationId xmlns:a16="http://schemas.microsoft.com/office/drawing/2014/main" id="{7C6DB01E-5587-A0C7-8D3C-388D4FCCAE22}"/>
              </a:ext>
            </a:extLst>
          </p:cNvPr>
          <p:cNvSpPr txBox="1"/>
          <p:nvPr/>
        </p:nvSpPr>
        <p:spPr>
          <a:xfrm>
            <a:off x="6096000" y="3945835"/>
            <a:ext cx="5562600" cy="1477328"/>
          </a:xfrm>
          <a:prstGeom prst="rect">
            <a:avLst/>
          </a:prstGeom>
          <a:noFill/>
        </p:spPr>
        <p:txBody>
          <a:bodyPr wrap="square" rtlCol="0">
            <a:spAutoFit/>
          </a:bodyPr>
          <a:lstStyle/>
          <a:p>
            <a:pPr marL="285750" indent="-285750">
              <a:buFont typeface="Arial" panose="020B0604020202020204" pitchFamily="34" charset="0"/>
              <a:buChar char="•"/>
            </a:pPr>
            <a:r>
              <a:rPr lang="it-IT" dirty="0"/>
              <a:t>76 </a:t>
            </a:r>
            <a:r>
              <a:rPr lang="it-IT" dirty="0" err="1"/>
              <a:t>photosensors</a:t>
            </a:r>
            <a:r>
              <a:rPr lang="it-IT" dirty="0"/>
              <a:t> </a:t>
            </a:r>
            <a:r>
              <a:rPr lang="it-IT" dirty="0" err="1"/>
              <a:t>behind</a:t>
            </a:r>
            <a:r>
              <a:rPr lang="it-IT" dirty="0"/>
              <a:t> the </a:t>
            </a:r>
            <a:r>
              <a:rPr lang="it-IT" dirty="0" err="1"/>
              <a:t>absorbing</a:t>
            </a:r>
            <a:r>
              <a:rPr lang="it-IT" dirty="0"/>
              <a:t> </a:t>
            </a:r>
            <a:r>
              <a:rPr lang="it-IT" dirty="0" err="1"/>
              <a:t>plate</a:t>
            </a:r>
            <a:endParaRPr lang="it-IT" dirty="0"/>
          </a:p>
          <a:p>
            <a:pPr marL="285750" indent="-285750">
              <a:buFont typeface="Arial" panose="020B0604020202020204" pitchFamily="34" charset="0"/>
              <a:buChar char="•"/>
            </a:pPr>
            <a:r>
              <a:rPr lang="it-IT" dirty="0" err="1"/>
              <a:t>Sensors</a:t>
            </a:r>
            <a:r>
              <a:rPr lang="it-IT" dirty="0"/>
              <a:t> </a:t>
            </a:r>
            <a:r>
              <a:rPr lang="it-IT" dirty="0" err="1"/>
              <a:t>mounted</a:t>
            </a:r>
            <a:r>
              <a:rPr lang="it-IT" dirty="0"/>
              <a:t> on large PCB</a:t>
            </a:r>
          </a:p>
          <a:p>
            <a:pPr marL="285750" indent="-285750">
              <a:buFont typeface="Arial" panose="020B0604020202020204" pitchFamily="34" charset="0"/>
              <a:buChar char="•"/>
            </a:pPr>
            <a:r>
              <a:rPr lang="it-IT" dirty="0"/>
              <a:t>SL </a:t>
            </a:r>
            <a:r>
              <a:rPr lang="it-IT" dirty="0" err="1"/>
              <a:t>passes</a:t>
            </a:r>
            <a:r>
              <a:rPr lang="it-IT" dirty="0"/>
              <a:t> </a:t>
            </a:r>
            <a:r>
              <a:rPr lang="it-IT" dirty="0" err="1"/>
              <a:t>through</a:t>
            </a:r>
            <a:r>
              <a:rPr lang="it-IT" dirty="0"/>
              <a:t> 12° </a:t>
            </a:r>
            <a:r>
              <a:rPr lang="it-IT" dirty="0" err="1"/>
              <a:t>conical</a:t>
            </a:r>
            <a:r>
              <a:rPr lang="it-IT" dirty="0"/>
              <a:t> </a:t>
            </a:r>
            <a:r>
              <a:rPr lang="it-IT" dirty="0" err="1"/>
              <a:t>holes</a:t>
            </a:r>
            <a:r>
              <a:rPr lang="it-IT" dirty="0"/>
              <a:t> in the </a:t>
            </a:r>
            <a:r>
              <a:rPr lang="it-IT" dirty="0" err="1"/>
              <a:t>plate</a:t>
            </a:r>
            <a:r>
              <a:rPr lang="it-IT" dirty="0"/>
              <a:t> to </a:t>
            </a:r>
            <a:r>
              <a:rPr lang="it-IT" dirty="0" err="1"/>
              <a:t>avoid</a:t>
            </a:r>
            <a:r>
              <a:rPr lang="it-IT" dirty="0"/>
              <a:t> back-</a:t>
            </a:r>
            <a:r>
              <a:rPr lang="it-IT" dirty="0" err="1"/>
              <a:t>reflection</a:t>
            </a:r>
            <a:endParaRPr lang="it-IT" dirty="0"/>
          </a:p>
          <a:p>
            <a:pPr marL="285750" indent="-285750">
              <a:buFont typeface="Arial" panose="020B0604020202020204" pitchFamily="34" charset="0"/>
              <a:buChar char="•"/>
            </a:pPr>
            <a:r>
              <a:rPr lang="it-IT"/>
              <a:t>Data transmission via wi-fi</a:t>
            </a:r>
            <a:endParaRPr lang="it-IT" dirty="0"/>
          </a:p>
        </p:txBody>
      </p:sp>
    </p:spTree>
    <p:extLst>
      <p:ext uri="{BB962C8B-B14F-4D97-AF65-F5344CB8AC3E}">
        <p14:creationId xmlns:p14="http://schemas.microsoft.com/office/powerpoint/2010/main" val="403174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p:txBody>
          <a:bodyPr>
            <a:normAutofit/>
          </a:bodyPr>
          <a:lstStyle/>
          <a:p>
            <a:r>
              <a:rPr lang="en-US" sz="4400" dirty="0"/>
              <a:t>West Input payload incident</a:t>
            </a:r>
          </a:p>
        </p:txBody>
      </p:sp>
      <p:sp>
        <p:nvSpPr>
          <p:cNvPr id="572420" name="Rectangle 4"/>
          <p:cNvSpPr>
            <a:spLocks noGrp="1" noChangeArrowheads="1"/>
          </p:cNvSpPr>
          <p:nvPr>
            <p:ph idx="1"/>
          </p:nvPr>
        </p:nvSpPr>
        <p:spPr/>
        <p:txBody>
          <a:bodyPr>
            <a:normAutofit fontScale="92500" lnSpcReduction="10000"/>
          </a:bodyPr>
          <a:lstStyle/>
          <a:p>
            <a:r>
              <a:rPr lang="en-US" dirty="0"/>
              <a:t>To prepare the installation of the point absorbers mitigation system, the vacuum chambers of the four cavities mirror were vented on 14/11/22</a:t>
            </a:r>
          </a:p>
          <a:p>
            <a:pPr lvl="1"/>
            <a:endParaRPr lang="en-US" dirty="0"/>
          </a:p>
          <a:p>
            <a:r>
              <a:rPr lang="en-US" dirty="0"/>
              <a:t>Fused silica fibers of West Input mirror broke during venting</a:t>
            </a:r>
          </a:p>
          <a:p>
            <a:pPr lvl="1"/>
            <a:endParaRPr lang="en-US" dirty="0"/>
          </a:p>
          <a:p>
            <a:r>
              <a:rPr lang="en-US" dirty="0"/>
              <a:t>Problem already experienced six times in 2015-2016 (+ 2 during tests)</a:t>
            </a:r>
          </a:p>
          <a:p>
            <a:pPr lvl="1"/>
            <a:r>
              <a:rPr lang="en-US" dirty="0"/>
              <a:t>For this reason O2 run (2017) was done with metal wires suspensions</a:t>
            </a:r>
          </a:p>
          <a:p>
            <a:pPr lvl="1"/>
            <a:r>
              <a:rPr lang="en-US" dirty="0"/>
              <a:t>Understood as due to small particles hitting the fibers</a:t>
            </a:r>
          </a:p>
          <a:p>
            <a:pPr lvl="2"/>
            <a:r>
              <a:rPr lang="en-US" dirty="0"/>
              <a:t>More likely during venting/pumping</a:t>
            </a:r>
          </a:p>
          <a:p>
            <a:pPr lvl="1"/>
            <a:r>
              <a:rPr lang="en-US" dirty="0"/>
              <a:t>Solved by installing protections around fibers and changing pumping/venting layout </a:t>
            </a:r>
          </a:p>
          <a:p>
            <a:pPr lvl="2"/>
            <a:r>
              <a:rPr lang="en-US" dirty="0"/>
              <a:t>No fibers break since monolithic suspension re-installation in 2018</a:t>
            </a:r>
          </a:p>
          <a:p>
            <a:pPr lvl="2"/>
            <a:r>
              <a:rPr lang="en-US" dirty="0"/>
              <a:t>2 full venting and 4 low-pressure venting done since then</a:t>
            </a:r>
          </a:p>
          <a:p>
            <a:pPr lvl="1"/>
            <a:endParaRPr lang="en-US" dirty="0"/>
          </a:p>
        </p:txBody>
      </p:sp>
      <p:sp>
        <p:nvSpPr>
          <p:cNvPr id="2" name="Segnaposto piè di pagina 1">
            <a:extLst>
              <a:ext uri="{FF2B5EF4-FFF2-40B4-BE49-F238E27FC236}">
                <a16:creationId xmlns:a16="http://schemas.microsoft.com/office/drawing/2014/main" id="{2A14B9BA-E54F-1D8C-79AB-AB42798A2A0C}"/>
              </a:ext>
            </a:extLst>
          </p:cNvPr>
          <p:cNvSpPr>
            <a:spLocks noGrp="1"/>
          </p:cNvSpPr>
          <p:nvPr>
            <p:ph type="ftr" sz="quarter" idx="11"/>
          </p:nvPr>
        </p:nvSpPr>
        <p:spPr/>
        <p:txBody>
          <a:bodyPr/>
          <a:lstStyle/>
          <a:p>
            <a:r>
              <a:rPr lang="en-US" dirty="0"/>
              <a:t>Fabio Garufi - Intl. Conference on the physics of the two infinities 2023</a:t>
            </a:r>
            <a:endParaRPr lang="it-IT" dirty="0"/>
          </a:p>
        </p:txBody>
      </p:sp>
      <p:sp>
        <p:nvSpPr>
          <p:cNvPr id="6" name="Espace réservé du numéro de diapositive 5"/>
          <p:cNvSpPr>
            <a:spLocks noGrp="1"/>
          </p:cNvSpPr>
          <p:nvPr>
            <p:ph type="sldNum" sz="quarter" idx="12"/>
          </p:nvPr>
        </p:nvSpPr>
        <p:spPr/>
        <p:txBody>
          <a:bodyPr/>
          <a:lstStyle/>
          <a:p>
            <a:fld id="{2241F071-3826-4336-B2EC-1732CD9A0875}" type="slidenum">
              <a:rPr lang="fr-FR"/>
              <a:pPr/>
              <a:t>17</a:t>
            </a:fld>
            <a:endParaRPr lang="fr-FR" dirty="0"/>
          </a:p>
        </p:txBody>
      </p:sp>
    </p:spTree>
    <p:extLst>
      <p:ext uri="{BB962C8B-B14F-4D97-AF65-F5344CB8AC3E}">
        <p14:creationId xmlns:p14="http://schemas.microsoft.com/office/powerpoint/2010/main" val="2628105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2241F071-3826-4336-B2EC-1732CD9A0875}" type="slidenum">
              <a:rPr lang="fr-FR"/>
              <a:pPr/>
              <a:t>18</a:t>
            </a:fld>
            <a:endParaRPr lang="fr-FR" dirty="0"/>
          </a:p>
        </p:txBody>
      </p:sp>
      <p:sp>
        <p:nvSpPr>
          <p:cNvPr id="572418" name="Rectangle 2"/>
          <p:cNvSpPr>
            <a:spLocks noGrp="1" noChangeArrowheads="1"/>
          </p:cNvSpPr>
          <p:nvPr>
            <p:ph type="title"/>
          </p:nvPr>
        </p:nvSpPr>
        <p:spPr>
          <a:xfrm>
            <a:off x="815795" y="790754"/>
            <a:ext cx="9569097" cy="609600"/>
          </a:xfrm>
        </p:spPr>
        <p:txBody>
          <a:bodyPr>
            <a:normAutofit fontScale="90000"/>
          </a:bodyPr>
          <a:lstStyle/>
          <a:p>
            <a:r>
              <a:rPr lang="en-US" sz="4400" dirty="0"/>
              <a:t>Recovery from payload incident</a:t>
            </a:r>
          </a:p>
        </p:txBody>
      </p:sp>
      <p:pic>
        <p:nvPicPr>
          <p:cNvPr id="2" name="Image 1"/>
          <p:cNvPicPr>
            <a:picLocks noChangeAspect="1"/>
          </p:cNvPicPr>
          <p:nvPr/>
        </p:nvPicPr>
        <p:blipFill rotWithShape="1">
          <a:blip r:embed="rId3"/>
          <a:srcRect t="31660" r="23892" b="11010"/>
          <a:stretch/>
        </p:blipFill>
        <p:spPr>
          <a:xfrm>
            <a:off x="258417" y="1400353"/>
            <a:ext cx="11668540" cy="4944079"/>
          </a:xfrm>
          <a:prstGeom prst="rect">
            <a:avLst/>
          </a:prstGeom>
        </p:spPr>
      </p:pic>
      <p:sp>
        <p:nvSpPr>
          <p:cNvPr id="3" name="Segnaposto piè di pagina 2">
            <a:extLst>
              <a:ext uri="{FF2B5EF4-FFF2-40B4-BE49-F238E27FC236}">
                <a16:creationId xmlns:a16="http://schemas.microsoft.com/office/drawing/2014/main" id="{C5497F7B-CABE-AB96-29F3-A8D1B8CE8CC8}"/>
              </a:ext>
            </a:extLst>
          </p:cNvPr>
          <p:cNvSpPr>
            <a:spLocks noGrp="1"/>
          </p:cNvSpPr>
          <p:nvPr>
            <p:ph type="ftr" sz="quarter" idx="11"/>
          </p:nvPr>
        </p:nvSpPr>
        <p:spPr/>
        <p:txBody>
          <a:bodyPr/>
          <a:lstStyle/>
          <a:p>
            <a:r>
              <a:rPr lang="en-US" dirty="0"/>
              <a:t>Fabio Garufi - Intl. Conference on the physics of the two infinities 2023</a:t>
            </a:r>
            <a:endParaRPr lang="it-IT" dirty="0"/>
          </a:p>
        </p:txBody>
      </p:sp>
    </p:spTree>
    <p:extLst>
      <p:ext uri="{BB962C8B-B14F-4D97-AF65-F5344CB8AC3E}">
        <p14:creationId xmlns:p14="http://schemas.microsoft.com/office/powerpoint/2010/main" val="2989480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p:txBody>
          <a:bodyPr>
            <a:normAutofit/>
          </a:bodyPr>
          <a:lstStyle/>
          <a:p>
            <a:r>
              <a:rPr lang="en-US" sz="4400" dirty="0"/>
              <a:t>Recovery from payload incident</a:t>
            </a:r>
          </a:p>
        </p:txBody>
      </p:sp>
      <p:sp>
        <p:nvSpPr>
          <p:cNvPr id="572420" name="Rectangle 4"/>
          <p:cNvSpPr>
            <a:spLocks noGrp="1" noChangeArrowheads="1"/>
          </p:cNvSpPr>
          <p:nvPr>
            <p:ph idx="1"/>
          </p:nvPr>
        </p:nvSpPr>
        <p:spPr>
          <a:xfrm>
            <a:off x="0" y="1706880"/>
            <a:ext cx="9052560" cy="4494805"/>
          </a:xfrm>
        </p:spPr>
        <p:txBody>
          <a:bodyPr>
            <a:normAutofit lnSpcReduction="10000"/>
          </a:bodyPr>
          <a:lstStyle/>
          <a:p>
            <a:r>
              <a:rPr lang="en-US" dirty="0"/>
              <a:t>Work done</a:t>
            </a:r>
          </a:p>
          <a:p>
            <a:pPr lvl="1"/>
            <a:r>
              <a:rPr lang="en-US" dirty="0"/>
              <a:t>Payload dismounted, repaired and reinstalled in less than 2 weeks</a:t>
            </a:r>
          </a:p>
          <a:p>
            <a:pPr lvl="1"/>
            <a:r>
              <a:rPr lang="en-US" dirty="0"/>
              <a:t>Additional protection against potential dust particles prepared and installed before the payload reinstallation</a:t>
            </a:r>
          </a:p>
          <a:p>
            <a:pPr lvl="1"/>
            <a:r>
              <a:rPr lang="en-US" dirty="0"/>
              <a:t>Vacuum chamber pumped down and valve opened on December 11</a:t>
            </a:r>
            <a:r>
              <a:rPr lang="en-US" baseline="30000" dirty="0"/>
              <a:t>th</a:t>
            </a:r>
            <a:endParaRPr lang="en-US" dirty="0"/>
          </a:p>
          <a:p>
            <a:r>
              <a:rPr lang="en-US" dirty="0"/>
              <a:t>Other installations done during the shut down</a:t>
            </a:r>
          </a:p>
          <a:p>
            <a:pPr lvl="1"/>
            <a:r>
              <a:rPr lang="en-US" dirty="0"/>
              <a:t>Change of output mode-cleaner</a:t>
            </a:r>
          </a:p>
          <a:p>
            <a:pPr lvl="1"/>
            <a:r>
              <a:rPr lang="en-US" dirty="0"/>
              <a:t>Installation of addition EOM to create new sidebands for SR mirror control</a:t>
            </a:r>
          </a:p>
          <a:p>
            <a:pPr lvl="1"/>
            <a:r>
              <a:rPr lang="en-US" dirty="0"/>
              <a:t>Viewports for point absorbers mitigation</a:t>
            </a:r>
          </a:p>
          <a:p>
            <a:pPr lvl="1"/>
            <a:r>
              <a:rPr lang="en-US" dirty="0"/>
              <a:t>Installation of repaired fiber amplifier</a:t>
            </a:r>
          </a:p>
          <a:p>
            <a:endParaRPr lang="en-US" dirty="0"/>
          </a:p>
        </p:txBody>
      </p:sp>
      <p:sp>
        <p:nvSpPr>
          <p:cNvPr id="3" name="Segnaposto piè di pagina 2">
            <a:extLst>
              <a:ext uri="{FF2B5EF4-FFF2-40B4-BE49-F238E27FC236}">
                <a16:creationId xmlns:a16="http://schemas.microsoft.com/office/drawing/2014/main" id="{1C5B81CE-79F8-1C1E-3046-8E12709C2CD5}"/>
              </a:ext>
            </a:extLst>
          </p:cNvPr>
          <p:cNvSpPr>
            <a:spLocks noGrp="1"/>
          </p:cNvSpPr>
          <p:nvPr>
            <p:ph type="ftr" sz="quarter" idx="11"/>
          </p:nvPr>
        </p:nvSpPr>
        <p:spPr/>
        <p:txBody>
          <a:bodyPr/>
          <a:lstStyle/>
          <a:p>
            <a:r>
              <a:rPr lang="en-US" dirty="0"/>
              <a:t>Fabio Garufi - Intl. Conference on the physics of the two infinities 2023</a:t>
            </a:r>
            <a:endParaRPr lang="it-IT" dirty="0"/>
          </a:p>
        </p:txBody>
      </p:sp>
      <p:sp>
        <p:nvSpPr>
          <p:cNvPr id="6" name="Espace réservé du numéro de diapositive 5"/>
          <p:cNvSpPr>
            <a:spLocks noGrp="1"/>
          </p:cNvSpPr>
          <p:nvPr>
            <p:ph type="sldNum" sz="quarter" idx="12"/>
          </p:nvPr>
        </p:nvSpPr>
        <p:spPr/>
        <p:txBody>
          <a:bodyPr/>
          <a:lstStyle/>
          <a:p>
            <a:fld id="{2241F071-3826-4336-B2EC-1732CD9A0875}" type="slidenum">
              <a:rPr lang="fr-FR"/>
              <a:pPr/>
              <a:t>19</a:t>
            </a:fld>
            <a:endParaRPr lang="fr-FR" dirty="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4159" y="1048076"/>
            <a:ext cx="2936358" cy="5153609"/>
          </a:xfrm>
          <a:prstGeom prst="rect">
            <a:avLst/>
          </a:prstGeom>
        </p:spPr>
      </p:pic>
    </p:spTree>
    <p:extLst>
      <p:ext uri="{BB962C8B-B14F-4D97-AF65-F5344CB8AC3E}">
        <p14:creationId xmlns:p14="http://schemas.microsoft.com/office/powerpoint/2010/main" val="2754762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764B9E-E664-6FB8-EBF8-59B27AC32F1B}"/>
              </a:ext>
            </a:extLst>
          </p:cNvPr>
          <p:cNvSpPr>
            <a:spLocks noGrp="1"/>
          </p:cNvSpPr>
          <p:nvPr>
            <p:ph type="title"/>
          </p:nvPr>
        </p:nvSpPr>
        <p:spPr>
          <a:xfrm>
            <a:off x="838200" y="796495"/>
            <a:ext cx="10515600" cy="1094702"/>
          </a:xfrm>
        </p:spPr>
        <p:txBody>
          <a:bodyPr/>
          <a:lstStyle/>
          <a:p>
            <a:r>
              <a:rPr lang="en-GB" noProof="0" dirty="0"/>
              <a:t>The Virgo Collaboration</a:t>
            </a:r>
          </a:p>
        </p:txBody>
      </p:sp>
      <p:sp>
        <p:nvSpPr>
          <p:cNvPr id="4" name="Segnaposto piè di pagina 3">
            <a:extLst>
              <a:ext uri="{FF2B5EF4-FFF2-40B4-BE49-F238E27FC236}">
                <a16:creationId xmlns:a16="http://schemas.microsoft.com/office/drawing/2014/main" id="{9E1BB6D1-44C6-FBC7-86EE-0BA1A23DAB69}"/>
              </a:ext>
            </a:extLst>
          </p:cNvPr>
          <p:cNvSpPr>
            <a:spLocks noGrp="1"/>
          </p:cNvSpPr>
          <p:nvPr>
            <p:ph type="ftr" sz="quarter" idx="11"/>
          </p:nvPr>
        </p:nvSpPr>
        <p:spPr/>
        <p:txBody>
          <a:bodyPr/>
          <a:lstStyle/>
          <a:p>
            <a:r>
              <a:rPr lang="en-US" dirty="0"/>
              <a:t>Fabio Garufi - Intl. Conference on the physics of the </a:t>
            </a:r>
            <a:r>
              <a:rPr lang="en-US" b="1" dirty="0"/>
              <a:t>two</a:t>
            </a:r>
            <a:r>
              <a:rPr lang="en-US" dirty="0"/>
              <a:t> infinities 2023</a:t>
            </a:r>
            <a:endParaRPr lang="it-IT" dirty="0"/>
          </a:p>
        </p:txBody>
      </p:sp>
      <p:sp>
        <p:nvSpPr>
          <p:cNvPr id="5" name="Segnaposto numero diapositiva 4">
            <a:extLst>
              <a:ext uri="{FF2B5EF4-FFF2-40B4-BE49-F238E27FC236}">
                <a16:creationId xmlns:a16="http://schemas.microsoft.com/office/drawing/2014/main" id="{E6C8892D-2C4C-BAE2-877C-AF39CC130BFD}"/>
              </a:ext>
            </a:extLst>
          </p:cNvPr>
          <p:cNvSpPr>
            <a:spLocks noGrp="1"/>
          </p:cNvSpPr>
          <p:nvPr>
            <p:ph type="sldNum" sz="quarter" idx="12"/>
          </p:nvPr>
        </p:nvSpPr>
        <p:spPr/>
        <p:txBody>
          <a:bodyPr/>
          <a:lstStyle/>
          <a:p>
            <a:fld id="{1980F75D-B04F-4377-8320-55DE5D3778B6}" type="slidenum">
              <a:rPr lang="it-IT" smtClean="0"/>
              <a:t>2</a:t>
            </a:fld>
            <a:endParaRPr lang="it-IT" dirty="0"/>
          </a:p>
        </p:txBody>
      </p:sp>
      <p:pic>
        <p:nvPicPr>
          <p:cNvPr id="8" name="Immagine 7">
            <a:extLst>
              <a:ext uri="{FF2B5EF4-FFF2-40B4-BE49-F238E27FC236}">
                <a16:creationId xmlns:a16="http://schemas.microsoft.com/office/drawing/2014/main" id="{9A9AC0FA-EA4D-E0DC-3891-DC32DAB9DFC3}"/>
              </a:ext>
            </a:extLst>
          </p:cNvPr>
          <p:cNvPicPr>
            <a:picLocks noChangeAspect="1"/>
          </p:cNvPicPr>
          <p:nvPr/>
        </p:nvPicPr>
        <p:blipFill>
          <a:blip r:embed="rId3"/>
          <a:stretch>
            <a:fillRect/>
          </a:stretch>
        </p:blipFill>
        <p:spPr>
          <a:xfrm>
            <a:off x="838200" y="1674273"/>
            <a:ext cx="9015108" cy="3044853"/>
          </a:xfrm>
          <a:prstGeom prst="rect">
            <a:avLst/>
          </a:prstGeom>
        </p:spPr>
      </p:pic>
      <p:sp>
        <p:nvSpPr>
          <p:cNvPr id="6" name="CasellaDiTesto 5">
            <a:extLst>
              <a:ext uri="{FF2B5EF4-FFF2-40B4-BE49-F238E27FC236}">
                <a16:creationId xmlns:a16="http://schemas.microsoft.com/office/drawing/2014/main" id="{90CE15E2-B58B-FD20-977C-7B10E648A8C0}"/>
              </a:ext>
            </a:extLst>
          </p:cNvPr>
          <p:cNvSpPr txBox="1"/>
          <p:nvPr/>
        </p:nvSpPr>
        <p:spPr>
          <a:xfrm>
            <a:off x="5677136" y="4904236"/>
            <a:ext cx="6096000" cy="1200329"/>
          </a:xfrm>
          <a:prstGeom prst="rect">
            <a:avLst/>
          </a:prstGeom>
          <a:noFill/>
        </p:spPr>
        <p:txBody>
          <a:bodyPr wrap="square">
            <a:spAutoFit/>
          </a:bodyPr>
          <a:lstStyle/>
          <a:p>
            <a:r>
              <a:rPr lang="en-US" dirty="0">
                <a:effectLst/>
                <a:latin typeface="Arial" panose="020B0604020202020204" pitchFamily="34" charset="0"/>
              </a:rPr>
              <a:t>There are currently more than 820 Members in the Virgo Collaboration, representing 138 Institutions in 15 different countries (as for Jan 2023); 9 </a:t>
            </a:r>
            <a:r>
              <a:rPr lang="en-US">
                <a:effectLst/>
                <a:latin typeface="Arial" panose="020B0604020202020204" pitchFamily="34" charset="0"/>
              </a:rPr>
              <a:t>of them are in </a:t>
            </a:r>
            <a:r>
              <a:rPr lang="en-US" dirty="0">
                <a:effectLst/>
                <a:latin typeface="Arial" panose="020B0604020202020204" pitchFamily="34" charset="0"/>
              </a:rPr>
              <a:t>the Steering Committee</a:t>
            </a:r>
            <a:endParaRPr lang="it-IT" dirty="0"/>
          </a:p>
        </p:txBody>
      </p:sp>
      <p:pic>
        <p:nvPicPr>
          <p:cNvPr id="9" name="Immagine 8" descr="Immagine che contiene grafico&#10;&#10;Descrizione generata automaticamente">
            <a:extLst>
              <a:ext uri="{FF2B5EF4-FFF2-40B4-BE49-F238E27FC236}">
                <a16:creationId xmlns:a16="http://schemas.microsoft.com/office/drawing/2014/main" id="{3B1289A6-160B-FC87-6DAA-434460C5B82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912656" y="4970410"/>
            <a:ext cx="584916" cy="389792"/>
          </a:xfrm>
          <a:prstGeom prst="rect">
            <a:avLst/>
          </a:prstGeom>
          <a:effectLst>
            <a:outerShdw blurRad="50800" dist="38100" dir="16200000" rotWithShape="0">
              <a:prstClr val="black">
                <a:alpha val="40000"/>
              </a:prstClr>
            </a:outerShdw>
          </a:effectLst>
        </p:spPr>
      </p:pic>
      <p:pic>
        <p:nvPicPr>
          <p:cNvPr id="13" name="Immagine 12">
            <a:extLst>
              <a:ext uri="{FF2B5EF4-FFF2-40B4-BE49-F238E27FC236}">
                <a16:creationId xmlns:a16="http://schemas.microsoft.com/office/drawing/2014/main" id="{0138C9C0-C68F-027C-D140-AEF9BD06EEF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005464" y="2006169"/>
            <a:ext cx="598089" cy="422932"/>
          </a:xfrm>
          <a:prstGeom prst="rect">
            <a:avLst/>
          </a:prstGeom>
        </p:spPr>
      </p:pic>
      <p:pic>
        <p:nvPicPr>
          <p:cNvPr id="15" name="Immagine 14" descr="Immagine che contiene cerchio&#10;&#10;Descrizione generata automaticamente">
            <a:extLst>
              <a:ext uri="{FF2B5EF4-FFF2-40B4-BE49-F238E27FC236}">
                <a16:creationId xmlns:a16="http://schemas.microsoft.com/office/drawing/2014/main" id="{0BAD40D6-491C-0744-AFBF-490179FB4CEC}"/>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982201" y="2695049"/>
            <a:ext cx="634398" cy="422932"/>
          </a:xfrm>
          <a:prstGeom prst="rect">
            <a:avLst/>
          </a:prstGeom>
          <a:effectLst>
            <a:outerShdw blurRad="50800" dist="50800" dir="5400000" algn="ctr" rotWithShape="0">
              <a:schemeClr val="tx1"/>
            </a:outerShdw>
          </a:effectLst>
        </p:spPr>
      </p:pic>
      <p:pic>
        <p:nvPicPr>
          <p:cNvPr id="18" name="Immagine 17" descr="Immagine che contiene logo&#10;&#10;Descrizione generata automaticamente">
            <a:extLst>
              <a:ext uri="{FF2B5EF4-FFF2-40B4-BE49-F238E27FC236}">
                <a16:creationId xmlns:a16="http://schemas.microsoft.com/office/drawing/2014/main" id="{EAB70548-330B-5672-42E7-AB694DC6F45F}"/>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912656" y="5448467"/>
            <a:ext cx="584916" cy="389792"/>
          </a:xfrm>
          <a:prstGeom prst="rect">
            <a:avLst/>
          </a:prstGeom>
        </p:spPr>
      </p:pic>
      <p:sp>
        <p:nvSpPr>
          <p:cNvPr id="21" name="AutoShape 3">
            <a:extLst>
              <a:ext uri="{FF2B5EF4-FFF2-40B4-BE49-F238E27FC236}">
                <a16:creationId xmlns:a16="http://schemas.microsoft.com/office/drawing/2014/main" id="{21120799-DC7B-218D-A91C-5C51B72A5243}"/>
              </a:ext>
            </a:extLst>
          </p:cNvPr>
          <p:cNvSpPr>
            <a:spLocks noChangeAspect="1" noChangeArrowheads="1" noTextEdit="1"/>
          </p:cNvSpPr>
          <p:nvPr/>
        </p:nvSpPr>
        <p:spPr bwMode="auto">
          <a:xfrm>
            <a:off x="1201738" y="4903788"/>
            <a:ext cx="251777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29" name="Picture 5">
            <a:extLst>
              <a:ext uri="{FF2B5EF4-FFF2-40B4-BE49-F238E27FC236}">
                <a16:creationId xmlns:a16="http://schemas.microsoft.com/office/drawing/2014/main" id="{60D268C0-FE72-49FC-8B21-EEA5D061DE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01738" y="4719126"/>
            <a:ext cx="2519363" cy="18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magine 22">
            <a:extLst>
              <a:ext uri="{FF2B5EF4-FFF2-40B4-BE49-F238E27FC236}">
                <a16:creationId xmlns:a16="http://schemas.microsoft.com/office/drawing/2014/main" id="{5F0EA03E-2C69-F2B0-7C09-A5479E22C4D6}"/>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3912656" y="5983039"/>
            <a:ext cx="584916" cy="389944"/>
          </a:xfrm>
          <a:prstGeom prst="rect">
            <a:avLst/>
          </a:prstGeom>
        </p:spPr>
      </p:pic>
      <p:pic>
        <p:nvPicPr>
          <p:cNvPr id="25" name="Immagine 24" descr="Immagine che contiene diagramma&#10;&#10;Descrizione generata automaticamente">
            <a:extLst>
              <a:ext uri="{FF2B5EF4-FFF2-40B4-BE49-F238E27FC236}">
                <a16:creationId xmlns:a16="http://schemas.microsoft.com/office/drawing/2014/main" id="{119B7155-31D3-E9CC-32BF-98CF2727C75E}"/>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761641" y="6197600"/>
            <a:ext cx="511971" cy="341313"/>
          </a:xfrm>
          <a:prstGeom prst="rect">
            <a:avLst/>
          </a:prstGeom>
        </p:spPr>
      </p:pic>
      <p:sp>
        <p:nvSpPr>
          <p:cNvPr id="26" name="CasellaDiTesto 25">
            <a:extLst>
              <a:ext uri="{FF2B5EF4-FFF2-40B4-BE49-F238E27FC236}">
                <a16:creationId xmlns:a16="http://schemas.microsoft.com/office/drawing/2014/main" id="{B59D0D17-5CF0-AC55-088B-9A02A7DEADF5}"/>
              </a:ext>
            </a:extLst>
          </p:cNvPr>
          <p:cNvSpPr txBox="1"/>
          <p:nvPr/>
        </p:nvSpPr>
        <p:spPr>
          <a:xfrm>
            <a:off x="952500" y="6858000"/>
            <a:ext cx="10287000" cy="230832"/>
          </a:xfrm>
          <a:prstGeom prst="rect">
            <a:avLst/>
          </a:prstGeom>
          <a:noFill/>
        </p:spPr>
        <p:txBody>
          <a:bodyPr wrap="square" rtlCol="0">
            <a:spAutoFit/>
          </a:bodyPr>
          <a:lstStyle/>
          <a:p>
            <a:r>
              <a:rPr lang="it-IT" sz="900">
                <a:hlinkClick r:id="rId16" tooltip="https://en.wikipedia.org/wiki/Portugal_at_the_2012_Summer_Paralympics"/>
              </a:rPr>
              <a:t>Questa foto</a:t>
            </a:r>
            <a:r>
              <a:rPr lang="it-IT" sz="900"/>
              <a:t> di Autore sconosciuto è concesso in licenza da </a:t>
            </a:r>
            <a:r>
              <a:rPr lang="it-IT" sz="900">
                <a:hlinkClick r:id="rId17" tooltip="https://creativecommons.org/licenses/by-sa/3.0/"/>
              </a:rPr>
              <a:t>CC BY-SA</a:t>
            </a:r>
            <a:endParaRPr lang="it-IT" sz="900"/>
          </a:p>
        </p:txBody>
      </p:sp>
      <p:pic>
        <p:nvPicPr>
          <p:cNvPr id="28" name="Immagine 27" descr="Immagine che contiene Rettangolo&#10;&#10;Descrizione generata automaticamente">
            <a:extLst>
              <a:ext uri="{FF2B5EF4-FFF2-40B4-BE49-F238E27FC236}">
                <a16:creationId xmlns:a16="http://schemas.microsoft.com/office/drawing/2014/main" id="{52F98C62-1BDF-AB9D-B050-5E163A64C2B1}"/>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553969" y="5537201"/>
            <a:ext cx="500925" cy="40074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2822110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0579AE-9FBF-0DCA-0668-AE955BE95D65}"/>
              </a:ext>
            </a:extLst>
          </p:cNvPr>
          <p:cNvSpPr>
            <a:spLocks noGrp="1"/>
          </p:cNvSpPr>
          <p:nvPr>
            <p:ph type="title"/>
          </p:nvPr>
        </p:nvSpPr>
        <p:spPr/>
        <p:txBody>
          <a:bodyPr/>
          <a:lstStyle/>
          <a:p>
            <a:r>
              <a:rPr lang="it-IT" dirty="0"/>
              <a:t>First </a:t>
            </a:r>
            <a:r>
              <a:rPr lang="it-IT" dirty="0" err="1"/>
              <a:t>sensitivity</a:t>
            </a:r>
            <a:r>
              <a:rPr lang="it-IT" dirty="0"/>
              <a:t> </a:t>
            </a:r>
            <a:r>
              <a:rPr lang="it-IT" dirty="0" err="1"/>
              <a:t>curves</a:t>
            </a:r>
            <a:endParaRPr lang="it-IT" dirty="0"/>
          </a:p>
        </p:txBody>
      </p:sp>
      <p:sp>
        <p:nvSpPr>
          <p:cNvPr id="16" name="Segnaposto contenuto 15">
            <a:extLst>
              <a:ext uri="{FF2B5EF4-FFF2-40B4-BE49-F238E27FC236}">
                <a16:creationId xmlns:a16="http://schemas.microsoft.com/office/drawing/2014/main" id="{D270CE2F-DD98-EE02-57BC-A7361500600C}"/>
              </a:ext>
            </a:extLst>
          </p:cNvPr>
          <p:cNvSpPr>
            <a:spLocks noGrp="1"/>
          </p:cNvSpPr>
          <p:nvPr>
            <p:ph sz="half" idx="1"/>
          </p:nvPr>
        </p:nvSpPr>
        <p:spPr>
          <a:xfrm>
            <a:off x="805915" y="1981884"/>
            <a:ext cx="5546017" cy="4351338"/>
          </a:xfrm>
        </p:spPr>
        <p:txBody>
          <a:bodyPr>
            <a:normAutofit fontScale="70000" lnSpcReduction="20000"/>
          </a:bodyPr>
          <a:lstStyle/>
          <a:p>
            <a:pPr algn="l"/>
            <a:r>
              <a:rPr lang="it-IT" sz="2900" b="0" i="0" u="none" strike="noStrike" baseline="0" dirty="0" err="1">
                <a:solidFill>
                  <a:srgbClr val="000000"/>
                </a:solidFill>
                <a:latin typeface="Avenir-Book"/>
              </a:rPr>
              <a:t>Stable</a:t>
            </a:r>
            <a:r>
              <a:rPr lang="it-IT" sz="2900" b="0" i="0" u="none" strike="noStrike" baseline="0" dirty="0">
                <a:solidFill>
                  <a:srgbClr val="000000"/>
                </a:solidFill>
                <a:latin typeface="Avenir-Book"/>
              </a:rPr>
              <a:t> and </a:t>
            </a:r>
            <a:r>
              <a:rPr lang="it-IT" sz="2900" b="0" i="0" u="none" strike="noStrike" baseline="0" dirty="0" err="1">
                <a:solidFill>
                  <a:srgbClr val="000000"/>
                </a:solidFill>
                <a:latin typeface="Avenir-Book"/>
              </a:rPr>
              <a:t>robust</a:t>
            </a:r>
            <a:r>
              <a:rPr lang="it-IT" sz="2900" b="0" i="0" u="none" strike="noStrike" baseline="0" dirty="0">
                <a:solidFill>
                  <a:srgbClr val="000000"/>
                </a:solidFill>
                <a:latin typeface="Avenir-Book"/>
              </a:rPr>
              <a:t> </a:t>
            </a:r>
            <a:r>
              <a:rPr lang="it-IT" sz="2900" b="0" i="0" u="none" strike="noStrike" baseline="0" dirty="0" err="1">
                <a:solidFill>
                  <a:srgbClr val="000000"/>
                </a:solidFill>
                <a:latin typeface="Avenir-Book"/>
              </a:rPr>
              <a:t>interferometer</a:t>
            </a:r>
            <a:r>
              <a:rPr lang="it-IT" sz="2900" dirty="0">
                <a:solidFill>
                  <a:srgbClr val="000000"/>
                </a:solidFill>
                <a:latin typeface="Avenir-Book"/>
              </a:rPr>
              <a:t> </a:t>
            </a:r>
            <a:r>
              <a:rPr lang="it-IT" sz="2900" b="0" i="0" u="none" strike="noStrike" baseline="0" dirty="0">
                <a:solidFill>
                  <a:srgbClr val="000000"/>
                </a:solidFill>
                <a:latin typeface="Avenir-Book"/>
              </a:rPr>
              <a:t>control</a:t>
            </a:r>
          </a:p>
          <a:p>
            <a:pPr lvl="1"/>
            <a:r>
              <a:rPr lang="it-IT" sz="2300" b="0" i="0" u="none" strike="noStrike" baseline="0" dirty="0">
                <a:solidFill>
                  <a:srgbClr val="4D4D4D"/>
                </a:solidFill>
                <a:latin typeface="Avenir-Book"/>
              </a:rPr>
              <a:t>Routine night running</a:t>
            </a:r>
          </a:p>
          <a:p>
            <a:pPr lvl="1"/>
            <a:r>
              <a:rPr lang="en-US" sz="2300" b="0" i="0" u="none" strike="noStrike" baseline="0" dirty="0">
                <a:solidFill>
                  <a:srgbClr val="4D4D4D"/>
                </a:solidFill>
                <a:latin typeface="Avenir-Book"/>
              </a:rPr>
              <a:t>2-days </a:t>
            </a:r>
            <a:r>
              <a:rPr lang="en-US" sz="2300" b="0" i="0" u="none" strike="noStrike" baseline="0" dirty="0" err="1">
                <a:solidFill>
                  <a:srgbClr val="4D4D4D"/>
                </a:solidFill>
                <a:latin typeface="Avenir-Book"/>
              </a:rPr>
              <a:t>eng.</a:t>
            </a:r>
            <a:r>
              <a:rPr lang="en-US" sz="2300" b="0" i="0" u="none" strike="noStrike" baseline="0" dirty="0">
                <a:solidFill>
                  <a:srgbClr val="4D4D4D"/>
                </a:solidFill>
                <a:latin typeface="Avenir-Book"/>
              </a:rPr>
              <a:t> run in early Nov</a:t>
            </a:r>
            <a:r>
              <a:rPr lang="en-US" sz="1900" b="0" i="0" u="none" strike="noStrike" baseline="0" dirty="0">
                <a:solidFill>
                  <a:srgbClr val="4D4D4D"/>
                </a:solidFill>
                <a:latin typeface="Avenir-Book"/>
              </a:rPr>
              <a:t>.</a:t>
            </a:r>
          </a:p>
          <a:p>
            <a:r>
              <a:rPr lang="it-IT" sz="2900" b="0" i="0" u="none" strike="noStrike" baseline="0" dirty="0">
                <a:solidFill>
                  <a:srgbClr val="000000"/>
                </a:solidFill>
                <a:latin typeface="ArialMT"/>
              </a:rPr>
              <a:t> </a:t>
            </a:r>
            <a:r>
              <a:rPr lang="it-IT" sz="2900" b="0" i="0" u="none" strike="noStrike" baseline="0" dirty="0" err="1">
                <a:solidFill>
                  <a:srgbClr val="000000"/>
                </a:solidFill>
                <a:latin typeface="Avenir-Book"/>
              </a:rPr>
              <a:t>Important</a:t>
            </a:r>
            <a:r>
              <a:rPr lang="it-IT" sz="2900" b="0" i="0" u="none" strike="noStrike" baseline="0" dirty="0">
                <a:solidFill>
                  <a:srgbClr val="000000"/>
                </a:solidFill>
                <a:latin typeface="Avenir-Book"/>
              </a:rPr>
              <a:t> features </a:t>
            </a:r>
            <a:r>
              <a:rPr lang="it-IT" sz="2900" b="0" i="0" u="none" strike="noStrike" baseline="0" dirty="0" err="1">
                <a:solidFill>
                  <a:srgbClr val="000000"/>
                </a:solidFill>
                <a:latin typeface="Avenir-Book"/>
              </a:rPr>
              <a:t>understood</a:t>
            </a:r>
            <a:endParaRPr lang="it-IT" sz="2900" b="0" i="0" u="none" strike="noStrike" baseline="0" dirty="0">
              <a:solidFill>
                <a:srgbClr val="000000"/>
              </a:solidFill>
              <a:latin typeface="Avenir-Book"/>
            </a:endParaRPr>
          </a:p>
          <a:p>
            <a:pPr lvl="1"/>
            <a:r>
              <a:rPr lang="en-US" sz="2300" b="0" i="0" u="none" strike="noStrike" baseline="0" dirty="0">
                <a:solidFill>
                  <a:srgbClr val="818181"/>
                </a:solidFill>
                <a:latin typeface="Calibri" panose="020F0502020204030204" pitchFamily="34" charset="0"/>
              </a:rPr>
              <a:t> </a:t>
            </a:r>
            <a:r>
              <a:rPr lang="en-US" sz="2300" b="0" i="0" u="none" strike="noStrike" baseline="0" dirty="0">
                <a:solidFill>
                  <a:srgbClr val="4D4D4D"/>
                </a:solidFill>
                <a:latin typeface="Avenir-Book"/>
              </a:rPr>
              <a:t>Role of HOM in SR cavity</a:t>
            </a:r>
          </a:p>
          <a:p>
            <a:pPr algn="l"/>
            <a:r>
              <a:rPr lang="it-IT" sz="2400" b="0" i="0" u="none" strike="noStrike" baseline="0" dirty="0">
                <a:solidFill>
                  <a:srgbClr val="000000"/>
                </a:solidFill>
                <a:latin typeface="ArialMT"/>
              </a:rPr>
              <a:t> </a:t>
            </a:r>
            <a:r>
              <a:rPr lang="it-IT" sz="2900" b="0" i="0" u="none" strike="noStrike" baseline="0" dirty="0" err="1">
                <a:solidFill>
                  <a:srgbClr val="000000"/>
                </a:solidFill>
                <a:latin typeface="Avenir-Book"/>
              </a:rPr>
              <a:t>Noise</a:t>
            </a:r>
            <a:r>
              <a:rPr lang="it-IT" sz="2900" b="0" i="0" u="none" strike="noStrike" baseline="0" dirty="0">
                <a:solidFill>
                  <a:srgbClr val="000000"/>
                </a:solidFill>
                <a:latin typeface="Avenir-Book"/>
              </a:rPr>
              <a:t> </a:t>
            </a:r>
            <a:r>
              <a:rPr lang="it-IT" sz="2900" b="0" i="0" u="none" strike="noStrike" baseline="0" dirty="0" err="1">
                <a:solidFill>
                  <a:srgbClr val="000000"/>
                </a:solidFill>
                <a:latin typeface="Avenir-Book"/>
              </a:rPr>
              <a:t>hunting</a:t>
            </a:r>
            <a:r>
              <a:rPr lang="it-IT" sz="2900" b="0" i="0" u="none" strike="noStrike" baseline="0" dirty="0">
                <a:solidFill>
                  <a:srgbClr val="000000"/>
                </a:solidFill>
                <a:latin typeface="Avenir-Book"/>
              </a:rPr>
              <a:t> </a:t>
            </a:r>
            <a:r>
              <a:rPr lang="it-IT" sz="2900" b="0" i="0" u="none" strike="noStrike" baseline="0" dirty="0" err="1">
                <a:solidFill>
                  <a:srgbClr val="000000"/>
                </a:solidFill>
                <a:latin typeface="Avenir-Book"/>
              </a:rPr>
              <a:t>started</a:t>
            </a:r>
            <a:endParaRPr lang="it-IT" sz="2900" b="0" i="0" u="none" strike="noStrike" baseline="0" dirty="0">
              <a:solidFill>
                <a:srgbClr val="000000"/>
              </a:solidFill>
              <a:latin typeface="Avenir-Book"/>
            </a:endParaRPr>
          </a:p>
          <a:p>
            <a:pPr algn="l"/>
            <a:r>
              <a:rPr lang="it-IT" sz="2900" b="0" i="0" u="none" strike="noStrike" baseline="0" dirty="0">
                <a:solidFill>
                  <a:srgbClr val="000000"/>
                </a:solidFill>
                <a:latin typeface="ArialMT"/>
              </a:rPr>
              <a:t> </a:t>
            </a:r>
            <a:r>
              <a:rPr lang="it-IT" sz="2900" b="0" i="0" u="none" strike="noStrike" baseline="0" dirty="0">
                <a:solidFill>
                  <a:srgbClr val="000000"/>
                </a:solidFill>
                <a:latin typeface="Avenir-Book"/>
              </a:rPr>
              <a:t>First </a:t>
            </a:r>
            <a:r>
              <a:rPr lang="it-IT" sz="2900" b="0" i="0" u="none" strike="noStrike" baseline="0" dirty="0" err="1">
                <a:solidFill>
                  <a:srgbClr val="000000"/>
                </a:solidFill>
                <a:latin typeface="Avenir-Book"/>
              </a:rPr>
              <a:t>sensitivity</a:t>
            </a:r>
            <a:r>
              <a:rPr lang="it-IT" sz="2900" b="0" i="0" u="none" strike="noStrike" baseline="0" dirty="0">
                <a:solidFill>
                  <a:srgbClr val="000000"/>
                </a:solidFill>
                <a:latin typeface="Avenir-Book"/>
              </a:rPr>
              <a:t> curve </a:t>
            </a:r>
            <a:r>
              <a:rPr lang="it-IT" sz="2900" b="0" i="0" u="none" strike="noStrike" baseline="0" dirty="0" err="1">
                <a:solidFill>
                  <a:srgbClr val="000000"/>
                </a:solidFill>
                <a:latin typeface="Avenir-Book"/>
              </a:rPr>
              <a:t>measured</a:t>
            </a:r>
            <a:r>
              <a:rPr lang="it-IT" sz="2900" b="0" i="0" u="none" strike="noStrike" baseline="0" dirty="0">
                <a:solidFill>
                  <a:srgbClr val="000000"/>
                </a:solidFill>
                <a:latin typeface="Avenir-Book"/>
              </a:rPr>
              <a:t> in </a:t>
            </a:r>
            <a:r>
              <a:rPr lang="it-IT" sz="2900" b="0" i="0" u="none" strike="noStrike" baseline="0" dirty="0" err="1">
                <a:solidFill>
                  <a:srgbClr val="000000"/>
                </a:solidFill>
                <a:latin typeface="Avenir-Book"/>
              </a:rPr>
              <a:t>november</a:t>
            </a:r>
            <a:endParaRPr lang="it-IT" sz="2900" b="0" i="0" u="none" strike="noStrike" baseline="0" dirty="0">
              <a:solidFill>
                <a:srgbClr val="000000"/>
              </a:solidFill>
              <a:latin typeface="Avenir-Book"/>
            </a:endParaRPr>
          </a:p>
          <a:p>
            <a:pPr lvl="1"/>
            <a:r>
              <a:rPr lang="en-US" sz="2300" b="0" i="0" u="none" strike="noStrike" baseline="0" dirty="0">
                <a:solidFill>
                  <a:srgbClr val="4D4D4D"/>
                </a:solidFill>
                <a:latin typeface="Avenir-Book"/>
              </a:rPr>
              <a:t>Limited by defective OMC (~90% </a:t>
            </a:r>
            <a:r>
              <a:rPr lang="it-IT" sz="2300" b="0" i="0" u="none" strike="noStrike" baseline="0" dirty="0" err="1">
                <a:solidFill>
                  <a:srgbClr val="4D4D4D"/>
                </a:solidFill>
                <a:latin typeface="Avenir-Book"/>
              </a:rPr>
              <a:t>losses</a:t>
            </a:r>
            <a:r>
              <a:rPr lang="it-IT" sz="2300" b="0" i="0" u="none" strike="noStrike" baseline="0" dirty="0">
                <a:solidFill>
                  <a:srgbClr val="4D4D4D"/>
                </a:solidFill>
                <a:latin typeface="Avenir-Book"/>
              </a:rPr>
              <a:t>)</a:t>
            </a:r>
          </a:p>
          <a:p>
            <a:r>
              <a:rPr lang="en-US" sz="2900" b="0" i="0" u="none" strike="noStrike" baseline="0" dirty="0">
                <a:solidFill>
                  <a:srgbClr val="000000"/>
                </a:solidFill>
                <a:latin typeface="Avenir-Book"/>
              </a:rPr>
              <a:t>A 2 weeks commissioning break was planned to replace the OMC </a:t>
            </a:r>
            <a:r>
              <a:rPr lang="it-IT" sz="2900" b="0" i="0" u="none" strike="noStrike" baseline="0" dirty="0" err="1">
                <a:solidFill>
                  <a:srgbClr val="4D4D4D"/>
                </a:solidFill>
                <a:latin typeface="Avenir-Book"/>
              </a:rPr>
              <a:t>Started</a:t>
            </a:r>
            <a:r>
              <a:rPr lang="it-IT" sz="2900" b="0" i="0" u="none" strike="noStrike" baseline="0" dirty="0">
                <a:solidFill>
                  <a:srgbClr val="4D4D4D"/>
                </a:solidFill>
                <a:latin typeface="Avenir-Book"/>
              </a:rPr>
              <a:t> on </a:t>
            </a:r>
            <a:r>
              <a:rPr lang="it-IT" sz="2900" b="0" i="0" u="none" strike="noStrike" baseline="0" dirty="0" err="1">
                <a:solidFill>
                  <a:srgbClr val="4D4D4D"/>
                </a:solidFill>
                <a:latin typeface="Avenir-Book"/>
              </a:rPr>
              <a:t>Nov</a:t>
            </a:r>
            <a:r>
              <a:rPr lang="it-IT" sz="2900" b="0" i="0" u="none" strike="noStrike" baseline="0" dirty="0">
                <a:solidFill>
                  <a:srgbClr val="4D4D4D"/>
                </a:solidFill>
                <a:latin typeface="Avenir-Book"/>
              </a:rPr>
              <a:t> 14</a:t>
            </a:r>
          </a:p>
          <a:p>
            <a:r>
              <a:rPr lang="it-IT" sz="2900" b="0" i="0" u="none" strike="noStrike" baseline="0" dirty="0" err="1">
                <a:solidFill>
                  <a:srgbClr val="000000"/>
                </a:solidFill>
                <a:latin typeface="Avenir-Book"/>
              </a:rPr>
              <a:t>Additional</a:t>
            </a:r>
            <a:r>
              <a:rPr lang="it-IT" sz="2900" b="0" i="0" u="none" strike="noStrike" baseline="0" dirty="0">
                <a:solidFill>
                  <a:srgbClr val="000000"/>
                </a:solidFill>
                <a:latin typeface="Avenir-Book"/>
              </a:rPr>
              <a:t> actions </a:t>
            </a:r>
            <a:r>
              <a:rPr lang="it-IT" sz="2900" b="0" i="0" u="none" strike="noStrike" baseline="0" dirty="0" err="1">
                <a:solidFill>
                  <a:srgbClr val="000000"/>
                </a:solidFill>
                <a:latin typeface="Avenir-Book"/>
              </a:rPr>
              <a:t>performed</a:t>
            </a:r>
            <a:endParaRPr lang="it-IT" sz="2900" dirty="0">
              <a:solidFill>
                <a:srgbClr val="000000"/>
              </a:solidFill>
              <a:latin typeface="Avenir-Book"/>
            </a:endParaRPr>
          </a:p>
          <a:p>
            <a:pPr lvl="1"/>
            <a:r>
              <a:rPr lang="en-US" sz="2300" b="0" i="0" u="none" strike="noStrike" baseline="0" dirty="0">
                <a:solidFill>
                  <a:srgbClr val="4D4D4D"/>
                </a:solidFill>
                <a:latin typeface="Avenir-Book"/>
              </a:rPr>
              <a:t>Installation of </a:t>
            </a:r>
            <a:r>
              <a:rPr lang="en-US" sz="2300" b="0" i="0" u="none" strike="noStrike" baseline="0" dirty="0" err="1">
                <a:solidFill>
                  <a:srgbClr val="4D4D4D"/>
                </a:solidFill>
                <a:latin typeface="Avenir-Book"/>
              </a:rPr>
              <a:t>ZnSe</a:t>
            </a:r>
            <a:r>
              <a:rPr lang="en-US" sz="2300" b="0" i="0" u="none" strike="noStrike" baseline="0" dirty="0">
                <a:solidFill>
                  <a:srgbClr val="4D4D4D"/>
                </a:solidFill>
                <a:latin typeface="Avenir-Book"/>
              </a:rPr>
              <a:t> windows for point absorbers mitigation</a:t>
            </a:r>
          </a:p>
          <a:p>
            <a:pPr lvl="1"/>
            <a:r>
              <a:rPr lang="it-IT" sz="2300" b="0" i="0" u="none" strike="noStrike" baseline="0" dirty="0">
                <a:solidFill>
                  <a:srgbClr val="4D4D4D"/>
                </a:solidFill>
                <a:latin typeface="Avenir-Book"/>
              </a:rPr>
              <a:t>PSL/INJ </a:t>
            </a:r>
            <a:r>
              <a:rPr lang="it-IT" sz="2300" b="0" i="0" u="none" strike="noStrike" baseline="0" dirty="0" err="1">
                <a:solidFill>
                  <a:srgbClr val="4D4D4D"/>
                </a:solidFill>
                <a:latin typeface="Avenir-Book"/>
              </a:rPr>
              <a:t>installations</a:t>
            </a:r>
            <a:endParaRPr lang="it-IT" sz="2300" dirty="0"/>
          </a:p>
          <a:p>
            <a:endParaRPr lang="it-IT" dirty="0"/>
          </a:p>
        </p:txBody>
      </p:sp>
      <p:sp>
        <p:nvSpPr>
          <p:cNvPr id="17" name="Segnaposto contenuto 16">
            <a:extLst>
              <a:ext uri="{FF2B5EF4-FFF2-40B4-BE49-F238E27FC236}">
                <a16:creationId xmlns:a16="http://schemas.microsoft.com/office/drawing/2014/main" id="{AC6B7945-1611-A6AA-44D8-AFA10BB05731}"/>
              </a:ext>
            </a:extLst>
          </p:cNvPr>
          <p:cNvSpPr>
            <a:spLocks noGrp="1"/>
          </p:cNvSpPr>
          <p:nvPr>
            <p:ph sz="half" idx="2"/>
          </p:nvPr>
        </p:nvSpPr>
        <p:spPr>
          <a:xfrm>
            <a:off x="6172200" y="2005012"/>
            <a:ext cx="4512365" cy="1006545"/>
          </a:xfrm>
        </p:spPr>
        <p:txBody>
          <a:bodyPr>
            <a:normAutofit fontScale="70000" lnSpcReduction="20000"/>
          </a:bodyPr>
          <a:lstStyle/>
          <a:p>
            <a:r>
              <a:rPr lang="it-IT" dirty="0"/>
              <a:t>From November to March, </a:t>
            </a:r>
            <a:r>
              <a:rPr lang="it-IT" dirty="0" err="1"/>
              <a:t>sensitivity</a:t>
            </a:r>
            <a:r>
              <a:rPr lang="it-IT" dirty="0"/>
              <a:t> (</a:t>
            </a:r>
            <a:r>
              <a:rPr lang="it-IT" dirty="0" err="1"/>
              <a:t>reach</a:t>
            </a:r>
            <a:r>
              <a:rPr lang="it-IT" dirty="0"/>
              <a:t>) </a:t>
            </a:r>
            <a:r>
              <a:rPr lang="it-IT" dirty="0" err="1"/>
              <a:t>passed</a:t>
            </a:r>
            <a:r>
              <a:rPr lang="it-IT" dirty="0"/>
              <a:t> from 4.8 to 13 </a:t>
            </a:r>
            <a:r>
              <a:rPr lang="it-IT" dirty="0" err="1"/>
              <a:t>Mpc</a:t>
            </a:r>
            <a:r>
              <a:rPr lang="it-IT" dirty="0"/>
              <a:t>, </a:t>
            </a:r>
            <a:r>
              <a:rPr lang="it-IT" dirty="0" err="1"/>
              <a:t>still</a:t>
            </a:r>
            <a:r>
              <a:rPr lang="it-IT" dirty="0"/>
              <a:t> </a:t>
            </a:r>
            <a:r>
              <a:rPr lang="it-IT" dirty="0" err="1"/>
              <a:t>progressing</a:t>
            </a:r>
            <a:r>
              <a:rPr lang="it-IT" dirty="0"/>
              <a:t>, </a:t>
            </a:r>
            <a:r>
              <a:rPr lang="it-IT" dirty="0" err="1"/>
              <a:t>despite</a:t>
            </a:r>
            <a:r>
              <a:rPr lang="it-IT" dirty="0"/>
              <a:t> the </a:t>
            </a:r>
            <a:r>
              <a:rPr lang="it-IT" dirty="0" err="1"/>
              <a:t>lowering</a:t>
            </a:r>
            <a:r>
              <a:rPr lang="it-IT" dirty="0"/>
              <a:t> of input power (</a:t>
            </a:r>
            <a:r>
              <a:rPr lang="it-IT" dirty="0" err="1"/>
              <a:t>see</a:t>
            </a:r>
            <a:r>
              <a:rPr lang="it-IT" dirty="0"/>
              <a:t> </a:t>
            </a:r>
            <a:r>
              <a:rPr lang="it-IT" dirty="0" err="1"/>
              <a:t>later</a:t>
            </a:r>
            <a:r>
              <a:rPr lang="it-IT" dirty="0"/>
              <a:t>).</a:t>
            </a:r>
          </a:p>
          <a:p>
            <a:endParaRPr lang="it-IT" dirty="0"/>
          </a:p>
        </p:txBody>
      </p:sp>
      <p:sp>
        <p:nvSpPr>
          <p:cNvPr id="4" name="Segnaposto piè di pagina 3">
            <a:extLst>
              <a:ext uri="{FF2B5EF4-FFF2-40B4-BE49-F238E27FC236}">
                <a16:creationId xmlns:a16="http://schemas.microsoft.com/office/drawing/2014/main" id="{0DFB89DF-2C90-D1BF-9AFF-AB4204417BEF}"/>
              </a:ext>
            </a:extLst>
          </p:cNvPr>
          <p:cNvSpPr>
            <a:spLocks noGrp="1"/>
          </p:cNvSpPr>
          <p:nvPr>
            <p:ph type="ftr" sz="quarter" idx="11"/>
          </p:nvPr>
        </p:nvSpPr>
        <p:spPr/>
        <p:txBody>
          <a:bodyPr/>
          <a:lstStyle/>
          <a:p>
            <a:r>
              <a:rPr lang="en-US" dirty="0"/>
              <a:t>Fabio Garufi - Intl. Conference on the physics of the two infinities 2023</a:t>
            </a:r>
            <a:endParaRPr lang="it-IT" dirty="0"/>
          </a:p>
        </p:txBody>
      </p:sp>
      <p:sp>
        <p:nvSpPr>
          <p:cNvPr id="5" name="Segnaposto numero diapositiva 4">
            <a:extLst>
              <a:ext uri="{FF2B5EF4-FFF2-40B4-BE49-F238E27FC236}">
                <a16:creationId xmlns:a16="http://schemas.microsoft.com/office/drawing/2014/main" id="{4FEC1E04-ED66-51F8-AF95-71376F6BDBD5}"/>
              </a:ext>
            </a:extLst>
          </p:cNvPr>
          <p:cNvSpPr>
            <a:spLocks noGrp="1"/>
          </p:cNvSpPr>
          <p:nvPr>
            <p:ph type="sldNum" sz="quarter" idx="12"/>
          </p:nvPr>
        </p:nvSpPr>
        <p:spPr/>
        <p:txBody>
          <a:bodyPr/>
          <a:lstStyle/>
          <a:p>
            <a:fld id="{1980F75D-B04F-4377-8320-55DE5D3778B6}" type="slidenum">
              <a:rPr lang="it-IT" smtClean="0"/>
              <a:t>20</a:t>
            </a:fld>
            <a:endParaRPr lang="it-IT"/>
          </a:p>
        </p:txBody>
      </p:sp>
      <p:pic>
        <p:nvPicPr>
          <p:cNvPr id="6" name="Immagine 5">
            <a:extLst>
              <a:ext uri="{FF2B5EF4-FFF2-40B4-BE49-F238E27FC236}">
                <a16:creationId xmlns:a16="http://schemas.microsoft.com/office/drawing/2014/main" id="{A5CA64A2-0279-60B4-5C7F-3146D3CBD11E}"/>
              </a:ext>
            </a:extLst>
          </p:cNvPr>
          <p:cNvPicPr>
            <a:picLocks noChangeAspect="1"/>
          </p:cNvPicPr>
          <p:nvPr/>
        </p:nvPicPr>
        <p:blipFill>
          <a:blip r:embed="rId2"/>
          <a:stretch>
            <a:fillRect/>
          </a:stretch>
        </p:blipFill>
        <p:spPr>
          <a:xfrm>
            <a:off x="6457709" y="3110881"/>
            <a:ext cx="4305782" cy="2093343"/>
          </a:xfrm>
          <a:prstGeom prst="rect">
            <a:avLst/>
          </a:prstGeom>
        </p:spPr>
      </p:pic>
      <p:pic>
        <p:nvPicPr>
          <p:cNvPr id="8" name="Immagine 7" descr="Immagine che contiene grafico&#10;&#10;Descrizione generata automaticamente">
            <a:extLst>
              <a:ext uri="{FF2B5EF4-FFF2-40B4-BE49-F238E27FC236}">
                <a16:creationId xmlns:a16="http://schemas.microsoft.com/office/drawing/2014/main" id="{7012CF2F-DA00-A772-D8F4-9AFA48D0A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9339" y="3222808"/>
            <a:ext cx="4229928" cy="2004544"/>
          </a:xfrm>
          <a:prstGeom prst="rect">
            <a:avLst/>
          </a:prstGeom>
        </p:spPr>
      </p:pic>
      <p:sp>
        <p:nvSpPr>
          <p:cNvPr id="3" name="CasellaDiTesto 2">
            <a:extLst>
              <a:ext uri="{FF2B5EF4-FFF2-40B4-BE49-F238E27FC236}">
                <a16:creationId xmlns:a16="http://schemas.microsoft.com/office/drawing/2014/main" id="{D3723DA5-F326-4912-A3FF-30BC195637C9}"/>
              </a:ext>
            </a:extLst>
          </p:cNvPr>
          <p:cNvSpPr txBox="1"/>
          <p:nvPr/>
        </p:nvSpPr>
        <p:spPr>
          <a:xfrm rot="19396074">
            <a:off x="7349227" y="3950388"/>
            <a:ext cx="2623159" cy="584775"/>
          </a:xfrm>
          <a:prstGeom prst="rect">
            <a:avLst/>
          </a:prstGeom>
          <a:noFill/>
        </p:spPr>
        <p:txBody>
          <a:bodyPr wrap="square" rtlCol="0">
            <a:spAutoFit/>
          </a:bodyPr>
          <a:lstStyle/>
          <a:p>
            <a:r>
              <a:rPr lang="it-IT" sz="3200" dirty="0">
                <a:solidFill>
                  <a:srgbClr val="FF0000"/>
                </a:solidFill>
              </a:rPr>
              <a:t>NOT PUBLIC</a:t>
            </a:r>
          </a:p>
        </p:txBody>
      </p:sp>
    </p:spTree>
    <p:extLst>
      <p:ext uri="{BB962C8B-B14F-4D97-AF65-F5344CB8AC3E}">
        <p14:creationId xmlns:p14="http://schemas.microsoft.com/office/powerpoint/2010/main" val="234378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12AEB9-9404-6D1C-EAE4-EC2EE6C5F3F5}"/>
              </a:ext>
            </a:extLst>
          </p:cNvPr>
          <p:cNvSpPr>
            <a:spLocks noGrp="1"/>
          </p:cNvSpPr>
          <p:nvPr>
            <p:ph type="title"/>
          </p:nvPr>
        </p:nvSpPr>
        <p:spPr/>
        <p:txBody>
          <a:bodyPr/>
          <a:lstStyle/>
          <a:p>
            <a:r>
              <a:rPr lang="it-IT" dirty="0" err="1"/>
              <a:t>Problems</a:t>
            </a:r>
            <a:r>
              <a:rPr lang="it-IT" dirty="0"/>
              <a:t> with input power and </a:t>
            </a:r>
            <a:r>
              <a:rPr lang="it-IT" dirty="0" err="1"/>
              <a:t>locking</a:t>
            </a:r>
            <a:endParaRPr lang="it-IT" dirty="0"/>
          </a:p>
        </p:txBody>
      </p:sp>
      <p:sp>
        <p:nvSpPr>
          <p:cNvPr id="3" name="Segnaposto contenuto 2">
            <a:extLst>
              <a:ext uri="{FF2B5EF4-FFF2-40B4-BE49-F238E27FC236}">
                <a16:creationId xmlns:a16="http://schemas.microsoft.com/office/drawing/2014/main" id="{C594F45A-CA13-68A2-EEC8-F9A43A03E6C3}"/>
              </a:ext>
            </a:extLst>
          </p:cNvPr>
          <p:cNvSpPr>
            <a:spLocks noGrp="1"/>
          </p:cNvSpPr>
          <p:nvPr>
            <p:ph idx="1"/>
          </p:nvPr>
        </p:nvSpPr>
        <p:spPr/>
        <p:txBody>
          <a:bodyPr>
            <a:normAutofit lnSpcReduction="10000"/>
          </a:bodyPr>
          <a:lstStyle/>
          <a:p>
            <a:r>
              <a:rPr lang="en-US" dirty="0"/>
              <a:t>It appears that we were suffering from an excess of power on the dark fringe due to the signal recycling cavity degeneracy (i.e. High Order Modes co-resonating with the carrier in the cavity)</a:t>
            </a:r>
          </a:p>
          <a:p>
            <a:pPr lvl="1"/>
            <a:r>
              <a:rPr lang="en-US" dirty="0"/>
              <a:t>Discovered last October</a:t>
            </a:r>
          </a:p>
          <a:p>
            <a:r>
              <a:rPr lang="en-US" dirty="0"/>
              <a:t>Effects of high power on dark fringe</a:t>
            </a:r>
          </a:p>
          <a:p>
            <a:pPr lvl="1"/>
            <a:r>
              <a:rPr lang="en-US" dirty="0"/>
              <a:t>Difficulties in the operation of the detection system</a:t>
            </a:r>
          </a:p>
          <a:p>
            <a:pPr lvl="1"/>
            <a:r>
              <a:rPr lang="en-US" dirty="0"/>
              <a:t>Larger sensitivity to common mode noise</a:t>
            </a:r>
          </a:p>
          <a:p>
            <a:pPr lvl="1"/>
            <a:r>
              <a:rPr lang="en-US" dirty="0"/>
              <a:t>Risk with scattered light</a:t>
            </a:r>
          </a:p>
          <a:p>
            <a:r>
              <a:rPr lang="en-US" dirty="0"/>
              <a:t>Moreover, we had to deal with a non negligible offset on the signal recycling cavity length control due to an optical offset in the corresponding Pound-</a:t>
            </a:r>
            <a:r>
              <a:rPr lang="en-US" dirty="0" err="1"/>
              <a:t>Drever</a:t>
            </a:r>
            <a:r>
              <a:rPr lang="en-US" dirty="0"/>
              <a:t>-Hall (PDH) signal </a:t>
            </a:r>
          </a:p>
          <a:p>
            <a:endParaRPr lang="it-IT" dirty="0"/>
          </a:p>
        </p:txBody>
      </p:sp>
      <p:sp>
        <p:nvSpPr>
          <p:cNvPr id="4" name="Segnaposto piè di pagina 3">
            <a:extLst>
              <a:ext uri="{FF2B5EF4-FFF2-40B4-BE49-F238E27FC236}">
                <a16:creationId xmlns:a16="http://schemas.microsoft.com/office/drawing/2014/main" id="{D0EA5058-1F70-8687-F728-9FBC320D0BA6}"/>
              </a:ext>
            </a:extLst>
          </p:cNvPr>
          <p:cNvSpPr>
            <a:spLocks noGrp="1"/>
          </p:cNvSpPr>
          <p:nvPr>
            <p:ph type="ftr" sz="quarter" idx="11"/>
          </p:nvPr>
        </p:nvSpPr>
        <p:spPr/>
        <p:txBody>
          <a:bodyPr/>
          <a:lstStyle/>
          <a:p>
            <a:r>
              <a:rPr lang="en-US"/>
              <a:t>Fabio Garufi - Intl. Conference on the physics of the two infinities 2023</a:t>
            </a:r>
            <a:endParaRPr lang="it-IT"/>
          </a:p>
        </p:txBody>
      </p:sp>
      <p:sp>
        <p:nvSpPr>
          <p:cNvPr id="5" name="Segnaposto numero diapositiva 4">
            <a:extLst>
              <a:ext uri="{FF2B5EF4-FFF2-40B4-BE49-F238E27FC236}">
                <a16:creationId xmlns:a16="http://schemas.microsoft.com/office/drawing/2014/main" id="{F21AF82B-6003-5E65-552B-2102B769A892}"/>
              </a:ext>
            </a:extLst>
          </p:cNvPr>
          <p:cNvSpPr>
            <a:spLocks noGrp="1"/>
          </p:cNvSpPr>
          <p:nvPr>
            <p:ph type="sldNum" sz="quarter" idx="12"/>
          </p:nvPr>
        </p:nvSpPr>
        <p:spPr/>
        <p:txBody>
          <a:bodyPr/>
          <a:lstStyle/>
          <a:p>
            <a:fld id="{1980F75D-B04F-4377-8320-55DE5D3778B6}" type="slidenum">
              <a:rPr lang="it-IT" smtClean="0"/>
              <a:t>21</a:t>
            </a:fld>
            <a:endParaRPr lang="it-IT"/>
          </a:p>
        </p:txBody>
      </p:sp>
    </p:spTree>
    <p:extLst>
      <p:ext uri="{BB962C8B-B14F-4D97-AF65-F5344CB8AC3E}">
        <p14:creationId xmlns:p14="http://schemas.microsoft.com/office/powerpoint/2010/main" val="4021192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C09E18-F1AF-3104-095A-CCB55CD87A92}"/>
              </a:ext>
            </a:extLst>
          </p:cNvPr>
          <p:cNvSpPr>
            <a:spLocks noGrp="1"/>
          </p:cNvSpPr>
          <p:nvPr>
            <p:ph type="title"/>
          </p:nvPr>
        </p:nvSpPr>
        <p:spPr/>
        <p:txBody>
          <a:bodyPr/>
          <a:lstStyle/>
          <a:p>
            <a:r>
              <a:rPr lang="it-IT" dirty="0" err="1"/>
              <a:t>Cavities</a:t>
            </a:r>
            <a:r>
              <a:rPr lang="it-IT" dirty="0"/>
              <a:t> </a:t>
            </a:r>
            <a:r>
              <a:rPr lang="it-IT" dirty="0" err="1"/>
              <a:t>degeneracy</a:t>
            </a:r>
            <a:r>
              <a:rPr lang="it-IT" dirty="0"/>
              <a:t> </a:t>
            </a:r>
            <a:r>
              <a:rPr lang="it-IT" dirty="0" err="1"/>
              <a:t>problems</a:t>
            </a:r>
            <a:endParaRPr lang="it-IT" dirty="0"/>
          </a:p>
        </p:txBody>
      </p:sp>
      <p:sp>
        <p:nvSpPr>
          <p:cNvPr id="3" name="Segnaposto contenuto 2">
            <a:extLst>
              <a:ext uri="{FF2B5EF4-FFF2-40B4-BE49-F238E27FC236}">
                <a16:creationId xmlns:a16="http://schemas.microsoft.com/office/drawing/2014/main" id="{D158286C-A6EB-5CB8-4A4B-8DE5A36D7E90}"/>
              </a:ext>
            </a:extLst>
          </p:cNvPr>
          <p:cNvSpPr>
            <a:spLocks noGrp="1"/>
          </p:cNvSpPr>
          <p:nvPr>
            <p:ph idx="1"/>
          </p:nvPr>
        </p:nvSpPr>
        <p:spPr/>
        <p:txBody>
          <a:bodyPr>
            <a:normAutofit/>
          </a:bodyPr>
          <a:lstStyle/>
          <a:p>
            <a:r>
              <a:rPr lang="en-US" dirty="0"/>
              <a:t>Several problems with degenerate recycling cavities were discovered during the commissioning of </a:t>
            </a:r>
            <a:r>
              <a:rPr lang="en-US" dirty="0" err="1"/>
              <a:t>AdV</a:t>
            </a:r>
            <a:r>
              <a:rPr lang="en-US" dirty="0"/>
              <a:t>+ Phase I</a:t>
            </a:r>
          </a:p>
          <a:p>
            <a:pPr lvl="1"/>
            <a:r>
              <a:rPr lang="en-US" dirty="0"/>
              <a:t>Optical offsets</a:t>
            </a:r>
          </a:p>
          <a:p>
            <a:pPr lvl="1"/>
            <a:r>
              <a:rPr lang="en-US" dirty="0"/>
              <a:t>Large contrast defect</a:t>
            </a:r>
          </a:p>
          <a:p>
            <a:pPr lvl="1"/>
            <a:r>
              <a:rPr lang="en-US" dirty="0"/>
              <a:t>Simulations still on going, but very likely also the squeezing will suffer from the SRC degeneracy</a:t>
            </a:r>
          </a:p>
          <a:p>
            <a:r>
              <a:rPr lang="en-US" dirty="0"/>
              <a:t>It is too complicated to correct the defects above with the thermal compensation system (even after its upgrade with the two </a:t>
            </a:r>
            <a:r>
              <a:rPr lang="en-US" dirty="0" err="1"/>
              <a:t>CHRoCC’s</a:t>
            </a:r>
            <a:r>
              <a:rPr lang="en-US" dirty="0"/>
              <a:t> )</a:t>
            </a:r>
          </a:p>
          <a:p>
            <a:pPr marL="0" indent="0">
              <a:buNone/>
            </a:pPr>
            <a:endParaRPr lang="it-IT" dirty="0"/>
          </a:p>
        </p:txBody>
      </p:sp>
      <p:sp>
        <p:nvSpPr>
          <p:cNvPr id="4" name="Segnaposto piè di pagina 3">
            <a:extLst>
              <a:ext uri="{FF2B5EF4-FFF2-40B4-BE49-F238E27FC236}">
                <a16:creationId xmlns:a16="http://schemas.microsoft.com/office/drawing/2014/main" id="{F7E2405D-5BE3-9F71-CBBD-02548D54FCBC}"/>
              </a:ext>
            </a:extLst>
          </p:cNvPr>
          <p:cNvSpPr>
            <a:spLocks noGrp="1"/>
          </p:cNvSpPr>
          <p:nvPr>
            <p:ph type="ftr" sz="quarter" idx="11"/>
          </p:nvPr>
        </p:nvSpPr>
        <p:spPr/>
        <p:txBody>
          <a:bodyPr/>
          <a:lstStyle/>
          <a:p>
            <a:r>
              <a:rPr lang="en-US"/>
              <a:t>Fabio Garufi - Intl. Conference on the physics of the two infinities 2023</a:t>
            </a:r>
            <a:endParaRPr lang="it-IT"/>
          </a:p>
        </p:txBody>
      </p:sp>
      <p:sp>
        <p:nvSpPr>
          <p:cNvPr id="5" name="Segnaposto numero diapositiva 4">
            <a:extLst>
              <a:ext uri="{FF2B5EF4-FFF2-40B4-BE49-F238E27FC236}">
                <a16:creationId xmlns:a16="http://schemas.microsoft.com/office/drawing/2014/main" id="{E29BD70A-EB91-732F-D053-1D51B149D968}"/>
              </a:ext>
            </a:extLst>
          </p:cNvPr>
          <p:cNvSpPr>
            <a:spLocks noGrp="1"/>
          </p:cNvSpPr>
          <p:nvPr>
            <p:ph type="sldNum" sz="quarter" idx="12"/>
          </p:nvPr>
        </p:nvSpPr>
        <p:spPr/>
        <p:txBody>
          <a:bodyPr/>
          <a:lstStyle/>
          <a:p>
            <a:fld id="{1980F75D-B04F-4377-8320-55DE5D3778B6}" type="slidenum">
              <a:rPr lang="it-IT" smtClean="0"/>
              <a:t>22</a:t>
            </a:fld>
            <a:endParaRPr lang="it-IT"/>
          </a:p>
        </p:txBody>
      </p:sp>
    </p:spTree>
    <p:extLst>
      <p:ext uri="{BB962C8B-B14F-4D97-AF65-F5344CB8AC3E}">
        <p14:creationId xmlns:p14="http://schemas.microsoft.com/office/powerpoint/2010/main" val="2741757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a:extLst>
              <a:ext uri="{FF2B5EF4-FFF2-40B4-BE49-F238E27FC236}">
                <a16:creationId xmlns:a16="http://schemas.microsoft.com/office/drawing/2014/main" id="{39CFF131-4397-FA08-3681-39CF51A9C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3175" y="1785598"/>
            <a:ext cx="6821993" cy="3393231"/>
          </a:xfrm>
          <a:prstGeom prst="rect">
            <a:avLst/>
          </a:prstGeom>
        </p:spPr>
      </p:pic>
      <p:sp>
        <p:nvSpPr>
          <p:cNvPr id="2" name="Titolo 1">
            <a:extLst>
              <a:ext uri="{FF2B5EF4-FFF2-40B4-BE49-F238E27FC236}">
                <a16:creationId xmlns:a16="http://schemas.microsoft.com/office/drawing/2014/main" id="{FB514EB6-E8E0-06DF-0C6B-59D1BD282345}"/>
              </a:ext>
            </a:extLst>
          </p:cNvPr>
          <p:cNvSpPr>
            <a:spLocks noGrp="1"/>
          </p:cNvSpPr>
          <p:nvPr>
            <p:ph type="title"/>
          </p:nvPr>
        </p:nvSpPr>
        <p:spPr/>
        <p:txBody>
          <a:bodyPr/>
          <a:lstStyle/>
          <a:p>
            <a:r>
              <a:rPr lang="en-GB" dirty="0"/>
              <a:t>New goal with decreased power</a:t>
            </a:r>
          </a:p>
        </p:txBody>
      </p:sp>
      <p:sp>
        <p:nvSpPr>
          <p:cNvPr id="4" name="Segnaposto piè di pagina 3">
            <a:extLst>
              <a:ext uri="{FF2B5EF4-FFF2-40B4-BE49-F238E27FC236}">
                <a16:creationId xmlns:a16="http://schemas.microsoft.com/office/drawing/2014/main" id="{8DC02001-D9EB-5D7A-E946-B4247A6F719E}"/>
              </a:ext>
            </a:extLst>
          </p:cNvPr>
          <p:cNvSpPr>
            <a:spLocks noGrp="1"/>
          </p:cNvSpPr>
          <p:nvPr>
            <p:ph type="ftr" sz="quarter" idx="11"/>
          </p:nvPr>
        </p:nvSpPr>
        <p:spPr/>
        <p:txBody>
          <a:bodyPr/>
          <a:lstStyle/>
          <a:p>
            <a:r>
              <a:rPr lang="en-US"/>
              <a:t>Fabio Garufi - Intl. Conference on the physics of the two infinities 2023</a:t>
            </a:r>
            <a:endParaRPr lang="it-IT"/>
          </a:p>
        </p:txBody>
      </p:sp>
      <p:sp>
        <p:nvSpPr>
          <p:cNvPr id="5" name="Segnaposto numero diapositiva 4">
            <a:extLst>
              <a:ext uri="{FF2B5EF4-FFF2-40B4-BE49-F238E27FC236}">
                <a16:creationId xmlns:a16="http://schemas.microsoft.com/office/drawing/2014/main" id="{8E063B92-CC4E-BDFA-1559-278D81B63916}"/>
              </a:ext>
            </a:extLst>
          </p:cNvPr>
          <p:cNvSpPr>
            <a:spLocks noGrp="1"/>
          </p:cNvSpPr>
          <p:nvPr>
            <p:ph type="sldNum" sz="quarter" idx="12"/>
          </p:nvPr>
        </p:nvSpPr>
        <p:spPr/>
        <p:txBody>
          <a:bodyPr/>
          <a:lstStyle/>
          <a:p>
            <a:fld id="{1980F75D-B04F-4377-8320-55DE5D3778B6}" type="slidenum">
              <a:rPr lang="it-IT" smtClean="0"/>
              <a:t>23</a:t>
            </a:fld>
            <a:endParaRPr lang="it-IT"/>
          </a:p>
        </p:txBody>
      </p:sp>
      <p:sp>
        <p:nvSpPr>
          <p:cNvPr id="8" name="CasellaDiTesto 7">
            <a:extLst>
              <a:ext uri="{FF2B5EF4-FFF2-40B4-BE49-F238E27FC236}">
                <a16:creationId xmlns:a16="http://schemas.microsoft.com/office/drawing/2014/main" id="{A157D449-8AF0-FF06-AD13-F56716B83C5D}"/>
              </a:ext>
            </a:extLst>
          </p:cNvPr>
          <p:cNvSpPr txBox="1"/>
          <p:nvPr/>
        </p:nvSpPr>
        <p:spPr>
          <a:xfrm>
            <a:off x="73029" y="1720193"/>
            <a:ext cx="6022971" cy="4708981"/>
          </a:xfrm>
          <a:prstGeom prst="rect">
            <a:avLst/>
          </a:prstGeom>
          <a:noFill/>
        </p:spPr>
        <p:txBody>
          <a:bodyPr wrap="square">
            <a:spAutoFit/>
          </a:bodyPr>
          <a:lstStyle/>
          <a:p>
            <a:pPr marL="285750" indent="-285750">
              <a:buFont typeface="Arial" panose="020B0604020202020204" pitchFamily="34" charset="0"/>
              <a:buChar char="•"/>
            </a:pPr>
            <a:r>
              <a:rPr lang="en-US" sz="2000" dirty="0"/>
              <a:t>Despite the use of the thermal compensation system, it was appearing more and more evident that we have problem in progressing in the commissioning of the interferometer with 33 W input power.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Given the effort already put in these activities and the approaching of the run, the only available option was to reduce the power injected into the interferometer back to 25</a:t>
            </a:r>
          </a:p>
          <a:p>
            <a:pPr marL="742950" lvl="1" indent="-285750">
              <a:buFont typeface="Arial" panose="020B0604020202020204" pitchFamily="34" charset="0"/>
              <a:buChar char="•"/>
            </a:pPr>
            <a:r>
              <a:rPr lang="en-US" sz="2000" dirty="0"/>
              <a:t>The foreseen sensitivity curve of dual recycled ITF @25W is still compatible with the upper limit of blue band</a:t>
            </a:r>
          </a:p>
          <a:p>
            <a:pPr marL="742950" lvl="1" indent="-285750">
              <a:buFont typeface="Arial" panose="020B0604020202020204" pitchFamily="34" charset="0"/>
              <a:buChar char="•"/>
            </a:pPr>
            <a:r>
              <a:rPr lang="en-US" sz="2000" dirty="0"/>
              <a:t>In parallel there is a study ongoing to evaluate the possibility of using detuned signal recycling cavity, but no plan is available at present.</a:t>
            </a:r>
          </a:p>
        </p:txBody>
      </p:sp>
      <p:sp>
        <p:nvSpPr>
          <p:cNvPr id="3" name="CasellaDiTesto 2">
            <a:extLst>
              <a:ext uri="{FF2B5EF4-FFF2-40B4-BE49-F238E27FC236}">
                <a16:creationId xmlns:a16="http://schemas.microsoft.com/office/drawing/2014/main" id="{1A4DCEDA-9BC5-9D18-4590-93C1FCDF7941}"/>
              </a:ext>
            </a:extLst>
          </p:cNvPr>
          <p:cNvSpPr txBox="1"/>
          <p:nvPr/>
        </p:nvSpPr>
        <p:spPr>
          <a:xfrm>
            <a:off x="9094304" y="5343676"/>
            <a:ext cx="1560444" cy="369332"/>
          </a:xfrm>
          <a:prstGeom prst="rect">
            <a:avLst/>
          </a:prstGeom>
          <a:noFill/>
        </p:spPr>
        <p:txBody>
          <a:bodyPr wrap="square" rtlCol="0">
            <a:spAutoFit/>
          </a:bodyPr>
          <a:lstStyle/>
          <a:p>
            <a:r>
              <a:rPr lang="it-IT" dirty="0"/>
              <a:t>VIR-1153A-22</a:t>
            </a:r>
          </a:p>
        </p:txBody>
      </p:sp>
    </p:spTree>
    <p:extLst>
      <p:ext uri="{BB962C8B-B14F-4D97-AF65-F5344CB8AC3E}">
        <p14:creationId xmlns:p14="http://schemas.microsoft.com/office/powerpoint/2010/main" val="2451329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78F7D0-8B36-7009-81F0-15022541D0F3}"/>
              </a:ext>
            </a:extLst>
          </p:cNvPr>
          <p:cNvSpPr>
            <a:spLocks noGrp="1"/>
          </p:cNvSpPr>
          <p:nvPr>
            <p:ph type="title"/>
          </p:nvPr>
        </p:nvSpPr>
        <p:spPr/>
        <p:txBody>
          <a:bodyPr/>
          <a:lstStyle/>
          <a:p>
            <a:r>
              <a:rPr lang="it-IT" dirty="0" err="1"/>
              <a:t>Decisions</a:t>
            </a:r>
            <a:r>
              <a:rPr lang="it-IT" dirty="0"/>
              <a:t> to be </a:t>
            </a:r>
            <a:r>
              <a:rPr lang="it-IT" dirty="0" err="1"/>
              <a:t>taken</a:t>
            </a:r>
            <a:r>
              <a:rPr lang="it-IT" dirty="0"/>
              <a:t> (</a:t>
            </a:r>
            <a:r>
              <a:rPr lang="it-IT" dirty="0" err="1"/>
              <a:t>as</a:t>
            </a:r>
            <a:r>
              <a:rPr lang="it-IT" dirty="0"/>
              <a:t> </a:t>
            </a:r>
            <a:r>
              <a:rPr lang="it-IT" dirty="0" err="1"/>
              <a:t>at</a:t>
            </a:r>
            <a:r>
              <a:rPr lang="it-IT" dirty="0"/>
              <a:t> March 2023)</a:t>
            </a:r>
          </a:p>
        </p:txBody>
      </p:sp>
      <p:sp>
        <p:nvSpPr>
          <p:cNvPr id="3" name="Segnaposto contenuto 2">
            <a:extLst>
              <a:ext uri="{FF2B5EF4-FFF2-40B4-BE49-F238E27FC236}">
                <a16:creationId xmlns:a16="http://schemas.microsoft.com/office/drawing/2014/main" id="{9D684242-B471-3CE6-EFF9-8ED9F2EECFA0}"/>
              </a:ext>
            </a:extLst>
          </p:cNvPr>
          <p:cNvSpPr>
            <a:spLocks noGrp="1"/>
          </p:cNvSpPr>
          <p:nvPr>
            <p:ph idx="1"/>
          </p:nvPr>
        </p:nvSpPr>
        <p:spPr/>
        <p:txBody>
          <a:bodyPr>
            <a:normAutofit fontScale="85000" lnSpcReduction="20000"/>
          </a:bodyPr>
          <a:lstStyle/>
          <a:p>
            <a:r>
              <a:rPr lang="en-US" dirty="0"/>
              <a:t>Make a test decreasing the power to 25 W</a:t>
            </a:r>
          </a:p>
          <a:p>
            <a:pPr lvl="1"/>
            <a:r>
              <a:rPr lang="en-US" dirty="0"/>
              <a:t>Same intra-cavity power of O3 (~100 kW)</a:t>
            </a:r>
          </a:p>
          <a:p>
            <a:pPr lvl="1"/>
            <a:endParaRPr lang="en-US" dirty="0"/>
          </a:p>
          <a:p>
            <a:r>
              <a:rPr lang="en-US" dirty="0"/>
              <a:t>Main arguments</a:t>
            </a:r>
          </a:p>
          <a:p>
            <a:pPr lvl="1"/>
            <a:r>
              <a:rPr lang="en-US" dirty="0"/>
              <a:t>Design sensitivity</a:t>
            </a:r>
          </a:p>
          <a:p>
            <a:pPr lvl="1"/>
            <a:r>
              <a:rPr lang="en-US" dirty="0"/>
              <a:t>Control with the O3 intra-cavity power already done in the past</a:t>
            </a:r>
          </a:p>
          <a:p>
            <a:pPr lvl="1"/>
            <a:endParaRPr lang="en-US" dirty="0"/>
          </a:p>
          <a:p>
            <a:r>
              <a:rPr lang="en-US" dirty="0"/>
              <a:t>To be studied @ 25 W</a:t>
            </a:r>
          </a:p>
          <a:p>
            <a:pPr lvl="1"/>
            <a:r>
              <a:rPr lang="en-US" dirty="0"/>
              <a:t>SRCL offset</a:t>
            </a:r>
          </a:p>
          <a:p>
            <a:pPr lvl="1"/>
            <a:r>
              <a:rPr lang="en-US" dirty="0"/>
              <a:t>Power on dark fringe</a:t>
            </a:r>
          </a:p>
          <a:p>
            <a:pPr marL="457200" lvl="1" indent="0">
              <a:buNone/>
            </a:pPr>
            <a:endParaRPr lang="en-US" dirty="0"/>
          </a:p>
          <a:p>
            <a:r>
              <a:rPr lang="en-US" dirty="0"/>
              <a:t>A good lesson for the future</a:t>
            </a:r>
          </a:p>
          <a:p>
            <a:pPr lvl="1"/>
            <a:r>
              <a:rPr lang="en-US" dirty="0"/>
              <a:t>Need to rethink some parts of </a:t>
            </a:r>
            <a:r>
              <a:rPr lang="en-US" dirty="0" err="1"/>
              <a:t>AdV</a:t>
            </a:r>
            <a:r>
              <a:rPr lang="en-US" dirty="0"/>
              <a:t>+ Phase II</a:t>
            </a:r>
          </a:p>
          <a:p>
            <a:pPr lvl="1"/>
            <a:r>
              <a:rPr lang="en-US" dirty="0"/>
              <a:t>An important input for </a:t>
            </a:r>
            <a:r>
              <a:rPr lang="en-US" dirty="0" err="1"/>
              <a:t>VirgoNEXT</a:t>
            </a:r>
            <a:r>
              <a:rPr lang="en-US" dirty="0"/>
              <a:t> (1.5 MW in the cavity …)</a:t>
            </a:r>
          </a:p>
          <a:p>
            <a:pPr lvl="1"/>
            <a:endParaRPr lang="en-US" dirty="0"/>
          </a:p>
          <a:p>
            <a:endParaRPr lang="it-IT" dirty="0"/>
          </a:p>
        </p:txBody>
      </p:sp>
      <p:sp>
        <p:nvSpPr>
          <p:cNvPr id="4" name="Segnaposto piè di pagina 3">
            <a:extLst>
              <a:ext uri="{FF2B5EF4-FFF2-40B4-BE49-F238E27FC236}">
                <a16:creationId xmlns:a16="http://schemas.microsoft.com/office/drawing/2014/main" id="{6D876F61-C955-22A0-275F-5C8CA71B3747}"/>
              </a:ext>
            </a:extLst>
          </p:cNvPr>
          <p:cNvSpPr>
            <a:spLocks noGrp="1"/>
          </p:cNvSpPr>
          <p:nvPr>
            <p:ph type="ftr" sz="quarter" idx="11"/>
          </p:nvPr>
        </p:nvSpPr>
        <p:spPr/>
        <p:txBody>
          <a:bodyPr/>
          <a:lstStyle/>
          <a:p>
            <a:r>
              <a:rPr lang="en-US"/>
              <a:t>Fabio Garufi - Intl. Conference on the physics of the two infinities 2023</a:t>
            </a:r>
            <a:endParaRPr lang="it-IT"/>
          </a:p>
        </p:txBody>
      </p:sp>
      <p:sp>
        <p:nvSpPr>
          <p:cNvPr id="5" name="Segnaposto numero diapositiva 4">
            <a:extLst>
              <a:ext uri="{FF2B5EF4-FFF2-40B4-BE49-F238E27FC236}">
                <a16:creationId xmlns:a16="http://schemas.microsoft.com/office/drawing/2014/main" id="{BB4562FE-9D05-23D3-C67C-4E5D950ABA9C}"/>
              </a:ext>
            </a:extLst>
          </p:cNvPr>
          <p:cNvSpPr>
            <a:spLocks noGrp="1"/>
          </p:cNvSpPr>
          <p:nvPr>
            <p:ph type="sldNum" sz="quarter" idx="12"/>
          </p:nvPr>
        </p:nvSpPr>
        <p:spPr/>
        <p:txBody>
          <a:bodyPr/>
          <a:lstStyle/>
          <a:p>
            <a:fld id="{1980F75D-B04F-4377-8320-55DE5D3778B6}" type="slidenum">
              <a:rPr lang="it-IT" smtClean="0"/>
              <a:t>24</a:t>
            </a:fld>
            <a:endParaRPr lang="it-IT"/>
          </a:p>
        </p:txBody>
      </p:sp>
    </p:spTree>
    <p:extLst>
      <p:ext uri="{BB962C8B-B14F-4D97-AF65-F5344CB8AC3E}">
        <p14:creationId xmlns:p14="http://schemas.microsoft.com/office/powerpoint/2010/main" val="395213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CCEE9C-9B13-82FB-55AF-931A06071268}"/>
              </a:ext>
            </a:extLst>
          </p:cNvPr>
          <p:cNvSpPr>
            <a:spLocks noGrp="1"/>
          </p:cNvSpPr>
          <p:nvPr>
            <p:ph type="title"/>
          </p:nvPr>
        </p:nvSpPr>
        <p:spPr/>
        <p:txBody>
          <a:bodyPr/>
          <a:lstStyle/>
          <a:p>
            <a:r>
              <a:rPr lang="en-GB" dirty="0"/>
              <a:t>Phase II improvements</a:t>
            </a:r>
          </a:p>
        </p:txBody>
      </p:sp>
      <p:sp>
        <p:nvSpPr>
          <p:cNvPr id="5" name="Segnaposto piè di pagina 4">
            <a:extLst>
              <a:ext uri="{FF2B5EF4-FFF2-40B4-BE49-F238E27FC236}">
                <a16:creationId xmlns:a16="http://schemas.microsoft.com/office/drawing/2014/main" id="{10F46F88-9FE3-4D19-95EB-99DB3EA1DE7C}"/>
              </a:ext>
            </a:extLst>
          </p:cNvPr>
          <p:cNvSpPr>
            <a:spLocks noGrp="1"/>
          </p:cNvSpPr>
          <p:nvPr>
            <p:ph type="ftr" sz="quarter" idx="11"/>
          </p:nvPr>
        </p:nvSpPr>
        <p:spPr/>
        <p:txBody>
          <a:bodyPr/>
          <a:lstStyle/>
          <a:p>
            <a:r>
              <a:rPr lang="en-US"/>
              <a:t>Fabio Garufi - Intl. Conference on the physics of the two infinities 2023</a:t>
            </a:r>
            <a:endParaRPr lang="it-IT"/>
          </a:p>
        </p:txBody>
      </p:sp>
      <p:sp>
        <p:nvSpPr>
          <p:cNvPr id="6" name="Segnaposto numero diapositiva 5">
            <a:extLst>
              <a:ext uri="{FF2B5EF4-FFF2-40B4-BE49-F238E27FC236}">
                <a16:creationId xmlns:a16="http://schemas.microsoft.com/office/drawing/2014/main" id="{EFA8AA3E-F5AF-761D-7141-96669BA80FAA}"/>
              </a:ext>
            </a:extLst>
          </p:cNvPr>
          <p:cNvSpPr>
            <a:spLocks noGrp="1"/>
          </p:cNvSpPr>
          <p:nvPr>
            <p:ph type="sldNum" sz="quarter" idx="12"/>
          </p:nvPr>
        </p:nvSpPr>
        <p:spPr/>
        <p:txBody>
          <a:bodyPr/>
          <a:lstStyle/>
          <a:p>
            <a:fld id="{1980F75D-B04F-4377-8320-55DE5D3778B6}" type="slidenum">
              <a:rPr lang="it-IT" smtClean="0"/>
              <a:t>25</a:t>
            </a:fld>
            <a:endParaRPr lang="it-IT"/>
          </a:p>
        </p:txBody>
      </p:sp>
      <p:grpSp>
        <p:nvGrpSpPr>
          <p:cNvPr id="39" name="Gruppo 38">
            <a:extLst>
              <a:ext uri="{FF2B5EF4-FFF2-40B4-BE49-F238E27FC236}">
                <a16:creationId xmlns:a16="http://schemas.microsoft.com/office/drawing/2014/main" id="{DCD53A35-20F7-4C82-CF6D-5431B4436775}"/>
              </a:ext>
            </a:extLst>
          </p:cNvPr>
          <p:cNvGrpSpPr/>
          <p:nvPr/>
        </p:nvGrpSpPr>
        <p:grpSpPr>
          <a:xfrm>
            <a:off x="381000" y="2066071"/>
            <a:ext cx="7315200" cy="3195268"/>
            <a:chOff x="858078" y="3399184"/>
            <a:chExt cx="7315200" cy="3195268"/>
          </a:xfrm>
        </p:grpSpPr>
        <p:grpSp>
          <p:nvGrpSpPr>
            <p:cNvPr id="24" name="Gruppo 23">
              <a:extLst>
                <a:ext uri="{FF2B5EF4-FFF2-40B4-BE49-F238E27FC236}">
                  <a16:creationId xmlns:a16="http://schemas.microsoft.com/office/drawing/2014/main" id="{B4B7DECB-6083-F272-3F77-10D8D5B10393}"/>
                </a:ext>
              </a:extLst>
            </p:cNvPr>
            <p:cNvGrpSpPr/>
            <p:nvPr/>
          </p:nvGrpSpPr>
          <p:grpSpPr>
            <a:xfrm>
              <a:off x="858078" y="3399184"/>
              <a:ext cx="7315200" cy="3195268"/>
              <a:chOff x="766543" y="1758950"/>
              <a:chExt cx="7278240" cy="3066295"/>
            </a:xfrm>
          </p:grpSpPr>
          <p:pic>
            <p:nvPicPr>
              <p:cNvPr id="26" name="Segnaposto contenuto 6">
                <a:extLst>
                  <a:ext uri="{FF2B5EF4-FFF2-40B4-BE49-F238E27FC236}">
                    <a16:creationId xmlns:a16="http://schemas.microsoft.com/office/drawing/2014/main" id="{E8DBF30A-3472-2176-A5D9-B3D2C9CBD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543" y="1758950"/>
                <a:ext cx="7278240" cy="3066295"/>
              </a:xfrm>
              <a:prstGeom prst="rect">
                <a:avLst/>
              </a:prstGeom>
              <a:ln>
                <a:solidFill>
                  <a:schemeClr val="accent2">
                    <a:lumMod val="20000"/>
                    <a:lumOff val="80000"/>
                  </a:schemeClr>
                </a:solidFill>
              </a:ln>
            </p:spPr>
          </p:pic>
          <p:sp>
            <p:nvSpPr>
              <p:cNvPr id="27" name="Rettangolo 26">
                <a:extLst>
                  <a:ext uri="{FF2B5EF4-FFF2-40B4-BE49-F238E27FC236}">
                    <a16:creationId xmlns:a16="http://schemas.microsoft.com/office/drawing/2014/main" id="{41CEF9EC-C371-3306-60D5-270AB822BF4F}"/>
                  </a:ext>
                </a:extLst>
              </p:cNvPr>
              <p:cNvSpPr/>
              <p:nvPr/>
            </p:nvSpPr>
            <p:spPr>
              <a:xfrm>
                <a:off x="5445994" y="2482850"/>
                <a:ext cx="170581" cy="244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8" name="Rettangolo 27">
                <a:extLst>
                  <a:ext uri="{FF2B5EF4-FFF2-40B4-BE49-F238E27FC236}">
                    <a16:creationId xmlns:a16="http://schemas.microsoft.com/office/drawing/2014/main" id="{A3EF4B6E-887F-F9BB-FE29-59774862F82A}"/>
                  </a:ext>
                </a:extLst>
              </p:cNvPr>
              <p:cNvSpPr/>
              <p:nvPr/>
            </p:nvSpPr>
            <p:spPr>
              <a:xfrm>
                <a:off x="5356661" y="3266697"/>
                <a:ext cx="174623" cy="248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9" name="Rettangolo 28">
                <a:extLst>
                  <a:ext uri="{FF2B5EF4-FFF2-40B4-BE49-F238E27FC236}">
                    <a16:creationId xmlns:a16="http://schemas.microsoft.com/office/drawing/2014/main" id="{081CA25C-A070-82B6-8250-1C5760A89D14}"/>
                  </a:ext>
                </a:extLst>
              </p:cNvPr>
              <p:cNvSpPr/>
              <p:nvPr/>
            </p:nvSpPr>
            <p:spPr>
              <a:xfrm>
                <a:off x="5358682" y="4031872"/>
                <a:ext cx="156294" cy="26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a:extLst>
                  <a:ext uri="{FF2B5EF4-FFF2-40B4-BE49-F238E27FC236}">
                    <a16:creationId xmlns:a16="http://schemas.microsoft.com/office/drawing/2014/main" id="{7D7882A8-03B0-65C1-D574-47FE1AF51756}"/>
                  </a:ext>
                </a:extLst>
              </p:cNvPr>
              <p:cNvSpPr/>
              <p:nvPr/>
            </p:nvSpPr>
            <p:spPr>
              <a:xfrm>
                <a:off x="5511800" y="2486025"/>
                <a:ext cx="851769" cy="244100"/>
              </a:xfrm>
              <a:prstGeom prst="rect">
                <a:avLst/>
              </a:prstGeom>
              <a:gradFill flip="none" rotWithShape="1">
                <a:gsLst>
                  <a:gs pos="0">
                    <a:srgbClr val="9437FF">
                      <a:tint val="66000"/>
                      <a:satMod val="160000"/>
                    </a:srgbClr>
                  </a:gs>
                  <a:gs pos="50000">
                    <a:srgbClr val="9437FF">
                      <a:tint val="44500"/>
                      <a:satMod val="160000"/>
                    </a:srgbClr>
                  </a:gs>
                  <a:gs pos="100000">
                    <a:srgbClr val="9437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a:extLst>
                  <a:ext uri="{FF2B5EF4-FFF2-40B4-BE49-F238E27FC236}">
                    <a16:creationId xmlns:a16="http://schemas.microsoft.com/office/drawing/2014/main" id="{99637EA3-6D69-259D-7A4B-03334E645AA7}"/>
                  </a:ext>
                </a:extLst>
              </p:cNvPr>
              <p:cNvSpPr/>
              <p:nvPr/>
            </p:nvSpPr>
            <p:spPr>
              <a:xfrm>
                <a:off x="5531284" y="3268730"/>
                <a:ext cx="832284" cy="244100"/>
              </a:xfrm>
              <a:prstGeom prst="rect">
                <a:avLst/>
              </a:prstGeom>
              <a:gradFill flip="none" rotWithShape="1">
                <a:gsLst>
                  <a:gs pos="0">
                    <a:srgbClr val="9437FF">
                      <a:tint val="66000"/>
                      <a:satMod val="160000"/>
                    </a:srgbClr>
                  </a:gs>
                  <a:gs pos="50000">
                    <a:srgbClr val="9437FF">
                      <a:tint val="44500"/>
                      <a:satMod val="160000"/>
                    </a:srgbClr>
                  </a:gs>
                  <a:gs pos="100000">
                    <a:srgbClr val="9437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32" name="Connettore diritto 31">
                <a:extLst>
                  <a:ext uri="{FF2B5EF4-FFF2-40B4-BE49-F238E27FC236}">
                    <a16:creationId xmlns:a16="http://schemas.microsoft.com/office/drawing/2014/main" id="{2A71FF42-10E9-43A6-E275-66633A3707DB}"/>
                  </a:ext>
                </a:extLst>
              </p:cNvPr>
              <p:cNvCxnSpPr>
                <a:cxnSpLocks/>
              </p:cNvCxnSpPr>
              <p:nvPr/>
            </p:nvCxnSpPr>
            <p:spPr>
              <a:xfrm flipV="1">
                <a:off x="5407087" y="1758950"/>
                <a:ext cx="0" cy="2777264"/>
              </a:xfrm>
              <a:prstGeom prst="line">
                <a:avLst/>
              </a:prstGeom>
              <a:ln w="381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3" name="Rettangolo 32">
                <a:extLst>
                  <a:ext uri="{FF2B5EF4-FFF2-40B4-BE49-F238E27FC236}">
                    <a16:creationId xmlns:a16="http://schemas.microsoft.com/office/drawing/2014/main" id="{0670FD27-799E-9227-D80E-5B0A31E05733}"/>
                  </a:ext>
                </a:extLst>
              </p:cNvPr>
              <p:cNvSpPr/>
              <p:nvPr/>
            </p:nvSpPr>
            <p:spPr>
              <a:xfrm>
                <a:off x="5511799" y="4052820"/>
                <a:ext cx="832284" cy="234950"/>
              </a:xfrm>
              <a:prstGeom prst="rect">
                <a:avLst/>
              </a:prstGeom>
              <a:gradFill flip="none" rotWithShape="1">
                <a:gsLst>
                  <a:gs pos="0">
                    <a:srgbClr val="9437FF">
                      <a:tint val="66000"/>
                      <a:satMod val="160000"/>
                    </a:srgbClr>
                  </a:gs>
                  <a:gs pos="50000">
                    <a:srgbClr val="9437FF">
                      <a:tint val="44500"/>
                      <a:satMod val="160000"/>
                    </a:srgbClr>
                  </a:gs>
                  <a:gs pos="100000">
                    <a:srgbClr val="9437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4" name="Rettangolo 33">
                <a:extLst>
                  <a:ext uri="{FF2B5EF4-FFF2-40B4-BE49-F238E27FC236}">
                    <a16:creationId xmlns:a16="http://schemas.microsoft.com/office/drawing/2014/main" id="{00C5B1A5-A988-3B66-3031-6EE234166A15}"/>
                  </a:ext>
                </a:extLst>
              </p:cNvPr>
              <p:cNvSpPr/>
              <p:nvPr/>
            </p:nvSpPr>
            <p:spPr>
              <a:xfrm>
                <a:off x="5439643" y="2483601"/>
                <a:ext cx="170581" cy="265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5" name="Rettangolo 34">
                <a:extLst>
                  <a:ext uri="{FF2B5EF4-FFF2-40B4-BE49-F238E27FC236}">
                    <a16:creationId xmlns:a16="http://schemas.microsoft.com/office/drawing/2014/main" id="{425D37C8-08AC-7C91-1A7D-988D69BCE940}"/>
                  </a:ext>
                </a:extLst>
              </p:cNvPr>
              <p:cNvSpPr/>
              <p:nvPr/>
            </p:nvSpPr>
            <p:spPr>
              <a:xfrm>
                <a:off x="5511799" y="2486776"/>
                <a:ext cx="851769" cy="265947"/>
              </a:xfrm>
              <a:prstGeom prst="rect">
                <a:avLst/>
              </a:prstGeom>
              <a:gradFill flip="none" rotWithShape="1">
                <a:gsLst>
                  <a:gs pos="0">
                    <a:srgbClr val="9437FF">
                      <a:tint val="66000"/>
                      <a:satMod val="160000"/>
                    </a:srgbClr>
                  </a:gs>
                  <a:gs pos="50000">
                    <a:srgbClr val="9437FF">
                      <a:tint val="44500"/>
                      <a:satMod val="160000"/>
                    </a:srgbClr>
                  </a:gs>
                  <a:gs pos="100000">
                    <a:srgbClr val="9437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a:extLst>
                  <a:ext uri="{FF2B5EF4-FFF2-40B4-BE49-F238E27FC236}">
                    <a16:creationId xmlns:a16="http://schemas.microsoft.com/office/drawing/2014/main" id="{CEFE5804-1A24-DE1A-5104-1EB5CB59559E}"/>
                  </a:ext>
                </a:extLst>
              </p:cNvPr>
              <p:cNvSpPr/>
              <p:nvPr/>
            </p:nvSpPr>
            <p:spPr>
              <a:xfrm>
                <a:off x="5518931" y="4051562"/>
                <a:ext cx="201753" cy="244100"/>
              </a:xfrm>
              <a:prstGeom prst="rect">
                <a:avLst/>
              </a:prstGeom>
              <a:gradFill flip="none" rotWithShape="1">
                <a:gsLst>
                  <a:gs pos="0">
                    <a:srgbClr val="9437FF">
                      <a:tint val="66000"/>
                      <a:satMod val="160000"/>
                    </a:srgbClr>
                  </a:gs>
                  <a:gs pos="50000">
                    <a:srgbClr val="9437FF">
                      <a:tint val="44500"/>
                      <a:satMod val="160000"/>
                    </a:srgbClr>
                  </a:gs>
                  <a:gs pos="100000">
                    <a:srgbClr val="9437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Rettangolo 36">
                <a:extLst>
                  <a:ext uri="{FF2B5EF4-FFF2-40B4-BE49-F238E27FC236}">
                    <a16:creationId xmlns:a16="http://schemas.microsoft.com/office/drawing/2014/main" id="{3FC9D7D2-EC5D-1B7C-8F04-8937C4F96B36}"/>
                  </a:ext>
                </a:extLst>
              </p:cNvPr>
              <p:cNvSpPr/>
              <p:nvPr/>
            </p:nvSpPr>
            <p:spPr>
              <a:xfrm>
                <a:off x="5720684" y="4047990"/>
                <a:ext cx="310369" cy="235839"/>
              </a:xfrm>
              <a:prstGeom prst="rect">
                <a:avLst/>
              </a:prstGeom>
              <a:gradFill flip="none" rotWithShape="1">
                <a:gsLst>
                  <a:gs pos="0">
                    <a:srgbClr val="9437FF">
                      <a:tint val="66000"/>
                      <a:satMod val="160000"/>
                    </a:srgbClr>
                  </a:gs>
                  <a:gs pos="50000">
                    <a:srgbClr val="9437FF">
                      <a:tint val="44500"/>
                      <a:satMod val="160000"/>
                    </a:srgbClr>
                  </a:gs>
                  <a:gs pos="100000">
                    <a:srgbClr val="9437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a:extLst>
                  <a:ext uri="{FF2B5EF4-FFF2-40B4-BE49-F238E27FC236}">
                    <a16:creationId xmlns:a16="http://schemas.microsoft.com/office/drawing/2014/main" id="{E2CC436C-FC67-ABD5-7291-3AAA4EF6A1DC}"/>
                  </a:ext>
                </a:extLst>
              </p:cNvPr>
              <p:cNvSpPr/>
              <p:nvPr/>
            </p:nvSpPr>
            <p:spPr>
              <a:xfrm>
                <a:off x="6031053" y="4047990"/>
                <a:ext cx="310368" cy="244610"/>
              </a:xfrm>
              <a:prstGeom prst="rect">
                <a:avLst/>
              </a:prstGeom>
              <a:gradFill flip="none" rotWithShape="1">
                <a:gsLst>
                  <a:gs pos="0">
                    <a:srgbClr val="9437FF">
                      <a:tint val="66000"/>
                      <a:satMod val="160000"/>
                    </a:srgbClr>
                  </a:gs>
                  <a:gs pos="50000">
                    <a:srgbClr val="9437FF">
                      <a:tint val="44500"/>
                      <a:satMod val="160000"/>
                    </a:srgbClr>
                  </a:gs>
                  <a:gs pos="100000">
                    <a:srgbClr val="9437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25" name="Rettangolo con angoli arrotondati 24">
              <a:extLst>
                <a:ext uri="{FF2B5EF4-FFF2-40B4-BE49-F238E27FC236}">
                  <a16:creationId xmlns:a16="http://schemas.microsoft.com/office/drawing/2014/main" id="{34203E9A-2C8C-F852-C26B-C5B0DE49D95E}"/>
                </a:ext>
              </a:extLst>
            </p:cNvPr>
            <p:cNvSpPr/>
            <p:nvPr/>
          </p:nvSpPr>
          <p:spPr>
            <a:xfrm>
              <a:off x="6459264" y="3429000"/>
              <a:ext cx="1551676" cy="2794691"/>
            </a:xfrm>
            <a:prstGeom prst="roundRect">
              <a:avLst>
                <a:gd name="adj" fmla="val 13473"/>
              </a:avLst>
            </a:prstGeom>
            <a:noFill/>
            <a:ln w="38100"/>
          </p:spPr>
          <p:style>
            <a:lnRef idx="2">
              <a:schemeClr val="accent1"/>
            </a:lnRef>
            <a:fillRef idx="1">
              <a:schemeClr val="lt1"/>
            </a:fillRef>
            <a:effectRef idx="0">
              <a:schemeClr val="accent1"/>
            </a:effectRef>
            <a:fontRef idx="minor">
              <a:schemeClr val="dk1"/>
            </a:fontRef>
          </p:style>
          <p:txBody>
            <a:bodyPr rtlCol="0" anchor="t"/>
            <a:lstStyle/>
            <a:p>
              <a:r>
                <a:rPr lang="it-IT" dirty="0" err="1">
                  <a:solidFill>
                    <a:srgbClr val="00B0F0"/>
                  </a:solidFill>
                </a:rPr>
                <a:t>Phase</a:t>
              </a:r>
              <a:r>
                <a:rPr lang="it-IT" dirty="0">
                  <a:solidFill>
                    <a:srgbClr val="00B0F0"/>
                  </a:solidFill>
                </a:rPr>
                <a:t> II</a:t>
              </a:r>
            </a:p>
          </p:txBody>
        </p:sp>
      </p:grpSp>
      <p:pic>
        <p:nvPicPr>
          <p:cNvPr id="40" name="Picture 2" descr="https://lh5.googleusercontent.com/LsIbRvmkY1gt4xlTbxloprEu4yEY6MdCL25D-f6rm1qp_KwsC1YRvY4JaL7AS3uScikgwQP4avKt0tQkaXGqPTp0HLW0JgmuaGsVco_GX4xEW1qWGxAhuYGLeMqBBMcDHyWwu9iD">
            <a:extLst>
              <a:ext uri="{FF2B5EF4-FFF2-40B4-BE49-F238E27FC236}">
                <a16:creationId xmlns:a16="http://schemas.microsoft.com/office/drawing/2014/main" id="{848D27A3-CAB9-E6AA-CB84-CAF87C4119B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510"/>
          <a:stretch/>
        </p:blipFill>
        <p:spPr bwMode="auto">
          <a:xfrm>
            <a:off x="7828419" y="1922916"/>
            <a:ext cx="4290691" cy="3742388"/>
          </a:xfrm>
          <a:prstGeom prst="rect">
            <a:avLst/>
          </a:prstGeom>
          <a:solidFill>
            <a:schemeClr val="bg1"/>
          </a:solidFill>
        </p:spPr>
      </p:pic>
    </p:spTree>
    <p:extLst>
      <p:ext uri="{BB962C8B-B14F-4D97-AF65-F5344CB8AC3E}">
        <p14:creationId xmlns:p14="http://schemas.microsoft.com/office/powerpoint/2010/main" val="132530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06B123-B51F-C0E0-32E2-69B22B4628C4}"/>
              </a:ext>
            </a:extLst>
          </p:cNvPr>
          <p:cNvSpPr>
            <a:spLocks noGrp="1"/>
          </p:cNvSpPr>
          <p:nvPr>
            <p:ph type="title"/>
          </p:nvPr>
        </p:nvSpPr>
        <p:spPr/>
        <p:txBody>
          <a:bodyPr/>
          <a:lstStyle/>
          <a:p>
            <a:r>
              <a:rPr lang="en-GB" dirty="0"/>
              <a:t>Phase II improvements</a:t>
            </a:r>
          </a:p>
        </p:txBody>
      </p:sp>
      <p:sp>
        <p:nvSpPr>
          <p:cNvPr id="5" name="Segnaposto piè di pagina 4">
            <a:extLst>
              <a:ext uri="{FF2B5EF4-FFF2-40B4-BE49-F238E27FC236}">
                <a16:creationId xmlns:a16="http://schemas.microsoft.com/office/drawing/2014/main" id="{FFC74F5E-55D0-4E68-8D4F-2649FEA824E8}"/>
              </a:ext>
            </a:extLst>
          </p:cNvPr>
          <p:cNvSpPr>
            <a:spLocks noGrp="1"/>
          </p:cNvSpPr>
          <p:nvPr>
            <p:ph type="ftr" sz="quarter" idx="11"/>
          </p:nvPr>
        </p:nvSpPr>
        <p:spPr/>
        <p:txBody>
          <a:bodyPr/>
          <a:lstStyle/>
          <a:p>
            <a:r>
              <a:rPr lang="en-US"/>
              <a:t>Fabio Garufi - Intl. Conference on the physics of the two infinities 2023</a:t>
            </a:r>
            <a:endParaRPr lang="it-IT"/>
          </a:p>
        </p:txBody>
      </p:sp>
      <p:sp>
        <p:nvSpPr>
          <p:cNvPr id="6" name="Segnaposto numero diapositiva 5">
            <a:extLst>
              <a:ext uri="{FF2B5EF4-FFF2-40B4-BE49-F238E27FC236}">
                <a16:creationId xmlns:a16="http://schemas.microsoft.com/office/drawing/2014/main" id="{1989B2EF-2B8E-98B9-E848-701DB7B69133}"/>
              </a:ext>
            </a:extLst>
          </p:cNvPr>
          <p:cNvSpPr>
            <a:spLocks noGrp="1"/>
          </p:cNvSpPr>
          <p:nvPr>
            <p:ph type="sldNum" sz="quarter" idx="12"/>
          </p:nvPr>
        </p:nvSpPr>
        <p:spPr/>
        <p:txBody>
          <a:bodyPr/>
          <a:lstStyle/>
          <a:p>
            <a:fld id="{1980F75D-B04F-4377-8320-55DE5D3778B6}" type="slidenum">
              <a:rPr lang="it-IT" smtClean="0"/>
              <a:t>26</a:t>
            </a:fld>
            <a:endParaRPr lang="it-IT"/>
          </a:p>
        </p:txBody>
      </p:sp>
      <p:pic>
        <p:nvPicPr>
          <p:cNvPr id="7" name="Picture 2" descr="https://lh5.googleusercontent.com/LsIbRvmkY1gt4xlTbxloprEu4yEY6MdCL25D-f6rm1qp_KwsC1YRvY4JaL7AS3uScikgwQP4avKt0tQkaXGqPTp0HLW0JgmuaGsVco_GX4xEW1qWGxAhuYGLeMqBBMcDHyWwu9iD">
            <a:extLst>
              <a:ext uri="{FF2B5EF4-FFF2-40B4-BE49-F238E27FC236}">
                <a16:creationId xmlns:a16="http://schemas.microsoft.com/office/drawing/2014/main" id="{8AE77C53-C39C-E9AC-0FD6-E96170861237}"/>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r="-1510"/>
          <a:stretch/>
        </p:blipFill>
        <p:spPr bwMode="auto">
          <a:xfrm>
            <a:off x="6227158" y="1520825"/>
            <a:ext cx="5538552" cy="4835525"/>
          </a:xfrm>
          <a:prstGeom prst="rect">
            <a:avLst/>
          </a:prstGeom>
          <a:solidFill>
            <a:schemeClr val="bg1"/>
          </a:solidFill>
        </p:spPr>
      </p:pic>
      <p:sp>
        <p:nvSpPr>
          <p:cNvPr id="10" name="Segnaposto contenuto 2">
            <a:extLst>
              <a:ext uri="{FF2B5EF4-FFF2-40B4-BE49-F238E27FC236}">
                <a16:creationId xmlns:a16="http://schemas.microsoft.com/office/drawing/2014/main" id="{F17500A3-532C-1994-839F-E6A905A72C0F}"/>
              </a:ext>
            </a:extLst>
          </p:cNvPr>
          <p:cNvSpPr txBox="1">
            <a:spLocks/>
          </p:cNvSpPr>
          <p:nvPr/>
        </p:nvSpPr>
        <p:spPr>
          <a:xfrm>
            <a:off x="307543" y="1750744"/>
            <a:ext cx="4114800" cy="36237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Several noises to beat:</a:t>
            </a:r>
            <a:r>
              <a:rPr lang="en-GB" sz="2000" dirty="0"/>
              <a:t> </a:t>
            </a:r>
          </a:p>
          <a:p>
            <a:pPr lvl="1"/>
            <a:r>
              <a:rPr lang="en-GB" sz="2000" dirty="0">
                <a:solidFill>
                  <a:srgbClr val="000000"/>
                </a:solidFill>
                <a:latin typeface="Verdana" panose="020B0604030504040204" pitchFamily="34" charset="0"/>
              </a:rPr>
              <a:t>Thermal noise (coating + suspension)</a:t>
            </a:r>
          </a:p>
          <a:p>
            <a:pPr lvl="1"/>
            <a:r>
              <a:rPr lang="en-GB" sz="2000" dirty="0">
                <a:solidFill>
                  <a:srgbClr val="000000"/>
                </a:solidFill>
                <a:latin typeface="Verdana" panose="020B0604030504040204" pitchFamily="34" charset="0"/>
              </a:rPr>
              <a:t>Radiation pressure fluctuation</a:t>
            </a:r>
          </a:p>
          <a:p>
            <a:pPr lvl="1"/>
            <a:r>
              <a:rPr lang="en-GB" sz="2000" dirty="0">
                <a:solidFill>
                  <a:srgbClr val="000000"/>
                </a:solidFill>
                <a:latin typeface="Verdana" panose="020B0604030504040204" pitchFamily="34" charset="0"/>
              </a:rPr>
              <a:t>Residual laser Noise</a:t>
            </a:r>
          </a:p>
          <a:p>
            <a:pPr lvl="1"/>
            <a:r>
              <a:rPr lang="en-GB" sz="2000" dirty="0">
                <a:solidFill>
                  <a:srgbClr val="000000"/>
                </a:solidFill>
                <a:latin typeface="Verdana" panose="020B0604030504040204" pitchFamily="34" charset="0"/>
              </a:rPr>
              <a:t>Stray light in the cavities</a:t>
            </a:r>
          </a:p>
          <a:p>
            <a:pPr lvl="1"/>
            <a:r>
              <a:rPr lang="en-GB" sz="2000" dirty="0">
                <a:solidFill>
                  <a:srgbClr val="000000"/>
                </a:solidFill>
                <a:latin typeface="Verdana" panose="020B0604030504040204" pitchFamily="34" charset="0"/>
              </a:rPr>
              <a:t>Seismic and Newtonian noise</a:t>
            </a:r>
          </a:p>
        </p:txBody>
      </p:sp>
      <p:sp>
        <p:nvSpPr>
          <p:cNvPr id="16" name="Ovale 15">
            <a:extLst>
              <a:ext uri="{FF2B5EF4-FFF2-40B4-BE49-F238E27FC236}">
                <a16:creationId xmlns:a16="http://schemas.microsoft.com/office/drawing/2014/main" id="{9E9F4D54-FCAB-24F1-8B90-62D530CEE2A5}"/>
              </a:ext>
            </a:extLst>
          </p:cNvPr>
          <p:cNvSpPr/>
          <p:nvPr/>
        </p:nvSpPr>
        <p:spPr>
          <a:xfrm>
            <a:off x="8153400" y="1345673"/>
            <a:ext cx="1295400" cy="56166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7" name="Ovale 16">
            <a:extLst>
              <a:ext uri="{FF2B5EF4-FFF2-40B4-BE49-F238E27FC236}">
                <a16:creationId xmlns:a16="http://schemas.microsoft.com/office/drawing/2014/main" id="{0789F4BF-4FC8-2FF4-755D-D7D8E1F39E3F}"/>
              </a:ext>
            </a:extLst>
          </p:cNvPr>
          <p:cNvSpPr/>
          <p:nvPr/>
        </p:nvSpPr>
        <p:spPr>
          <a:xfrm rot="16200000">
            <a:off x="10931963" y="3943447"/>
            <a:ext cx="1177636" cy="56166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Ovale 17">
            <a:extLst>
              <a:ext uri="{FF2B5EF4-FFF2-40B4-BE49-F238E27FC236}">
                <a16:creationId xmlns:a16="http://schemas.microsoft.com/office/drawing/2014/main" id="{2A35B3FA-C838-AE00-0728-B8B878A38BC8}"/>
              </a:ext>
            </a:extLst>
          </p:cNvPr>
          <p:cNvSpPr/>
          <p:nvPr/>
        </p:nvSpPr>
        <p:spPr>
          <a:xfrm>
            <a:off x="5903843" y="3879282"/>
            <a:ext cx="1029204" cy="69000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1" name="Ovale 20">
            <a:extLst>
              <a:ext uri="{FF2B5EF4-FFF2-40B4-BE49-F238E27FC236}">
                <a16:creationId xmlns:a16="http://schemas.microsoft.com/office/drawing/2014/main" id="{8B619F0A-563C-2598-9E7D-2B217921C639}"/>
              </a:ext>
            </a:extLst>
          </p:cNvPr>
          <p:cNvSpPr/>
          <p:nvPr/>
        </p:nvSpPr>
        <p:spPr>
          <a:xfrm>
            <a:off x="9882847" y="4005799"/>
            <a:ext cx="1295400" cy="56166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Ovale 21">
            <a:extLst>
              <a:ext uri="{FF2B5EF4-FFF2-40B4-BE49-F238E27FC236}">
                <a16:creationId xmlns:a16="http://schemas.microsoft.com/office/drawing/2014/main" id="{74E168F3-B6A1-B934-D38E-36F70339C845}"/>
              </a:ext>
            </a:extLst>
          </p:cNvPr>
          <p:cNvSpPr/>
          <p:nvPr/>
        </p:nvSpPr>
        <p:spPr>
          <a:xfrm rot="16200000">
            <a:off x="8138319" y="2344737"/>
            <a:ext cx="1325563" cy="61783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CasellaDiTesto 22">
            <a:extLst>
              <a:ext uri="{FF2B5EF4-FFF2-40B4-BE49-F238E27FC236}">
                <a16:creationId xmlns:a16="http://schemas.microsoft.com/office/drawing/2014/main" id="{9C7C725C-0012-3EEC-BA64-05B7FA0AB8D9}"/>
              </a:ext>
            </a:extLst>
          </p:cNvPr>
          <p:cNvSpPr txBox="1"/>
          <p:nvPr/>
        </p:nvSpPr>
        <p:spPr>
          <a:xfrm>
            <a:off x="9811301" y="369253"/>
            <a:ext cx="2206178" cy="1477328"/>
          </a:xfrm>
          <a:prstGeom prst="rect">
            <a:avLst/>
          </a:prstGeom>
          <a:noFill/>
        </p:spPr>
        <p:txBody>
          <a:bodyPr wrap="square" rtlCol="0">
            <a:spAutoFit/>
          </a:bodyPr>
          <a:lstStyle/>
          <a:p>
            <a:pPr marL="342900" indent="-342900">
              <a:buAutoNum type="arabicParenR"/>
            </a:pPr>
            <a:r>
              <a:rPr lang="en-GB" dirty="0"/>
              <a:t>Larger and heavier mirrors</a:t>
            </a:r>
          </a:p>
          <a:p>
            <a:pPr marL="342900" indent="-342900">
              <a:buAutoNum type="arabicParenR"/>
            </a:pPr>
            <a:r>
              <a:rPr lang="en-GB" dirty="0"/>
              <a:t>New suspensions</a:t>
            </a:r>
          </a:p>
          <a:p>
            <a:pPr marL="342900" indent="-342900">
              <a:buAutoNum type="arabicParenR"/>
            </a:pPr>
            <a:r>
              <a:rPr lang="en-GB" dirty="0"/>
              <a:t>Larger beams</a:t>
            </a:r>
          </a:p>
          <a:p>
            <a:pPr marL="342900" indent="-342900">
              <a:buAutoNum type="arabicParenR"/>
            </a:pPr>
            <a:r>
              <a:rPr lang="en-GB" dirty="0"/>
              <a:t>New coatings</a:t>
            </a:r>
          </a:p>
        </p:txBody>
      </p:sp>
      <p:sp>
        <p:nvSpPr>
          <p:cNvPr id="24" name="CasellaDiTesto 23">
            <a:extLst>
              <a:ext uri="{FF2B5EF4-FFF2-40B4-BE49-F238E27FC236}">
                <a16:creationId xmlns:a16="http://schemas.microsoft.com/office/drawing/2014/main" id="{03CBCF67-4001-AF48-1046-8427D08527C7}"/>
              </a:ext>
            </a:extLst>
          </p:cNvPr>
          <p:cNvSpPr txBox="1"/>
          <p:nvPr/>
        </p:nvSpPr>
        <p:spPr>
          <a:xfrm>
            <a:off x="5314743" y="4603734"/>
            <a:ext cx="2497764" cy="923330"/>
          </a:xfrm>
          <a:prstGeom prst="rect">
            <a:avLst/>
          </a:prstGeom>
          <a:noFill/>
        </p:spPr>
        <p:txBody>
          <a:bodyPr wrap="square" rtlCol="0">
            <a:spAutoFit/>
          </a:bodyPr>
          <a:lstStyle/>
          <a:p>
            <a:pPr marL="342900" indent="-342900">
              <a:buAutoNum type="arabicParenR"/>
            </a:pPr>
            <a:r>
              <a:rPr lang="en-GB" dirty="0"/>
              <a:t>Higher power to  Pre-stabilized laser: 40W =&gt; 80W</a:t>
            </a:r>
          </a:p>
        </p:txBody>
      </p:sp>
      <p:sp>
        <p:nvSpPr>
          <p:cNvPr id="4" name="CasellaDiTesto 3">
            <a:extLst>
              <a:ext uri="{FF2B5EF4-FFF2-40B4-BE49-F238E27FC236}">
                <a16:creationId xmlns:a16="http://schemas.microsoft.com/office/drawing/2014/main" id="{8F7A8DD5-61BD-59B9-6CB1-8399E8F4C9D1}"/>
              </a:ext>
            </a:extLst>
          </p:cNvPr>
          <p:cNvSpPr txBox="1"/>
          <p:nvPr/>
        </p:nvSpPr>
        <p:spPr>
          <a:xfrm>
            <a:off x="9362661" y="1969225"/>
            <a:ext cx="2844141" cy="1754326"/>
          </a:xfrm>
          <a:prstGeom prst="rect">
            <a:avLst/>
          </a:prstGeom>
          <a:noFill/>
        </p:spPr>
        <p:txBody>
          <a:bodyPr wrap="square">
            <a:spAutoFit/>
          </a:bodyPr>
          <a:lstStyle/>
          <a:p>
            <a:r>
              <a:rPr lang="en-US" dirty="0"/>
              <a:t>All the core optics (but the Beam Splitter) must be replaced to adapt to new beam geometry</a:t>
            </a:r>
          </a:p>
          <a:p>
            <a:r>
              <a:rPr lang="en-US" dirty="0"/>
              <a:t>All the telescopes will be modified</a:t>
            </a:r>
            <a:endParaRPr lang="it-IT" dirty="0"/>
          </a:p>
        </p:txBody>
      </p:sp>
    </p:spTree>
    <p:extLst>
      <p:ext uri="{BB962C8B-B14F-4D97-AF65-F5344CB8AC3E}">
        <p14:creationId xmlns:p14="http://schemas.microsoft.com/office/powerpoint/2010/main" val="409187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 calcmode="lin" valueType="num">
                                      <p:cBhvr additive="base">
                                        <p:cTn id="32"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0">
                                            <p:txEl>
                                              <p:pRg st="3" end="3"/>
                                            </p:txEl>
                                          </p:spTgt>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1+#ppt_w/2"/>
                                          </p:val>
                                        </p:tav>
                                        <p:tav tm="100000">
                                          <p:val>
                                            <p:strVal val="#ppt_x"/>
                                          </p:val>
                                        </p:tav>
                                      </p:tavLst>
                                    </p:anim>
                                    <p:anim calcmode="lin" valueType="num">
                                      <p:cBhvr additive="base">
                                        <p:cTn id="37"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0">
                                            <p:txEl>
                                              <p:pRg st="4" end="4"/>
                                            </p:txEl>
                                          </p:spTgt>
                                        </p:tgtEl>
                                        <p:attrNameLst>
                                          <p:attrName>style.visibility</p:attrName>
                                        </p:attrNameLst>
                                      </p:cBhvr>
                                      <p:to>
                                        <p:strVal val="visible"/>
                                      </p:to>
                                    </p:set>
                                    <p:anim calcmode="lin" valueType="num">
                                      <p:cBhvr additive="base">
                                        <p:cTn id="49" dur="500" fill="hold"/>
                                        <p:tgtEl>
                                          <p:spTgt spid="10">
                                            <p:txEl>
                                              <p:pRg st="4" end="4"/>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0">
                                            <p:txEl>
                                              <p:pRg st="4" end="4"/>
                                            </p:txEl>
                                          </p:spTgt>
                                        </p:tgtEl>
                                        <p:attrNameLst>
                                          <p:attrName>ppt_y</p:attrName>
                                        </p:attrNameLst>
                                      </p:cBhvr>
                                      <p:tavLst>
                                        <p:tav tm="0">
                                          <p:val>
                                            <p:strVal val="#ppt_y"/>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10">
                                            <p:txEl>
                                              <p:pRg st="5" end="5"/>
                                            </p:txEl>
                                          </p:spTgt>
                                        </p:tgtEl>
                                        <p:attrNameLst>
                                          <p:attrName>style.visibility</p:attrName>
                                        </p:attrNameLst>
                                      </p:cBhvr>
                                      <p:to>
                                        <p:strVal val="visible"/>
                                      </p:to>
                                    </p:set>
                                    <p:anim calcmode="lin" valueType="num">
                                      <p:cBhvr additive="base">
                                        <p:cTn id="63" dur="500" fill="hold"/>
                                        <p:tgtEl>
                                          <p:spTgt spid="10">
                                            <p:txEl>
                                              <p:pRg st="5" end="5"/>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10">
                                            <p:txEl>
                                              <p:pRg st="5" end="5"/>
                                            </p:txEl>
                                          </p:spTgt>
                                        </p:tgtEl>
                                        <p:attrNameLst>
                                          <p:attrName>ppt_y</p:attrName>
                                        </p:attrNameLst>
                                      </p:cBhvr>
                                      <p:tavLst>
                                        <p:tav tm="0">
                                          <p:val>
                                            <p:strVal val="#ppt_y"/>
                                          </p:val>
                                        </p:tav>
                                        <p:tav tm="100000">
                                          <p:val>
                                            <p:strVal val="#ppt_y"/>
                                          </p:val>
                                        </p:tav>
                                      </p:tavLst>
                                    </p:anim>
                                  </p:childTnLst>
                                </p:cTn>
                              </p:par>
                              <p:par>
                                <p:cTn id="65" presetID="7" presetClass="emph" presetSubtype="2" fill="hold" nodeType="withEffect">
                                  <p:stCondLst>
                                    <p:cond delay="0"/>
                                  </p:stCondLst>
                                  <p:childTnLst>
                                    <p:animClr clrSpc="rgb" dir="cw">
                                      <p:cBhvr>
                                        <p:cTn id="66" dur="2000" fill="hold"/>
                                        <p:tgtEl>
                                          <p:spTgt spid="16"/>
                                        </p:tgtEl>
                                        <p:attrNameLst>
                                          <p:attrName>stroke.color</p:attrName>
                                        </p:attrNameLst>
                                      </p:cBhvr>
                                      <p:to>
                                        <a:schemeClr val="accent2"/>
                                      </p:to>
                                    </p:animClr>
                                    <p:set>
                                      <p:cBhvr>
                                        <p:cTn id="67" dur="2000" fill="hold"/>
                                        <p:tgtEl>
                                          <p:spTgt spid="16"/>
                                        </p:tgtEl>
                                        <p:attrNameLst>
                                          <p:attrName>stroke.on</p:attrName>
                                        </p:attrNameLst>
                                      </p:cBhvr>
                                      <p:to>
                                        <p:strVal val="true"/>
                                      </p:to>
                                    </p:set>
                                  </p:childTnLst>
                                </p:cTn>
                              </p:par>
                              <p:par>
                                <p:cTn id="68" presetID="7" presetClass="emph" presetSubtype="2" fill="hold" nodeType="withEffect">
                                  <p:stCondLst>
                                    <p:cond delay="0"/>
                                  </p:stCondLst>
                                  <p:childTnLst>
                                    <p:animClr clrSpc="rgb" dir="cw">
                                      <p:cBhvr>
                                        <p:cTn id="69" dur="2000" fill="hold"/>
                                        <p:tgtEl>
                                          <p:spTgt spid="17"/>
                                        </p:tgtEl>
                                        <p:attrNameLst>
                                          <p:attrName>stroke.color</p:attrName>
                                        </p:attrNameLst>
                                      </p:cBhvr>
                                      <p:to>
                                        <a:schemeClr val="accent2"/>
                                      </p:to>
                                    </p:animClr>
                                    <p:set>
                                      <p:cBhvr>
                                        <p:cTn id="70" dur="2000" fill="hold"/>
                                        <p:tgtEl>
                                          <p:spTgt spid="17"/>
                                        </p:tgtEl>
                                        <p:attrNameLst>
                                          <p:attrName>stroke.on</p:attrName>
                                        </p:attrNameLst>
                                      </p:cBhvr>
                                      <p:to>
                                        <p:strVal val="true"/>
                                      </p:to>
                                    </p:se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fade">
                                      <p:cBhvr>
                                        <p:cTn id="75" dur="1000"/>
                                        <p:tgtEl>
                                          <p:spTgt spid="4"/>
                                        </p:tgtEl>
                                      </p:cBhvr>
                                    </p:animEffect>
                                    <p:anim calcmode="lin" valueType="num">
                                      <p:cBhvr>
                                        <p:cTn id="76" dur="1000" fill="hold"/>
                                        <p:tgtEl>
                                          <p:spTgt spid="4"/>
                                        </p:tgtEl>
                                        <p:attrNameLst>
                                          <p:attrName>ppt_x</p:attrName>
                                        </p:attrNameLst>
                                      </p:cBhvr>
                                      <p:tavLst>
                                        <p:tav tm="0">
                                          <p:val>
                                            <p:strVal val="#ppt_x"/>
                                          </p:val>
                                        </p:tav>
                                        <p:tav tm="100000">
                                          <p:val>
                                            <p:strVal val="#ppt_x"/>
                                          </p:val>
                                        </p:tav>
                                      </p:tavLst>
                                    </p:anim>
                                    <p:anim calcmode="lin" valueType="num">
                                      <p:cBhvr>
                                        <p:cTn id="7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1" grpId="0" animBg="1"/>
      <p:bldP spid="22" grpId="0" animBg="1"/>
      <p:bldP spid="23" grpId="0"/>
      <p:bldP spid="24"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ED8D30-047B-E321-9217-EA1D64D4727E}"/>
              </a:ext>
            </a:extLst>
          </p:cNvPr>
          <p:cNvSpPr>
            <a:spLocks noGrp="1"/>
          </p:cNvSpPr>
          <p:nvPr>
            <p:ph type="title"/>
          </p:nvPr>
        </p:nvSpPr>
        <p:spPr/>
        <p:txBody>
          <a:bodyPr/>
          <a:lstStyle/>
          <a:p>
            <a:r>
              <a:rPr lang="it-IT" dirty="0" err="1"/>
              <a:t>Pre</a:t>
            </a:r>
            <a:r>
              <a:rPr lang="it-IT" dirty="0"/>
              <a:t> </a:t>
            </a:r>
            <a:r>
              <a:rPr lang="it-IT" dirty="0" err="1"/>
              <a:t>Stabilized</a:t>
            </a:r>
            <a:r>
              <a:rPr lang="it-IT" dirty="0"/>
              <a:t> Laser (PSL)</a:t>
            </a:r>
          </a:p>
        </p:txBody>
      </p:sp>
      <p:sp>
        <p:nvSpPr>
          <p:cNvPr id="3" name="Segnaposto contenuto 2">
            <a:extLst>
              <a:ext uri="{FF2B5EF4-FFF2-40B4-BE49-F238E27FC236}">
                <a16:creationId xmlns:a16="http://schemas.microsoft.com/office/drawing/2014/main" id="{8DA9A022-626D-3DE8-6471-9628E7ED15D3}"/>
              </a:ext>
            </a:extLst>
          </p:cNvPr>
          <p:cNvSpPr>
            <a:spLocks noGrp="1"/>
          </p:cNvSpPr>
          <p:nvPr>
            <p:ph sz="half" idx="1"/>
          </p:nvPr>
        </p:nvSpPr>
        <p:spPr/>
        <p:txBody>
          <a:bodyPr/>
          <a:lstStyle/>
          <a:p>
            <a:r>
              <a:rPr lang="it-IT" dirty="0"/>
              <a:t>PSL upgrade</a:t>
            </a:r>
          </a:p>
          <a:p>
            <a:pPr lvl="1"/>
            <a:r>
              <a:rPr lang="it-IT" dirty="0"/>
              <a:t>Upgrade </a:t>
            </a:r>
            <a:r>
              <a:rPr lang="it-IT" dirty="0" err="1"/>
              <a:t>present</a:t>
            </a:r>
            <a:r>
              <a:rPr lang="it-IT" dirty="0"/>
              <a:t> </a:t>
            </a:r>
            <a:r>
              <a:rPr lang="it-IT" dirty="0" err="1"/>
              <a:t>Fiber</a:t>
            </a:r>
            <a:r>
              <a:rPr lang="it-IT" dirty="0"/>
              <a:t> Laser to </a:t>
            </a:r>
            <a:r>
              <a:rPr lang="it-IT" dirty="0" err="1"/>
              <a:t>higher</a:t>
            </a:r>
            <a:r>
              <a:rPr lang="it-IT" dirty="0"/>
              <a:t> power</a:t>
            </a:r>
          </a:p>
          <a:p>
            <a:pPr lvl="1"/>
            <a:r>
              <a:rPr lang="it-IT" dirty="0" err="1"/>
              <a:t>Replace</a:t>
            </a:r>
            <a:r>
              <a:rPr lang="it-IT" dirty="0"/>
              <a:t> </a:t>
            </a:r>
            <a:r>
              <a:rPr lang="it-IT" dirty="0" err="1"/>
              <a:t>present</a:t>
            </a:r>
            <a:r>
              <a:rPr lang="it-IT" dirty="0"/>
              <a:t> Slave laser + </a:t>
            </a:r>
            <a:r>
              <a:rPr lang="it-IT" dirty="0" err="1"/>
              <a:t>Fiber</a:t>
            </a:r>
            <a:r>
              <a:rPr lang="it-IT" dirty="0"/>
              <a:t> </a:t>
            </a:r>
            <a:r>
              <a:rPr lang="it-IT" dirty="0" err="1"/>
              <a:t>Amplifier</a:t>
            </a:r>
            <a:r>
              <a:rPr lang="it-IT" dirty="0"/>
              <a:t> (NEOVAN) with new </a:t>
            </a:r>
            <a:r>
              <a:rPr lang="it-IT" dirty="0" err="1"/>
              <a:t>Fiber</a:t>
            </a:r>
            <a:r>
              <a:rPr lang="it-IT" dirty="0"/>
              <a:t> Laser</a:t>
            </a:r>
          </a:p>
          <a:p>
            <a:pPr lvl="1"/>
            <a:r>
              <a:rPr lang="it-IT" dirty="0"/>
              <a:t>Goal: </a:t>
            </a:r>
            <a:r>
              <a:rPr lang="it-IT" dirty="0" err="1"/>
              <a:t>two</a:t>
            </a:r>
            <a:r>
              <a:rPr lang="it-IT" dirty="0"/>
              <a:t> high power </a:t>
            </a:r>
            <a:r>
              <a:rPr lang="it-IT" dirty="0" err="1"/>
              <a:t>fiber</a:t>
            </a:r>
            <a:r>
              <a:rPr lang="it-IT" dirty="0"/>
              <a:t> </a:t>
            </a:r>
            <a:r>
              <a:rPr lang="it-IT" dirty="0" err="1"/>
              <a:t>lasers</a:t>
            </a:r>
            <a:r>
              <a:rPr lang="it-IT" dirty="0"/>
              <a:t> on the </a:t>
            </a:r>
            <a:r>
              <a:rPr lang="it-IT" dirty="0" err="1"/>
              <a:t>same</a:t>
            </a:r>
            <a:r>
              <a:rPr lang="it-IT" dirty="0"/>
              <a:t> </a:t>
            </a:r>
            <a:r>
              <a:rPr lang="it-IT" dirty="0" err="1"/>
              <a:t>table</a:t>
            </a:r>
            <a:r>
              <a:rPr lang="it-IT" dirty="0"/>
              <a:t> (</a:t>
            </a:r>
            <a:r>
              <a:rPr lang="it-IT" dirty="0" err="1"/>
              <a:t>redundancy</a:t>
            </a:r>
            <a:r>
              <a:rPr lang="it-IT" dirty="0"/>
              <a:t>)</a:t>
            </a:r>
          </a:p>
        </p:txBody>
      </p:sp>
      <p:pic>
        <p:nvPicPr>
          <p:cNvPr id="8" name="Segnaposto contenuto 7">
            <a:extLst>
              <a:ext uri="{FF2B5EF4-FFF2-40B4-BE49-F238E27FC236}">
                <a16:creationId xmlns:a16="http://schemas.microsoft.com/office/drawing/2014/main" id="{704EF79E-F960-BF63-5807-55EA96F4A930}"/>
              </a:ext>
            </a:extLst>
          </p:cNvPr>
          <p:cNvPicPr>
            <a:picLocks noGrp="1" noChangeAspect="1"/>
          </p:cNvPicPr>
          <p:nvPr>
            <p:ph sz="half" idx="2"/>
          </p:nvPr>
        </p:nvPicPr>
        <p:blipFill>
          <a:blip r:embed="rId3"/>
          <a:stretch>
            <a:fillRect/>
          </a:stretch>
        </p:blipFill>
        <p:spPr>
          <a:xfrm>
            <a:off x="6691131" y="1128006"/>
            <a:ext cx="5500869" cy="2893460"/>
          </a:xfrm>
        </p:spPr>
      </p:pic>
      <p:sp>
        <p:nvSpPr>
          <p:cNvPr id="5" name="Segnaposto piè di pagina 4">
            <a:extLst>
              <a:ext uri="{FF2B5EF4-FFF2-40B4-BE49-F238E27FC236}">
                <a16:creationId xmlns:a16="http://schemas.microsoft.com/office/drawing/2014/main" id="{AEE880BD-90D1-82E4-AE38-F4EDEDB54322}"/>
              </a:ext>
            </a:extLst>
          </p:cNvPr>
          <p:cNvSpPr>
            <a:spLocks noGrp="1"/>
          </p:cNvSpPr>
          <p:nvPr>
            <p:ph type="ftr" sz="quarter" idx="11"/>
          </p:nvPr>
        </p:nvSpPr>
        <p:spPr/>
        <p:txBody>
          <a:bodyPr/>
          <a:lstStyle/>
          <a:p>
            <a:r>
              <a:rPr lang="en-US"/>
              <a:t>Fabio Garufi - Intl. Conference on the physics of the two infinities 2023</a:t>
            </a:r>
            <a:endParaRPr lang="it-IT"/>
          </a:p>
        </p:txBody>
      </p:sp>
      <p:sp>
        <p:nvSpPr>
          <p:cNvPr id="6" name="Segnaposto numero diapositiva 5">
            <a:extLst>
              <a:ext uri="{FF2B5EF4-FFF2-40B4-BE49-F238E27FC236}">
                <a16:creationId xmlns:a16="http://schemas.microsoft.com/office/drawing/2014/main" id="{4C74F10A-2D4A-8955-F95C-4866BFFE7A5B}"/>
              </a:ext>
            </a:extLst>
          </p:cNvPr>
          <p:cNvSpPr>
            <a:spLocks noGrp="1"/>
          </p:cNvSpPr>
          <p:nvPr>
            <p:ph type="sldNum" sz="quarter" idx="12"/>
          </p:nvPr>
        </p:nvSpPr>
        <p:spPr/>
        <p:txBody>
          <a:bodyPr/>
          <a:lstStyle/>
          <a:p>
            <a:fld id="{1980F75D-B04F-4377-8320-55DE5D3778B6}" type="slidenum">
              <a:rPr lang="it-IT" smtClean="0"/>
              <a:t>27</a:t>
            </a:fld>
            <a:endParaRPr lang="it-IT"/>
          </a:p>
        </p:txBody>
      </p:sp>
      <p:pic>
        <p:nvPicPr>
          <p:cNvPr id="10" name="Immagine 9">
            <a:extLst>
              <a:ext uri="{FF2B5EF4-FFF2-40B4-BE49-F238E27FC236}">
                <a16:creationId xmlns:a16="http://schemas.microsoft.com/office/drawing/2014/main" id="{C46C98AD-A468-E463-FFD1-8F1D999688BA}"/>
              </a:ext>
            </a:extLst>
          </p:cNvPr>
          <p:cNvPicPr>
            <a:picLocks noChangeAspect="1"/>
          </p:cNvPicPr>
          <p:nvPr/>
        </p:nvPicPr>
        <p:blipFill>
          <a:blip r:embed="rId4"/>
          <a:stretch>
            <a:fillRect/>
          </a:stretch>
        </p:blipFill>
        <p:spPr>
          <a:xfrm>
            <a:off x="7300796" y="3954353"/>
            <a:ext cx="3727048" cy="2334883"/>
          </a:xfrm>
          <a:prstGeom prst="rect">
            <a:avLst/>
          </a:prstGeom>
        </p:spPr>
      </p:pic>
    </p:spTree>
    <p:extLst>
      <p:ext uri="{BB962C8B-B14F-4D97-AF65-F5344CB8AC3E}">
        <p14:creationId xmlns:p14="http://schemas.microsoft.com/office/powerpoint/2010/main" val="1915962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AADC6-CA0B-FC5D-EB57-C72DE9158EC4}"/>
              </a:ext>
            </a:extLst>
          </p:cNvPr>
          <p:cNvSpPr>
            <a:spLocks noGrp="1"/>
          </p:cNvSpPr>
          <p:nvPr>
            <p:ph type="title"/>
          </p:nvPr>
        </p:nvSpPr>
        <p:spPr/>
        <p:txBody>
          <a:bodyPr/>
          <a:lstStyle/>
          <a:p>
            <a:r>
              <a:rPr lang="en-GB" dirty="0"/>
              <a:t>Cavities geometry</a:t>
            </a:r>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52F79D0F-213E-BEAA-CFE2-8F6B375DAC54}"/>
                  </a:ext>
                </a:extLst>
              </p:cNvPr>
              <p:cNvSpPr>
                <a:spLocks noGrp="1"/>
              </p:cNvSpPr>
              <p:nvPr>
                <p:ph sz="half" idx="1"/>
              </p:nvPr>
            </p:nvSpPr>
            <p:spPr/>
            <p:txBody>
              <a:bodyPr>
                <a:normAutofit lnSpcReduction="10000"/>
              </a:bodyPr>
              <a:lstStyle/>
              <a:p>
                <a:r>
                  <a:rPr lang="en-GB" dirty="0"/>
                  <a:t>Larger g</a:t>
                </a:r>
              </a:p>
              <a:p>
                <a:pPr lvl="1"/>
                <a:r>
                  <a:rPr lang="en-GB" dirty="0"/>
                  <a:t>Tighter angular control (0.2 microradians !)</a:t>
                </a:r>
              </a:p>
              <a:p>
                <a:pPr lvl="1"/>
                <a:r>
                  <a:rPr lang="en-GB" dirty="0"/>
                  <a:t>Tighter </a:t>
                </a:r>
                <a:r>
                  <a:rPr lang="en-GB" dirty="0" err="1"/>
                  <a:t>RoC</a:t>
                </a:r>
                <a:r>
                  <a:rPr lang="en-GB" dirty="0"/>
                  <a:t> constrains: </a:t>
                </a:r>
                <a14:m>
                  <m:oMath xmlns:m="http://schemas.openxmlformats.org/officeDocument/2006/math">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𝑅</m:t>
                    </m:r>
                    <m:r>
                      <a:rPr lang="en-GB" b="0" i="1" smtClean="0">
                        <a:latin typeface="Cambria Math" panose="02040503050406030204" pitchFamily="18" charset="0"/>
                        <a:ea typeface="Cambria Math" panose="02040503050406030204" pitchFamily="18" charset="0"/>
                      </a:rPr>
                      <m:t>≅0.3</m:t>
                    </m:r>
                    <m:r>
                      <a:rPr lang="en-GB" b="0" i="1" smtClean="0">
                        <a:latin typeface="Cambria Math" panose="02040503050406030204" pitchFamily="18" charset="0"/>
                        <a:ea typeface="Cambria Math" panose="02040503050406030204" pitchFamily="18" charset="0"/>
                      </a:rPr>
                      <m:t>𝑚</m:t>
                    </m:r>
                  </m:oMath>
                </a14:m>
                <a:endParaRPr lang="it-IT" b="0" dirty="0">
                  <a:ea typeface="Cambria Math" panose="02040503050406030204" pitchFamily="18" charset="0"/>
                </a:endParaRPr>
              </a:p>
              <a:p>
                <a:r>
                  <a:rPr lang="en-US" b="0" dirty="0">
                    <a:ea typeface="Cambria Math" panose="02040503050406030204" pitchFamily="18" charset="0"/>
                  </a:rPr>
                  <a:t>Challenge from optical design: to enlarge the beam on the test masses, arm cavities closer to instability </a:t>
                </a:r>
              </a:p>
              <a:p>
                <a:pPr lvl="1"/>
                <a:r>
                  <a:rPr lang="en-US" b="0" dirty="0">
                    <a:ea typeface="Cambria Math" panose="02040503050406030204" pitchFamily="18" charset="0"/>
                  </a:rPr>
                  <a:t>trickier controls</a:t>
                </a:r>
              </a:p>
              <a:p>
                <a:pPr lvl="1"/>
                <a:r>
                  <a:rPr lang="en-US" dirty="0">
                    <a:ea typeface="Cambria Math" panose="02040503050406030204" pitchFamily="18" charset="0"/>
                  </a:rPr>
                  <a:t>Tighter p</a:t>
                </a:r>
                <a:r>
                  <a:rPr lang="en-US" b="0" dirty="0">
                    <a:ea typeface="Cambria Math" panose="02040503050406030204" pitchFamily="18" charset="0"/>
                  </a:rPr>
                  <a:t>olishing requirements</a:t>
                </a:r>
              </a:p>
              <a:p>
                <a:pPr lvl="1"/>
                <a:r>
                  <a:rPr lang="en-US" b="0" dirty="0">
                    <a:ea typeface="Cambria Math" panose="02040503050406030204" pitchFamily="18" charset="0"/>
                  </a:rPr>
                  <a:t>More sensitive to aberrations</a:t>
                </a:r>
              </a:p>
              <a:p>
                <a:endParaRPr lang="it-IT" b="0" dirty="0">
                  <a:ea typeface="Cambria Math" panose="02040503050406030204" pitchFamily="18" charset="0"/>
                </a:endParaRPr>
              </a:p>
              <a:p>
                <a:pPr lvl="1"/>
                <a:endParaRPr lang="en-GB" dirty="0"/>
              </a:p>
              <a:p>
                <a:endParaRPr lang="en-GB" dirty="0"/>
              </a:p>
            </p:txBody>
          </p:sp>
        </mc:Choice>
        <mc:Fallback xmlns="">
          <p:sp>
            <p:nvSpPr>
              <p:cNvPr id="3" name="Segnaposto contenuto 2">
                <a:extLst>
                  <a:ext uri="{FF2B5EF4-FFF2-40B4-BE49-F238E27FC236}">
                    <a16:creationId xmlns:a16="http://schemas.microsoft.com/office/drawing/2014/main" id="{52F79D0F-213E-BEAA-CFE2-8F6B375DAC54}"/>
                  </a:ext>
                </a:extLst>
              </p:cNvPr>
              <p:cNvSpPr>
                <a:spLocks noGrp="1" noRot="1" noChangeAspect="1" noMove="1" noResize="1" noEditPoints="1" noAdjustHandles="1" noChangeArrowheads="1" noChangeShapeType="1" noTextEdit="1"/>
              </p:cNvSpPr>
              <p:nvPr>
                <p:ph sz="half" idx="1"/>
              </p:nvPr>
            </p:nvSpPr>
            <p:spPr>
              <a:blipFill>
                <a:blip r:embed="rId3"/>
                <a:stretch>
                  <a:fillRect l="-2118" t="-3081" r="-3529" b="-1961"/>
                </a:stretch>
              </a:blipFill>
            </p:spPr>
            <p:txBody>
              <a:bodyPr/>
              <a:lstStyle/>
              <a:p>
                <a:r>
                  <a:rPr lang="it-IT">
                    <a:noFill/>
                  </a:rPr>
                  <a:t> </a:t>
                </a:r>
              </a:p>
            </p:txBody>
          </p:sp>
        </mc:Fallback>
      </mc:AlternateContent>
      <p:pic>
        <p:nvPicPr>
          <p:cNvPr id="8" name="Segnaposto contenuto 7">
            <a:extLst>
              <a:ext uri="{FF2B5EF4-FFF2-40B4-BE49-F238E27FC236}">
                <a16:creationId xmlns:a16="http://schemas.microsoft.com/office/drawing/2014/main" id="{E131D834-B46D-F44D-9F50-55CC20DE77B7}"/>
              </a:ext>
            </a:extLst>
          </p:cNvPr>
          <p:cNvPicPr>
            <a:picLocks noGrp="1" noChangeAspect="1"/>
          </p:cNvPicPr>
          <p:nvPr>
            <p:ph sz="half" idx="2"/>
          </p:nvPr>
        </p:nvPicPr>
        <p:blipFill>
          <a:blip r:embed="rId4"/>
          <a:stretch>
            <a:fillRect/>
          </a:stretch>
        </p:blipFill>
        <p:spPr>
          <a:xfrm>
            <a:off x="6778833" y="788696"/>
            <a:ext cx="4831920" cy="2427703"/>
          </a:xfrm>
        </p:spPr>
      </p:pic>
      <p:sp>
        <p:nvSpPr>
          <p:cNvPr id="5" name="Segnaposto piè di pagina 4">
            <a:extLst>
              <a:ext uri="{FF2B5EF4-FFF2-40B4-BE49-F238E27FC236}">
                <a16:creationId xmlns:a16="http://schemas.microsoft.com/office/drawing/2014/main" id="{BAD143D3-D5AF-A968-2766-2AD856489C5B}"/>
              </a:ext>
            </a:extLst>
          </p:cNvPr>
          <p:cNvSpPr>
            <a:spLocks noGrp="1"/>
          </p:cNvSpPr>
          <p:nvPr>
            <p:ph type="ftr" sz="quarter" idx="11"/>
          </p:nvPr>
        </p:nvSpPr>
        <p:spPr/>
        <p:txBody>
          <a:bodyPr/>
          <a:lstStyle/>
          <a:p>
            <a:r>
              <a:rPr lang="en-GB"/>
              <a:t>Fabio Garufi - Intl. Conference on the physics of the two infinities 2023</a:t>
            </a:r>
          </a:p>
        </p:txBody>
      </p:sp>
      <p:sp>
        <p:nvSpPr>
          <p:cNvPr id="6" name="Segnaposto numero diapositiva 5">
            <a:extLst>
              <a:ext uri="{FF2B5EF4-FFF2-40B4-BE49-F238E27FC236}">
                <a16:creationId xmlns:a16="http://schemas.microsoft.com/office/drawing/2014/main" id="{AFEA4EF1-3474-8172-30CB-1AC1E0609771}"/>
              </a:ext>
            </a:extLst>
          </p:cNvPr>
          <p:cNvSpPr>
            <a:spLocks noGrp="1"/>
          </p:cNvSpPr>
          <p:nvPr>
            <p:ph type="sldNum" sz="quarter" idx="12"/>
          </p:nvPr>
        </p:nvSpPr>
        <p:spPr/>
        <p:txBody>
          <a:bodyPr/>
          <a:lstStyle/>
          <a:p>
            <a:fld id="{1980F75D-B04F-4377-8320-55DE5D3778B6}" type="slidenum">
              <a:rPr lang="en-GB" smtClean="0"/>
              <a:t>28</a:t>
            </a:fld>
            <a:endParaRPr lang="en-GB"/>
          </a:p>
        </p:txBody>
      </p:sp>
      <p:pic>
        <p:nvPicPr>
          <p:cNvPr id="10" name="Immagine 9">
            <a:extLst>
              <a:ext uri="{FF2B5EF4-FFF2-40B4-BE49-F238E27FC236}">
                <a16:creationId xmlns:a16="http://schemas.microsoft.com/office/drawing/2014/main" id="{753531B4-8354-4B43-34D3-11C43CE73FB2}"/>
              </a:ext>
            </a:extLst>
          </p:cNvPr>
          <p:cNvPicPr>
            <a:picLocks noChangeAspect="1"/>
          </p:cNvPicPr>
          <p:nvPr/>
        </p:nvPicPr>
        <p:blipFill>
          <a:blip r:embed="rId5"/>
          <a:stretch>
            <a:fillRect/>
          </a:stretch>
        </p:blipFill>
        <p:spPr>
          <a:xfrm>
            <a:off x="6536635" y="3301059"/>
            <a:ext cx="5181600" cy="2884442"/>
          </a:xfrm>
          <a:prstGeom prst="rect">
            <a:avLst/>
          </a:prstGeom>
        </p:spPr>
      </p:pic>
      <p:pic>
        <p:nvPicPr>
          <p:cNvPr id="7" name="Immagine 6">
            <a:extLst>
              <a:ext uri="{FF2B5EF4-FFF2-40B4-BE49-F238E27FC236}">
                <a16:creationId xmlns:a16="http://schemas.microsoft.com/office/drawing/2014/main" id="{918E73DD-832A-65C2-6E22-8FD4572AB31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544424" y="1828800"/>
            <a:ext cx="620116" cy="546477"/>
          </a:xfrm>
          <a:prstGeom prst="rect">
            <a:avLst/>
          </a:prstGeom>
        </p:spPr>
      </p:pic>
    </p:spTree>
    <p:extLst>
      <p:ext uri="{BB962C8B-B14F-4D97-AF65-F5344CB8AC3E}">
        <p14:creationId xmlns:p14="http://schemas.microsoft.com/office/powerpoint/2010/main" val="215295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0EFFD4-5A10-B472-6DF1-FCB5E6E98256}"/>
              </a:ext>
            </a:extLst>
          </p:cNvPr>
          <p:cNvSpPr>
            <a:spLocks noGrp="1"/>
          </p:cNvSpPr>
          <p:nvPr>
            <p:ph type="title"/>
          </p:nvPr>
        </p:nvSpPr>
        <p:spPr/>
        <p:txBody>
          <a:bodyPr/>
          <a:lstStyle/>
          <a:p>
            <a:r>
              <a:rPr lang="en-GB"/>
              <a:t>Enhanced TCS</a:t>
            </a:r>
            <a:endParaRPr lang="en-GB" dirty="0"/>
          </a:p>
        </p:txBody>
      </p:sp>
      <p:sp>
        <p:nvSpPr>
          <p:cNvPr id="3" name="Segnaposto contenuto 2">
            <a:extLst>
              <a:ext uri="{FF2B5EF4-FFF2-40B4-BE49-F238E27FC236}">
                <a16:creationId xmlns:a16="http://schemas.microsoft.com/office/drawing/2014/main" id="{D0BB91EF-4BB5-3958-F38C-3640BA321DEA}"/>
              </a:ext>
            </a:extLst>
          </p:cNvPr>
          <p:cNvSpPr>
            <a:spLocks noGrp="1"/>
          </p:cNvSpPr>
          <p:nvPr>
            <p:ph sz="half" idx="1"/>
          </p:nvPr>
        </p:nvSpPr>
        <p:spPr>
          <a:xfrm>
            <a:off x="805916" y="1703591"/>
            <a:ext cx="5181600" cy="4351338"/>
          </a:xfrm>
        </p:spPr>
        <p:txBody>
          <a:bodyPr>
            <a:normAutofit fontScale="85000" lnSpcReduction="20000"/>
          </a:bodyPr>
          <a:lstStyle/>
          <a:p>
            <a:r>
              <a:rPr lang="en-US" dirty="0"/>
              <a:t>Ring-heaters for fine tuning of </a:t>
            </a:r>
            <a:r>
              <a:rPr lang="en-US" dirty="0" err="1"/>
              <a:t>RoCs</a:t>
            </a:r>
            <a:endParaRPr lang="en-US" dirty="0"/>
          </a:p>
          <a:p>
            <a:r>
              <a:rPr lang="en-US" dirty="0"/>
              <a:t>CO2 heaters</a:t>
            </a:r>
          </a:p>
          <a:p>
            <a:r>
              <a:rPr lang="en-US" dirty="0"/>
              <a:t>Hartman wave-front sensing (HWS)</a:t>
            </a:r>
          </a:p>
          <a:p>
            <a:r>
              <a:rPr lang="en-US" dirty="0"/>
              <a:t>Phase cameras</a:t>
            </a:r>
          </a:p>
          <a:p>
            <a:r>
              <a:rPr lang="en-GB" dirty="0"/>
              <a:t>New cameras for HWS</a:t>
            </a:r>
          </a:p>
          <a:p>
            <a:r>
              <a:rPr lang="en-GB" dirty="0"/>
              <a:t>Upgraded HWS telescopes for end mirrors</a:t>
            </a:r>
          </a:p>
          <a:p>
            <a:r>
              <a:rPr lang="en-GB" dirty="0"/>
              <a:t>Mode-cleaners for CO2 beams</a:t>
            </a:r>
          </a:p>
          <a:p>
            <a:r>
              <a:rPr lang="en-GB" dirty="0"/>
              <a:t>DC CO2 laser beam shapers via deformable mirror</a:t>
            </a:r>
          </a:p>
          <a:p>
            <a:r>
              <a:rPr lang="en-GB" dirty="0"/>
              <a:t>More remote controls</a:t>
            </a:r>
          </a:p>
          <a:p>
            <a:r>
              <a:rPr lang="en-GB" dirty="0"/>
              <a:t>More phase cameras</a:t>
            </a:r>
          </a:p>
        </p:txBody>
      </p:sp>
      <p:pic>
        <p:nvPicPr>
          <p:cNvPr id="12" name="Segnaposto contenuto 11">
            <a:extLst>
              <a:ext uri="{FF2B5EF4-FFF2-40B4-BE49-F238E27FC236}">
                <a16:creationId xmlns:a16="http://schemas.microsoft.com/office/drawing/2014/main" id="{C49331B7-4F4E-DE18-8DE3-601FCF254C23}"/>
              </a:ext>
            </a:extLst>
          </p:cNvPr>
          <p:cNvPicPr>
            <a:picLocks noGrp="1" noChangeAspect="1"/>
          </p:cNvPicPr>
          <p:nvPr>
            <p:ph sz="half" idx="2"/>
          </p:nvPr>
        </p:nvPicPr>
        <p:blipFill>
          <a:blip r:embed="rId3"/>
          <a:stretch>
            <a:fillRect/>
          </a:stretch>
        </p:blipFill>
        <p:spPr>
          <a:xfrm>
            <a:off x="6010995" y="1066800"/>
            <a:ext cx="6006725" cy="5044820"/>
          </a:xfrm>
        </p:spPr>
      </p:pic>
      <p:sp>
        <p:nvSpPr>
          <p:cNvPr id="5" name="Segnaposto piè di pagina 4">
            <a:extLst>
              <a:ext uri="{FF2B5EF4-FFF2-40B4-BE49-F238E27FC236}">
                <a16:creationId xmlns:a16="http://schemas.microsoft.com/office/drawing/2014/main" id="{A7C611FF-46BA-48E7-763A-489C1F131839}"/>
              </a:ext>
            </a:extLst>
          </p:cNvPr>
          <p:cNvSpPr>
            <a:spLocks noGrp="1"/>
          </p:cNvSpPr>
          <p:nvPr>
            <p:ph type="ftr" sz="quarter" idx="11"/>
          </p:nvPr>
        </p:nvSpPr>
        <p:spPr/>
        <p:txBody>
          <a:bodyPr/>
          <a:lstStyle/>
          <a:p>
            <a:r>
              <a:rPr lang="en-GB" dirty="0"/>
              <a:t>Fabio Garufi - Intl. Conference on the physics of the two infinities 2023</a:t>
            </a:r>
          </a:p>
        </p:txBody>
      </p:sp>
      <p:sp>
        <p:nvSpPr>
          <p:cNvPr id="6" name="Segnaposto numero diapositiva 5">
            <a:extLst>
              <a:ext uri="{FF2B5EF4-FFF2-40B4-BE49-F238E27FC236}">
                <a16:creationId xmlns:a16="http://schemas.microsoft.com/office/drawing/2014/main" id="{9B142DB3-9CAA-0424-93FF-BA275C91DC92}"/>
              </a:ext>
            </a:extLst>
          </p:cNvPr>
          <p:cNvSpPr>
            <a:spLocks noGrp="1"/>
          </p:cNvSpPr>
          <p:nvPr>
            <p:ph type="sldNum" sz="quarter" idx="12"/>
          </p:nvPr>
        </p:nvSpPr>
        <p:spPr/>
        <p:txBody>
          <a:bodyPr/>
          <a:lstStyle/>
          <a:p>
            <a:fld id="{1980F75D-B04F-4377-8320-55DE5D3778B6}" type="slidenum">
              <a:rPr lang="en-GB" smtClean="0"/>
              <a:t>29</a:t>
            </a:fld>
            <a:endParaRPr lang="en-GB"/>
          </a:p>
        </p:txBody>
      </p:sp>
    </p:spTree>
    <p:extLst>
      <p:ext uri="{BB962C8B-B14F-4D97-AF65-F5344CB8AC3E}">
        <p14:creationId xmlns:p14="http://schemas.microsoft.com/office/powerpoint/2010/main" val="373467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olo 15">
            <a:extLst>
              <a:ext uri="{FF2B5EF4-FFF2-40B4-BE49-F238E27FC236}">
                <a16:creationId xmlns:a16="http://schemas.microsoft.com/office/drawing/2014/main" id="{490A3629-0C68-56C6-C04E-BE2600FC90E8}"/>
              </a:ext>
            </a:extLst>
          </p:cNvPr>
          <p:cNvSpPr>
            <a:spLocks noGrp="1"/>
          </p:cNvSpPr>
          <p:nvPr>
            <p:ph type="title"/>
          </p:nvPr>
        </p:nvSpPr>
        <p:spPr/>
        <p:txBody>
          <a:bodyPr>
            <a:normAutofit fontScale="90000"/>
          </a:bodyPr>
          <a:lstStyle/>
          <a:p>
            <a:r>
              <a:rPr lang="en-GB" noProof="0" dirty="0"/>
              <a:t>Previous observation runs</a:t>
            </a:r>
          </a:p>
        </p:txBody>
      </p:sp>
      <p:sp>
        <p:nvSpPr>
          <p:cNvPr id="17" name="Segnaposto testo 16">
            <a:extLst>
              <a:ext uri="{FF2B5EF4-FFF2-40B4-BE49-F238E27FC236}">
                <a16:creationId xmlns:a16="http://schemas.microsoft.com/office/drawing/2014/main" id="{8ED287B5-2B78-2502-3326-B123A344ED37}"/>
              </a:ext>
            </a:extLst>
          </p:cNvPr>
          <p:cNvSpPr>
            <a:spLocks noGrp="1"/>
          </p:cNvSpPr>
          <p:nvPr>
            <p:ph type="body" idx="1"/>
          </p:nvPr>
        </p:nvSpPr>
        <p:spPr/>
        <p:txBody>
          <a:bodyPr/>
          <a:lstStyle/>
          <a:p>
            <a:r>
              <a:rPr lang="en-GB" noProof="0" dirty="0"/>
              <a:t>Adv Virgo and O3 run</a:t>
            </a:r>
          </a:p>
        </p:txBody>
      </p:sp>
      <p:sp>
        <p:nvSpPr>
          <p:cNvPr id="18" name="Segnaposto contenuto 17">
            <a:extLst>
              <a:ext uri="{FF2B5EF4-FFF2-40B4-BE49-F238E27FC236}">
                <a16:creationId xmlns:a16="http://schemas.microsoft.com/office/drawing/2014/main" id="{6D9F2B18-D7B9-3562-96BA-8F545E502193}"/>
              </a:ext>
            </a:extLst>
          </p:cNvPr>
          <p:cNvSpPr>
            <a:spLocks noGrp="1"/>
          </p:cNvSpPr>
          <p:nvPr>
            <p:ph sz="half" idx="2"/>
          </p:nvPr>
        </p:nvSpPr>
        <p:spPr>
          <a:xfrm>
            <a:off x="519764" y="2593909"/>
            <a:ext cx="5477811" cy="3684588"/>
          </a:xfrm>
        </p:spPr>
        <p:txBody>
          <a:bodyPr>
            <a:normAutofit/>
          </a:bodyPr>
          <a:lstStyle/>
          <a:p>
            <a:r>
              <a:rPr lang="en-GB" sz="1800" b="1" i="0" u="none" strike="noStrike" baseline="0" noProof="0" dirty="0">
                <a:latin typeface="Calibri-Bold"/>
              </a:rPr>
              <a:t>O3 ended on March 2020</a:t>
            </a:r>
          </a:p>
          <a:p>
            <a:r>
              <a:rPr lang="en-GB" sz="1800" b="0" i="0" u="none" strike="noStrike" baseline="0" noProof="0" dirty="0">
                <a:latin typeface="Calibri" panose="020F0502020204030204" pitchFamily="34" charset="0"/>
              </a:rPr>
              <a:t>Several exceptional events</a:t>
            </a:r>
            <a:endParaRPr lang="en-GB" sz="1400" b="0" i="0" u="none" strike="noStrike" baseline="0" noProof="0" dirty="0">
              <a:latin typeface="Calibri" panose="020F0502020204030204" pitchFamily="34" charset="0"/>
            </a:endParaRPr>
          </a:p>
          <a:p>
            <a:r>
              <a:rPr lang="en-GB" sz="1800" b="1" i="0" u="none" strike="noStrike" baseline="0" noProof="0" dirty="0">
                <a:latin typeface="Calibri-Bold"/>
              </a:rPr>
              <a:t>NS-BH coalescences </a:t>
            </a:r>
          </a:p>
          <a:p>
            <a:pPr lvl="1">
              <a:buFontTx/>
              <a:buChar char="-"/>
            </a:pPr>
            <a:r>
              <a:rPr lang="en-GB" sz="1800" b="1" i="0" u="none" strike="noStrike" baseline="0" noProof="0" dirty="0">
                <a:latin typeface="Calibri-Bold"/>
              </a:rPr>
              <a:t>GW191219_163120 </a:t>
            </a:r>
            <a:r>
              <a:rPr lang="en-GB" sz="1800" b="0" i="0" u="none" strike="noStrike" baseline="0" noProof="0" dirty="0">
                <a:latin typeface="Calibri" panose="020F0502020204030204" pitchFamily="34" charset="0"/>
              </a:rPr>
              <a:t>: extremely unequal mass components: 31M</a:t>
            </a:r>
            <a:r>
              <a:rPr lang="en-GB" sz="1800" b="0" i="0" u="none" strike="noStrike" baseline="-25000" noProof="0" dirty="0">
                <a:latin typeface="SegoeUISymbol"/>
              </a:rPr>
              <a:t>☉</a:t>
            </a:r>
            <a:r>
              <a:rPr lang="en-GB" sz="1800" b="0" i="0" u="none" strike="noStrike" baseline="0" noProof="0" dirty="0">
                <a:latin typeface="SegoeUISymbol"/>
              </a:rPr>
              <a:t> </a:t>
            </a:r>
            <a:r>
              <a:rPr lang="en-GB" sz="1800" b="0" i="0" u="none" strike="noStrike" baseline="0" noProof="0" dirty="0">
                <a:latin typeface="Calibri" panose="020F0502020204030204" pitchFamily="34" charset="0"/>
              </a:rPr>
              <a:t>+ 1.2 M</a:t>
            </a:r>
            <a:r>
              <a:rPr lang="en-GB" sz="1800" b="0" i="0" u="none" strike="noStrike" baseline="-25000" noProof="0" dirty="0">
                <a:latin typeface="SegoeUISymbol"/>
              </a:rPr>
              <a:t>☉</a:t>
            </a:r>
            <a:r>
              <a:rPr lang="en-GB" sz="1800" b="0" i="0" u="none" strike="noStrike" baseline="0" noProof="0" dirty="0">
                <a:latin typeface="Calibri" panose="020F0502020204030204" pitchFamily="34" charset="0"/>
              </a:rPr>
              <a:t>, and the lightest NS ever observed</a:t>
            </a:r>
          </a:p>
          <a:p>
            <a:pPr lvl="1">
              <a:buFontTx/>
              <a:buChar char="-"/>
            </a:pPr>
            <a:r>
              <a:rPr lang="en-GB" sz="1800" b="0" i="0" u="none" strike="noStrike" baseline="0" noProof="0" dirty="0">
                <a:latin typeface="ArialMT"/>
              </a:rPr>
              <a:t> </a:t>
            </a:r>
            <a:r>
              <a:rPr lang="en-GB" sz="1800" b="1" i="0" u="none" strike="noStrike" baseline="0" noProof="0" dirty="0">
                <a:latin typeface="Calibri-Bold"/>
              </a:rPr>
              <a:t>GW200115_042309</a:t>
            </a:r>
            <a:r>
              <a:rPr lang="en-GB" sz="1800" b="0" i="0" u="none" strike="noStrike" baseline="0" noProof="0" dirty="0">
                <a:latin typeface="Calibri" panose="020F0502020204030204" pitchFamily="34" charset="0"/>
              </a:rPr>
              <a:t>: the brightest BH-NS coalescence detected up to now 6 M</a:t>
            </a:r>
            <a:r>
              <a:rPr lang="en-GB" sz="1800" b="0" i="0" u="none" strike="noStrike" baseline="-25000" noProof="0" dirty="0">
                <a:latin typeface="SegoeUISymbol"/>
              </a:rPr>
              <a:t>☉</a:t>
            </a:r>
            <a:r>
              <a:rPr lang="en-GB" sz="1800" b="0" i="0" u="none" strike="noStrike" baseline="0" noProof="0" dirty="0">
                <a:latin typeface="SegoeUISymbol"/>
              </a:rPr>
              <a:t> </a:t>
            </a:r>
            <a:r>
              <a:rPr lang="en-GB" sz="1800" b="0" i="0" u="none" strike="noStrike" baseline="0" noProof="0" dirty="0">
                <a:latin typeface="Calibri" panose="020F0502020204030204" pitchFamily="34" charset="0"/>
              </a:rPr>
              <a:t>+ 1.4 M</a:t>
            </a:r>
            <a:r>
              <a:rPr lang="en-GB" sz="1800" b="0" i="0" u="none" strike="noStrike" baseline="-25000" noProof="0" dirty="0">
                <a:latin typeface="SegoeUISymbol"/>
              </a:rPr>
              <a:t>☉</a:t>
            </a:r>
            <a:endParaRPr lang="en-GB" sz="1800" baseline="-25000" noProof="0" dirty="0">
              <a:latin typeface="SegoeUISymbol"/>
            </a:endParaRPr>
          </a:p>
          <a:p>
            <a:r>
              <a:rPr lang="en-GB" sz="1800" b="1" i="0" u="none" strike="noStrike" baseline="0" noProof="0" dirty="0">
                <a:latin typeface="Calibri-Bold"/>
              </a:rPr>
              <a:t>BH-BH coalescences with IMBH</a:t>
            </a:r>
          </a:p>
          <a:p>
            <a:pPr lvl="1">
              <a:buFontTx/>
              <a:buChar char="-"/>
            </a:pPr>
            <a:r>
              <a:rPr lang="en-GB" sz="1800" b="1" i="0" u="none" strike="noStrike" baseline="0" noProof="0" dirty="0">
                <a:latin typeface="Calibri-Bold"/>
              </a:rPr>
              <a:t>GW190521_030229</a:t>
            </a:r>
            <a:r>
              <a:rPr lang="en-GB" sz="1800" b="0" i="0" u="none" strike="noStrike" baseline="0" noProof="0" dirty="0">
                <a:latin typeface="Calibri" panose="020F0502020204030204" pitchFamily="34" charset="0"/>
              </a:rPr>
              <a:t>: 85 M</a:t>
            </a:r>
            <a:r>
              <a:rPr lang="en-GB" sz="1800" b="0" i="0" u="none" strike="noStrike" baseline="-25000" noProof="0" dirty="0">
                <a:latin typeface="SegoeUISymbol"/>
              </a:rPr>
              <a:t>☉</a:t>
            </a:r>
            <a:r>
              <a:rPr lang="en-GB" sz="1800" b="0" i="0" u="none" strike="noStrike" baseline="0" noProof="0" dirty="0">
                <a:latin typeface="SegoeUISymbol"/>
              </a:rPr>
              <a:t> </a:t>
            </a:r>
            <a:r>
              <a:rPr lang="en-GB" sz="1800" b="0" i="0" u="none" strike="noStrike" baseline="0" noProof="0" dirty="0">
                <a:latin typeface="Calibri" panose="020F0502020204030204" pitchFamily="34" charset="0"/>
              </a:rPr>
              <a:t>+ 66 M</a:t>
            </a:r>
            <a:r>
              <a:rPr lang="en-GB" sz="1800" b="0" i="0" u="none" strike="noStrike" baseline="-25000" noProof="0" dirty="0">
                <a:latin typeface="SegoeUISymbol"/>
              </a:rPr>
              <a:t>☉ </a:t>
            </a:r>
            <a:r>
              <a:rPr lang="en-GB" sz="1800" b="0" i="0" u="none" strike="noStrike" baseline="0" noProof="0" dirty="0">
                <a:latin typeface="Calibri" panose="020F0502020204030204" pitchFamily="34" charset="0"/>
              </a:rPr>
              <a:t>-&gt; 142 M</a:t>
            </a:r>
            <a:r>
              <a:rPr lang="en-GB" sz="1800" b="0" i="0" u="none" strike="noStrike" baseline="-25000" noProof="0" dirty="0">
                <a:latin typeface="SegoeUISymbol"/>
              </a:rPr>
              <a:t>☉</a:t>
            </a:r>
          </a:p>
          <a:p>
            <a:pPr lvl="1">
              <a:buFontTx/>
              <a:buChar char="-"/>
            </a:pPr>
            <a:r>
              <a:rPr lang="en-GB" sz="1800" b="1" i="0" u="none" strike="noStrike" baseline="0" noProof="0" dirty="0">
                <a:latin typeface="Calibri-Bold"/>
              </a:rPr>
              <a:t>GW200220_061928</a:t>
            </a:r>
            <a:r>
              <a:rPr lang="en-GB" sz="1800" b="0" i="0" u="none" strike="noStrike" baseline="0" noProof="0" dirty="0">
                <a:latin typeface="Calibri" panose="020F0502020204030204" pitchFamily="34" charset="0"/>
              </a:rPr>
              <a:t>: 87 M</a:t>
            </a:r>
            <a:r>
              <a:rPr lang="en-GB" sz="1800" b="0" i="0" u="none" strike="noStrike" baseline="-25000" noProof="0" dirty="0">
                <a:latin typeface="SegoeUISymbol"/>
              </a:rPr>
              <a:t>☉</a:t>
            </a:r>
            <a:r>
              <a:rPr lang="en-GB" sz="1800" b="0" i="0" u="none" strike="noStrike" baseline="0" noProof="0" dirty="0">
                <a:latin typeface="SegoeUISymbol"/>
              </a:rPr>
              <a:t> </a:t>
            </a:r>
            <a:r>
              <a:rPr lang="en-GB" sz="1800" b="0" i="0" u="none" strike="noStrike" baseline="0" noProof="0" dirty="0">
                <a:latin typeface="Calibri" panose="020F0502020204030204" pitchFamily="34" charset="0"/>
              </a:rPr>
              <a:t>+ 61 M</a:t>
            </a:r>
            <a:r>
              <a:rPr lang="en-GB" sz="1800" b="0" i="0" u="none" strike="noStrike" baseline="-25000" noProof="0" dirty="0">
                <a:latin typeface="SegoeUISymbol"/>
              </a:rPr>
              <a:t>☉</a:t>
            </a:r>
            <a:r>
              <a:rPr lang="en-GB" sz="1800" b="0" i="0" u="none" strike="noStrike" baseline="0" noProof="0" dirty="0">
                <a:latin typeface="SegoeUISymbol"/>
              </a:rPr>
              <a:t> </a:t>
            </a:r>
            <a:r>
              <a:rPr lang="en-GB" sz="1800" b="0" i="0" u="none" strike="noStrike" baseline="0" noProof="0" dirty="0">
                <a:latin typeface="Calibri" panose="020F0502020204030204" pitchFamily="34" charset="0"/>
              </a:rPr>
              <a:t>-&gt; 148 M</a:t>
            </a:r>
            <a:r>
              <a:rPr lang="en-GB" sz="1800" b="0" i="0" u="none" strike="noStrike" baseline="-25000" noProof="0" dirty="0">
                <a:latin typeface="SegoeUISymbol"/>
              </a:rPr>
              <a:t>☉</a:t>
            </a:r>
            <a:endParaRPr lang="en-GB" sz="1800" b="1" i="0" u="none" strike="noStrike" baseline="0" noProof="0" dirty="0">
              <a:latin typeface="Calibri-Bold"/>
            </a:endParaRPr>
          </a:p>
          <a:p>
            <a:endParaRPr lang="en-GB" noProof="0" dirty="0"/>
          </a:p>
        </p:txBody>
      </p:sp>
      <p:sp>
        <p:nvSpPr>
          <p:cNvPr id="4" name="Segnaposto piè di pagina 3">
            <a:extLst>
              <a:ext uri="{FF2B5EF4-FFF2-40B4-BE49-F238E27FC236}">
                <a16:creationId xmlns:a16="http://schemas.microsoft.com/office/drawing/2014/main" id="{C76A502E-9CAD-2A42-D38A-C29D7EEAE2E6}"/>
              </a:ext>
            </a:extLst>
          </p:cNvPr>
          <p:cNvSpPr>
            <a:spLocks noGrp="1"/>
          </p:cNvSpPr>
          <p:nvPr>
            <p:ph type="ftr" sz="quarter" idx="11"/>
          </p:nvPr>
        </p:nvSpPr>
        <p:spPr>
          <a:xfrm>
            <a:off x="4038600" y="6357995"/>
            <a:ext cx="4114800" cy="365125"/>
          </a:xfrm>
        </p:spPr>
        <p:txBody>
          <a:bodyPr/>
          <a:lstStyle/>
          <a:p>
            <a:r>
              <a:rPr lang="en-US" dirty="0"/>
              <a:t>Fabio Garufi - Intl. Conference on the physics of the two infinities 2023</a:t>
            </a:r>
            <a:endParaRPr lang="it-IT" dirty="0"/>
          </a:p>
        </p:txBody>
      </p:sp>
      <p:sp>
        <p:nvSpPr>
          <p:cNvPr id="5" name="Segnaposto numero diapositiva 4">
            <a:extLst>
              <a:ext uri="{FF2B5EF4-FFF2-40B4-BE49-F238E27FC236}">
                <a16:creationId xmlns:a16="http://schemas.microsoft.com/office/drawing/2014/main" id="{64E056CC-1B0C-8FDC-968C-40869E215E13}"/>
              </a:ext>
            </a:extLst>
          </p:cNvPr>
          <p:cNvSpPr>
            <a:spLocks noGrp="1"/>
          </p:cNvSpPr>
          <p:nvPr>
            <p:ph type="sldNum" sz="quarter" idx="12"/>
          </p:nvPr>
        </p:nvSpPr>
        <p:spPr>
          <a:xfrm>
            <a:off x="8610600" y="6420391"/>
            <a:ext cx="2743200" cy="365125"/>
          </a:xfrm>
        </p:spPr>
        <p:txBody>
          <a:bodyPr/>
          <a:lstStyle/>
          <a:p>
            <a:fld id="{1980F75D-B04F-4377-8320-55DE5D3778B6}" type="slidenum">
              <a:rPr lang="it-IT" smtClean="0"/>
              <a:t>3</a:t>
            </a:fld>
            <a:endParaRPr lang="it-IT" dirty="0"/>
          </a:p>
        </p:txBody>
      </p:sp>
      <p:pic>
        <p:nvPicPr>
          <p:cNvPr id="27" name="Immagine 26">
            <a:extLst>
              <a:ext uri="{FF2B5EF4-FFF2-40B4-BE49-F238E27FC236}">
                <a16:creationId xmlns:a16="http://schemas.microsoft.com/office/drawing/2014/main" id="{14AE3257-ED44-3C69-379A-60DD69C91621}"/>
              </a:ext>
            </a:extLst>
          </p:cNvPr>
          <p:cNvPicPr>
            <a:picLocks noChangeAspect="1"/>
          </p:cNvPicPr>
          <p:nvPr/>
        </p:nvPicPr>
        <p:blipFill>
          <a:blip r:embed="rId3"/>
          <a:stretch>
            <a:fillRect/>
          </a:stretch>
        </p:blipFill>
        <p:spPr>
          <a:xfrm>
            <a:off x="6317599" y="1513477"/>
            <a:ext cx="5189422" cy="4867988"/>
          </a:xfrm>
          <a:prstGeom prst="rect">
            <a:avLst/>
          </a:prstGeom>
        </p:spPr>
      </p:pic>
      <p:sp>
        <p:nvSpPr>
          <p:cNvPr id="30" name="CasellaDiTesto 29">
            <a:extLst>
              <a:ext uri="{FF2B5EF4-FFF2-40B4-BE49-F238E27FC236}">
                <a16:creationId xmlns:a16="http://schemas.microsoft.com/office/drawing/2014/main" id="{1B352576-D447-D5ED-8A1C-8A15FEE2BC20}"/>
              </a:ext>
            </a:extLst>
          </p:cNvPr>
          <p:cNvSpPr txBox="1"/>
          <p:nvPr/>
        </p:nvSpPr>
        <p:spPr>
          <a:xfrm>
            <a:off x="7690879" y="4877675"/>
            <a:ext cx="1136421" cy="553998"/>
          </a:xfrm>
          <a:prstGeom prst="rect">
            <a:avLst/>
          </a:prstGeom>
          <a:noFill/>
        </p:spPr>
        <p:txBody>
          <a:bodyPr wrap="square" rtlCol="0">
            <a:spAutoFit/>
          </a:bodyPr>
          <a:lstStyle/>
          <a:p>
            <a:r>
              <a:rPr lang="it-IT" sz="1000" b="1" dirty="0" err="1"/>
              <a:t>Aug</a:t>
            </a:r>
            <a:r>
              <a:rPr lang="it-IT" sz="1000" b="1" dirty="0"/>
              <a:t>. 1. 2017 </a:t>
            </a:r>
            <a:r>
              <a:rPr lang="it-IT" sz="1000" dirty="0"/>
              <a:t>Virgo joins the network</a:t>
            </a:r>
          </a:p>
        </p:txBody>
      </p:sp>
      <p:cxnSp>
        <p:nvCxnSpPr>
          <p:cNvPr id="34" name="Connettore 2 33">
            <a:extLst>
              <a:ext uri="{FF2B5EF4-FFF2-40B4-BE49-F238E27FC236}">
                <a16:creationId xmlns:a16="http://schemas.microsoft.com/office/drawing/2014/main" id="{D2E47219-D888-F1BF-EFF1-8BE4A5A854EF}"/>
              </a:ext>
            </a:extLst>
          </p:cNvPr>
          <p:cNvCxnSpPr>
            <a:cxnSpLocks/>
          </p:cNvCxnSpPr>
          <p:nvPr/>
        </p:nvCxnSpPr>
        <p:spPr>
          <a:xfrm>
            <a:off x="8610600" y="5171544"/>
            <a:ext cx="216700" cy="2519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CasellaDiTesto 36">
            <a:extLst>
              <a:ext uri="{FF2B5EF4-FFF2-40B4-BE49-F238E27FC236}">
                <a16:creationId xmlns:a16="http://schemas.microsoft.com/office/drawing/2014/main" id="{7E27D9A3-B65C-27E7-B22B-AA4566EADB69}"/>
              </a:ext>
            </a:extLst>
          </p:cNvPr>
          <p:cNvSpPr txBox="1"/>
          <p:nvPr/>
        </p:nvSpPr>
        <p:spPr>
          <a:xfrm>
            <a:off x="9795150" y="4668519"/>
            <a:ext cx="1136421" cy="553998"/>
          </a:xfrm>
          <a:prstGeom prst="rect">
            <a:avLst/>
          </a:prstGeom>
          <a:noFill/>
        </p:spPr>
        <p:txBody>
          <a:bodyPr wrap="square" rtlCol="0">
            <a:spAutoFit/>
          </a:bodyPr>
          <a:lstStyle/>
          <a:p>
            <a:r>
              <a:rPr lang="it-IT" sz="1000" b="1" dirty="0"/>
              <a:t>August  17, 2017: </a:t>
            </a:r>
            <a:r>
              <a:rPr lang="it-IT" sz="1000" dirty="0"/>
              <a:t>first </a:t>
            </a:r>
            <a:r>
              <a:rPr lang="it-IT" sz="1000" dirty="0" err="1"/>
              <a:t>neutron</a:t>
            </a:r>
            <a:r>
              <a:rPr lang="it-IT" sz="1000" dirty="0"/>
              <a:t>-star merger </a:t>
            </a:r>
            <a:r>
              <a:rPr lang="it-IT" sz="1000" dirty="0" err="1"/>
              <a:t>detected</a:t>
            </a:r>
            <a:endParaRPr lang="it-IT" sz="1000" dirty="0"/>
          </a:p>
        </p:txBody>
      </p:sp>
      <p:cxnSp>
        <p:nvCxnSpPr>
          <p:cNvPr id="39" name="Connettore 2 38">
            <a:extLst>
              <a:ext uri="{FF2B5EF4-FFF2-40B4-BE49-F238E27FC236}">
                <a16:creationId xmlns:a16="http://schemas.microsoft.com/office/drawing/2014/main" id="{E55F70D9-4E73-AC54-E81E-AFC04E039EF7}"/>
              </a:ext>
            </a:extLst>
          </p:cNvPr>
          <p:cNvCxnSpPr>
            <a:cxnSpLocks/>
            <a:stCxn id="37" idx="1"/>
          </p:cNvCxnSpPr>
          <p:nvPr/>
        </p:nvCxnSpPr>
        <p:spPr>
          <a:xfrm flipH="1">
            <a:off x="8954473" y="4945518"/>
            <a:ext cx="840677" cy="286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CasellaDiTesto 45">
            <a:extLst>
              <a:ext uri="{FF2B5EF4-FFF2-40B4-BE49-F238E27FC236}">
                <a16:creationId xmlns:a16="http://schemas.microsoft.com/office/drawing/2014/main" id="{C0480813-EED7-47A1-C060-4F7FCA246DC0}"/>
              </a:ext>
            </a:extLst>
          </p:cNvPr>
          <p:cNvSpPr txBox="1"/>
          <p:nvPr/>
        </p:nvSpPr>
        <p:spPr>
          <a:xfrm>
            <a:off x="6754519" y="4580943"/>
            <a:ext cx="936360" cy="553998"/>
          </a:xfrm>
          <a:prstGeom prst="rect">
            <a:avLst/>
          </a:prstGeom>
          <a:noFill/>
        </p:spPr>
        <p:txBody>
          <a:bodyPr wrap="square" rtlCol="0">
            <a:spAutoFit/>
          </a:bodyPr>
          <a:lstStyle/>
          <a:p>
            <a:r>
              <a:rPr lang="it-IT" sz="1000" b="1" dirty="0" err="1"/>
              <a:t>Sept</a:t>
            </a:r>
            <a:r>
              <a:rPr lang="it-IT" sz="1000" b="1" dirty="0"/>
              <a:t>. 14, 2015 </a:t>
            </a:r>
            <a:r>
              <a:rPr lang="it-IT" sz="1000" dirty="0"/>
              <a:t>first GW </a:t>
            </a:r>
            <a:r>
              <a:rPr lang="it-IT" sz="1000" dirty="0" err="1"/>
              <a:t>observation</a:t>
            </a:r>
            <a:endParaRPr lang="it-IT" sz="1000" dirty="0"/>
          </a:p>
        </p:txBody>
      </p:sp>
      <p:cxnSp>
        <p:nvCxnSpPr>
          <p:cNvPr id="48" name="Connettore 2 47">
            <a:extLst>
              <a:ext uri="{FF2B5EF4-FFF2-40B4-BE49-F238E27FC236}">
                <a16:creationId xmlns:a16="http://schemas.microsoft.com/office/drawing/2014/main" id="{1E2FBE46-306A-8917-54D7-BC2F5677C92F}"/>
              </a:ext>
            </a:extLst>
          </p:cNvPr>
          <p:cNvCxnSpPr/>
          <p:nvPr/>
        </p:nvCxnSpPr>
        <p:spPr>
          <a:xfrm flipH="1">
            <a:off x="6756935" y="5149516"/>
            <a:ext cx="471638" cy="5101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CasellaDiTesto 48">
            <a:extLst>
              <a:ext uri="{FF2B5EF4-FFF2-40B4-BE49-F238E27FC236}">
                <a16:creationId xmlns:a16="http://schemas.microsoft.com/office/drawing/2014/main" id="{583974F0-093B-0A03-7CF0-A5FF24230F13}"/>
              </a:ext>
            </a:extLst>
          </p:cNvPr>
          <p:cNvSpPr txBox="1"/>
          <p:nvPr/>
        </p:nvSpPr>
        <p:spPr>
          <a:xfrm>
            <a:off x="8276575" y="2623861"/>
            <a:ext cx="1136421" cy="553998"/>
          </a:xfrm>
          <a:prstGeom prst="rect">
            <a:avLst/>
          </a:prstGeom>
          <a:noFill/>
        </p:spPr>
        <p:txBody>
          <a:bodyPr wrap="square" rtlCol="0">
            <a:spAutoFit/>
          </a:bodyPr>
          <a:lstStyle/>
          <a:p>
            <a:r>
              <a:rPr lang="it-IT" sz="1000" b="1" dirty="0" err="1"/>
              <a:t>May</a:t>
            </a:r>
            <a:r>
              <a:rPr lang="it-IT" sz="1000" b="1" dirty="0"/>
              <a:t> 21, 2019: </a:t>
            </a:r>
            <a:r>
              <a:rPr lang="it-IT" sz="1000" dirty="0"/>
              <a:t>BH-BH merger to IMBH</a:t>
            </a:r>
          </a:p>
        </p:txBody>
      </p:sp>
      <p:cxnSp>
        <p:nvCxnSpPr>
          <p:cNvPr id="51" name="Connettore 2 50">
            <a:extLst>
              <a:ext uri="{FF2B5EF4-FFF2-40B4-BE49-F238E27FC236}">
                <a16:creationId xmlns:a16="http://schemas.microsoft.com/office/drawing/2014/main" id="{EEDB057E-A2CD-BAAF-B70F-A1A0AAEBD5DE}"/>
              </a:ext>
            </a:extLst>
          </p:cNvPr>
          <p:cNvCxnSpPr>
            <a:cxnSpLocks/>
            <a:stCxn id="49" idx="2"/>
          </p:cNvCxnSpPr>
          <p:nvPr/>
        </p:nvCxnSpPr>
        <p:spPr>
          <a:xfrm>
            <a:off x="8844786" y="3177859"/>
            <a:ext cx="1098914" cy="272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CasellaDiTesto 58">
            <a:extLst>
              <a:ext uri="{FF2B5EF4-FFF2-40B4-BE49-F238E27FC236}">
                <a16:creationId xmlns:a16="http://schemas.microsoft.com/office/drawing/2014/main" id="{126DBD2A-9E04-8826-4D0E-603CF7980585}"/>
              </a:ext>
            </a:extLst>
          </p:cNvPr>
          <p:cNvSpPr txBox="1"/>
          <p:nvPr/>
        </p:nvSpPr>
        <p:spPr>
          <a:xfrm>
            <a:off x="8994126" y="2155101"/>
            <a:ext cx="1136421" cy="553998"/>
          </a:xfrm>
          <a:prstGeom prst="rect">
            <a:avLst/>
          </a:prstGeom>
          <a:noFill/>
        </p:spPr>
        <p:txBody>
          <a:bodyPr wrap="square" rtlCol="0">
            <a:spAutoFit/>
          </a:bodyPr>
          <a:lstStyle/>
          <a:p>
            <a:r>
              <a:rPr lang="it-IT" sz="1000" b="1" dirty="0" err="1"/>
              <a:t>Jan</a:t>
            </a:r>
            <a:r>
              <a:rPr lang="it-IT" sz="1000" b="1" dirty="0"/>
              <a:t>. 15, 2001 </a:t>
            </a:r>
            <a:r>
              <a:rPr lang="it-IT" sz="1000" dirty="0"/>
              <a:t>: </a:t>
            </a:r>
            <a:r>
              <a:rPr lang="it-IT" sz="1000" dirty="0" err="1"/>
              <a:t>brightest</a:t>
            </a:r>
            <a:r>
              <a:rPr lang="it-IT" sz="1000" dirty="0"/>
              <a:t> N</a:t>
            </a:r>
            <a:r>
              <a:rPr lang="it-IT" sz="1000" b="1" dirty="0"/>
              <a:t>S-</a:t>
            </a:r>
            <a:r>
              <a:rPr lang="it-IT" sz="1000" dirty="0"/>
              <a:t>BH merger</a:t>
            </a:r>
          </a:p>
        </p:txBody>
      </p:sp>
      <p:cxnSp>
        <p:nvCxnSpPr>
          <p:cNvPr id="61" name="Connettore 2 60">
            <a:extLst>
              <a:ext uri="{FF2B5EF4-FFF2-40B4-BE49-F238E27FC236}">
                <a16:creationId xmlns:a16="http://schemas.microsoft.com/office/drawing/2014/main" id="{A5D031EC-B126-5F69-6997-FB09C7006DCC}"/>
              </a:ext>
            </a:extLst>
          </p:cNvPr>
          <p:cNvCxnSpPr>
            <a:cxnSpLocks/>
            <a:stCxn id="59" idx="3"/>
          </p:cNvCxnSpPr>
          <p:nvPr/>
        </p:nvCxnSpPr>
        <p:spPr>
          <a:xfrm flipV="1">
            <a:off x="10130547" y="2432100"/>
            <a:ext cx="389866" cy="63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CasellaDiTesto 62">
            <a:extLst>
              <a:ext uri="{FF2B5EF4-FFF2-40B4-BE49-F238E27FC236}">
                <a16:creationId xmlns:a16="http://schemas.microsoft.com/office/drawing/2014/main" id="{F711916E-8631-6569-57D1-51E384D675B0}"/>
              </a:ext>
            </a:extLst>
          </p:cNvPr>
          <p:cNvSpPr txBox="1"/>
          <p:nvPr/>
        </p:nvSpPr>
        <p:spPr>
          <a:xfrm>
            <a:off x="8037613" y="4146736"/>
            <a:ext cx="1136421" cy="553998"/>
          </a:xfrm>
          <a:prstGeom prst="rect">
            <a:avLst/>
          </a:prstGeom>
          <a:noFill/>
        </p:spPr>
        <p:txBody>
          <a:bodyPr wrap="square" rtlCol="0">
            <a:spAutoFit/>
          </a:bodyPr>
          <a:lstStyle/>
          <a:p>
            <a:r>
              <a:rPr lang="it-IT" sz="1000" b="1" dirty="0" err="1"/>
              <a:t>Aug</a:t>
            </a:r>
            <a:r>
              <a:rPr lang="it-IT" sz="1000" b="1" dirty="0"/>
              <a:t>. 14, 2017</a:t>
            </a:r>
            <a:r>
              <a:rPr lang="it-IT" sz="1000" dirty="0"/>
              <a:t>:first triple </a:t>
            </a:r>
            <a:r>
              <a:rPr lang="it-IT" sz="1000" dirty="0" err="1"/>
              <a:t>detection</a:t>
            </a:r>
            <a:r>
              <a:rPr lang="it-IT" sz="1000" b="1" dirty="0"/>
              <a:t> </a:t>
            </a:r>
            <a:endParaRPr lang="it-IT" sz="1000" dirty="0"/>
          </a:p>
        </p:txBody>
      </p:sp>
      <p:cxnSp>
        <p:nvCxnSpPr>
          <p:cNvPr id="66" name="Connettore 2 65">
            <a:extLst>
              <a:ext uri="{FF2B5EF4-FFF2-40B4-BE49-F238E27FC236}">
                <a16:creationId xmlns:a16="http://schemas.microsoft.com/office/drawing/2014/main" id="{CD4DEF2A-7F97-A824-920E-9B2366F2E3DC}"/>
              </a:ext>
            </a:extLst>
          </p:cNvPr>
          <p:cNvCxnSpPr>
            <a:cxnSpLocks/>
            <a:stCxn id="63" idx="1"/>
            <a:endCxn id="63" idx="1"/>
          </p:cNvCxnSpPr>
          <p:nvPr/>
        </p:nvCxnSpPr>
        <p:spPr>
          <a:xfrm>
            <a:off x="8037613" y="4423735"/>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1" name="Picture 26" descr="450px-GW170814_signal.png">
            <a:extLst>
              <a:ext uri="{FF2B5EF4-FFF2-40B4-BE49-F238E27FC236}">
                <a16:creationId xmlns:a16="http://schemas.microsoft.com/office/drawing/2014/main" id="{5269FCCB-64E6-F002-19B5-81E5EA7B8A27}"/>
              </a:ext>
            </a:extLst>
          </p:cNvPr>
          <p:cNvPicPr>
            <a:picLocks noChangeAspect="1"/>
          </p:cNvPicPr>
          <p:nvPr/>
        </p:nvPicPr>
        <p:blipFill>
          <a:blip r:embed="rId4"/>
          <a:stretch>
            <a:fillRect/>
          </a:stretch>
        </p:blipFill>
        <p:spPr>
          <a:xfrm>
            <a:off x="6651042" y="2791559"/>
            <a:ext cx="2237123" cy="1382045"/>
          </a:xfrm>
          <a:prstGeom prst="rect">
            <a:avLst/>
          </a:prstGeom>
        </p:spPr>
      </p:pic>
      <p:pic>
        <p:nvPicPr>
          <p:cNvPr id="83" name="Picture 27" descr="330px-NGC_4993_and_GRB170817A_after_glow.gif">
            <a:extLst>
              <a:ext uri="{FF2B5EF4-FFF2-40B4-BE49-F238E27FC236}">
                <a16:creationId xmlns:a16="http://schemas.microsoft.com/office/drawing/2014/main" id="{887F9B1D-A615-DAC5-BE53-7EADE71BEB15}"/>
              </a:ext>
            </a:extLst>
          </p:cNvPr>
          <p:cNvPicPr>
            <a:picLocks noChangeAspect="1"/>
          </p:cNvPicPr>
          <p:nvPr/>
        </p:nvPicPr>
        <p:blipFill>
          <a:blip r:embed="rId5"/>
          <a:stretch>
            <a:fillRect/>
          </a:stretch>
        </p:blipFill>
        <p:spPr>
          <a:xfrm>
            <a:off x="9351984" y="936228"/>
            <a:ext cx="1151443" cy="1228206"/>
          </a:xfrm>
          <a:prstGeom prst="rect">
            <a:avLst/>
          </a:prstGeom>
        </p:spPr>
      </p:pic>
      <p:pic>
        <p:nvPicPr>
          <p:cNvPr id="84" name="Picture 28" descr="800px-GW170817_spectrograms.svg.png">
            <a:extLst>
              <a:ext uri="{FF2B5EF4-FFF2-40B4-BE49-F238E27FC236}">
                <a16:creationId xmlns:a16="http://schemas.microsoft.com/office/drawing/2014/main" id="{DFAF44A0-5B59-9A47-B4EB-B65108091CE1}"/>
              </a:ext>
            </a:extLst>
          </p:cNvPr>
          <p:cNvPicPr>
            <a:picLocks noChangeAspect="1"/>
          </p:cNvPicPr>
          <p:nvPr/>
        </p:nvPicPr>
        <p:blipFill>
          <a:blip r:embed="rId6"/>
          <a:stretch>
            <a:fillRect/>
          </a:stretch>
        </p:blipFill>
        <p:spPr>
          <a:xfrm>
            <a:off x="10379895" y="1831347"/>
            <a:ext cx="1645152" cy="2358736"/>
          </a:xfrm>
          <a:prstGeom prst="rect">
            <a:avLst/>
          </a:prstGeom>
        </p:spPr>
      </p:pic>
      <p:pic>
        <p:nvPicPr>
          <p:cNvPr id="85" name="Picture 2">
            <a:extLst>
              <a:ext uri="{FF2B5EF4-FFF2-40B4-BE49-F238E27FC236}">
                <a16:creationId xmlns:a16="http://schemas.microsoft.com/office/drawing/2014/main" id="{8BC84D90-D98D-CC2D-ABF7-0E0C88ACC0FE}"/>
              </a:ext>
            </a:extLst>
          </p:cNvPr>
          <p:cNvPicPr>
            <a:picLocks noChangeAspect="1" noChangeArrowheads="1"/>
          </p:cNvPicPr>
          <p:nvPr/>
        </p:nvPicPr>
        <p:blipFill>
          <a:blip r:embed="rId7"/>
          <a:srcRect/>
          <a:stretch>
            <a:fillRect/>
          </a:stretch>
        </p:blipFill>
        <p:spPr bwMode="auto">
          <a:xfrm>
            <a:off x="9510232" y="3714916"/>
            <a:ext cx="1403736" cy="782349"/>
          </a:xfrm>
          <a:prstGeom prst="rect">
            <a:avLst/>
          </a:prstGeom>
          <a:noFill/>
          <a:ln w="9525">
            <a:noFill/>
            <a:miter lim="800000"/>
            <a:headEnd/>
            <a:tailEnd/>
          </a:ln>
        </p:spPr>
      </p:pic>
      <p:cxnSp>
        <p:nvCxnSpPr>
          <p:cNvPr id="90" name="Connettore 2 89">
            <a:extLst>
              <a:ext uri="{FF2B5EF4-FFF2-40B4-BE49-F238E27FC236}">
                <a16:creationId xmlns:a16="http://schemas.microsoft.com/office/drawing/2014/main" id="{01CDD953-7CC1-3460-6B45-26C9C41C6E2F}"/>
              </a:ext>
            </a:extLst>
          </p:cNvPr>
          <p:cNvCxnSpPr>
            <a:cxnSpLocks/>
            <a:stCxn id="63" idx="2"/>
          </p:cNvCxnSpPr>
          <p:nvPr/>
        </p:nvCxnSpPr>
        <p:spPr>
          <a:xfrm>
            <a:off x="8605824" y="4700734"/>
            <a:ext cx="319515" cy="6465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40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par>
                                <p:cTn id="11" presetID="2" presetClass="entr" presetSubtype="4" fill="hold" nodeType="withEffect">
                                  <p:stCondLst>
                                    <p:cond delay="0"/>
                                  </p:stCondLst>
                                  <p:childTnLst>
                                    <p:set>
                                      <p:cBhvr>
                                        <p:cTn id="12" dur="1" fill="hold">
                                          <p:stCondLst>
                                            <p:cond delay="0"/>
                                          </p:stCondLst>
                                        </p:cTn>
                                        <p:tgtEl>
                                          <p:spTgt spid="90"/>
                                        </p:tgtEl>
                                        <p:attrNameLst>
                                          <p:attrName>style.visibility</p:attrName>
                                        </p:attrNameLst>
                                      </p:cBhvr>
                                      <p:to>
                                        <p:strVal val="visible"/>
                                      </p:to>
                                    </p:set>
                                    <p:anim calcmode="lin" valueType="num">
                                      <p:cBhvr additive="base">
                                        <p:cTn id="13" dur="500" fill="hold"/>
                                        <p:tgtEl>
                                          <p:spTgt spid="90"/>
                                        </p:tgtEl>
                                        <p:attrNameLst>
                                          <p:attrName>ppt_x</p:attrName>
                                        </p:attrNameLst>
                                      </p:cBhvr>
                                      <p:tavLst>
                                        <p:tav tm="0">
                                          <p:val>
                                            <p:strVal val="#ppt_x"/>
                                          </p:val>
                                        </p:tav>
                                        <p:tav tm="100000">
                                          <p:val>
                                            <p:strVal val="#ppt_x"/>
                                          </p:val>
                                        </p:tav>
                                      </p:tavLst>
                                    </p:anim>
                                    <p:anim calcmode="lin" valueType="num">
                                      <p:cBhvr additive="base">
                                        <p:cTn id="1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anim calcmode="lin" valueType="num">
                                      <p:cBhvr additive="base">
                                        <p:cTn id="19" dur="500" fill="hold"/>
                                        <p:tgtEl>
                                          <p:spTgt spid="84"/>
                                        </p:tgtEl>
                                        <p:attrNameLst>
                                          <p:attrName>ppt_x</p:attrName>
                                        </p:attrNameLst>
                                      </p:cBhvr>
                                      <p:tavLst>
                                        <p:tav tm="0">
                                          <p:val>
                                            <p:strVal val="1+#ppt_w/2"/>
                                          </p:val>
                                        </p:tav>
                                        <p:tav tm="100000">
                                          <p:val>
                                            <p:strVal val="#ppt_x"/>
                                          </p:val>
                                        </p:tav>
                                      </p:tavLst>
                                    </p:anim>
                                    <p:anim calcmode="lin" valueType="num">
                                      <p:cBhvr additive="base">
                                        <p:cTn id="20" dur="500" fill="hold"/>
                                        <p:tgtEl>
                                          <p:spTgt spid="84"/>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3"/>
                                        </p:tgtEl>
                                        <p:attrNameLst>
                                          <p:attrName>style.visibility</p:attrName>
                                        </p:attrNameLst>
                                      </p:cBhvr>
                                      <p:to>
                                        <p:strVal val="visible"/>
                                      </p:to>
                                    </p:set>
                                    <p:anim calcmode="lin" valueType="num">
                                      <p:cBhvr additive="base">
                                        <p:cTn id="23" dur="500" fill="hold"/>
                                        <p:tgtEl>
                                          <p:spTgt spid="83"/>
                                        </p:tgtEl>
                                        <p:attrNameLst>
                                          <p:attrName>ppt_x</p:attrName>
                                        </p:attrNameLst>
                                      </p:cBhvr>
                                      <p:tavLst>
                                        <p:tav tm="0">
                                          <p:val>
                                            <p:strVal val="1+#ppt_w/2"/>
                                          </p:val>
                                        </p:tav>
                                        <p:tav tm="100000">
                                          <p:val>
                                            <p:strVal val="#ppt_x"/>
                                          </p:val>
                                        </p:tav>
                                      </p:tavLst>
                                    </p:anim>
                                    <p:anim calcmode="lin" valueType="num">
                                      <p:cBhvr additive="base">
                                        <p:cTn id="24" dur="500" fill="hold"/>
                                        <p:tgtEl>
                                          <p:spTgt spid="83"/>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additive="base">
                                        <p:cTn id="27" dur="500" fill="hold"/>
                                        <p:tgtEl>
                                          <p:spTgt spid="85"/>
                                        </p:tgtEl>
                                        <p:attrNameLst>
                                          <p:attrName>ppt_x</p:attrName>
                                        </p:attrNameLst>
                                      </p:cBhvr>
                                      <p:tavLst>
                                        <p:tav tm="0">
                                          <p:val>
                                            <p:strVal val="1+#ppt_w/2"/>
                                          </p:val>
                                        </p:tav>
                                        <p:tav tm="100000">
                                          <p:val>
                                            <p:strVal val="#ppt_x"/>
                                          </p:val>
                                        </p:tav>
                                      </p:tavLst>
                                    </p:anim>
                                    <p:anim calcmode="lin" valueType="num">
                                      <p:cBhvr additive="base">
                                        <p:cTn id="28" dur="500" fill="hold"/>
                                        <p:tgtEl>
                                          <p:spTgt spid="85"/>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1+#ppt_w/2"/>
                                          </p:val>
                                        </p:tav>
                                        <p:tav tm="100000">
                                          <p:val>
                                            <p:strVal val="#ppt_x"/>
                                          </p:val>
                                        </p:tav>
                                      </p:tavLst>
                                    </p:anim>
                                    <p:anim calcmode="lin" valueType="num">
                                      <p:cBhvr additive="base">
                                        <p:cTn id="32" dur="500" fill="hold"/>
                                        <p:tgtEl>
                                          <p:spTgt spid="37"/>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ppt_x"/>
                                          </p:val>
                                        </p:tav>
                                        <p:tav tm="100000">
                                          <p:val>
                                            <p:strVal val="#ppt_x"/>
                                          </p:val>
                                        </p:tav>
                                      </p:tavLst>
                                    </p:anim>
                                    <p:anim calcmode="lin" valueType="num">
                                      <p:cBhvr additive="base">
                                        <p:cTn id="36" dur="500" fill="hold"/>
                                        <p:tgtEl>
                                          <p:spTgt spid="39"/>
                                        </p:tgtEl>
                                        <p:attrNameLst>
                                          <p:attrName>ppt_y</p:attrName>
                                        </p:attrNameLst>
                                      </p:cBhvr>
                                      <p:tavLst>
                                        <p:tav tm="0">
                                          <p:val>
                                            <p:strVal val="1+#ppt_h/2"/>
                                          </p:val>
                                        </p:tav>
                                        <p:tav tm="100000">
                                          <p:val>
                                            <p:strVal val="#ppt_y"/>
                                          </p:val>
                                        </p:tav>
                                      </p:tavLst>
                                    </p:anim>
                                  </p:childTnLst>
                                </p:cTn>
                              </p:par>
                              <p:par>
                                <p:cTn id="37" presetID="16" presetClass="exit" presetSubtype="21" fill="hold" nodeType="withEffect">
                                  <p:stCondLst>
                                    <p:cond delay="0"/>
                                  </p:stCondLst>
                                  <p:childTnLst>
                                    <p:animEffect transition="out" filter="barn(inVertical)">
                                      <p:cBhvr>
                                        <p:cTn id="38" dur="500"/>
                                        <p:tgtEl>
                                          <p:spTgt spid="81"/>
                                        </p:tgtEl>
                                      </p:cBhvr>
                                    </p:animEffect>
                                    <p:set>
                                      <p:cBhvr>
                                        <p:cTn id="39" dur="1" fill="hold">
                                          <p:stCondLst>
                                            <p:cond delay="499"/>
                                          </p:stCondLst>
                                        </p:cTn>
                                        <p:tgtEl>
                                          <p:spTgt spid="8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 presetClass="exit" presetSubtype="10" fill="hold" nodeType="clickEffect">
                                  <p:stCondLst>
                                    <p:cond delay="0"/>
                                  </p:stCondLst>
                                  <p:childTnLst>
                                    <p:animEffect transition="out" filter="checkerboard(across)">
                                      <p:cBhvr>
                                        <p:cTn id="43" dur="500"/>
                                        <p:tgtEl>
                                          <p:spTgt spid="84"/>
                                        </p:tgtEl>
                                      </p:cBhvr>
                                    </p:animEffect>
                                    <p:set>
                                      <p:cBhvr>
                                        <p:cTn id="44" dur="1" fill="hold">
                                          <p:stCondLst>
                                            <p:cond delay="499"/>
                                          </p:stCondLst>
                                        </p:cTn>
                                        <p:tgtEl>
                                          <p:spTgt spid="84"/>
                                        </p:tgtEl>
                                        <p:attrNameLst>
                                          <p:attrName>style.visibility</p:attrName>
                                        </p:attrNameLst>
                                      </p:cBhvr>
                                      <p:to>
                                        <p:strVal val="hidden"/>
                                      </p:to>
                                    </p:set>
                                  </p:childTnLst>
                                </p:cTn>
                              </p:par>
                              <p:par>
                                <p:cTn id="45" presetID="5" presetClass="exit" presetSubtype="10" fill="hold" nodeType="withEffect">
                                  <p:stCondLst>
                                    <p:cond delay="0"/>
                                  </p:stCondLst>
                                  <p:childTnLst>
                                    <p:animEffect transition="out" filter="checkerboard(across)">
                                      <p:cBhvr>
                                        <p:cTn id="46" dur="500"/>
                                        <p:tgtEl>
                                          <p:spTgt spid="83"/>
                                        </p:tgtEl>
                                      </p:cBhvr>
                                    </p:animEffect>
                                    <p:set>
                                      <p:cBhvr>
                                        <p:cTn id="47" dur="1" fill="hold">
                                          <p:stCondLst>
                                            <p:cond delay="499"/>
                                          </p:stCondLst>
                                        </p:cTn>
                                        <p:tgtEl>
                                          <p:spTgt spid="83"/>
                                        </p:tgtEl>
                                        <p:attrNameLst>
                                          <p:attrName>style.visibility</p:attrName>
                                        </p:attrNameLst>
                                      </p:cBhvr>
                                      <p:to>
                                        <p:strVal val="hidden"/>
                                      </p:to>
                                    </p:set>
                                  </p:childTnLst>
                                </p:cTn>
                              </p:par>
                              <p:par>
                                <p:cTn id="48" presetID="5" presetClass="exit" presetSubtype="10" fill="hold" nodeType="withEffect">
                                  <p:stCondLst>
                                    <p:cond delay="0"/>
                                  </p:stCondLst>
                                  <p:childTnLst>
                                    <p:animEffect transition="out" filter="checkerboard(across)">
                                      <p:cBhvr>
                                        <p:cTn id="49" dur="500"/>
                                        <p:tgtEl>
                                          <p:spTgt spid="85"/>
                                        </p:tgtEl>
                                      </p:cBhvr>
                                    </p:animEffect>
                                    <p:set>
                                      <p:cBhvr>
                                        <p:cTn id="50" dur="1" fill="hold">
                                          <p:stCondLst>
                                            <p:cond delay="499"/>
                                          </p:stCondLst>
                                        </p:cTn>
                                        <p:tgtEl>
                                          <p:spTgt spid="85"/>
                                        </p:tgtEl>
                                        <p:attrNameLst>
                                          <p:attrName>style.visibility</p:attrName>
                                        </p:attrNameLst>
                                      </p:cBhvr>
                                      <p:to>
                                        <p:strVal val="hidden"/>
                                      </p:to>
                                    </p:set>
                                  </p:childTnLst>
                                </p:cTn>
                              </p:par>
                              <p:par>
                                <p:cTn id="51" presetID="42"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1000"/>
                                        <p:tgtEl>
                                          <p:spTgt spid="49"/>
                                        </p:tgtEl>
                                      </p:cBhvr>
                                    </p:animEffect>
                                    <p:anim calcmode="lin" valueType="num">
                                      <p:cBhvr>
                                        <p:cTn id="54" dur="1000" fill="hold"/>
                                        <p:tgtEl>
                                          <p:spTgt spid="49"/>
                                        </p:tgtEl>
                                        <p:attrNameLst>
                                          <p:attrName>ppt_x</p:attrName>
                                        </p:attrNameLst>
                                      </p:cBhvr>
                                      <p:tavLst>
                                        <p:tav tm="0">
                                          <p:val>
                                            <p:strVal val="#ppt_x"/>
                                          </p:val>
                                        </p:tav>
                                        <p:tav tm="100000">
                                          <p:val>
                                            <p:strVal val="#ppt_x"/>
                                          </p:val>
                                        </p:tav>
                                      </p:tavLst>
                                    </p:anim>
                                    <p:anim calcmode="lin" valueType="num">
                                      <p:cBhvr>
                                        <p:cTn id="55" dur="1000" fill="hold"/>
                                        <p:tgtEl>
                                          <p:spTgt spid="49"/>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1000"/>
                                        <p:tgtEl>
                                          <p:spTgt spid="51"/>
                                        </p:tgtEl>
                                      </p:cBhvr>
                                    </p:animEffect>
                                    <p:anim calcmode="lin" valueType="num">
                                      <p:cBhvr>
                                        <p:cTn id="59" dur="1000" fill="hold"/>
                                        <p:tgtEl>
                                          <p:spTgt spid="51"/>
                                        </p:tgtEl>
                                        <p:attrNameLst>
                                          <p:attrName>ppt_x</p:attrName>
                                        </p:attrNameLst>
                                      </p:cBhvr>
                                      <p:tavLst>
                                        <p:tav tm="0">
                                          <p:val>
                                            <p:strVal val="#ppt_x"/>
                                          </p:val>
                                        </p:tav>
                                        <p:tav tm="100000">
                                          <p:val>
                                            <p:strVal val="#ppt_x"/>
                                          </p:val>
                                        </p:tav>
                                      </p:tavLst>
                                    </p:anim>
                                    <p:anim calcmode="lin" valueType="num">
                                      <p:cBhvr>
                                        <p:cTn id="6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59"/>
                                        </p:tgtEl>
                                        <p:attrNameLst>
                                          <p:attrName>style.visibility</p:attrName>
                                        </p:attrNameLst>
                                      </p:cBhvr>
                                      <p:to>
                                        <p:strVal val="visible"/>
                                      </p:to>
                                    </p:set>
                                    <p:anim calcmode="lin" valueType="num">
                                      <p:cBhvr additive="base">
                                        <p:cTn id="65" dur="500" fill="hold"/>
                                        <p:tgtEl>
                                          <p:spTgt spid="59"/>
                                        </p:tgtEl>
                                        <p:attrNameLst>
                                          <p:attrName>ppt_x</p:attrName>
                                        </p:attrNameLst>
                                      </p:cBhvr>
                                      <p:tavLst>
                                        <p:tav tm="0">
                                          <p:val>
                                            <p:strVal val="1+#ppt_w/2"/>
                                          </p:val>
                                        </p:tav>
                                        <p:tav tm="100000">
                                          <p:val>
                                            <p:strVal val="#ppt_x"/>
                                          </p:val>
                                        </p:tav>
                                      </p:tavLst>
                                    </p:anim>
                                    <p:anim calcmode="lin" valueType="num">
                                      <p:cBhvr additive="base">
                                        <p:cTn id="66" dur="500" fill="hold"/>
                                        <p:tgtEl>
                                          <p:spTgt spid="59"/>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61"/>
                                        </p:tgtEl>
                                        <p:attrNameLst>
                                          <p:attrName>style.visibility</p:attrName>
                                        </p:attrNameLst>
                                      </p:cBhvr>
                                      <p:to>
                                        <p:strVal val="visible"/>
                                      </p:to>
                                    </p:set>
                                    <p:anim calcmode="lin" valueType="num">
                                      <p:cBhvr additive="base">
                                        <p:cTn id="69" dur="500" fill="hold"/>
                                        <p:tgtEl>
                                          <p:spTgt spid="61"/>
                                        </p:tgtEl>
                                        <p:attrNameLst>
                                          <p:attrName>ppt_x</p:attrName>
                                        </p:attrNameLst>
                                      </p:cBhvr>
                                      <p:tavLst>
                                        <p:tav tm="0">
                                          <p:val>
                                            <p:strVal val="1+#ppt_w/2"/>
                                          </p:val>
                                        </p:tav>
                                        <p:tav tm="100000">
                                          <p:val>
                                            <p:strVal val="#ppt_x"/>
                                          </p:val>
                                        </p:tav>
                                      </p:tavLst>
                                    </p:anim>
                                    <p:anim calcmode="lin" valueType="num">
                                      <p:cBhvr additive="base">
                                        <p:cTn id="70"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9" grpId="0"/>
      <p:bldP spid="59" grpId="0"/>
      <p:bldP spid="6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AEA9F9-F414-DF44-A88B-29C9835BF34E}"/>
              </a:ext>
            </a:extLst>
          </p:cNvPr>
          <p:cNvSpPr>
            <a:spLocks noGrp="1"/>
          </p:cNvSpPr>
          <p:nvPr>
            <p:ph type="title"/>
          </p:nvPr>
        </p:nvSpPr>
        <p:spPr/>
        <p:txBody>
          <a:bodyPr/>
          <a:lstStyle/>
          <a:p>
            <a:r>
              <a:rPr lang="it-IT" dirty="0"/>
              <a:t>Large </a:t>
            </a:r>
            <a:r>
              <a:rPr lang="it-IT" dirty="0" err="1"/>
              <a:t>mirrors</a:t>
            </a:r>
            <a:endParaRPr lang="it-IT" dirty="0"/>
          </a:p>
        </p:txBody>
      </p:sp>
      <p:sp>
        <p:nvSpPr>
          <p:cNvPr id="3" name="Segnaposto contenuto 2">
            <a:extLst>
              <a:ext uri="{FF2B5EF4-FFF2-40B4-BE49-F238E27FC236}">
                <a16:creationId xmlns:a16="http://schemas.microsoft.com/office/drawing/2014/main" id="{E0732F0F-3905-9221-08B5-D6DB89DF6312}"/>
              </a:ext>
            </a:extLst>
          </p:cNvPr>
          <p:cNvSpPr>
            <a:spLocks noGrp="1"/>
          </p:cNvSpPr>
          <p:nvPr>
            <p:ph sz="half" idx="1"/>
          </p:nvPr>
        </p:nvSpPr>
        <p:spPr>
          <a:xfrm>
            <a:off x="805916" y="1778684"/>
            <a:ext cx="5181600" cy="4351338"/>
          </a:xfrm>
        </p:spPr>
        <p:txBody>
          <a:bodyPr>
            <a:normAutofit fontScale="77500" lnSpcReduction="20000"/>
          </a:bodyPr>
          <a:lstStyle/>
          <a:p>
            <a:r>
              <a:rPr lang="en-US" dirty="0"/>
              <a:t>Substrates acquired and received at </a:t>
            </a:r>
            <a:r>
              <a:rPr lang="en-US" dirty="0" err="1"/>
              <a:t>Laboratoire</a:t>
            </a:r>
            <a:r>
              <a:rPr lang="en-US" dirty="0"/>
              <a:t> </a:t>
            </a:r>
            <a:r>
              <a:rPr lang="en-US" dirty="0" err="1"/>
              <a:t>Materiaux</a:t>
            </a:r>
            <a:r>
              <a:rPr lang="en-US" dirty="0"/>
              <a:t> </a:t>
            </a:r>
            <a:r>
              <a:rPr lang="en-US" dirty="0" err="1"/>
              <a:t>Avancés</a:t>
            </a:r>
            <a:r>
              <a:rPr lang="en-US" dirty="0"/>
              <a:t> (LMA) – Lyon</a:t>
            </a:r>
          </a:p>
          <a:p>
            <a:r>
              <a:rPr lang="en-US" dirty="0"/>
              <a:t>Polishing started Dec. 2021</a:t>
            </a:r>
          </a:p>
          <a:p>
            <a:r>
              <a:rPr lang="en-US" dirty="0"/>
              <a:t>Delivery of polished substrate foreseen for next summer</a:t>
            </a:r>
          </a:p>
          <a:p>
            <a:r>
              <a:rPr lang="en-US" dirty="0"/>
              <a:t>Several upgrades at LMA to prepare the realization of the large mirrors and the development of new coatings (Total investment 1.8 M€)</a:t>
            </a:r>
          </a:p>
          <a:p>
            <a:r>
              <a:rPr lang="en-US" dirty="0"/>
              <a:t>LIGO and Virgo agreed to pursue together the development of TiO</a:t>
            </a:r>
            <a:r>
              <a:rPr lang="en-US" baseline="-25000" dirty="0"/>
              <a:t>2</a:t>
            </a:r>
            <a:r>
              <a:rPr lang="en-US" dirty="0"/>
              <a:t>:GeO</a:t>
            </a:r>
            <a:r>
              <a:rPr lang="en-US" baseline="-25000" dirty="0"/>
              <a:t>2</a:t>
            </a:r>
            <a:r>
              <a:rPr lang="en-US" dirty="0"/>
              <a:t>/SiO</a:t>
            </a:r>
            <a:r>
              <a:rPr lang="en-US" baseline="-25000" dirty="0"/>
              <a:t>2 </a:t>
            </a:r>
            <a:r>
              <a:rPr lang="en-US" dirty="0"/>
              <a:t>coatings at LMA</a:t>
            </a:r>
          </a:p>
          <a:p>
            <a:r>
              <a:rPr lang="it-IT" dirty="0"/>
              <a:t>Joint LIGO-Virgo working group – G. </a:t>
            </a:r>
            <a:r>
              <a:rPr lang="it-IT" dirty="0" err="1"/>
              <a:t>Vajente</a:t>
            </a:r>
            <a:r>
              <a:rPr lang="it-IT" dirty="0"/>
              <a:t> (LIGO), C. Michel (Virgo)</a:t>
            </a:r>
          </a:p>
          <a:p>
            <a:endParaRPr lang="it-IT" dirty="0"/>
          </a:p>
        </p:txBody>
      </p:sp>
      <p:pic>
        <p:nvPicPr>
          <p:cNvPr id="8" name="Segnaposto contenuto 7">
            <a:extLst>
              <a:ext uri="{FF2B5EF4-FFF2-40B4-BE49-F238E27FC236}">
                <a16:creationId xmlns:a16="http://schemas.microsoft.com/office/drawing/2014/main" id="{E8E6BE61-12FA-0E94-B2AB-588BD330B29B}"/>
              </a:ext>
            </a:extLst>
          </p:cNvPr>
          <p:cNvPicPr>
            <a:picLocks noGrp="1" noChangeAspect="1"/>
          </p:cNvPicPr>
          <p:nvPr>
            <p:ph sz="half" idx="2"/>
          </p:nvPr>
        </p:nvPicPr>
        <p:blipFill>
          <a:blip r:embed="rId3"/>
          <a:stretch>
            <a:fillRect/>
          </a:stretch>
        </p:blipFill>
        <p:spPr>
          <a:xfrm>
            <a:off x="7210575" y="114642"/>
            <a:ext cx="3703899" cy="2122098"/>
          </a:xfrm>
        </p:spPr>
      </p:pic>
      <p:sp>
        <p:nvSpPr>
          <p:cNvPr id="5" name="Segnaposto piè di pagina 4">
            <a:extLst>
              <a:ext uri="{FF2B5EF4-FFF2-40B4-BE49-F238E27FC236}">
                <a16:creationId xmlns:a16="http://schemas.microsoft.com/office/drawing/2014/main" id="{BD4E5822-F834-7158-947D-5F6E21977125}"/>
              </a:ext>
            </a:extLst>
          </p:cNvPr>
          <p:cNvSpPr>
            <a:spLocks noGrp="1"/>
          </p:cNvSpPr>
          <p:nvPr>
            <p:ph type="ftr" sz="quarter" idx="11"/>
          </p:nvPr>
        </p:nvSpPr>
        <p:spPr/>
        <p:txBody>
          <a:bodyPr/>
          <a:lstStyle/>
          <a:p>
            <a:r>
              <a:rPr lang="en-US" dirty="0"/>
              <a:t>Fabio Garufi - Intl. Conference on the physics of the two infinities 2023</a:t>
            </a:r>
            <a:endParaRPr lang="it-IT" dirty="0"/>
          </a:p>
        </p:txBody>
      </p:sp>
      <p:sp>
        <p:nvSpPr>
          <p:cNvPr id="6" name="Segnaposto numero diapositiva 5">
            <a:extLst>
              <a:ext uri="{FF2B5EF4-FFF2-40B4-BE49-F238E27FC236}">
                <a16:creationId xmlns:a16="http://schemas.microsoft.com/office/drawing/2014/main" id="{3AF6C006-07B9-618E-8EAD-6491CF6923EF}"/>
              </a:ext>
            </a:extLst>
          </p:cNvPr>
          <p:cNvSpPr>
            <a:spLocks noGrp="1"/>
          </p:cNvSpPr>
          <p:nvPr>
            <p:ph type="sldNum" sz="quarter" idx="12"/>
          </p:nvPr>
        </p:nvSpPr>
        <p:spPr/>
        <p:txBody>
          <a:bodyPr/>
          <a:lstStyle/>
          <a:p>
            <a:fld id="{1980F75D-B04F-4377-8320-55DE5D3778B6}" type="slidenum">
              <a:rPr lang="it-IT" smtClean="0"/>
              <a:t>30</a:t>
            </a:fld>
            <a:endParaRPr lang="it-IT"/>
          </a:p>
        </p:txBody>
      </p:sp>
      <p:pic>
        <p:nvPicPr>
          <p:cNvPr id="14" name="Immagine 13">
            <a:extLst>
              <a:ext uri="{FF2B5EF4-FFF2-40B4-BE49-F238E27FC236}">
                <a16:creationId xmlns:a16="http://schemas.microsoft.com/office/drawing/2014/main" id="{20E774AA-2F54-A6D3-C4EF-FA7E3F3D4EF9}"/>
              </a:ext>
            </a:extLst>
          </p:cNvPr>
          <p:cNvPicPr>
            <a:picLocks noChangeAspect="1"/>
          </p:cNvPicPr>
          <p:nvPr/>
        </p:nvPicPr>
        <p:blipFill>
          <a:blip r:embed="rId4"/>
          <a:stretch>
            <a:fillRect/>
          </a:stretch>
        </p:blipFill>
        <p:spPr>
          <a:xfrm>
            <a:off x="6547211" y="2236741"/>
            <a:ext cx="5512644" cy="4099289"/>
          </a:xfrm>
          <a:prstGeom prst="rect">
            <a:avLst/>
          </a:prstGeom>
        </p:spPr>
      </p:pic>
    </p:spTree>
    <p:extLst>
      <p:ext uri="{BB962C8B-B14F-4D97-AF65-F5344CB8AC3E}">
        <p14:creationId xmlns:p14="http://schemas.microsoft.com/office/powerpoint/2010/main" val="3831256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84A919-6731-49A0-7FDE-C539DC61FCAC}"/>
              </a:ext>
            </a:extLst>
          </p:cNvPr>
          <p:cNvSpPr>
            <a:spLocks noGrp="1"/>
          </p:cNvSpPr>
          <p:nvPr>
            <p:ph type="title"/>
          </p:nvPr>
        </p:nvSpPr>
        <p:spPr/>
        <p:txBody>
          <a:bodyPr>
            <a:normAutofit/>
          </a:bodyPr>
          <a:lstStyle/>
          <a:p>
            <a:r>
              <a:rPr lang="en-US" dirty="0"/>
              <a:t>Large beams =&gt; Large Test Mass</a:t>
            </a:r>
            <a:endParaRPr lang="it-IT" dirty="0"/>
          </a:p>
        </p:txBody>
      </p:sp>
      <p:sp>
        <p:nvSpPr>
          <p:cNvPr id="3" name="Segnaposto contenuto 2">
            <a:extLst>
              <a:ext uri="{FF2B5EF4-FFF2-40B4-BE49-F238E27FC236}">
                <a16:creationId xmlns:a16="http://schemas.microsoft.com/office/drawing/2014/main" id="{4EDE196D-AF73-2FD6-787D-9FE633EB1D94}"/>
              </a:ext>
            </a:extLst>
          </p:cNvPr>
          <p:cNvSpPr>
            <a:spLocks noGrp="1"/>
          </p:cNvSpPr>
          <p:nvPr>
            <p:ph sz="half" idx="1"/>
          </p:nvPr>
        </p:nvSpPr>
        <p:spPr/>
        <p:txBody>
          <a:bodyPr>
            <a:normAutofit fontScale="92500" lnSpcReduction="10000"/>
          </a:bodyPr>
          <a:lstStyle/>
          <a:p>
            <a:r>
              <a:rPr lang="en-GB" dirty="0"/>
              <a:t>Design update and tests dedicated to </a:t>
            </a:r>
            <a:r>
              <a:rPr lang="en-GB" dirty="0" err="1"/>
              <a:t>SuperAttenuator</a:t>
            </a:r>
            <a:r>
              <a:rPr lang="en-GB" dirty="0"/>
              <a:t> (P. </a:t>
            </a:r>
            <a:r>
              <a:rPr lang="en-GB" dirty="0" err="1"/>
              <a:t>Chessa</a:t>
            </a:r>
            <a:r>
              <a:rPr lang="en-GB" dirty="0"/>
              <a:t>, INFN-Pisa)</a:t>
            </a:r>
          </a:p>
          <a:p>
            <a:r>
              <a:rPr lang="en-GB" dirty="0"/>
              <a:t>PAYLOAD (Firenze-Urbino, Perugia, Roma, EGO)</a:t>
            </a:r>
          </a:p>
          <a:p>
            <a:pPr lvl="1"/>
            <a:r>
              <a:rPr lang="en-GB" dirty="0"/>
              <a:t> Design at present, successful, base</a:t>
            </a:r>
          </a:p>
          <a:p>
            <a:pPr lvl="1"/>
            <a:r>
              <a:rPr lang="en-GB" dirty="0" err="1"/>
              <a:t>Fiber</a:t>
            </a:r>
            <a:r>
              <a:rPr lang="en-GB" dirty="0"/>
              <a:t> production Machine suitable for 105 kg mirror </a:t>
            </a:r>
            <a:r>
              <a:rPr lang="en-GB" dirty="0" err="1"/>
              <a:t>fibers</a:t>
            </a:r>
            <a:endParaRPr lang="en-GB" dirty="0"/>
          </a:p>
          <a:p>
            <a:pPr lvl="1"/>
            <a:r>
              <a:rPr lang="en-GB" dirty="0"/>
              <a:t>Anchoring </a:t>
            </a:r>
            <a:r>
              <a:rPr lang="en-GB" dirty="0" err="1"/>
              <a:t>fibers</a:t>
            </a:r>
            <a:r>
              <a:rPr lang="en-GB" dirty="0"/>
              <a:t> to marionette and test mass (new methods ?)</a:t>
            </a:r>
          </a:p>
          <a:p>
            <a:pPr lvl="1"/>
            <a:r>
              <a:rPr lang="en-GB" dirty="0"/>
              <a:t>Handling of large masses loads (overall </a:t>
            </a:r>
            <a:r>
              <a:rPr lang="en-GB" dirty="0" err="1"/>
              <a:t>payload+actuation</a:t>
            </a:r>
            <a:r>
              <a:rPr lang="en-GB" dirty="0"/>
              <a:t> cage 0.5Ton)</a:t>
            </a:r>
          </a:p>
        </p:txBody>
      </p:sp>
      <p:sp>
        <p:nvSpPr>
          <p:cNvPr id="5" name="Segnaposto piè di pagina 4">
            <a:extLst>
              <a:ext uri="{FF2B5EF4-FFF2-40B4-BE49-F238E27FC236}">
                <a16:creationId xmlns:a16="http://schemas.microsoft.com/office/drawing/2014/main" id="{558A9752-F039-8DD1-633B-9CE03B2CEE90}"/>
              </a:ext>
            </a:extLst>
          </p:cNvPr>
          <p:cNvSpPr>
            <a:spLocks noGrp="1"/>
          </p:cNvSpPr>
          <p:nvPr>
            <p:ph type="ftr" sz="quarter" idx="11"/>
          </p:nvPr>
        </p:nvSpPr>
        <p:spPr/>
        <p:txBody>
          <a:bodyPr/>
          <a:lstStyle/>
          <a:p>
            <a:r>
              <a:rPr lang="en-US"/>
              <a:t>Fabio Garufi - Intl. Conference on the physics of the two infinities 2023</a:t>
            </a:r>
            <a:endParaRPr lang="it-IT"/>
          </a:p>
        </p:txBody>
      </p:sp>
      <p:sp>
        <p:nvSpPr>
          <p:cNvPr id="6" name="Segnaposto numero diapositiva 5">
            <a:extLst>
              <a:ext uri="{FF2B5EF4-FFF2-40B4-BE49-F238E27FC236}">
                <a16:creationId xmlns:a16="http://schemas.microsoft.com/office/drawing/2014/main" id="{406640DF-7C32-BBB6-0839-9CE56E468861}"/>
              </a:ext>
            </a:extLst>
          </p:cNvPr>
          <p:cNvSpPr>
            <a:spLocks noGrp="1"/>
          </p:cNvSpPr>
          <p:nvPr>
            <p:ph type="sldNum" sz="quarter" idx="12"/>
          </p:nvPr>
        </p:nvSpPr>
        <p:spPr/>
        <p:txBody>
          <a:bodyPr/>
          <a:lstStyle/>
          <a:p>
            <a:fld id="{1980F75D-B04F-4377-8320-55DE5D3778B6}" type="slidenum">
              <a:rPr lang="it-IT" smtClean="0"/>
              <a:t>31</a:t>
            </a:fld>
            <a:endParaRPr lang="it-IT"/>
          </a:p>
        </p:txBody>
      </p:sp>
      <p:pic>
        <p:nvPicPr>
          <p:cNvPr id="12" name="Segnaposto contenuto 11">
            <a:extLst>
              <a:ext uri="{FF2B5EF4-FFF2-40B4-BE49-F238E27FC236}">
                <a16:creationId xmlns:a16="http://schemas.microsoft.com/office/drawing/2014/main" id="{3F21B6E1-BA9F-9BFA-B5C4-DA6E7C169CFA}"/>
              </a:ext>
            </a:extLst>
          </p:cNvPr>
          <p:cNvPicPr>
            <a:picLocks noGrp="1" noChangeAspect="1"/>
          </p:cNvPicPr>
          <p:nvPr>
            <p:ph sz="half" idx="2"/>
          </p:nvPr>
        </p:nvPicPr>
        <p:blipFill>
          <a:blip r:embed="rId3"/>
          <a:stretch>
            <a:fillRect/>
          </a:stretch>
        </p:blipFill>
        <p:spPr>
          <a:xfrm>
            <a:off x="6169295" y="1849120"/>
            <a:ext cx="5599349" cy="4343570"/>
          </a:xfrm>
        </p:spPr>
      </p:pic>
    </p:spTree>
    <p:extLst>
      <p:ext uri="{BB962C8B-B14F-4D97-AF65-F5344CB8AC3E}">
        <p14:creationId xmlns:p14="http://schemas.microsoft.com/office/powerpoint/2010/main" val="4234842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973DFA-9C9F-3B5D-4AEE-2EBE3A85CE60}"/>
              </a:ext>
            </a:extLst>
          </p:cNvPr>
          <p:cNvSpPr>
            <a:spLocks noGrp="1"/>
          </p:cNvSpPr>
          <p:nvPr>
            <p:ph type="title"/>
          </p:nvPr>
        </p:nvSpPr>
        <p:spPr/>
        <p:txBody>
          <a:bodyPr/>
          <a:lstStyle/>
          <a:p>
            <a:r>
              <a:rPr lang="it-IT" dirty="0" err="1"/>
              <a:t>Superattenuator</a:t>
            </a:r>
            <a:r>
              <a:rPr lang="it-IT" dirty="0"/>
              <a:t> for large masses</a:t>
            </a:r>
          </a:p>
        </p:txBody>
      </p:sp>
      <p:sp>
        <p:nvSpPr>
          <p:cNvPr id="7" name="Segnaposto contenuto 6">
            <a:extLst>
              <a:ext uri="{FF2B5EF4-FFF2-40B4-BE49-F238E27FC236}">
                <a16:creationId xmlns:a16="http://schemas.microsoft.com/office/drawing/2014/main" id="{485FE8A6-AE42-5EB7-51CD-1203BD7E9B63}"/>
              </a:ext>
            </a:extLst>
          </p:cNvPr>
          <p:cNvSpPr>
            <a:spLocks noGrp="1"/>
          </p:cNvSpPr>
          <p:nvPr>
            <p:ph idx="1"/>
          </p:nvPr>
        </p:nvSpPr>
        <p:spPr>
          <a:xfrm>
            <a:off x="838200" y="1768282"/>
            <a:ext cx="5801139" cy="4343400"/>
          </a:xfrm>
        </p:spPr>
        <p:txBody>
          <a:bodyPr>
            <a:normAutofit fontScale="92500" lnSpcReduction="20000"/>
          </a:bodyPr>
          <a:lstStyle/>
          <a:p>
            <a:r>
              <a:rPr lang="en-US" dirty="0"/>
              <a:t>A set of new thicker maraging blades is now being characterized to check compliance with Phase II design and to validate a new simulation tool.</a:t>
            </a:r>
          </a:p>
          <a:p>
            <a:r>
              <a:rPr lang="en-US" dirty="0"/>
              <a:t> A quantitative characterization is ongoing. First evidences arise about a significant increase of the carried load.</a:t>
            </a:r>
          </a:p>
          <a:p>
            <a:r>
              <a:rPr lang="en-US" dirty="0"/>
              <a:t>The Filter 7 prototype will be fully assembled after blade tests and crossbar LVDT calibration and installation.</a:t>
            </a:r>
          </a:p>
          <a:p>
            <a:r>
              <a:rPr lang="en-US" dirty="0"/>
              <a:t>We need a new dummy load. Design is ready, waiting for an offer.</a:t>
            </a:r>
            <a:endParaRPr lang="it-IT" dirty="0"/>
          </a:p>
        </p:txBody>
      </p:sp>
      <p:sp>
        <p:nvSpPr>
          <p:cNvPr id="5" name="Segnaposto piè di pagina 4">
            <a:extLst>
              <a:ext uri="{FF2B5EF4-FFF2-40B4-BE49-F238E27FC236}">
                <a16:creationId xmlns:a16="http://schemas.microsoft.com/office/drawing/2014/main" id="{4FB052C1-3566-10AB-BAAD-016CDF919CDE}"/>
              </a:ext>
            </a:extLst>
          </p:cNvPr>
          <p:cNvSpPr>
            <a:spLocks noGrp="1"/>
          </p:cNvSpPr>
          <p:nvPr>
            <p:ph type="ftr" sz="quarter" idx="11"/>
          </p:nvPr>
        </p:nvSpPr>
        <p:spPr>
          <a:xfrm>
            <a:off x="4038600" y="6346190"/>
            <a:ext cx="4114800" cy="365125"/>
          </a:xfrm>
        </p:spPr>
        <p:txBody>
          <a:bodyPr/>
          <a:lstStyle/>
          <a:p>
            <a:r>
              <a:rPr lang="en-US"/>
              <a:t>Fabio Garufi - Intl. Conference on the physics of the two infinities 2023</a:t>
            </a:r>
            <a:endParaRPr lang="it-IT"/>
          </a:p>
        </p:txBody>
      </p:sp>
      <p:sp>
        <p:nvSpPr>
          <p:cNvPr id="6" name="Segnaposto numero diapositiva 5">
            <a:extLst>
              <a:ext uri="{FF2B5EF4-FFF2-40B4-BE49-F238E27FC236}">
                <a16:creationId xmlns:a16="http://schemas.microsoft.com/office/drawing/2014/main" id="{4E9E4D16-87E8-9707-083F-94DF6C33CC91}"/>
              </a:ext>
            </a:extLst>
          </p:cNvPr>
          <p:cNvSpPr>
            <a:spLocks noGrp="1"/>
          </p:cNvSpPr>
          <p:nvPr>
            <p:ph type="sldNum" sz="quarter" idx="12"/>
          </p:nvPr>
        </p:nvSpPr>
        <p:spPr/>
        <p:txBody>
          <a:bodyPr/>
          <a:lstStyle/>
          <a:p>
            <a:fld id="{1980F75D-B04F-4377-8320-55DE5D3778B6}" type="slidenum">
              <a:rPr lang="it-IT" smtClean="0"/>
              <a:t>32</a:t>
            </a:fld>
            <a:endParaRPr lang="it-IT"/>
          </a:p>
        </p:txBody>
      </p:sp>
      <p:pic>
        <p:nvPicPr>
          <p:cNvPr id="9" name="Immagine 8">
            <a:extLst>
              <a:ext uri="{FF2B5EF4-FFF2-40B4-BE49-F238E27FC236}">
                <a16:creationId xmlns:a16="http://schemas.microsoft.com/office/drawing/2014/main" id="{B459B6A6-D4C6-42C9-DB34-B28E569E118F}"/>
              </a:ext>
            </a:extLst>
          </p:cNvPr>
          <p:cNvPicPr>
            <a:picLocks noChangeAspect="1"/>
          </p:cNvPicPr>
          <p:nvPr/>
        </p:nvPicPr>
        <p:blipFill>
          <a:blip r:embed="rId3"/>
          <a:stretch>
            <a:fillRect/>
          </a:stretch>
        </p:blipFill>
        <p:spPr>
          <a:xfrm>
            <a:off x="6639339" y="1768282"/>
            <a:ext cx="5623754" cy="3921318"/>
          </a:xfrm>
          <a:prstGeom prst="rect">
            <a:avLst/>
          </a:prstGeom>
        </p:spPr>
      </p:pic>
    </p:spTree>
    <p:extLst>
      <p:ext uri="{BB962C8B-B14F-4D97-AF65-F5344CB8AC3E}">
        <p14:creationId xmlns:p14="http://schemas.microsoft.com/office/powerpoint/2010/main" val="1215659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908887-CEDC-78B7-1B4C-3155FAE0C30A}"/>
              </a:ext>
            </a:extLst>
          </p:cNvPr>
          <p:cNvSpPr>
            <a:spLocks noGrp="1"/>
          </p:cNvSpPr>
          <p:nvPr>
            <p:ph type="title"/>
          </p:nvPr>
        </p:nvSpPr>
        <p:spPr>
          <a:xfrm>
            <a:off x="756920" y="492429"/>
            <a:ext cx="10515600" cy="1094702"/>
          </a:xfrm>
        </p:spPr>
        <p:txBody>
          <a:bodyPr/>
          <a:lstStyle/>
          <a:p>
            <a:r>
              <a:rPr lang="it-IT" dirty="0"/>
              <a:t>Large masses =&gt; </a:t>
            </a:r>
            <a:r>
              <a:rPr lang="it-IT" dirty="0" err="1"/>
              <a:t>Larger</a:t>
            </a:r>
            <a:r>
              <a:rPr lang="it-IT" dirty="0"/>
              <a:t>, </a:t>
            </a:r>
            <a:r>
              <a:rPr lang="it-IT" dirty="0" err="1"/>
              <a:t>heavier</a:t>
            </a:r>
            <a:r>
              <a:rPr lang="it-IT" dirty="0"/>
              <a:t> Payload</a:t>
            </a:r>
          </a:p>
        </p:txBody>
      </p:sp>
      <p:sp>
        <p:nvSpPr>
          <p:cNvPr id="3" name="Segnaposto contenuto 2">
            <a:extLst>
              <a:ext uri="{FF2B5EF4-FFF2-40B4-BE49-F238E27FC236}">
                <a16:creationId xmlns:a16="http://schemas.microsoft.com/office/drawing/2014/main" id="{9CF10004-110F-FF5B-A692-1F0875D696D7}"/>
              </a:ext>
            </a:extLst>
          </p:cNvPr>
          <p:cNvSpPr>
            <a:spLocks noGrp="1"/>
          </p:cNvSpPr>
          <p:nvPr>
            <p:ph idx="1"/>
          </p:nvPr>
        </p:nvSpPr>
        <p:spPr>
          <a:xfrm>
            <a:off x="128522" y="1294813"/>
            <a:ext cx="3404508" cy="3008830"/>
          </a:xfrm>
        </p:spPr>
        <p:txBody>
          <a:bodyPr>
            <a:normAutofit fontScale="92500" lnSpcReduction="10000"/>
          </a:bodyPr>
          <a:lstStyle/>
          <a:p>
            <a:r>
              <a:rPr lang="en-US" sz="1800" b="0" i="0" u="none" strike="noStrike" baseline="0" dirty="0">
                <a:solidFill>
                  <a:srgbClr val="000000"/>
                </a:solidFill>
                <a:latin typeface="Verdana" panose="020B0604030504040204" pitchFamily="34" charset="0"/>
              </a:rPr>
              <a:t>Goal: suspend 100 kg mirrors</a:t>
            </a:r>
          </a:p>
          <a:p>
            <a:r>
              <a:rPr lang="en-US" sz="1800" b="0" i="0" u="none" strike="noStrike" baseline="0" dirty="0">
                <a:solidFill>
                  <a:srgbClr val="000000"/>
                </a:solidFill>
                <a:latin typeface="Verdana" panose="020B0604030504040204" pitchFamily="34" charset="0"/>
              </a:rPr>
              <a:t>Large Payload for Large End Mirrors</a:t>
            </a:r>
          </a:p>
          <a:p>
            <a:pPr lvl="1"/>
            <a:r>
              <a:rPr lang="it-IT" sz="1800" b="0" i="0" u="none" strike="noStrike" baseline="0" dirty="0">
                <a:solidFill>
                  <a:srgbClr val="000000"/>
                </a:solidFill>
                <a:latin typeface="Verdana" panose="020B0604030504040204" pitchFamily="34" charset="0"/>
              </a:rPr>
              <a:t>Design </a:t>
            </a:r>
            <a:r>
              <a:rPr lang="it-IT" sz="1800" b="0" i="0" u="none" strike="noStrike" baseline="0" dirty="0" err="1">
                <a:solidFill>
                  <a:srgbClr val="000000"/>
                </a:solidFill>
                <a:latin typeface="Verdana" panose="020B0604030504040204" pitchFamily="34" charset="0"/>
              </a:rPr>
              <a:t>done</a:t>
            </a:r>
            <a:endParaRPr lang="it-IT" sz="1800" dirty="0">
              <a:solidFill>
                <a:srgbClr val="000000"/>
              </a:solidFill>
              <a:latin typeface="Verdana" panose="020B0604030504040204" pitchFamily="34" charset="0"/>
            </a:endParaRPr>
          </a:p>
          <a:p>
            <a:pPr lvl="1"/>
            <a:r>
              <a:rPr lang="it-IT" sz="1800" b="0" i="0" u="none" strike="noStrike" baseline="0" dirty="0" err="1">
                <a:solidFill>
                  <a:srgbClr val="000000"/>
                </a:solidFill>
                <a:latin typeface="Verdana" panose="020B0604030504040204" pitchFamily="34" charset="0"/>
              </a:rPr>
              <a:t>Prototype</a:t>
            </a:r>
            <a:r>
              <a:rPr lang="it-IT" sz="1800" b="0" i="0" u="none" strike="noStrike" baseline="0" dirty="0">
                <a:solidFill>
                  <a:srgbClr val="000000"/>
                </a:solidFill>
                <a:latin typeface="Verdana" panose="020B0604030504040204" pitchFamily="34" charset="0"/>
              </a:rPr>
              <a:t> </a:t>
            </a:r>
            <a:r>
              <a:rPr lang="it-IT" sz="1800" b="0" i="0" u="none" strike="noStrike" baseline="0" dirty="0" err="1">
                <a:solidFill>
                  <a:srgbClr val="000000"/>
                </a:solidFill>
                <a:latin typeface="Verdana" panose="020B0604030504040204" pitchFamily="34" charset="0"/>
              </a:rPr>
              <a:t>built</a:t>
            </a:r>
            <a:endParaRPr lang="it-IT" sz="1800" dirty="0">
              <a:solidFill>
                <a:srgbClr val="000000"/>
              </a:solidFill>
              <a:latin typeface="Verdana" panose="020B0604030504040204" pitchFamily="34" charset="0"/>
            </a:endParaRPr>
          </a:p>
          <a:p>
            <a:pPr lvl="1"/>
            <a:r>
              <a:rPr lang="en-US" sz="1800" b="0" i="0" u="none" strike="noStrike" baseline="0" dirty="0">
                <a:solidFill>
                  <a:srgbClr val="000000"/>
                </a:solidFill>
                <a:latin typeface="Verdana" panose="020B0604030504040204" pitchFamily="34" charset="0"/>
              </a:rPr>
              <a:t>Including fused silica fibers </a:t>
            </a:r>
            <a:r>
              <a:rPr lang="en-US" sz="1800" b="0" i="0" u="none" strike="noStrike" baseline="0" dirty="0">
                <a:solidFill>
                  <a:srgbClr val="000000"/>
                </a:solidFill>
                <a:latin typeface="Cambria Math" panose="02040503050406030204" pitchFamily="18" charset="0"/>
              </a:rPr>
              <a:t>∅</a:t>
            </a:r>
            <a:r>
              <a:rPr lang="en-US" sz="1800" b="0" i="0" u="none" strike="noStrike" baseline="0" dirty="0">
                <a:solidFill>
                  <a:srgbClr val="000000"/>
                </a:solidFill>
                <a:latin typeface="Verdana" panose="020B0604030504040204" pitchFamily="34" charset="0"/>
              </a:rPr>
              <a:t>640 mm suspending O(100) kg dummy mirror</a:t>
            </a:r>
          </a:p>
          <a:p>
            <a:pPr marL="0" indent="0">
              <a:buNone/>
            </a:pPr>
            <a:r>
              <a:rPr lang="it-IT" sz="1800" b="0" i="0" u="none" strike="noStrike" baseline="0" dirty="0">
                <a:solidFill>
                  <a:srgbClr val="000000"/>
                </a:solidFill>
                <a:latin typeface="Verdana" panose="020B0604030504040204" pitchFamily="34" charset="0"/>
              </a:rPr>
              <a:t> </a:t>
            </a:r>
            <a:endParaRPr lang="it-IT" dirty="0"/>
          </a:p>
        </p:txBody>
      </p:sp>
      <p:sp>
        <p:nvSpPr>
          <p:cNvPr id="4" name="Segnaposto piè di pagina 3">
            <a:extLst>
              <a:ext uri="{FF2B5EF4-FFF2-40B4-BE49-F238E27FC236}">
                <a16:creationId xmlns:a16="http://schemas.microsoft.com/office/drawing/2014/main" id="{39A5A6EE-2BA6-13A4-78C4-B61E58AFF2C1}"/>
              </a:ext>
            </a:extLst>
          </p:cNvPr>
          <p:cNvSpPr>
            <a:spLocks noGrp="1"/>
          </p:cNvSpPr>
          <p:nvPr>
            <p:ph type="ftr" sz="quarter" idx="11"/>
          </p:nvPr>
        </p:nvSpPr>
        <p:spPr/>
        <p:txBody>
          <a:bodyPr/>
          <a:lstStyle/>
          <a:p>
            <a:r>
              <a:rPr lang="en-US"/>
              <a:t>Fabio Garufi - Intl. Conference on the physics of the two infinities 2023</a:t>
            </a:r>
            <a:endParaRPr lang="it-IT"/>
          </a:p>
        </p:txBody>
      </p:sp>
      <p:sp>
        <p:nvSpPr>
          <p:cNvPr id="5" name="Segnaposto numero diapositiva 4">
            <a:extLst>
              <a:ext uri="{FF2B5EF4-FFF2-40B4-BE49-F238E27FC236}">
                <a16:creationId xmlns:a16="http://schemas.microsoft.com/office/drawing/2014/main" id="{82B5C4D5-0A1F-A702-43D1-45F22E96F7BC}"/>
              </a:ext>
            </a:extLst>
          </p:cNvPr>
          <p:cNvSpPr>
            <a:spLocks noGrp="1"/>
          </p:cNvSpPr>
          <p:nvPr>
            <p:ph type="sldNum" sz="quarter" idx="12"/>
          </p:nvPr>
        </p:nvSpPr>
        <p:spPr/>
        <p:txBody>
          <a:bodyPr/>
          <a:lstStyle/>
          <a:p>
            <a:fld id="{1980F75D-B04F-4377-8320-55DE5D3778B6}" type="slidenum">
              <a:rPr lang="it-IT" smtClean="0"/>
              <a:t>33</a:t>
            </a:fld>
            <a:endParaRPr lang="it-IT"/>
          </a:p>
        </p:txBody>
      </p:sp>
      <p:pic>
        <p:nvPicPr>
          <p:cNvPr id="7" name="Immagine 6">
            <a:extLst>
              <a:ext uri="{FF2B5EF4-FFF2-40B4-BE49-F238E27FC236}">
                <a16:creationId xmlns:a16="http://schemas.microsoft.com/office/drawing/2014/main" id="{77E6CC6B-B288-9DD0-206F-143EE523C2C5}"/>
              </a:ext>
            </a:extLst>
          </p:cNvPr>
          <p:cNvPicPr>
            <a:picLocks noChangeAspect="1"/>
          </p:cNvPicPr>
          <p:nvPr/>
        </p:nvPicPr>
        <p:blipFill>
          <a:blip r:embed="rId2"/>
          <a:stretch>
            <a:fillRect/>
          </a:stretch>
        </p:blipFill>
        <p:spPr>
          <a:xfrm>
            <a:off x="6375401" y="1294813"/>
            <a:ext cx="2347892" cy="4786670"/>
          </a:xfrm>
          <a:prstGeom prst="rect">
            <a:avLst/>
          </a:prstGeom>
        </p:spPr>
      </p:pic>
      <p:pic>
        <p:nvPicPr>
          <p:cNvPr id="9" name="Immagine 8">
            <a:extLst>
              <a:ext uri="{FF2B5EF4-FFF2-40B4-BE49-F238E27FC236}">
                <a16:creationId xmlns:a16="http://schemas.microsoft.com/office/drawing/2014/main" id="{F6733FD5-25DD-B2DB-AEE6-04FA9BD11492}"/>
              </a:ext>
            </a:extLst>
          </p:cNvPr>
          <p:cNvPicPr>
            <a:picLocks noChangeAspect="1"/>
          </p:cNvPicPr>
          <p:nvPr/>
        </p:nvPicPr>
        <p:blipFill>
          <a:blip r:embed="rId3"/>
          <a:stretch>
            <a:fillRect/>
          </a:stretch>
        </p:blipFill>
        <p:spPr>
          <a:xfrm>
            <a:off x="8901941" y="1211149"/>
            <a:ext cx="3158887" cy="4870334"/>
          </a:xfrm>
          <a:prstGeom prst="rect">
            <a:avLst/>
          </a:prstGeom>
        </p:spPr>
      </p:pic>
      <p:pic>
        <p:nvPicPr>
          <p:cNvPr id="11" name="Immagine 10">
            <a:extLst>
              <a:ext uri="{FF2B5EF4-FFF2-40B4-BE49-F238E27FC236}">
                <a16:creationId xmlns:a16="http://schemas.microsoft.com/office/drawing/2014/main" id="{1EB74BDE-A25C-A01C-9975-0680BBA26668}"/>
              </a:ext>
            </a:extLst>
          </p:cNvPr>
          <p:cNvPicPr>
            <a:picLocks noChangeAspect="1"/>
          </p:cNvPicPr>
          <p:nvPr/>
        </p:nvPicPr>
        <p:blipFill>
          <a:blip r:embed="rId4"/>
          <a:stretch>
            <a:fillRect/>
          </a:stretch>
        </p:blipFill>
        <p:spPr>
          <a:xfrm>
            <a:off x="3576923" y="1294813"/>
            <a:ext cx="2722278" cy="4786670"/>
          </a:xfrm>
          <a:prstGeom prst="rect">
            <a:avLst/>
          </a:prstGeom>
        </p:spPr>
      </p:pic>
      <p:sp>
        <p:nvSpPr>
          <p:cNvPr id="13" name="CasellaDiTesto 12">
            <a:extLst>
              <a:ext uri="{FF2B5EF4-FFF2-40B4-BE49-F238E27FC236}">
                <a16:creationId xmlns:a16="http://schemas.microsoft.com/office/drawing/2014/main" id="{BE207A82-BAFA-B887-D0FF-AD78EC745246}"/>
              </a:ext>
            </a:extLst>
          </p:cNvPr>
          <p:cNvSpPr txBox="1"/>
          <p:nvPr/>
        </p:nvSpPr>
        <p:spPr>
          <a:xfrm>
            <a:off x="574354" y="4049068"/>
            <a:ext cx="2958676" cy="646331"/>
          </a:xfrm>
          <a:prstGeom prst="rect">
            <a:avLst/>
          </a:prstGeom>
          <a:noFill/>
        </p:spPr>
        <p:txBody>
          <a:bodyPr wrap="square">
            <a:spAutoFit/>
          </a:bodyPr>
          <a:lstStyle/>
          <a:p>
            <a:pPr algn="l"/>
            <a:r>
              <a:rPr lang="it-IT" sz="1800" b="0" i="0" u="none" strike="noStrike" baseline="0" dirty="0">
                <a:solidFill>
                  <a:srgbClr val="FF0000"/>
                </a:solidFill>
                <a:latin typeface="ArialMT"/>
              </a:rPr>
              <a:t>• </a:t>
            </a:r>
            <a:r>
              <a:rPr lang="it-IT" sz="1800" b="0" i="0" u="none" strike="noStrike" baseline="0" dirty="0">
                <a:solidFill>
                  <a:srgbClr val="FF0000"/>
                </a:solidFill>
                <a:latin typeface="Calibri-Light"/>
              </a:rPr>
              <a:t>Marionette 182 kg</a:t>
            </a:r>
          </a:p>
          <a:p>
            <a:pPr algn="l"/>
            <a:r>
              <a:rPr lang="it-IT" sz="1800" b="0" i="0" u="none" strike="noStrike" baseline="0" dirty="0">
                <a:solidFill>
                  <a:srgbClr val="FF0000"/>
                </a:solidFill>
                <a:latin typeface="ArialMT"/>
              </a:rPr>
              <a:t>• </a:t>
            </a:r>
            <a:r>
              <a:rPr lang="it-IT" sz="1800" b="0" i="0" u="none" strike="noStrike" baseline="0" dirty="0">
                <a:solidFill>
                  <a:srgbClr val="FF0000"/>
                </a:solidFill>
                <a:latin typeface="Calibri-Light"/>
              </a:rPr>
              <a:t>Mirror 104 kg</a:t>
            </a:r>
            <a:endParaRPr lang="it-IT" dirty="0"/>
          </a:p>
        </p:txBody>
      </p:sp>
    </p:spTree>
    <p:extLst>
      <p:ext uri="{BB962C8B-B14F-4D97-AF65-F5344CB8AC3E}">
        <p14:creationId xmlns:p14="http://schemas.microsoft.com/office/powerpoint/2010/main" val="823977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68DDC8A5-9CF5-6C2D-ED10-475AD657B4EB}"/>
              </a:ext>
            </a:extLst>
          </p:cNvPr>
          <p:cNvSpPr>
            <a:spLocks noGrp="1"/>
          </p:cNvSpPr>
          <p:nvPr>
            <p:ph type="title"/>
          </p:nvPr>
        </p:nvSpPr>
        <p:spPr>
          <a:xfrm>
            <a:off x="838200" y="665311"/>
            <a:ext cx="10515600" cy="1312280"/>
          </a:xfrm>
        </p:spPr>
        <p:txBody>
          <a:bodyPr/>
          <a:lstStyle/>
          <a:p>
            <a:r>
              <a:rPr lang="it-IT" dirty="0"/>
              <a:t>Large Payloads plans (</a:t>
            </a:r>
            <a:r>
              <a:rPr lang="it-IT" dirty="0" err="1"/>
              <a:t>at</a:t>
            </a:r>
            <a:r>
              <a:rPr lang="it-IT" dirty="0"/>
              <a:t> </a:t>
            </a:r>
            <a:r>
              <a:rPr lang="it-IT" dirty="0" err="1"/>
              <a:t>Jan</a:t>
            </a:r>
            <a:r>
              <a:rPr lang="it-IT" dirty="0"/>
              <a:t> ‘23)</a:t>
            </a:r>
          </a:p>
        </p:txBody>
      </p:sp>
      <p:sp>
        <p:nvSpPr>
          <p:cNvPr id="7" name="Segnaposto contenuto 6">
            <a:extLst>
              <a:ext uri="{FF2B5EF4-FFF2-40B4-BE49-F238E27FC236}">
                <a16:creationId xmlns:a16="http://schemas.microsoft.com/office/drawing/2014/main" id="{2A96A7C9-0CF5-70AC-43B7-0B735BB9ED7D}"/>
              </a:ext>
            </a:extLst>
          </p:cNvPr>
          <p:cNvSpPr>
            <a:spLocks noGrp="1"/>
          </p:cNvSpPr>
          <p:nvPr>
            <p:ph sz="half" idx="1"/>
          </p:nvPr>
        </p:nvSpPr>
        <p:spPr>
          <a:xfrm>
            <a:off x="6255026" y="1775015"/>
            <a:ext cx="5181600" cy="4307733"/>
          </a:xfrm>
        </p:spPr>
        <p:txBody>
          <a:bodyPr>
            <a:normAutofit/>
          </a:bodyPr>
          <a:lstStyle/>
          <a:p>
            <a:r>
              <a:rPr lang="en-US" sz="2000" b="0" i="0" u="none" strike="noStrike" baseline="0" dirty="0">
                <a:latin typeface="ArialMT"/>
              </a:rPr>
              <a:t> </a:t>
            </a:r>
            <a:r>
              <a:rPr lang="en-US" sz="2000" b="0" i="0" u="none" strike="noStrike" baseline="0" dirty="0">
                <a:latin typeface="Calibri-Light"/>
              </a:rPr>
              <a:t>Order commitments (to be completed in the next 4-5 months)</a:t>
            </a:r>
          </a:p>
          <a:p>
            <a:r>
              <a:rPr lang="en-US" sz="2000" b="0" i="0" u="none" strike="noStrike" baseline="0" dirty="0">
                <a:latin typeface="ArialMT"/>
              </a:rPr>
              <a:t> </a:t>
            </a:r>
            <a:r>
              <a:rPr lang="en-US" sz="2000" b="0" i="0" u="none" strike="noStrike" baseline="0" dirty="0">
                <a:latin typeface="Calibri-Light"/>
              </a:rPr>
              <a:t>first semester of 2023 to the construction (firms)</a:t>
            </a:r>
          </a:p>
          <a:p>
            <a:r>
              <a:rPr lang="en-US" sz="2000" b="0" i="0" u="none" strike="noStrike" baseline="0" dirty="0">
                <a:latin typeface="ArialMT"/>
              </a:rPr>
              <a:t> </a:t>
            </a:r>
            <a:r>
              <a:rPr lang="en-US" sz="2000" b="0" i="0" u="none" strike="noStrike" baseline="0" dirty="0">
                <a:latin typeface="Calibri-Light"/>
              </a:rPr>
              <a:t>second semester 2023 + buffer up to Feb-March 2024 assembling at the site</a:t>
            </a:r>
          </a:p>
          <a:p>
            <a:pPr algn="l"/>
            <a:r>
              <a:rPr lang="en-US" sz="2000" b="0" i="0" u="none" strike="noStrike" baseline="0" dirty="0">
                <a:latin typeface="ArialMT"/>
              </a:rPr>
              <a:t> </a:t>
            </a:r>
            <a:r>
              <a:rPr lang="en-US" sz="2000" b="0" i="0" u="none" strike="noStrike" baseline="0" dirty="0">
                <a:latin typeface="Calibri-Light"/>
              </a:rPr>
              <a:t>Readiness to install at the end of O4 (April 2024)</a:t>
            </a:r>
          </a:p>
          <a:p>
            <a:pPr algn="l"/>
            <a:r>
              <a:rPr lang="en-US" sz="2000" b="0" i="0" u="none" strike="noStrike" baseline="0" dirty="0">
                <a:latin typeface="ArialMT"/>
              </a:rPr>
              <a:t> </a:t>
            </a:r>
            <a:r>
              <a:rPr lang="en-US" sz="2000" b="0" i="0" u="none" strike="noStrike" baseline="0" dirty="0">
                <a:latin typeface="Calibri-Light"/>
              </a:rPr>
              <a:t>The installation is coordinated with many other upgrades (</a:t>
            </a:r>
            <a:r>
              <a:rPr lang="en-US" sz="2000" b="0" i="0" u="none" strike="noStrike" baseline="0" dirty="0" err="1">
                <a:latin typeface="Calibri-Light"/>
              </a:rPr>
              <a:t>SuperAttenuators</a:t>
            </a:r>
            <a:r>
              <a:rPr lang="en-US" sz="2000" b="0" i="0" u="none" strike="noStrike" baseline="0" dirty="0">
                <a:latin typeface="Calibri-Light"/>
              </a:rPr>
              <a:t> and </a:t>
            </a:r>
            <a:r>
              <a:rPr lang="en-US" sz="2000" b="0" i="0" u="none" strike="noStrike" baseline="0" dirty="0" err="1">
                <a:latin typeface="Calibri-Light"/>
              </a:rPr>
              <a:t>ote</a:t>
            </a:r>
            <a:r>
              <a:rPr lang="en-US" sz="2000" dirty="0" err="1">
                <a:latin typeface="Calibri-Light"/>
              </a:rPr>
              <a:t>r</a:t>
            </a:r>
            <a:r>
              <a:rPr lang="en-US" sz="2000" dirty="0">
                <a:latin typeface="Calibri-Light"/>
              </a:rPr>
              <a:t> </a:t>
            </a:r>
            <a:r>
              <a:rPr lang="en-US" sz="2000" b="0" i="0" u="none" strike="noStrike" baseline="0" dirty="0">
                <a:latin typeface="Calibri-Light"/>
              </a:rPr>
              <a:t>payloads, available only after O4)</a:t>
            </a:r>
          </a:p>
          <a:p>
            <a:pPr algn="l"/>
            <a:r>
              <a:rPr lang="en-US" sz="2000" b="0" i="0" u="none" strike="noStrike" baseline="0" dirty="0">
                <a:latin typeface="Calibri-Light"/>
              </a:rPr>
              <a:t>Each installation takes an overall time of 1.5-2 months</a:t>
            </a:r>
            <a:endParaRPr lang="it-IT" sz="2000" dirty="0"/>
          </a:p>
        </p:txBody>
      </p:sp>
      <p:sp>
        <p:nvSpPr>
          <p:cNvPr id="8" name="Segnaposto contenuto 7">
            <a:extLst>
              <a:ext uri="{FF2B5EF4-FFF2-40B4-BE49-F238E27FC236}">
                <a16:creationId xmlns:a16="http://schemas.microsoft.com/office/drawing/2014/main" id="{41FAD81D-DB8B-4351-3F1F-010DCE8F0CDB}"/>
              </a:ext>
            </a:extLst>
          </p:cNvPr>
          <p:cNvSpPr>
            <a:spLocks noGrp="1"/>
          </p:cNvSpPr>
          <p:nvPr>
            <p:ph sz="half" idx="2"/>
          </p:nvPr>
        </p:nvSpPr>
        <p:spPr>
          <a:xfrm>
            <a:off x="755374" y="1801772"/>
            <a:ext cx="5181600" cy="4280976"/>
          </a:xfrm>
        </p:spPr>
        <p:txBody>
          <a:bodyPr>
            <a:normAutofit/>
          </a:bodyPr>
          <a:lstStyle/>
          <a:p>
            <a:pPr marL="0" indent="0" algn="l">
              <a:buNone/>
            </a:pPr>
            <a:r>
              <a:rPr lang="en-US" sz="2000" b="0" i="0" u="none" strike="noStrike" baseline="0" dirty="0">
                <a:latin typeface="Calibri-Light"/>
              </a:rPr>
              <a:t>Activities in clean room (until March 2023)</a:t>
            </a:r>
          </a:p>
          <a:p>
            <a:pPr algn="l"/>
            <a:r>
              <a:rPr lang="it-IT" sz="2000" b="0" i="0" u="none" strike="noStrike" baseline="0" dirty="0">
                <a:latin typeface="ArialMT"/>
              </a:rPr>
              <a:t> </a:t>
            </a:r>
            <a:r>
              <a:rPr lang="it-IT" sz="2000" b="0" i="0" u="none" strike="noStrike" baseline="0" dirty="0">
                <a:latin typeface="Calibri-Light"/>
              </a:rPr>
              <a:t>Transfer </a:t>
            </a:r>
            <a:r>
              <a:rPr lang="it-IT" sz="2000" b="0" i="0" u="none" strike="noStrike" baseline="0" dirty="0" err="1">
                <a:latin typeface="Calibri-Light"/>
              </a:rPr>
              <a:t>Function</a:t>
            </a:r>
            <a:r>
              <a:rPr lang="it-IT" sz="2000" b="0" i="0" u="none" strike="noStrike" baseline="0" dirty="0">
                <a:latin typeface="Calibri-Light"/>
              </a:rPr>
              <a:t> </a:t>
            </a:r>
            <a:r>
              <a:rPr lang="it-IT" sz="2000" b="0" i="0" u="none" strike="noStrike" baseline="0" dirty="0" err="1">
                <a:latin typeface="Calibri-Light"/>
              </a:rPr>
              <a:t>tests</a:t>
            </a:r>
            <a:r>
              <a:rPr lang="it-IT" sz="2000" b="0" i="0" u="none" strike="noStrike" baseline="0" dirty="0">
                <a:latin typeface="Calibri-Light"/>
              </a:rPr>
              <a:t> (</a:t>
            </a:r>
            <a:r>
              <a:rPr lang="it-IT" sz="2000" b="0" i="0" u="none" strike="noStrike" baseline="0" dirty="0" err="1">
                <a:latin typeface="Calibri-Light"/>
              </a:rPr>
              <a:t>ongoing</a:t>
            </a:r>
            <a:r>
              <a:rPr lang="it-IT" sz="2000" b="0" i="0" u="none" strike="noStrike" baseline="0" dirty="0">
                <a:latin typeface="Calibri-Light"/>
              </a:rPr>
              <a:t>)</a:t>
            </a:r>
          </a:p>
          <a:p>
            <a:pPr algn="l"/>
            <a:r>
              <a:rPr lang="en-US" sz="2000" b="0" i="0" u="none" strike="noStrike" baseline="0" dirty="0">
                <a:latin typeface="ArialMT"/>
              </a:rPr>
              <a:t> </a:t>
            </a:r>
            <a:r>
              <a:rPr lang="en-US" sz="2000" b="0" i="0" u="none" strike="noStrike" baseline="0" dirty="0">
                <a:latin typeface="Calibri-Light"/>
              </a:rPr>
              <a:t>Full reassembling from scratch of at the site, using the new set of ears HCB on new flats</a:t>
            </a:r>
          </a:p>
          <a:p>
            <a:pPr algn="l"/>
            <a:r>
              <a:rPr lang="en-US" sz="2000" b="0" i="0" u="none" strike="noStrike" baseline="0" dirty="0">
                <a:latin typeface="Calibri-Light"/>
              </a:rPr>
              <a:t>performed with FARO articulated arm (10-20 um accuracy)</a:t>
            </a:r>
          </a:p>
          <a:p>
            <a:pPr algn="l"/>
            <a:r>
              <a:rPr lang="en-US" sz="2000" b="0" i="0" u="none" strike="noStrike" baseline="0" dirty="0">
                <a:latin typeface="ArialMT"/>
              </a:rPr>
              <a:t> </a:t>
            </a:r>
            <a:r>
              <a:rPr lang="en-US" sz="2000" b="0" i="0" u="none" strike="noStrike" baseline="0" dirty="0">
                <a:latin typeface="Calibri-Light"/>
              </a:rPr>
              <a:t>Mechanical design crosschecks also meant to the integration final TCS and SLC components</a:t>
            </a:r>
            <a:endParaRPr lang="it-IT" sz="2000" dirty="0"/>
          </a:p>
        </p:txBody>
      </p:sp>
      <p:sp>
        <p:nvSpPr>
          <p:cNvPr id="4" name="Segnaposto piè di pagina 3">
            <a:extLst>
              <a:ext uri="{FF2B5EF4-FFF2-40B4-BE49-F238E27FC236}">
                <a16:creationId xmlns:a16="http://schemas.microsoft.com/office/drawing/2014/main" id="{550352C3-0C02-E089-33B9-446084FAA7A5}"/>
              </a:ext>
            </a:extLst>
          </p:cNvPr>
          <p:cNvSpPr>
            <a:spLocks noGrp="1"/>
          </p:cNvSpPr>
          <p:nvPr>
            <p:ph type="ftr" sz="quarter" idx="11"/>
          </p:nvPr>
        </p:nvSpPr>
        <p:spPr>
          <a:xfrm>
            <a:off x="4038600" y="6356351"/>
            <a:ext cx="4114800" cy="361466"/>
          </a:xfrm>
        </p:spPr>
        <p:txBody>
          <a:bodyPr/>
          <a:lstStyle/>
          <a:p>
            <a:r>
              <a:rPr lang="en-US"/>
              <a:t>Fabio Garufi - Intl. Conference on the physics of the two infinities 2023</a:t>
            </a:r>
            <a:endParaRPr lang="it-IT"/>
          </a:p>
        </p:txBody>
      </p:sp>
      <p:sp>
        <p:nvSpPr>
          <p:cNvPr id="5" name="Segnaposto numero diapositiva 4">
            <a:extLst>
              <a:ext uri="{FF2B5EF4-FFF2-40B4-BE49-F238E27FC236}">
                <a16:creationId xmlns:a16="http://schemas.microsoft.com/office/drawing/2014/main" id="{745395FC-8736-AFDA-B916-9C10E682B54B}"/>
              </a:ext>
            </a:extLst>
          </p:cNvPr>
          <p:cNvSpPr>
            <a:spLocks noGrp="1"/>
          </p:cNvSpPr>
          <p:nvPr>
            <p:ph type="sldNum" sz="quarter" idx="12"/>
          </p:nvPr>
        </p:nvSpPr>
        <p:spPr>
          <a:xfrm>
            <a:off x="8610600" y="6356351"/>
            <a:ext cx="2743200" cy="361466"/>
          </a:xfrm>
        </p:spPr>
        <p:txBody>
          <a:bodyPr/>
          <a:lstStyle/>
          <a:p>
            <a:fld id="{1980F75D-B04F-4377-8320-55DE5D3778B6}" type="slidenum">
              <a:rPr lang="it-IT" smtClean="0"/>
              <a:t>34</a:t>
            </a:fld>
            <a:endParaRPr lang="it-IT"/>
          </a:p>
        </p:txBody>
      </p:sp>
    </p:spTree>
    <p:extLst>
      <p:ext uri="{BB962C8B-B14F-4D97-AF65-F5344CB8AC3E}">
        <p14:creationId xmlns:p14="http://schemas.microsoft.com/office/powerpoint/2010/main" val="4216619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064128-0A45-0ECE-33A8-D6D89FAA6462}"/>
              </a:ext>
            </a:extLst>
          </p:cNvPr>
          <p:cNvSpPr>
            <a:spLocks noGrp="1"/>
          </p:cNvSpPr>
          <p:nvPr>
            <p:ph type="title"/>
          </p:nvPr>
        </p:nvSpPr>
        <p:spPr/>
        <p:txBody>
          <a:bodyPr/>
          <a:lstStyle/>
          <a:p>
            <a:r>
              <a:rPr lang="it-IT" dirty="0"/>
              <a:t>O5 </a:t>
            </a:r>
            <a:r>
              <a:rPr lang="it-IT" dirty="0" err="1"/>
              <a:t>Finally</a:t>
            </a:r>
            <a:endParaRPr lang="it-IT" dirty="0"/>
          </a:p>
        </p:txBody>
      </p:sp>
      <p:pic>
        <p:nvPicPr>
          <p:cNvPr id="8" name="Segnaposto contenuto 7">
            <a:extLst>
              <a:ext uri="{FF2B5EF4-FFF2-40B4-BE49-F238E27FC236}">
                <a16:creationId xmlns:a16="http://schemas.microsoft.com/office/drawing/2014/main" id="{7C8E8F18-BBC0-C12F-4916-B91C640B777D}"/>
              </a:ext>
            </a:extLst>
          </p:cNvPr>
          <p:cNvPicPr>
            <a:picLocks noGrp="1" noChangeAspect="1"/>
          </p:cNvPicPr>
          <p:nvPr>
            <p:ph sz="half" idx="1"/>
          </p:nvPr>
        </p:nvPicPr>
        <p:blipFill>
          <a:blip r:embed="rId2"/>
          <a:stretch>
            <a:fillRect/>
          </a:stretch>
        </p:blipFill>
        <p:spPr>
          <a:xfrm>
            <a:off x="94064" y="3357377"/>
            <a:ext cx="7816555" cy="2939013"/>
          </a:xfrm>
        </p:spPr>
      </p:pic>
      <p:sp>
        <p:nvSpPr>
          <p:cNvPr id="4" name="Segnaposto contenuto 3">
            <a:extLst>
              <a:ext uri="{FF2B5EF4-FFF2-40B4-BE49-F238E27FC236}">
                <a16:creationId xmlns:a16="http://schemas.microsoft.com/office/drawing/2014/main" id="{2E5068D8-254B-A0C2-D6EB-A088FF2E7B83}"/>
              </a:ext>
            </a:extLst>
          </p:cNvPr>
          <p:cNvSpPr>
            <a:spLocks noGrp="1"/>
          </p:cNvSpPr>
          <p:nvPr>
            <p:ph sz="half" idx="2"/>
          </p:nvPr>
        </p:nvSpPr>
        <p:spPr>
          <a:xfrm>
            <a:off x="6905851" y="483670"/>
            <a:ext cx="5181600" cy="2939013"/>
          </a:xfrm>
        </p:spPr>
        <p:txBody>
          <a:bodyPr>
            <a:normAutofit fontScale="85000" lnSpcReduction="20000"/>
          </a:bodyPr>
          <a:lstStyle/>
          <a:p>
            <a:pPr marL="457200" lvl="1" indent="0">
              <a:buNone/>
            </a:pPr>
            <a:endParaRPr lang="en-US" dirty="0">
              <a:sym typeface="Symbol" panose="05050102010706020507" pitchFamily="18" charset="2"/>
            </a:endParaRPr>
          </a:p>
          <a:p>
            <a:r>
              <a:rPr lang="en-US" dirty="0" err="1">
                <a:sym typeface="Symbol" panose="05050102010706020507" pitchFamily="18" charset="2"/>
              </a:rPr>
              <a:t>AdV</a:t>
            </a:r>
            <a:r>
              <a:rPr lang="en-US" dirty="0">
                <a:sym typeface="Symbol" panose="05050102010706020507" pitchFamily="18" charset="2"/>
              </a:rPr>
              <a:t>+ Phase II</a:t>
            </a:r>
          </a:p>
          <a:p>
            <a:pPr lvl="1"/>
            <a:r>
              <a:rPr lang="en-US" dirty="0">
                <a:sym typeface="Symbol" panose="05050102010706020507" pitchFamily="18" charset="2"/>
              </a:rPr>
              <a:t>Mirror construction progressing</a:t>
            </a:r>
          </a:p>
          <a:p>
            <a:pPr lvl="1"/>
            <a:r>
              <a:rPr lang="en-US" dirty="0">
                <a:sym typeface="Symbol" panose="05050102010706020507" pitchFamily="18" charset="2"/>
              </a:rPr>
              <a:t>Shift of  O5 start =&gt; More time given for the coating development</a:t>
            </a:r>
          </a:p>
          <a:p>
            <a:pPr lvl="1"/>
            <a:r>
              <a:rPr lang="en-US" dirty="0">
                <a:sym typeface="Symbol" panose="05050102010706020507" pitchFamily="18" charset="2"/>
              </a:rPr>
              <a:t>New planning</a:t>
            </a:r>
          </a:p>
          <a:p>
            <a:pPr lvl="1"/>
            <a:r>
              <a:rPr lang="en-US" dirty="0">
                <a:sym typeface="Symbol" panose="05050102010706020507" pitchFamily="18" charset="2"/>
              </a:rPr>
              <a:t>Ready to start construction of laser and payloads</a:t>
            </a:r>
          </a:p>
          <a:p>
            <a:pPr lvl="1"/>
            <a:r>
              <a:rPr lang="en-US" dirty="0">
                <a:sym typeface="Symbol" panose="05050102010706020507" pitchFamily="18" charset="2"/>
              </a:rPr>
              <a:t>Installation to start promptly at the beginning of 2025 as soon as O4 ends.</a:t>
            </a:r>
          </a:p>
          <a:p>
            <a:endParaRPr lang="it-IT" dirty="0"/>
          </a:p>
        </p:txBody>
      </p:sp>
      <p:sp>
        <p:nvSpPr>
          <p:cNvPr id="5" name="Segnaposto piè di pagina 4">
            <a:extLst>
              <a:ext uri="{FF2B5EF4-FFF2-40B4-BE49-F238E27FC236}">
                <a16:creationId xmlns:a16="http://schemas.microsoft.com/office/drawing/2014/main" id="{2A3BDB22-E96B-E91A-7D4B-6D0B785A16EB}"/>
              </a:ext>
            </a:extLst>
          </p:cNvPr>
          <p:cNvSpPr>
            <a:spLocks noGrp="1"/>
          </p:cNvSpPr>
          <p:nvPr>
            <p:ph type="ftr" sz="quarter" idx="11"/>
          </p:nvPr>
        </p:nvSpPr>
        <p:spPr/>
        <p:txBody>
          <a:bodyPr/>
          <a:lstStyle/>
          <a:p>
            <a:r>
              <a:rPr lang="en-US"/>
              <a:t>Fabio Garufi - Intl. Conference on the physics of the two infinities 2023</a:t>
            </a:r>
            <a:endParaRPr lang="it-IT"/>
          </a:p>
        </p:txBody>
      </p:sp>
      <p:sp>
        <p:nvSpPr>
          <p:cNvPr id="6" name="Segnaposto numero diapositiva 5">
            <a:extLst>
              <a:ext uri="{FF2B5EF4-FFF2-40B4-BE49-F238E27FC236}">
                <a16:creationId xmlns:a16="http://schemas.microsoft.com/office/drawing/2014/main" id="{32D673BE-6E6F-B2DE-1E43-1971E4AB54CE}"/>
              </a:ext>
            </a:extLst>
          </p:cNvPr>
          <p:cNvSpPr>
            <a:spLocks noGrp="1"/>
          </p:cNvSpPr>
          <p:nvPr>
            <p:ph type="sldNum" sz="quarter" idx="12"/>
          </p:nvPr>
        </p:nvSpPr>
        <p:spPr>
          <a:xfrm>
            <a:off x="8627435" y="5597709"/>
            <a:ext cx="2743200" cy="365125"/>
          </a:xfrm>
        </p:spPr>
        <p:txBody>
          <a:bodyPr/>
          <a:lstStyle/>
          <a:p>
            <a:fld id="{1980F75D-B04F-4377-8320-55DE5D3778B6}" type="slidenum">
              <a:rPr lang="it-IT" smtClean="0"/>
              <a:t>35</a:t>
            </a:fld>
            <a:endParaRPr lang="it-IT"/>
          </a:p>
        </p:txBody>
      </p:sp>
    </p:spTree>
    <p:extLst>
      <p:ext uri="{BB962C8B-B14F-4D97-AF65-F5344CB8AC3E}">
        <p14:creationId xmlns:p14="http://schemas.microsoft.com/office/powerpoint/2010/main" val="3962967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1A3A7E-A4FE-F18C-39FC-D35886436EB0}"/>
              </a:ext>
            </a:extLst>
          </p:cNvPr>
          <p:cNvSpPr>
            <a:spLocks noGrp="1"/>
          </p:cNvSpPr>
          <p:nvPr>
            <p:ph type="title"/>
          </p:nvPr>
        </p:nvSpPr>
        <p:spPr/>
        <p:txBody>
          <a:bodyPr/>
          <a:lstStyle/>
          <a:p>
            <a:r>
              <a:rPr lang="it-IT" dirty="0" err="1"/>
              <a:t>What</a:t>
            </a:r>
            <a:r>
              <a:rPr lang="it-IT" dirty="0"/>
              <a:t> </a:t>
            </a:r>
            <a:r>
              <a:rPr lang="it-IT" dirty="0" err="1"/>
              <a:t>next</a:t>
            </a:r>
            <a:r>
              <a:rPr lang="it-IT" dirty="0"/>
              <a:t>? </a:t>
            </a:r>
            <a:r>
              <a:rPr lang="it-IT" dirty="0" err="1"/>
              <a:t>VirgonEXT</a:t>
            </a:r>
            <a:endParaRPr lang="it-IT" dirty="0"/>
          </a:p>
        </p:txBody>
      </p:sp>
      <p:sp>
        <p:nvSpPr>
          <p:cNvPr id="3" name="Segnaposto contenuto 2">
            <a:extLst>
              <a:ext uri="{FF2B5EF4-FFF2-40B4-BE49-F238E27FC236}">
                <a16:creationId xmlns:a16="http://schemas.microsoft.com/office/drawing/2014/main" id="{C7FBBD08-E21B-6BF9-C77C-C490BD2DB006}"/>
              </a:ext>
            </a:extLst>
          </p:cNvPr>
          <p:cNvSpPr>
            <a:spLocks noGrp="1"/>
          </p:cNvSpPr>
          <p:nvPr>
            <p:ph sz="half" idx="1"/>
          </p:nvPr>
        </p:nvSpPr>
        <p:spPr>
          <a:xfrm>
            <a:off x="838200" y="1981884"/>
            <a:ext cx="5149316" cy="4351338"/>
          </a:xfrm>
        </p:spPr>
        <p:txBody>
          <a:bodyPr>
            <a:normAutofit fontScale="85000" lnSpcReduction="10000"/>
          </a:bodyPr>
          <a:lstStyle/>
          <a:p>
            <a:r>
              <a:rPr lang="it-IT" dirty="0"/>
              <a:t>After the O5 </a:t>
            </a:r>
            <a:r>
              <a:rPr lang="en-GB" dirty="0"/>
              <a:t>observing</a:t>
            </a:r>
            <a:r>
              <a:rPr lang="it-IT" dirty="0"/>
              <a:t> </a:t>
            </a:r>
            <a:r>
              <a:rPr lang="it-IT" dirty="0" err="1"/>
              <a:t>run</a:t>
            </a:r>
            <a:r>
              <a:rPr lang="it-IT" dirty="0"/>
              <a:t>:</a:t>
            </a:r>
          </a:p>
          <a:p>
            <a:pPr algn="l"/>
            <a:r>
              <a:rPr lang="it-IT" dirty="0"/>
              <a:t>Statement from EGO </a:t>
            </a:r>
            <a:r>
              <a:rPr lang="it-IT" dirty="0" err="1"/>
              <a:t>council</a:t>
            </a:r>
            <a:r>
              <a:rPr lang="it-IT" dirty="0"/>
              <a:t>: </a:t>
            </a:r>
          </a:p>
          <a:p>
            <a:pPr lvl="1"/>
            <a:r>
              <a:rPr lang="en-US" dirty="0"/>
              <a:t>“The EGO Council asks also the Virgo Collaboration to prepare a plan for </a:t>
            </a:r>
            <a:r>
              <a:rPr lang="en-US" dirty="0" err="1"/>
              <a:t>Virgo_nEXT</a:t>
            </a:r>
            <a:r>
              <a:rPr lang="en-US" dirty="0"/>
              <a:t>, with the aim of continuing EGO activity until at least the beginning of Einstein Telescope and with the purpose to </a:t>
            </a:r>
            <a:r>
              <a:rPr lang="en-GB" dirty="0"/>
              <a:t>maximise</a:t>
            </a:r>
            <a:r>
              <a:rPr lang="en-US" dirty="0"/>
              <a:t> the synergy between Virgo_nEXT oriented R&amp;Ds and  ET R&amp;Ds”</a:t>
            </a:r>
          </a:p>
          <a:p>
            <a:pPr algn="l"/>
            <a:r>
              <a:rPr lang="en-US" dirty="0"/>
              <a:t>Design team Coordinator elected: Viviana Fafone</a:t>
            </a:r>
          </a:p>
          <a:p>
            <a:pPr algn="l"/>
            <a:r>
              <a:rPr lang="en-US" dirty="0"/>
              <a:t>Need for stable cavities in Virgo_nEXT requested in a long note</a:t>
            </a:r>
          </a:p>
        </p:txBody>
      </p:sp>
      <p:sp>
        <p:nvSpPr>
          <p:cNvPr id="5" name="Segnaposto piè di pagina 4">
            <a:extLst>
              <a:ext uri="{FF2B5EF4-FFF2-40B4-BE49-F238E27FC236}">
                <a16:creationId xmlns:a16="http://schemas.microsoft.com/office/drawing/2014/main" id="{421AE726-75DF-2493-7D96-B4FE0EC89760}"/>
              </a:ext>
            </a:extLst>
          </p:cNvPr>
          <p:cNvSpPr>
            <a:spLocks noGrp="1"/>
          </p:cNvSpPr>
          <p:nvPr>
            <p:ph type="ftr" sz="quarter" idx="11"/>
          </p:nvPr>
        </p:nvSpPr>
        <p:spPr/>
        <p:txBody>
          <a:bodyPr/>
          <a:lstStyle/>
          <a:p>
            <a:r>
              <a:rPr lang="en-US" dirty="0"/>
              <a:t>Fabio Garufi - Intl. Conference on the physics of the two infinities 2023</a:t>
            </a:r>
            <a:endParaRPr lang="it-IT" dirty="0"/>
          </a:p>
        </p:txBody>
      </p:sp>
      <p:sp>
        <p:nvSpPr>
          <p:cNvPr id="6" name="Segnaposto numero diapositiva 5">
            <a:extLst>
              <a:ext uri="{FF2B5EF4-FFF2-40B4-BE49-F238E27FC236}">
                <a16:creationId xmlns:a16="http://schemas.microsoft.com/office/drawing/2014/main" id="{B7B0CC39-5A6E-DA5B-0CC8-DBBC0A0EDDC9}"/>
              </a:ext>
            </a:extLst>
          </p:cNvPr>
          <p:cNvSpPr>
            <a:spLocks noGrp="1"/>
          </p:cNvSpPr>
          <p:nvPr>
            <p:ph type="sldNum" sz="quarter" idx="12"/>
          </p:nvPr>
        </p:nvSpPr>
        <p:spPr/>
        <p:txBody>
          <a:bodyPr/>
          <a:lstStyle/>
          <a:p>
            <a:fld id="{1980F75D-B04F-4377-8320-55DE5D3778B6}" type="slidenum">
              <a:rPr lang="it-IT" smtClean="0"/>
              <a:t>36</a:t>
            </a:fld>
            <a:endParaRPr lang="it-IT" dirty="0"/>
          </a:p>
        </p:txBody>
      </p:sp>
      <p:pic>
        <p:nvPicPr>
          <p:cNvPr id="8" name="Immagine 7" descr="Immagine che contiene tavolo&#10;&#10;Descrizione generata automaticamente">
            <a:extLst>
              <a:ext uri="{FF2B5EF4-FFF2-40B4-BE49-F238E27FC236}">
                <a16:creationId xmlns:a16="http://schemas.microsoft.com/office/drawing/2014/main" id="{E592047E-7478-B0F5-3D97-977DC8603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8829" y="1595849"/>
            <a:ext cx="6244094" cy="3890551"/>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Input penna 11">
                <a:extLst>
                  <a:ext uri="{FF2B5EF4-FFF2-40B4-BE49-F238E27FC236}">
                    <a16:creationId xmlns:a16="http://schemas.microsoft.com/office/drawing/2014/main" id="{E5264771-F62D-23B4-8523-E306CFE34178}"/>
                  </a:ext>
                </a:extLst>
              </p14:cNvPr>
              <p14:cNvContentPartPr/>
              <p14:nvPr/>
            </p14:nvContentPartPr>
            <p14:xfrm>
              <a:off x="11125103" y="1794367"/>
              <a:ext cx="766800" cy="366120"/>
            </p14:xfrm>
          </p:contentPart>
        </mc:Choice>
        <mc:Fallback xmlns="">
          <p:pic>
            <p:nvPicPr>
              <p:cNvPr id="12" name="Input penna 11">
                <a:extLst>
                  <a:ext uri="{FF2B5EF4-FFF2-40B4-BE49-F238E27FC236}">
                    <a16:creationId xmlns:a16="http://schemas.microsoft.com/office/drawing/2014/main" id="{E5264771-F62D-23B4-8523-E306CFE34178}"/>
                  </a:ext>
                </a:extLst>
              </p:cNvPr>
              <p:cNvPicPr/>
              <p:nvPr/>
            </p:nvPicPr>
            <p:blipFill>
              <a:blip r:embed="rId5"/>
              <a:stretch>
                <a:fillRect/>
              </a:stretch>
            </p:blipFill>
            <p:spPr>
              <a:xfrm>
                <a:off x="11107463" y="1776727"/>
                <a:ext cx="802440" cy="401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put penna 12">
                <a:extLst>
                  <a:ext uri="{FF2B5EF4-FFF2-40B4-BE49-F238E27FC236}">
                    <a16:creationId xmlns:a16="http://schemas.microsoft.com/office/drawing/2014/main" id="{2ACE7EFC-2829-68D4-66CD-6F55E9B9A3CC}"/>
                  </a:ext>
                </a:extLst>
              </p14:cNvPr>
              <p14:cNvContentPartPr/>
              <p14:nvPr/>
            </p14:nvContentPartPr>
            <p14:xfrm>
              <a:off x="11183337" y="3477068"/>
              <a:ext cx="20520" cy="11520"/>
            </p14:xfrm>
          </p:contentPart>
        </mc:Choice>
        <mc:Fallback xmlns="">
          <p:pic>
            <p:nvPicPr>
              <p:cNvPr id="13" name="Input penna 12">
                <a:extLst>
                  <a:ext uri="{FF2B5EF4-FFF2-40B4-BE49-F238E27FC236}">
                    <a16:creationId xmlns:a16="http://schemas.microsoft.com/office/drawing/2014/main" id="{2ACE7EFC-2829-68D4-66CD-6F55E9B9A3CC}"/>
                  </a:ext>
                </a:extLst>
              </p:cNvPr>
              <p:cNvPicPr/>
              <p:nvPr/>
            </p:nvPicPr>
            <p:blipFill>
              <a:blip r:embed="rId7"/>
              <a:stretch>
                <a:fillRect/>
              </a:stretch>
            </p:blipFill>
            <p:spPr>
              <a:xfrm>
                <a:off x="11165697" y="3459428"/>
                <a:ext cx="5616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put penna 13">
                <a:extLst>
                  <a:ext uri="{FF2B5EF4-FFF2-40B4-BE49-F238E27FC236}">
                    <a16:creationId xmlns:a16="http://schemas.microsoft.com/office/drawing/2014/main" id="{0F072B92-C1C0-57D7-E518-2CA98DC86D32}"/>
                  </a:ext>
                </a:extLst>
              </p14:cNvPr>
              <p14:cNvContentPartPr/>
              <p14:nvPr/>
            </p14:nvContentPartPr>
            <p14:xfrm>
              <a:off x="11114217" y="3593599"/>
              <a:ext cx="786240" cy="384841"/>
            </p14:xfrm>
          </p:contentPart>
        </mc:Choice>
        <mc:Fallback xmlns="">
          <p:pic>
            <p:nvPicPr>
              <p:cNvPr id="14" name="Input penna 13">
                <a:extLst>
                  <a:ext uri="{FF2B5EF4-FFF2-40B4-BE49-F238E27FC236}">
                    <a16:creationId xmlns:a16="http://schemas.microsoft.com/office/drawing/2014/main" id="{0F072B92-C1C0-57D7-E518-2CA98DC86D32}"/>
                  </a:ext>
                </a:extLst>
              </p:cNvPr>
              <p:cNvPicPr/>
              <p:nvPr/>
            </p:nvPicPr>
            <p:blipFill>
              <a:blip r:embed="rId9"/>
              <a:stretch>
                <a:fillRect/>
              </a:stretch>
            </p:blipFill>
            <p:spPr>
              <a:xfrm>
                <a:off x="11096577" y="3575959"/>
                <a:ext cx="821880" cy="42048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put penna 18">
                <a:extLst>
                  <a:ext uri="{FF2B5EF4-FFF2-40B4-BE49-F238E27FC236}">
                    <a16:creationId xmlns:a16="http://schemas.microsoft.com/office/drawing/2014/main" id="{ADF9B48D-A28A-F678-4EA3-B2406434F011}"/>
                  </a:ext>
                </a:extLst>
              </p14:cNvPr>
              <p14:cNvContentPartPr/>
              <p14:nvPr/>
            </p14:nvContentPartPr>
            <p14:xfrm>
              <a:off x="10511217" y="1732148"/>
              <a:ext cx="39960" cy="68760"/>
            </p14:xfrm>
          </p:contentPart>
        </mc:Choice>
        <mc:Fallback xmlns="">
          <p:pic>
            <p:nvPicPr>
              <p:cNvPr id="19" name="Input penna 18">
                <a:extLst>
                  <a:ext uri="{FF2B5EF4-FFF2-40B4-BE49-F238E27FC236}">
                    <a16:creationId xmlns:a16="http://schemas.microsoft.com/office/drawing/2014/main" id="{ADF9B48D-A28A-F678-4EA3-B2406434F011}"/>
                  </a:ext>
                </a:extLst>
              </p:cNvPr>
              <p:cNvPicPr/>
              <p:nvPr/>
            </p:nvPicPr>
            <p:blipFill>
              <a:blip r:embed="rId11"/>
              <a:stretch>
                <a:fillRect/>
              </a:stretch>
            </p:blipFill>
            <p:spPr>
              <a:xfrm>
                <a:off x="10493577" y="1714148"/>
                <a:ext cx="7560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put penna 19">
                <a:extLst>
                  <a:ext uri="{FF2B5EF4-FFF2-40B4-BE49-F238E27FC236}">
                    <a16:creationId xmlns:a16="http://schemas.microsoft.com/office/drawing/2014/main" id="{3162A106-F385-1B5E-6F0A-3F0AAEB32EE7}"/>
                  </a:ext>
                </a:extLst>
              </p14:cNvPr>
              <p14:cNvContentPartPr/>
              <p14:nvPr/>
            </p14:nvContentPartPr>
            <p14:xfrm>
              <a:off x="11974977" y="3400028"/>
              <a:ext cx="360" cy="360"/>
            </p14:xfrm>
          </p:contentPart>
        </mc:Choice>
        <mc:Fallback xmlns="">
          <p:pic>
            <p:nvPicPr>
              <p:cNvPr id="20" name="Input penna 19">
                <a:extLst>
                  <a:ext uri="{FF2B5EF4-FFF2-40B4-BE49-F238E27FC236}">
                    <a16:creationId xmlns:a16="http://schemas.microsoft.com/office/drawing/2014/main" id="{3162A106-F385-1B5E-6F0A-3F0AAEB32EE7}"/>
                  </a:ext>
                </a:extLst>
              </p:cNvPr>
              <p:cNvPicPr/>
              <p:nvPr/>
            </p:nvPicPr>
            <p:blipFill>
              <a:blip r:embed="rId13"/>
              <a:stretch>
                <a:fillRect/>
              </a:stretch>
            </p:blipFill>
            <p:spPr>
              <a:xfrm>
                <a:off x="11957337" y="338238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put penna 14">
                <a:extLst>
                  <a:ext uri="{FF2B5EF4-FFF2-40B4-BE49-F238E27FC236}">
                    <a16:creationId xmlns:a16="http://schemas.microsoft.com/office/drawing/2014/main" id="{F1A7EE7B-FD02-B9A1-6739-39346C3D8905}"/>
                  </a:ext>
                </a:extLst>
              </p14:cNvPr>
              <p14:cNvContentPartPr/>
              <p14:nvPr/>
            </p14:nvContentPartPr>
            <p14:xfrm>
              <a:off x="11156665" y="2976302"/>
              <a:ext cx="12036" cy="9887"/>
            </p14:xfrm>
          </p:contentPart>
        </mc:Choice>
        <mc:Fallback xmlns="">
          <p:pic>
            <p:nvPicPr>
              <p:cNvPr id="15" name="Input penna 14">
                <a:extLst>
                  <a:ext uri="{FF2B5EF4-FFF2-40B4-BE49-F238E27FC236}">
                    <a16:creationId xmlns:a16="http://schemas.microsoft.com/office/drawing/2014/main" id="{F1A7EE7B-FD02-B9A1-6739-39346C3D8905}"/>
                  </a:ext>
                </a:extLst>
              </p:cNvPr>
              <p:cNvPicPr/>
              <p:nvPr/>
            </p:nvPicPr>
            <p:blipFill>
              <a:blip r:embed="rId15"/>
              <a:stretch>
                <a:fillRect/>
              </a:stretch>
            </p:blipFill>
            <p:spPr>
              <a:xfrm>
                <a:off x="11138429" y="2958359"/>
                <a:ext cx="48144" cy="4613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put penna 15">
                <a:extLst>
                  <a:ext uri="{FF2B5EF4-FFF2-40B4-BE49-F238E27FC236}">
                    <a16:creationId xmlns:a16="http://schemas.microsoft.com/office/drawing/2014/main" id="{C8425C2C-5B76-4623-97A5-64F47840EC8D}"/>
                  </a:ext>
                </a:extLst>
              </p14:cNvPr>
              <p14:cNvContentPartPr/>
              <p14:nvPr/>
            </p14:nvContentPartPr>
            <p14:xfrm>
              <a:off x="11168271" y="2985759"/>
              <a:ext cx="430" cy="430"/>
            </p14:xfrm>
          </p:contentPart>
        </mc:Choice>
        <mc:Fallback xmlns="">
          <p:pic>
            <p:nvPicPr>
              <p:cNvPr id="16" name="Input penna 15">
                <a:extLst>
                  <a:ext uri="{FF2B5EF4-FFF2-40B4-BE49-F238E27FC236}">
                    <a16:creationId xmlns:a16="http://schemas.microsoft.com/office/drawing/2014/main" id="{C8425C2C-5B76-4623-97A5-64F47840EC8D}"/>
                  </a:ext>
                </a:extLst>
              </p:cNvPr>
              <p:cNvPicPr/>
              <p:nvPr/>
            </p:nvPicPr>
            <p:blipFill>
              <a:blip r:embed="rId13"/>
              <a:stretch>
                <a:fillRect/>
              </a:stretch>
            </p:blipFill>
            <p:spPr>
              <a:xfrm>
                <a:off x="11146771" y="2964689"/>
                <a:ext cx="43000" cy="43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put penna 16">
                <a:extLst>
                  <a:ext uri="{FF2B5EF4-FFF2-40B4-BE49-F238E27FC236}">
                    <a16:creationId xmlns:a16="http://schemas.microsoft.com/office/drawing/2014/main" id="{97D52962-F7D5-532D-F6A5-47CA4FACFC1C}"/>
                  </a:ext>
                </a:extLst>
              </p14:cNvPr>
              <p14:cNvContentPartPr/>
              <p14:nvPr/>
            </p14:nvContentPartPr>
            <p14:xfrm>
              <a:off x="11016160" y="2943219"/>
              <a:ext cx="640921" cy="459520"/>
            </p14:xfrm>
          </p:contentPart>
        </mc:Choice>
        <mc:Fallback xmlns="">
          <p:pic>
            <p:nvPicPr>
              <p:cNvPr id="17" name="Input penna 16">
                <a:extLst>
                  <a:ext uri="{FF2B5EF4-FFF2-40B4-BE49-F238E27FC236}">
                    <a16:creationId xmlns:a16="http://schemas.microsoft.com/office/drawing/2014/main" id="{97D52962-F7D5-532D-F6A5-47CA4FACFC1C}"/>
                  </a:ext>
                </a:extLst>
              </p:cNvPr>
              <p:cNvPicPr/>
              <p:nvPr/>
            </p:nvPicPr>
            <p:blipFill>
              <a:blip r:embed="rId18"/>
              <a:stretch>
                <a:fillRect/>
              </a:stretch>
            </p:blipFill>
            <p:spPr>
              <a:xfrm>
                <a:off x="10998517" y="2925587"/>
                <a:ext cx="676568" cy="495144"/>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 name="Input penna 20">
                <a:extLst>
                  <a:ext uri="{FF2B5EF4-FFF2-40B4-BE49-F238E27FC236}">
                    <a16:creationId xmlns:a16="http://schemas.microsoft.com/office/drawing/2014/main" id="{D726AAD6-C978-F0F1-5BFA-17064AEF2E89}"/>
                  </a:ext>
                </a:extLst>
              </p14:cNvPr>
              <p14:cNvContentPartPr/>
              <p14:nvPr/>
            </p14:nvContentPartPr>
            <p14:xfrm>
              <a:off x="9725697" y="1377080"/>
              <a:ext cx="1463400" cy="2081880"/>
            </p14:xfrm>
          </p:contentPart>
        </mc:Choice>
        <mc:Fallback xmlns="">
          <p:pic>
            <p:nvPicPr>
              <p:cNvPr id="21" name="Input penna 20">
                <a:extLst>
                  <a:ext uri="{FF2B5EF4-FFF2-40B4-BE49-F238E27FC236}">
                    <a16:creationId xmlns:a16="http://schemas.microsoft.com/office/drawing/2014/main" id="{D726AAD6-C978-F0F1-5BFA-17064AEF2E89}"/>
                  </a:ext>
                </a:extLst>
              </p:cNvPr>
              <p:cNvPicPr/>
              <p:nvPr/>
            </p:nvPicPr>
            <p:blipFill>
              <a:blip r:embed="rId20"/>
              <a:stretch>
                <a:fillRect/>
              </a:stretch>
            </p:blipFill>
            <p:spPr>
              <a:xfrm>
                <a:off x="9708057" y="1359440"/>
                <a:ext cx="1499040" cy="21175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put penna 21">
                <a:extLst>
                  <a:ext uri="{FF2B5EF4-FFF2-40B4-BE49-F238E27FC236}">
                    <a16:creationId xmlns:a16="http://schemas.microsoft.com/office/drawing/2014/main" id="{96421129-B99A-CD13-C9A3-8D7AC910C1BA}"/>
                  </a:ext>
                </a:extLst>
              </p14:cNvPr>
              <p14:cNvContentPartPr/>
              <p14:nvPr/>
            </p14:nvContentPartPr>
            <p14:xfrm>
              <a:off x="9629326" y="1334130"/>
              <a:ext cx="229680" cy="127080"/>
            </p14:xfrm>
          </p:contentPart>
        </mc:Choice>
        <mc:Fallback xmlns="">
          <p:pic>
            <p:nvPicPr>
              <p:cNvPr id="22" name="Input penna 21">
                <a:extLst>
                  <a:ext uri="{FF2B5EF4-FFF2-40B4-BE49-F238E27FC236}">
                    <a16:creationId xmlns:a16="http://schemas.microsoft.com/office/drawing/2014/main" id="{96421129-B99A-CD13-C9A3-8D7AC910C1BA}"/>
                  </a:ext>
                </a:extLst>
              </p:cNvPr>
              <p:cNvPicPr/>
              <p:nvPr/>
            </p:nvPicPr>
            <p:blipFill>
              <a:blip r:embed="rId22"/>
              <a:stretch>
                <a:fillRect/>
              </a:stretch>
            </p:blipFill>
            <p:spPr>
              <a:xfrm>
                <a:off x="9611326" y="1316130"/>
                <a:ext cx="265320" cy="162720"/>
              </a:xfrm>
              <a:prstGeom prst="rect">
                <a:avLst/>
              </a:prstGeom>
            </p:spPr>
          </p:pic>
        </mc:Fallback>
      </mc:AlternateContent>
      <p:sp>
        <p:nvSpPr>
          <p:cNvPr id="25" name="CasellaDiTesto 24">
            <a:extLst>
              <a:ext uri="{FF2B5EF4-FFF2-40B4-BE49-F238E27FC236}">
                <a16:creationId xmlns:a16="http://schemas.microsoft.com/office/drawing/2014/main" id="{1DE0D40E-0941-9168-A612-DB888DAA6182}"/>
              </a:ext>
            </a:extLst>
          </p:cNvPr>
          <p:cNvSpPr txBox="1"/>
          <p:nvPr/>
        </p:nvSpPr>
        <p:spPr>
          <a:xfrm>
            <a:off x="7230975" y="586373"/>
            <a:ext cx="4729351" cy="646331"/>
          </a:xfrm>
          <a:prstGeom prst="rect">
            <a:avLst/>
          </a:prstGeom>
          <a:noFill/>
        </p:spPr>
        <p:txBody>
          <a:bodyPr wrap="square">
            <a:spAutoFit/>
          </a:bodyPr>
          <a:lstStyle/>
          <a:p>
            <a:r>
              <a:rPr lang="en-US" dirty="0">
                <a:effectLst/>
                <a:latin typeface="Arial" panose="020B0604020202020204" pitchFamily="34" charset="0"/>
              </a:rPr>
              <a:t>adding an intermediate mass between the mirror and the marionette</a:t>
            </a:r>
            <a:endParaRPr lang="it-IT" dirty="0"/>
          </a:p>
        </p:txBody>
      </p:sp>
    </p:spTree>
    <p:extLst>
      <p:ext uri="{BB962C8B-B14F-4D97-AF65-F5344CB8AC3E}">
        <p14:creationId xmlns:p14="http://schemas.microsoft.com/office/powerpoint/2010/main" val="22889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par>
                                <p:cTn id="25" presetID="16" presetClass="entr" presetSubtype="21"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0EC714-5026-7C69-FE4F-6408FC4290A1}"/>
              </a:ext>
            </a:extLst>
          </p:cNvPr>
          <p:cNvSpPr>
            <a:spLocks noGrp="1"/>
          </p:cNvSpPr>
          <p:nvPr>
            <p:ph type="title"/>
          </p:nvPr>
        </p:nvSpPr>
        <p:spPr>
          <a:xfrm>
            <a:off x="568962" y="595049"/>
            <a:ext cx="10515600" cy="1325563"/>
          </a:xfrm>
        </p:spPr>
        <p:txBody>
          <a:bodyPr/>
          <a:lstStyle/>
          <a:p>
            <a:r>
              <a:rPr lang="it-IT" dirty="0" err="1"/>
              <a:t>Proposed</a:t>
            </a:r>
            <a:r>
              <a:rPr lang="it-IT" dirty="0"/>
              <a:t> </a:t>
            </a:r>
            <a:r>
              <a:rPr lang="it-IT" dirty="0" err="1"/>
              <a:t>VnEXT</a:t>
            </a:r>
            <a:r>
              <a:rPr lang="it-IT" dirty="0"/>
              <a:t> layout</a:t>
            </a:r>
          </a:p>
        </p:txBody>
      </p:sp>
      <p:pic>
        <p:nvPicPr>
          <p:cNvPr id="10" name="Segnaposto contenuto 9">
            <a:extLst>
              <a:ext uri="{FF2B5EF4-FFF2-40B4-BE49-F238E27FC236}">
                <a16:creationId xmlns:a16="http://schemas.microsoft.com/office/drawing/2014/main" id="{4D2AE2E1-6015-86E5-C46A-37A259962673}"/>
              </a:ext>
            </a:extLst>
          </p:cNvPr>
          <p:cNvPicPr>
            <a:picLocks noGrp="1" noChangeAspect="1"/>
          </p:cNvPicPr>
          <p:nvPr>
            <p:ph sz="half" idx="1"/>
          </p:nvPr>
        </p:nvPicPr>
        <p:blipFill>
          <a:blip r:embed="rId3"/>
          <a:stretch>
            <a:fillRect/>
          </a:stretch>
        </p:blipFill>
        <p:spPr>
          <a:xfrm>
            <a:off x="2382963" y="1885802"/>
            <a:ext cx="5181600" cy="4338731"/>
          </a:xfrm>
        </p:spPr>
      </p:pic>
      <p:sp>
        <p:nvSpPr>
          <p:cNvPr id="5" name="Segnaposto piè di pagina 4">
            <a:extLst>
              <a:ext uri="{FF2B5EF4-FFF2-40B4-BE49-F238E27FC236}">
                <a16:creationId xmlns:a16="http://schemas.microsoft.com/office/drawing/2014/main" id="{3BD37460-481F-22E3-1CCC-C8E2F5FF1C8A}"/>
              </a:ext>
            </a:extLst>
          </p:cNvPr>
          <p:cNvSpPr>
            <a:spLocks noGrp="1"/>
          </p:cNvSpPr>
          <p:nvPr>
            <p:ph type="ftr" sz="quarter" idx="11"/>
          </p:nvPr>
        </p:nvSpPr>
        <p:spPr/>
        <p:txBody>
          <a:bodyPr/>
          <a:lstStyle/>
          <a:p>
            <a:r>
              <a:rPr lang="en-US"/>
              <a:t>Fabio Garufi - Intl. Conference on the physics of the two infinities 2023</a:t>
            </a:r>
            <a:endParaRPr lang="it-IT" dirty="0"/>
          </a:p>
        </p:txBody>
      </p:sp>
      <p:sp>
        <p:nvSpPr>
          <p:cNvPr id="6" name="Segnaposto numero diapositiva 5">
            <a:extLst>
              <a:ext uri="{FF2B5EF4-FFF2-40B4-BE49-F238E27FC236}">
                <a16:creationId xmlns:a16="http://schemas.microsoft.com/office/drawing/2014/main" id="{A59812B4-1C60-D480-745E-3FD8348B6973}"/>
              </a:ext>
            </a:extLst>
          </p:cNvPr>
          <p:cNvSpPr>
            <a:spLocks noGrp="1"/>
          </p:cNvSpPr>
          <p:nvPr>
            <p:ph type="sldNum" sz="quarter" idx="12"/>
          </p:nvPr>
        </p:nvSpPr>
        <p:spPr/>
        <p:txBody>
          <a:bodyPr/>
          <a:lstStyle/>
          <a:p>
            <a:fld id="{1980F75D-B04F-4377-8320-55DE5D3778B6}" type="slidenum">
              <a:rPr lang="it-IT" smtClean="0"/>
              <a:t>37</a:t>
            </a:fld>
            <a:endParaRPr lang="it-IT" dirty="0"/>
          </a:p>
        </p:txBody>
      </p:sp>
      <p:sp>
        <p:nvSpPr>
          <p:cNvPr id="11" name="Ovale 10">
            <a:extLst>
              <a:ext uri="{FF2B5EF4-FFF2-40B4-BE49-F238E27FC236}">
                <a16:creationId xmlns:a16="http://schemas.microsoft.com/office/drawing/2014/main" id="{E6B51227-E66B-8C4C-A509-507E33982EFC}"/>
              </a:ext>
            </a:extLst>
          </p:cNvPr>
          <p:cNvSpPr/>
          <p:nvPr/>
        </p:nvSpPr>
        <p:spPr>
          <a:xfrm>
            <a:off x="4383599" y="1861666"/>
            <a:ext cx="1016000" cy="38656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3457FB29-AB45-2F48-AFD5-386953F37C19}"/>
              </a:ext>
            </a:extLst>
          </p:cNvPr>
          <p:cNvSpPr txBox="1"/>
          <p:nvPr/>
        </p:nvSpPr>
        <p:spPr>
          <a:xfrm>
            <a:off x="5506280" y="1786594"/>
            <a:ext cx="2325757" cy="830997"/>
          </a:xfrm>
          <a:prstGeom prst="rect">
            <a:avLst/>
          </a:prstGeom>
          <a:noFill/>
        </p:spPr>
        <p:txBody>
          <a:bodyPr wrap="square" rtlCol="0">
            <a:spAutoFit/>
          </a:bodyPr>
          <a:lstStyle/>
          <a:p>
            <a:r>
              <a:rPr lang="it-IT" sz="1600" dirty="0" err="1"/>
              <a:t>Same</a:t>
            </a:r>
            <a:r>
              <a:rPr lang="it-IT" sz="1600" dirty="0"/>
              <a:t> size and bulk </a:t>
            </a:r>
            <a:r>
              <a:rPr lang="it-IT" sz="1600" dirty="0" err="1"/>
              <a:t>material</a:t>
            </a:r>
            <a:r>
              <a:rPr lang="it-IT" sz="1600" dirty="0"/>
              <a:t> </a:t>
            </a:r>
            <a:r>
              <a:rPr lang="it-IT" sz="1600" dirty="0" err="1"/>
              <a:t>as</a:t>
            </a:r>
            <a:r>
              <a:rPr lang="it-IT" sz="1600" dirty="0"/>
              <a:t> O5, new </a:t>
            </a:r>
            <a:r>
              <a:rPr lang="it-IT" sz="1600" dirty="0" err="1"/>
              <a:t>material</a:t>
            </a:r>
            <a:r>
              <a:rPr lang="it-IT" sz="1600" dirty="0"/>
              <a:t> for </a:t>
            </a:r>
            <a:r>
              <a:rPr lang="it-IT" sz="1600" dirty="0" err="1"/>
              <a:t>coatings</a:t>
            </a:r>
            <a:endParaRPr lang="it-IT" sz="1600" dirty="0"/>
          </a:p>
        </p:txBody>
      </p:sp>
      <p:sp>
        <p:nvSpPr>
          <p:cNvPr id="14" name="CasellaDiTesto 13">
            <a:extLst>
              <a:ext uri="{FF2B5EF4-FFF2-40B4-BE49-F238E27FC236}">
                <a16:creationId xmlns:a16="http://schemas.microsoft.com/office/drawing/2014/main" id="{A899DD3D-7848-31A7-09D7-BE885FDC0CA4}"/>
              </a:ext>
            </a:extLst>
          </p:cNvPr>
          <p:cNvSpPr txBox="1"/>
          <p:nvPr/>
        </p:nvSpPr>
        <p:spPr>
          <a:xfrm>
            <a:off x="7111861" y="4883126"/>
            <a:ext cx="3749537" cy="1569660"/>
          </a:xfrm>
          <a:prstGeom prst="rect">
            <a:avLst/>
          </a:prstGeom>
          <a:noFill/>
        </p:spPr>
        <p:txBody>
          <a:bodyPr wrap="square">
            <a:spAutoFit/>
          </a:bodyPr>
          <a:lstStyle/>
          <a:p>
            <a:pPr marL="285750" indent="-285750" algn="l">
              <a:buFont typeface="Arial" panose="020B0604020202020204" pitchFamily="34" charset="0"/>
              <a:buChar char="•"/>
            </a:pPr>
            <a:r>
              <a:rPr lang="it-IT" sz="1600" b="0" i="0" u="none" strike="noStrike" baseline="0" dirty="0" err="1">
                <a:latin typeface="CMR10"/>
              </a:rPr>
              <a:t>Reduction</a:t>
            </a:r>
            <a:r>
              <a:rPr lang="it-IT" sz="1600" b="0" i="0" u="none" strike="noStrike" baseline="0" dirty="0">
                <a:latin typeface="CMR10"/>
              </a:rPr>
              <a:t> of optical </a:t>
            </a:r>
            <a:r>
              <a:rPr lang="it-IT" sz="1600" b="0" i="0" u="none" strike="noStrike" baseline="0" dirty="0" err="1">
                <a:latin typeface="CMR10"/>
              </a:rPr>
              <a:t>losses</a:t>
            </a:r>
            <a:r>
              <a:rPr lang="it-IT" sz="1600" b="0" i="0" u="none" strike="noStrike" baseline="0" dirty="0">
                <a:latin typeface="CMR10"/>
              </a:rPr>
              <a:t>.</a:t>
            </a:r>
          </a:p>
          <a:p>
            <a:pPr marL="285750" indent="-285750" algn="l">
              <a:buFont typeface="Arial" panose="020B0604020202020204" pitchFamily="34" charset="0"/>
              <a:buChar char="•"/>
            </a:pPr>
            <a:r>
              <a:rPr lang="en-US" sz="1600" b="0" i="0" u="none" strike="noStrike" baseline="0" dirty="0">
                <a:latin typeface="SFRM1000"/>
              </a:rPr>
              <a:t> </a:t>
            </a:r>
            <a:r>
              <a:rPr lang="en-US" sz="1600" b="0" i="0" u="none" strike="noStrike" baseline="0" dirty="0">
                <a:latin typeface="CMR10"/>
              </a:rPr>
              <a:t>Reduction of phase noise of the</a:t>
            </a:r>
            <a:r>
              <a:rPr lang="en-US" sz="1600" b="0" i="0" u="none" strike="noStrike" dirty="0">
                <a:latin typeface="CMR10"/>
              </a:rPr>
              <a:t> </a:t>
            </a:r>
            <a:r>
              <a:rPr lang="en-US" sz="1600" b="0" i="0" u="none" strike="noStrike" baseline="0" dirty="0">
                <a:latin typeface="CMR10"/>
              </a:rPr>
              <a:t>squeezing field.</a:t>
            </a:r>
          </a:p>
          <a:p>
            <a:pPr marL="285750" indent="-285750" algn="l">
              <a:buFont typeface="Arial" panose="020B0604020202020204" pitchFamily="34" charset="0"/>
              <a:buChar char="•"/>
            </a:pPr>
            <a:r>
              <a:rPr lang="en-US" sz="1600" b="0" i="0" u="none" strike="noStrike" baseline="0" dirty="0">
                <a:latin typeface="CMR10"/>
              </a:rPr>
              <a:t>Increase of the lock precision of the filter cavity and optimization of its controls.</a:t>
            </a:r>
            <a:endParaRPr lang="it-IT" sz="1600" dirty="0"/>
          </a:p>
        </p:txBody>
      </p:sp>
      <p:sp>
        <p:nvSpPr>
          <p:cNvPr id="15" name="Ovale 14">
            <a:extLst>
              <a:ext uri="{FF2B5EF4-FFF2-40B4-BE49-F238E27FC236}">
                <a16:creationId xmlns:a16="http://schemas.microsoft.com/office/drawing/2014/main" id="{965279B4-E7A4-D1F4-523F-9E24B2BD3807}"/>
              </a:ext>
            </a:extLst>
          </p:cNvPr>
          <p:cNvSpPr/>
          <p:nvPr/>
        </p:nvSpPr>
        <p:spPr>
          <a:xfrm>
            <a:off x="5088836" y="4656446"/>
            <a:ext cx="2017643" cy="157020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A7E810E9-C5DC-0E11-7919-CD428B023AA9}"/>
              </a:ext>
            </a:extLst>
          </p:cNvPr>
          <p:cNvSpPr/>
          <p:nvPr/>
        </p:nvSpPr>
        <p:spPr>
          <a:xfrm>
            <a:off x="2210243" y="4055168"/>
            <a:ext cx="1016000" cy="49231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a:extLst>
              <a:ext uri="{FF2B5EF4-FFF2-40B4-BE49-F238E27FC236}">
                <a16:creationId xmlns:a16="http://schemas.microsoft.com/office/drawing/2014/main" id="{A310BA5A-5A26-59DE-269D-9C4928417DEC}"/>
              </a:ext>
            </a:extLst>
          </p:cNvPr>
          <p:cNvSpPr txBox="1"/>
          <p:nvPr/>
        </p:nvSpPr>
        <p:spPr>
          <a:xfrm>
            <a:off x="568962" y="3015783"/>
            <a:ext cx="2763520" cy="1077218"/>
          </a:xfrm>
          <a:prstGeom prst="rect">
            <a:avLst/>
          </a:prstGeom>
          <a:noFill/>
        </p:spPr>
        <p:txBody>
          <a:bodyPr wrap="square">
            <a:spAutoFit/>
          </a:bodyPr>
          <a:lstStyle/>
          <a:p>
            <a:r>
              <a:rPr lang="en-US" sz="1600" b="0" i="0" u="none" strike="noStrike" baseline="0" dirty="0">
                <a:cs typeface="Times New Roman" panose="02020603050405020304" pitchFamily="18" charset="0"/>
              </a:rPr>
              <a:t>Increase the injected power into the interferometer</a:t>
            </a:r>
          </a:p>
          <a:p>
            <a:r>
              <a:rPr lang="it-IT" sz="1600" dirty="0">
                <a:cs typeface="Times New Roman" panose="02020603050405020304" pitchFamily="18" charset="0"/>
              </a:rPr>
              <a:t>Upgrades </a:t>
            </a:r>
            <a:r>
              <a:rPr lang="it-IT" sz="1600" dirty="0" err="1">
                <a:cs typeface="Times New Roman" panose="02020603050405020304" pitchFamily="18" charset="0"/>
              </a:rPr>
              <a:t>needed</a:t>
            </a:r>
            <a:r>
              <a:rPr lang="it-IT" sz="1600" dirty="0">
                <a:cs typeface="Times New Roman" panose="02020603050405020304" pitchFamily="18" charset="0"/>
              </a:rPr>
              <a:t> to TCS to </a:t>
            </a:r>
            <a:r>
              <a:rPr lang="it-IT" sz="1600" dirty="0" err="1">
                <a:cs typeface="Times New Roman" panose="02020603050405020304" pitchFamily="18" charset="0"/>
              </a:rPr>
              <a:t>correct</a:t>
            </a:r>
            <a:r>
              <a:rPr lang="it-IT" sz="1600" dirty="0">
                <a:cs typeface="Times New Roman" panose="02020603050405020304" pitchFamily="18" charset="0"/>
              </a:rPr>
              <a:t> </a:t>
            </a:r>
            <a:r>
              <a:rPr lang="it-IT" sz="1600" dirty="0" err="1">
                <a:cs typeface="Times New Roman" panose="02020603050405020304" pitchFamily="18" charset="0"/>
              </a:rPr>
              <a:t>mirrors</a:t>
            </a:r>
            <a:r>
              <a:rPr lang="it-IT" sz="1600" dirty="0">
                <a:cs typeface="Times New Roman" panose="02020603050405020304" pitchFamily="18" charset="0"/>
              </a:rPr>
              <a:t>’ </a:t>
            </a:r>
            <a:r>
              <a:rPr lang="it-IT" sz="1600" dirty="0" err="1">
                <a:cs typeface="Times New Roman" panose="02020603050405020304" pitchFamily="18" charset="0"/>
              </a:rPr>
              <a:t>deformations</a:t>
            </a:r>
            <a:endParaRPr lang="it-IT" sz="1600" dirty="0">
              <a:cs typeface="Times New Roman" panose="02020603050405020304" pitchFamily="18" charset="0"/>
            </a:endParaRPr>
          </a:p>
        </p:txBody>
      </p:sp>
      <p:sp>
        <p:nvSpPr>
          <p:cNvPr id="20" name="CasellaDiTesto 19">
            <a:extLst>
              <a:ext uri="{FF2B5EF4-FFF2-40B4-BE49-F238E27FC236}">
                <a16:creationId xmlns:a16="http://schemas.microsoft.com/office/drawing/2014/main" id="{48B70269-7BD6-FD32-5FF1-D8AE99AAFD4A}"/>
              </a:ext>
            </a:extLst>
          </p:cNvPr>
          <p:cNvSpPr txBox="1"/>
          <p:nvPr/>
        </p:nvSpPr>
        <p:spPr>
          <a:xfrm>
            <a:off x="7737283" y="3336158"/>
            <a:ext cx="3074505" cy="1323439"/>
          </a:xfrm>
          <a:prstGeom prst="rect">
            <a:avLst/>
          </a:prstGeom>
          <a:noFill/>
        </p:spPr>
        <p:txBody>
          <a:bodyPr wrap="square">
            <a:spAutoFit/>
          </a:bodyPr>
          <a:lstStyle/>
          <a:p>
            <a:r>
              <a:rPr lang="en-US" sz="1600" b="0" i="0" u="none" strike="noStrike" baseline="0" dirty="0"/>
              <a:t>Input and end test masses, should be suspended through an additional stage</a:t>
            </a:r>
          </a:p>
          <a:p>
            <a:pPr algn="l"/>
            <a:r>
              <a:rPr lang="it-IT" sz="1600" dirty="0">
                <a:latin typeface="CMR10"/>
              </a:rPr>
              <a:t>M</a:t>
            </a:r>
            <a:r>
              <a:rPr lang="it-IT" sz="1600" b="0" i="0" u="none" strike="noStrike" baseline="0" dirty="0">
                <a:latin typeface="CMR10"/>
              </a:rPr>
              <a:t>arionette cable made</a:t>
            </a:r>
          </a:p>
          <a:p>
            <a:pPr algn="l"/>
            <a:r>
              <a:rPr lang="en-US" sz="1600" b="0" i="0" u="none" strike="noStrike" baseline="0" dirty="0">
                <a:latin typeface="CMR10"/>
              </a:rPr>
              <a:t>of silica or a similar material</a:t>
            </a:r>
            <a:endParaRPr lang="it-IT" sz="1600" dirty="0"/>
          </a:p>
        </p:txBody>
      </p:sp>
      <p:sp>
        <p:nvSpPr>
          <p:cNvPr id="21" name="Ovale 20">
            <a:extLst>
              <a:ext uri="{FF2B5EF4-FFF2-40B4-BE49-F238E27FC236}">
                <a16:creationId xmlns:a16="http://schemas.microsoft.com/office/drawing/2014/main" id="{16F2B13A-D7AD-C65B-51A7-316A510C5999}"/>
              </a:ext>
            </a:extLst>
          </p:cNvPr>
          <p:cNvSpPr/>
          <p:nvPr/>
        </p:nvSpPr>
        <p:spPr>
          <a:xfrm rot="5400000">
            <a:off x="6766342" y="4075829"/>
            <a:ext cx="1052444" cy="49231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a:extLst>
              <a:ext uri="{FF2B5EF4-FFF2-40B4-BE49-F238E27FC236}">
                <a16:creationId xmlns:a16="http://schemas.microsoft.com/office/drawing/2014/main" id="{D4471CAF-8F15-9565-72BA-D8D1ED82440D}"/>
              </a:ext>
            </a:extLst>
          </p:cNvPr>
          <p:cNvSpPr txBox="1"/>
          <p:nvPr/>
        </p:nvSpPr>
        <p:spPr>
          <a:xfrm>
            <a:off x="1009551" y="5209503"/>
            <a:ext cx="2882969" cy="830997"/>
          </a:xfrm>
          <a:prstGeom prst="rect">
            <a:avLst/>
          </a:prstGeom>
          <a:noFill/>
        </p:spPr>
        <p:txBody>
          <a:bodyPr wrap="square">
            <a:spAutoFit/>
          </a:bodyPr>
          <a:lstStyle/>
          <a:p>
            <a:pPr algn="l"/>
            <a:r>
              <a:rPr lang="en-US" sz="1600" b="0" i="0" u="none" strike="noStrike" baseline="0" dirty="0">
                <a:latin typeface="CMR10"/>
              </a:rPr>
              <a:t>OMC design might evolve to an empty cavity to reach lower losses </a:t>
            </a:r>
            <a:r>
              <a:rPr lang="it-IT" sz="1600" b="0" i="0" u="none" strike="noStrike" baseline="0" dirty="0">
                <a:latin typeface="CMR10"/>
              </a:rPr>
              <a:t>and scattering</a:t>
            </a:r>
            <a:endParaRPr lang="it-IT" sz="1600" dirty="0"/>
          </a:p>
        </p:txBody>
      </p:sp>
      <p:sp>
        <p:nvSpPr>
          <p:cNvPr id="26" name="Ovale 25">
            <a:extLst>
              <a:ext uri="{FF2B5EF4-FFF2-40B4-BE49-F238E27FC236}">
                <a16:creationId xmlns:a16="http://schemas.microsoft.com/office/drawing/2014/main" id="{9C3DCC6F-4AED-0AC7-0721-3488EB758E4C}"/>
              </a:ext>
            </a:extLst>
          </p:cNvPr>
          <p:cNvSpPr/>
          <p:nvPr/>
        </p:nvSpPr>
        <p:spPr>
          <a:xfrm>
            <a:off x="4144973" y="5605670"/>
            <a:ext cx="1016000" cy="61854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34CE4DBC-C1DF-8510-0D63-60D3448331D6}"/>
              </a:ext>
            </a:extLst>
          </p:cNvPr>
          <p:cNvSpPr txBox="1"/>
          <p:nvPr/>
        </p:nvSpPr>
        <p:spPr>
          <a:xfrm>
            <a:off x="5399599" y="3012993"/>
            <a:ext cx="2017643" cy="646331"/>
          </a:xfrm>
          <a:prstGeom prst="rect">
            <a:avLst/>
          </a:prstGeom>
          <a:noFill/>
        </p:spPr>
        <p:txBody>
          <a:bodyPr wrap="square" rtlCol="0">
            <a:spAutoFit/>
          </a:bodyPr>
          <a:lstStyle/>
          <a:p>
            <a:r>
              <a:rPr lang="it-IT" dirty="0" err="1"/>
              <a:t>Stable</a:t>
            </a:r>
            <a:r>
              <a:rPr lang="it-IT" dirty="0"/>
              <a:t> </a:t>
            </a:r>
            <a:r>
              <a:rPr lang="it-IT" dirty="0" err="1"/>
              <a:t>recycling</a:t>
            </a:r>
            <a:r>
              <a:rPr lang="it-IT" dirty="0"/>
              <a:t> </a:t>
            </a:r>
            <a:r>
              <a:rPr lang="it-IT" dirty="0" err="1"/>
              <a:t>cavities</a:t>
            </a:r>
            <a:endParaRPr lang="it-IT" dirty="0"/>
          </a:p>
        </p:txBody>
      </p:sp>
      <p:sp>
        <p:nvSpPr>
          <p:cNvPr id="17" name="Ovale 16">
            <a:extLst>
              <a:ext uri="{FF2B5EF4-FFF2-40B4-BE49-F238E27FC236}">
                <a16:creationId xmlns:a16="http://schemas.microsoft.com/office/drawing/2014/main" id="{A199992B-502D-97A2-A0AD-A6765AF939DF}"/>
              </a:ext>
            </a:extLst>
          </p:cNvPr>
          <p:cNvSpPr/>
          <p:nvPr/>
        </p:nvSpPr>
        <p:spPr>
          <a:xfrm rot="5400000">
            <a:off x="4361565" y="4425520"/>
            <a:ext cx="1052444" cy="7300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FDFA7AD6-BB89-4A89-455B-C51AD077A82F}"/>
              </a:ext>
            </a:extLst>
          </p:cNvPr>
          <p:cNvSpPr/>
          <p:nvPr/>
        </p:nvSpPr>
        <p:spPr>
          <a:xfrm>
            <a:off x="3892520" y="3975455"/>
            <a:ext cx="1360309" cy="67670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736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1+#ppt_w/2"/>
                                          </p:val>
                                        </p:tav>
                                        <p:tav tm="100000">
                                          <p:val>
                                            <p:strVal val="#ppt_x"/>
                                          </p:val>
                                        </p:tav>
                                      </p:tavLst>
                                    </p:anim>
                                    <p:anim calcmode="lin" valueType="num">
                                      <p:cBhvr additive="base">
                                        <p:cTn id="2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0-#ppt_w/2"/>
                                          </p:val>
                                        </p:tav>
                                        <p:tav tm="100000">
                                          <p:val>
                                            <p:strVal val="#ppt_x"/>
                                          </p:val>
                                        </p:tav>
                                      </p:tavLst>
                                    </p:anim>
                                    <p:anim calcmode="lin" valueType="num">
                                      <p:cBhvr additive="base">
                                        <p:cTn id="42" dur="500" fill="hold"/>
                                        <p:tgtEl>
                                          <p:spTgt spid="1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0-#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1000"/>
                                        <p:tgtEl>
                                          <p:spTgt spid="19"/>
                                        </p:tgtEl>
                                      </p:cBhvr>
                                    </p:animEffect>
                                    <p:anim calcmode="lin" valueType="num">
                                      <p:cBhvr>
                                        <p:cTn id="62" dur="1000" fill="hold"/>
                                        <p:tgtEl>
                                          <p:spTgt spid="19"/>
                                        </p:tgtEl>
                                        <p:attrNameLst>
                                          <p:attrName>ppt_x</p:attrName>
                                        </p:attrNameLst>
                                      </p:cBhvr>
                                      <p:tavLst>
                                        <p:tav tm="0">
                                          <p:val>
                                            <p:strVal val="#ppt_x"/>
                                          </p:val>
                                        </p:tav>
                                        <p:tav tm="100000">
                                          <p:val>
                                            <p:strVal val="#ppt_x"/>
                                          </p:val>
                                        </p:tav>
                                      </p:tavLst>
                                    </p:anim>
                                    <p:anim calcmode="lin" valueType="num">
                                      <p:cBhvr>
                                        <p:cTn id="63" dur="1000" fill="hold"/>
                                        <p:tgtEl>
                                          <p:spTgt spid="19"/>
                                        </p:tgtEl>
                                        <p:attrNameLst>
                                          <p:attrName>ppt_y</p:attrName>
                                        </p:attrNameLst>
                                      </p:cBhvr>
                                      <p:tavLst>
                                        <p:tav tm="0">
                                          <p:val>
                                            <p:strVal val="#ppt_y+.1"/>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additive="base">
                                        <p:cTn id="66" dur="500" fill="hold"/>
                                        <p:tgtEl>
                                          <p:spTgt spid="17"/>
                                        </p:tgtEl>
                                        <p:attrNameLst>
                                          <p:attrName>ppt_x</p:attrName>
                                        </p:attrNameLst>
                                      </p:cBhvr>
                                      <p:tavLst>
                                        <p:tav tm="0">
                                          <p:val>
                                            <p:strVal val="#ppt_x"/>
                                          </p:val>
                                        </p:tav>
                                        <p:tav tm="100000">
                                          <p:val>
                                            <p:strVal val="#ppt_x"/>
                                          </p:val>
                                        </p:tav>
                                      </p:tavLst>
                                    </p:anim>
                                    <p:anim calcmode="lin" valueType="num">
                                      <p:cBhvr additive="base">
                                        <p:cTn id="67" dur="500" fill="hold"/>
                                        <p:tgtEl>
                                          <p:spTgt spid="17"/>
                                        </p:tgtEl>
                                        <p:attrNameLst>
                                          <p:attrName>ppt_y</p:attrName>
                                        </p:attrNameLst>
                                      </p:cBhvr>
                                      <p:tavLst>
                                        <p:tav tm="0">
                                          <p:val>
                                            <p:strVal val="1+#ppt_h/2"/>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1000"/>
                                        <p:tgtEl>
                                          <p:spTgt spid="13"/>
                                        </p:tgtEl>
                                      </p:cBhvr>
                                    </p:animEffect>
                                    <p:anim calcmode="lin" valueType="num">
                                      <p:cBhvr>
                                        <p:cTn id="71" dur="1000" fill="hold"/>
                                        <p:tgtEl>
                                          <p:spTgt spid="13"/>
                                        </p:tgtEl>
                                        <p:attrNameLst>
                                          <p:attrName>ppt_x</p:attrName>
                                        </p:attrNameLst>
                                      </p:cBhvr>
                                      <p:tavLst>
                                        <p:tav tm="0">
                                          <p:val>
                                            <p:strVal val="#ppt_x"/>
                                          </p:val>
                                        </p:tav>
                                        <p:tav tm="100000">
                                          <p:val>
                                            <p:strVal val="#ppt_x"/>
                                          </p:val>
                                        </p:tav>
                                      </p:tavLst>
                                    </p:anim>
                                    <p:anim calcmode="lin" valueType="num">
                                      <p:cBhvr>
                                        <p:cTn id="7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15" grpId="0" animBg="1"/>
      <p:bldP spid="16" grpId="0" animBg="1"/>
      <p:bldP spid="18" grpId="0"/>
      <p:bldP spid="20" grpId="0"/>
      <p:bldP spid="21" grpId="0" animBg="1"/>
      <p:bldP spid="25" grpId="0"/>
      <p:bldP spid="26" grpId="0" animBg="1"/>
      <p:bldP spid="13" grpId="0"/>
      <p:bldP spid="17"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A3E45D-2EFA-F775-6E7F-356E32F37344}"/>
              </a:ext>
            </a:extLst>
          </p:cNvPr>
          <p:cNvSpPr>
            <a:spLocks noGrp="1"/>
          </p:cNvSpPr>
          <p:nvPr>
            <p:ph type="title"/>
          </p:nvPr>
        </p:nvSpPr>
        <p:spPr/>
        <p:txBody>
          <a:bodyPr/>
          <a:lstStyle/>
          <a:p>
            <a:r>
              <a:rPr lang="it-IT" dirty="0" err="1"/>
              <a:t>Expected</a:t>
            </a:r>
            <a:r>
              <a:rPr lang="it-IT" dirty="0"/>
              <a:t> </a:t>
            </a:r>
            <a:r>
              <a:rPr lang="it-IT" dirty="0" err="1"/>
              <a:t>sensitivity</a:t>
            </a:r>
            <a:endParaRPr lang="it-IT" dirty="0"/>
          </a:p>
        </p:txBody>
      </p:sp>
      <p:sp>
        <p:nvSpPr>
          <p:cNvPr id="8" name="Segnaposto contenuto 7">
            <a:extLst>
              <a:ext uri="{FF2B5EF4-FFF2-40B4-BE49-F238E27FC236}">
                <a16:creationId xmlns:a16="http://schemas.microsoft.com/office/drawing/2014/main" id="{7F142226-DC60-3EF2-88AE-A0F186E6171D}"/>
              </a:ext>
            </a:extLst>
          </p:cNvPr>
          <p:cNvSpPr>
            <a:spLocks noGrp="1"/>
          </p:cNvSpPr>
          <p:nvPr>
            <p:ph sz="half" idx="2"/>
          </p:nvPr>
        </p:nvSpPr>
        <p:spPr>
          <a:xfrm>
            <a:off x="6203952" y="2810080"/>
            <a:ext cx="5181600" cy="1692345"/>
          </a:xfrm>
        </p:spPr>
        <p:txBody>
          <a:bodyPr>
            <a:normAutofit lnSpcReduction="10000"/>
          </a:bodyPr>
          <a:lstStyle/>
          <a:p>
            <a:r>
              <a:rPr lang="en-US" sz="1800" b="0" i="0" u="none" strike="noStrike" baseline="0" dirty="0">
                <a:latin typeface="CMR10"/>
              </a:rPr>
              <a:t>The purple band shows the range of sensitivities achievable by </a:t>
            </a:r>
            <a:r>
              <a:rPr lang="en-US" sz="1800" b="0" i="0" u="none" strike="noStrike" baseline="0" dirty="0" err="1">
                <a:latin typeface="CMR10"/>
              </a:rPr>
              <a:t>VnEXT</a:t>
            </a:r>
            <a:endParaRPr lang="en-US" sz="1800" b="0" i="0" u="none" strike="noStrike" baseline="0" dirty="0">
              <a:latin typeface="CMR10"/>
            </a:endParaRPr>
          </a:p>
          <a:p>
            <a:pPr algn="l"/>
            <a:r>
              <a:rPr lang="en-US" sz="1800" b="0" i="0" u="none" strike="noStrike" baseline="0" dirty="0">
                <a:latin typeface="CMR10"/>
              </a:rPr>
              <a:t>The dotted curve in the purple band shows the best sensitivity achievable by </a:t>
            </a:r>
            <a:r>
              <a:rPr lang="en-US" sz="1800" b="0" i="0" u="none" strike="noStrike" baseline="0" dirty="0" err="1">
                <a:latin typeface="CMR10"/>
              </a:rPr>
              <a:t>VnEXT</a:t>
            </a:r>
            <a:r>
              <a:rPr lang="en-US" sz="1800" b="0" i="0" u="none" strike="noStrike" baseline="0" dirty="0">
                <a:latin typeface="CMR10"/>
              </a:rPr>
              <a:t> with improved amorphous coatings.</a:t>
            </a:r>
          </a:p>
          <a:p>
            <a:pPr marL="0" indent="0" algn="l">
              <a:buNone/>
            </a:pPr>
            <a:r>
              <a:rPr lang="it-IT" sz="1800" b="0" i="0" u="none" strike="noStrike" baseline="0" dirty="0">
                <a:latin typeface="CMR8"/>
              </a:rPr>
              <a:t>VIR-0497D-22</a:t>
            </a:r>
            <a:endParaRPr lang="it-IT" dirty="0"/>
          </a:p>
        </p:txBody>
      </p:sp>
      <p:sp>
        <p:nvSpPr>
          <p:cNvPr id="3" name="Segnaposto piè di pagina 2">
            <a:extLst>
              <a:ext uri="{FF2B5EF4-FFF2-40B4-BE49-F238E27FC236}">
                <a16:creationId xmlns:a16="http://schemas.microsoft.com/office/drawing/2014/main" id="{BB8288EE-3BE4-C997-5492-52998FE0C286}"/>
              </a:ext>
            </a:extLst>
          </p:cNvPr>
          <p:cNvSpPr>
            <a:spLocks noGrp="1"/>
          </p:cNvSpPr>
          <p:nvPr>
            <p:ph type="ftr" sz="quarter" idx="11"/>
          </p:nvPr>
        </p:nvSpPr>
        <p:spPr/>
        <p:txBody>
          <a:bodyPr/>
          <a:lstStyle/>
          <a:p>
            <a:r>
              <a:rPr lang="en-US" dirty="0"/>
              <a:t>Fabio Garufi - Intl. Conference on the physics of the two infinities 2023</a:t>
            </a:r>
            <a:endParaRPr lang="it-IT" dirty="0"/>
          </a:p>
        </p:txBody>
      </p:sp>
      <p:sp>
        <p:nvSpPr>
          <p:cNvPr id="4" name="Segnaposto numero diapositiva 3">
            <a:extLst>
              <a:ext uri="{FF2B5EF4-FFF2-40B4-BE49-F238E27FC236}">
                <a16:creationId xmlns:a16="http://schemas.microsoft.com/office/drawing/2014/main" id="{36D505EB-7A56-2E5D-E531-A22F38E21095}"/>
              </a:ext>
            </a:extLst>
          </p:cNvPr>
          <p:cNvSpPr>
            <a:spLocks noGrp="1"/>
          </p:cNvSpPr>
          <p:nvPr>
            <p:ph type="sldNum" sz="quarter" idx="12"/>
          </p:nvPr>
        </p:nvSpPr>
        <p:spPr/>
        <p:txBody>
          <a:bodyPr/>
          <a:lstStyle/>
          <a:p>
            <a:fld id="{1980F75D-B04F-4377-8320-55DE5D3778B6}" type="slidenum">
              <a:rPr lang="it-IT" smtClean="0"/>
              <a:t>38</a:t>
            </a:fld>
            <a:endParaRPr lang="it-IT" dirty="0"/>
          </a:p>
        </p:txBody>
      </p:sp>
      <p:pic>
        <p:nvPicPr>
          <p:cNvPr id="9" name="Segnaposto contenuto 8">
            <a:extLst>
              <a:ext uri="{FF2B5EF4-FFF2-40B4-BE49-F238E27FC236}">
                <a16:creationId xmlns:a16="http://schemas.microsoft.com/office/drawing/2014/main" id="{4FE9C7D6-7C63-BCBE-23C3-8057F4DA5107}"/>
              </a:ext>
            </a:extLst>
          </p:cNvPr>
          <p:cNvPicPr>
            <a:picLocks noGrp="1" noChangeAspect="1"/>
          </p:cNvPicPr>
          <p:nvPr>
            <p:ph sz="half" idx="1"/>
          </p:nvPr>
        </p:nvPicPr>
        <p:blipFill>
          <a:blip r:embed="rId2"/>
          <a:stretch>
            <a:fillRect/>
          </a:stretch>
        </p:blipFill>
        <p:spPr>
          <a:xfrm>
            <a:off x="214762" y="2005013"/>
            <a:ext cx="5773288" cy="3903640"/>
          </a:xfrm>
          <a:prstGeom prst="rect">
            <a:avLst/>
          </a:prstGeom>
        </p:spPr>
      </p:pic>
    </p:spTree>
    <p:extLst>
      <p:ext uri="{BB962C8B-B14F-4D97-AF65-F5344CB8AC3E}">
        <p14:creationId xmlns:p14="http://schemas.microsoft.com/office/powerpoint/2010/main" val="3327432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F86D0B93-821F-A42C-18FB-038437E346FD}"/>
              </a:ext>
            </a:extLst>
          </p:cNvPr>
          <p:cNvSpPr>
            <a:spLocks noGrp="1"/>
          </p:cNvSpPr>
          <p:nvPr>
            <p:ph type="title"/>
          </p:nvPr>
        </p:nvSpPr>
        <p:spPr/>
        <p:txBody>
          <a:bodyPr/>
          <a:lstStyle/>
          <a:p>
            <a:r>
              <a:rPr lang="it-IT" dirty="0" err="1"/>
              <a:t>Expected</a:t>
            </a:r>
            <a:r>
              <a:rPr lang="it-IT" dirty="0"/>
              <a:t> </a:t>
            </a:r>
            <a:r>
              <a:rPr lang="it-IT" dirty="0" err="1"/>
              <a:t>sensitivity</a:t>
            </a:r>
            <a:r>
              <a:rPr lang="it-IT" dirty="0"/>
              <a:t> (</a:t>
            </a:r>
            <a:r>
              <a:rPr lang="it-IT" dirty="0" err="1"/>
              <a:t>Spare</a:t>
            </a:r>
            <a:r>
              <a:rPr lang="it-IT" dirty="0"/>
              <a:t> slide)</a:t>
            </a:r>
          </a:p>
        </p:txBody>
      </p:sp>
      <p:sp>
        <p:nvSpPr>
          <p:cNvPr id="5" name="Segnaposto piè di pagina 4">
            <a:extLst>
              <a:ext uri="{FF2B5EF4-FFF2-40B4-BE49-F238E27FC236}">
                <a16:creationId xmlns:a16="http://schemas.microsoft.com/office/drawing/2014/main" id="{8BA96913-9B32-E2B7-C80F-A0DF01772AC1}"/>
              </a:ext>
            </a:extLst>
          </p:cNvPr>
          <p:cNvSpPr>
            <a:spLocks noGrp="1"/>
          </p:cNvSpPr>
          <p:nvPr>
            <p:ph type="ftr" sz="quarter" idx="11"/>
          </p:nvPr>
        </p:nvSpPr>
        <p:spPr/>
        <p:txBody>
          <a:bodyPr/>
          <a:lstStyle/>
          <a:p>
            <a:r>
              <a:rPr lang="en-US"/>
              <a:t>Fabio Garufi - Intl. Conference on the physics of the two infinities 2023</a:t>
            </a:r>
            <a:endParaRPr lang="it-IT" dirty="0"/>
          </a:p>
        </p:txBody>
      </p:sp>
      <p:sp>
        <p:nvSpPr>
          <p:cNvPr id="6" name="Segnaposto numero diapositiva 5">
            <a:extLst>
              <a:ext uri="{FF2B5EF4-FFF2-40B4-BE49-F238E27FC236}">
                <a16:creationId xmlns:a16="http://schemas.microsoft.com/office/drawing/2014/main" id="{95DC13C5-C0C3-5BFC-E735-B24C242B66AD}"/>
              </a:ext>
            </a:extLst>
          </p:cNvPr>
          <p:cNvSpPr>
            <a:spLocks noGrp="1"/>
          </p:cNvSpPr>
          <p:nvPr>
            <p:ph type="sldNum" sz="quarter" idx="12"/>
          </p:nvPr>
        </p:nvSpPr>
        <p:spPr/>
        <p:txBody>
          <a:bodyPr/>
          <a:lstStyle/>
          <a:p>
            <a:fld id="{1980F75D-B04F-4377-8320-55DE5D3778B6}" type="slidenum">
              <a:rPr lang="it-IT" smtClean="0"/>
              <a:t>39</a:t>
            </a:fld>
            <a:endParaRPr lang="it-IT" dirty="0"/>
          </a:p>
        </p:txBody>
      </p:sp>
      <p:pic>
        <p:nvPicPr>
          <p:cNvPr id="4" name="Immagine 3">
            <a:extLst>
              <a:ext uri="{FF2B5EF4-FFF2-40B4-BE49-F238E27FC236}">
                <a16:creationId xmlns:a16="http://schemas.microsoft.com/office/drawing/2014/main" id="{AB091E2A-E296-8684-8D7F-8657E12FE8E5}"/>
              </a:ext>
            </a:extLst>
          </p:cNvPr>
          <p:cNvPicPr>
            <a:picLocks noChangeAspect="1"/>
          </p:cNvPicPr>
          <p:nvPr/>
        </p:nvPicPr>
        <p:blipFill>
          <a:blip r:embed="rId3"/>
          <a:stretch>
            <a:fillRect/>
          </a:stretch>
        </p:blipFill>
        <p:spPr>
          <a:xfrm>
            <a:off x="1825418" y="1665816"/>
            <a:ext cx="8010412" cy="4508067"/>
          </a:xfrm>
          <a:prstGeom prst="rect">
            <a:avLst/>
          </a:prstGeom>
        </p:spPr>
      </p:pic>
      <p:sp>
        <p:nvSpPr>
          <p:cNvPr id="9" name="CasellaDiTesto 8">
            <a:extLst>
              <a:ext uri="{FF2B5EF4-FFF2-40B4-BE49-F238E27FC236}">
                <a16:creationId xmlns:a16="http://schemas.microsoft.com/office/drawing/2014/main" id="{09A9890B-9B3A-54A1-9A97-0E57055A3E93}"/>
              </a:ext>
            </a:extLst>
          </p:cNvPr>
          <p:cNvSpPr txBox="1"/>
          <p:nvPr/>
        </p:nvSpPr>
        <p:spPr>
          <a:xfrm>
            <a:off x="7942382" y="5834989"/>
            <a:ext cx="1893448" cy="369332"/>
          </a:xfrm>
          <a:prstGeom prst="rect">
            <a:avLst/>
          </a:prstGeom>
          <a:noFill/>
        </p:spPr>
        <p:txBody>
          <a:bodyPr wrap="square">
            <a:spAutoFit/>
          </a:bodyPr>
          <a:lstStyle/>
          <a:p>
            <a:r>
              <a:rPr lang="it-IT" dirty="0"/>
              <a:t>VIR-0218A-23</a:t>
            </a:r>
          </a:p>
        </p:txBody>
      </p:sp>
    </p:spTree>
    <p:extLst>
      <p:ext uri="{BB962C8B-B14F-4D97-AF65-F5344CB8AC3E}">
        <p14:creationId xmlns:p14="http://schemas.microsoft.com/office/powerpoint/2010/main" val="3267393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ADAF6C-C5B4-607E-A8A1-81437E8501A0}"/>
              </a:ext>
            </a:extLst>
          </p:cNvPr>
          <p:cNvSpPr>
            <a:spLocks noGrp="1"/>
          </p:cNvSpPr>
          <p:nvPr>
            <p:ph type="title"/>
          </p:nvPr>
        </p:nvSpPr>
        <p:spPr/>
        <p:txBody>
          <a:bodyPr/>
          <a:lstStyle/>
          <a:p>
            <a:r>
              <a:rPr lang="en-GB" noProof="0" dirty="0"/>
              <a:t>Observing runs: passed and planned timeline</a:t>
            </a:r>
          </a:p>
        </p:txBody>
      </p:sp>
      <p:sp>
        <p:nvSpPr>
          <p:cNvPr id="4" name="Segnaposto piè di pagina 3">
            <a:extLst>
              <a:ext uri="{FF2B5EF4-FFF2-40B4-BE49-F238E27FC236}">
                <a16:creationId xmlns:a16="http://schemas.microsoft.com/office/drawing/2014/main" id="{CB12233A-D2F1-29E6-235F-F27DAB8328CF}"/>
              </a:ext>
            </a:extLst>
          </p:cNvPr>
          <p:cNvSpPr>
            <a:spLocks noGrp="1"/>
          </p:cNvSpPr>
          <p:nvPr>
            <p:ph type="ftr" sz="quarter" idx="11"/>
          </p:nvPr>
        </p:nvSpPr>
        <p:spPr/>
        <p:txBody>
          <a:bodyPr/>
          <a:lstStyle/>
          <a:p>
            <a:r>
              <a:rPr lang="en-US"/>
              <a:t>Fabio Garufi - Intl. Conference on the physics of the two infinities 2023</a:t>
            </a:r>
            <a:endParaRPr lang="it-IT" dirty="0"/>
          </a:p>
        </p:txBody>
      </p:sp>
      <p:sp>
        <p:nvSpPr>
          <p:cNvPr id="5" name="Segnaposto numero diapositiva 4">
            <a:extLst>
              <a:ext uri="{FF2B5EF4-FFF2-40B4-BE49-F238E27FC236}">
                <a16:creationId xmlns:a16="http://schemas.microsoft.com/office/drawing/2014/main" id="{A03AA688-51C2-AA97-55CD-FFC5403BE5D5}"/>
              </a:ext>
            </a:extLst>
          </p:cNvPr>
          <p:cNvSpPr>
            <a:spLocks noGrp="1"/>
          </p:cNvSpPr>
          <p:nvPr>
            <p:ph type="sldNum" sz="quarter" idx="12"/>
          </p:nvPr>
        </p:nvSpPr>
        <p:spPr/>
        <p:txBody>
          <a:bodyPr/>
          <a:lstStyle/>
          <a:p>
            <a:fld id="{1980F75D-B04F-4377-8320-55DE5D3778B6}" type="slidenum">
              <a:rPr lang="it-IT" smtClean="0"/>
              <a:t>4</a:t>
            </a:fld>
            <a:endParaRPr lang="it-IT"/>
          </a:p>
        </p:txBody>
      </p:sp>
      <p:sp>
        <p:nvSpPr>
          <p:cNvPr id="19" name="CasellaDiTesto 18">
            <a:extLst>
              <a:ext uri="{FF2B5EF4-FFF2-40B4-BE49-F238E27FC236}">
                <a16:creationId xmlns:a16="http://schemas.microsoft.com/office/drawing/2014/main" id="{D55DCD0B-1166-B5DC-879A-9582F7A584FB}"/>
              </a:ext>
            </a:extLst>
          </p:cNvPr>
          <p:cNvSpPr txBox="1"/>
          <p:nvPr/>
        </p:nvSpPr>
        <p:spPr>
          <a:xfrm>
            <a:off x="7753260" y="1736312"/>
            <a:ext cx="4438737"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t>O4 duration: 18 months (instead of 12 months)</a:t>
            </a:r>
          </a:p>
          <a:p>
            <a:pPr marL="285750" indent="-285750">
              <a:buFont typeface="Arial" panose="020B0604020202020204" pitchFamily="34" charset="0"/>
              <a:buChar char="•"/>
            </a:pPr>
            <a:r>
              <a:rPr lang="en-US" sz="2000" dirty="0"/>
              <a:t>Planned starting date of O4: May 24, 2023 (preceded by a 1-month engineering run)</a:t>
            </a:r>
          </a:p>
          <a:p>
            <a:pPr marL="285750" indent="-285750">
              <a:buFont typeface="Arial" panose="020B0604020202020204" pitchFamily="34" charset="0"/>
              <a:buChar char="•"/>
            </a:pPr>
            <a:r>
              <a:rPr lang="en-US" sz="2000" dirty="0"/>
              <a:t>Change motivated by upgrade plans for O5: sensitivity improvement for O5 comes primarily from lower noise mirror coatings, still in development not expected before the original O4 end date.</a:t>
            </a:r>
          </a:p>
          <a:p>
            <a:pPr marL="285750" indent="-285750">
              <a:buFont typeface="Arial" panose="020B0604020202020204" pitchFamily="34" charset="0"/>
              <a:buChar char="•"/>
            </a:pPr>
            <a:r>
              <a:rPr lang="en-US" sz="2000" dirty="0"/>
              <a:t>Additional observing time will increase the scientific output of O4, while the coating development is being finalized</a:t>
            </a:r>
            <a:r>
              <a:rPr lang="it-IT" sz="2000" dirty="0"/>
              <a:t>.</a:t>
            </a:r>
            <a:endParaRPr lang="en-US" sz="2000" dirty="0"/>
          </a:p>
        </p:txBody>
      </p:sp>
      <p:grpSp>
        <p:nvGrpSpPr>
          <p:cNvPr id="34" name="Gruppo 33">
            <a:extLst>
              <a:ext uri="{FF2B5EF4-FFF2-40B4-BE49-F238E27FC236}">
                <a16:creationId xmlns:a16="http://schemas.microsoft.com/office/drawing/2014/main" id="{7608C076-6109-0B48-E9DB-28CF476A2FE4}"/>
              </a:ext>
            </a:extLst>
          </p:cNvPr>
          <p:cNvGrpSpPr/>
          <p:nvPr/>
        </p:nvGrpSpPr>
        <p:grpSpPr>
          <a:xfrm>
            <a:off x="129213" y="1828801"/>
            <a:ext cx="7617400" cy="3458816"/>
            <a:chOff x="766543" y="1758950"/>
            <a:chExt cx="7278240" cy="3066295"/>
          </a:xfrm>
        </p:grpSpPr>
        <p:pic>
          <p:nvPicPr>
            <p:cNvPr id="21" name="Segnaposto contenuto 6">
              <a:extLst>
                <a:ext uri="{FF2B5EF4-FFF2-40B4-BE49-F238E27FC236}">
                  <a16:creationId xmlns:a16="http://schemas.microsoft.com/office/drawing/2014/main" id="{A74F5ADB-7145-B9B9-E58B-3EA70930C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543" y="1758950"/>
              <a:ext cx="7278240" cy="3066295"/>
            </a:xfrm>
            <a:prstGeom prst="rect">
              <a:avLst/>
            </a:prstGeom>
            <a:ln>
              <a:solidFill>
                <a:schemeClr val="accent2">
                  <a:lumMod val="20000"/>
                  <a:lumOff val="80000"/>
                </a:schemeClr>
              </a:solidFill>
            </a:ln>
          </p:spPr>
        </p:pic>
        <p:sp>
          <p:nvSpPr>
            <p:cNvPr id="22" name="Rettangolo 21">
              <a:extLst>
                <a:ext uri="{FF2B5EF4-FFF2-40B4-BE49-F238E27FC236}">
                  <a16:creationId xmlns:a16="http://schemas.microsoft.com/office/drawing/2014/main" id="{AF91F70B-8C6B-EECB-9444-1EE8EDB68767}"/>
                </a:ext>
              </a:extLst>
            </p:cNvPr>
            <p:cNvSpPr/>
            <p:nvPr/>
          </p:nvSpPr>
          <p:spPr>
            <a:xfrm>
              <a:off x="5445994" y="2482850"/>
              <a:ext cx="170581" cy="244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Rettangolo 22">
              <a:extLst>
                <a:ext uri="{FF2B5EF4-FFF2-40B4-BE49-F238E27FC236}">
                  <a16:creationId xmlns:a16="http://schemas.microsoft.com/office/drawing/2014/main" id="{7EE285CC-BEE2-6F2F-AC6D-32DD928F4477}"/>
                </a:ext>
              </a:extLst>
            </p:cNvPr>
            <p:cNvSpPr/>
            <p:nvPr/>
          </p:nvSpPr>
          <p:spPr>
            <a:xfrm>
              <a:off x="5356661" y="3266697"/>
              <a:ext cx="174623" cy="248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4" name="Rettangolo 23">
              <a:extLst>
                <a:ext uri="{FF2B5EF4-FFF2-40B4-BE49-F238E27FC236}">
                  <a16:creationId xmlns:a16="http://schemas.microsoft.com/office/drawing/2014/main" id="{D126AF79-69FF-D9E0-6C05-A6121346FEE3}"/>
                </a:ext>
              </a:extLst>
            </p:cNvPr>
            <p:cNvSpPr/>
            <p:nvPr/>
          </p:nvSpPr>
          <p:spPr>
            <a:xfrm>
              <a:off x="5358682" y="4031872"/>
              <a:ext cx="156294" cy="26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a:extLst>
                <a:ext uri="{FF2B5EF4-FFF2-40B4-BE49-F238E27FC236}">
                  <a16:creationId xmlns:a16="http://schemas.microsoft.com/office/drawing/2014/main" id="{61AC8338-9B70-98C7-FF1B-6DD486C78BBE}"/>
                </a:ext>
              </a:extLst>
            </p:cNvPr>
            <p:cNvSpPr/>
            <p:nvPr/>
          </p:nvSpPr>
          <p:spPr>
            <a:xfrm>
              <a:off x="5511800" y="2486025"/>
              <a:ext cx="851769" cy="244100"/>
            </a:xfrm>
            <a:prstGeom prst="rect">
              <a:avLst/>
            </a:prstGeom>
            <a:gradFill flip="none" rotWithShape="1">
              <a:gsLst>
                <a:gs pos="0">
                  <a:srgbClr val="9437FF">
                    <a:tint val="66000"/>
                    <a:satMod val="160000"/>
                  </a:srgbClr>
                </a:gs>
                <a:gs pos="50000">
                  <a:srgbClr val="9437FF">
                    <a:tint val="44500"/>
                    <a:satMod val="160000"/>
                  </a:srgbClr>
                </a:gs>
                <a:gs pos="100000">
                  <a:srgbClr val="9437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a:extLst>
                <a:ext uri="{FF2B5EF4-FFF2-40B4-BE49-F238E27FC236}">
                  <a16:creationId xmlns:a16="http://schemas.microsoft.com/office/drawing/2014/main" id="{B71B70DF-7CC3-D336-FE06-07B2714857FE}"/>
                </a:ext>
              </a:extLst>
            </p:cNvPr>
            <p:cNvSpPr/>
            <p:nvPr/>
          </p:nvSpPr>
          <p:spPr>
            <a:xfrm>
              <a:off x="5531284" y="3268730"/>
              <a:ext cx="832284" cy="244100"/>
            </a:xfrm>
            <a:prstGeom prst="rect">
              <a:avLst/>
            </a:prstGeom>
            <a:gradFill flip="none" rotWithShape="1">
              <a:gsLst>
                <a:gs pos="0">
                  <a:srgbClr val="9437FF">
                    <a:tint val="66000"/>
                    <a:satMod val="160000"/>
                  </a:srgbClr>
                </a:gs>
                <a:gs pos="50000">
                  <a:srgbClr val="9437FF">
                    <a:tint val="44500"/>
                    <a:satMod val="160000"/>
                  </a:srgbClr>
                </a:gs>
                <a:gs pos="100000">
                  <a:srgbClr val="9437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27" name="Connettore diritto 26">
              <a:extLst>
                <a:ext uri="{FF2B5EF4-FFF2-40B4-BE49-F238E27FC236}">
                  <a16:creationId xmlns:a16="http://schemas.microsoft.com/office/drawing/2014/main" id="{7E19F631-68D7-0534-7F81-4C46C2F04F6B}"/>
                </a:ext>
              </a:extLst>
            </p:cNvPr>
            <p:cNvCxnSpPr>
              <a:cxnSpLocks/>
            </p:cNvCxnSpPr>
            <p:nvPr/>
          </p:nvCxnSpPr>
          <p:spPr>
            <a:xfrm flipV="1">
              <a:off x="5407087" y="1758950"/>
              <a:ext cx="0" cy="2777264"/>
            </a:xfrm>
            <a:prstGeom prst="line">
              <a:avLst/>
            </a:prstGeom>
            <a:ln w="381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 name="Rettangolo 27">
              <a:extLst>
                <a:ext uri="{FF2B5EF4-FFF2-40B4-BE49-F238E27FC236}">
                  <a16:creationId xmlns:a16="http://schemas.microsoft.com/office/drawing/2014/main" id="{675874FE-8904-F4BE-E3E0-49575E3E804B}"/>
                </a:ext>
              </a:extLst>
            </p:cNvPr>
            <p:cNvSpPr/>
            <p:nvPr/>
          </p:nvSpPr>
          <p:spPr>
            <a:xfrm>
              <a:off x="5511799" y="4052820"/>
              <a:ext cx="832284" cy="234950"/>
            </a:xfrm>
            <a:prstGeom prst="rect">
              <a:avLst/>
            </a:prstGeom>
            <a:gradFill flip="none" rotWithShape="1">
              <a:gsLst>
                <a:gs pos="0">
                  <a:srgbClr val="9437FF">
                    <a:tint val="66000"/>
                    <a:satMod val="160000"/>
                  </a:srgbClr>
                </a:gs>
                <a:gs pos="50000">
                  <a:srgbClr val="9437FF">
                    <a:tint val="44500"/>
                    <a:satMod val="160000"/>
                  </a:srgbClr>
                </a:gs>
                <a:gs pos="100000">
                  <a:srgbClr val="9437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9" name="Rettangolo 28">
              <a:extLst>
                <a:ext uri="{FF2B5EF4-FFF2-40B4-BE49-F238E27FC236}">
                  <a16:creationId xmlns:a16="http://schemas.microsoft.com/office/drawing/2014/main" id="{3CEC2A29-2E00-C9AD-56DA-B602B681F56C}"/>
                </a:ext>
              </a:extLst>
            </p:cNvPr>
            <p:cNvSpPr/>
            <p:nvPr/>
          </p:nvSpPr>
          <p:spPr>
            <a:xfrm>
              <a:off x="5439643" y="2483601"/>
              <a:ext cx="170581" cy="265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0" name="Rettangolo 29">
              <a:extLst>
                <a:ext uri="{FF2B5EF4-FFF2-40B4-BE49-F238E27FC236}">
                  <a16:creationId xmlns:a16="http://schemas.microsoft.com/office/drawing/2014/main" id="{0A959CA0-1860-C36D-D0B8-0B1360897E42}"/>
                </a:ext>
              </a:extLst>
            </p:cNvPr>
            <p:cNvSpPr/>
            <p:nvPr/>
          </p:nvSpPr>
          <p:spPr>
            <a:xfrm>
              <a:off x="5511799" y="2486776"/>
              <a:ext cx="851769" cy="265947"/>
            </a:xfrm>
            <a:prstGeom prst="rect">
              <a:avLst/>
            </a:prstGeom>
            <a:gradFill flip="none" rotWithShape="1">
              <a:gsLst>
                <a:gs pos="0">
                  <a:srgbClr val="9437FF">
                    <a:tint val="66000"/>
                    <a:satMod val="160000"/>
                  </a:srgbClr>
                </a:gs>
                <a:gs pos="50000">
                  <a:srgbClr val="9437FF">
                    <a:tint val="44500"/>
                    <a:satMod val="160000"/>
                  </a:srgbClr>
                </a:gs>
                <a:gs pos="100000">
                  <a:srgbClr val="9437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a:extLst>
                <a:ext uri="{FF2B5EF4-FFF2-40B4-BE49-F238E27FC236}">
                  <a16:creationId xmlns:a16="http://schemas.microsoft.com/office/drawing/2014/main" id="{0C4516EC-9DF7-AE2B-66FE-A0932B6CEBB8}"/>
                </a:ext>
              </a:extLst>
            </p:cNvPr>
            <p:cNvSpPr/>
            <p:nvPr/>
          </p:nvSpPr>
          <p:spPr>
            <a:xfrm>
              <a:off x="5518931" y="4051562"/>
              <a:ext cx="201753" cy="244100"/>
            </a:xfrm>
            <a:prstGeom prst="rect">
              <a:avLst/>
            </a:prstGeom>
            <a:gradFill flip="none" rotWithShape="1">
              <a:gsLst>
                <a:gs pos="0">
                  <a:srgbClr val="9437FF">
                    <a:tint val="66000"/>
                    <a:satMod val="160000"/>
                  </a:srgbClr>
                </a:gs>
                <a:gs pos="50000">
                  <a:srgbClr val="9437FF">
                    <a:tint val="44500"/>
                    <a:satMod val="160000"/>
                  </a:srgbClr>
                </a:gs>
                <a:gs pos="100000">
                  <a:srgbClr val="9437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a:extLst>
                <a:ext uri="{FF2B5EF4-FFF2-40B4-BE49-F238E27FC236}">
                  <a16:creationId xmlns:a16="http://schemas.microsoft.com/office/drawing/2014/main" id="{921C94DD-E1EE-CCBB-990F-A1722F965286}"/>
                </a:ext>
              </a:extLst>
            </p:cNvPr>
            <p:cNvSpPr/>
            <p:nvPr/>
          </p:nvSpPr>
          <p:spPr>
            <a:xfrm>
              <a:off x="5720684" y="4047990"/>
              <a:ext cx="310369" cy="235839"/>
            </a:xfrm>
            <a:prstGeom prst="rect">
              <a:avLst/>
            </a:prstGeom>
            <a:gradFill flip="none" rotWithShape="1">
              <a:gsLst>
                <a:gs pos="0">
                  <a:srgbClr val="9437FF">
                    <a:tint val="66000"/>
                    <a:satMod val="160000"/>
                  </a:srgbClr>
                </a:gs>
                <a:gs pos="50000">
                  <a:srgbClr val="9437FF">
                    <a:tint val="44500"/>
                    <a:satMod val="160000"/>
                  </a:srgbClr>
                </a:gs>
                <a:gs pos="100000">
                  <a:srgbClr val="9437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a:extLst>
                <a:ext uri="{FF2B5EF4-FFF2-40B4-BE49-F238E27FC236}">
                  <a16:creationId xmlns:a16="http://schemas.microsoft.com/office/drawing/2014/main" id="{681E5A73-C845-65A9-F987-2C26BEA02A51}"/>
                </a:ext>
              </a:extLst>
            </p:cNvPr>
            <p:cNvSpPr/>
            <p:nvPr/>
          </p:nvSpPr>
          <p:spPr>
            <a:xfrm>
              <a:off x="6031053" y="4047990"/>
              <a:ext cx="310368" cy="244610"/>
            </a:xfrm>
            <a:prstGeom prst="rect">
              <a:avLst/>
            </a:prstGeom>
            <a:gradFill flip="none" rotWithShape="1">
              <a:gsLst>
                <a:gs pos="0">
                  <a:srgbClr val="9437FF">
                    <a:tint val="66000"/>
                    <a:satMod val="160000"/>
                  </a:srgbClr>
                </a:gs>
                <a:gs pos="50000">
                  <a:srgbClr val="9437FF">
                    <a:tint val="44500"/>
                    <a:satMod val="160000"/>
                  </a:srgbClr>
                </a:gs>
                <a:gs pos="100000">
                  <a:srgbClr val="9437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06711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EC2798-DE1D-94DA-312B-38478C43495E}"/>
              </a:ext>
            </a:extLst>
          </p:cNvPr>
          <p:cNvSpPr>
            <a:spLocks noGrp="1"/>
          </p:cNvSpPr>
          <p:nvPr>
            <p:ph type="title"/>
          </p:nvPr>
        </p:nvSpPr>
        <p:spPr/>
        <p:txBody>
          <a:bodyPr>
            <a:normAutofit/>
          </a:bodyPr>
          <a:lstStyle/>
          <a:p>
            <a:r>
              <a:rPr lang="en-GB" noProof="0" dirty="0" err="1"/>
              <a:t>AdvVirgo</a:t>
            </a:r>
            <a:r>
              <a:rPr lang="en-GB" noProof="0" dirty="0"/>
              <a:t> towards O4</a:t>
            </a:r>
          </a:p>
        </p:txBody>
      </p:sp>
      <p:sp>
        <p:nvSpPr>
          <p:cNvPr id="3" name="Segnaposto contenuto 2">
            <a:extLst>
              <a:ext uri="{FF2B5EF4-FFF2-40B4-BE49-F238E27FC236}">
                <a16:creationId xmlns:a16="http://schemas.microsoft.com/office/drawing/2014/main" id="{910E2EC0-4627-0DBC-F0E5-77DA8D7CA975}"/>
              </a:ext>
            </a:extLst>
          </p:cNvPr>
          <p:cNvSpPr>
            <a:spLocks noGrp="1"/>
          </p:cNvSpPr>
          <p:nvPr>
            <p:ph idx="1"/>
          </p:nvPr>
        </p:nvSpPr>
        <p:spPr>
          <a:xfrm>
            <a:off x="991402" y="1700493"/>
            <a:ext cx="10323897" cy="1633925"/>
          </a:xfrm>
        </p:spPr>
        <p:txBody>
          <a:bodyPr>
            <a:normAutofit fontScale="92500" lnSpcReduction="20000"/>
          </a:bodyPr>
          <a:lstStyle/>
          <a:p>
            <a:r>
              <a:rPr lang="en-GB" noProof="0" dirty="0"/>
              <a:t>The interferometer has undergone to a series of upgrades since the end of O3 to enhance sensitivity</a:t>
            </a:r>
          </a:p>
          <a:p>
            <a:pPr lvl="1"/>
            <a:r>
              <a:rPr lang="en-GB" noProof="0" dirty="0"/>
              <a:t> Before O4 Phase I upgrades 2021-23</a:t>
            </a:r>
          </a:p>
          <a:p>
            <a:pPr lvl="1"/>
            <a:r>
              <a:rPr lang="en-GB" noProof="0" dirty="0"/>
              <a:t>Between O4 and O5  Phase II upgrades 2025-26 –  lowering thermal noise (more invasive)</a:t>
            </a:r>
          </a:p>
          <a:p>
            <a:pPr marL="457200" lvl="1" indent="0">
              <a:buNone/>
            </a:pPr>
            <a:endParaRPr lang="en-GB" noProof="0" dirty="0"/>
          </a:p>
        </p:txBody>
      </p:sp>
      <p:sp>
        <p:nvSpPr>
          <p:cNvPr id="4" name="Segnaposto piè di pagina 3">
            <a:extLst>
              <a:ext uri="{FF2B5EF4-FFF2-40B4-BE49-F238E27FC236}">
                <a16:creationId xmlns:a16="http://schemas.microsoft.com/office/drawing/2014/main" id="{7381456C-E9E1-B96E-A551-A84291C15044}"/>
              </a:ext>
            </a:extLst>
          </p:cNvPr>
          <p:cNvSpPr>
            <a:spLocks noGrp="1"/>
          </p:cNvSpPr>
          <p:nvPr>
            <p:ph type="ftr" sz="quarter" idx="11"/>
          </p:nvPr>
        </p:nvSpPr>
        <p:spPr/>
        <p:txBody>
          <a:bodyPr/>
          <a:lstStyle/>
          <a:p>
            <a:r>
              <a:rPr lang="en-US"/>
              <a:t>Fabio Garufi - Intl. Conference on the physics of the two infinities 2023</a:t>
            </a:r>
            <a:endParaRPr lang="it-IT"/>
          </a:p>
        </p:txBody>
      </p:sp>
      <p:sp>
        <p:nvSpPr>
          <p:cNvPr id="5" name="Segnaposto numero diapositiva 4">
            <a:extLst>
              <a:ext uri="{FF2B5EF4-FFF2-40B4-BE49-F238E27FC236}">
                <a16:creationId xmlns:a16="http://schemas.microsoft.com/office/drawing/2014/main" id="{A0D237EA-8E2D-B7E5-027E-B086924791C4}"/>
              </a:ext>
            </a:extLst>
          </p:cNvPr>
          <p:cNvSpPr>
            <a:spLocks noGrp="1"/>
          </p:cNvSpPr>
          <p:nvPr>
            <p:ph type="sldNum" sz="quarter" idx="12"/>
          </p:nvPr>
        </p:nvSpPr>
        <p:spPr/>
        <p:txBody>
          <a:bodyPr/>
          <a:lstStyle/>
          <a:p>
            <a:fld id="{1980F75D-B04F-4377-8320-55DE5D3778B6}" type="slidenum">
              <a:rPr lang="it-IT" smtClean="0"/>
              <a:t>5</a:t>
            </a:fld>
            <a:endParaRPr lang="it-IT" dirty="0"/>
          </a:p>
        </p:txBody>
      </p:sp>
      <p:grpSp>
        <p:nvGrpSpPr>
          <p:cNvPr id="23" name="Gruppo 22">
            <a:extLst>
              <a:ext uri="{FF2B5EF4-FFF2-40B4-BE49-F238E27FC236}">
                <a16:creationId xmlns:a16="http://schemas.microsoft.com/office/drawing/2014/main" id="{A2D7FDBE-C72E-6DA3-793F-57E3FEDD8180}"/>
              </a:ext>
            </a:extLst>
          </p:cNvPr>
          <p:cNvGrpSpPr/>
          <p:nvPr/>
        </p:nvGrpSpPr>
        <p:grpSpPr>
          <a:xfrm>
            <a:off x="858078" y="3379306"/>
            <a:ext cx="7315200" cy="3195268"/>
            <a:chOff x="858078" y="3379306"/>
            <a:chExt cx="7315200" cy="3195268"/>
          </a:xfrm>
        </p:grpSpPr>
        <p:grpSp>
          <p:nvGrpSpPr>
            <p:cNvPr id="8" name="Gruppo 7">
              <a:extLst>
                <a:ext uri="{FF2B5EF4-FFF2-40B4-BE49-F238E27FC236}">
                  <a16:creationId xmlns:a16="http://schemas.microsoft.com/office/drawing/2014/main" id="{66D8F911-FD40-AF64-A212-E3F32895B4EC}"/>
                </a:ext>
              </a:extLst>
            </p:cNvPr>
            <p:cNvGrpSpPr/>
            <p:nvPr/>
          </p:nvGrpSpPr>
          <p:grpSpPr>
            <a:xfrm>
              <a:off x="858078" y="3379306"/>
              <a:ext cx="7315200" cy="3195268"/>
              <a:chOff x="766543" y="1758950"/>
              <a:chExt cx="7278240" cy="3066295"/>
            </a:xfrm>
          </p:grpSpPr>
          <p:pic>
            <p:nvPicPr>
              <p:cNvPr id="9" name="Segnaposto contenuto 6">
                <a:extLst>
                  <a:ext uri="{FF2B5EF4-FFF2-40B4-BE49-F238E27FC236}">
                    <a16:creationId xmlns:a16="http://schemas.microsoft.com/office/drawing/2014/main" id="{446FE9E0-8221-B2D6-F8C8-6301B3D3C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543" y="1758950"/>
                <a:ext cx="7278240" cy="3066295"/>
              </a:xfrm>
              <a:prstGeom prst="rect">
                <a:avLst/>
              </a:prstGeom>
              <a:ln>
                <a:solidFill>
                  <a:schemeClr val="accent2">
                    <a:lumMod val="20000"/>
                    <a:lumOff val="80000"/>
                  </a:schemeClr>
                </a:solidFill>
              </a:ln>
            </p:spPr>
          </p:pic>
          <p:sp>
            <p:nvSpPr>
              <p:cNvPr id="10" name="Rettangolo 9">
                <a:extLst>
                  <a:ext uri="{FF2B5EF4-FFF2-40B4-BE49-F238E27FC236}">
                    <a16:creationId xmlns:a16="http://schemas.microsoft.com/office/drawing/2014/main" id="{62E03A1D-5604-25B5-75E7-724E0881DE89}"/>
                  </a:ext>
                </a:extLst>
              </p:cNvPr>
              <p:cNvSpPr/>
              <p:nvPr/>
            </p:nvSpPr>
            <p:spPr>
              <a:xfrm>
                <a:off x="5445994" y="2482850"/>
                <a:ext cx="170581" cy="244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Rettangolo 10">
                <a:extLst>
                  <a:ext uri="{FF2B5EF4-FFF2-40B4-BE49-F238E27FC236}">
                    <a16:creationId xmlns:a16="http://schemas.microsoft.com/office/drawing/2014/main" id="{600697CB-0F4A-1B9E-C498-6F6218434A84}"/>
                  </a:ext>
                </a:extLst>
              </p:cNvPr>
              <p:cNvSpPr/>
              <p:nvPr/>
            </p:nvSpPr>
            <p:spPr>
              <a:xfrm>
                <a:off x="5356661" y="3266697"/>
                <a:ext cx="174623" cy="248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Rettangolo 11">
                <a:extLst>
                  <a:ext uri="{FF2B5EF4-FFF2-40B4-BE49-F238E27FC236}">
                    <a16:creationId xmlns:a16="http://schemas.microsoft.com/office/drawing/2014/main" id="{F0AF7B29-0692-0C5A-821A-044922D21148}"/>
                  </a:ext>
                </a:extLst>
              </p:cNvPr>
              <p:cNvSpPr/>
              <p:nvPr/>
            </p:nvSpPr>
            <p:spPr>
              <a:xfrm>
                <a:off x="5358682" y="4031872"/>
                <a:ext cx="156294" cy="26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54D4333E-134C-22C8-F76A-BCDEEB7743DA}"/>
                  </a:ext>
                </a:extLst>
              </p:cNvPr>
              <p:cNvSpPr/>
              <p:nvPr/>
            </p:nvSpPr>
            <p:spPr>
              <a:xfrm>
                <a:off x="5511800" y="2486025"/>
                <a:ext cx="851769" cy="244100"/>
              </a:xfrm>
              <a:prstGeom prst="rect">
                <a:avLst/>
              </a:prstGeom>
              <a:gradFill flip="none" rotWithShape="1">
                <a:gsLst>
                  <a:gs pos="0">
                    <a:srgbClr val="9437FF">
                      <a:tint val="66000"/>
                      <a:satMod val="160000"/>
                    </a:srgbClr>
                  </a:gs>
                  <a:gs pos="50000">
                    <a:srgbClr val="9437FF">
                      <a:tint val="44500"/>
                      <a:satMod val="160000"/>
                    </a:srgbClr>
                  </a:gs>
                  <a:gs pos="100000">
                    <a:srgbClr val="9437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53360AC9-90AE-6E62-3AC2-32DF86AEC47E}"/>
                  </a:ext>
                </a:extLst>
              </p:cNvPr>
              <p:cNvSpPr/>
              <p:nvPr/>
            </p:nvSpPr>
            <p:spPr>
              <a:xfrm>
                <a:off x="5531284" y="3268730"/>
                <a:ext cx="832284" cy="244100"/>
              </a:xfrm>
              <a:prstGeom prst="rect">
                <a:avLst/>
              </a:prstGeom>
              <a:gradFill flip="none" rotWithShape="1">
                <a:gsLst>
                  <a:gs pos="0">
                    <a:srgbClr val="9437FF">
                      <a:tint val="66000"/>
                      <a:satMod val="160000"/>
                    </a:srgbClr>
                  </a:gs>
                  <a:gs pos="50000">
                    <a:srgbClr val="9437FF">
                      <a:tint val="44500"/>
                      <a:satMod val="160000"/>
                    </a:srgbClr>
                  </a:gs>
                  <a:gs pos="100000">
                    <a:srgbClr val="9437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5" name="Connettore diritto 14">
                <a:extLst>
                  <a:ext uri="{FF2B5EF4-FFF2-40B4-BE49-F238E27FC236}">
                    <a16:creationId xmlns:a16="http://schemas.microsoft.com/office/drawing/2014/main" id="{782D19E7-26CD-CAB1-8556-21B27C3530B6}"/>
                  </a:ext>
                </a:extLst>
              </p:cNvPr>
              <p:cNvCxnSpPr>
                <a:cxnSpLocks/>
              </p:cNvCxnSpPr>
              <p:nvPr/>
            </p:nvCxnSpPr>
            <p:spPr>
              <a:xfrm flipV="1">
                <a:off x="5407087" y="1758950"/>
                <a:ext cx="0" cy="2777264"/>
              </a:xfrm>
              <a:prstGeom prst="line">
                <a:avLst/>
              </a:prstGeom>
              <a:ln w="381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Rettangolo 15">
                <a:extLst>
                  <a:ext uri="{FF2B5EF4-FFF2-40B4-BE49-F238E27FC236}">
                    <a16:creationId xmlns:a16="http://schemas.microsoft.com/office/drawing/2014/main" id="{5D10F703-2AF2-A2E2-E652-4E582796AB9C}"/>
                  </a:ext>
                </a:extLst>
              </p:cNvPr>
              <p:cNvSpPr/>
              <p:nvPr/>
            </p:nvSpPr>
            <p:spPr>
              <a:xfrm>
                <a:off x="5511799" y="4052820"/>
                <a:ext cx="832284" cy="234950"/>
              </a:xfrm>
              <a:prstGeom prst="rect">
                <a:avLst/>
              </a:prstGeom>
              <a:gradFill flip="none" rotWithShape="1">
                <a:gsLst>
                  <a:gs pos="0">
                    <a:srgbClr val="9437FF">
                      <a:tint val="66000"/>
                      <a:satMod val="160000"/>
                    </a:srgbClr>
                  </a:gs>
                  <a:gs pos="50000">
                    <a:srgbClr val="9437FF">
                      <a:tint val="44500"/>
                      <a:satMod val="160000"/>
                    </a:srgbClr>
                  </a:gs>
                  <a:gs pos="100000">
                    <a:srgbClr val="9437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7" name="Rettangolo 16">
                <a:extLst>
                  <a:ext uri="{FF2B5EF4-FFF2-40B4-BE49-F238E27FC236}">
                    <a16:creationId xmlns:a16="http://schemas.microsoft.com/office/drawing/2014/main" id="{EC429182-EBAE-3BEA-9A1A-E75B5A0B69C7}"/>
                  </a:ext>
                </a:extLst>
              </p:cNvPr>
              <p:cNvSpPr/>
              <p:nvPr/>
            </p:nvSpPr>
            <p:spPr>
              <a:xfrm>
                <a:off x="5439643" y="2483601"/>
                <a:ext cx="170581" cy="265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Rettangolo 17">
                <a:extLst>
                  <a:ext uri="{FF2B5EF4-FFF2-40B4-BE49-F238E27FC236}">
                    <a16:creationId xmlns:a16="http://schemas.microsoft.com/office/drawing/2014/main" id="{4A5CA0F2-106C-378F-1DC6-40A1FE2CA39A}"/>
                  </a:ext>
                </a:extLst>
              </p:cNvPr>
              <p:cNvSpPr/>
              <p:nvPr/>
            </p:nvSpPr>
            <p:spPr>
              <a:xfrm>
                <a:off x="5511799" y="2486776"/>
                <a:ext cx="851769" cy="265947"/>
              </a:xfrm>
              <a:prstGeom prst="rect">
                <a:avLst/>
              </a:prstGeom>
              <a:gradFill flip="none" rotWithShape="1">
                <a:gsLst>
                  <a:gs pos="0">
                    <a:srgbClr val="9437FF">
                      <a:tint val="66000"/>
                      <a:satMod val="160000"/>
                    </a:srgbClr>
                  </a:gs>
                  <a:gs pos="50000">
                    <a:srgbClr val="9437FF">
                      <a:tint val="44500"/>
                      <a:satMod val="160000"/>
                    </a:srgbClr>
                  </a:gs>
                  <a:gs pos="100000">
                    <a:srgbClr val="9437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364F902C-9A20-B6E1-B535-5486134A7AD2}"/>
                  </a:ext>
                </a:extLst>
              </p:cNvPr>
              <p:cNvSpPr/>
              <p:nvPr/>
            </p:nvSpPr>
            <p:spPr>
              <a:xfrm>
                <a:off x="5518931" y="4051562"/>
                <a:ext cx="201753" cy="244100"/>
              </a:xfrm>
              <a:prstGeom prst="rect">
                <a:avLst/>
              </a:prstGeom>
              <a:gradFill flip="none" rotWithShape="1">
                <a:gsLst>
                  <a:gs pos="0">
                    <a:srgbClr val="9437FF">
                      <a:tint val="66000"/>
                      <a:satMod val="160000"/>
                    </a:srgbClr>
                  </a:gs>
                  <a:gs pos="50000">
                    <a:srgbClr val="9437FF">
                      <a:tint val="44500"/>
                      <a:satMod val="160000"/>
                    </a:srgbClr>
                  </a:gs>
                  <a:gs pos="100000">
                    <a:srgbClr val="9437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E7033535-4E87-C928-142F-BA64B37BC7DE}"/>
                  </a:ext>
                </a:extLst>
              </p:cNvPr>
              <p:cNvSpPr/>
              <p:nvPr/>
            </p:nvSpPr>
            <p:spPr>
              <a:xfrm>
                <a:off x="5720684" y="4047990"/>
                <a:ext cx="310369" cy="235839"/>
              </a:xfrm>
              <a:prstGeom prst="rect">
                <a:avLst/>
              </a:prstGeom>
              <a:gradFill flip="none" rotWithShape="1">
                <a:gsLst>
                  <a:gs pos="0">
                    <a:srgbClr val="9437FF">
                      <a:tint val="66000"/>
                      <a:satMod val="160000"/>
                    </a:srgbClr>
                  </a:gs>
                  <a:gs pos="50000">
                    <a:srgbClr val="9437FF">
                      <a:tint val="44500"/>
                      <a:satMod val="160000"/>
                    </a:srgbClr>
                  </a:gs>
                  <a:gs pos="100000">
                    <a:srgbClr val="9437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a:extLst>
                  <a:ext uri="{FF2B5EF4-FFF2-40B4-BE49-F238E27FC236}">
                    <a16:creationId xmlns:a16="http://schemas.microsoft.com/office/drawing/2014/main" id="{AB2958C8-B577-A864-0FD3-F11BB4ED3B8D}"/>
                  </a:ext>
                </a:extLst>
              </p:cNvPr>
              <p:cNvSpPr/>
              <p:nvPr/>
            </p:nvSpPr>
            <p:spPr>
              <a:xfrm>
                <a:off x="6031053" y="4047990"/>
                <a:ext cx="310368" cy="244610"/>
              </a:xfrm>
              <a:prstGeom prst="rect">
                <a:avLst/>
              </a:prstGeom>
              <a:gradFill flip="none" rotWithShape="1">
                <a:gsLst>
                  <a:gs pos="0">
                    <a:srgbClr val="9437FF">
                      <a:tint val="66000"/>
                      <a:satMod val="160000"/>
                    </a:srgbClr>
                  </a:gs>
                  <a:gs pos="50000">
                    <a:srgbClr val="9437FF">
                      <a:tint val="44500"/>
                      <a:satMod val="160000"/>
                    </a:srgbClr>
                  </a:gs>
                  <a:gs pos="100000">
                    <a:srgbClr val="9437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7" name="Rettangolo con angoli arrotondati 6">
              <a:extLst>
                <a:ext uri="{FF2B5EF4-FFF2-40B4-BE49-F238E27FC236}">
                  <a16:creationId xmlns:a16="http://schemas.microsoft.com/office/drawing/2014/main" id="{B815DBA3-3D98-7CC8-EE9D-59950F2E751F}"/>
                </a:ext>
              </a:extLst>
            </p:cNvPr>
            <p:cNvSpPr/>
            <p:nvPr/>
          </p:nvSpPr>
          <p:spPr>
            <a:xfrm>
              <a:off x="4319669" y="3429000"/>
              <a:ext cx="2229991" cy="2844385"/>
            </a:xfrm>
            <a:prstGeom prst="roundRect">
              <a:avLst>
                <a:gd name="adj" fmla="val 13473"/>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r>
                <a:rPr lang="it-IT" dirty="0" err="1"/>
                <a:t>Phase</a:t>
              </a:r>
              <a:r>
                <a:rPr lang="it-IT" dirty="0"/>
                <a:t> I</a:t>
              </a:r>
            </a:p>
          </p:txBody>
        </p:sp>
      </p:grpSp>
    </p:spTree>
    <p:extLst>
      <p:ext uri="{BB962C8B-B14F-4D97-AF65-F5344CB8AC3E}">
        <p14:creationId xmlns:p14="http://schemas.microsoft.com/office/powerpoint/2010/main" val="4038147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A51E97-E75D-DF3D-3DA2-9E954DE47B5E}"/>
              </a:ext>
            </a:extLst>
          </p:cNvPr>
          <p:cNvSpPr>
            <a:spLocks noGrp="1"/>
          </p:cNvSpPr>
          <p:nvPr>
            <p:ph type="title"/>
          </p:nvPr>
        </p:nvSpPr>
        <p:spPr>
          <a:xfrm>
            <a:off x="838200" y="663549"/>
            <a:ext cx="10515600" cy="1094702"/>
          </a:xfrm>
        </p:spPr>
        <p:txBody>
          <a:bodyPr/>
          <a:lstStyle/>
          <a:p>
            <a:r>
              <a:rPr lang="en-GB" noProof="0" dirty="0"/>
              <a:t>Improvements in phase I</a:t>
            </a:r>
          </a:p>
        </p:txBody>
      </p:sp>
      <p:sp>
        <p:nvSpPr>
          <p:cNvPr id="4" name="Segnaposto piè di pagina 3">
            <a:extLst>
              <a:ext uri="{FF2B5EF4-FFF2-40B4-BE49-F238E27FC236}">
                <a16:creationId xmlns:a16="http://schemas.microsoft.com/office/drawing/2014/main" id="{D619FB85-2DD0-0948-FF6F-CC08C43629C7}"/>
              </a:ext>
            </a:extLst>
          </p:cNvPr>
          <p:cNvSpPr>
            <a:spLocks noGrp="1"/>
          </p:cNvSpPr>
          <p:nvPr>
            <p:ph type="ftr" sz="quarter" idx="11"/>
          </p:nvPr>
        </p:nvSpPr>
        <p:spPr/>
        <p:txBody>
          <a:bodyPr/>
          <a:lstStyle/>
          <a:p>
            <a:r>
              <a:rPr lang="en-US" dirty="0"/>
              <a:t>Fabio Garufi - Intl. Conference on the physics of the two infinities 2023</a:t>
            </a:r>
            <a:endParaRPr lang="it-IT" dirty="0"/>
          </a:p>
        </p:txBody>
      </p:sp>
      <p:sp>
        <p:nvSpPr>
          <p:cNvPr id="5" name="Segnaposto numero diapositiva 4">
            <a:extLst>
              <a:ext uri="{FF2B5EF4-FFF2-40B4-BE49-F238E27FC236}">
                <a16:creationId xmlns:a16="http://schemas.microsoft.com/office/drawing/2014/main" id="{770DAB60-8EBD-6360-92E2-F95D8DC1B0B5}"/>
              </a:ext>
            </a:extLst>
          </p:cNvPr>
          <p:cNvSpPr>
            <a:spLocks noGrp="1"/>
          </p:cNvSpPr>
          <p:nvPr>
            <p:ph type="sldNum" sz="quarter" idx="12"/>
          </p:nvPr>
        </p:nvSpPr>
        <p:spPr/>
        <p:txBody>
          <a:bodyPr/>
          <a:lstStyle/>
          <a:p>
            <a:fld id="{1980F75D-B04F-4377-8320-55DE5D3778B6}" type="slidenum">
              <a:rPr lang="it-IT" smtClean="0"/>
              <a:t>6</a:t>
            </a:fld>
            <a:endParaRPr lang="it-IT"/>
          </a:p>
        </p:txBody>
      </p:sp>
      <p:pic>
        <p:nvPicPr>
          <p:cNvPr id="8" name="Immagine 7">
            <a:extLst>
              <a:ext uri="{FF2B5EF4-FFF2-40B4-BE49-F238E27FC236}">
                <a16:creationId xmlns:a16="http://schemas.microsoft.com/office/drawing/2014/main" id="{9AD943C6-12F9-0E23-B715-045DE5105B40}"/>
              </a:ext>
            </a:extLst>
          </p:cNvPr>
          <p:cNvPicPr>
            <a:picLocks noChangeAspect="1"/>
          </p:cNvPicPr>
          <p:nvPr/>
        </p:nvPicPr>
        <p:blipFill>
          <a:blip r:embed="rId3"/>
          <a:stretch>
            <a:fillRect/>
          </a:stretch>
        </p:blipFill>
        <p:spPr>
          <a:xfrm>
            <a:off x="435194" y="1491793"/>
            <a:ext cx="5821380" cy="4816027"/>
          </a:xfrm>
          <a:prstGeom prst="rect">
            <a:avLst/>
          </a:prstGeom>
        </p:spPr>
      </p:pic>
      <p:sp>
        <p:nvSpPr>
          <p:cNvPr id="9" name="CasellaDiTesto 8">
            <a:extLst>
              <a:ext uri="{FF2B5EF4-FFF2-40B4-BE49-F238E27FC236}">
                <a16:creationId xmlns:a16="http://schemas.microsoft.com/office/drawing/2014/main" id="{186012D4-1F60-8F75-91F1-FAA511A20165}"/>
              </a:ext>
            </a:extLst>
          </p:cNvPr>
          <p:cNvSpPr txBox="1"/>
          <p:nvPr/>
        </p:nvSpPr>
        <p:spPr>
          <a:xfrm flipH="1">
            <a:off x="6628949" y="813946"/>
            <a:ext cx="5323840" cy="5632311"/>
          </a:xfrm>
          <a:prstGeom prst="rect">
            <a:avLst/>
          </a:prstGeom>
          <a:noFill/>
        </p:spPr>
        <p:txBody>
          <a:bodyPr wrap="square" rtlCol="0">
            <a:spAutoFit/>
          </a:bodyPr>
          <a:lstStyle/>
          <a:p>
            <a:pPr marL="342900" indent="-342900">
              <a:buFont typeface="+mj-lt"/>
              <a:buAutoNum type="arabicPeriod"/>
            </a:pPr>
            <a:r>
              <a:rPr lang="en-GB" sz="2000" dirty="0"/>
              <a:t>Higher power Laser amplifier</a:t>
            </a:r>
          </a:p>
          <a:p>
            <a:pPr marL="342900" indent="-342900">
              <a:buFont typeface="+mj-lt"/>
              <a:buAutoNum type="arabicPeriod"/>
            </a:pPr>
            <a:r>
              <a:rPr lang="en-GB" sz="2000" dirty="0"/>
              <a:t>Signal recycling mirror on the anti-symmetric port.</a:t>
            </a:r>
          </a:p>
          <a:p>
            <a:pPr marL="342900" indent="-342900">
              <a:buFont typeface="+mj-lt"/>
              <a:buAutoNum type="arabicPeriod"/>
            </a:pPr>
            <a:r>
              <a:rPr lang="en-GB" sz="2000" dirty="0"/>
              <a:t>Frequency dependent squeezing to beat Shot noise at high </a:t>
            </a:r>
            <a:r>
              <a:rPr lang="en-GB" sz="2000" dirty="0" err="1"/>
              <a:t>freqs</a:t>
            </a:r>
            <a:r>
              <a:rPr lang="en-GB" sz="2000" dirty="0"/>
              <a:t> and radiation pressure at low </a:t>
            </a:r>
            <a:r>
              <a:rPr lang="en-GB" sz="2000" dirty="0" err="1"/>
              <a:t>freqs</a:t>
            </a:r>
            <a:r>
              <a:rPr lang="en-GB" sz="2000" dirty="0"/>
              <a:t>.</a:t>
            </a:r>
          </a:p>
          <a:p>
            <a:pPr marL="342900" indent="-342900">
              <a:buFont typeface="+mj-lt"/>
              <a:buAutoNum type="arabicPeriod"/>
            </a:pPr>
            <a:r>
              <a:rPr lang="en-GB" sz="2000" dirty="0"/>
              <a:t>Green light auxiliary laser to pre-align and control the signal recycling cavity; Scattered light mitigation</a:t>
            </a:r>
          </a:p>
          <a:p>
            <a:pPr marL="342900" indent="-342900">
              <a:buFont typeface="+mj-lt"/>
              <a:buAutoNum type="arabicPeriod"/>
            </a:pPr>
            <a:r>
              <a:rPr lang="en-GB" sz="2000" dirty="0"/>
              <a:t>New Input mode Cleaner payload with an instrumented baffle to monitor and cut stray light. </a:t>
            </a:r>
          </a:p>
          <a:p>
            <a:pPr marL="342900" indent="-342900">
              <a:buFont typeface="+mj-lt"/>
              <a:buAutoNum type="arabicPeriod"/>
            </a:pPr>
            <a:r>
              <a:rPr lang="en-GB" sz="2000" dirty="0"/>
              <a:t>New high finesse output mode cleaner and new read-out photodiodes.</a:t>
            </a:r>
          </a:p>
          <a:p>
            <a:pPr marL="342900" indent="-342900">
              <a:buFont typeface="+mj-lt"/>
              <a:buAutoNum type="arabicPeriod"/>
            </a:pPr>
            <a:r>
              <a:rPr lang="en-GB" sz="2000" dirty="0"/>
              <a:t>High vacuum upgrades and reduction of environmental noise.</a:t>
            </a:r>
          </a:p>
          <a:p>
            <a:pPr marL="342900" indent="-342900">
              <a:buFont typeface="+mj-lt"/>
              <a:buAutoNum type="arabicPeriod"/>
            </a:pPr>
            <a:r>
              <a:rPr lang="en-GB" sz="2000" dirty="0"/>
              <a:t>Deployment of accelerometer arrays for Newtonian Noise characterization</a:t>
            </a:r>
          </a:p>
        </p:txBody>
      </p:sp>
      <p:sp>
        <p:nvSpPr>
          <p:cNvPr id="10" name="Ovale 9">
            <a:extLst>
              <a:ext uri="{FF2B5EF4-FFF2-40B4-BE49-F238E27FC236}">
                <a16:creationId xmlns:a16="http://schemas.microsoft.com/office/drawing/2014/main" id="{0874F4BD-53D3-3D4E-80DA-EBD8250DB343}"/>
              </a:ext>
            </a:extLst>
          </p:cNvPr>
          <p:cNvSpPr/>
          <p:nvPr/>
        </p:nvSpPr>
        <p:spPr>
          <a:xfrm>
            <a:off x="435194" y="3677896"/>
            <a:ext cx="1006542" cy="90456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tx1"/>
                </a:solidFill>
              </a:rPr>
              <a:t>1</a:t>
            </a:r>
          </a:p>
        </p:txBody>
      </p:sp>
      <p:sp>
        <p:nvSpPr>
          <p:cNvPr id="12" name="Ovale 11">
            <a:extLst>
              <a:ext uri="{FF2B5EF4-FFF2-40B4-BE49-F238E27FC236}">
                <a16:creationId xmlns:a16="http://schemas.microsoft.com/office/drawing/2014/main" id="{74CF6235-3A5A-2971-DACF-BCC009225A14}"/>
              </a:ext>
            </a:extLst>
          </p:cNvPr>
          <p:cNvSpPr/>
          <p:nvPr/>
        </p:nvSpPr>
        <p:spPr>
          <a:xfrm>
            <a:off x="2360428" y="4824802"/>
            <a:ext cx="1307005" cy="41026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tx1"/>
                </a:solidFill>
              </a:rPr>
              <a:t>2</a:t>
            </a:r>
          </a:p>
        </p:txBody>
      </p:sp>
      <p:sp>
        <p:nvSpPr>
          <p:cNvPr id="13" name="Ovale 12">
            <a:extLst>
              <a:ext uri="{FF2B5EF4-FFF2-40B4-BE49-F238E27FC236}">
                <a16:creationId xmlns:a16="http://schemas.microsoft.com/office/drawing/2014/main" id="{E56BD744-44BB-5210-3994-6C2D612FADA5}"/>
              </a:ext>
            </a:extLst>
          </p:cNvPr>
          <p:cNvSpPr/>
          <p:nvPr/>
        </p:nvSpPr>
        <p:spPr>
          <a:xfrm>
            <a:off x="3519948" y="4509813"/>
            <a:ext cx="2251587" cy="168463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dirty="0">
                <a:solidFill>
                  <a:schemeClr val="tx1"/>
                </a:solidFill>
              </a:rPr>
              <a:t>3</a:t>
            </a:r>
          </a:p>
        </p:txBody>
      </p:sp>
      <p:sp>
        <p:nvSpPr>
          <p:cNvPr id="14" name="Ovale 13">
            <a:extLst>
              <a:ext uri="{FF2B5EF4-FFF2-40B4-BE49-F238E27FC236}">
                <a16:creationId xmlns:a16="http://schemas.microsoft.com/office/drawing/2014/main" id="{B4C8915C-8C3D-3ACC-4E3B-97C1B93573F9}"/>
              </a:ext>
            </a:extLst>
          </p:cNvPr>
          <p:cNvSpPr/>
          <p:nvPr/>
        </p:nvSpPr>
        <p:spPr>
          <a:xfrm>
            <a:off x="2630130" y="1453237"/>
            <a:ext cx="1140542" cy="58993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tx1"/>
                </a:solidFill>
              </a:rPr>
              <a:t>4</a:t>
            </a:r>
          </a:p>
        </p:txBody>
      </p:sp>
      <p:sp>
        <p:nvSpPr>
          <p:cNvPr id="15" name="Ovale 14">
            <a:extLst>
              <a:ext uri="{FF2B5EF4-FFF2-40B4-BE49-F238E27FC236}">
                <a16:creationId xmlns:a16="http://schemas.microsoft.com/office/drawing/2014/main" id="{D1E5A06E-F7CA-FA0A-6E76-E3D1BCC4693E}"/>
              </a:ext>
            </a:extLst>
          </p:cNvPr>
          <p:cNvSpPr/>
          <p:nvPr/>
        </p:nvSpPr>
        <p:spPr>
          <a:xfrm>
            <a:off x="5453506" y="3376939"/>
            <a:ext cx="934064" cy="153319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dirty="0">
                <a:solidFill>
                  <a:schemeClr val="tx1"/>
                </a:solidFill>
              </a:rPr>
              <a:t>4</a:t>
            </a:r>
          </a:p>
        </p:txBody>
      </p:sp>
      <p:sp>
        <p:nvSpPr>
          <p:cNvPr id="16" name="Ovale 15">
            <a:extLst>
              <a:ext uri="{FF2B5EF4-FFF2-40B4-BE49-F238E27FC236}">
                <a16:creationId xmlns:a16="http://schemas.microsoft.com/office/drawing/2014/main" id="{DEA9F19F-0480-AAE3-0BAC-551ED07E1D94}"/>
              </a:ext>
            </a:extLst>
          </p:cNvPr>
          <p:cNvSpPr/>
          <p:nvPr/>
        </p:nvSpPr>
        <p:spPr>
          <a:xfrm>
            <a:off x="925033" y="2168645"/>
            <a:ext cx="1091890" cy="90456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tx1"/>
                </a:solidFill>
              </a:rPr>
              <a:t>5</a:t>
            </a:r>
          </a:p>
        </p:txBody>
      </p:sp>
      <p:sp>
        <p:nvSpPr>
          <p:cNvPr id="17" name="Ovale 16">
            <a:extLst>
              <a:ext uri="{FF2B5EF4-FFF2-40B4-BE49-F238E27FC236}">
                <a16:creationId xmlns:a16="http://schemas.microsoft.com/office/drawing/2014/main" id="{C08E0A88-4F62-10C0-DA07-2F6B35A586C1}"/>
              </a:ext>
            </a:extLst>
          </p:cNvPr>
          <p:cNvSpPr/>
          <p:nvPr/>
        </p:nvSpPr>
        <p:spPr>
          <a:xfrm>
            <a:off x="2803796" y="5451782"/>
            <a:ext cx="855406" cy="90456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dirty="0">
                <a:solidFill>
                  <a:schemeClr val="tx1"/>
                </a:solidFill>
              </a:rPr>
              <a:t>6</a:t>
            </a:r>
          </a:p>
        </p:txBody>
      </p:sp>
    </p:spTree>
    <p:extLst>
      <p:ext uri="{BB962C8B-B14F-4D97-AF65-F5344CB8AC3E}">
        <p14:creationId xmlns:p14="http://schemas.microsoft.com/office/powerpoint/2010/main" val="99203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 calcmode="lin" valueType="num">
                                      <p:cBhvr additive="base">
                                        <p:cTn id="27"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9">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 calcmode="lin" valueType="num">
                                      <p:cBhvr additive="base">
                                        <p:cTn id="37"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
                                            <p:txEl>
                                              <p:pRg st="3" end="3"/>
                                            </p:txEl>
                                          </p:spTgt>
                                        </p:tgtEl>
                                        <p:attrNameLst>
                                          <p:attrName>ppt_y</p:attrName>
                                        </p:attrNameLst>
                                      </p:cBhvr>
                                      <p:tavLst>
                                        <p:tav tm="0">
                                          <p:val>
                                            <p:strVal val="#ppt_y"/>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9">
                                            <p:txEl>
                                              <p:pRg st="4" end="4"/>
                                            </p:txEl>
                                          </p:spTgt>
                                        </p:tgtEl>
                                        <p:attrNameLst>
                                          <p:attrName>style.visibility</p:attrName>
                                        </p:attrNameLst>
                                      </p:cBhvr>
                                      <p:to>
                                        <p:strVal val="visible"/>
                                      </p:to>
                                    </p:set>
                                    <p:anim calcmode="lin" valueType="num">
                                      <p:cBhvr additive="base">
                                        <p:cTn id="51" dur="50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9">
                                            <p:txEl>
                                              <p:pRg st="4" end="4"/>
                                            </p:txEl>
                                          </p:spTgt>
                                        </p:tgtEl>
                                        <p:attrNameLst>
                                          <p:attrName>ppt_y</p:attrName>
                                        </p:attrNameLst>
                                      </p:cBhvr>
                                      <p:tavLst>
                                        <p:tav tm="0">
                                          <p:val>
                                            <p:strVal val="#ppt_y"/>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9">
                                            <p:txEl>
                                              <p:pRg st="5" end="5"/>
                                            </p:txEl>
                                          </p:spTgt>
                                        </p:tgtEl>
                                        <p:attrNameLst>
                                          <p:attrName>style.visibility</p:attrName>
                                        </p:attrNameLst>
                                      </p:cBhvr>
                                      <p:to>
                                        <p:strVal val="visible"/>
                                      </p:to>
                                    </p:set>
                                    <p:anim calcmode="lin" valueType="num">
                                      <p:cBhvr additive="base">
                                        <p:cTn id="61" dur="500" fill="hold"/>
                                        <p:tgtEl>
                                          <p:spTgt spid="9">
                                            <p:txEl>
                                              <p:pRg st="5" end="5"/>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9">
                                            <p:txEl>
                                              <p:pRg st="5" end="5"/>
                                            </p:txEl>
                                          </p:spTgt>
                                        </p:tgtEl>
                                        <p:attrNameLst>
                                          <p:attrName>ppt_y</p:attrName>
                                        </p:attrNameLst>
                                      </p:cBhvr>
                                      <p:tavLst>
                                        <p:tav tm="0">
                                          <p:val>
                                            <p:strVal val="#ppt_y"/>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nodeType="clickEffect">
                                  <p:stCondLst>
                                    <p:cond delay="0"/>
                                  </p:stCondLst>
                                  <p:childTnLst>
                                    <p:set>
                                      <p:cBhvr>
                                        <p:cTn id="70" dur="1" fill="hold">
                                          <p:stCondLst>
                                            <p:cond delay="0"/>
                                          </p:stCondLst>
                                        </p:cTn>
                                        <p:tgtEl>
                                          <p:spTgt spid="9">
                                            <p:txEl>
                                              <p:pRg st="6" end="6"/>
                                            </p:txEl>
                                          </p:spTgt>
                                        </p:tgtEl>
                                        <p:attrNameLst>
                                          <p:attrName>style.visibility</p:attrName>
                                        </p:attrNameLst>
                                      </p:cBhvr>
                                      <p:to>
                                        <p:strVal val="visible"/>
                                      </p:to>
                                    </p:set>
                                    <p:anim calcmode="lin" valueType="num">
                                      <p:cBhvr additive="base">
                                        <p:cTn id="71" dur="500" fill="hold"/>
                                        <p:tgtEl>
                                          <p:spTgt spid="9">
                                            <p:txEl>
                                              <p:pRg st="6" end="6"/>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nodeType="clickEffect">
                                  <p:stCondLst>
                                    <p:cond delay="0"/>
                                  </p:stCondLst>
                                  <p:childTnLst>
                                    <p:set>
                                      <p:cBhvr>
                                        <p:cTn id="76" dur="1" fill="hold">
                                          <p:stCondLst>
                                            <p:cond delay="0"/>
                                          </p:stCondLst>
                                        </p:cTn>
                                        <p:tgtEl>
                                          <p:spTgt spid="9">
                                            <p:txEl>
                                              <p:pRg st="7" end="7"/>
                                            </p:txEl>
                                          </p:spTgt>
                                        </p:tgtEl>
                                        <p:attrNameLst>
                                          <p:attrName>style.visibility</p:attrName>
                                        </p:attrNameLst>
                                      </p:cBhvr>
                                      <p:to>
                                        <p:strVal val="visible"/>
                                      </p:to>
                                    </p:set>
                                    <p:anim calcmode="lin" valueType="num">
                                      <p:cBhvr additive="base">
                                        <p:cTn id="77" dur="500" fill="hold"/>
                                        <p:tgtEl>
                                          <p:spTgt spid="9">
                                            <p:txEl>
                                              <p:pRg st="7" end="7"/>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2D9A293B-77CD-E28B-D58D-4195A845287F}"/>
              </a:ext>
            </a:extLst>
          </p:cNvPr>
          <p:cNvPicPr>
            <a:picLocks noChangeAspect="1"/>
          </p:cNvPicPr>
          <p:nvPr/>
        </p:nvPicPr>
        <p:blipFill>
          <a:blip r:embed="rId2"/>
          <a:stretch>
            <a:fillRect/>
          </a:stretch>
        </p:blipFill>
        <p:spPr>
          <a:xfrm>
            <a:off x="542140" y="783774"/>
            <a:ext cx="8013536" cy="5114833"/>
          </a:xfrm>
          <a:prstGeom prst="rect">
            <a:avLst/>
          </a:prstGeom>
        </p:spPr>
      </p:pic>
      <p:sp>
        <p:nvSpPr>
          <p:cNvPr id="2" name="Segnaposto piè di pagina 1">
            <a:extLst>
              <a:ext uri="{FF2B5EF4-FFF2-40B4-BE49-F238E27FC236}">
                <a16:creationId xmlns:a16="http://schemas.microsoft.com/office/drawing/2014/main" id="{68D48BD0-24CE-BBE0-702E-FFECF49546D6}"/>
              </a:ext>
            </a:extLst>
          </p:cNvPr>
          <p:cNvSpPr>
            <a:spLocks noGrp="1"/>
          </p:cNvSpPr>
          <p:nvPr>
            <p:ph type="ftr" sz="quarter" idx="11"/>
          </p:nvPr>
        </p:nvSpPr>
        <p:spPr>
          <a:xfrm>
            <a:off x="4168916" y="6356350"/>
            <a:ext cx="4114800" cy="365125"/>
          </a:xfrm>
        </p:spPr>
        <p:txBody>
          <a:bodyPr/>
          <a:lstStyle/>
          <a:p>
            <a:r>
              <a:rPr lang="en-US"/>
              <a:t>Fabio Garufi - Intl. Conference on the physics of the two infinities 2023</a:t>
            </a:r>
            <a:endParaRPr lang="it-IT"/>
          </a:p>
        </p:txBody>
      </p:sp>
      <p:sp>
        <p:nvSpPr>
          <p:cNvPr id="3" name="Segnaposto numero diapositiva 2">
            <a:extLst>
              <a:ext uri="{FF2B5EF4-FFF2-40B4-BE49-F238E27FC236}">
                <a16:creationId xmlns:a16="http://schemas.microsoft.com/office/drawing/2014/main" id="{360B4DE5-8A5D-0FB3-9383-2FBA7EA4B7AF}"/>
              </a:ext>
            </a:extLst>
          </p:cNvPr>
          <p:cNvSpPr>
            <a:spLocks noGrp="1"/>
          </p:cNvSpPr>
          <p:nvPr>
            <p:ph type="sldNum" sz="quarter" idx="12"/>
          </p:nvPr>
        </p:nvSpPr>
        <p:spPr/>
        <p:txBody>
          <a:bodyPr/>
          <a:lstStyle/>
          <a:p>
            <a:fld id="{1980F75D-B04F-4377-8320-55DE5D3778B6}" type="slidenum">
              <a:rPr lang="it-IT" smtClean="0"/>
              <a:t>7</a:t>
            </a:fld>
            <a:endParaRPr lang="it-IT"/>
          </a:p>
        </p:txBody>
      </p:sp>
      <p:sp>
        <p:nvSpPr>
          <p:cNvPr id="6" name="CasellaDiTesto 5">
            <a:extLst>
              <a:ext uri="{FF2B5EF4-FFF2-40B4-BE49-F238E27FC236}">
                <a16:creationId xmlns:a16="http://schemas.microsoft.com/office/drawing/2014/main" id="{336944B0-6779-3E90-1954-215AB4A82A45}"/>
              </a:ext>
            </a:extLst>
          </p:cNvPr>
          <p:cNvSpPr txBox="1"/>
          <p:nvPr/>
        </p:nvSpPr>
        <p:spPr>
          <a:xfrm>
            <a:off x="8283716" y="282353"/>
            <a:ext cx="3672309" cy="923330"/>
          </a:xfrm>
          <a:prstGeom prst="rect">
            <a:avLst/>
          </a:prstGeom>
          <a:noFill/>
        </p:spPr>
        <p:txBody>
          <a:bodyPr wrap="square" rtlCol="0">
            <a:spAutoFit/>
          </a:bodyPr>
          <a:lstStyle/>
          <a:p>
            <a:r>
              <a:rPr lang="en-GB" dirty="0"/>
              <a:t>BNS range: the distance at which the signal from a 1.4+1.4 solar masses binary merger has a SNR of 8.</a:t>
            </a:r>
          </a:p>
        </p:txBody>
      </p:sp>
      <p:sp>
        <p:nvSpPr>
          <p:cNvPr id="7" name="CasellaDiTesto 6">
            <a:extLst>
              <a:ext uri="{FF2B5EF4-FFF2-40B4-BE49-F238E27FC236}">
                <a16:creationId xmlns:a16="http://schemas.microsoft.com/office/drawing/2014/main" id="{1E0E4F49-C723-5DDD-C518-55DB83431026}"/>
              </a:ext>
            </a:extLst>
          </p:cNvPr>
          <p:cNvSpPr txBox="1"/>
          <p:nvPr/>
        </p:nvSpPr>
        <p:spPr>
          <a:xfrm>
            <a:off x="1543665" y="5747091"/>
            <a:ext cx="2037735" cy="646331"/>
          </a:xfrm>
          <a:prstGeom prst="rect">
            <a:avLst/>
          </a:prstGeom>
          <a:noFill/>
        </p:spPr>
        <p:txBody>
          <a:bodyPr wrap="square" rtlCol="0">
            <a:spAutoFit/>
          </a:bodyPr>
          <a:lstStyle/>
          <a:p>
            <a:r>
              <a:rPr lang="en-GB" dirty="0"/>
              <a:t>Single recycled interferometer</a:t>
            </a:r>
          </a:p>
        </p:txBody>
      </p:sp>
      <p:cxnSp>
        <p:nvCxnSpPr>
          <p:cNvPr id="9" name="Connettore 2 8">
            <a:extLst>
              <a:ext uri="{FF2B5EF4-FFF2-40B4-BE49-F238E27FC236}">
                <a16:creationId xmlns:a16="http://schemas.microsoft.com/office/drawing/2014/main" id="{0C2CB06B-C79A-BDA8-4478-42D1C6EF7EF6}"/>
              </a:ext>
            </a:extLst>
          </p:cNvPr>
          <p:cNvCxnSpPr>
            <a:cxnSpLocks/>
            <a:stCxn id="7" idx="0"/>
          </p:cNvCxnSpPr>
          <p:nvPr/>
        </p:nvCxnSpPr>
        <p:spPr>
          <a:xfrm flipV="1">
            <a:off x="2562533" y="4253706"/>
            <a:ext cx="1225004" cy="149338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F41CCF50-9E81-17EA-C658-4BAED3310DDB}"/>
              </a:ext>
            </a:extLst>
          </p:cNvPr>
          <p:cNvSpPr txBox="1"/>
          <p:nvPr/>
        </p:nvSpPr>
        <p:spPr>
          <a:xfrm>
            <a:off x="7396264" y="5652317"/>
            <a:ext cx="2037735" cy="646331"/>
          </a:xfrm>
          <a:prstGeom prst="rect">
            <a:avLst/>
          </a:prstGeom>
          <a:noFill/>
        </p:spPr>
        <p:txBody>
          <a:bodyPr wrap="square" rtlCol="0">
            <a:spAutoFit/>
          </a:bodyPr>
          <a:lstStyle/>
          <a:p>
            <a:r>
              <a:rPr lang="en-GB" dirty="0"/>
              <a:t>Dual recycled interferometer</a:t>
            </a:r>
          </a:p>
        </p:txBody>
      </p:sp>
      <p:cxnSp>
        <p:nvCxnSpPr>
          <p:cNvPr id="13" name="Connettore 2 12">
            <a:extLst>
              <a:ext uri="{FF2B5EF4-FFF2-40B4-BE49-F238E27FC236}">
                <a16:creationId xmlns:a16="http://schemas.microsoft.com/office/drawing/2014/main" id="{BC9AB8B8-03A6-E350-EBD2-B1B3E4B59229}"/>
              </a:ext>
            </a:extLst>
          </p:cNvPr>
          <p:cNvCxnSpPr>
            <a:cxnSpLocks/>
            <a:stCxn id="11" idx="0"/>
          </p:cNvCxnSpPr>
          <p:nvPr/>
        </p:nvCxnSpPr>
        <p:spPr>
          <a:xfrm flipH="1" flipV="1">
            <a:off x="3037840" y="4253706"/>
            <a:ext cx="5377292" cy="13986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A8D0B0FF-9E6B-BD7A-2D85-3AF1E133AA0B}"/>
              </a:ext>
            </a:extLst>
          </p:cNvPr>
          <p:cNvCxnSpPr>
            <a:cxnSpLocks/>
            <a:stCxn id="11" idx="0"/>
          </p:cNvCxnSpPr>
          <p:nvPr/>
        </p:nvCxnSpPr>
        <p:spPr>
          <a:xfrm flipH="1" flipV="1">
            <a:off x="5618480" y="4490720"/>
            <a:ext cx="2796652" cy="11615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24380A9D-8FD6-BD91-33DB-496B031285C7}"/>
              </a:ext>
            </a:extLst>
          </p:cNvPr>
          <p:cNvCxnSpPr>
            <a:cxnSpLocks/>
            <a:stCxn id="6" idx="1"/>
          </p:cNvCxnSpPr>
          <p:nvPr/>
        </p:nvCxnSpPr>
        <p:spPr>
          <a:xfrm flipH="1">
            <a:off x="7702826" y="744018"/>
            <a:ext cx="580890" cy="836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4246AE17-6266-AA5A-1AD2-49152AF76E47}"/>
              </a:ext>
            </a:extLst>
          </p:cNvPr>
          <p:cNvSpPr txBox="1"/>
          <p:nvPr/>
        </p:nvSpPr>
        <p:spPr>
          <a:xfrm>
            <a:off x="2572472" y="437901"/>
            <a:ext cx="4484310" cy="584775"/>
          </a:xfrm>
          <a:prstGeom prst="rect">
            <a:avLst/>
          </a:prstGeom>
          <a:noFill/>
        </p:spPr>
        <p:txBody>
          <a:bodyPr wrap="square" rtlCol="0">
            <a:spAutoFit/>
          </a:bodyPr>
          <a:lstStyle/>
          <a:p>
            <a:r>
              <a:rPr lang="it-IT" sz="3200" dirty="0" err="1"/>
              <a:t>Estimated</a:t>
            </a:r>
            <a:r>
              <a:rPr lang="it-IT" sz="3200" dirty="0"/>
              <a:t> </a:t>
            </a:r>
            <a:r>
              <a:rPr lang="it-IT" sz="3200" dirty="0" err="1"/>
              <a:t>sensitivity</a:t>
            </a:r>
            <a:endParaRPr lang="it-IT" sz="3200" dirty="0"/>
          </a:p>
        </p:txBody>
      </p:sp>
    </p:spTree>
    <p:extLst>
      <p:ext uri="{BB962C8B-B14F-4D97-AF65-F5344CB8AC3E}">
        <p14:creationId xmlns:p14="http://schemas.microsoft.com/office/powerpoint/2010/main" val="3120414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582C1A-FEBB-3E24-7691-42C69B096D37}"/>
              </a:ext>
            </a:extLst>
          </p:cNvPr>
          <p:cNvSpPr>
            <a:spLocks noGrp="1"/>
          </p:cNvSpPr>
          <p:nvPr>
            <p:ph type="title"/>
          </p:nvPr>
        </p:nvSpPr>
        <p:spPr>
          <a:xfrm>
            <a:off x="838200" y="744279"/>
            <a:ext cx="10515600" cy="978195"/>
          </a:xfrm>
        </p:spPr>
        <p:txBody>
          <a:bodyPr/>
          <a:lstStyle/>
          <a:p>
            <a:r>
              <a:rPr lang="en-GB" noProof="0" dirty="0"/>
              <a:t>Higher input power</a:t>
            </a:r>
          </a:p>
        </p:txBody>
      </p:sp>
      <p:sp>
        <p:nvSpPr>
          <p:cNvPr id="4" name="Segnaposto contenuto 3">
            <a:extLst>
              <a:ext uri="{FF2B5EF4-FFF2-40B4-BE49-F238E27FC236}">
                <a16:creationId xmlns:a16="http://schemas.microsoft.com/office/drawing/2014/main" id="{B63F23A6-5AE5-4674-7E80-C9809C1112CE}"/>
              </a:ext>
            </a:extLst>
          </p:cNvPr>
          <p:cNvSpPr>
            <a:spLocks noGrp="1"/>
          </p:cNvSpPr>
          <p:nvPr>
            <p:ph sz="half" idx="2"/>
          </p:nvPr>
        </p:nvSpPr>
        <p:spPr/>
        <p:txBody>
          <a:bodyPr>
            <a:normAutofit lnSpcReduction="10000"/>
          </a:bodyPr>
          <a:lstStyle/>
          <a:p>
            <a:r>
              <a:rPr lang="en-GB" sz="2600" noProof="0" dirty="0">
                <a:latin typeface="Times New Roman" panose="02020603050405020304" pitchFamily="18" charset="0"/>
                <a:cs typeface="Times New Roman" panose="02020603050405020304" pitchFamily="18" charset="0"/>
              </a:rPr>
              <a:t>The increase of input power (from 25W to the present 33W, however less than the 40 W design power) improves the shot noise, but it leads to:</a:t>
            </a:r>
          </a:p>
          <a:p>
            <a:pPr lvl="1"/>
            <a:r>
              <a:rPr lang="en-GB" sz="2600" noProof="0" dirty="0">
                <a:latin typeface="Times New Roman" panose="02020603050405020304" pitchFamily="18" charset="0"/>
                <a:cs typeface="Times New Roman" panose="02020603050405020304" pitchFamily="18" charset="0"/>
              </a:rPr>
              <a:t>Higher radiation pressure effects (affecting the control of the detector)</a:t>
            </a:r>
          </a:p>
          <a:p>
            <a:pPr lvl="1"/>
            <a:r>
              <a:rPr lang="en-GB" sz="2600" noProof="0" dirty="0">
                <a:latin typeface="Times New Roman" panose="02020603050405020304" pitchFamily="18" charset="0"/>
                <a:cs typeface="Times New Roman" panose="02020603050405020304" pitchFamily="18" charset="0"/>
              </a:rPr>
              <a:t>Stronger thermal effects (affecting both the control and the optical performance of the detector)</a:t>
            </a:r>
          </a:p>
          <a:p>
            <a:endParaRPr lang="en-GB" sz="2600" noProof="0" dirty="0">
              <a:latin typeface="Times New Roman" panose="02020603050405020304" pitchFamily="18" charset="0"/>
              <a:cs typeface="Times New Roman" panose="02020603050405020304" pitchFamily="18" charset="0"/>
            </a:endParaRPr>
          </a:p>
        </p:txBody>
      </p:sp>
      <p:sp>
        <p:nvSpPr>
          <p:cNvPr id="5" name="Segnaposto piè di pagina 4">
            <a:extLst>
              <a:ext uri="{FF2B5EF4-FFF2-40B4-BE49-F238E27FC236}">
                <a16:creationId xmlns:a16="http://schemas.microsoft.com/office/drawing/2014/main" id="{67C2A6BB-DB9E-5F5A-D9AA-64812F47EAF8}"/>
              </a:ext>
            </a:extLst>
          </p:cNvPr>
          <p:cNvSpPr>
            <a:spLocks noGrp="1"/>
          </p:cNvSpPr>
          <p:nvPr>
            <p:ph type="ftr" sz="quarter" idx="11"/>
          </p:nvPr>
        </p:nvSpPr>
        <p:spPr/>
        <p:txBody>
          <a:bodyPr/>
          <a:lstStyle/>
          <a:p>
            <a:r>
              <a:rPr lang="en-US"/>
              <a:t>Fabio Garufi - Intl. Conference on the physics of the two infinities 2023</a:t>
            </a:r>
            <a:endParaRPr lang="it-IT"/>
          </a:p>
        </p:txBody>
      </p:sp>
      <p:sp>
        <p:nvSpPr>
          <p:cNvPr id="6" name="Segnaposto numero diapositiva 5">
            <a:extLst>
              <a:ext uri="{FF2B5EF4-FFF2-40B4-BE49-F238E27FC236}">
                <a16:creationId xmlns:a16="http://schemas.microsoft.com/office/drawing/2014/main" id="{E4CF72F8-12ED-35C2-1EE4-2DAC57B766A5}"/>
              </a:ext>
            </a:extLst>
          </p:cNvPr>
          <p:cNvSpPr>
            <a:spLocks noGrp="1"/>
          </p:cNvSpPr>
          <p:nvPr>
            <p:ph type="sldNum" sz="quarter" idx="12"/>
          </p:nvPr>
        </p:nvSpPr>
        <p:spPr/>
        <p:txBody>
          <a:bodyPr/>
          <a:lstStyle/>
          <a:p>
            <a:fld id="{1980F75D-B04F-4377-8320-55DE5D3778B6}" type="slidenum">
              <a:rPr lang="it-IT" smtClean="0"/>
              <a:t>8</a:t>
            </a:fld>
            <a:endParaRPr lang="it-IT"/>
          </a:p>
        </p:txBody>
      </p:sp>
      <p:pic>
        <p:nvPicPr>
          <p:cNvPr id="7" name="Segnaposto contenuto 6">
            <a:extLst>
              <a:ext uri="{FF2B5EF4-FFF2-40B4-BE49-F238E27FC236}">
                <a16:creationId xmlns:a16="http://schemas.microsoft.com/office/drawing/2014/main" id="{BE08D7C2-C516-BCA8-917D-07D167BD5999}"/>
              </a:ext>
            </a:extLst>
          </p:cNvPr>
          <p:cNvPicPr>
            <a:picLocks noGrp="1" noChangeAspect="1"/>
          </p:cNvPicPr>
          <p:nvPr>
            <p:ph sz="half" idx="1"/>
          </p:nvPr>
        </p:nvPicPr>
        <p:blipFill>
          <a:blip r:embed="rId2"/>
          <a:stretch>
            <a:fillRect/>
          </a:stretch>
        </p:blipFill>
        <p:spPr>
          <a:xfrm>
            <a:off x="606054" y="1596181"/>
            <a:ext cx="5578608" cy="4615181"/>
          </a:xfrm>
          <a:prstGeom prst="rect">
            <a:avLst/>
          </a:prstGeom>
        </p:spPr>
      </p:pic>
      <p:sp>
        <p:nvSpPr>
          <p:cNvPr id="8" name="Ovale 7">
            <a:extLst>
              <a:ext uri="{FF2B5EF4-FFF2-40B4-BE49-F238E27FC236}">
                <a16:creationId xmlns:a16="http://schemas.microsoft.com/office/drawing/2014/main" id="{223B6571-2920-49C5-F528-FE9A1BA1DD04}"/>
              </a:ext>
            </a:extLst>
          </p:cNvPr>
          <p:cNvSpPr/>
          <p:nvPr/>
        </p:nvSpPr>
        <p:spPr>
          <a:xfrm>
            <a:off x="606054" y="3838353"/>
            <a:ext cx="925027" cy="62732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3948F839-7279-00BF-B75E-C2D3289D8ADC}"/>
              </a:ext>
            </a:extLst>
          </p:cNvPr>
          <p:cNvPicPr>
            <a:picLocks noChangeAspect="1"/>
          </p:cNvPicPr>
          <p:nvPr/>
        </p:nvPicPr>
        <p:blipFill>
          <a:blip r:embed="rId3"/>
          <a:stretch>
            <a:fillRect/>
          </a:stretch>
        </p:blipFill>
        <p:spPr>
          <a:xfrm>
            <a:off x="227994" y="4602398"/>
            <a:ext cx="2199190" cy="1472242"/>
          </a:xfrm>
          <a:prstGeom prst="rect">
            <a:avLst/>
          </a:prstGeom>
        </p:spPr>
      </p:pic>
    </p:spTree>
    <p:extLst>
      <p:ext uri="{BB962C8B-B14F-4D97-AF65-F5344CB8AC3E}">
        <p14:creationId xmlns:p14="http://schemas.microsoft.com/office/powerpoint/2010/main" val="69364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582C1A-FEBB-3E24-7691-42C69B096D37}"/>
              </a:ext>
            </a:extLst>
          </p:cNvPr>
          <p:cNvSpPr>
            <a:spLocks noGrp="1"/>
          </p:cNvSpPr>
          <p:nvPr>
            <p:ph type="title"/>
          </p:nvPr>
        </p:nvSpPr>
        <p:spPr>
          <a:xfrm>
            <a:off x="838200" y="744279"/>
            <a:ext cx="10515600" cy="978195"/>
          </a:xfrm>
        </p:spPr>
        <p:txBody>
          <a:bodyPr/>
          <a:lstStyle/>
          <a:p>
            <a:r>
              <a:rPr lang="en-GB" noProof="0" dirty="0"/>
              <a:t>Signal recycling mirror</a:t>
            </a:r>
          </a:p>
        </p:txBody>
      </p:sp>
      <p:sp>
        <p:nvSpPr>
          <p:cNvPr id="4" name="Segnaposto contenuto 3">
            <a:extLst>
              <a:ext uri="{FF2B5EF4-FFF2-40B4-BE49-F238E27FC236}">
                <a16:creationId xmlns:a16="http://schemas.microsoft.com/office/drawing/2014/main" id="{B63F23A6-5AE5-4674-7E80-C9809C1112CE}"/>
              </a:ext>
            </a:extLst>
          </p:cNvPr>
          <p:cNvSpPr>
            <a:spLocks noGrp="1"/>
          </p:cNvSpPr>
          <p:nvPr>
            <p:ph sz="half" idx="2"/>
          </p:nvPr>
        </p:nvSpPr>
        <p:spPr>
          <a:xfrm>
            <a:off x="6172200" y="1444570"/>
            <a:ext cx="5181600" cy="4911780"/>
          </a:xfrm>
        </p:spPr>
        <p:txBody>
          <a:bodyPr>
            <a:normAutofit fontScale="92500" lnSpcReduction="20000"/>
          </a:bodyPr>
          <a:lstStyle/>
          <a:p>
            <a:r>
              <a:rPr lang="en-GB" noProof="0" dirty="0">
                <a:latin typeface="Times New Roman" panose="02020603050405020304" pitchFamily="18" charset="0"/>
                <a:cs typeface="Times New Roman" panose="02020603050405020304" pitchFamily="18" charset="0"/>
              </a:rPr>
              <a:t>The Signal recycling mirror at the dark port, enhances the detector sensitivity.</a:t>
            </a:r>
          </a:p>
          <a:p>
            <a:r>
              <a:rPr lang="en-GB" noProof="0" dirty="0">
                <a:latin typeface="Times New Roman" panose="02020603050405020304" pitchFamily="18" charset="0"/>
                <a:cs typeface="Times New Roman" panose="02020603050405020304" pitchFamily="18" charset="0"/>
              </a:rPr>
              <a:t>It realizes a new cavity to be controlled both in angular and longitudinal degrees of freedom</a:t>
            </a:r>
          </a:p>
          <a:p>
            <a:r>
              <a:rPr lang="en-GB" noProof="0" dirty="0">
                <a:latin typeface="Times New Roman" panose="02020603050405020304" pitchFamily="18" charset="0"/>
                <a:cs typeface="Times New Roman" panose="02020603050405020304" pitchFamily="18" charset="0"/>
              </a:rPr>
              <a:t>Also the lock acquisition procedure has to be re-designed to take into account the locking of this new coupled cavity.</a:t>
            </a:r>
          </a:p>
          <a:p>
            <a:r>
              <a:rPr lang="en-GB" noProof="0" dirty="0">
                <a:latin typeface="Times New Roman" panose="02020603050405020304" pitchFamily="18" charset="0"/>
                <a:cs typeface="Times New Roman" panose="02020603050405020304" pitchFamily="18" charset="0"/>
              </a:rPr>
              <a:t>The implementation of the signal recycling technique requires  auxiliary green lasers to control the 3 km arm cavities independently of the rest of the interferometer</a:t>
            </a:r>
          </a:p>
        </p:txBody>
      </p:sp>
      <p:sp>
        <p:nvSpPr>
          <p:cNvPr id="5" name="Segnaposto piè di pagina 4">
            <a:extLst>
              <a:ext uri="{FF2B5EF4-FFF2-40B4-BE49-F238E27FC236}">
                <a16:creationId xmlns:a16="http://schemas.microsoft.com/office/drawing/2014/main" id="{67C2A6BB-DB9E-5F5A-D9AA-64812F47EAF8}"/>
              </a:ext>
            </a:extLst>
          </p:cNvPr>
          <p:cNvSpPr>
            <a:spLocks noGrp="1"/>
          </p:cNvSpPr>
          <p:nvPr>
            <p:ph type="ftr" sz="quarter" idx="11"/>
          </p:nvPr>
        </p:nvSpPr>
        <p:spPr/>
        <p:txBody>
          <a:bodyPr/>
          <a:lstStyle/>
          <a:p>
            <a:r>
              <a:rPr lang="en-US"/>
              <a:t>Fabio Garufi - Intl. Conference on the physics of the two infinities 2023</a:t>
            </a:r>
            <a:endParaRPr lang="it-IT"/>
          </a:p>
        </p:txBody>
      </p:sp>
      <p:sp>
        <p:nvSpPr>
          <p:cNvPr id="6" name="Segnaposto numero diapositiva 5">
            <a:extLst>
              <a:ext uri="{FF2B5EF4-FFF2-40B4-BE49-F238E27FC236}">
                <a16:creationId xmlns:a16="http://schemas.microsoft.com/office/drawing/2014/main" id="{E4CF72F8-12ED-35C2-1EE4-2DAC57B766A5}"/>
              </a:ext>
            </a:extLst>
          </p:cNvPr>
          <p:cNvSpPr>
            <a:spLocks noGrp="1"/>
          </p:cNvSpPr>
          <p:nvPr>
            <p:ph type="sldNum" sz="quarter" idx="12"/>
          </p:nvPr>
        </p:nvSpPr>
        <p:spPr/>
        <p:txBody>
          <a:bodyPr/>
          <a:lstStyle/>
          <a:p>
            <a:fld id="{1980F75D-B04F-4377-8320-55DE5D3778B6}" type="slidenum">
              <a:rPr lang="it-IT" smtClean="0"/>
              <a:t>9</a:t>
            </a:fld>
            <a:endParaRPr lang="it-IT"/>
          </a:p>
        </p:txBody>
      </p:sp>
      <p:pic>
        <p:nvPicPr>
          <p:cNvPr id="7" name="Segnaposto contenuto 6">
            <a:extLst>
              <a:ext uri="{FF2B5EF4-FFF2-40B4-BE49-F238E27FC236}">
                <a16:creationId xmlns:a16="http://schemas.microsoft.com/office/drawing/2014/main" id="{BE08D7C2-C516-BCA8-917D-07D167BD5999}"/>
              </a:ext>
            </a:extLst>
          </p:cNvPr>
          <p:cNvPicPr>
            <a:picLocks noGrp="1" noChangeAspect="1"/>
          </p:cNvPicPr>
          <p:nvPr>
            <p:ph sz="half" idx="1"/>
          </p:nvPr>
        </p:nvPicPr>
        <p:blipFill>
          <a:blip r:embed="rId2"/>
          <a:stretch>
            <a:fillRect/>
          </a:stretch>
        </p:blipFill>
        <p:spPr>
          <a:xfrm>
            <a:off x="593592" y="1552360"/>
            <a:ext cx="5578608" cy="4615181"/>
          </a:xfrm>
          <a:prstGeom prst="rect">
            <a:avLst/>
          </a:prstGeom>
        </p:spPr>
      </p:pic>
      <p:sp>
        <p:nvSpPr>
          <p:cNvPr id="8" name="Ovale 7">
            <a:extLst>
              <a:ext uri="{FF2B5EF4-FFF2-40B4-BE49-F238E27FC236}">
                <a16:creationId xmlns:a16="http://schemas.microsoft.com/office/drawing/2014/main" id="{223B6571-2920-49C5-F528-FE9A1BA1DD04}"/>
              </a:ext>
            </a:extLst>
          </p:cNvPr>
          <p:cNvSpPr/>
          <p:nvPr/>
        </p:nvSpPr>
        <p:spPr>
          <a:xfrm>
            <a:off x="2860151" y="4720850"/>
            <a:ext cx="903766" cy="58479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305914D1-7919-0233-D449-034E03E82661}"/>
              </a:ext>
            </a:extLst>
          </p:cNvPr>
          <p:cNvPicPr>
            <a:picLocks noChangeAspect="1"/>
          </p:cNvPicPr>
          <p:nvPr/>
        </p:nvPicPr>
        <p:blipFill>
          <a:blip r:embed="rId3"/>
          <a:stretch>
            <a:fillRect/>
          </a:stretch>
        </p:blipFill>
        <p:spPr>
          <a:xfrm>
            <a:off x="1506474" y="4583199"/>
            <a:ext cx="1364547" cy="1008498"/>
          </a:xfrm>
          <a:prstGeom prst="rect">
            <a:avLst/>
          </a:prstGeom>
        </p:spPr>
      </p:pic>
      <p:sp>
        <p:nvSpPr>
          <p:cNvPr id="10" name="Ovale 9">
            <a:extLst>
              <a:ext uri="{FF2B5EF4-FFF2-40B4-BE49-F238E27FC236}">
                <a16:creationId xmlns:a16="http://schemas.microsoft.com/office/drawing/2014/main" id="{ECAE6625-9FE2-121E-8E97-3FF46049932F}"/>
              </a:ext>
            </a:extLst>
          </p:cNvPr>
          <p:cNvSpPr/>
          <p:nvPr/>
        </p:nvSpPr>
        <p:spPr>
          <a:xfrm>
            <a:off x="2860151" y="1522864"/>
            <a:ext cx="903766" cy="58479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35F6F18C-F925-61D1-254B-94FD04AF68BC}"/>
              </a:ext>
            </a:extLst>
          </p:cNvPr>
          <p:cNvSpPr/>
          <p:nvPr/>
        </p:nvSpPr>
        <p:spPr>
          <a:xfrm rot="5400000">
            <a:off x="5351722" y="3838921"/>
            <a:ext cx="903766" cy="58479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2 11">
            <a:extLst>
              <a:ext uri="{FF2B5EF4-FFF2-40B4-BE49-F238E27FC236}">
                <a16:creationId xmlns:a16="http://schemas.microsoft.com/office/drawing/2014/main" id="{C4A3C1BE-EF87-E963-497C-7A5F7CCF6AA0}"/>
              </a:ext>
            </a:extLst>
          </p:cNvPr>
          <p:cNvCxnSpPr/>
          <p:nvPr/>
        </p:nvCxnSpPr>
        <p:spPr>
          <a:xfrm flipH="1" flipV="1">
            <a:off x="6096000" y="4292600"/>
            <a:ext cx="220133" cy="42825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8765F024-EB12-9316-534F-4113C7308684}"/>
              </a:ext>
            </a:extLst>
          </p:cNvPr>
          <p:cNvCxnSpPr>
            <a:cxnSpLocks/>
          </p:cNvCxnSpPr>
          <p:nvPr/>
        </p:nvCxnSpPr>
        <p:spPr>
          <a:xfrm flipH="1" flipV="1">
            <a:off x="3455811" y="1815259"/>
            <a:ext cx="2860322" cy="290559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14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 calcmode="lin" valueType="num">
                                      <p:cBhvr additive="base">
                                        <p:cTn id="12"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3467</Words>
  <Application>Microsoft Office PowerPoint</Application>
  <PresentationFormat>Widescreen</PresentationFormat>
  <Paragraphs>378</Paragraphs>
  <Slides>39</Slides>
  <Notes>18</Notes>
  <HiddenSlides>0</HiddenSlides>
  <MMClips>0</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39</vt:i4>
      </vt:variant>
    </vt:vector>
  </HeadingPairs>
  <TitlesOfParts>
    <vt:vector size="55" baseType="lpstr">
      <vt:lpstr>Arial</vt:lpstr>
      <vt:lpstr>ArialMT</vt:lpstr>
      <vt:lpstr>Avenir-Book</vt:lpstr>
      <vt:lpstr>Calibri</vt:lpstr>
      <vt:lpstr>Calibri Light</vt:lpstr>
      <vt:lpstr>Calibri-Bold</vt:lpstr>
      <vt:lpstr>Calibri-Light</vt:lpstr>
      <vt:lpstr>Cambria Math</vt:lpstr>
      <vt:lpstr>CMR10</vt:lpstr>
      <vt:lpstr>CMR8</vt:lpstr>
      <vt:lpstr>Courier New</vt:lpstr>
      <vt:lpstr>SegoeUISymbol</vt:lpstr>
      <vt:lpstr>SFRM1000</vt:lpstr>
      <vt:lpstr>Times New Roman</vt:lpstr>
      <vt:lpstr>Verdana</vt:lpstr>
      <vt:lpstr>Tema di Office</vt:lpstr>
      <vt:lpstr>Advanced Virgo+ status and perspectives VIR-0231A-23 </vt:lpstr>
      <vt:lpstr>The Virgo Collaboration</vt:lpstr>
      <vt:lpstr>Previous observation runs</vt:lpstr>
      <vt:lpstr>Observing runs: passed and planned timeline</vt:lpstr>
      <vt:lpstr>AdvVirgo towards O4</vt:lpstr>
      <vt:lpstr>Improvements in phase I</vt:lpstr>
      <vt:lpstr>Presentazione standard di PowerPoint</vt:lpstr>
      <vt:lpstr>Higher input power</vt:lpstr>
      <vt:lpstr>Signal recycling mirror</vt:lpstr>
      <vt:lpstr>Auxilary laser and new locking procedure</vt:lpstr>
      <vt:lpstr>Cavities instabilities</vt:lpstr>
      <vt:lpstr>Thermal Compensation System</vt:lpstr>
      <vt:lpstr>Frequency dependent squeezing</vt:lpstr>
      <vt:lpstr>Quantum noise: radiation pressure and Shot noise</vt:lpstr>
      <vt:lpstr>Squeezing to reduce quantum noise</vt:lpstr>
      <vt:lpstr>Instrumented Baffles</vt:lpstr>
      <vt:lpstr>West Input payload incident</vt:lpstr>
      <vt:lpstr>Recovery from payload incident</vt:lpstr>
      <vt:lpstr>Recovery from payload incident</vt:lpstr>
      <vt:lpstr>First sensitivity curves</vt:lpstr>
      <vt:lpstr>Problems with input power and locking</vt:lpstr>
      <vt:lpstr>Cavities degeneracy problems</vt:lpstr>
      <vt:lpstr>New goal with decreased power</vt:lpstr>
      <vt:lpstr>Decisions to be taken (as at March 2023)</vt:lpstr>
      <vt:lpstr>Phase II improvements</vt:lpstr>
      <vt:lpstr>Phase II improvements</vt:lpstr>
      <vt:lpstr>Pre Stabilized Laser (PSL)</vt:lpstr>
      <vt:lpstr>Cavities geometry</vt:lpstr>
      <vt:lpstr>Enhanced TCS</vt:lpstr>
      <vt:lpstr>Large mirrors</vt:lpstr>
      <vt:lpstr>Large beams =&gt; Large Test Mass</vt:lpstr>
      <vt:lpstr>Superattenuator for large masses</vt:lpstr>
      <vt:lpstr>Large masses =&gt; Larger, heavier Payload</vt:lpstr>
      <vt:lpstr>Large Payloads plans (at Jan ‘23)</vt:lpstr>
      <vt:lpstr>O5 Finally</vt:lpstr>
      <vt:lpstr>What next? VirgonEXT</vt:lpstr>
      <vt:lpstr>Proposed VnEXT layout</vt:lpstr>
      <vt:lpstr>Expected sensitivity</vt:lpstr>
      <vt:lpstr>Expected sensitivity (Spare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Virgo+ status and perspectives</dc:title>
  <dc:creator>FABIO GARUFI</dc:creator>
  <cp:lastModifiedBy>FABIO GARUFI</cp:lastModifiedBy>
  <cp:revision>48</cp:revision>
  <dcterms:created xsi:type="dcterms:W3CDTF">2023-02-19T10:52:54Z</dcterms:created>
  <dcterms:modified xsi:type="dcterms:W3CDTF">2023-03-29T13:25:12Z</dcterms:modified>
</cp:coreProperties>
</file>