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313" r:id="rId4"/>
    <p:sldId id="258" r:id="rId5"/>
    <p:sldId id="310" r:id="rId6"/>
    <p:sldId id="259" r:id="rId7"/>
    <p:sldId id="311" r:id="rId8"/>
    <p:sldId id="314" r:id="rId9"/>
    <p:sldId id="357" r:id="rId10"/>
    <p:sldId id="264" r:id="rId11"/>
    <p:sldId id="312" r:id="rId12"/>
    <p:sldId id="260" r:id="rId13"/>
    <p:sldId id="261" r:id="rId14"/>
    <p:sldId id="347" r:id="rId15"/>
    <p:sldId id="356" r:id="rId16"/>
    <p:sldId id="262" r:id="rId17"/>
    <p:sldId id="309" r:id="rId18"/>
    <p:sldId id="358"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41"/>
  </p:normalViewPr>
  <p:slideViewPr>
    <p:cSldViewPr snapToGrid="0">
      <p:cViewPr varScale="1">
        <p:scale>
          <a:sx n="109" d="100"/>
          <a:sy n="109" d="100"/>
        </p:scale>
        <p:origin x="680"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3203F-98CA-B54B-8C97-6512B0C91A05}" type="datetimeFigureOut">
              <a:rPr lang="en-US" smtClean="0"/>
              <a:t>3/30/23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A478E-F4E6-DA4B-83EE-D4D577E20F21}" type="slidenum">
              <a:rPr lang="en-US" smtClean="0"/>
              <a:t>‹N°›</a:t>
            </a:fld>
            <a:endParaRPr lang="en-US"/>
          </a:p>
        </p:txBody>
      </p:sp>
    </p:spTree>
    <p:extLst>
      <p:ext uri="{BB962C8B-B14F-4D97-AF65-F5344CB8AC3E}">
        <p14:creationId xmlns:p14="http://schemas.microsoft.com/office/powerpoint/2010/main" val="2777558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3</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3112" cy="400685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fld id="{83205FD4-F4FC-FB45-B690-4814CDA39F88}" type="slidenum">
              <a:rPr lang="fr-FR" smtClean="0"/>
              <a:pPr/>
              <a:t>17</a:t>
            </a:fld>
            <a:endParaRPr lang="fr-FR"/>
          </a:p>
        </p:txBody>
      </p:sp>
    </p:spTree>
    <p:extLst>
      <p:ext uri="{BB962C8B-B14F-4D97-AF65-F5344CB8AC3E}">
        <p14:creationId xmlns:p14="http://schemas.microsoft.com/office/powerpoint/2010/main" val="2785401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7835C07-A868-104B-A5ED-A716213B4495}" type="datetime1">
              <a:rPr lang="fr-FR" smtClean="0"/>
              <a:t>30/03/2023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r>
              <a:rPr lang="en-US"/>
              <a:t>Michel Spiro Kyoto Physics of the two infinities 2023 March 27-30</a:t>
            </a:r>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359544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9E1D3038-5F05-B147-870A-DCECD7F88FA0}" type="datetime1">
              <a:rPr lang="fr-FR" smtClean="0"/>
              <a:t>30/03/2023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r>
              <a:rPr lang="en-US"/>
              <a:t>Michel Spiro Kyoto Physics of the two infinities 2023 March 27-30</a:t>
            </a:r>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414262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E0D42D0A-525E-914C-8239-C7355948BBAD}" type="datetime1">
              <a:rPr lang="fr-FR" smtClean="0"/>
              <a:t>30/03/2023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r>
              <a:rPr lang="en-US"/>
              <a:t>Michel Spiro Kyoto Physics of the two infinities 2023 March 27-30</a:t>
            </a:r>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282047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6">
            <a:extLst>
              <a:ext uri="{FF2B5EF4-FFF2-40B4-BE49-F238E27FC236}">
                <a16:creationId xmlns:a16="http://schemas.microsoft.com/office/drawing/2014/main" id="{6FEF966C-9C11-5944-A6B0-D3DC3C39746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66209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3E6252DA-24D5-CA42-8037-8448852A82F9}" type="datetime1">
              <a:rPr lang="fr-FR" smtClean="0"/>
              <a:t>30/03/2023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r>
              <a:rPr lang="en-US"/>
              <a:t>Michel Spiro Kyoto Physics of the two infinities 2023 March 27-30</a:t>
            </a:r>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3396278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006FA4E5-47E5-774F-A424-1F7C38E026F0}" type="datetime1">
              <a:rPr lang="fr-FR" smtClean="0"/>
              <a:t>30/03/2023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r>
              <a:rPr lang="en-US"/>
              <a:t>Michel Spiro Kyoto Physics of the two infinities 2023 March 27-30</a:t>
            </a:r>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367837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A9502962-85D2-6342-8247-600EDE8CA01F}" type="datetime1">
              <a:rPr lang="fr-FR" smtClean="0"/>
              <a:t>30/03/2023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r>
              <a:rPr lang="en-US"/>
              <a:t>Michel Spiro Kyoto Physics of the two infinities 2023 March 27-30</a:t>
            </a:r>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89471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8FA3FDE4-F6C8-FA4B-8520-379634AC81B0}" type="datetime1">
              <a:rPr lang="fr-FR" smtClean="0"/>
              <a:t>30/03/2023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r>
              <a:rPr lang="en-US"/>
              <a:t>Michel Spiro Kyoto Physics of the two infinities 2023 March 27-30</a:t>
            </a:r>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147708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D2671A64-D2FC-F842-BB38-1CFC2AA1CA7C}" type="datetime1">
              <a:rPr lang="fr-FR" smtClean="0"/>
              <a:t>30/03/2023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r>
              <a:rPr lang="en-US"/>
              <a:t>Michel Spiro Kyoto Physics of the two infinities 2023 March 27-30</a:t>
            </a:r>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209220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A7B04F1A-27ED-0642-8FD8-B1D629BEF085}" type="datetime1">
              <a:rPr lang="fr-FR" smtClean="0"/>
              <a:t>30/03/2023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r>
              <a:rPr lang="en-US"/>
              <a:t>Michel Spiro Kyoto Physics of the two infinities 2023 March 27-30</a:t>
            </a:r>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195049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DA836752-E98F-5A43-A8C8-73162A858825}" type="datetime1">
              <a:rPr lang="fr-FR" smtClean="0"/>
              <a:t>30/03/2023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r>
              <a:rPr lang="en-US"/>
              <a:t>Michel Spiro Kyoto Physics of the two infinities 2023 March 27-30</a:t>
            </a:r>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418001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05DB936-1856-294A-9C1C-68B48560B32E}" type="datetime1">
              <a:rPr lang="fr-FR" smtClean="0"/>
              <a:t>30/03/2023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r>
              <a:rPr lang="en-US"/>
              <a:t>Michel Spiro Kyoto Physics of the two infinities 2023 March 27-30</a:t>
            </a:r>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‹N°›</a:t>
            </a:fld>
            <a:endParaRPr lang="en-US"/>
          </a:p>
        </p:txBody>
      </p:sp>
    </p:spTree>
    <p:extLst>
      <p:ext uri="{BB962C8B-B14F-4D97-AF65-F5344CB8AC3E}">
        <p14:creationId xmlns:p14="http://schemas.microsoft.com/office/powerpoint/2010/main" val="96700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FB3C0796-F7BE-0A46-936C-EE4EDDDBD77B}" type="datetime1">
              <a:rPr lang="fr-FR" smtClean="0"/>
              <a:t>30/03/2023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r>
              <a:rPr lang="en-US"/>
              <a:t>Michel Spiro Kyoto Physics of the two infinities 2023 March 27-30</a:t>
            </a:r>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‹N°›</a:t>
            </a:fld>
            <a:endParaRPr lang="en-US"/>
          </a:p>
        </p:txBody>
      </p:sp>
    </p:spTree>
    <p:extLst>
      <p:ext uri="{BB962C8B-B14F-4D97-AF65-F5344CB8AC3E}">
        <p14:creationId xmlns:p14="http://schemas.microsoft.com/office/powerpoint/2010/main" val="833424397"/>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Vidéo 3" descr="Maths And Science Formulae">
            <a:extLst>
              <a:ext uri="{FF2B5EF4-FFF2-40B4-BE49-F238E27FC236}">
                <a16:creationId xmlns:a16="http://schemas.microsoft.com/office/drawing/2014/main" id="{5224D89E-F54F-81A2-84D1-94132E52EF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09" r="1" b="1"/>
          <a:stretch/>
        </p:blipFill>
        <p:spPr>
          <a:xfrm>
            <a:off x="20" y="10"/>
            <a:ext cx="12207220" cy="6857990"/>
          </a:xfrm>
          <a:prstGeom prst="rect">
            <a:avLst/>
          </a:prstGeom>
        </p:spPr>
      </p:pic>
      <p:sp>
        <p:nvSpPr>
          <p:cNvPr id="11" name="Rectangle 10">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69082892-F7E2-DD55-F9A0-DCB043AB8FCA}"/>
              </a:ext>
            </a:extLst>
          </p:cNvPr>
          <p:cNvSpPr>
            <a:spLocks noGrp="1"/>
          </p:cNvSpPr>
          <p:nvPr>
            <p:ph type="ctrTitle"/>
          </p:nvPr>
        </p:nvSpPr>
        <p:spPr>
          <a:xfrm>
            <a:off x="762000" y="762000"/>
            <a:ext cx="5099538" cy="3048000"/>
          </a:xfrm>
        </p:spPr>
        <p:txBody>
          <a:bodyPr>
            <a:normAutofit fontScale="90000"/>
          </a:bodyPr>
          <a:lstStyle/>
          <a:p>
            <a:pPr algn="l"/>
            <a:r>
              <a:rPr lang="en-US" sz="4400" dirty="0"/>
              <a:t>Concluding remarks for the International Conference on the</a:t>
            </a:r>
            <a:br>
              <a:rPr lang="en-US" sz="4400" dirty="0"/>
            </a:br>
            <a:r>
              <a:rPr lang="en-US" sz="4400" dirty="0"/>
              <a:t>Physics of the two Infinities: </a:t>
            </a:r>
            <a:r>
              <a:rPr lang="en-US" sz="2200" dirty="0"/>
              <a:t>everything was said and shown in a beautiful way.</a:t>
            </a:r>
          </a:p>
        </p:txBody>
      </p:sp>
      <p:sp>
        <p:nvSpPr>
          <p:cNvPr id="3" name="Sous-titre 2">
            <a:extLst>
              <a:ext uri="{FF2B5EF4-FFF2-40B4-BE49-F238E27FC236}">
                <a16:creationId xmlns:a16="http://schemas.microsoft.com/office/drawing/2014/main" id="{5052D5DF-B6AF-8968-1490-6B134DE5AA10}"/>
              </a:ext>
            </a:extLst>
          </p:cNvPr>
          <p:cNvSpPr>
            <a:spLocks noGrp="1"/>
          </p:cNvSpPr>
          <p:nvPr>
            <p:ph type="subTitle" idx="1"/>
          </p:nvPr>
        </p:nvSpPr>
        <p:spPr>
          <a:xfrm>
            <a:off x="761999" y="4083733"/>
            <a:ext cx="4824413" cy="1524000"/>
          </a:xfrm>
        </p:spPr>
        <p:txBody>
          <a:bodyPr>
            <a:normAutofit/>
          </a:bodyPr>
          <a:lstStyle/>
          <a:p>
            <a:pPr algn="l"/>
            <a:r>
              <a:rPr lang="en-US" dirty="0"/>
              <a:t>Michel Spiro, President IUPAP</a:t>
            </a:r>
          </a:p>
          <a:p>
            <a:pPr algn="l"/>
            <a:r>
              <a:rPr lang="en-US" dirty="0"/>
              <a:t>Kyoto March 27-30, 2023</a:t>
            </a:r>
          </a:p>
        </p:txBody>
      </p:sp>
      <p:sp>
        <p:nvSpPr>
          <p:cNvPr id="5" name="Espace réservé du pied de page 4">
            <a:extLst>
              <a:ext uri="{FF2B5EF4-FFF2-40B4-BE49-F238E27FC236}">
                <a16:creationId xmlns:a16="http://schemas.microsoft.com/office/drawing/2014/main" id="{BF043C9A-D9BB-E854-BEEE-C46E599FBDA1}"/>
              </a:ext>
            </a:extLst>
          </p:cNvPr>
          <p:cNvSpPr>
            <a:spLocks noGrp="1"/>
          </p:cNvSpPr>
          <p:nvPr>
            <p:ph type="ftr" sz="quarter" idx="11"/>
          </p:nvPr>
        </p:nvSpPr>
        <p:spPr/>
        <p:txBody>
          <a:bodyPr/>
          <a:lstStyle/>
          <a:p>
            <a:r>
              <a:rPr lang="en-US"/>
              <a:t>Michel Spiro Kyoto Physics of the two infinities 2023 March 27-30</a:t>
            </a:r>
          </a:p>
        </p:txBody>
      </p:sp>
      <p:sp>
        <p:nvSpPr>
          <p:cNvPr id="6" name="Espace réservé du numéro de diapositive 5">
            <a:extLst>
              <a:ext uri="{FF2B5EF4-FFF2-40B4-BE49-F238E27FC236}">
                <a16:creationId xmlns:a16="http://schemas.microsoft.com/office/drawing/2014/main" id="{759BB9FC-F11E-1F11-DADD-C3FAAE5FB0E0}"/>
              </a:ext>
            </a:extLst>
          </p:cNvPr>
          <p:cNvSpPr>
            <a:spLocks noGrp="1"/>
          </p:cNvSpPr>
          <p:nvPr>
            <p:ph type="sldNum" sz="quarter" idx="12"/>
          </p:nvPr>
        </p:nvSpPr>
        <p:spPr/>
        <p:txBody>
          <a:bodyPr/>
          <a:lstStyle/>
          <a:p>
            <a:fld id="{07CE569E-9B7C-4CB9-AB80-C0841F922CFF}" type="slidenum">
              <a:rPr lang="en-US" smtClean="0"/>
              <a:t>1</a:t>
            </a:fld>
            <a:endParaRPr lang="en-US"/>
          </a:p>
        </p:txBody>
      </p:sp>
    </p:spTree>
    <p:extLst>
      <p:ext uri="{BB962C8B-B14F-4D97-AF65-F5344CB8AC3E}">
        <p14:creationId xmlns:p14="http://schemas.microsoft.com/office/powerpoint/2010/main" val="42948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657F6-12CB-A421-5ABB-0F6CAAD60556}"/>
              </a:ext>
            </a:extLst>
          </p:cNvPr>
          <p:cNvSpPr>
            <a:spLocks noGrp="1"/>
          </p:cNvSpPr>
          <p:nvPr>
            <p:ph type="title"/>
          </p:nvPr>
        </p:nvSpPr>
        <p:spPr>
          <a:xfrm>
            <a:off x="762000" y="269631"/>
            <a:ext cx="10668000" cy="1524000"/>
          </a:xfrm>
        </p:spPr>
        <p:txBody>
          <a:bodyPr>
            <a:normAutofit fontScale="90000"/>
          </a:bodyPr>
          <a:lstStyle/>
          <a:p>
            <a:r>
              <a:rPr lang="fr-FR" sz="2000" b="1" dirty="0" err="1">
                <a:effectLst/>
                <a:latin typeface="Times"/>
              </a:rPr>
              <a:t>Neither</a:t>
            </a:r>
            <a:r>
              <a:rPr lang="fr-FR" sz="2000" b="1" dirty="0">
                <a:effectLst/>
                <a:latin typeface="Times"/>
              </a:rPr>
              <a:t> </a:t>
            </a:r>
            <a:r>
              <a:rPr lang="fr-FR" sz="2000" b="1" dirty="0" err="1">
                <a:effectLst/>
                <a:latin typeface="Times"/>
              </a:rPr>
              <a:t>Number</a:t>
            </a:r>
            <a:r>
              <a:rPr lang="fr-FR" sz="2000" b="1" dirty="0">
                <a:effectLst/>
                <a:latin typeface="Times"/>
              </a:rPr>
              <a:t>, </a:t>
            </a:r>
            <a:r>
              <a:rPr lang="fr-FR" sz="2000" b="1" dirty="0" err="1">
                <a:effectLst/>
                <a:latin typeface="Times"/>
              </a:rPr>
              <a:t>nor</a:t>
            </a:r>
            <a:r>
              <a:rPr lang="fr-FR" sz="2000" b="1" dirty="0">
                <a:effectLst/>
                <a:latin typeface="Times"/>
              </a:rPr>
              <a:t> </a:t>
            </a:r>
            <a:r>
              <a:rPr lang="fr-FR" sz="2000" b="1" dirty="0" err="1">
                <a:effectLst/>
                <a:latin typeface="Times"/>
              </a:rPr>
              <a:t>Measure</a:t>
            </a:r>
            <a:r>
              <a:rPr lang="fr-FR" sz="2000" b="1" dirty="0">
                <a:effectLst/>
                <a:latin typeface="Times"/>
              </a:rPr>
              <a:t>, </a:t>
            </a:r>
            <a:r>
              <a:rPr lang="fr-FR" sz="2000" b="1" dirty="0" err="1">
                <a:effectLst/>
                <a:latin typeface="Times"/>
              </a:rPr>
              <a:t>nor</a:t>
            </a:r>
            <a:r>
              <a:rPr lang="fr-FR" sz="2000" b="1" dirty="0">
                <a:effectLst/>
                <a:latin typeface="Times"/>
              </a:rPr>
              <a:t> Time, in as </a:t>
            </a:r>
            <a:r>
              <a:rPr lang="fr-FR" sz="2000" b="1" dirty="0" err="1">
                <a:effectLst/>
                <a:latin typeface="Times"/>
              </a:rPr>
              <a:t>much</a:t>
            </a:r>
            <a:r>
              <a:rPr lang="fr-FR" sz="2000" b="1" dirty="0">
                <a:effectLst/>
                <a:latin typeface="Times"/>
              </a:rPr>
              <a:t> as </a:t>
            </a:r>
            <a:r>
              <a:rPr lang="fr-FR" sz="2000" b="1" dirty="0" err="1">
                <a:effectLst/>
                <a:latin typeface="Times"/>
              </a:rPr>
              <a:t>they</a:t>
            </a:r>
            <a:r>
              <a:rPr lang="fr-FR" sz="2000" b="1" dirty="0">
                <a:effectLst/>
                <a:latin typeface="Times"/>
              </a:rPr>
              <a:t> are </a:t>
            </a:r>
            <a:r>
              <a:rPr lang="fr-FR" sz="2000" b="1" dirty="0" err="1">
                <a:effectLst/>
                <a:latin typeface="Times"/>
              </a:rPr>
              <a:t>only</a:t>
            </a:r>
            <a:r>
              <a:rPr lang="fr-FR" sz="2000" b="1" dirty="0">
                <a:effectLst/>
                <a:latin typeface="Times"/>
              </a:rPr>
              <a:t> </a:t>
            </a:r>
            <a:r>
              <a:rPr lang="fr-FR" sz="2000" b="1" dirty="0" err="1">
                <a:effectLst/>
                <a:latin typeface="Times"/>
              </a:rPr>
              <a:t>aids</a:t>
            </a:r>
            <a:r>
              <a:rPr lang="fr-FR" sz="2000" b="1" dirty="0">
                <a:effectLst/>
                <a:latin typeface="Times"/>
              </a:rPr>
              <a:t> for the imagination, can </a:t>
            </a:r>
            <a:r>
              <a:rPr lang="fr-FR" sz="2000" b="1" dirty="0" err="1">
                <a:effectLst/>
                <a:latin typeface="Times"/>
              </a:rPr>
              <a:t>be</a:t>
            </a:r>
            <a:r>
              <a:rPr lang="fr-FR" sz="2000" b="1" dirty="0">
                <a:effectLst/>
                <a:latin typeface="Times"/>
              </a:rPr>
              <a:t> </a:t>
            </a:r>
            <a:r>
              <a:rPr lang="fr-FR" sz="2000" b="1" dirty="0" err="1">
                <a:effectLst/>
                <a:latin typeface="Times"/>
              </a:rPr>
              <a:t>infinite</a:t>
            </a:r>
            <a:r>
              <a:rPr lang="fr-FR" sz="2000" b="1" dirty="0">
                <a:latin typeface="Times"/>
              </a:rPr>
              <a:t> but</a:t>
            </a:r>
            <a:r>
              <a:rPr lang="fr-FR" sz="2000" b="1" dirty="0">
                <a:effectLst/>
                <a:latin typeface="Times"/>
              </a:rPr>
              <a:t>  </a:t>
            </a:r>
            <a:r>
              <a:rPr lang="fr-FR" sz="2000" b="1" dirty="0">
                <a:latin typeface="Times"/>
              </a:rPr>
              <a:t>t</a:t>
            </a:r>
            <a:r>
              <a:rPr lang="fr-FR" sz="2000" b="1" dirty="0">
                <a:effectLst/>
                <a:latin typeface="Times"/>
              </a:rPr>
              <a:t>he </a:t>
            </a:r>
            <a:r>
              <a:rPr lang="fr-FR" sz="2000" b="1" dirty="0" err="1">
                <a:effectLst/>
                <a:latin typeface="Times"/>
              </a:rPr>
              <a:t>finite</a:t>
            </a:r>
            <a:r>
              <a:rPr lang="fr-FR" sz="2000" b="1" dirty="0">
                <a:effectLst/>
                <a:latin typeface="Times"/>
              </a:rPr>
              <a:t> </a:t>
            </a:r>
            <a:r>
              <a:rPr lang="fr-FR" sz="2000" b="1" dirty="0" err="1">
                <a:effectLst/>
                <a:latin typeface="Times"/>
              </a:rPr>
              <a:t>follows</a:t>
            </a:r>
            <a:r>
              <a:rPr lang="fr-FR" sz="2000" b="1" dirty="0">
                <a:effectLst/>
                <a:latin typeface="Times"/>
              </a:rPr>
              <a:t> </a:t>
            </a:r>
            <a:r>
              <a:rPr lang="fr-FR" sz="2000" b="1" dirty="0" err="1">
                <a:effectLst/>
                <a:latin typeface="Times"/>
              </a:rPr>
              <a:t>from</a:t>
            </a:r>
            <a:r>
              <a:rPr lang="fr-FR" sz="2000" b="1" dirty="0">
                <a:effectLst/>
                <a:latin typeface="Times"/>
              </a:rPr>
              <a:t> the </a:t>
            </a:r>
            <a:r>
              <a:rPr lang="fr-FR" sz="2000" b="1" dirty="0" err="1">
                <a:effectLst/>
                <a:latin typeface="Times"/>
              </a:rPr>
              <a:t>infinite</a:t>
            </a:r>
            <a:r>
              <a:rPr lang="fr-FR" sz="2000" b="1" dirty="0">
                <a:effectLst/>
                <a:latin typeface="Times"/>
              </a:rPr>
              <a:t>. Spinoza </a:t>
            </a:r>
            <a:r>
              <a:rPr lang="fr-FR" sz="2000" b="1" dirty="0" err="1">
                <a:effectLst/>
                <a:latin typeface="Times"/>
              </a:rPr>
              <a:t>Letter</a:t>
            </a:r>
            <a:r>
              <a:rPr lang="fr-FR" sz="2000" b="1" dirty="0">
                <a:effectLst/>
                <a:latin typeface="Times"/>
              </a:rPr>
              <a:t> to Meyer on </a:t>
            </a:r>
            <a:r>
              <a:rPr lang="fr-FR" sz="2000" b="1" dirty="0" err="1">
                <a:effectLst/>
                <a:latin typeface="Times"/>
              </a:rPr>
              <a:t>infinity</a:t>
            </a:r>
            <a:r>
              <a:rPr lang="fr-FR" sz="2000" b="1" dirty="0">
                <a:effectLst/>
                <a:latin typeface="Times"/>
              </a:rPr>
              <a:t> 1663</a:t>
            </a:r>
            <a:br>
              <a:rPr lang="fr-FR" dirty="0">
                <a:effectLst/>
                <a:latin typeface="Times"/>
              </a:rPr>
            </a:br>
            <a:r>
              <a:rPr lang="en-US" b="1" dirty="0"/>
              <a:t>Extreme events in the Universe: </a:t>
            </a:r>
            <a:r>
              <a:rPr lang="en-US" b="1" dirty="0" err="1"/>
              <a:t>Multimessenger</a:t>
            </a:r>
            <a:r>
              <a:rPr lang="en-US" b="1" dirty="0"/>
              <a:t> astronomy</a:t>
            </a:r>
          </a:p>
        </p:txBody>
      </p:sp>
      <p:sp>
        <p:nvSpPr>
          <p:cNvPr id="3" name="Espace réservé du contenu 2">
            <a:extLst>
              <a:ext uri="{FF2B5EF4-FFF2-40B4-BE49-F238E27FC236}">
                <a16:creationId xmlns:a16="http://schemas.microsoft.com/office/drawing/2014/main" id="{A4C2F254-DF8A-6B74-B1F2-36C378BFA6C9}"/>
              </a:ext>
            </a:extLst>
          </p:cNvPr>
          <p:cNvSpPr>
            <a:spLocks noGrp="1"/>
          </p:cNvSpPr>
          <p:nvPr>
            <p:ph idx="1"/>
          </p:nvPr>
        </p:nvSpPr>
        <p:spPr>
          <a:xfrm>
            <a:off x="848824" y="1964287"/>
            <a:ext cx="10668000" cy="4141589"/>
          </a:xfrm>
        </p:spPr>
        <p:txBody>
          <a:bodyPr>
            <a:normAutofit fontScale="70000" lnSpcReduction="20000"/>
          </a:bodyPr>
          <a:lstStyle/>
          <a:p>
            <a:r>
              <a:rPr lang="en-US" sz="4800" b="1" dirty="0"/>
              <a:t>High Energy Multi messenger astronomy</a:t>
            </a:r>
          </a:p>
          <a:p>
            <a:pPr>
              <a:buFontTx/>
              <a:buChar char="-"/>
            </a:pPr>
            <a:r>
              <a:rPr lang="en-US" sz="4800" dirty="0"/>
              <a:t>Charged cosmic rays (GZK, ?)..)</a:t>
            </a:r>
          </a:p>
          <a:p>
            <a:pPr>
              <a:buFontTx/>
              <a:buChar char="-"/>
            </a:pPr>
            <a:r>
              <a:rPr lang="en-US" sz="4800" dirty="0"/>
              <a:t>Gamma rays (SN, Pulsars, AGN, BH, ?)</a:t>
            </a:r>
          </a:p>
          <a:p>
            <a:pPr>
              <a:buFontTx/>
              <a:buChar char="-"/>
            </a:pPr>
            <a:r>
              <a:rPr lang="en-US" sz="4800" dirty="0"/>
              <a:t>Neutrino astronomy (Solar, SN, cosmic </a:t>
            </a:r>
            <a:r>
              <a:rPr lang="en-US" sz="4800" dirty="0">
                <a:latin typeface="Symbol" pitchFamily="2" charset="2"/>
              </a:rPr>
              <a:t>n</a:t>
            </a:r>
            <a:r>
              <a:rPr lang="en-US" sz="4800" dirty="0"/>
              <a:t>, GZK, ?)</a:t>
            </a:r>
          </a:p>
          <a:p>
            <a:pPr>
              <a:buFontTx/>
              <a:buChar char="-"/>
            </a:pPr>
            <a:r>
              <a:rPr lang="en-US" sz="4800" dirty="0"/>
              <a:t>Gravitational waves (BH, NS, SN, ?…)</a:t>
            </a:r>
          </a:p>
          <a:p>
            <a:endParaRPr lang="en-US" sz="4800" b="1" dirty="0"/>
          </a:p>
          <a:p>
            <a:pPr marL="0" indent="0">
              <a:buNone/>
            </a:pPr>
            <a:endParaRPr lang="en-US" dirty="0"/>
          </a:p>
          <a:p>
            <a:pPr marL="0" indent="0">
              <a:buNone/>
            </a:pPr>
            <a:endParaRPr lang="en-US" dirty="0"/>
          </a:p>
          <a:p>
            <a:pPr>
              <a:buFontTx/>
              <a:buChar char="-"/>
            </a:pPr>
            <a:endParaRPr lang="en-US" dirty="0"/>
          </a:p>
        </p:txBody>
      </p:sp>
      <p:pic>
        <p:nvPicPr>
          <p:cNvPr id="4" name="Image 3">
            <a:extLst>
              <a:ext uri="{FF2B5EF4-FFF2-40B4-BE49-F238E27FC236}">
                <a16:creationId xmlns:a16="http://schemas.microsoft.com/office/drawing/2014/main" id="{13FF1B20-970E-1913-807E-10880F6C4290}"/>
              </a:ext>
            </a:extLst>
          </p:cNvPr>
          <p:cNvPicPr>
            <a:picLocks noChangeAspect="1"/>
          </p:cNvPicPr>
          <p:nvPr/>
        </p:nvPicPr>
        <p:blipFill>
          <a:blip r:embed="rId2"/>
          <a:stretch>
            <a:fillRect/>
          </a:stretch>
        </p:blipFill>
        <p:spPr>
          <a:xfrm>
            <a:off x="9105381" y="2470508"/>
            <a:ext cx="2070159" cy="1638179"/>
          </a:xfrm>
          <a:prstGeom prst="rect">
            <a:avLst/>
          </a:prstGeom>
        </p:spPr>
      </p:pic>
      <p:pic>
        <p:nvPicPr>
          <p:cNvPr id="5" name="Picture 2" descr="Résultat de recherche d'images pour &quot;gravitational waves&quot;">
            <a:extLst>
              <a:ext uri="{FF2B5EF4-FFF2-40B4-BE49-F238E27FC236}">
                <a16:creationId xmlns:a16="http://schemas.microsoft.com/office/drawing/2014/main" id="{4BEEFFCC-1C1C-1F31-5EC9-973973A0D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8282" y="4614908"/>
            <a:ext cx="1976736" cy="163817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pied de page 5">
            <a:extLst>
              <a:ext uri="{FF2B5EF4-FFF2-40B4-BE49-F238E27FC236}">
                <a16:creationId xmlns:a16="http://schemas.microsoft.com/office/drawing/2014/main" id="{40C730F3-FD1A-96B5-DD30-A1C9CA0146ED}"/>
              </a:ext>
            </a:extLst>
          </p:cNvPr>
          <p:cNvSpPr>
            <a:spLocks noGrp="1"/>
          </p:cNvSpPr>
          <p:nvPr>
            <p:ph type="ftr" sz="quarter" idx="11"/>
          </p:nvPr>
        </p:nvSpPr>
        <p:spPr/>
        <p:txBody>
          <a:bodyPr/>
          <a:lstStyle/>
          <a:p>
            <a:r>
              <a:rPr lang="en-US"/>
              <a:t>Michel Spiro Kyoto Physics of the two infinities 2023 March 27-30</a:t>
            </a:r>
          </a:p>
        </p:txBody>
      </p:sp>
      <p:sp>
        <p:nvSpPr>
          <p:cNvPr id="7" name="Espace réservé du numéro de diapositive 6">
            <a:extLst>
              <a:ext uri="{FF2B5EF4-FFF2-40B4-BE49-F238E27FC236}">
                <a16:creationId xmlns:a16="http://schemas.microsoft.com/office/drawing/2014/main" id="{CB679640-1E27-0025-B6EA-E5497185EC34}"/>
              </a:ext>
            </a:extLst>
          </p:cNvPr>
          <p:cNvSpPr>
            <a:spLocks noGrp="1"/>
          </p:cNvSpPr>
          <p:nvPr>
            <p:ph type="sldNum" sz="quarter" idx="12"/>
          </p:nvPr>
        </p:nvSpPr>
        <p:spPr/>
        <p:txBody>
          <a:bodyPr/>
          <a:lstStyle/>
          <a:p>
            <a:fld id="{07CE569E-9B7C-4CB9-AB80-C0841F922CFF}" type="slidenum">
              <a:rPr lang="en-US" smtClean="0"/>
              <a:t>10</a:t>
            </a:fld>
            <a:endParaRPr lang="en-US"/>
          </a:p>
        </p:txBody>
      </p:sp>
    </p:spTree>
    <p:extLst>
      <p:ext uri="{BB962C8B-B14F-4D97-AF65-F5344CB8AC3E}">
        <p14:creationId xmlns:p14="http://schemas.microsoft.com/office/powerpoint/2010/main" val="4205713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657F6-12CB-A421-5ABB-0F6CAAD60556}"/>
              </a:ext>
            </a:extLst>
          </p:cNvPr>
          <p:cNvSpPr>
            <a:spLocks noGrp="1"/>
          </p:cNvSpPr>
          <p:nvPr>
            <p:ph type="title"/>
          </p:nvPr>
        </p:nvSpPr>
        <p:spPr>
          <a:xfrm>
            <a:off x="762000" y="269631"/>
            <a:ext cx="10668000" cy="1524000"/>
          </a:xfrm>
        </p:spPr>
        <p:txBody>
          <a:bodyPr>
            <a:normAutofit fontScale="90000"/>
          </a:bodyPr>
          <a:lstStyle/>
          <a:p>
            <a:r>
              <a:rPr lang="fr-FR" sz="2000" b="1" dirty="0" err="1">
                <a:effectLst/>
                <a:latin typeface="Times"/>
              </a:rPr>
              <a:t>Neither</a:t>
            </a:r>
            <a:r>
              <a:rPr lang="fr-FR" sz="2000" b="1" dirty="0">
                <a:effectLst/>
                <a:latin typeface="Times"/>
              </a:rPr>
              <a:t> </a:t>
            </a:r>
            <a:r>
              <a:rPr lang="fr-FR" sz="2000" b="1" dirty="0" err="1">
                <a:effectLst/>
                <a:latin typeface="Times"/>
              </a:rPr>
              <a:t>Number</a:t>
            </a:r>
            <a:r>
              <a:rPr lang="fr-FR" sz="2000" b="1" dirty="0">
                <a:effectLst/>
                <a:latin typeface="Times"/>
              </a:rPr>
              <a:t>, </a:t>
            </a:r>
            <a:r>
              <a:rPr lang="fr-FR" sz="2000" b="1" dirty="0" err="1">
                <a:effectLst/>
                <a:latin typeface="Times"/>
              </a:rPr>
              <a:t>nor</a:t>
            </a:r>
            <a:r>
              <a:rPr lang="fr-FR" sz="2000" b="1" dirty="0">
                <a:effectLst/>
                <a:latin typeface="Times"/>
              </a:rPr>
              <a:t> </a:t>
            </a:r>
            <a:r>
              <a:rPr lang="fr-FR" sz="2000" b="1" dirty="0" err="1">
                <a:effectLst/>
                <a:latin typeface="Times"/>
              </a:rPr>
              <a:t>Measure</a:t>
            </a:r>
            <a:r>
              <a:rPr lang="fr-FR" sz="2000" b="1" dirty="0">
                <a:effectLst/>
                <a:latin typeface="Times"/>
              </a:rPr>
              <a:t>, </a:t>
            </a:r>
            <a:r>
              <a:rPr lang="fr-FR" sz="2000" b="1" dirty="0" err="1">
                <a:effectLst/>
                <a:latin typeface="Times"/>
              </a:rPr>
              <a:t>nor</a:t>
            </a:r>
            <a:r>
              <a:rPr lang="fr-FR" sz="2000" b="1" dirty="0">
                <a:effectLst/>
                <a:latin typeface="Times"/>
              </a:rPr>
              <a:t> Time, in as </a:t>
            </a:r>
            <a:r>
              <a:rPr lang="fr-FR" sz="2000" b="1" dirty="0" err="1">
                <a:effectLst/>
                <a:latin typeface="Times"/>
              </a:rPr>
              <a:t>much</a:t>
            </a:r>
            <a:r>
              <a:rPr lang="fr-FR" sz="2000" b="1" dirty="0">
                <a:effectLst/>
                <a:latin typeface="Times"/>
              </a:rPr>
              <a:t> as </a:t>
            </a:r>
            <a:r>
              <a:rPr lang="fr-FR" sz="2000" b="1" dirty="0" err="1">
                <a:effectLst/>
                <a:latin typeface="Times"/>
              </a:rPr>
              <a:t>they</a:t>
            </a:r>
            <a:r>
              <a:rPr lang="fr-FR" sz="2000" b="1" dirty="0">
                <a:effectLst/>
                <a:latin typeface="Times"/>
              </a:rPr>
              <a:t> are </a:t>
            </a:r>
            <a:r>
              <a:rPr lang="fr-FR" sz="2000" b="1" dirty="0" err="1">
                <a:effectLst/>
                <a:latin typeface="Times"/>
              </a:rPr>
              <a:t>only</a:t>
            </a:r>
            <a:r>
              <a:rPr lang="fr-FR" sz="2000" b="1" dirty="0">
                <a:effectLst/>
                <a:latin typeface="Times"/>
              </a:rPr>
              <a:t> </a:t>
            </a:r>
            <a:r>
              <a:rPr lang="fr-FR" sz="2000" b="1" dirty="0" err="1">
                <a:effectLst/>
                <a:latin typeface="Times"/>
              </a:rPr>
              <a:t>aids</a:t>
            </a:r>
            <a:r>
              <a:rPr lang="fr-FR" sz="2000" b="1" dirty="0">
                <a:effectLst/>
                <a:latin typeface="Times"/>
              </a:rPr>
              <a:t> for the imagination, can </a:t>
            </a:r>
            <a:r>
              <a:rPr lang="fr-FR" sz="2000" b="1" dirty="0" err="1">
                <a:effectLst/>
                <a:latin typeface="Times"/>
              </a:rPr>
              <a:t>be</a:t>
            </a:r>
            <a:r>
              <a:rPr lang="fr-FR" sz="2000" b="1" dirty="0">
                <a:effectLst/>
                <a:latin typeface="Times"/>
              </a:rPr>
              <a:t> </a:t>
            </a:r>
            <a:r>
              <a:rPr lang="fr-FR" sz="2000" b="1" dirty="0" err="1">
                <a:effectLst/>
                <a:latin typeface="Times"/>
              </a:rPr>
              <a:t>infinite</a:t>
            </a:r>
            <a:r>
              <a:rPr lang="fr-FR" sz="2000" b="1" dirty="0">
                <a:latin typeface="Times"/>
              </a:rPr>
              <a:t> but</a:t>
            </a:r>
            <a:r>
              <a:rPr lang="fr-FR" sz="2000" b="1" dirty="0">
                <a:effectLst/>
                <a:latin typeface="Times"/>
              </a:rPr>
              <a:t>  </a:t>
            </a:r>
            <a:r>
              <a:rPr lang="fr-FR" sz="2000" b="1" dirty="0">
                <a:latin typeface="Times"/>
              </a:rPr>
              <a:t>t</a:t>
            </a:r>
            <a:r>
              <a:rPr lang="fr-FR" sz="2000" b="1" dirty="0">
                <a:effectLst/>
                <a:latin typeface="Times"/>
              </a:rPr>
              <a:t>he </a:t>
            </a:r>
            <a:r>
              <a:rPr lang="fr-FR" sz="2000" b="1" dirty="0" err="1">
                <a:effectLst/>
                <a:latin typeface="Times"/>
              </a:rPr>
              <a:t>finite</a:t>
            </a:r>
            <a:r>
              <a:rPr lang="fr-FR" sz="2000" b="1" dirty="0">
                <a:effectLst/>
                <a:latin typeface="Times"/>
              </a:rPr>
              <a:t> </a:t>
            </a:r>
            <a:r>
              <a:rPr lang="fr-FR" sz="2000" b="1" dirty="0" err="1">
                <a:effectLst/>
                <a:latin typeface="Times"/>
              </a:rPr>
              <a:t>follows</a:t>
            </a:r>
            <a:r>
              <a:rPr lang="fr-FR" sz="2000" b="1" dirty="0">
                <a:effectLst/>
                <a:latin typeface="Times"/>
              </a:rPr>
              <a:t> </a:t>
            </a:r>
            <a:r>
              <a:rPr lang="fr-FR" sz="2000" b="1" dirty="0" err="1">
                <a:effectLst/>
                <a:latin typeface="Times"/>
              </a:rPr>
              <a:t>from</a:t>
            </a:r>
            <a:r>
              <a:rPr lang="fr-FR" sz="2000" b="1" dirty="0">
                <a:effectLst/>
                <a:latin typeface="Times"/>
              </a:rPr>
              <a:t> the </a:t>
            </a:r>
            <a:r>
              <a:rPr lang="fr-FR" sz="2000" b="1" dirty="0" err="1">
                <a:effectLst/>
                <a:latin typeface="Times"/>
              </a:rPr>
              <a:t>infinite</a:t>
            </a:r>
            <a:r>
              <a:rPr lang="fr-FR" sz="2000" b="1" dirty="0">
                <a:effectLst/>
                <a:latin typeface="Times"/>
              </a:rPr>
              <a:t>. Spinoza </a:t>
            </a:r>
            <a:r>
              <a:rPr lang="fr-FR" sz="2000" b="1" dirty="0" err="1">
                <a:effectLst/>
                <a:latin typeface="Times"/>
              </a:rPr>
              <a:t>Letter</a:t>
            </a:r>
            <a:r>
              <a:rPr lang="fr-FR" sz="2000" b="1" dirty="0">
                <a:effectLst/>
                <a:latin typeface="Times"/>
              </a:rPr>
              <a:t> to Meyer on </a:t>
            </a:r>
            <a:r>
              <a:rPr lang="fr-FR" sz="2000" b="1" dirty="0" err="1">
                <a:effectLst/>
                <a:latin typeface="Times"/>
              </a:rPr>
              <a:t>infinity</a:t>
            </a:r>
            <a:r>
              <a:rPr lang="fr-FR" sz="2000" b="1" dirty="0">
                <a:effectLst/>
                <a:latin typeface="Times"/>
              </a:rPr>
              <a:t> 1663</a:t>
            </a:r>
            <a:br>
              <a:rPr lang="fr-FR" dirty="0">
                <a:effectLst/>
                <a:latin typeface="Times"/>
              </a:rPr>
            </a:br>
            <a:r>
              <a:rPr lang="en-US" b="1" dirty="0"/>
              <a:t>Extreme events in the Universe: </a:t>
            </a:r>
            <a:r>
              <a:rPr lang="en-US" b="1" dirty="0" err="1"/>
              <a:t>Multimessenger</a:t>
            </a:r>
            <a:r>
              <a:rPr lang="en-US" b="1" dirty="0"/>
              <a:t> astronomy </a:t>
            </a:r>
          </a:p>
        </p:txBody>
      </p:sp>
      <p:sp>
        <p:nvSpPr>
          <p:cNvPr id="3" name="Espace réservé du contenu 2">
            <a:extLst>
              <a:ext uri="{FF2B5EF4-FFF2-40B4-BE49-F238E27FC236}">
                <a16:creationId xmlns:a16="http://schemas.microsoft.com/office/drawing/2014/main" id="{A4C2F254-DF8A-6B74-B1F2-36C378BFA6C9}"/>
              </a:ext>
            </a:extLst>
          </p:cNvPr>
          <p:cNvSpPr>
            <a:spLocks noGrp="1"/>
          </p:cNvSpPr>
          <p:nvPr>
            <p:ph idx="1"/>
          </p:nvPr>
        </p:nvSpPr>
        <p:spPr>
          <a:xfrm>
            <a:off x="762000" y="1553979"/>
            <a:ext cx="10668000" cy="4141589"/>
          </a:xfrm>
        </p:spPr>
        <p:txBody>
          <a:bodyPr>
            <a:normAutofit fontScale="25000" lnSpcReduction="20000"/>
          </a:bodyPr>
          <a:lstStyle/>
          <a:p>
            <a:endParaRPr lang="en-US" sz="4800" b="1" dirty="0"/>
          </a:p>
          <a:p>
            <a:r>
              <a:rPr lang="en-US" sz="6400" b="1" dirty="0"/>
              <a:t>Black Holes and jets</a:t>
            </a:r>
          </a:p>
          <a:p>
            <a:pPr>
              <a:buFontTx/>
              <a:buChar char="-"/>
            </a:pPr>
            <a:r>
              <a:rPr lang="en-US" sz="6400" dirty="0"/>
              <a:t>Mass range from few to 10</a:t>
            </a:r>
            <a:r>
              <a:rPr lang="en-US" sz="6400" baseline="30000" dirty="0"/>
              <a:t>9</a:t>
            </a:r>
            <a:r>
              <a:rPr lang="en-US" sz="6400" dirty="0"/>
              <a:t> solar masses</a:t>
            </a:r>
          </a:p>
          <a:p>
            <a:pPr>
              <a:buFontTx/>
              <a:buChar char="-"/>
            </a:pPr>
            <a:r>
              <a:rPr lang="en-US" sz="6400" dirty="0"/>
              <a:t>Primordial or built up with time or both. Could they constitute dark matter?</a:t>
            </a:r>
          </a:p>
          <a:p>
            <a:pPr>
              <a:buFontTx/>
              <a:buChar char="-"/>
            </a:pPr>
            <a:r>
              <a:rPr lang="en-US" sz="6400" dirty="0"/>
              <a:t>Black holes seem to play a key role in structure formation and</a:t>
            </a:r>
          </a:p>
          <a:p>
            <a:pPr marL="0" indent="0">
              <a:buNone/>
            </a:pPr>
            <a:r>
              <a:rPr lang="en-US" sz="6400" dirty="0"/>
              <a:t> are a laboratory for quantum gravity</a:t>
            </a:r>
          </a:p>
          <a:p>
            <a:r>
              <a:rPr lang="en-US" sz="6400" b="1" dirty="0"/>
              <a:t>Supernovae, </a:t>
            </a:r>
            <a:r>
              <a:rPr lang="en-US" sz="6400" b="1" dirty="0" err="1"/>
              <a:t>hypernovae</a:t>
            </a:r>
            <a:r>
              <a:rPr lang="en-US" sz="6400" b="1" dirty="0"/>
              <a:t>, gamma ray bursts and neutron stars</a:t>
            </a:r>
          </a:p>
          <a:p>
            <a:pPr>
              <a:buFontTx/>
              <a:buChar char="-"/>
            </a:pPr>
            <a:r>
              <a:rPr lang="en-US" sz="6400" dirty="0"/>
              <a:t>Multi messenger observations, </a:t>
            </a:r>
          </a:p>
          <a:p>
            <a:pPr>
              <a:buFontTx/>
              <a:buChar char="-"/>
            </a:pPr>
            <a:r>
              <a:rPr lang="en-US" sz="6400" dirty="0"/>
              <a:t>Mechanisms and Origin of elements</a:t>
            </a:r>
          </a:p>
          <a:p>
            <a:pPr>
              <a:buFontTx/>
              <a:buChar char="-"/>
            </a:pPr>
            <a:r>
              <a:rPr lang="en-US" sz="6400" dirty="0"/>
              <a:t>Equation of state</a:t>
            </a:r>
          </a:p>
          <a:p>
            <a:r>
              <a:rPr lang="en-US" sz="6400" b="1" dirty="0"/>
              <a:t>Acceleration mechanisms, access to the highest energy </a:t>
            </a:r>
          </a:p>
          <a:p>
            <a:pPr>
              <a:buFontTx/>
              <a:buChar char="-"/>
            </a:pPr>
            <a:r>
              <a:rPr lang="en-US" sz="6400" dirty="0"/>
              <a:t>Jets, background light in the universe</a:t>
            </a:r>
          </a:p>
          <a:p>
            <a:pPr>
              <a:buFontTx/>
              <a:buChar char="-"/>
            </a:pPr>
            <a:r>
              <a:rPr lang="en-US" sz="6400" dirty="0"/>
              <a:t>Physics beyond the Standard Model possible reach</a:t>
            </a:r>
          </a:p>
          <a:p>
            <a:pPr>
              <a:buFontTx/>
              <a:buChar char="-"/>
            </a:pPr>
            <a:endParaRPr lang="en-US" dirty="0"/>
          </a:p>
          <a:p>
            <a:pPr marL="0" indent="0">
              <a:buNone/>
            </a:pPr>
            <a:endParaRPr lang="en-US" dirty="0"/>
          </a:p>
          <a:p>
            <a:pPr marL="0" indent="0">
              <a:buNone/>
            </a:pPr>
            <a:endParaRPr lang="en-US" dirty="0"/>
          </a:p>
          <a:p>
            <a:pPr>
              <a:buFontTx/>
              <a:buChar char="-"/>
            </a:pPr>
            <a:endParaRPr lang="en-US" dirty="0"/>
          </a:p>
        </p:txBody>
      </p:sp>
      <p:pic>
        <p:nvPicPr>
          <p:cNvPr id="1026" name="Picture 2" descr="Black hole - Wikipedia">
            <a:extLst>
              <a:ext uri="{FF2B5EF4-FFF2-40B4-BE49-F238E27FC236}">
                <a16:creationId xmlns:a16="http://schemas.microsoft.com/office/drawing/2014/main" id="{CB450E4D-4961-41B5-21ED-D0A09304E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187" y="2102361"/>
            <a:ext cx="1932720" cy="193272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14167EEE-857E-992F-D732-8F0F01D8B175}"/>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26FB9769-8E56-2111-55FA-BB5E2CDA3E22}"/>
              </a:ext>
            </a:extLst>
          </p:cNvPr>
          <p:cNvSpPr>
            <a:spLocks noGrp="1"/>
          </p:cNvSpPr>
          <p:nvPr>
            <p:ph type="sldNum" sz="quarter" idx="12"/>
          </p:nvPr>
        </p:nvSpPr>
        <p:spPr/>
        <p:txBody>
          <a:bodyPr/>
          <a:lstStyle/>
          <a:p>
            <a:fld id="{07CE569E-9B7C-4CB9-AB80-C0841F922CFF}" type="slidenum">
              <a:rPr lang="en-US" smtClean="0"/>
              <a:t>11</a:t>
            </a:fld>
            <a:endParaRPr lang="en-US"/>
          </a:p>
        </p:txBody>
      </p:sp>
    </p:spTree>
    <p:extLst>
      <p:ext uri="{BB962C8B-B14F-4D97-AF65-F5344CB8AC3E}">
        <p14:creationId xmlns:p14="http://schemas.microsoft.com/office/powerpoint/2010/main" val="2665413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9CBC1F-65B9-79EA-4C13-73EF6DA2A29C}"/>
              </a:ext>
            </a:extLst>
          </p:cNvPr>
          <p:cNvSpPr>
            <a:spLocks noGrp="1"/>
          </p:cNvSpPr>
          <p:nvPr>
            <p:ph type="title"/>
          </p:nvPr>
        </p:nvSpPr>
        <p:spPr>
          <a:xfrm>
            <a:off x="-67236" y="339969"/>
            <a:ext cx="12326471" cy="1524000"/>
          </a:xfrm>
        </p:spPr>
        <p:txBody>
          <a:bodyPr>
            <a:normAutofit fontScale="90000"/>
          </a:bodyPr>
          <a:lstStyle/>
          <a:p>
            <a:r>
              <a:rPr lang="en-US" sz="1800" b="1" dirty="0">
                <a:effectLst/>
                <a:latin typeface="Times New Roman" panose="02020603050405020304" pitchFamily="18" charset="0"/>
                <a:ea typeface="Times New Roman" panose="02020603050405020304" pitchFamily="18" charset="0"/>
              </a:rPr>
              <a:t>We burn with desire to find solid ground and an ultimate sure foundation whereon to build a tower reaching to the Infinite. But our whole groundwork cracks, and the earth opens to abysses. Pascal Pensées 72</a:t>
            </a:r>
            <a:r>
              <a:rPr lang="en-US" sz="1800" dirty="0">
                <a:effectLst/>
                <a:latin typeface="Times New Roman" panose="02020603050405020304" pitchFamily="18" charset="0"/>
                <a:ea typeface="Times New Roman" panose="02020603050405020304" pitchFamily="18" charset="0"/>
              </a:rPr>
              <a:t>.</a:t>
            </a:r>
            <a:r>
              <a:rPr lang="fr-FR" dirty="0">
                <a:effectLst/>
              </a:rPr>
              <a:t> </a:t>
            </a:r>
            <a:br>
              <a:rPr lang="fr-FR" dirty="0">
                <a:effectLst/>
              </a:rPr>
            </a:br>
            <a:r>
              <a:rPr lang="en-US" b="1" dirty="0"/>
              <a:t>Key investigations for the uroboros (two infinities) </a:t>
            </a:r>
          </a:p>
        </p:txBody>
      </p:sp>
      <p:sp>
        <p:nvSpPr>
          <p:cNvPr id="3" name="Espace réservé du contenu 2">
            <a:extLst>
              <a:ext uri="{FF2B5EF4-FFF2-40B4-BE49-F238E27FC236}">
                <a16:creationId xmlns:a16="http://schemas.microsoft.com/office/drawing/2014/main" id="{4CAE07DC-57A4-EAFC-9B69-6F6C49BE1472}"/>
              </a:ext>
            </a:extLst>
          </p:cNvPr>
          <p:cNvSpPr>
            <a:spLocks noGrp="1"/>
          </p:cNvSpPr>
          <p:nvPr>
            <p:ph idx="1"/>
          </p:nvPr>
        </p:nvSpPr>
        <p:spPr/>
        <p:txBody>
          <a:bodyPr>
            <a:normAutofit fontScale="62500" lnSpcReduction="20000"/>
          </a:bodyPr>
          <a:lstStyle/>
          <a:p>
            <a:r>
              <a:rPr lang="en-US" b="1" dirty="0"/>
              <a:t>Poof (smoking gun) and study of the inflation phase (almost at reach)</a:t>
            </a:r>
          </a:p>
          <a:p>
            <a:pPr>
              <a:buFontTx/>
              <a:buChar char="-"/>
            </a:pPr>
            <a:r>
              <a:rPr lang="en-US" dirty="0"/>
              <a:t>Polarization of CMB (B modes)</a:t>
            </a:r>
          </a:p>
          <a:p>
            <a:pPr>
              <a:buFontTx/>
              <a:buChar char="-"/>
            </a:pPr>
            <a:r>
              <a:rPr lang="en-US" dirty="0"/>
              <a:t>Higgs sector, an asset to understand inflation?</a:t>
            </a:r>
          </a:p>
          <a:p>
            <a:pPr>
              <a:buFontTx/>
              <a:buChar char="-"/>
            </a:pPr>
            <a:r>
              <a:rPr lang="en-US" dirty="0"/>
              <a:t>Stochastic gravitational waves</a:t>
            </a:r>
            <a:endParaRPr lang="en-US" b="1" dirty="0"/>
          </a:p>
          <a:p>
            <a:r>
              <a:rPr lang="en-US" b="1" dirty="0"/>
              <a:t>Is there a grand unification scale between the </a:t>
            </a:r>
            <a:r>
              <a:rPr lang="en-US" b="1" dirty="0" err="1"/>
              <a:t>elecroweak</a:t>
            </a:r>
            <a:r>
              <a:rPr lang="en-US" b="1" dirty="0"/>
              <a:t> and Planck scale which could account for GUT, neutrino masses, </a:t>
            </a:r>
            <a:r>
              <a:rPr lang="en-US" b="1" dirty="0" err="1"/>
              <a:t>baryo</a:t>
            </a:r>
            <a:r>
              <a:rPr lang="en-US" b="1" dirty="0"/>
              <a:t> and </a:t>
            </a:r>
            <a:r>
              <a:rPr lang="en-US" b="1" dirty="0" err="1"/>
              <a:t>leptogenesis</a:t>
            </a:r>
            <a:r>
              <a:rPr lang="en-US" b="1" dirty="0"/>
              <a:t> and inflation? </a:t>
            </a:r>
          </a:p>
          <a:p>
            <a:r>
              <a:rPr lang="en-US" b="1" dirty="0"/>
              <a:t>Quantum Gravity </a:t>
            </a:r>
            <a:r>
              <a:rPr lang="en-US" dirty="0"/>
              <a:t>we desperately need a theory</a:t>
            </a:r>
            <a:endParaRPr lang="en-US" b="1" dirty="0"/>
          </a:p>
          <a:p>
            <a:endParaRPr lang="en-US" b="1" dirty="0"/>
          </a:p>
          <a:p>
            <a:r>
              <a:rPr lang="en-US" b="1" dirty="0"/>
              <a:t>Unexpected?</a:t>
            </a:r>
          </a:p>
          <a:p>
            <a:pPr>
              <a:buFontTx/>
              <a:buChar char="-"/>
            </a:pPr>
            <a:endParaRPr lang="en-US" dirty="0"/>
          </a:p>
          <a:p>
            <a:pPr>
              <a:buFontTx/>
              <a:buChar char="-"/>
            </a:pPr>
            <a:endParaRPr lang="en-US" dirty="0"/>
          </a:p>
        </p:txBody>
      </p:sp>
      <p:sp>
        <p:nvSpPr>
          <p:cNvPr id="4" name="Espace réservé du pied de page 3">
            <a:extLst>
              <a:ext uri="{FF2B5EF4-FFF2-40B4-BE49-F238E27FC236}">
                <a16:creationId xmlns:a16="http://schemas.microsoft.com/office/drawing/2014/main" id="{C764581B-7528-1287-1696-CD4BB1942CFC}"/>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4C68659B-54E7-6E85-6603-A5199DC4244D}"/>
              </a:ext>
            </a:extLst>
          </p:cNvPr>
          <p:cNvSpPr>
            <a:spLocks noGrp="1"/>
          </p:cNvSpPr>
          <p:nvPr>
            <p:ph type="sldNum" sz="quarter" idx="12"/>
          </p:nvPr>
        </p:nvSpPr>
        <p:spPr/>
        <p:txBody>
          <a:bodyPr/>
          <a:lstStyle/>
          <a:p>
            <a:fld id="{07CE569E-9B7C-4CB9-AB80-C0841F922CFF}" type="slidenum">
              <a:rPr lang="en-US" smtClean="0"/>
              <a:t>12</a:t>
            </a:fld>
            <a:endParaRPr lang="en-US"/>
          </a:p>
        </p:txBody>
      </p:sp>
    </p:spTree>
    <p:extLst>
      <p:ext uri="{BB962C8B-B14F-4D97-AF65-F5344CB8AC3E}">
        <p14:creationId xmlns:p14="http://schemas.microsoft.com/office/powerpoint/2010/main" val="376155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9503CE-5E59-4FCB-FD5F-697A7CC3EB62}"/>
              </a:ext>
            </a:extLst>
          </p:cNvPr>
          <p:cNvSpPr>
            <a:spLocks noGrp="1"/>
          </p:cNvSpPr>
          <p:nvPr>
            <p:ph type="title"/>
          </p:nvPr>
        </p:nvSpPr>
        <p:spPr>
          <a:xfrm>
            <a:off x="389965" y="762000"/>
            <a:ext cx="11698941" cy="1524000"/>
          </a:xfrm>
        </p:spPr>
        <p:txBody>
          <a:bodyPr>
            <a:normAutofit fontScale="90000"/>
          </a:bodyPr>
          <a:lstStyle/>
          <a:p>
            <a:r>
              <a:rPr lang="fr-FR" sz="1800" b="1" dirty="0">
                <a:effectLst/>
                <a:latin typeface="Calibri" panose="020F0502020204030204" pitchFamily="34" charset="0"/>
                <a:ea typeface="Calibri" panose="020F0502020204030204" pitchFamily="34" charset="0"/>
                <a:cs typeface="Times New Roman" panose="02020603050405020304" pitchFamily="18" charset="0"/>
              </a:rPr>
              <a:t>There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as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much</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difference</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between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nothingness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and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empty</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space</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as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between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empty</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space</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and the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material</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body; and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thus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empty</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space</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holds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the medium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between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matter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and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nothingness</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Pascal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Letter</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1647</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r>
              <a:rPr lang="en-US" sz="4000" b="1" dirty="0"/>
              <a:t>Key investigations for the uroboros: in other words</a:t>
            </a:r>
            <a:br>
              <a:rPr lang="fr-FR" sz="4000" b="1" dirty="0">
                <a:effectLst/>
                <a:latin typeface="Calibri" panose="020F0502020204030204" pitchFamily="34" charset="0"/>
                <a:ea typeface="Calibri" panose="020F0502020204030204" pitchFamily="34" charset="0"/>
                <a:cs typeface="Times New Roman" panose="02020603050405020304" pitchFamily="18" charset="0"/>
              </a:rPr>
            </a:br>
            <a:br>
              <a:rPr lang="fr-FR" sz="4000" b="1" dirty="0">
                <a:effectLst/>
                <a:latin typeface="Calibri" panose="020F0502020204030204" pitchFamily="34" charset="0"/>
                <a:ea typeface="Calibri" panose="020F0502020204030204" pitchFamily="34" charset="0"/>
                <a:cs typeface="Times New Roman" panose="02020603050405020304" pitchFamily="18" charset="0"/>
              </a:rPr>
            </a:br>
            <a:endParaRPr lang="en-US" sz="4000" b="1" dirty="0"/>
          </a:p>
        </p:txBody>
      </p:sp>
      <p:sp>
        <p:nvSpPr>
          <p:cNvPr id="3" name="Espace réservé du contenu 2">
            <a:extLst>
              <a:ext uri="{FF2B5EF4-FFF2-40B4-BE49-F238E27FC236}">
                <a16:creationId xmlns:a16="http://schemas.microsoft.com/office/drawing/2014/main" id="{8F1EF237-C7A0-5DC2-E189-F81976215EFC}"/>
              </a:ext>
            </a:extLst>
          </p:cNvPr>
          <p:cNvSpPr>
            <a:spLocks noGrp="1"/>
          </p:cNvSpPr>
          <p:nvPr>
            <p:ph idx="1"/>
          </p:nvPr>
        </p:nvSpPr>
        <p:spPr>
          <a:xfrm>
            <a:off x="192331" y="2643908"/>
            <a:ext cx="10668000" cy="3818083"/>
          </a:xfrm>
        </p:spPr>
        <p:txBody>
          <a:bodyPr>
            <a:normAutofit fontScale="92500" lnSpcReduction="10000"/>
          </a:bodyPr>
          <a:lstStyle/>
          <a:p>
            <a:r>
              <a:rPr lang="en-US" dirty="0"/>
              <a:t>Quantum Vacuum </a:t>
            </a:r>
            <a:r>
              <a:rPr lang="en-US" sz="1600" dirty="0"/>
              <a:t> (is the Universe born from </a:t>
            </a:r>
          </a:p>
          <a:p>
            <a:pPr marL="0" indent="0">
              <a:buNone/>
            </a:pPr>
            <a:r>
              <a:rPr lang="en-US" sz="1600" dirty="0"/>
              <a:t>vacuum quantum fluctuations? Role of the Higgs boson?)  </a:t>
            </a:r>
          </a:p>
          <a:p>
            <a:r>
              <a:rPr lang="en-US" dirty="0"/>
              <a:t>Proton decay and neutrino sector </a:t>
            </a:r>
          </a:p>
          <a:p>
            <a:pPr marL="0" indent="0">
              <a:buNone/>
            </a:pPr>
            <a:r>
              <a:rPr lang="en-US" sz="1600" dirty="0"/>
              <a:t> (is there any relation?)</a:t>
            </a:r>
          </a:p>
          <a:p>
            <a:pPr marL="0" indent="0">
              <a:buNone/>
            </a:pPr>
            <a:endParaRPr lang="en-US" sz="1600" dirty="0"/>
          </a:p>
          <a:p>
            <a:r>
              <a:rPr lang="en-US" dirty="0"/>
              <a:t>Black Holes </a:t>
            </a:r>
            <a:r>
              <a:rPr lang="en-US" sz="1600" dirty="0"/>
              <a:t>(Many questions associated to them.</a:t>
            </a:r>
          </a:p>
          <a:p>
            <a:pPr marL="0" indent="0">
              <a:buNone/>
            </a:pPr>
            <a:r>
              <a:rPr lang="en-US" sz="1600" dirty="0"/>
              <a:t> Are they key to understanding Quantum Gravity, </a:t>
            </a:r>
          </a:p>
          <a:p>
            <a:pPr marL="0" indent="0">
              <a:buNone/>
            </a:pPr>
            <a:r>
              <a:rPr lang="en-US" sz="1600" dirty="0"/>
              <a:t>Galaxy formation 10</a:t>
            </a:r>
            <a:r>
              <a:rPr lang="en-US" sz="1600" baseline="30000" dirty="0"/>
              <a:t>6 </a:t>
            </a:r>
            <a:r>
              <a:rPr lang="en-US" sz="1600" baseline="-25000" dirty="0"/>
              <a:t> </a:t>
            </a:r>
            <a:r>
              <a:rPr lang="en-US" sz="1600" dirty="0"/>
              <a:t>to 10</a:t>
            </a:r>
            <a:r>
              <a:rPr lang="en-US" sz="1600" baseline="30000" dirty="0"/>
              <a:t>9</a:t>
            </a:r>
            <a:r>
              <a:rPr lang="en-US" sz="1600" dirty="0"/>
              <a:t> M</a:t>
            </a:r>
            <a:r>
              <a:rPr lang="en-US" sz="1600" baseline="-25000" dirty="0"/>
              <a:t>0</a:t>
            </a:r>
            <a:r>
              <a:rPr lang="en-US" sz="1600" dirty="0"/>
              <a:t>, </a:t>
            </a:r>
            <a:r>
              <a:rPr lang="en-US" sz="1600" b="1" dirty="0"/>
              <a:t>Dark Matter 10 to 100 M</a:t>
            </a:r>
            <a:r>
              <a:rPr lang="en-US" sz="1600" b="1" baseline="-25000" dirty="0"/>
              <a:t>0</a:t>
            </a:r>
            <a:r>
              <a:rPr lang="en-US" sz="1600" dirty="0"/>
              <a:t>…)</a:t>
            </a:r>
          </a:p>
          <a:p>
            <a:pPr marL="0" indent="0">
              <a:buNone/>
            </a:pPr>
            <a:endParaRPr lang="en-US" sz="1600" dirty="0"/>
          </a:p>
          <a:p>
            <a:pPr marL="0" indent="0">
              <a:buNone/>
            </a:pPr>
            <a:endParaRPr lang="en-US" sz="1600" dirty="0"/>
          </a:p>
          <a:p>
            <a:pPr marL="0" indent="0">
              <a:buNone/>
            </a:pPr>
            <a:endParaRPr lang="en-US" dirty="0"/>
          </a:p>
          <a:p>
            <a:pPr marL="0" indent="0">
              <a:buNone/>
            </a:pPr>
            <a:endParaRPr lang="en-US" dirty="0"/>
          </a:p>
        </p:txBody>
      </p:sp>
      <p:pic>
        <p:nvPicPr>
          <p:cNvPr id="4" name="Image 3">
            <a:extLst>
              <a:ext uri="{FF2B5EF4-FFF2-40B4-BE49-F238E27FC236}">
                <a16:creationId xmlns:a16="http://schemas.microsoft.com/office/drawing/2014/main" id="{38A74AC5-2C03-0D63-CC76-C70197ADE0BF}"/>
              </a:ext>
            </a:extLst>
          </p:cNvPr>
          <p:cNvPicPr>
            <a:picLocks noChangeAspect="1"/>
          </p:cNvPicPr>
          <p:nvPr/>
        </p:nvPicPr>
        <p:blipFill>
          <a:blip r:embed="rId2"/>
          <a:stretch>
            <a:fillRect/>
          </a:stretch>
        </p:blipFill>
        <p:spPr>
          <a:xfrm>
            <a:off x="5643563" y="1975127"/>
            <a:ext cx="6548437" cy="4692097"/>
          </a:xfrm>
          <a:prstGeom prst="rect">
            <a:avLst/>
          </a:prstGeom>
        </p:spPr>
      </p:pic>
      <p:sp>
        <p:nvSpPr>
          <p:cNvPr id="5" name="Espace réservé du pied de page 4">
            <a:extLst>
              <a:ext uri="{FF2B5EF4-FFF2-40B4-BE49-F238E27FC236}">
                <a16:creationId xmlns:a16="http://schemas.microsoft.com/office/drawing/2014/main" id="{EB550606-BFDC-4A3E-B7C7-791339EBA390}"/>
              </a:ext>
            </a:extLst>
          </p:cNvPr>
          <p:cNvSpPr>
            <a:spLocks noGrp="1"/>
          </p:cNvSpPr>
          <p:nvPr>
            <p:ph type="ftr" sz="quarter" idx="11"/>
          </p:nvPr>
        </p:nvSpPr>
        <p:spPr/>
        <p:txBody>
          <a:bodyPr/>
          <a:lstStyle/>
          <a:p>
            <a:r>
              <a:rPr lang="en-US"/>
              <a:t>Michel Spiro Kyoto Physics of the two infinities 2023 March 27-30</a:t>
            </a:r>
          </a:p>
        </p:txBody>
      </p:sp>
      <p:sp>
        <p:nvSpPr>
          <p:cNvPr id="6" name="Espace réservé du numéro de diapositive 5">
            <a:extLst>
              <a:ext uri="{FF2B5EF4-FFF2-40B4-BE49-F238E27FC236}">
                <a16:creationId xmlns:a16="http://schemas.microsoft.com/office/drawing/2014/main" id="{2F34A1BA-D7C3-1224-4A53-F49A59250F73}"/>
              </a:ext>
            </a:extLst>
          </p:cNvPr>
          <p:cNvSpPr>
            <a:spLocks noGrp="1"/>
          </p:cNvSpPr>
          <p:nvPr>
            <p:ph type="sldNum" sz="quarter" idx="12"/>
          </p:nvPr>
        </p:nvSpPr>
        <p:spPr/>
        <p:txBody>
          <a:bodyPr/>
          <a:lstStyle/>
          <a:p>
            <a:fld id="{07CE569E-9B7C-4CB9-AB80-C0841F922CFF}" type="slidenum">
              <a:rPr lang="en-US" smtClean="0"/>
              <a:t>13</a:t>
            </a:fld>
            <a:endParaRPr lang="en-US"/>
          </a:p>
        </p:txBody>
      </p:sp>
    </p:spTree>
    <p:extLst>
      <p:ext uri="{BB962C8B-B14F-4D97-AF65-F5344CB8AC3E}">
        <p14:creationId xmlns:p14="http://schemas.microsoft.com/office/powerpoint/2010/main" val="227564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5382" y="284098"/>
            <a:ext cx="8229600" cy="1143000"/>
          </a:xfrm>
        </p:spPr>
        <p:txBody>
          <a:bodyPr/>
          <a:lstStyle/>
          <a:p>
            <a:r>
              <a:rPr lang="en-US" b="1" dirty="0"/>
              <a:t>Black holes as dark matter?</a:t>
            </a:r>
          </a:p>
        </p:txBody>
      </p:sp>
      <p:sp>
        <p:nvSpPr>
          <p:cNvPr id="3" name="Espace réservé du contenu 2"/>
          <p:cNvSpPr>
            <a:spLocks noGrp="1"/>
          </p:cNvSpPr>
          <p:nvPr>
            <p:ph idx="1"/>
          </p:nvPr>
        </p:nvSpPr>
        <p:spPr>
          <a:xfrm>
            <a:off x="1981200" y="1600201"/>
            <a:ext cx="8229600" cy="5121275"/>
          </a:xfrm>
        </p:spPr>
        <p:txBody>
          <a:bodyPr>
            <a:normAutofit fontScale="77500" lnSpcReduction="20000"/>
          </a:bodyPr>
          <a:lstStyle/>
          <a:p>
            <a:r>
              <a:rPr lang="en-US" dirty="0"/>
              <a:t>Most events seen by LIGO/VIRGO are coalescence of few tens of solar masses black holes (excellent laboratory to test General Relativity)! Could these black holes be the dark matter in the universe?</a:t>
            </a:r>
          </a:p>
          <a:p>
            <a:r>
              <a:rPr lang="en-US" dirty="0"/>
              <a:t>Very recently the EROS collaboration, combining its data with MACHO, has recently shown that the dark matter in the halo of our galaxy cannot be made of compact objects of masses between 10</a:t>
            </a:r>
            <a:r>
              <a:rPr lang="en-US" baseline="30000" dirty="0"/>
              <a:t>-6</a:t>
            </a:r>
            <a:r>
              <a:rPr lang="en-US" dirty="0"/>
              <a:t> and 10</a:t>
            </a:r>
            <a:r>
              <a:rPr lang="en-US" baseline="30000" dirty="0"/>
              <a:t>3</a:t>
            </a:r>
            <a:r>
              <a:rPr lang="en-US" dirty="0"/>
              <a:t> solar masses</a:t>
            </a:r>
          </a:p>
          <a:p>
            <a:r>
              <a:rPr lang="en-US" dirty="0"/>
              <a:t>This is based on observations of millions of stars in the LMC, looking (for  10 years) at the occurrence of alignments between us, a dark compact object in the halo of our galaxy and a star in the LMC.</a:t>
            </a:r>
          </a:p>
          <a:p>
            <a:pPr lvl="4"/>
            <a:r>
              <a:rPr lang="en-US" dirty="0" err="1"/>
              <a:t>Thèse</a:t>
            </a:r>
            <a:r>
              <a:rPr lang="en-US" dirty="0"/>
              <a:t> 2021: Tristan </a:t>
            </a:r>
            <a:r>
              <a:rPr lang="en-US" dirty="0" err="1"/>
              <a:t>Blaineau</a:t>
            </a:r>
            <a:r>
              <a:rPr lang="en-US" dirty="0"/>
              <a:t>, </a:t>
            </a:r>
            <a:r>
              <a:rPr lang="en-US" dirty="0" err="1"/>
              <a:t>directeur</a:t>
            </a:r>
            <a:r>
              <a:rPr lang="en-US" dirty="0"/>
              <a:t> de </a:t>
            </a:r>
            <a:r>
              <a:rPr lang="en-US" dirty="0" err="1"/>
              <a:t>thèse</a:t>
            </a:r>
            <a:r>
              <a:rPr lang="en-US" dirty="0"/>
              <a:t>: Marc </a:t>
            </a:r>
            <a:r>
              <a:rPr lang="en-US" dirty="0" err="1"/>
              <a:t>Moniez</a:t>
            </a:r>
            <a:endParaRPr lang="en-US" dirty="0"/>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C92D7-0FCB-CD48-9A1F-0A5414487031}" type="slidenum">
              <a:rPr lang="en-US" smtClean="0"/>
              <a:pPr/>
              <a:t>14</a:t>
            </a:fld>
            <a:endParaRPr lang="en-US"/>
          </a:p>
        </p:txBody>
      </p:sp>
      <p:pic>
        <p:nvPicPr>
          <p:cNvPr id="5" name="Image 4"/>
          <p:cNvPicPr>
            <a:picLocks noChangeAspect="1"/>
          </p:cNvPicPr>
          <p:nvPr/>
        </p:nvPicPr>
        <p:blipFill>
          <a:blip r:embed="rId2"/>
          <a:stretch>
            <a:fillRect/>
          </a:stretch>
        </p:blipFill>
        <p:spPr>
          <a:xfrm>
            <a:off x="8316528" y="0"/>
            <a:ext cx="2351472" cy="1701254"/>
          </a:xfrm>
          <a:prstGeom prst="rect">
            <a:avLst/>
          </a:prstGeom>
        </p:spPr>
      </p:pic>
    </p:spTree>
    <p:extLst>
      <p:ext uri="{BB962C8B-B14F-4D97-AF65-F5344CB8AC3E}">
        <p14:creationId xmlns:p14="http://schemas.microsoft.com/office/powerpoint/2010/main" val="124277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20C1CB-EBBC-A573-7F62-03DF3361E08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E711D21-6857-1BED-988B-EB96DB253CA7}"/>
              </a:ext>
            </a:extLst>
          </p:cNvPr>
          <p:cNvPicPr>
            <a:picLocks noGrp="1" noChangeAspect="1"/>
          </p:cNvPicPr>
          <p:nvPr>
            <p:ph idx="1"/>
          </p:nvPr>
        </p:nvPicPr>
        <p:blipFill>
          <a:blip r:embed="rId2"/>
          <a:stretch>
            <a:fillRect/>
          </a:stretch>
        </p:blipFill>
        <p:spPr>
          <a:xfrm>
            <a:off x="2680448" y="2014071"/>
            <a:ext cx="7449670" cy="4843929"/>
          </a:xfrm>
          <a:prstGeom prst="rect">
            <a:avLst/>
          </a:prstGeom>
        </p:spPr>
      </p:pic>
      <p:sp>
        <p:nvSpPr>
          <p:cNvPr id="4" name="Espace réservé du numéro de diapositive 3">
            <a:extLst>
              <a:ext uri="{FF2B5EF4-FFF2-40B4-BE49-F238E27FC236}">
                <a16:creationId xmlns:a16="http://schemas.microsoft.com/office/drawing/2014/main" id="{143A108E-71FF-0818-6266-99B4E59D677E}"/>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C92D7-0FCB-CD48-9A1F-0A5414487031}" type="slidenum">
              <a:rPr lang="en-US" smtClean="0"/>
              <a:pPr/>
              <a:t>15</a:t>
            </a:fld>
            <a:endParaRPr lang="en-US"/>
          </a:p>
        </p:txBody>
      </p:sp>
      <p:pic>
        <p:nvPicPr>
          <p:cNvPr id="3" name="Image 2">
            <a:extLst>
              <a:ext uri="{FF2B5EF4-FFF2-40B4-BE49-F238E27FC236}">
                <a16:creationId xmlns:a16="http://schemas.microsoft.com/office/drawing/2014/main" id="{082084EF-E98E-DFA0-FF95-9EDD9811D45C}"/>
              </a:ext>
            </a:extLst>
          </p:cNvPr>
          <p:cNvPicPr>
            <a:picLocks noChangeAspect="1"/>
          </p:cNvPicPr>
          <p:nvPr/>
        </p:nvPicPr>
        <p:blipFill>
          <a:blip r:embed="rId3"/>
          <a:stretch>
            <a:fillRect/>
          </a:stretch>
        </p:blipFill>
        <p:spPr>
          <a:xfrm>
            <a:off x="3547783" y="0"/>
            <a:ext cx="5715000" cy="2032000"/>
          </a:xfrm>
          <a:prstGeom prst="rect">
            <a:avLst/>
          </a:prstGeom>
        </p:spPr>
      </p:pic>
    </p:spTree>
    <p:extLst>
      <p:ext uri="{BB962C8B-B14F-4D97-AF65-F5344CB8AC3E}">
        <p14:creationId xmlns:p14="http://schemas.microsoft.com/office/powerpoint/2010/main" val="3201759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657F6-12CB-A421-5ABB-0F6CAAD60556}"/>
              </a:ext>
            </a:extLst>
          </p:cNvPr>
          <p:cNvSpPr>
            <a:spLocks noGrp="1"/>
          </p:cNvSpPr>
          <p:nvPr>
            <p:ph type="title"/>
          </p:nvPr>
        </p:nvSpPr>
        <p:spPr/>
        <p:txBody>
          <a:bodyPr>
            <a:normAutofit fontScale="90000"/>
          </a:bodyPr>
          <a:lstStyle/>
          <a:p>
            <a:r>
              <a:rPr lang="fr-FR" sz="2000" b="1" dirty="0" err="1">
                <a:effectLst/>
                <a:latin typeface="Times"/>
              </a:rPr>
              <a:t>Physics</a:t>
            </a:r>
            <a:r>
              <a:rPr lang="fr-FR" sz="2000" b="1" dirty="0">
                <a:effectLst/>
                <a:latin typeface="Times"/>
              </a:rPr>
              <a:t> of the </a:t>
            </a:r>
            <a:r>
              <a:rPr lang="fr-FR" sz="2000" b="1" dirty="0" err="1">
                <a:effectLst/>
                <a:latin typeface="Times"/>
              </a:rPr>
              <a:t>two</a:t>
            </a:r>
            <a:r>
              <a:rPr lang="fr-FR" sz="2000" b="1" dirty="0">
                <a:effectLst/>
                <a:latin typeface="Times"/>
              </a:rPr>
              <a:t> </a:t>
            </a:r>
            <a:r>
              <a:rPr lang="fr-FR" sz="2000" b="1" dirty="0" err="1">
                <a:effectLst/>
                <a:latin typeface="Times"/>
              </a:rPr>
              <a:t>infinities</a:t>
            </a:r>
            <a:r>
              <a:rPr lang="fr-FR" sz="2000" b="1" dirty="0">
                <a:effectLst/>
                <a:latin typeface="Times"/>
              </a:rPr>
              <a:t> are </a:t>
            </a:r>
            <a:r>
              <a:rPr lang="fr-FR" sz="2000" b="1" dirty="0" err="1">
                <a:effectLst/>
                <a:latin typeface="Times"/>
              </a:rPr>
              <a:t>curiosity</a:t>
            </a:r>
            <a:r>
              <a:rPr lang="fr-FR" sz="2000" b="1" dirty="0">
                <a:effectLst/>
                <a:latin typeface="Times"/>
              </a:rPr>
              <a:t> and </a:t>
            </a:r>
            <a:r>
              <a:rPr lang="fr-FR" sz="2000" b="1" dirty="0" err="1">
                <a:effectLst/>
                <a:latin typeface="Times"/>
              </a:rPr>
              <a:t>inquiry</a:t>
            </a:r>
            <a:r>
              <a:rPr lang="fr-FR" sz="2000" b="1" dirty="0">
                <a:effectLst/>
                <a:latin typeface="Times"/>
              </a:rPr>
              <a:t> </a:t>
            </a:r>
            <a:r>
              <a:rPr lang="fr-FR" sz="2000" b="1" dirty="0" err="1">
                <a:effectLst/>
                <a:latin typeface="Times"/>
              </a:rPr>
              <a:t>driven</a:t>
            </a:r>
            <a:r>
              <a:rPr lang="fr-FR" sz="2000" b="1" dirty="0">
                <a:effectLst/>
                <a:latin typeface="Times"/>
              </a:rPr>
              <a:t>. </a:t>
            </a:r>
            <a:r>
              <a:rPr lang="fr-FR" sz="2000" b="1" dirty="0" err="1">
                <a:effectLst/>
                <a:latin typeface="Times"/>
              </a:rPr>
              <a:t>They</a:t>
            </a:r>
            <a:r>
              <a:rPr lang="fr-FR" sz="2000" b="1" dirty="0">
                <a:effectLst/>
                <a:latin typeface="Times"/>
              </a:rPr>
              <a:t> </a:t>
            </a:r>
            <a:r>
              <a:rPr lang="fr-FR" sz="2000" b="1" dirty="0" err="1">
                <a:effectLst/>
                <a:latin typeface="Times"/>
              </a:rPr>
              <a:t>re-enchant</a:t>
            </a:r>
            <a:r>
              <a:rPr lang="fr-FR" sz="2000" b="1" dirty="0">
                <a:effectLst/>
                <a:latin typeface="Times"/>
              </a:rPr>
              <a:t> </a:t>
            </a:r>
            <a:r>
              <a:rPr lang="fr-FR" sz="2000" b="1" dirty="0" err="1">
                <a:effectLst/>
                <a:latin typeface="Times"/>
              </a:rPr>
              <a:t>our</a:t>
            </a:r>
            <a:r>
              <a:rPr lang="fr-FR" sz="2000" b="1" dirty="0">
                <a:effectLst/>
                <a:latin typeface="Times"/>
              </a:rPr>
              <a:t> world and </a:t>
            </a:r>
            <a:r>
              <a:rPr lang="fr-FR" sz="2000" b="1" dirty="0" err="1">
                <a:effectLst/>
                <a:latin typeface="Times"/>
              </a:rPr>
              <a:t>contribute</a:t>
            </a:r>
            <a:r>
              <a:rPr lang="fr-FR" sz="2000" b="1" dirty="0">
                <a:effectLst/>
                <a:latin typeface="Times"/>
              </a:rPr>
              <a:t> to </a:t>
            </a:r>
            <a:r>
              <a:rPr lang="fr-FR" sz="2000" b="1" dirty="0" err="1">
                <a:effectLst/>
                <a:latin typeface="Times"/>
              </a:rPr>
              <a:t>make</a:t>
            </a:r>
            <a:r>
              <a:rPr lang="fr-FR" sz="2000" b="1" dirty="0">
                <a:effectLst/>
                <a:latin typeface="Times"/>
              </a:rPr>
              <a:t> </a:t>
            </a:r>
            <a:r>
              <a:rPr lang="fr-FR" sz="2000" b="1" dirty="0" err="1">
                <a:effectLst/>
                <a:latin typeface="Times"/>
              </a:rPr>
              <a:t>it</a:t>
            </a:r>
            <a:r>
              <a:rPr lang="fr-FR" sz="2000" b="1" dirty="0">
                <a:effectLst/>
                <a:latin typeface="Times"/>
              </a:rPr>
              <a:t> </a:t>
            </a:r>
            <a:r>
              <a:rPr lang="fr-FR" sz="2000" b="1" dirty="0" err="1">
                <a:effectLst/>
                <a:latin typeface="Times"/>
              </a:rPr>
              <a:t>worth</a:t>
            </a:r>
            <a:r>
              <a:rPr lang="fr-FR" sz="2000" b="1" dirty="0">
                <a:effectLst/>
                <a:latin typeface="Times"/>
              </a:rPr>
              <a:t> to </a:t>
            </a:r>
            <a:r>
              <a:rPr lang="fr-FR" sz="2000" b="1" dirty="0" err="1">
                <a:effectLst/>
                <a:latin typeface="Times"/>
              </a:rPr>
              <a:t>be</a:t>
            </a:r>
            <a:r>
              <a:rPr lang="fr-FR" sz="2000" b="1" dirty="0">
                <a:effectLst/>
                <a:latin typeface="Times"/>
              </a:rPr>
              <a:t> </a:t>
            </a:r>
            <a:r>
              <a:rPr lang="fr-FR" sz="2000" b="1" dirty="0" err="1">
                <a:effectLst/>
                <a:latin typeface="Times"/>
              </a:rPr>
              <a:t>sustainable</a:t>
            </a:r>
            <a:r>
              <a:rPr lang="fr-FR" sz="2000" b="1" dirty="0">
                <a:effectLst/>
                <a:latin typeface="Times"/>
              </a:rPr>
              <a:t>.</a:t>
            </a:r>
            <a:br>
              <a:rPr lang="fr-FR" dirty="0">
                <a:effectLst/>
                <a:latin typeface="Times"/>
              </a:rPr>
            </a:br>
            <a:r>
              <a:rPr lang="fr-FR" b="1" dirty="0" err="1">
                <a:effectLst/>
                <a:latin typeface="Times"/>
              </a:rPr>
              <a:t>Physics</a:t>
            </a:r>
            <a:r>
              <a:rPr lang="fr-FR" b="1" dirty="0">
                <a:effectLst/>
                <a:latin typeface="Times"/>
              </a:rPr>
              <a:t> of the </a:t>
            </a:r>
            <a:r>
              <a:rPr lang="fr-FR" b="1" dirty="0" err="1">
                <a:effectLst/>
                <a:latin typeface="Times"/>
              </a:rPr>
              <a:t>two</a:t>
            </a:r>
            <a:r>
              <a:rPr lang="fr-FR" b="1" dirty="0">
                <a:effectLst/>
                <a:latin typeface="Times"/>
              </a:rPr>
              <a:t> </a:t>
            </a:r>
            <a:r>
              <a:rPr lang="fr-FR" b="1" dirty="0" err="1">
                <a:effectLst/>
                <a:latin typeface="Times"/>
              </a:rPr>
              <a:t>infinities</a:t>
            </a:r>
            <a:br>
              <a:rPr lang="en-US" b="1" dirty="0"/>
            </a:br>
            <a:endParaRPr lang="en-US" b="1" dirty="0"/>
          </a:p>
        </p:txBody>
      </p:sp>
      <p:sp>
        <p:nvSpPr>
          <p:cNvPr id="3" name="Espace réservé du contenu 2">
            <a:extLst>
              <a:ext uri="{FF2B5EF4-FFF2-40B4-BE49-F238E27FC236}">
                <a16:creationId xmlns:a16="http://schemas.microsoft.com/office/drawing/2014/main" id="{A4C2F254-DF8A-6B74-B1F2-36C378BFA6C9}"/>
              </a:ext>
            </a:extLst>
          </p:cNvPr>
          <p:cNvSpPr>
            <a:spLocks noGrp="1"/>
          </p:cNvSpPr>
          <p:nvPr>
            <p:ph idx="1"/>
          </p:nvPr>
        </p:nvSpPr>
        <p:spPr>
          <a:xfrm>
            <a:off x="161140" y="1594820"/>
            <a:ext cx="7534581" cy="4141589"/>
          </a:xfrm>
        </p:spPr>
        <p:txBody>
          <a:bodyPr>
            <a:normAutofit fontScale="70000" lnSpcReduction="20000"/>
          </a:bodyPr>
          <a:lstStyle/>
          <a:p>
            <a:endParaRPr lang="en-US" sz="2800" b="1" dirty="0">
              <a:effectLst/>
              <a:latin typeface="Times New Roman" panose="02020603050405020304" pitchFamily="18" charset="0"/>
              <a:ea typeface="Times New Roman" panose="02020603050405020304" pitchFamily="18" charset="0"/>
            </a:endParaRPr>
          </a:p>
          <a:p>
            <a:r>
              <a:rPr lang="en-US" dirty="0"/>
              <a:t>This is a great subject, a lively field, a bold community </a:t>
            </a:r>
          </a:p>
          <a:p>
            <a:pPr marL="0" indent="0">
              <a:buNone/>
            </a:pPr>
            <a:r>
              <a:rPr lang="en-US" dirty="0"/>
              <a:t>(&gt;100 </a:t>
            </a:r>
            <a:r>
              <a:rPr lang="en-US" dirty="0" err="1"/>
              <a:t>expts</a:t>
            </a:r>
            <a:r>
              <a:rPr lang="en-US" dirty="0"/>
              <a:t>, &gt; ten thousands people)</a:t>
            </a:r>
          </a:p>
          <a:p>
            <a:r>
              <a:rPr lang="en-US" dirty="0"/>
              <a:t>It was a great conference, a great place and a great attendance</a:t>
            </a:r>
            <a:endParaRPr lang="en-US" b="1" dirty="0"/>
          </a:p>
          <a:p>
            <a:r>
              <a:rPr lang="en-US" dirty="0"/>
              <a:t>It resonates with philosophy  </a:t>
            </a:r>
            <a:endParaRPr lang="en-US" b="1" dirty="0"/>
          </a:p>
          <a:p>
            <a:endParaRPr lang="en-US" dirty="0"/>
          </a:p>
          <a:p>
            <a:endParaRPr lang="en-US" dirty="0"/>
          </a:p>
          <a:p>
            <a:r>
              <a:rPr lang="en-US" dirty="0"/>
              <a:t>This conference will be part of IYBSSD 2022/2023</a:t>
            </a:r>
          </a:p>
          <a:p>
            <a:endParaRPr lang="en-US" dirty="0"/>
          </a:p>
          <a:p>
            <a:pPr>
              <a:buFontTx/>
              <a:buChar char="-"/>
            </a:pPr>
            <a:endParaRPr lang="en-US" dirty="0"/>
          </a:p>
          <a:p>
            <a:pPr marL="0" indent="0">
              <a:buNone/>
            </a:pPr>
            <a:endParaRPr lang="en-US" dirty="0"/>
          </a:p>
          <a:p>
            <a:pPr marL="0" indent="0">
              <a:buNone/>
            </a:pPr>
            <a:endParaRPr lang="en-US" dirty="0"/>
          </a:p>
          <a:p>
            <a:pPr>
              <a:buFontTx/>
              <a:buChar char="-"/>
            </a:pPr>
            <a:endParaRPr lang="en-US" dirty="0"/>
          </a:p>
        </p:txBody>
      </p:sp>
      <p:pic>
        <p:nvPicPr>
          <p:cNvPr id="7" name="Image 6">
            <a:extLst>
              <a:ext uri="{FF2B5EF4-FFF2-40B4-BE49-F238E27FC236}">
                <a16:creationId xmlns:a16="http://schemas.microsoft.com/office/drawing/2014/main" id="{80DEB4E3-EDBB-7A0F-476B-2F00C82C3C10}"/>
              </a:ext>
            </a:extLst>
          </p:cNvPr>
          <p:cNvPicPr>
            <a:picLocks noChangeAspect="1"/>
          </p:cNvPicPr>
          <p:nvPr/>
        </p:nvPicPr>
        <p:blipFill>
          <a:blip r:embed="rId2"/>
          <a:stretch>
            <a:fillRect/>
          </a:stretch>
        </p:blipFill>
        <p:spPr>
          <a:xfrm>
            <a:off x="7792102" y="3825393"/>
            <a:ext cx="4303517" cy="2736304"/>
          </a:xfrm>
          <a:prstGeom prst="rect">
            <a:avLst/>
          </a:prstGeom>
        </p:spPr>
      </p:pic>
      <p:sp>
        <p:nvSpPr>
          <p:cNvPr id="4" name="Espace réservé du pied de page 3">
            <a:extLst>
              <a:ext uri="{FF2B5EF4-FFF2-40B4-BE49-F238E27FC236}">
                <a16:creationId xmlns:a16="http://schemas.microsoft.com/office/drawing/2014/main" id="{52C3D802-720B-27C6-77FD-ADF4689E30F7}"/>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2595CA10-A890-DB74-C408-8EC61A79FA9C}"/>
              </a:ext>
            </a:extLst>
          </p:cNvPr>
          <p:cNvSpPr>
            <a:spLocks noGrp="1"/>
          </p:cNvSpPr>
          <p:nvPr>
            <p:ph type="sldNum" sz="quarter" idx="12"/>
          </p:nvPr>
        </p:nvSpPr>
        <p:spPr/>
        <p:txBody>
          <a:bodyPr/>
          <a:lstStyle/>
          <a:p>
            <a:fld id="{07CE569E-9B7C-4CB9-AB80-C0841F922CFF}" type="slidenum">
              <a:rPr lang="en-US" smtClean="0"/>
              <a:t>16</a:t>
            </a:fld>
            <a:endParaRPr lang="en-US"/>
          </a:p>
        </p:txBody>
      </p:sp>
      <p:sp>
        <p:nvSpPr>
          <p:cNvPr id="8" name="ZoneTexte 7">
            <a:extLst>
              <a:ext uri="{FF2B5EF4-FFF2-40B4-BE49-F238E27FC236}">
                <a16:creationId xmlns:a16="http://schemas.microsoft.com/office/drawing/2014/main" id="{44E0D047-7EB9-3A60-5A90-63ED9D5740F1}"/>
              </a:ext>
            </a:extLst>
          </p:cNvPr>
          <p:cNvSpPr txBox="1"/>
          <p:nvPr/>
        </p:nvSpPr>
        <p:spPr>
          <a:xfrm>
            <a:off x="7094130" y="6507909"/>
            <a:ext cx="5097870" cy="369332"/>
          </a:xfrm>
          <a:prstGeom prst="rect">
            <a:avLst/>
          </a:prstGeom>
          <a:noFill/>
        </p:spPr>
        <p:txBody>
          <a:bodyPr wrap="none" rtlCol="0">
            <a:spAutoFit/>
          </a:bodyPr>
          <a:lstStyle/>
          <a:p>
            <a:r>
              <a:rPr lang="en-US" sz="1800" dirty="0"/>
              <a:t>Basic Sciences explore the soul of the Universe</a:t>
            </a:r>
            <a:endParaRPr lang="en-US" dirty="0"/>
          </a:p>
        </p:txBody>
      </p:sp>
      <p:pic>
        <p:nvPicPr>
          <p:cNvPr id="9" name="Image 8">
            <a:extLst>
              <a:ext uri="{FF2B5EF4-FFF2-40B4-BE49-F238E27FC236}">
                <a16:creationId xmlns:a16="http://schemas.microsoft.com/office/drawing/2014/main" id="{887B7576-3B59-091E-1C68-77D2DEE7E9D2}"/>
              </a:ext>
            </a:extLst>
          </p:cNvPr>
          <p:cNvPicPr>
            <a:picLocks noChangeAspect="1"/>
          </p:cNvPicPr>
          <p:nvPr/>
        </p:nvPicPr>
        <p:blipFill>
          <a:blip r:embed="rId3"/>
          <a:stretch>
            <a:fillRect/>
          </a:stretch>
        </p:blipFill>
        <p:spPr>
          <a:xfrm>
            <a:off x="7831080" y="1084116"/>
            <a:ext cx="4016188" cy="2741277"/>
          </a:xfrm>
          <a:prstGeom prst="rect">
            <a:avLst/>
          </a:prstGeom>
        </p:spPr>
      </p:pic>
    </p:spTree>
    <p:extLst>
      <p:ext uri="{BB962C8B-B14F-4D97-AF65-F5344CB8AC3E}">
        <p14:creationId xmlns:p14="http://schemas.microsoft.com/office/powerpoint/2010/main" val="26465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YBSSD_EN_20221107" descr="IYBSSD_EN_20221107">
            <a:hlinkClick r:id="" action="ppaction://media"/>
            <a:extLst>
              <a:ext uri="{FF2B5EF4-FFF2-40B4-BE49-F238E27FC236}">
                <a16:creationId xmlns:a16="http://schemas.microsoft.com/office/drawing/2014/main" id="{047E8942-8353-444B-8D45-5B05CFDDE4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26831" y="232369"/>
            <a:ext cx="10791760" cy="6070500"/>
          </a:xfrm>
        </p:spPr>
      </p:pic>
    </p:spTree>
    <p:extLst>
      <p:ext uri="{BB962C8B-B14F-4D97-AF65-F5344CB8AC3E}">
        <p14:creationId xmlns:p14="http://schemas.microsoft.com/office/powerpoint/2010/main" val="317416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9BE3F17-6E66-F42C-6814-7C1FE9B7A2BF}"/>
              </a:ext>
            </a:extLst>
          </p:cNvPr>
          <p:cNvSpPr>
            <a:spLocks noGrp="1"/>
          </p:cNvSpPr>
          <p:nvPr>
            <p:ph type="title"/>
          </p:nvPr>
        </p:nvSpPr>
        <p:spPr>
          <a:xfrm>
            <a:off x="762000" y="527539"/>
            <a:ext cx="10668000" cy="1524000"/>
          </a:xfrm>
        </p:spPr>
        <p:txBody>
          <a:bodyPr>
            <a:normAutofit fontScale="90000"/>
          </a:bodyPr>
          <a:lstStyle/>
          <a:p>
            <a:r>
              <a:rPr lang="en-US" b="1" dirty="0"/>
              <a:t>Thanks to Michel </a:t>
            </a:r>
            <a:r>
              <a:rPr lang="en-US" b="1" dirty="0" err="1"/>
              <a:t>Gonin</a:t>
            </a:r>
            <a:r>
              <a:rPr lang="en-US" b="1" dirty="0"/>
              <a:t>, </a:t>
            </a:r>
            <a:r>
              <a:rPr lang="en-US" b="1" dirty="0" err="1"/>
              <a:t>Takaaki</a:t>
            </a:r>
            <a:r>
              <a:rPr lang="en-US" b="1" dirty="0"/>
              <a:t> </a:t>
            </a:r>
            <a:r>
              <a:rPr lang="en-US" b="1" dirty="0" err="1"/>
              <a:t>Kajita</a:t>
            </a:r>
            <a:r>
              <a:rPr lang="en-US" b="1" dirty="0"/>
              <a:t> and Tsuyoshi </a:t>
            </a:r>
            <a:r>
              <a:rPr lang="en-US" b="1" dirty="0" err="1"/>
              <a:t>Nakaya</a:t>
            </a:r>
            <a:r>
              <a:rPr lang="en-US" b="1" dirty="0"/>
              <a:t> for having organized this conference.</a:t>
            </a:r>
            <a:br>
              <a:rPr lang="en-US" b="1" dirty="0"/>
            </a:br>
            <a:endParaRPr lang="en-US" dirty="0"/>
          </a:p>
        </p:txBody>
      </p:sp>
      <p:pic>
        <p:nvPicPr>
          <p:cNvPr id="4" name="Espace réservé du contenu 3">
            <a:extLst>
              <a:ext uri="{FF2B5EF4-FFF2-40B4-BE49-F238E27FC236}">
                <a16:creationId xmlns:a16="http://schemas.microsoft.com/office/drawing/2014/main" id="{97660723-AD6B-661E-8C79-C4E2AE888A8D}"/>
              </a:ext>
            </a:extLst>
          </p:cNvPr>
          <p:cNvPicPr>
            <a:picLocks noGrp="1" noChangeAspect="1"/>
          </p:cNvPicPr>
          <p:nvPr>
            <p:ph idx="1"/>
          </p:nvPr>
        </p:nvPicPr>
        <p:blipFill>
          <a:blip r:embed="rId2"/>
          <a:stretch>
            <a:fillRect/>
          </a:stretch>
        </p:blipFill>
        <p:spPr>
          <a:xfrm>
            <a:off x="2194448" y="1898491"/>
            <a:ext cx="7266075" cy="4959509"/>
          </a:xfrm>
          <a:prstGeom prst="rect">
            <a:avLst/>
          </a:prstGeom>
        </p:spPr>
      </p:pic>
    </p:spTree>
    <p:extLst>
      <p:ext uri="{BB962C8B-B14F-4D97-AF65-F5344CB8AC3E}">
        <p14:creationId xmlns:p14="http://schemas.microsoft.com/office/powerpoint/2010/main" val="305542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5162D-E4AE-B914-8476-90296C667F4A}"/>
              </a:ext>
            </a:extLst>
          </p:cNvPr>
          <p:cNvSpPr>
            <a:spLocks noGrp="1"/>
          </p:cNvSpPr>
          <p:nvPr>
            <p:ph type="title"/>
          </p:nvPr>
        </p:nvSpPr>
        <p:spPr/>
        <p:txBody>
          <a:bodyPr/>
          <a:lstStyle/>
          <a:p>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Man is suspended between two abysses of Nothing and the Infinite.</a:t>
            </a:r>
            <a:b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Pascal Pensées, 72    1670 (</a:t>
            </a: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Enlightenment Century)</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Espace réservé du contenu 3">
            <a:extLst>
              <a:ext uri="{FF2B5EF4-FFF2-40B4-BE49-F238E27FC236}">
                <a16:creationId xmlns:a16="http://schemas.microsoft.com/office/drawing/2014/main" id="{27DE4321-9941-BD0B-4653-AFA8ABFF6987}"/>
              </a:ext>
            </a:extLst>
          </p:cNvPr>
          <p:cNvPicPr>
            <a:picLocks noGrp="1" noChangeAspect="1"/>
          </p:cNvPicPr>
          <p:nvPr>
            <p:ph idx="1"/>
          </p:nvPr>
        </p:nvPicPr>
        <p:blipFill>
          <a:blip r:embed="rId2"/>
          <a:stretch>
            <a:fillRect/>
          </a:stretch>
        </p:blipFill>
        <p:spPr>
          <a:xfrm>
            <a:off x="2486025" y="1992100"/>
            <a:ext cx="7465255" cy="4603300"/>
          </a:xfrm>
          <a:prstGeom prst="rect">
            <a:avLst/>
          </a:prstGeom>
        </p:spPr>
      </p:pic>
      <p:sp>
        <p:nvSpPr>
          <p:cNvPr id="3" name="Espace réservé du pied de page 2">
            <a:extLst>
              <a:ext uri="{FF2B5EF4-FFF2-40B4-BE49-F238E27FC236}">
                <a16:creationId xmlns:a16="http://schemas.microsoft.com/office/drawing/2014/main" id="{430EB8E7-6B99-77D6-EE0E-0615898C3D72}"/>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C98DAE14-9A02-51CA-49CB-8B5CBB82F365}"/>
              </a:ext>
            </a:extLst>
          </p:cNvPr>
          <p:cNvSpPr>
            <a:spLocks noGrp="1"/>
          </p:cNvSpPr>
          <p:nvPr>
            <p:ph type="sldNum" sz="quarter" idx="12"/>
          </p:nvPr>
        </p:nvSpPr>
        <p:spPr/>
        <p:txBody>
          <a:bodyPr/>
          <a:lstStyle/>
          <a:p>
            <a:fld id="{07CE569E-9B7C-4CB9-AB80-C0841F922CFF}" type="slidenum">
              <a:rPr lang="en-US" smtClean="0"/>
              <a:t>2</a:t>
            </a:fld>
            <a:endParaRPr lang="en-US"/>
          </a:p>
        </p:txBody>
      </p:sp>
      <p:sp>
        <p:nvSpPr>
          <p:cNvPr id="6" name="ZoneTexte 5">
            <a:extLst>
              <a:ext uri="{FF2B5EF4-FFF2-40B4-BE49-F238E27FC236}">
                <a16:creationId xmlns:a16="http://schemas.microsoft.com/office/drawing/2014/main" id="{0BAE8164-2BD4-4121-F3AC-64A2FAF51919}"/>
              </a:ext>
            </a:extLst>
          </p:cNvPr>
          <p:cNvSpPr txBox="1"/>
          <p:nvPr/>
        </p:nvSpPr>
        <p:spPr>
          <a:xfrm>
            <a:off x="7069015" y="1496693"/>
            <a:ext cx="3120341" cy="646331"/>
          </a:xfrm>
          <a:prstGeom prst="rect">
            <a:avLst/>
          </a:prstGeom>
          <a:noFill/>
        </p:spPr>
        <p:txBody>
          <a:bodyPr wrap="none" rtlCol="0">
            <a:spAutoFit/>
          </a:bodyPr>
          <a:lstStyle/>
          <a:p>
            <a:r>
              <a:rPr lang="en-US" b="1" dirty="0"/>
              <a:t>The Uroboros: </a:t>
            </a:r>
          </a:p>
          <a:p>
            <a:r>
              <a:rPr lang="en-US" b="1" dirty="0"/>
              <a:t>Serpent eating its own tail</a:t>
            </a:r>
          </a:p>
        </p:txBody>
      </p:sp>
    </p:spTree>
    <p:extLst>
      <p:ext uri="{BB962C8B-B14F-4D97-AF65-F5344CB8AC3E}">
        <p14:creationId xmlns:p14="http://schemas.microsoft.com/office/powerpoint/2010/main" val="2997367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4" b="34812"/>
          <a:stretch/>
        </p:blipFill>
        <p:spPr bwMode="auto">
          <a:xfrm>
            <a:off x="1285232" y="31431"/>
            <a:ext cx="9382768" cy="679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bwMode="auto">
          <a:xfrm>
            <a:off x="2742699" y="553727"/>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4" name="Oval 3"/>
          <p:cNvSpPr/>
          <p:nvPr/>
        </p:nvSpPr>
        <p:spPr bwMode="auto">
          <a:xfrm>
            <a:off x="2742699" y="3060173"/>
            <a:ext cx="4060089" cy="3797828"/>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5" name="Oval 4"/>
          <p:cNvSpPr/>
          <p:nvPr/>
        </p:nvSpPr>
        <p:spPr bwMode="auto">
          <a:xfrm>
            <a:off x="4972830" y="553726"/>
            <a:ext cx="4156427" cy="3974348"/>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6" name="TextBox 5"/>
          <p:cNvSpPr txBox="1"/>
          <p:nvPr/>
        </p:nvSpPr>
        <p:spPr>
          <a:xfrm>
            <a:off x="2390345" y="1439522"/>
            <a:ext cx="2430566" cy="880528"/>
          </a:xfrm>
          <a:prstGeom prst="rect">
            <a:avLst/>
          </a:prstGeom>
          <a:noFill/>
        </p:spPr>
        <p:txBody>
          <a:bodyPr wrap="square" lIns="64291" tIns="32146" rIns="64291" bIns="32146" rtlCol="0">
            <a:spAutoFit/>
          </a:bodyPr>
          <a:lstStyle/>
          <a:p>
            <a:r>
              <a:rPr lang="de-DE" sz="2800" dirty="0">
                <a:solidFill>
                  <a:schemeClr val="tx1">
                    <a:lumMod val="60000"/>
                    <a:lumOff val="40000"/>
                  </a:schemeClr>
                </a:solidFill>
              </a:rPr>
              <a:t>     </a:t>
            </a:r>
            <a:r>
              <a:rPr lang="de-DE" sz="2800" b="1" dirty="0">
                <a:solidFill>
                  <a:srgbClr val="00B0F0"/>
                </a:solidFill>
                <a:latin typeface="Symbol" pitchFamily="2" charset="2"/>
              </a:rPr>
              <a:t>L</a:t>
            </a:r>
            <a:r>
              <a:rPr lang="de-DE" sz="2500" b="1" dirty="0">
                <a:solidFill>
                  <a:srgbClr val="00B0F0"/>
                </a:solidFill>
              </a:rPr>
              <a:t>CDM </a:t>
            </a:r>
            <a:r>
              <a:rPr lang="de-DE" sz="2500" b="1" dirty="0" err="1">
                <a:solidFill>
                  <a:srgbClr val="00B0F0"/>
                </a:solidFill>
              </a:rPr>
              <a:t>Cosmology</a:t>
            </a:r>
            <a:endParaRPr lang="de-DE" sz="2500" b="1" dirty="0">
              <a:solidFill>
                <a:srgbClr val="00B0F0"/>
              </a:solidFill>
            </a:endParaRPr>
          </a:p>
        </p:txBody>
      </p:sp>
      <p:sp>
        <p:nvSpPr>
          <p:cNvPr id="7" name="TextBox 6"/>
          <p:cNvSpPr txBox="1"/>
          <p:nvPr/>
        </p:nvSpPr>
        <p:spPr>
          <a:xfrm>
            <a:off x="7407614" y="1879786"/>
            <a:ext cx="1873562" cy="1603803"/>
          </a:xfrm>
          <a:prstGeom prst="rect">
            <a:avLst/>
          </a:prstGeom>
          <a:noFill/>
        </p:spPr>
        <p:txBody>
          <a:bodyPr wrap="square" lIns="64291" tIns="32146" rIns="64291" bIns="32146" rtlCol="0">
            <a:spAutoFit/>
          </a:bodyPr>
          <a:lstStyle/>
          <a:p>
            <a:r>
              <a:rPr lang="de-DE" sz="2500" b="1" dirty="0">
                <a:solidFill>
                  <a:srgbClr val="00B0F0"/>
                </a:solidFill>
              </a:rPr>
              <a:t>Standard Model </a:t>
            </a:r>
            <a:r>
              <a:rPr lang="de-DE" sz="2500" b="1" dirty="0" err="1">
                <a:solidFill>
                  <a:srgbClr val="00B0F0"/>
                </a:solidFill>
              </a:rPr>
              <a:t>Particle</a:t>
            </a:r>
            <a:r>
              <a:rPr lang="de-DE" sz="2500" b="1" dirty="0">
                <a:solidFill>
                  <a:srgbClr val="00B0F0"/>
                </a:solidFill>
              </a:rPr>
              <a:t> Physics</a:t>
            </a:r>
          </a:p>
        </p:txBody>
      </p:sp>
      <p:sp>
        <p:nvSpPr>
          <p:cNvPr id="8" name="TextBox 7"/>
          <p:cNvSpPr txBox="1"/>
          <p:nvPr/>
        </p:nvSpPr>
        <p:spPr>
          <a:xfrm>
            <a:off x="3458870" y="5156616"/>
            <a:ext cx="2653284" cy="1219082"/>
          </a:xfrm>
          <a:prstGeom prst="rect">
            <a:avLst/>
          </a:prstGeom>
          <a:noFill/>
        </p:spPr>
        <p:txBody>
          <a:bodyPr wrap="square" lIns="64291" tIns="32146" rIns="64291" bIns="32146" rtlCol="0">
            <a:spAutoFit/>
          </a:bodyPr>
          <a:lstStyle/>
          <a:p>
            <a:r>
              <a:rPr lang="de-DE" sz="2500" b="1" dirty="0">
                <a:solidFill>
                  <a:srgbClr val="00B0F0"/>
                </a:solidFill>
              </a:rPr>
              <a:t>High Energy Multimessenger </a:t>
            </a:r>
            <a:r>
              <a:rPr lang="de-DE" sz="2500" b="1" dirty="0" err="1">
                <a:solidFill>
                  <a:srgbClr val="00B0F0"/>
                </a:solidFill>
              </a:rPr>
              <a:t>Astronomy</a:t>
            </a:r>
            <a:endParaRPr lang="de-DE" sz="2500" b="1" dirty="0">
              <a:solidFill>
                <a:srgbClr val="00B0F0"/>
              </a:solidFill>
            </a:endParaRPr>
          </a:p>
        </p:txBody>
      </p:sp>
      <p:sp>
        <p:nvSpPr>
          <p:cNvPr id="9" name="TextBox 8"/>
          <p:cNvSpPr txBox="1"/>
          <p:nvPr/>
        </p:nvSpPr>
        <p:spPr>
          <a:xfrm>
            <a:off x="4927969" y="3161523"/>
            <a:ext cx="2352157" cy="803584"/>
          </a:xfrm>
          <a:prstGeom prst="rect">
            <a:avLst/>
          </a:prstGeom>
          <a:noFill/>
        </p:spPr>
        <p:txBody>
          <a:bodyPr wrap="square" lIns="64291" tIns="32146" rIns="64291" bIns="32146" rtlCol="0">
            <a:spAutoFit/>
          </a:bodyPr>
          <a:lstStyle/>
          <a:p>
            <a:pPr algn="ctr"/>
            <a:r>
              <a:rPr lang="de-DE" sz="2400" b="1" dirty="0">
                <a:solidFill>
                  <a:srgbClr val="FF0000"/>
                </a:solidFill>
              </a:rPr>
              <a:t>Physics </a:t>
            </a:r>
            <a:r>
              <a:rPr lang="de-DE" sz="2400" b="1" dirty="0" err="1">
                <a:solidFill>
                  <a:srgbClr val="FF0000"/>
                </a:solidFill>
              </a:rPr>
              <a:t>of</a:t>
            </a:r>
            <a:r>
              <a:rPr lang="de-DE" sz="2400" b="1" dirty="0">
                <a:solidFill>
                  <a:srgbClr val="FF0000"/>
                </a:solidFill>
              </a:rPr>
              <a:t> </a:t>
            </a:r>
            <a:r>
              <a:rPr lang="de-DE" sz="2400" b="1" dirty="0" err="1">
                <a:solidFill>
                  <a:srgbClr val="FF0000"/>
                </a:solidFill>
              </a:rPr>
              <a:t>the</a:t>
            </a:r>
            <a:r>
              <a:rPr lang="de-DE" sz="2400" b="1" dirty="0">
                <a:solidFill>
                  <a:srgbClr val="FF0000"/>
                </a:solidFill>
              </a:rPr>
              <a:t> </a:t>
            </a:r>
            <a:r>
              <a:rPr lang="de-DE" sz="2400" b="1" dirty="0" err="1">
                <a:solidFill>
                  <a:srgbClr val="FF0000"/>
                </a:solidFill>
              </a:rPr>
              <a:t>Two</a:t>
            </a:r>
            <a:r>
              <a:rPr lang="de-DE" sz="2400" b="1" dirty="0">
                <a:solidFill>
                  <a:srgbClr val="FF0000"/>
                </a:solidFill>
              </a:rPr>
              <a:t> </a:t>
            </a:r>
            <a:r>
              <a:rPr lang="de-DE" sz="2400" b="1" dirty="0" err="1">
                <a:solidFill>
                  <a:srgbClr val="FF0000"/>
                </a:solidFill>
              </a:rPr>
              <a:t>Infinities</a:t>
            </a:r>
            <a:endParaRPr lang="en-US" sz="2400" b="1" dirty="0">
              <a:solidFill>
                <a:srgbClr val="FF0000"/>
              </a:solidFill>
            </a:endParaRPr>
          </a:p>
        </p:txBody>
      </p:sp>
      <p:sp>
        <p:nvSpPr>
          <p:cNvPr id="2" name="Right Arrow 1"/>
          <p:cNvSpPr/>
          <p:nvPr/>
        </p:nvSpPr>
        <p:spPr bwMode="auto">
          <a:xfrm rot="8892645">
            <a:off x="6939775" y="2400165"/>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2" name="Right Arrow 11"/>
          <p:cNvSpPr/>
          <p:nvPr/>
        </p:nvSpPr>
        <p:spPr bwMode="auto">
          <a:xfrm rot="19023354">
            <a:off x="4610565" y="4745790"/>
            <a:ext cx="72453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3" name="Right Arrow 12"/>
          <p:cNvSpPr/>
          <p:nvPr/>
        </p:nvSpPr>
        <p:spPr bwMode="auto">
          <a:xfrm rot="12060000" flipH="1">
            <a:off x="4187550" y="2607555"/>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pic>
        <p:nvPicPr>
          <p:cNvPr id="10" name="Image 9"/>
          <p:cNvPicPr>
            <a:picLocks noChangeAspect="1"/>
          </p:cNvPicPr>
          <p:nvPr/>
        </p:nvPicPr>
        <p:blipFill>
          <a:blip r:embed="rId4"/>
          <a:stretch>
            <a:fillRect/>
          </a:stretch>
        </p:blipFill>
        <p:spPr>
          <a:xfrm>
            <a:off x="5141636" y="3060172"/>
            <a:ext cx="3604572" cy="3797828"/>
          </a:xfrm>
          <a:prstGeom prst="rect">
            <a:avLst/>
          </a:prstGeom>
        </p:spPr>
      </p:pic>
      <p:sp>
        <p:nvSpPr>
          <p:cNvPr id="14" name="Right Arrow 11"/>
          <p:cNvSpPr/>
          <p:nvPr/>
        </p:nvSpPr>
        <p:spPr bwMode="auto">
          <a:xfrm rot="13466680">
            <a:off x="6864948" y="4720105"/>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1" name="ZoneTexte 10"/>
          <p:cNvSpPr txBox="1"/>
          <p:nvPr/>
        </p:nvSpPr>
        <p:spPr>
          <a:xfrm>
            <a:off x="7032447" y="5596694"/>
            <a:ext cx="2634054" cy="861774"/>
          </a:xfrm>
          <a:prstGeom prst="rect">
            <a:avLst/>
          </a:prstGeom>
          <a:noFill/>
        </p:spPr>
        <p:txBody>
          <a:bodyPr wrap="none" rtlCol="0">
            <a:spAutoFit/>
          </a:bodyPr>
          <a:lstStyle/>
          <a:p>
            <a:r>
              <a:rPr lang="en-US" sz="2500" b="1" dirty="0">
                <a:solidFill>
                  <a:srgbClr val="00B0F0"/>
                </a:solidFill>
              </a:rPr>
              <a:t>Neutrino Sector</a:t>
            </a:r>
          </a:p>
          <a:p>
            <a:r>
              <a:rPr lang="en-US" sz="2500" b="1" dirty="0">
                <a:solidFill>
                  <a:srgbClr val="00B0F0"/>
                </a:solidFill>
              </a:rPr>
              <a:t>Particle Physics</a:t>
            </a:r>
          </a:p>
        </p:txBody>
      </p:sp>
      <p:sp>
        <p:nvSpPr>
          <p:cNvPr id="15" name="Espace réservé du numéro de diapositive 14"/>
          <p:cNvSpPr>
            <a:spLocks noGrp="1"/>
          </p:cNvSpPr>
          <p:nvPr>
            <p:ph type="sldNum" sz="quarter" idx="12"/>
          </p:nvPr>
        </p:nvSpPr>
        <p:spPr/>
        <p:txBody>
          <a:bodyPr/>
          <a:lstStyle/>
          <a:p>
            <a:fld id="{FF4C92D7-0FCB-CD48-9A1F-0A5414487031}" type="slidenum">
              <a:rPr lang="en-US" smtClean="0"/>
              <a:t>3</a:t>
            </a:fld>
            <a:endParaRPr lang="en-US"/>
          </a:p>
        </p:txBody>
      </p:sp>
      <p:sp>
        <p:nvSpPr>
          <p:cNvPr id="16" name="Espace réservé du pied de page 15">
            <a:extLst>
              <a:ext uri="{FF2B5EF4-FFF2-40B4-BE49-F238E27FC236}">
                <a16:creationId xmlns:a16="http://schemas.microsoft.com/office/drawing/2014/main" id="{8174FAE6-5B21-935B-96DF-DF8323A46F3D}"/>
              </a:ext>
            </a:extLst>
          </p:cNvPr>
          <p:cNvSpPr>
            <a:spLocks noGrp="1"/>
          </p:cNvSpPr>
          <p:nvPr>
            <p:ph type="ftr" sz="quarter" idx="11"/>
          </p:nvPr>
        </p:nvSpPr>
        <p:spPr/>
        <p:txBody>
          <a:bodyPr/>
          <a:lstStyle/>
          <a:p>
            <a:r>
              <a:rPr lang="en-US" dirty="0"/>
              <a:t>Michel Spiro Kyoto Physics of the two infinities 2023 March 27-30</a:t>
            </a:r>
          </a:p>
        </p:txBody>
      </p:sp>
      <p:sp>
        <p:nvSpPr>
          <p:cNvPr id="17" name="ZoneTexte 16">
            <a:extLst>
              <a:ext uri="{FF2B5EF4-FFF2-40B4-BE49-F238E27FC236}">
                <a16:creationId xmlns:a16="http://schemas.microsoft.com/office/drawing/2014/main" id="{44670DD4-4C9D-C318-32C6-342E8A29229F}"/>
              </a:ext>
            </a:extLst>
          </p:cNvPr>
          <p:cNvSpPr txBox="1"/>
          <p:nvPr/>
        </p:nvSpPr>
        <p:spPr>
          <a:xfrm>
            <a:off x="8370023" y="3411667"/>
            <a:ext cx="3983783" cy="2308324"/>
          </a:xfrm>
          <a:prstGeom prst="rect">
            <a:avLst/>
          </a:prstGeom>
          <a:noFill/>
        </p:spPr>
        <p:txBody>
          <a:bodyPr wrap="none" rtlCol="0">
            <a:spAutoFit/>
          </a:bodyPr>
          <a:lstStyle/>
          <a:p>
            <a:r>
              <a:rPr lang="en-US" sz="2400" b="1" dirty="0"/>
              <a:t>&gt; 100 detectors (running </a:t>
            </a:r>
          </a:p>
          <a:p>
            <a:r>
              <a:rPr lang="en-US" sz="2400" b="1" dirty="0"/>
              <a:t>or in construction)</a:t>
            </a:r>
          </a:p>
          <a:p>
            <a:r>
              <a:rPr lang="en-US" sz="2400" b="1" dirty="0"/>
              <a:t>&gt;10 000 scientists + ?AIs</a:t>
            </a:r>
          </a:p>
          <a:p>
            <a:r>
              <a:rPr lang="en-US" sz="2400" b="1" dirty="0"/>
              <a:t>Cutting edge technology</a:t>
            </a:r>
          </a:p>
          <a:p>
            <a:r>
              <a:rPr lang="en-US" sz="2400" b="1" dirty="0"/>
              <a:t>and instrumentation</a:t>
            </a:r>
          </a:p>
          <a:p>
            <a:endParaRPr lang="en-US" sz="2400" b="1" dirty="0"/>
          </a:p>
        </p:txBody>
      </p:sp>
    </p:spTree>
    <p:extLst>
      <p:ext uri="{BB962C8B-B14F-4D97-AF65-F5344CB8AC3E}">
        <p14:creationId xmlns:p14="http://schemas.microsoft.com/office/powerpoint/2010/main" val="2442917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0BE8A-488B-09FF-58DE-FD86720A860B}"/>
              </a:ext>
            </a:extLst>
          </p:cNvPr>
          <p:cNvSpPr>
            <a:spLocks noGrp="1"/>
          </p:cNvSpPr>
          <p:nvPr>
            <p:ph type="title"/>
          </p:nvPr>
        </p:nvSpPr>
        <p:spPr>
          <a:xfrm>
            <a:off x="761999" y="762000"/>
            <a:ext cx="11252523" cy="1524000"/>
          </a:xfrm>
        </p:spPr>
        <p:txBody>
          <a:bodyPr/>
          <a:lstStyle/>
          <a:p>
            <a:r>
              <a:rPr lang="en-US" sz="1800" b="1" dirty="0">
                <a:effectLst/>
                <a:latin typeface="Times New Roman" panose="02020603050405020304" pitchFamily="18" charset="0"/>
                <a:ea typeface="Times New Roman" panose="02020603050405020304" pitchFamily="18" charset="0"/>
              </a:rPr>
              <a:t>The universe is an infinite sphere, the </a:t>
            </a:r>
            <a:r>
              <a:rPr lang="en-US" sz="1800" b="1" dirty="0" err="1">
                <a:effectLst/>
                <a:latin typeface="Times New Roman" panose="02020603050405020304" pitchFamily="18" charset="0"/>
                <a:ea typeface="Times New Roman" panose="02020603050405020304" pitchFamily="18" charset="0"/>
              </a:rPr>
              <a:t>centre</a:t>
            </a:r>
            <a:r>
              <a:rPr lang="en-US" sz="1800" b="1" dirty="0">
                <a:effectLst/>
                <a:latin typeface="Times New Roman" panose="02020603050405020304" pitchFamily="18" charset="0"/>
                <a:ea typeface="Times New Roman" panose="02020603050405020304" pitchFamily="18" charset="0"/>
              </a:rPr>
              <a:t> of which is everywhere, the circumference nowhere. Pascal Pensées</a:t>
            </a:r>
            <a:r>
              <a:rPr lang="en-US" sz="1800" dirty="0">
                <a:effectLst/>
                <a:latin typeface="Times New Roman" panose="02020603050405020304" pitchFamily="18" charset="0"/>
                <a:ea typeface="Times New Roman" panose="02020603050405020304" pitchFamily="18" charset="0"/>
              </a:rPr>
              <a:t> </a:t>
            </a:r>
            <a:r>
              <a:rPr lang="en-US" b="1" dirty="0">
                <a:latin typeface="Symbol" pitchFamily="2" charset="2"/>
              </a:rPr>
              <a:t>L</a:t>
            </a:r>
            <a:r>
              <a:rPr lang="en-US" b="1" dirty="0"/>
              <a:t>CDM</a:t>
            </a:r>
          </a:p>
        </p:txBody>
      </p:sp>
      <p:sp>
        <p:nvSpPr>
          <p:cNvPr id="3" name="Espace réservé du contenu 2">
            <a:extLst>
              <a:ext uri="{FF2B5EF4-FFF2-40B4-BE49-F238E27FC236}">
                <a16:creationId xmlns:a16="http://schemas.microsoft.com/office/drawing/2014/main" id="{F381B02F-C3E6-C295-C98F-E1D868A93F53}"/>
              </a:ext>
            </a:extLst>
          </p:cNvPr>
          <p:cNvSpPr>
            <a:spLocks noGrp="1"/>
          </p:cNvSpPr>
          <p:nvPr>
            <p:ph idx="1"/>
          </p:nvPr>
        </p:nvSpPr>
        <p:spPr>
          <a:xfrm>
            <a:off x="669342" y="1992923"/>
            <a:ext cx="6670431" cy="4103077"/>
          </a:xfrm>
        </p:spPr>
        <p:txBody>
          <a:bodyPr>
            <a:normAutofit fontScale="85000" lnSpcReduction="10000"/>
          </a:bodyPr>
          <a:lstStyle/>
          <a:p>
            <a:r>
              <a:rPr lang="en-US" b="1" dirty="0"/>
              <a:t>Successes</a:t>
            </a:r>
          </a:p>
          <a:p>
            <a:pPr>
              <a:buFontTx/>
              <a:buChar char="-"/>
            </a:pPr>
            <a:r>
              <a:rPr lang="en-US" dirty="0"/>
              <a:t>Tests of General Relativity (atomic clocks and cold trapped atoms are entering the game at laboratory scale)</a:t>
            </a:r>
          </a:p>
          <a:p>
            <a:pPr>
              <a:buFontTx/>
              <a:buChar char="-"/>
            </a:pPr>
            <a:r>
              <a:rPr lang="en-US" dirty="0"/>
              <a:t>Account for the history of the universe </a:t>
            </a:r>
          </a:p>
          <a:p>
            <a:pPr marL="0" indent="0">
              <a:buNone/>
            </a:pPr>
            <a:r>
              <a:rPr lang="en-US" dirty="0"/>
              <a:t>from inflation to structures in the Universe</a:t>
            </a:r>
          </a:p>
          <a:p>
            <a:pPr>
              <a:buFontTx/>
              <a:buChar char="-"/>
            </a:pPr>
            <a:r>
              <a:rPr lang="en-US" dirty="0"/>
              <a:t>Concordance: CMB, BAO, SN, clustering</a:t>
            </a:r>
          </a:p>
          <a:p>
            <a:pPr>
              <a:buFontTx/>
              <a:buChar char="-"/>
            </a:pPr>
            <a:r>
              <a:rPr lang="en-US" dirty="0"/>
              <a:t>Entering the era of precision measurements</a:t>
            </a:r>
          </a:p>
          <a:p>
            <a:endParaRPr lang="en-US" b="1" dirty="0"/>
          </a:p>
          <a:p>
            <a:pPr marL="0" indent="0">
              <a:buNone/>
            </a:pPr>
            <a:endParaRPr lang="en-US" dirty="0"/>
          </a:p>
        </p:txBody>
      </p:sp>
      <p:pic>
        <p:nvPicPr>
          <p:cNvPr id="1026" name="Picture 2" descr="What is the density of Universe at cosmological distances? | ResearchGate">
            <a:extLst>
              <a:ext uri="{FF2B5EF4-FFF2-40B4-BE49-F238E27FC236}">
                <a16:creationId xmlns:a16="http://schemas.microsoft.com/office/drawing/2014/main" id="{CE9F9BD3-C7EA-8A71-A4B2-4F63EFDC6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529" y="1636136"/>
            <a:ext cx="2891117" cy="253854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341D0F3D-C1C4-1D8B-2FF1-B9AF933FD0D7}"/>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8568FA79-42D1-8CFB-79FD-5741AA5504BD}"/>
              </a:ext>
            </a:extLst>
          </p:cNvPr>
          <p:cNvSpPr>
            <a:spLocks noGrp="1"/>
          </p:cNvSpPr>
          <p:nvPr>
            <p:ph type="sldNum" sz="quarter" idx="12"/>
          </p:nvPr>
        </p:nvSpPr>
        <p:spPr/>
        <p:txBody>
          <a:bodyPr/>
          <a:lstStyle/>
          <a:p>
            <a:fld id="{07CE569E-9B7C-4CB9-AB80-C0841F922CFF}" type="slidenum">
              <a:rPr lang="en-US" smtClean="0"/>
              <a:t>4</a:t>
            </a:fld>
            <a:endParaRPr lang="en-US"/>
          </a:p>
        </p:txBody>
      </p:sp>
      <p:pic>
        <p:nvPicPr>
          <p:cNvPr id="7" name="Image 6">
            <a:extLst>
              <a:ext uri="{FF2B5EF4-FFF2-40B4-BE49-F238E27FC236}">
                <a16:creationId xmlns:a16="http://schemas.microsoft.com/office/drawing/2014/main" id="{75D3F021-BD66-B9D4-01CA-1A9A4743BE5D}"/>
              </a:ext>
            </a:extLst>
          </p:cNvPr>
          <p:cNvPicPr>
            <a:picLocks noChangeAspect="1"/>
          </p:cNvPicPr>
          <p:nvPr/>
        </p:nvPicPr>
        <p:blipFill>
          <a:blip r:embed="rId3"/>
          <a:stretch>
            <a:fillRect/>
          </a:stretch>
        </p:blipFill>
        <p:spPr>
          <a:xfrm>
            <a:off x="8128322" y="4572001"/>
            <a:ext cx="3886200" cy="2007500"/>
          </a:xfrm>
          <a:prstGeom prst="rect">
            <a:avLst/>
          </a:prstGeom>
        </p:spPr>
      </p:pic>
    </p:spTree>
    <p:extLst>
      <p:ext uri="{BB962C8B-B14F-4D97-AF65-F5344CB8AC3E}">
        <p14:creationId xmlns:p14="http://schemas.microsoft.com/office/powerpoint/2010/main" val="178279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27F9372-8FFD-1DC5-320E-242E6B48B9DB}"/>
              </a:ext>
            </a:extLst>
          </p:cNvPr>
          <p:cNvSpPr txBox="1"/>
          <p:nvPr/>
        </p:nvSpPr>
        <p:spPr>
          <a:xfrm>
            <a:off x="7073153" y="1999167"/>
            <a:ext cx="994568" cy="646331"/>
          </a:xfrm>
          <a:prstGeom prst="rect">
            <a:avLst/>
          </a:prstGeom>
          <a:noFill/>
        </p:spPr>
        <p:txBody>
          <a:bodyPr wrap="none" rtlCol="0">
            <a:spAutoFit/>
          </a:bodyPr>
          <a:lstStyle/>
          <a:p>
            <a:r>
              <a:rPr lang="en-US" b="1" dirty="0">
                <a:solidFill>
                  <a:schemeClr val="bg1"/>
                </a:solidFill>
              </a:rPr>
              <a:t>Cosmic</a:t>
            </a:r>
          </a:p>
          <a:p>
            <a:r>
              <a:rPr lang="en-US" b="1" dirty="0">
                <a:solidFill>
                  <a:schemeClr val="bg1"/>
                </a:solidFill>
              </a:rPr>
              <a:t>Dawn</a:t>
            </a:r>
          </a:p>
        </p:txBody>
      </p:sp>
      <p:sp>
        <p:nvSpPr>
          <p:cNvPr id="2" name="Titre 1">
            <a:extLst>
              <a:ext uri="{FF2B5EF4-FFF2-40B4-BE49-F238E27FC236}">
                <a16:creationId xmlns:a16="http://schemas.microsoft.com/office/drawing/2014/main" id="{AB50BE8A-488B-09FF-58DE-FD86720A860B}"/>
              </a:ext>
            </a:extLst>
          </p:cNvPr>
          <p:cNvSpPr>
            <a:spLocks noGrp="1"/>
          </p:cNvSpPr>
          <p:nvPr>
            <p:ph type="title"/>
          </p:nvPr>
        </p:nvSpPr>
        <p:spPr>
          <a:xfrm>
            <a:off x="761999" y="153845"/>
            <a:ext cx="11252523" cy="1524000"/>
          </a:xfrm>
        </p:spPr>
        <p:txBody>
          <a:bodyPr/>
          <a:lstStyle/>
          <a:p>
            <a:r>
              <a:rPr lang="en-US" sz="1800" b="1" dirty="0">
                <a:effectLst/>
                <a:latin typeface="Times New Roman" panose="02020603050405020304" pitchFamily="18" charset="0"/>
                <a:ea typeface="Times New Roman" panose="02020603050405020304" pitchFamily="18" charset="0"/>
              </a:rPr>
              <a:t>The universe is an infinite sphere, the </a:t>
            </a:r>
            <a:r>
              <a:rPr lang="en-US" sz="1800" b="1" dirty="0" err="1">
                <a:effectLst/>
                <a:latin typeface="Times New Roman" panose="02020603050405020304" pitchFamily="18" charset="0"/>
                <a:ea typeface="Times New Roman" panose="02020603050405020304" pitchFamily="18" charset="0"/>
              </a:rPr>
              <a:t>centre</a:t>
            </a:r>
            <a:r>
              <a:rPr lang="en-US" sz="1800" b="1" dirty="0">
                <a:effectLst/>
                <a:latin typeface="Times New Roman" panose="02020603050405020304" pitchFamily="18" charset="0"/>
                <a:ea typeface="Times New Roman" panose="02020603050405020304" pitchFamily="18" charset="0"/>
              </a:rPr>
              <a:t> of which is everywhere, the circumference nowhere. Pascal Pensées</a:t>
            </a:r>
            <a:r>
              <a:rPr lang="en-US" sz="1800" dirty="0">
                <a:effectLst/>
                <a:latin typeface="Times New Roman" panose="02020603050405020304" pitchFamily="18" charset="0"/>
                <a:ea typeface="Times New Roman" panose="02020603050405020304" pitchFamily="18" charset="0"/>
              </a:rPr>
              <a:t> </a:t>
            </a:r>
            <a:r>
              <a:rPr lang="en-US" b="1" dirty="0">
                <a:latin typeface="Symbol" pitchFamily="2" charset="2"/>
              </a:rPr>
              <a:t>L</a:t>
            </a:r>
            <a:r>
              <a:rPr lang="en-US" b="1" dirty="0"/>
              <a:t>CDM</a:t>
            </a:r>
          </a:p>
        </p:txBody>
      </p:sp>
      <p:sp>
        <p:nvSpPr>
          <p:cNvPr id="3" name="Espace réservé du contenu 2">
            <a:extLst>
              <a:ext uri="{FF2B5EF4-FFF2-40B4-BE49-F238E27FC236}">
                <a16:creationId xmlns:a16="http://schemas.microsoft.com/office/drawing/2014/main" id="{F381B02F-C3E6-C295-C98F-E1D868A93F53}"/>
              </a:ext>
            </a:extLst>
          </p:cNvPr>
          <p:cNvSpPr>
            <a:spLocks noGrp="1"/>
          </p:cNvSpPr>
          <p:nvPr>
            <p:ph idx="1"/>
          </p:nvPr>
        </p:nvSpPr>
        <p:spPr>
          <a:xfrm>
            <a:off x="291777" y="1840258"/>
            <a:ext cx="11337515" cy="4285674"/>
          </a:xfrm>
        </p:spPr>
        <p:txBody>
          <a:bodyPr>
            <a:normAutofit fontScale="62500" lnSpcReduction="20000"/>
          </a:bodyPr>
          <a:lstStyle/>
          <a:p>
            <a:endParaRPr lang="en-US" b="1" dirty="0"/>
          </a:p>
          <a:p>
            <a:r>
              <a:rPr lang="en-US" b="1" dirty="0"/>
              <a:t>Mysteries</a:t>
            </a:r>
          </a:p>
          <a:p>
            <a:pPr>
              <a:buFontTx/>
              <a:buChar char="-"/>
            </a:pPr>
            <a:r>
              <a:rPr lang="en-US" dirty="0"/>
              <a:t>Tensions (H0, </a:t>
            </a:r>
            <a:r>
              <a:rPr lang="en-US" dirty="0">
                <a:latin typeface="Symbol" pitchFamily="2" charset="2"/>
              </a:rPr>
              <a:t>s</a:t>
            </a:r>
            <a:r>
              <a:rPr lang="en-US" dirty="0"/>
              <a:t>8, …)</a:t>
            </a:r>
          </a:p>
          <a:p>
            <a:pPr>
              <a:buFontTx/>
              <a:buChar char="-"/>
            </a:pPr>
            <a:r>
              <a:rPr lang="en-US" dirty="0"/>
              <a:t>Star and galaxy formation era to be explored</a:t>
            </a:r>
          </a:p>
          <a:p>
            <a:pPr>
              <a:buFontTx/>
              <a:buChar char="-"/>
            </a:pPr>
            <a:r>
              <a:rPr lang="en-US" dirty="0"/>
              <a:t>Black holes in the Universe</a:t>
            </a:r>
          </a:p>
          <a:p>
            <a:pPr>
              <a:buFontTx/>
              <a:buChar char="-"/>
            </a:pPr>
            <a:r>
              <a:rPr lang="en-US" dirty="0"/>
              <a:t>Antimatter disappearance (looking forward to the antimatter gravitational mass measurement at CERN  and to CP violation in the neutrino sector or in the quark sector plus enlarged  Standard Model theory)</a:t>
            </a:r>
          </a:p>
          <a:p>
            <a:pPr>
              <a:buFontTx/>
              <a:buChar char="-"/>
            </a:pPr>
            <a:r>
              <a:rPr lang="en-US" dirty="0"/>
              <a:t>Dark matter (evidence from BBN, CMB, BAO, rotation curve and virial theorem, structure formation…Search for new particles Beyond Standard Model)</a:t>
            </a:r>
          </a:p>
          <a:p>
            <a:pPr>
              <a:buFontTx/>
              <a:buChar char="-"/>
            </a:pPr>
            <a:r>
              <a:rPr lang="en-US" dirty="0"/>
              <a:t>Origin of </a:t>
            </a:r>
            <a:r>
              <a:rPr lang="en-US" dirty="0">
                <a:latin typeface="Symbol" pitchFamily="2" charset="2"/>
              </a:rPr>
              <a:t>L</a:t>
            </a:r>
            <a:r>
              <a:rPr lang="en-US" dirty="0"/>
              <a:t>? Dark  (vacuum?) energy (</a:t>
            </a:r>
            <a:r>
              <a:rPr lang="en-US" dirty="0" err="1"/>
              <a:t>SNIa</a:t>
            </a:r>
            <a:r>
              <a:rPr lang="en-US" dirty="0"/>
              <a:t>, CMB, structure): connected to quantum vacuum properties or to a scalar field or to fine tuning…?</a:t>
            </a:r>
          </a:p>
          <a:p>
            <a:pPr>
              <a:buFontTx/>
              <a:buChar char="-"/>
            </a:pPr>
            <a:endParaRPr lang="en-US" dirty="0"/>
          </a:p>
          <a:p>
            <a:pPr marL="0" indent="0">
              <a:buNone/>
            </a:pPr>
            <a:endParaRPr lang="en-US" dirty="0"/>
          </a:p>
        </p:txBody>
      </p:sp>
      <p:sp>
        <p:nvSpPr>
          <p:cNvPr id="9" name="Espace réservé du pied de page 8">
            <a:extLst>
              <a:ext uri="{FF2B5EF4-FFF2-40B4-BE49-F238E27FC236}">
                <a16:creationId xmlns:a16="http://schemas.microsoft.com/office/drawing/2014/main" id="{71ABF2E1-5C4B-EB25-D9BE-F7FC65770513}"/>
              </a:ext>
            </a:extLst>
          </p:cNvPr>
          <p:cNvSpPr>
            <a:spLocks noGrp="1"/>
          </p:cNvSpPr>
          <p:nvPr>
            <p:ph type="ftr" sz="quarter" idx="11"/>
          </p:nvPr>
        </p:nvSpPr>
        <p:spPr/>
        <p:txBody>
          <a:bodyPr/>
          <a:lstStyle/>
          <a:p>
            <a:r>
              <a:rPr lang="en-US"/>
              <a:t>Michel Spiro Kyoto Physics of the two infinities 2023 March 27-30</a:t>
            </a:r>
          </a:p>
        </p:txBody>
      </p:sp>
      <p:sp>
        <p:nvSpPr>
          <p:cNvPr id="10" name="Espace réservé du numéro de diapositive 9">
            <a:extLst>
              <a:ext uri="{FF2B5EF4-FFF2-40B4-BE49-F238E27FC236}">
                <a16:creationId xmlns:a16="http://schemas.microsoft.com/office/drawing/2014/main" id="{F6C133D0-A8DE-59CF-2E91-4E1C1D82033E}"/>
              </a:ext>
            </a:extLst>
          </p:cNvPr>
          <p:cNvSpPr>
            <a:spLocks noGrp="1"/>
          </p:cNvSpPr>
          <p:nvPr>
            <p:ph type="sldNum" sz="quarter" idx="12"/>
          </p:nvPr>
        </p:nvSpPr>
        <p:spPr/>
        <p:txBody>
          <a:bodyPr/>
          <a:lstStyle/>
          <a:p>
            <a:fld id="{07CE569E-9B7C-4CB9-AB80-C0841F922CFF}" type="slidenum">
              <a:rPr lang="en-US" smtClean="0"/>
              <a:t>5</a:t>
            </a:fld>
            <a:endParaRPr lang="en-US"/>
          </a:p>
        </p:txBody>
      </p:sp>
      <p:pic>
        <p:nvPicPr>
          <p:cNvPr id="11" name="Content Placeholder 4" descr="A picture containing text, monitor, screen, black&#10;&#10;Description automatically generated">
            <a:extLst>
              <a:ext uri="{FF2B5EF4-FFF2-40B4-BE49-F238E27FC236}">
                <a16:creationId xmlns:a16="http://schemas.microsoft.com/office/drawing/2014/main" id="{7DAFDDC9-5A41-D2F3-3658-2218A4CFDC2B}"/>
              </a:ext>
            </a:extLst>
          </p:cNvPr>
          <p:cNvPicPr>
            <a:picLocks noChangeAspect="1"/>
          </p:cNvPicPr>
          <p:nvPr/>
        </p:nvPicPr>
        <p:blipFill>
          <a:blip r:embed="rId2"/>
          <a:stretch>
            <a:fillRect/>
          </a:stretch>
        </p:blipFill>
        <p:spPr>
          <a:xfrm>
            <a:off x="5565742" y="961200"/>
            <a:ext cx="5675999" cy="2830871"/>
          </a:xfrm>
          <a:prstGeom prst="rect">
            <a:avLst/>
          </a:prstGeom>
        </p:spPr>
      </p:pic>
      <p:sp>
        <p:nvSpPr>
          <p:cNvPr id="12" name="ZoneTexte 11">
            <a:extLst>
              <a:ext uri="{FF2B5EF4-FFF2-40B4-BE49-F238E27FC236}">
                <a16:creationId xmlns:a16="http://schemas.microsoft.com/office/drawing/2014/main" id="{A0434A19-A3F2-D38C-131C-69C60A1497AD}"/>
              </a:ext>
            </a:extLst>
          </p:cNvPr>
          <p:cNvSpPr txBox="1"/>
          <p:nvPr/>
        </p:nvSpPr>
        <p:spPr>
          <a:xfrm>
            <a:off x="8403741" y="2088626"/>
            <a:ext cx="994568" cy="646331"/>
          </a:xfrm>
          <a:prstGeom prst="rect">
            <a:avLst/>
          </a:prstGeom>
          <a:noFill/>
        </p:spPr>
        <p:txBody>
          <a:bodyPr wrap="none" rtlCol="0">
            <a:spAutoFit/>
          </a:bodyPr>
          <a:lstStyle/>
          <a:p>
            <a:r>
              <a:rPr lang="en-US" b="1" dirty="0"/>
              <a:t>Cosmic</a:t>
            </a:r>
          </a:p>
          <a:p>
            <a:r>
              <a:rPr lang="en-US" b="1" dirty="0"/>
              <a:t>dawn</a:t>
            </a:r>
          </a:p>
        </p:txBody>
      </p:sp>
    </p:spTree>
    <p:extLst>
      <p:ext uri="{BB962C8B-B14F-4D97-AF65-F5344CB8AC3E}">
        <p14:creationId xmlns:p14="http://schemas.microsoft.com/office/powerpoint/2010/main" val="67515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6DB60B-3074-A473-D855-67B558C3D3FD}"/>
              </a:ext>
            </a:extLst>
          </p:cNvPr>
          <p:cNvSpPr>
            <a:spLocks noGrp="1"/>
          </p:cNvSpPr>
          <p:nvPr>
            <p:ph type="title"/>
          </p:nvPr>
        </p:nvSpPr>
        <p:spPr/>
        <p:txBody>
          <a:bodyPr>
            <a:normAutofit/>
          </a:bodyPr>
          <a:lstStyle/>
          <a:p>
            <a:r>
              <a:rPr lang="en-US" sz="1800" b="1" dirty="0">
                <a:effectLst/>
                <a:latin typeface="Times New Roman" panose="02020603050405020304" pitchFamily="18" charset="0"/>
                <a:ea typeface="Times New Roman" panose="02020603050405020304" pitchFamily="18" charset="0"/>
              </a:rPr>
              <a:t>Perhaps he will think that here is the smallest point in nature. I will let him see therein a new abyss. I will paint for him not only the visible universe, but all that he can conceive of nature’s immensity in the womb of this abridged atom. Pascal Pensées 72</a:t>
            </a:r>
            <a:br>
              <a:rPr lang="en-US" sz="1800" b="1" dirty="0">
                <a:effectLst/>
                <a:latin typeface="Times New Roman" panose="02020603050405020304" pitchFamily="18" charset="0"/>
                <a:ea typeface="Times New Roman" panose="02020603050405020304" pitchFamily="18" charset="0"/>
              </a:rPr>
            </a:br>
            <a:r>
              <a:rPr lang="en-US" sz="1800" b="1" dirty="0">
                <a:effectLst/>
                <a:latin typeface="Times New Roman" panose="02020603050405020304" pitchFamily="18" charset="0"/>
                <a:ea typeface="Times New Roman" panose="02020603050405020304" pitchFamily="18" charset="0"/>
              </a:rPr>
              <a:t> </a:t>
            </a:r>
            <a:r>
              <a:rPr lang="en-US" b="1" dirty="0"/>
              <a:t>Standard model of particle physics</a:t>
            </a:r>
          </a:p>
        </p:txBody>
      </p:sp>
      <p:sp>
        <p:nvSpPr>
          <p:cNvPr id="3" name="Espace réservé du contenu 2">
            <a:extLst>
              <a:ext uri="{FF2B5EF4-FFF2-40B4-BE49-F238E27FC236}">
                <a16:creationId xmlns:a16="http://schemas.microsoft.com/office/drawing/2014/main" id="{A21A4B85-014C-8099-20A0-AAC8AAAB9028}"/>
              </a:ext>
            </a:extLst>
          </p:cNvPr>
          <p:cNvSpPr>
            <a:spLocks noGrp="1"/>
          </p:cNvSpPr>
          <p:nvPr>
            <p:ph idx="1"/>
          </p:nvPr>
        </p:nvSpPr>
        <p:spPr>
          <a:xfrm>
            <a:off x="871537" y="2762971"/>
            <a:ext cx="9288162" cy="3818083"/>
          </a:xfrm>
        </p:spPr>
        <p:txBody>
          <a:bodyPr>
            <a:normAutofit/>
          </a:bodyPr>
          <a:lstStyle/>
          <a:p>
            <a:r>
              <a:rPr lang="en-US" b="1" dirty="0"/>
              <a:t>Successes </a:t>
            </a:r>
          </a:p>
          <a:p>
            <a:pPr>
              <a:buFontTx/>
              <a:buChar char="-"/>
            </a:pPr>
            <a:r>
              <a:rPr lang="en-US" dirty="0"/>
              <a:t>Elegant theory</a:t>
            </a:r>
          </a:p>
          <a:p>
            <a:pPr>
              <a:buFontTx/>
              <a:buChar char="-"/>
            </a:pPr>
            <a:r>
              <a:rPr lang="en-US" dirty="0"/>
              <a:t>Account for all HEP measurements so far</a:t>
            </a:r>
          </a:p>
          <a:p>
            <a:pPr>
              <a:buFontTx/>
              <a:buChar char="-"/>
            </a:pPr>
            <a:r>
              <a:rPr lang="en-US" dirty="0"/>
              <a:t>Discovery of the Higgs Boson, the first </a:t>
            </a:r>
          </a:p>
          <a:p>
            <a:pPr marL="0" indent="0">
              <a:buNone/>
            </a:pPr>
            <a:r>
              <a:rPr lang="en-US" dirty="0"/>
              <a:t>elementary scalar particle</a:t>
            </a:r>
          </a:p>
          <a:p>
            <a:endParaRPr lang="en-US" b="1" dirty="0"/>
          </a:p>
        </p:txBody>
      </p:sp>
      <p:pic>
        <p:nvPicPr>
          <p:cNvPr id="1028" name="Picture 4" descr="Models Beyond the Standard Model | Kavli IPMU-カブリ数物連携宇宙研究機構">
            <a:extLst>
              <a:ext uri="{FF2B5EF4-FFF2-40B4-BE49-F238E27FC236}">
                <a16:creationId xmlns:a16="http://schemas.microsoft.com/office/drawing/2014/main" id="{F6F20E2E-1954-BC80-4875-1DD66EA8A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251" y="2392581"/>
            <a:ext cx="32893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0C43E65B-1B40-D59D-D70B-6E40BE4CCBB7}"/>
              </a:ext>
            </a:extLst>
          </p:cNvPr>
          <p:cNvPicPr>
            <a:picLocks noChangeAspect="1"/>
          </p:cNvPicPr>
          <p:nvPr/>
        </p:nvPicPr>
        <p:blipFill>
          <a:blip r:embed="rId3"/>
          <a:stretch>
            <a:fillRect/>
          </a:stretch>
        </p:blipFill>
        <p:spPr>
          <a:xfrm>
            <a:off x="9066876" y="4975662"/>
            <a:ext cx="1670050" cy="521605"/>
          </a:xfrm>
          <a:prstGeom prst="rect">
            <a:avLst/>
          </a:prstGeom>
        </p:spPr>
      </p:pic>
      <p:sp>
        <p:nvSpPr>
          <p:cNvPr id="5" name="Espace réservé du pied de page 4">
            <a:extLst>
              <a:ext uri="{FF2B5EF4-FFF2-40B4-BE49-F238E27FC236}">
                <a16:creationId xmlns:a16="http://schemas.microsoft.com/office/drawing/2014/main" id="{00335658-EE15-770D-2461-A38B4468D909}"/>
              </a:ext>
            </a:extLst>
          </p:cNvPr>
          <p:cNvSpPr>
            <a:spLocks noGrp="1"/>
          </p:cNvSpPr>
          <p:nvPr>
            <p:ph type="ftr" sz="quarter" idx="11"/>
          </p:nvPr>
        </p:nvSpPr>
        <p:spPr/>
        <p:txBody>
          <a:bodyPr/>
          <a:lstStyle/>
          <a:p>
            <a:r>
              <a:rPr lang="en-US"/>
              <a:t>Michel Spiro Kyoto Physics of the two infinities 2023 March 27-30</a:t>
            </a:r>
          </a:p>
        </p:txBody>
      </p:sp>
      <p:sp>
        <p:nvSpPr>
          <p:cNvPr id="6" name="Espace réservé du numéro de diapositive 5">
            <a:extLst>
              <a:ext uri="{FF2B5EF4-FFF2-40B4-BE49-F238E27FC236}">
                <a16:creationId xmlns:a16="http://schemas.microsoft.com/office/drawing/2014/main" id="{83527FFE-6D15-59B7-E2C9-4BBCF6398031}"/>
              </a:ext>
            </a:extLst>
          </p:cNvPr>
          <p:cNvSpPr>
            <a:spLocks noGrp="1"/>
          </p:cNvSpPr>
          <p:nvPr>
            <p:ph type="sldNum" sz="quarter" idx="12"/>
          </p:nvPr>
        </p:nvSpPr>
        <p:spPr/>
        <p:txBody>
          <a:bodyPr/>
          <a:lstStyle/>
          <a:p>
            <a:fld id="{07CE569E-9B7C-4CB9-AB80-C0841F922CFF}" type="slidenum">
              <a:rPr lang="en-US" smtClean="0"/>
              <a:t>6</a:t>
            </a:fld>
            <a:endParaRPr lang="en-US"/>
          </a:p>
        </p:txBody>
      </p:sp>
    </p:spTree>
    <p:extLst>
      <p:ext uri="{BB962C8B-B14F-4D97-AF65-F5344CB8AC3E}">
        <p14:creationId xmlns:p14="http://schemas.microsoft.com/office/powerpoint/2010/main" val="543369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6DB60B-3074-A473-D855-67B558C3D3FD}"/>
              </a:ext>
            </a:extLst>
          </p:cNvPr>
          <p:cNvSpPr>
            <a:spLocks noGrp="1"/>
          </p:cNvSpPr>
          <p:nvPr>
            <p:ph type="title"/>
          </p:nvPr>
        </p:nvSpPr>
        <p:spPr>
          <a:xfrm>
            <a:off x="762000" y="224953"/>
            <a:ext cx="10668000" cy="1524000"/>
          </a:xfrm>
        </p:spPr>
        <p:txBody>
          <a:bodyPr>
            <a:normAutofit/>
          </a:bodyPr>
          <a:lstStyle/>
          <a:p>
            <a:r>
              <a:rPr lang="en-US" sz="1800" b="1" dirty="0">
                <a:effectLst/>
                <a:latin typeface="Times New Roman" panose="02020603050405020304" pitchFamily="18" charset="0"/>
                <a:ea typeface="Times New Roman" panose="02020603050405020304" pitchFamily="18" charset="0"/>
              </a:rPr>
              <a:t>Perhaps he will think that here is the smallest point in nature. I will let him see therein a new abyss. I will  for him not only the visible universe, but all that he can conceive of nature’s immensity in the womb of this abridged atom. Pascal Pensées 72</a:t>
            </a:r>
            <a:br>
              <a:rPr lang="en-US" sz="1800" b="1" dirty="0">
                <a:effectLst/>
                <a:latin typeface="Times New Roman" panose="02020603050405020304" pitchFamily="18" charset="0"/>
                <a:ea typeface="Times New Roman" panose="02020603050405020304" pitchFamily="18" charset="0"/>
              </a:rPr>
            </a:br>
            <a:r>
              <a:rPr lang="en-US" sz="1800" b="1" dirty="0">
                <a:effectLst/>
                <a:latin typeface="Times New Roman" panose="02020603050405020304" pitchFamily="18" charset="0"/>
                <a:ea typeface="Times New Roman" panose="02020603050405020304" pitchFamily="18" charset="0"/>
              </a:rPr>
              <a:t> </a:t>
            </a:r>
            <a:r>
              <a:rPr lang="en-US" b="1" dirty="0"/>
              <a:t>Standard model of particle physics</a:t>
            </a:r>
          </a:p>
        </p:txBody>
      </p:sp>
      <p:sp>
        <p:nvSpPr>
          <p:cNvPr id="3" name="Espace réservé du contenu 2">
            <a:extLst>
              <a:ext uri="{FF2B5EF4-FFF2-40B4-BE49-F238E27FC236}">
                <a16:creationId xmlns:a16="http://schemas.microsoft.com/office/drawing/2014/main" id="{A21A4B85-014C-8099-20A0-AAC8AAAB9028}"/>
              </a:ext>
            </a:extLst>
          </p:cNvPr>
          <p:cNvSpPr>
            <a:spLocks noGrp="1"/>
          </p:cNvSpPr>
          <p:nvPr>
            <p:ph idx="1"/>
          </p:nvPr>
        </p:nvSpPr>
        <p:spPr>
          <a:xfrm>
            <a:off x="149879" y="2004092"/>
            <a:ext cx="8617603" cy="4188473"/>
          </a:xfrm>
        </p:spPr>
        <p:txBody>
          <a:bodyPr>
            <a:normAutofit fontScale="62500" lnSpcReduction="20000"/>
          </a:bodyPr>
          <a:lstStyle/>
          <a:p>
            <a:endParaRPr lang="en-US" b="1" dirty="0"/>
          </a:p>
          <a:p>
            <a:r>
              <a:rPr lang="en-US" b="1" dirty="0"/>
              <a:t>Mysteries: Physics beyond the standard model</a:t>
            </a:r>
          </a:p>
          <a:p>
            <a:pPr>
              <a:buFontTx/>
              <a:buChar char="-"/>
            </a:pPr>
            <a:r>
              <a:rPr lang="en-US" dirty="0"/>
              <a:t>Why three families, huge differences between the masses</a:t>
            </a:r>
          </a:p>
          <a:p>
            <a:pPr>
              <a:buFontTx/>
              <a:buChar char="-"/>
            </a:pPr>
            <a:r>
              <a:rPr lang="en-US" dirty="0"/>
              <a:t>Hierarchy (GUT and EW scales) and fine tuning ( supersymmetry (dark matter?))</a:t>
            </a:r>
          </a:p>
          <a:p>
            <a:pPr>
              <a:buFontTx/>
              <a:buChar char="-"/>
            </a:pPr>
            <a:r>
              <a:rPr lang="en-US" dirty="0"/>
              <a:t>Needs for new particles (DM?), for physics beyond the Standard Model and a new scale in energy beyond the Standard Model (precision measurements in decays, electroweak measurements.. Search for proton decay, GUT?…)</a:t>
            </a:r>
          </a:p>
          <a:p>
            <a:pPr>
              <a:buFontTx/>
              <a:buChar char="-"/>
            </a:pPr>
            <a:r>
              <a:rPr lang="en-US" dirty="0"/>
              <a:t>Is the Higgs sector fully understood? Could the Higgs be an </a:t>
            </a:r>
            <a:r>
              <a:rPr lang="en-US" dirty="0" err="1"/>
              <a:t>inflaton</a:t>
            </a:r>
            <a:r>
              <a:rPr lang="en-US" dirty="0"/>
              <a:t>? Shape of the Higgs potential? Could baryogenesis arise at the EW phase transition?</a:t>
            </a:r>
          </a:p>
          <a:p>
            <a:pPr>
              <a:buFontTx/>
              <a:buChar char="-"/>
            </a:pPr>
            <a:r>
              <a:rPr lang="en-US" dirty="0"/>
              <a:t>Is neutrino sector, the first sector beyond the standard model?</a:t>
            </a:r>
          </a:p>
        </p:txBody>
      </p:sp>
      <p:sp>
        <p:nvSpPr>
          <p:cNvPr id="5" name="Espace réservé du pied de page 4">
            <a:extLst>
              <a:ext uri="{FF2B5EF4-FFF2-40B4-BE49-F238E27FC236}">
                <a16:creationId xmlns:a16="http://schemas.microsoft.com/office/drawing/2014/main" id="{E325F311-1D8A-889C-92D1-B4EE2E34002D}"/>
              </a:ext>
            </a:extLst>
          </p:cNvPr>
          <p:cNvSpPr>
            <a:spLocks noGrp="1"/>
          </p:cNvSpPr>
          <p:nvPr>
            <p:ph type="ftr" sz="quarter" idx="11"/>
          </p:nvPr>
        </p:nvSpPr>
        <p:spPr/>
        <p:txBody>
          <a:bodyPr/>
          <a:lstStyle/>
          <a:p>
            <a:r>
              <a:rPr lang="en-US"/>
              <a:t>Michel Spiro Kyoto Physics of the two infinities 2023 March 27-30</a:t>
            </a:r>
          </a:p>
        </p:txBody>
      </p:sp>
      <p:sp>
        <p:nvSpPr>
          <p:cNvPr id="6" name="Espace réservé du numéro de diapositive 5">
            <a:extLst>
              <a:ext uri="{FF2B5EF4-FFF2-40B4-BE49-F238E27FC236}">
                <a16:creationId xmlns:a16="http://schemas.microsoft.com/office/drawing/2014/main" id="{A3CFA26B-7FFA-CB29-08A2-3F6D3ABDBEB9}"/>
              </a:ext>
            </a:extLst>
          </p:cNvPr>
          <p:cNvSpPr>
            <a:spLocks noGrp="1"/>
          </p:cNvSpPr>
          <p:nvPr>
            <p:ph type="sldNum" sz="quarter" idx="12"/>
          </p:nvPr>
        </p:nvSpPr>
        <p:spPr/>
        <p:txBody>
          <a:bodyPr/>
          <a:lstStyle/>
          <a:p>
            <a:fld id="{07CE569E-9B7C-4CB9-AB80-C0841F922CFF}" type="slidenum">
              <a:rPr lang="en-US" smtClean="0"/>
              <a:t>7</a:t>
            </a:fld>
            <a:endParaRPr lang="en-US"/>
          </a:p>
        </p:txBody>
      </p:sp>
      <p:pic>
        <p:nvPicPr>
          <p:cNvPr id="7" name="Image 6">
            <a:extLst>
              <a:ext uri="{FF2B5EF4-FFF2-40B4-BE49-F238E27FC236}">
                <a16:creationId xmlns:a16="http://schemas.microsoft.com/office/drawing/2014/main" id="{93ECDE75-0FD5-BDDF-B2E3-B857D6D56358}"/>
              </a:ext>
            </a:extLst>
          </p:cNvPr>
          <p:cNvPicPr>
            <a:picLocks noChangeAspect="1"/>
          </p:cNvPicPr>
          <p:nvPr/>
        </p:nvPicPr>
        <p:blipFill>
          <a:blip r:embed="rId2"/>
          <a:stretch>
            <a:fillRect/>
          </a:stretch>
        </p:blipFill>
        <p:spPr>
          <a:xfrm>
            <a:off x="8604738" y="2071327"/>
            <a:ext cx="3587262" cy="2250744"/>
          </a:xfrm>
          <a:prstGeom prst="rect">
            <a:avLst/>
          </a:prstGeom>
        </p:spPr>
      </p:pic>
    </p:spTree>
    <p:extLst>
      <p:ext uri="{BB962C8B-B14F-4D97-AF65-F5344CB8AC3E}">
        <p14:creationId xmlns:p14="http://schemas.microsoft.com/office/powerpoint/2010/main" val="288119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824843-AD87-7639-03C4-6AAACC933C66}"/>
              </a:ext>
            </a:extLst>
          </p:cNvPr>
          <p:cNvSpPr>
            <a:spLocks noGrp="1"/>
          </p:cNvSpPr>
          <p:nvPr>
            <p:ph type="title"/>
          </p:nvPr>
        </p:nvSpPr>
        <p:spPr/>
        <p:txBody>
          <a:bodyPr/>
          <a:lstStyle/>
          <a:p>
            <a:r>
              <a:rPr lang="en-US" sz="2000" b="1" dirty="0"/>
              <a:t>Alice in Wonderland, Lewis Carroll</a:t>
            </a:r>
            <a:br>
              <a:rPr lang="en-US" dirty="0"/>
            </a:br>
            <a:r>
              <a:rPr lang="en-US" b="1" dirty="0"/>
              <a:t>Neutrino sector</a:t>
            </a:r>
          </a:p>
        </p:txBody>
      </p:sp>
      <p:sp>
        <p:nvSpPr>
          <p:cNvPr id="3" name="Espace réservé du contenu 2">
            <a:extLst>
              <a:ext uri="{FF2B5EF4-FFF2-40B4-BE49-F238E27FC236}">
                <a16:creationId xmlns:a16="http://schemas.microsoft.com/office/drawing/2014/main" id="{8F646A34-86BE-D42C-19A1-9671A014043A}"/>
              </a:ext>
            </a:extLst>
          </p:cNvPr>
          <p:cNvSpPr>
            <a:spLocks noGrp="1"/>
          </p:cNvSpPr>
          <p:nvPr>
            <p:ph idx="1"/>
          </p:nvPr>
        </p:nvSpPr>
        <p:spPr/>
        <p:txBody>
          <a:bodyPr>
            <a:normAutofit fontScale="92500" lnSpcReduction="10000"/>
          </a:bodyPr>
          <a:lstStyle/>
          <a:p>
            <a:r>
              <a:rPr lang="en-US" b="1" dirty="0"/>
              <a:t>Successes</a:t>
            </a:r>
          </a:p>
          <a:p>
            <a:pPr marL="0" indent="0">
              <a:buNone/>
            </a:pPr>
            <a:r>
              <a:rPr lang="en-US" dirty="0"/>
              <a:t>- Discovery of neutrino oscillations</a:t>
            </a:r>
          </a:p>
          <a:p>
            <a:pPr marL="0" indent="0">
              <a:buNone/>
            </a:pPr>
            <a:r>
              <a:rPr lang="en-US" dirty="0"/>
              <a:t>- First measurements of </a:t>
            </a:r>
            <a:r>
              <a:rPr lang="en-US" dirty="0">
                <a:latin typeface="Symbol" pitchFamily="2" charset="2"/>
              </a:rPr>
              <a:t>D</a:t>
            </a:r>
            <a:r>
              <a:rPr lang="en-US" dirty="0"/>
              <a:t>m2 and mixing angles</a:t>
            </a:r>
          </a:p>
          <a:p>
            <a:pPr marL="0" indent="0">
              <a:buNone/>
            </a:pPr>
            <a:r>
              <a:rPr lang="en-US" dirty="0"/>
              <a:t>- Good limits on absolute masses (still an issue with hierarchy of masses)</a:t>
            </a:r>
          </a:p>
          <a:p>
            <a:pPr marL="0" indent="0">
              <a:buNone/>
            </a:pPr>
            <a:r>
              <a:rPr lang="en-US" dirty="0"/>
              <a:t>- Better understanding of the role of neutrinos in stars, BBN, cosmology and particle </a:t>
            </a:r>
            <a:r>
              <a:rPr lang="en-US" dirty="0" err="1"/>
              <a:t>phsics</a:t>
            </a:r>
            <a:endParaRPr lang="en-US" dirty="0"/>
          </a:p>
          <a:p>
            <a:pPr marL="0" indent="0">
              <a:buNone/>
            </a:pPr>
            <a:endParaRPr lang="en-US" dirty="0"/>
          </a:p>
        </p:txBody>
      </p:sp>
      <p:sp>
        <p:nvSpPr>
          <p:cNvPr id="4" name="Espace réservé du pied de page 3">
            <a:extLst>
              <a:ext uri="{FF2B5EF4-FFF2-40B4-BE49-F238E27FC236}">
                <a16:creationId xmlns:a16="http://schemas.microsoft.com/office/drawing/2014/main" id="{F740EE99-BCB3-267F-EE69-ABE815FDF6C3}"/>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AA28953F-D8C7-1D6B-BFE8-DE0801203CBB}"/>
              </a:ext>
            </a:extLst>
          </p:cNvPr>
          <p:cNvSpPr>
            <a:spLocks noGrp="1"/>
          </p:cNvSpPr>
          <p:nvPr>
            <p:ph type="sldNum" sz="quarter" idx="12"/>
          </p:nvPr>
        </p:nvSpPr>
        <p:spPr/>
        <p:txBody>
          <a:bodyPr/>
          <a:lstStyle/>
          <a:p>
            <a:fld id="{07CE569E-9B7C-4CB9-AB80-C0841F922CFF}" type="slidenum">
              <a:rPr lang="en-US" smtClean="0"/>
              <a:t>8</a:t>
            </a:fld>
            <a:endParaRPr lang="en-US"/>
          </a:p>
        </p:txBody>
      </p:sp>
      <p:pic>
        <p:nvPicPr>
          <p:cNvPr id="4098" name="Picture 2" descr="DOE Explains...Neutrinos | Department of Energy">
            <a:extLst>
              <a:ext uri="{FF2B5EF4-FFF2-40B4-BE49-F238E27FC236}">
                <a16:creationId xmlns:a16="http://schemas.microsoft.com/office/drawing/2014/main" id="{5F378377-890A-BA1D-6BA9-9512657E8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256" y="753917"/>
            <a:ext cx="3949700"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0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824843-AD87-7639-03C4-6AAACC933C66}"/>
              </a:ext>
            </a:extLst>
          </p:cNvPr>
          <p:cNvSpPr>
            <a:spLocks noGrp="1"/>
          </p:cNvSpPr>
          <p:nvPr>
            <p:ph type="title"/>
          </p:nvPr>
        </p:nvSpPr>
        <p:spPr>
          <a:xfrm>
            <a:off x="977153" y="590550"/>
            <a:ext cx="10668000" cy="1524000"/>
          </a:xfrm>
        </p:spPr>
        <p:txBody>
          <a:bodyPr/>
          <a:lstStyle/>
          <a:p>
            <a:r>
              <a:rPr lang="en-US" sz="2000" b="1" dirty="0"/>
              <a:t>Through the Looking-Glass, Lewis Carroll</a:t>
            </a:r>
            <a:br>
              <a:rPr lang="en-US" dirty="0"/>
            </a:br>
            <a:r>
              <a:rPr lang="en-US" b="1" dirty="0"/>
              <a:t>Neutrino sector</a:t>
            </a:r>
          </a:p>
        </p:txBody>
      </p:sp>
      <p:sp>
        <p:nvSpPr>
          <p:cNvPr id="3" name="Espace réservé du contenu 2">
            <a:extLst>
              <a:ext uri="{FF2B5EF4-FFF2-40B4-BE49-F238E27FC236}">
                <a16:creationId xmlns:a16="http://schemas.microsoft.com/office/drawing/2014/main" id="{8F646A34-86BE-D42C-19A1-9671A014043A}"/>
              </a:ext>
            </a:extLst>
          </p:cNvPr>
          <p:cNvSpPr>
            <a:spLocks noGrp="1"/>
          </p:cNvSpPr>
          <p:nvPr>
            <p:ph idx="1"/>
          </p:nvPr>
        </p:nvSpPr>
        <p:spPr/>
        <p:txBody>
          <a:bodyPr>
            <a:normAutofit fontScale="77500" lnSpcReduction="20000"/>
          </a:bodyPr>
          <a:lstStyle/>
          <a:p>
            <a:r>
              <a:rPr lang="en-US" b="1" dirty="0"/>
              <a:t>Mysteries</a:t>
            </a:r>
          </a:p>
          <a:p>
            <a:pPr marL="0" indent="0">
              <a:buNone/>
            </a:pPr>
            <a:r>
              <a:rPr lang="en-US" dirty="0"/>
              <a:t>- Majorana or Dirac (longstanding issue)</a:t>
            </a:r>
          </a:p>
          <a:p>
            <a:pPr marL="0" indent="0">
              <a:buNone/>
            </a:pPr>
            <a:r>
              <a:rPr lang="en-US" dirty="0"/>
              <a:t>- The hierarchy and the exact values of the masses and the consequences in cosmology and astrophysics (interplay between </a:t>
            </a:r>
            <a:r>
              <a:rPr lang="en-US" dirty="0" err="1"/>
              <a:t>Cosmologt</a:t>
            </a:r>
            <a:r>
              <a:rPr lang="en-US" dirty="0"/>
              <a:t> and particle physics)</a:t>
            </a:r>
          </a:p>
          <a:p>
            <a:pPr marL="0" indent="0">
              <a:buNone/>
            </a:pPr>
            <a:r>
              <a:rPr lang="en-US" dirty="0"/>
              <a:t>- Neutrino CP violation (</a:t>
            </a:r>
            <a:r>
              <a:rPr lang="en-US" dirty="0" err="1">
                <a:latin typeface="Symbol" pitchFamily="2" charset="2"/>
              </a:rPr>
              <a:t>d</a:t>
            </a:r>
            <a:r>
              <a:rPr lang="en-US" baseline="-25000" dirty="0" err="1"/>
              <a:t>CP</a:t>
            </a:r>
            <a:r>
              <a:rPr lang="en-US" dirty="0"/>
              <a:t>) , precise mixing matrix and </a:t>
            </a:r>
            <a:r>
              <a:rPr lang="en-US" dirty="0" err="1"/>
              <a:t>leptogenesis</a:t>
            </a:r>
            <a:endParaRPr lang="en-US" dirty="0"/>
          </a:p>
          <a:p>
            <a:pPr marL="0" indent="0">
              <a:buNone/>
            </a:pPr>
            <a:r>
              <a:rPr lang="en-US" dirty="0"/>
              <a:t>- Neutrino inferred High Energy Scales (Seesaw and </a:t>
            </a:r>
            <a:r>
              <a:rPr lang="en-US" dirty="0" err="1"/>
              <a:t>leptogenesis</a:t>
            </a:r>
            <a:r>
              <a:rPr lang="en-US" dirty="0"/>
              <a:t>)? Are they related to the GUT scale? </a:t>
            </a:r>
          </a:p>
          <a:p>
            <a:pPr marL="0" indent="0">
              <a:buNone/>
            </a:pPr>
            <a:r>
              <a:rPr lang="en-US" dirty="0"/>
              <a:t>- Are there sterile neutrinos?</a:t>
            </a:r>
          </a:p>
        </p:txBody>
      </p:sp>
      <p:sp>
        <p:nvSpPr>
          <p:cNvPr id="4" name="Espace réservé du pied de page 3">
            <a:extLst>
              <a:ext uri="{FF2B5EF4-FFF2-40B4-BE49-F238E27FC236}">
                <a16:creationId xmlns:a16="http://schemas.microsoft.com/office/drawing/2014/main" id="{F740EE99-BCB3-267F-EE69-ABE815FDF6C3}"/>
              </a:ext>
            </a:extLst>
          </p:cNvPr>
          <p:cNvSpPr>
            <a:spLocks noGrp="1"/>
          </p:cNvSpPr>
          <p:nvPr>
            <p:ph type="ftr" sz="quarter" idx="11"/>
          </p:nvPr>
        </p:nvSpPr>
        <p:spPr/>
        <p:txBody>
          <a:bodyPr/>
          <a:lstStyle/>
          <a:p>
            <a:r>
              <a:rPr lang="en-US"/>
              <a:t>Michel Spiro Kyoto Physics of the two infinities 2023 March 27-30</a:t>
            </a:r>
          </a:p>
        </p:txBody>
      </p:sp>
      <p:sp>
        <p:nvSpPr>
          <p:cNvPr id="5" name="Espace réservé du numéro de diapositive 4">
            <a:extLst>
              <a:ext uri="{FF2B5EF4-FFF2-40B4-BE49-F238E27FC236}">
                <a16:creationId xmlns:a16="http://schemas.microsoft.com/office/drawing/2014/main" id="{AA28953F-D8C7-1D6B-BFE8-DE0801203CBB}"/>
              </a:ext>
            </a:extLst>
          </p:cNvPr>
          <p:cNvSpPr>
            <a:spLocks noGrp="1"/>
          </p:cNvSpPr>
          <p:nvPr>
            <p:ph type="sldNum" sz="quarter" idx="12"/>
          </p:nvPr>
        </p:nvSpPr>
        <p:spPr/>
        <p:txBody>
          <a:bodyPr/>
          <a:lstStyle/>
          <a:p>
            <a:fld id="{07CE569E-9B7C-4CB9-AB80-C0841F922CFF}" type="slidenum">
              <a:rPr lang="en-US" smtClean="0"/>
              <a:t>9</a:t>
            </a:fld>
            <a:endParaRPr lang="en-US"/>
          </a:p>
        </p:txBody>
      </p:sp>
      <p:sp>
        <p:nvSpPr>
          <p:cNvPr id="6" name="Titre 1">
            <a:extLst>
              <a:ext uri="{FF2B5EF4-FFF2-40B4-BE49-F238E27FC236}">
                <a16:creationId xmlns:a16="http://schemas.microsoft.com/office/drawing/2014/main" id="{0B6C8413-8FC5-5E86-778C-37A120C5D7E7}"/>
              </a:ext>
            </a:extLst>
          </p:cNvPr>
          <p:cNvSpPr txBox="1">
            <a:spLocks/>
          </p:cNvSpPr>
          <p:nvPr/>
        </p:nvSpPr>
        <p:spPr>
          <a:xfrm>
            <a:off x="977153" y="611654"/>
            <a:ext cx="10668000" cy="152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Through the Looking-Glass, Lewis Carroll</a:t>
            </a:r>
            <a:br>
              <a:rPr lang="en-US" dirty="0"/>
            </a:br>
            <a:r>
              <a:rPr lang="en-US" b="1" dirty="0"/>
              <a:t>Neutrino sector</a:t>
            </a:r>
          </a:p>
        </p:txBody>
      </p:sp>
      <p:pic>
        <p:nvPicPr>
          <p:cNvPr id="7" name="Picture 2" descr="Motivation: CP Violation">
            <a:extLst>
              <a:ext uri="{FF2B5EF4-FFF2-40B4-BE49-F238E27FC236}">
                <a16:creationId xmlns:a16="http://schemas.microsoft.com/office/drawing/2014/main" id="{30DCA854-5048-1BBA-A3AD-BE9CD72E5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923" y="220569"/>
            <a:ext cx="2921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192980"/>
      </p:ext>
    </p:extLst>
  </p:cSld>
  <p:clrMapOvr>
    <a:masterClrMapping/>
  </p:clrMapOvr>
</p:sld>
</file>

<file path=ppt/theme/theme1.xml><?xml version="1.0" encoding="utf-8"?>
<a:theme xmlns:a="http://schemas.openxmlformats.org/drawingml/2006/main" name="PebbleVTI">
  <a:themeElements>
    <a:clrScheme name="AnalogousFromRegularSeedLeftStep">
      <a:dk1>
        <a:srgbClr val="000000"/>
      </a:dk1>
      <a:lt1>
        <a:srgbClr val="FFFFFF"/>
      </a:lt1>
      <a:dk2>
        <a:srgbClr val="242641"/>
      </a:dk2>
      <a:lt2>
        <a:srgbClr val="E2E8E6"/>
      </a:lt2>
      <a:accent1>
        <a:srgbClr val="C34D6C"/>
      </a:accent1>
      <a:accent2>
        <a:srgbClr val="B13B8C"/>
      </a:accent2>
      <a:accent3>
        <a:srgbClr val="B84DC3"/>
      </a:accent3>
      <a:accent4>
        <a:srgbClr val="743BB1"/>
      </a:accent4>
      <a:accent5>
        <a:srgbClr val="554DC3"/>
      </a:accent5>
      <a:accent6>
        <a:srgbClr val="3B64B1"/>
      </a:accent6>
      <a:hlink>
        <a:srgbClr val="319379"/>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5076</TotalTime>
  <Words>1590</Words>
  <Application>Microsoft Macintosh PowerPoint</Application>
  <PresentationFormat>Grand écran</PresentationFormat>
  <Paragraphs>160</Paragraphs>
  <Slides>18</Slides>
  <Notes>2</Notes>
  <HiddenSlides>0</HiddenSlides>
  <MMClips>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18</vt:i4>
      </vt:variant>
    </vt:vector>
  </HeadingPairs>
  <TitlesOfParts>
    <vt:vector size="29" baseType="lpstr">
      <vt:lpstr>Arial</vt:lpstr>
      <vt:lpstr>Avenir Next LT Pro</vt:lpstr>
      <vt:lpstr>Avenir Next LT Pro Light</vt:lpstr>
      <vt:lpstr>Calibri</vt:lpstr>
      <vt:lpstr>Impact</vt:lpstr>
      <vt:lpstr>Optima</vt:lpstr>
      <vt:lpstr>Sitka Subheading</vt:lpstr>
      <vt:lpstr>Symbol</vt:lpstr>
      <vt:lpstr>Times</vt:lpstr>
      <vt:lpstr>Times New Roman</vt:lpstr>
      <vt:lpstr>PebbleVTI</vt:lpstr>
      <vt:lpstr>Concluding remarks for the International Conference on the Physics of the two Infinities: everything was said and shown in a beautiful way.</vt:lpstr>
      <vt:lpstr>Man is suspended between two abysses of Nothing and the Infinite. Pascal Pensées, 72    1670 (Enlightenment Century) </vt:lpstr>
      <vt:lpstr>Présentation PowerPoint</vt:lpstr>
      <vt:lpstr>The universe is an infinite sphere, the centre of which is everywhere, the circumference nowhere. Pascal Pensées LCDM</vt:lpstr>
      <vt:lpstr>The universe is an infinite sphere, the centre of which is everywhere, the circumference nowhere. Pascal Pensées LCDM</vt:lpstr>
      <vt:lpstr>Perhaps he will think that here is the smallest point in nature. I will let him see therein a new abyss. I will paint for him not only the visible universe, but all that he can conceive of nature’s immensity in the womb of this abridged atom. Pascal Pensées 72  Standard model of particle physics</vt:lpstr>
      <vt:lpstr>Perhaps he will think that here is the smallest point in nature. I will let him see therein a new abyss. I will  for him not only the visible universe, but all that he can conceive of nature’s immensity in the womb of this abridged atom. Pascal Pensées 72  Standard model of particle physics</vt:lpstr>
      <vt:lpstr>Alice in Wonderland, Lewis Carroll Neutrino sector</vt:lpstr>
      <vt:lpstr>Through the Looking-Glass, Lewis Carroll Neutrino sector</vt:lpstr>
      <vt:lpstr>Neither Number, nor Measure, nor Time, in as much as they are only aids for the imagination, can be infinite but  the finite follows from the infinite. Spinoza Letter to Meyer on infinity 1663 Extreme events in the Universe: Multimessenger astronomy</vt:lpstr>
      <vt:lpstr>Neither Number, nor Measure, nor Time, in as much as they are only aids for the imagination, can be infinite but  the finite follows from the infinite. Spinoza Letter to Meyer on infinity 1663 Extreme events in the Universe: Multimessenger astronomy </vt:lpstr>
      <vt:lpstr>We burn with desire to find solid ground and an ultimate sure foundation whereon to build a tower reaching to the Infinite. But our whole groundwork cracks, and the earth opens to abysses. Pascal Pensées 72.  Key investigations for the uroboros (two infinities) </vt:lpstr>
      <vt:lpstr>There is as much difference between nothingness and empty space, as between empty space and the material body; and thus empty space holds the medium between matter and nothingness. Pascal Letter 1647 Key investigations for the uroboros: in other words  </vt:lpstr>
      <vt:lpstr>Black holes as dark matter?</vt:lpstr>
      <vt:lpstr>Présentation PowerPoint</vt:lpstr>
      <vt:lpstr>Physics of the two infinities are curiosity and inquiry driven. They re-enchant our world and contribute to make it worth to be sustainable. Physics of the two infinities </vt:lpstr>
      <vt:lpstr>Présentation PowerPoint</vt:lpstr>
      <vt:lpstr>Thanks to Michel Gonin, Takaaki Kajita and Tsuyoshi Nakaya for having organized this conference.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Concluding remarks Physics of the two infinities</dc:title>
  <dc:creator>Michel Spiro</dc:creator>
  <cp:lastModifiedBy>Michel Spiro</cp:lastModifiedBy>
  <cp:revision>128</cp:revision>
  <dcterms:created xsi:type="dcterms:W3CDTF">2023-03-21T09:41:39Z</dcterms:created>
  <dcterms:modified xsi:type="dcterms:W3CDTF">2023-03-30T02:57:31Z</dcterms:modified>
</cp:coreProperties>
</file>