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25"/>
  </p:notesMasterIdLst>
  <p:handoutMasterIdLst>
    <p:handoutMasterId r:id="rId26"/>
  </p:handoutMasterIdLst>
  <p:sldIdLst>
    <p:sldId id="813" r:id="rId3"/>
    <p:sldId id="1353" r:id="rId4"/>
    <p:sldId id="1431" r:id="rId5"/>
    <p:sldId id="1354" r:id="rId6"/>
    <p:sldId id="819" r:id="rId7"/>
    <p:sldId id="766" r:id="rId8"/>
    <p:sldId id="820" r:id="rId9"/>
    <p:sldId id="821" r:id="rId10"/>
    <p:sldId id="822" r:id="rId11"/>
    <p:sldId id="1432" r:id="rId12"/>
    <p:sldId id="1434" r:id="rId13"/>
    <p:sldId id="289" r:id="rId14"/>
    <p:sldId id="1437" r:id="rId15"/>
    <p:sldId id="666" r:id="rId16"/>
    <p:sldId id="826" r:id="rId17"/>
    <p:sldId id="827" r:id="rId18"/>
    <p:sldId id="830" r:id="rId19"/>
    <p:sldId id="829" r:id="rId20"/>
    <p:sldId id="831" r:id="rId21"/>
    <p:sldId id="1433" r:id="rId22"/>
    <p:sldId id="828" r:id="rId23"/>
    <p:sldId id="1438" r:id="rId2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560B1"/>
    <a:srgbClr val="0432FF"/>
    <a:srgbClr val="FF99FF"/>
    <a:srgbClr val="B20E94"/>
    <a:srgbClr val="F5C55D"/>
    <a:srgbClr val="B3A2C7"/>
    <a:srgbClr val="C3D69B"/>
    <a:srgbClr val="FF9300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淡色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テーマ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淡色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淡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テーマ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FD0F851-EC5A-4D38-B0AD-8093EC10F338}" styleName="淡色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テーマ 2 - アクセント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淡色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間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間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8603FDC-E32A-4AB5-989C-0864C3EAD2B8}" styleName="テーマ 2 - アクセント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淡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淡色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淡色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間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間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中間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740" autoAdjust="0"/>
    <p:restoredTop sz="96370" autoAdjust="0"/>
  </p:normalViewPr>
  <p:slideViewPr>
    <p:cSldViewPr snapToGrid="0" snapToObjects="1">
      <p:cViewPr varScale="1">
        <p:scale>
          <a:sx n="95" d="100"/>
          <a:sy n="95" d="100"/>
        </p:scale>
        <p:origin x="365" y="86"/>
      </p:cViewPr>
      <p:guideLst>
        <p:guide orient="horz" pos="2160"/>
        <p:guide pos="2880"/>
      </p:guideLst>
    </p:cSldViewPr>
  </p:slideViewPr>
  <p:notesTextViewPr>
    <p:cViewPr>
      <p:scale>
        <a:sx n="80" d="100"/>
        <a:sy n="80" d="100"/>
      </p:scale>
      <p:origin x="0" y="0"/>
    </p:cViewPr>
  </p:notesTextViewPr>
  <p:sorterViewPr>
    <p:cViewPr varScale="1">
      <p:scale>
        <a:sx n="100" d="100"/>
        <a:sy n="100" d="100"/>
      </p:scale>
      <p:origin x="0" y="-28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45037-99F3-3B40-B5C8-5C8EF1F59767}" type="datetimeFigureOut">
              <a:t>2023/3/29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4B556-6138-204D-91B5-484FE5F8E91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2469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AE632-B25C-F64C-A0A3-896F2405E78D}" type="datetimeFigureOut">
              <a:t>2023/3/29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92BCA-E5E4-9942-A137-D28A2B7DEEA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53311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92BCA-E5E4-9942-A137-D28A2B7DEEAB}" type="slidenum">
              <a:rPr lang="en-US" altLang="ja-JP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73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225">
              <a:defRPr/>
            </a:pPr>
            <a:fld id="{8565BD30-4248-479A-885C-1DEE96363F69}" type="slidenum">
              <a:rPr kumimoji="1"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1225">
                <a:defRPr/>
              </a:pPr>
              <a:t>11</a:t>
            </a:fld>
            <a:endParaRPr kumimoji="1"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652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2488D-E1BD-4D25-9706-A4965155093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24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2E32-FE20-6740-9DD5-401A6D21B3C8}" type="datetime1"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336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DA5E-60C4-684F-8624-F88576A2485F}" type="datetime1"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73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2418-D69E-754C-BB97-86627CEF3452}" type="datetime1"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765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714351-554F-A7B3-5CA2-A1DAD722B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A3C0E51-DACC-E2BE-F539-F7C494ADD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C64016-3081-30FA-8FD9-EBBF5ACD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2E32-FE20-6740-9DD5-401A6D21B3C8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DF18B0-8978-88AD-E842-639F5E4F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183295-B700-D7D9-8234-FD2D2421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80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563D33-635C-F904-791D-71A3BE48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FEBB2B-6A98-EEDE-4E25-DA02FE7C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E09FE1-306F-9729-F924-41590593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04F6-68A2-FB47-9E54-B02F960FF828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A39AAE-E5D8-29D3-A1FF-16F531A9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2497F5-716A-DE9C-91DE-74EA624D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0903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F905E3-66C1-9DE4-C5BF-302DBC2D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1026B-2241-13F8-2D52-49A4D6BDB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FBF90E-2046-D3C4-010E-C6095B2AF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57D1-5FCC-734A-A490-B21C0DBA2462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16711F-ADE4-C650-9559-8EE3C4ED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A2BD71-A871-E587-B9B1-80786C4E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618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3C23E5-BB54-BF70-D5AA-683BD1F4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E78338-D438-C6DE-EDD4-16DB74B37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11D574-FB8D-E52B-C54D-E947B43B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7D310E7-939A-A855-EECF-EBE570E2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2824-4072-F446-A793-F763FDCD147C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DB6AAA3-DD6B-5E64-9170-A93ECC1B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633A4E1-DDC6-C89E-9251-2ADE5497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802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8846CC-3743-8431-F2AD-7ED2B974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23D6A8-1D63-40E9-92B7-81088CCB1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2E20367-51C3-5124-BF79-1AF129428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F29EE8A-A99A-2183-6311-5961A95FB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DB9556F-13D7-1C9B-A4FF-C51E08BA7E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FBA2B0E-FC86-50E1-9410-A56435775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8953-6DBF-E645-960E-E29E02429F99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0A9957B-A3E6-4651-A343-57A3E014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45845CB-F20B-8D5A-F96F-C0E00A4E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006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4832DA-DB04-E884-AF6C-4B717DB30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2101C90-1EDE-F5E6-610E-5B1188019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777C-426C-6A47-856E-FDFAB33B8054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E132EDC-7FFF-6393-9E2C-30922726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852A65B-7BB3-2295-88B2-8915D902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45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D7AA093-C615-FC61-147D-607692BB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2F93D-B2A7-EB47-A840-77264FA8A2BA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D5930F7-78A9-0B47-CECC-835C0D31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40149C-1FCB-9A0A-C9EE-A9D099848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52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362C03-F336-BC6C-8A63-803016BE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2CD0B7-61FA-0515-FC2C-E45B6AD02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DD5AAC3-FEE6-0DB5-10F5-079A31B55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55D6551-156E-1876-2359-90271A72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F54E-C9B4-454A-9811-4F9D131293AC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AC1F2FC-A965-F744-F03C-EE0C5624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96CC5A9-AB7D-6BCC-F8FD-734F6256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1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5861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9400" y="771111"/>
            <a:ext cx="8724900" cy="5950364"/>
          </a:xfrm>
        </p:spPr>
        <p:txBody>
          <a:bodyPr/>
          <a:lstStyle>
            <a:lvl1pPr>
              <a:defRPr sz="2000" baseline="0">
                <a:ea typeface="メイリオ" panose="020B0604030504040204" pitchFamily="50" charset="-128"/>
              </a:defRPr>
            </a:lvl1pPr>
            <a:lvl2pPr>
              <a:defRPr sz="1800" baseline="0">
                <a:ea typeface="メイリオ" panose="020B0604030504040204" pitchFamily="50" charset="-128"/>
              </a:defRPr>
            </a:lvl2pPr>
            <a:lvl3pPr>
              <a:defRPr sz="1800" baseline="0">
                <a:ea typeface="メイリオ" panose="020B0604030504040204" pitchFamily="50" charset="-128"/>
              </a:defRPr>
            </a:lvl3pPr>
            <a:lvl4pPr>
              <a:defRPr sz="1800" baseline="0">
                <a:ea typeface="メイリオ" panose="020B0604030504040204" pitchFamily="50" charset="-128"/>
              </a:defRPr>
            </a:lvl4pPr>
            <a:lvl5pPr>
              <a:defRPr sz="1800" baseline="0"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04F6-68A2-FB47-9E54-B02F960FF828}" type="datetime1"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080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3D4425-7939-BDE2-F758-5D6453E5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A182D26-E942-6708-927C-A3277E9CB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FD89212-35AF-BF62-F272-374133229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ABCFA5E-9F27-863F-CD95-E87B6817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290D-5B41-FD43-BAD6-CCD6608FD836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5B131F2-170C-1D46-A731-23D63A9E2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182380-CF95-8C46-A932-DA1C97F0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15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2311BD-DDA6-4AAB-DB73-913B0D64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304DB3D-E54D-3118-6B7A-3ACF05E0D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224EE8-7886-58AB-35D1-3B2AC7062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DA5E-60C4-684F-8624-F88576A2485F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CB51A2-194C-ED07-0242-4540E384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396358-62C5-BECF-0459-9926DDD4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354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B68F68E-9D88-D71E-CC07-98D1D986E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425B577-2957-83C9-6CA4-35B18821E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BFC80A-8DCC-A767-AD27-2E16BC6A1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3ADC-A9E9-9045-99B1-233AB4B0E8AA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72BD9F-B3A2-C169-1431-B4A32590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D3B1B1-B82B-17EA-461B-F7ED9C023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3917387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57D1-5FCC-734A-A490-B21C0DBA2462}" type="datetime1"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54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2824-4072-F446-A793-F763FDCD147C}" type="datetime1">
              <a:t>2023/3/29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91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8953-6DBF-E645-960E-E29E02429F99}" type="datetime1">
              <a:t>2023/3/29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475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777C-426C-6A47-856E-FDFAB33B8054}" type="datetime1">
              <a:t>2023/3/29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92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2F93D-B2A7-EB47-A840-77264FA8A2BA}" type="datetime1">
              <a:t>2023/3/29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50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F54E-C9B4-454A-9811-4F9D131293AC}" type="datetime1">
              <a:t>2023/3/29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24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290D-5B41-FD43-BAD6-CCD6608FD836}" type="datetime1">
              <a:t>2023/3/29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22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"/>
          </a:xfrm>
          <a:prstGeom prst="rect">
            <a:avLst/>
          </a:prstGeom>
          <a:blipFill rotWithShape="1">
            <a:blip r:embed="rId13">
              <a:alphaModFix amt="80000"/>
            </a:blip>
            <a:tile tx="0" ty="0" sx="100000" sy="100000" flip="none" algn="tl"/>
          </a:blipFill>
          <a:ln cap="flat">
            <a:noFill/>
            <a:round/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79400" y="990600"/>
            <a:ext cx="8724900" cy="527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F3ADC-A9E9-9045-99B1-233AB4B0E8AA}" type="datetime1"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077200" y="95250"/>
            <a:ext cx="92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fld id="{63185B33-F600-E14C-AD77-594A2EFB1D59}" type="slidenum">
              <a:rPr lang="en-US" altLang="ja-JP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341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FCCC5F0-726C-620E-E05F-3305ED0B0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B27A82F-9D4E-ED1D-2258-9AA3B454D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665824-A98B-C156-D752-119DFD647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F3ADC-A9E9-9045-99B1-233AB4B0E8AA}" type="datetime1">
              <a:rPr lang="ja-JP" altLang="en-US" smtClean="0"/>
              <a:t>2023/3/29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BCFD34-961E-7B10-917D-652B6EFD5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4932CF-3CBB-177B-4A41-F92C88F49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85B33-F600-E14C-AD77-594A2EFB1D59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333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59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image" Target="../media/image66.png"/><Relationship Id="rId3" Type="http://schemas.openxmlformats.org/officeDocument/2006/relationships/image" Target="../media/image60.gi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wmf"/><Relationship Id="rId11" Type="http://schemas.openxmlformats.org/officeDocument/2006/relationships/image" Target="../media/image630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9.png"/><Relationship Id="rId10" Type="http://schemas.openxmlformats.org/officeDocument/2006/relationships/image" Target="../media/image64.png"/><Relationship Id="rId4" Type="http://schemas.openxmlformats.org/officeDocument/2006/relationships/hyperlink" Target="https://doi.org/10.1016/j.nima.2016.05.126" TargetMode="External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eg"/><Relationship Id="rId7" Type="http://schemas.openxmlformats.org/officeDocument/2006/relationships/image" Target="../media/image83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42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emf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0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CCBE396-406D-B94C-D218-D072E6AAF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315"/>
            <a:ext cx="9144000" cy="511759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9856" y="29326"/>
            <a:ext cx="2069432" cy="419335"/>
          </a:xfrm>
        </p:spPr>
        <p:txBody>
          <a:bodyPr>
            <a:noAutofit/>
          </a:bodyPr>
          <a:lstStyle/>
          <a:p>
            <a:r>
              <a:rPr lang="en" altLang="ja-JP" b="0" i="0" dirty="0">
                <a:solidFill>
                  <a:srgbClr val="CB6D04"/>
                </a:solidFill>
                <a:effectLst/>
                <a:latin typeface="Liberation Sans"/>
              </a:rPr>
              <a:t>Status of </a:t>
            </a:r>
            <a:endParaRPr kumimoji="1" lang="ja-JP" altLang="en-US" sz="2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99410" y="6005129"/>
            <a:ext cx="6857292" cy="797238"/>
          </a:xfrm>
        </p:spPr>
        <p:txBody>
          <a:bodyPr>
            <a:noAutofit/>
          </a:bodyPr>
          <a:lstStyle/>
          <a:p>
            <a:r>
              <a:rPr lang="en-US" altLang="ja-JP" sz="1600" b="1" dirty="0" err="1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H.Iinuma</a:t>
            </a:r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(Ibaraki Univ.)</a:t>
            </a:r>
          </a:p>
          <a:p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on behalf of the J-PARC muon g-2/EDM collaboration</a:t>
            </a:r>
          </a:p>
          <a:p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@</a:t>
            </a:r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kyoto</a:t>
            </a:r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2023</a:t>
            </a:r>
            <a:endParaRPr kumimoji="1" lang="ja-JP" altLang="en-US" sz="1600" b="1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" name="図 4" descr="ロゴ, 会社名&#10;&#10;自動的に生成された説明">
            <a:extLst>
              <a:ext uri="{FF2B5EF4-FFF2-40B4-BE49-F238E27FC236}">
                <a16:creationId xmlns:a16="http://schemas.microsoft.com/office/drawing/2014/main" id="{F28B2E59-2873-F74B-0E35-0F945C840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216" y="6027906"/>
            <a:ext cx="1074928" cy="7703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0254D7-4D6F-0F00-4882-E96F60C959B4}"/>
              </a:ext>
            </a:extLst>
          </p:cNvPr>
          <p:cNvSpPr txBox="1"/>
          <p:nvPr/>
        </p:nvSpPr>
        <p:spPr>
          <a:xfrm>
            <a:off x="29856" y="4350692"/>
            <a:ext cx="6797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kumimoji="1"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method &amp; 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features</a:t>
            </a:r>
          </a:p>
          <a:p>
            <a:pPr marL="342900" indent="-342900">
              <a:buAutoNum type="arabicPeriod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J-PARC muon g-2/EDM experiment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3-D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spiral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injection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demonstration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pPr marL="342900" indent="-342900">
              <a:buAutoNum type="arabicPeriod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2930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9397B8E-3745-8C73-AB3F-91BBF3D8A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37" y="784145"/>
            <a:ext cx="5717164" cy="3215905"/>
          </a:xfrm>
          <a:prstGeom prst="rect">
            <a:avLst/>
          </a:prstGeom>
        </p:spPr>
      </p:pic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8789B0EB-0062-8C8F-E81A-5892467B5E78}"/>
              </a:ext>
            </a:extLst>
          </p:cNvPr>
          <p:cNvSpPr/>
          <p:nvPr/>
        </p:nvSpPr>
        <p:spPr>
          <a:xfrm>
            <a:off x="25482" y="2857492"/>
            <a:ext cx="4401541" cy="2543782"/>
          </a:xfrm>
          <a:prstGeom prst="wedgeRectCallout">
            <a:avLst>
              <a:gd name="adj1" fmla="val 59167"/>
              <a:gd name="adj2" fmla="val -35035"/>
            </a:avLst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488F2FA-E316-C16B-1358-84867905437E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Beam injection and storage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7E955B-A77C-9CB3-FFF1-FB5E702D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10</a:t>
            </a:fld>
            <a:endParaRPr kumimoji="1" lang="ja-JP" altLang="en-US" dirty="0"/>
          </a:p>
        </p:txBody>
      </p:sp>
      <p:pic>
        <p:nvPicPr>
          <p:cNvPr id="5" name="コンテンツ プレースホルダー 4" descr="設計図 が含まれている画像&#10;&#10;自動的に生成された説明">
            <a:extLst>
              <a:ext uri="{FF2B5EF4-FFF2-40B4-BE49-F238E27FC236}">
                <a16:creationId xmlns:a16="http://schemas.microsoft.com/office/drawing/2014/main" id="{CD273026-401E-06C7-AFA5-8526E33F1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297" y="2926529"/>
            <a:ext cx="4295924" cy="2416457"/>
          </a:xfrm>
          <a:prstGeom prst="rect">
            <a:avLst/>
          </a:prstGeom>
        </p:spPr>
      </p:pic>
      <p:pic>
        <p:nvPicPr>
          <p:cNvPr id="7" name="Picture 3" descr="C:\Users\hiromi\Desktop\TestBeamLine\Resized\P1010031 (2).jpg">
            <a:extLst>
              <a:ext uri="{FF2B5EF4-FFF2-40B4-BE49-F238E27FC236}">
                <a16:creationId xmlns:a16="http://schemas.microsoft.com/office/drawing/2014/main" id="{6AB76479-7800-2BA9-93A7-25AA9F11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63" y="4000050"/>
            <a:ext cx="3830962" cy="26892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751DA6-B2EF-FA71-6BA5-D4035DF3C02C}"/>
              </a:ext>
            </a:extLst>
          </p:cNvPr>
          <p:cNvSpPr/>
          <p:nvPr/>
        </p:nvSpPr>
        <p:spPr>
          <a:xfrm>
            <a:off x="4572000" y="2422358"/>
            <a:ext cx="1475874" cy="13773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E3F6AE0-885C-5C9A-DF52-BD68C4A08C0B}"/>
              </a:ext>
            </a:extLst>
          </p:cNvPr>
          <p:cNvSpPr txBox="1"/>
          <p:nvPr/>
        </p:nvSpPr>
        <p:spPr>
          <a:xfrm>
            <a:off x="6678014" y="3253560"/>
            <a:ext cx="2029326" cy="646331"/>
          </a:xfrm>
          <a:prstGeom prst="rect">
            <a:avLst/>
          </a:prstGeom>
          <a:solidFill>
            <a:schemeClr val="bg2">
              <a:alpha val="5098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Demonstration experiment @ KEK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488A29C-3FAA-C597-4947-D12D30C09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16" y="4918557"/>
            <a:ext cx="1805855" cy="1714586"/>
          </a:xfrm>
          <a:prstGeom prst="rect">
            <a:avLst/>
          </a:prstGeom>
        </p:spPr>
      </p:pic>
      <p:pic>
        <p:nvPicPr>
          <p:cNvPr id="13" name="図 12" descr="ダイアグラム, 設計図&#10;&#10;自動的に生成された説明">
            <a:extLst>
              <a:ext uri="{FF2B5EF4-FFF2-40B4-BE49-F238E27FC236}">
                <a16:creationId xmlns:a16="http://schemas.microsoft.com/office/drawing/2014/main" id="{5599A15D-6D26-05B3-2DB9-94A4EAFFA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22" y="4268660"/>
            <a:ext cx="1632478" cy="2543782"/>
          </a:xfrm>
          <a:prstGeom prst="rect">
            <a:avLst/>
          </a:prstGeom>
        </p:spPr>
      </p:pic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AE9F8CCF-7F14-AC2D-A3EE-1D433AE59705}"/>
              </a:ext>
            </a:extLst>
          </p:cNvPr>
          <p:cNvSpPr/>
          <p:nvPr/>
        </p:nvSpPr>
        <p:spPr>
          <a:xfrm>
            <a:off x="2939522" y="4268660"/>
            <a:ext cx="1632478" cy="2543782"/>
          </a:xfrm>
          <a:prstGeom prst="wedgeRectCallout">
            <a:avLst>
              <a:gd name="adj1" fmla="val -92569"/>
              <a:gd name="adj2" fmla="val -44709"/>
            </a:avLst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3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91">
            <a:extLst>
              <a:ext uri="{FF2B5EF4-FFF2-40B4-BE49-F238E27FC236}">
                <a16:creationId xmlns:a16="http://schemas.microsoft.com/office/drawing/2014/main" id="{75EF0769-2B01-216F-5418-A28B19070810}"/>
              </a:ext>
            </a:extLst>
          </p:cNvPr>
          <p:cNvGrpSpPr/>
          <p:nvPr/>
        </p:nvGrpSpPr>
        <p:grpSpPr>
          <a:xfrm>
            <a:off x="916451" y="1955781"/>
            <a:ext cx="3518020" cy="4219592"/>
            <a:chOff x="179512" y="1890544"/>
            <a:chExt cx="3785869" cy="4346768"/>
          </a:xfrm>
        </p:grpSpPr>
        <p:pic>
          <p:nvPicPr>
            <p:cNvPr id="5" name="Picture 3" descr="C:\Users\ingo\OPERA\DrawOpera\track.gif">
              <a:extLst>
                <a:ext uri="{FF2B5EF4-FFF2-40B4-BE49-F238E27FC236}">
                  <a16:creationId xmlns:a16="http://schemas.microsoft.com/office/drawing/2014/main" id="{BFD3FBB9-BC26-31D2-0EE8-43C90D842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890544"/>
              <a:ext cx="3785869" cy="4198288"/>
            </a:xfrm>
            <a:prstGeom prst="rect">
              <a:avLst/>
            </a:prstGeom>
            <a:noFill/>
          </p:spPr>
        </p:pic>
        <p:sp>
          <p:nvSpPr>
            <p:cNvPr id="6" name="円弧 5">
              <a:extLst>
                <a:ext uri="{FF2B5EF4-FFF2-40B4-BE49-F238E27FC236}">
                  <a16:creationId xmlns:a16="http://schemas.microsoft.com/office/drawing/2014/main" id="{6CC4F2B2-168D-0D86-5ED7-28C8C26D735A}"/>
                </a:ext>
              </a:extLst>
            </p:cNvPr>
            <p:cNvSpPr/>
            <p:nvPr/>
          </p:nvSpPr>
          <p:spPr>
            <a:xfrm>
              <a:off x="804724" y="2276872"/>
              <a:ext cx="897622" cy="3960440"/>
            </a:xfrm>
            <a:prstGeom prst="arc">
              <a:avLst>
                <a:gd name="adj1" fmla="val 16751190"/>
                <a:gd name="adj2" fmla="val 19632971"/>
              </a:avLst>
            </a:prstGeom>
            <a:noFill/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sz="135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8" name="グループ化 90">
              <a:extLst>
                <a:ext uri="{FF2B5EF4-FFF2-40B4-BE49-F238E27FC236}">
                  <a16:creationId xmlns:a16="http://schemas.microsoft.com/office/drawing/2014/main" id="{B58DF9C0-4D1B-BEF3-AA65-81EB16F3A5C6}"/>
                </a:ext>
              </a:extLst>
            </p:cNvPr>
            <p:cNvGrpSpPr/>
            <p:nvPr/>
          </p:nvGrpSpPr>
          <p:grpSpPr>
            <a:xfrm>
              <a:off x="355037" y="2024732"/>
              <a:ext cx="3278376" cy="3844841"/>
              <a:chOff x="355037" y="2024732"/>
              <a:chExt cx="3278376" cy="3844841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F3AD4E15-950F-A7A1-C774-546B71199524}"/>
                  </a:ext>
                </a:extLst>
              </p:cNvPr>
              <p:cNvSpPr/>
              <p:nvPr/>
            </p:nvSpPr>
            <p:spPr>
              <a:xfrm>
                <a:off x="631920" y="2236681"/>
                <a:ext cx="2954594" cy="143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D381B374-6B79-C3E5-8781-DAEF44743D3E}"/>
                  </a:ext>
                </a:extLst>
              </p:cNvPr>
              <p:cNvSpPr/>
              <p:nvPr/>
            </p:nvSpPr>
            <p:spPr>
              <a:xfrm>
                <a:off x="444328" y="2284389"/>
                <a:ext cx="234492" cy="34349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" name="フローチャート : 和接合 49">
                <a:extLst>
                  <a:ext uri="{FF2B5EF4-FFF2-40B4-BE49-F238E27FC236}">
                    <a16:creationId xmlns:a16="http://schemas.microsoft.com/office/drawing/2014/main" id="{78905F8F-1D23-EA8D-9DCC-35E346B18D7F}"/>
                  </a:ext>
                </a:extLst>
              </p:cNvPr>
              <p:cNvSpPr/>
              <p:nvPr/>
            </p:nvSpPr>
            <p:spPr>
              <a:xfrm>
                <a:off x="2936673" y="2895838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12" name="グループ化 75">
                <a:extLst>
                  <a:ext uri="{FF2B5EF4-FFF2-40B4-BE49-F238E27FC236}">
                    <a16:creationId xmlns:a16="http://schemas.microsoft.com/office/drawing/2014/main" id="{900C7B4A-AE20-A84A-0394-9276CCA2309A}"/>
                  </a:ext>
                </a:extLst>
              </p:cNvPr>
              <p:cNvGrpSpPr/>
              <p:nvPr/>
            </p:nvGrpSpPr>
            <p:grpSpPr>
              <a:xfrm>
                <a:off x="998500" y="3136281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51" name="円/楕円 107">
                  <a:extLst>
                    <a:ext uri="{FF2B5EF4-FFF2-40B4-BE49-F238E27FC236}">
                      <a16:creationId xmlns:a16="http://schemas.microsoft.com/office/drawing/2014/main" id="{352EED35-16DD-EA25-15E9-8DEA8B110455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52" name="円/楕円 108">
                  <a:extLst>
                    <a:ext uri="{FF2B5EF4-FFF2-40B4-BE49-F238E27FC236}">
                      <a16:creationId xmlns:a16="http://schemas.microsoft.com/office/drawing/2014/main" id="{F08880EB-AB9A-48E6-850C-8935749F6DEB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26648E57-58C7-EA50-580A-4BB61994D999}"/>
                  </a:ext>
                </a:extLst>
              </p:cNvPr>
              <p:cNvSpPr/>
              <p:nvPr/>
            </p:nvSpPr>
            <p:spPr>
              <a:xfrm>
                <a:off x="585022" y="5538981"/>
                <a:ext cx="3048390" cy="275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D5DC7580-F0CD-BFB7-4236-4DFBD2A4812F}"/>
                  </a:ext>
                </a:extLst>
              </p:cNvPr>
              <p:cNvSpPr/>
              <p:nvPr/>
            </p:nvSpPr>
            <p:spPr>
              <a:xfrm>
                <a:off x="3539616" y="2284389"/>
                <a:ext cx="93797" cy="3291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EB0D5984-5FB2-6F9E-C13C-92C72131997B}"/>
                  </a:ext>
                </a:extLst>
              </p:cNvPr>
              <p:cNvCxnSpPr>
                <a:stCxn id="10" idx="1"/>
              </p:cNvCxnSpPr>
              <p:nvPr/>
            </p:nvCxnSpPr>
            <p:spPr>
              <a:xfrm rot="10800000" flipH="1">
                <a:off x="444327" y="4001877"/>
                <a:ext cx="315416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円弧 15">
                <a:extLst>
                  <a:ext uri="{FF2B5EF4-FFF2-40B4-BE49-F238E27FC236}">
                    <a16:creationId xmlns:a16="http://schemas.microsoft.com/office/drawing/2014/main" id="{050A2947-B1C6-1BA8-40C6-26AA07F3E988}"/>
                  </a:ext>
                </a:extLst>
              </p:cNvPr>
              <p:cNvSpPr/>
              <p:nvPr/>
            </p:nvSpPr>
            <p:spPr>
              <a:xfrm>
                <a:off x="847834" y="2797874"/>
                <a:ext cx="653386" cy="2540586"/>
              </a:xfrm>
              <a:prstGeom prst="arc">
                <a:avLst/>
              </a:prstGeom>
              <a:noFill/>
              <a:ln w="190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7" name="円弧 16">
                <a:extLst>
                  <a:ext uri="{FF2B5EF4-FFF2-40B4-BE49-F238E27FC236}">
                    <a16:creationId xmlns:a16="http://schemas.microsoft.com/office/drawing/2014/main" id="{AF25575B-5A68-4593-87EE-90B84B130E97}"/>
                  </a:ext>
                </a:extLst>
              </p:cNvPr>
              <p:cNvSpPr/>
              <p:nvPr/>
            </p:nvSpPr>
            <p:spPr>
              <a:xfrm flipH="1">
                <a:off x="2601650" y="2788061"/>
                <a:ext cx="656576" cy="2560942"/>
              </a:xfrm>
              <a:prstGeom prst="arc">
                <a:avLst>
                  <a:gd name="adj1" fmla="val 16200000"/>
                  <a:gd name="adj2" fmla="val 20545216"/>
                </a:avLst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円弧 17">
                <a:extLst>
                  <a:ext uri="{FF2B5EF4-FFF2-40B4-BE49-F238E27FC236}">
                    <a16:creationId xmlns:a16="http://schemas.microsoft.com/office/drawing/2014/main" id="{E5D98532-0CE6-7D2A-8C5A-A1050ACF8C3F}"/>
                  </a:ext>
                </a:extLst>
              </p:cNvPr>
              <p:cNvSpPr/>
              <p:nvPr/>
            </p:nvSpPr>
            <p:spPr>
              <a:xfrm flipH="1">
                <a:off x="2413175" y="2559217"/>
                <a:ext cx="709088" cy="3310356"/>
              </a:xfrm>
              <a:prstGeom prst="arc">
                <a:avLst>
                  <a:gd name="adj1" fmla="val 16200000"/>
                  <a:gd name="adj2" fmla="val 19706459"/>
                </a:avLst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円弧 18">
                <a:extLst>
                  <a:ext uri="{FF2B5EF4-FFF2-40B4-BE49-F238E27FC236}">
                    <a16:creationId xmlns:a16="http://schemas.microsoft.com/office/drawing/2014/main" id="{DE986070-D989-F2F4-0FBD-13587E57EE4C}"/>
                  </a:ext>
                </a:extLst>
              </p:cNvPr>
              <p:cNvSpPr/>
              <p:nvPr/>
            </p:nvSpPr>
            <p:spPr>
              <a:xfrm rot="10800000">
                <a:off x="1018341" y="2652685"/>
                <a:ext cx="980496" cy="2707642"/>
              </a:xfrm>
              <a:prstGeom prst="arc">
                <a:avLst/>
              </a:prstGeom>
              <a:noFill/>
              <a:ln w="190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円弧 19">
                <a:extLst>
                  <a:ext uri="{FF2B5EF4-FFF2-40B4-BE49-F238E27FC236}">
                    <a16:creationId xmlns:a16="http://schemas.microsoft.com/office/drawing/2014/main" id="{C9925B17-6306-3168-DA82-46AFB66D7AC8}"/>
                  </a:ext>
                </a:extLst>
              </p:cNvPr>
              <p:cNvSpPr/>
              <p:nvPr/>
            </p:nvSpPr>
            <p:spPr>
              <a:xfrm rot="10800000">
                <a:off x="1213352" y="2437595"/>
                <a:ext cx="979301" cy="3006941"/>
              </a:xfrm>
              <a:prstGeom prst="arc">
                <a:avLst>
                  <a:gd name="adj1" fmla="val 16200000"/>
                  <a:gd name="adj2" fmla="val 21293503"/>
                </a:avLst>
              </a:prstGeom>
              <a:noFill/>
              <a:ln w="190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円弧 20">
                <a:extLst>
                  <a:ext uri="{FF2B5EF4-FFF2-40B4-BE49-F238E27FC236}">
                    <a16:creationId xmlns:a16="http://schemas.microsoft.com/office/drawing/2014/main" id="{C48E67FA-F7F7-0435-81BF-C2EC4517E747}"/>
                  </a:ext>
                </a:extLst>
              </p:cNvPr>
              <p:cNvSpPr/>
              <p:nvPr/>
            </p:nvSpPr>
            <p:spPr>
              <a:xfrm rot="10800000" flipH="1">
                <a:off x="2107879" y="2244554"/>
                <a:ext cx="1005379" cy="3151893"/>
              </a:xfrm>
              <a:prstGeom prst="arc">
                <a:avLst>
                  <a:gd name="adj1" fmla="val 16200000"/>
                  <a:gd name="adj2" fmla="val 20597006"/>
                </a:avLst>
              </a:prstGeom>
              <a:noFill/>
              <a:ln w="19050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2" name="円弧 21">
                <a:extLst>
                  <a:ext uri="{FF2B5EF4-FFF2-40B4-BE49-F238E27FC236}">
                    <a16:creationId xmlns:a16="http://schemas.microsoft.com/office/drawing/2014/main" id="{6654C769-9B93-D0A6-FBBA-D89C4E13E493}"/>
                  </a:ext>
                </a:extLst>
              </p:cNvPr>
              <p:cNvSpPr/>
              <p:nvPr/>
            </p:nvSpPr>
            <p:spPr>
              <a:xfrm rot="10800000" flipH="1">
                <a:off x="1982218" y="2024732"/>
                <a:ext cx="888424" cy="3419804"/>
              </a:xfrm>
              <a:prstGeom prst="arc">
                <a:avLst>
                  <a:gd name="adj1" fmla="val 16200000"/>
                  <a:gd name="adj2" fmla="val 19978643"/>
                </a:avLst>
              </a:prstGeom>
              <a:noFill/>
              <a:ln w="19050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B6970345-02A2-2811-4CB6-19D484C52B51}"/>
                  </a:ext>
                </a:extLst>
              </p:cNvPr>
              <p:cNvCxnSpPr/>
              <p:nvPr/>
            </p:nvCxnSpPr>
            <p:spPr>
              <a:xfrm rot="5400000">
                <a:off x="479847" y="3953789"/>
                <a:ext cx="278914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C17C1E67-A196-174B-F0DC-B1017490AD93}"/>
                  </a:ext>
                </a:extLst>
              </p:cNvPr>
              <p:cNvCxnSpPr/>
              <p:nvPr/>
            </p:nvCxnSpPr>
            <p:spPr>
              <a:xfrm rot="5400000">
                <a:off x="832199" y="4001876"/>
                <a:ext cx="2885320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C85176B-EE01-FCAE-0C34-04A42116D652}"/>
                  </a:ext>
                </a:extLst>
              </p:cNvPr>
              <p:cNvSpPr txBox="1"/>
              <p:nvPr/>
            </p:nvSpPr>
            <p:spPr>
              <a:xfrm>
                <a:off x="763290" y="2319263"/>
                <a:ext cx="640358" cy="380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dirty="0">
                    <a:solidFill>
                      <a:srgbClr val="FF0000"/>
                    </a:solidFill>
                    <a:latin typeface="Calibri"/>
                    <a:ea typeface="ＭＳ Ｐゴシック" panose="020B0600070205080204" pitchFamily="50" charset="-128"/>
                  </a:rPr>
                  <a:t>B</a:t>
                </a:r>
                <a:r>
                  <a:rPr lang="en-US" altLang="ja-JP" baseline="-25000" dirty="0">
                    <a:solidFill>
                      <a:srgbClr val="FF0000"/>
                    </a:solidFill>
                    <a:latin typeface="Calibri"/>
                    <a:ea typeface="ＭＳ Ｐゴシック" panose="020B0600070205080204" pitchFamily="50" charset="-128"/>
                  </a:rPr>
                  <a:t>R</a:t>
                </a:r>
                <a:endParaRPr lang="ja-JP" altLang="en-US" baseline="-25000" dirty="0">
                  <a:solidFill>
                    <a:srgbClr val="FF0000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2A4BE8D8-8442-3C08-751B-58575AD46644}"/>
                  </a:ext>
                </a:extLst>
              </p:cNvPr>
              <p:cNvCxnSpPr/>
              <p:nvPr/>
            </p:nvCxnSpPr>
            <p:spPr>
              <a:xfrm rot="16200000" flipV="1">
                <a:off x="1220165" y="2393956"/>
                <a:ext cx="538995" cy="392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F3F9857D-D8E7-AD4E-E29E-9393CAB45FCB}"/>
                  </a:ext>
                </a:extLst>
              </p:cNvPr>
              <p:cNvCxnSpPr/>
              <p:nvPr/>
            </p:nvCxnSpPr>
            <p:spPr>
              <a:xfrm flipH="1" flipV="1">
                <a:off x="1187624" y="2132856"/>
                <a:ext cx="288650" cy="53255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E02FB543-0A7C-BE5D-590B-F499BE669032}"/>
                  </a:ext>
                </a:extLst>
              </p:cNvPr>
              <p:cNvSpPr/>
              <p:nvPr/>
            </p:nvSpPr>
            <p:spPr>
              <a:xfrm rot="5400000">
                <a:off x="1098322" y="2248443"/>
                <a:ext cx="515486" cy="29116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356CA01C-94F2-A3B0-C473-1FD9AFDF0162}"/>
                  </a:ext>
                </a:extLst>
              </p:cNvPr>
              <p:cNvSpPr txBox="1"/>
              <p:nvPr/>
            </p:nvSpPr>
            <p:spPr>
              <a:xfrm>
                <a:off x="355037" y="3308798"/>
                <a:ext cx="886700" cy="665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sz="12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Main solenoid coil</a:t>
                </a:r>
                <a:endParaRPr lang="ja-JP" altLang="en-US" sz="12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A5B5BEF5-928C-5480-C2CD-DAB5A9F89BEF}"/>
                  </a:ext>
                </a:extLst>
              </p:cNvPr>
              <p:cNvCxnSpPr/>
              <p:nvPr/>
            </p:nvCxnSpPr>
            <p:spPr>
              <a:xfrm flipH="1" flipV="1">
                <a:off x="2055552" y="2126418"/>
                <a:ext cx="30218" cy="327003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グループ化 75">
                <a:extLst>
                  <a:ext uri="{FF2B5EF4-FFF2-40B4-BE49-F238E27FC236}">
                    <a16:creationId xmlns:a16="http://schemas.microsoft.com/office/drawing/2014/main" id="{C4C1B501-D3A2-78C0-D949-EF514BF42CB9}"/>
                  </a:ext>
                </a:extLst>
              </p:cNvPr>
              <p:cNvGrpSpPr/>
              <p:nvPr/>
            </p:nvGrpSpPr>
            <p:grpSpPr>
              <a:xfrm>
                <a:off x="998500" y="2895838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49" name="円/楕円 105">
                  <a:extLst>
                    <a:ext uri="{FF2B5EF4-FFF2-40B4-BE49-F238E27FC236}">
                      <a16:creationId xmlns:a16="http://schemas.microsoft.com/office/drawing/2014/main" id="{AD9970D3-A68A-A756-21D6-48213A1094C4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50" name="円/楕円 106">
                  <a:extLst>
                    <a:ext uri="{FF2B5EF4-FFF2-40B4-BE49-F238E27FC236}">
                      <a16:creationId xmlns:a16="http://schemas.microsoft.com/office/drawing/2014/main" id="{5EADC7D5-6103-3B6F-FCA1-307D483DF993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37" name="グループ化 75">
                <a:extLst>
                  <a:ext uri="{FF2B5EF4-FFF2-40B4-BE49-F238E27FC236}">
                    <a16:creationId xmlns:a16="http://schemas.microsoft.com/office/drawing/2014/main" id="{2B0120CD-A42E-36A0-8511-4DC1707DB261}"/>
                  </a:ext>
                </a:extLst>
              </p:cNvPr>
              <p:cNvGrpSpPr/>
              <p:nvPr/>
            </p:nvGrpSpPr>
            <p:grpSpPr>
              <a:xfrm>
                <a:off x="998500" y="3617167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47" name="円/楕円 103">
                  <a:extLst>
                    <a:ext uri="{FF2B5EF4-FFF2-40B4-BE49-F238E27FC236}">
                      <a16:creationId xmlns:a16="http://schemas.microsoft.com/office/drawing/2014/main" id="{AAEF017C-077B-DF8E-4CE7-2F94E41F978F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円/楕円 104">
                  <a:extLst>
                    <a:ext uri="{FF2B5EF4-FFF2-40B4-BE49-F238E27FC236}">
                      <a16:creationId xmlns:a16="http://schemas.microsoft.com/office/drawing/2014/main" id="{2495F581-C44A-F7C0-708D-62F747E653EA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39" name="グループ化 75">
                <a:extLst>
                  <a:ext uri="{FF2B5EF4-FFF2-40B4-BE49-F238E27FC236}">
                    <a16:creationId xmlns:a16="http://schemas.microsoft.com/office/drawing/2014/main" id="{BD1EAF56-75B9-F4C5-D345-308BD7EEF181}"/>
                  </a:ext>
                </a:extLst>
              </p:cNvPr>
              <p:cNvGrpSpPr/>
              <p:nvPr/>
            </p:nvGrpSpPr>
            <p:grpSpPr>
              <a:xfrm>
                <a:off x="998500" y="3376724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45" name="円/楕円 101">
                  <a:extLst>
                    <a:ext uri="{FF2B5EF4-FFF2-40B4-BE49-F238E27FC236}">
                      <a16:creationId xmlns:a16="http://schemas.microsoft.com/office/drawing/2014/main" id="{C4684B61-7D4E-D4DC-506A-74556D11A816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円/楕円 102">
                  <a:extLst>
                    <a:ext uri="{FF2B5EF4-FFF2-40B4-BE49-F238E27FC236}">
                      <a16:creationId xmlns:a16="http://schemas.microsoft.com/office/drawing/2014/main" id="{E42716AB-47AF-CB7F-666F-0F3780F99165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0" name="グループ化 75">
                <a:extLst>
                  <a:ext uri="{FF2B5EF4-FFF2-40B4-BE49-F238E27FC236}">
                    <a16:creationId xmlns:a16="http://schemas.microsoft.com/office/drawing/2014/main" id="{36435961-1613-54B0-6019-D3143996341B}"/>
                  </a:ext>
                </a:extLst>
              </p:cNvPr>
              <p:cNvGrpSpPr/>
              <p:nvPr/>
            </p:nvGrpSpPr>
            <p:grpSpPr>
              <a:xfrm>
                <a:off x="998500" y="4098054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43" name="円/楕円 99">
                  <a:extLst>
                    <a:ext uri="{FF2B5EF4-FFF2-40B4-BE49-F238E27FC236}">
                      <a16:creationId xmlns:a16="http://schemas.microsoft.com/office/drawing/2014/main" id="{0784F974-08AD-8DD2-28CF-7638D992F73C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4" name="円/楕円 100">
                  <a:extLst>
                    <a:ext uri="{FF2B5EF4-FFF2-40B4-BE49-F238E27FC236}">
                      <a16:creationId xmlns:a16="http://schemas.microsoft.com/office/drawing/2014/main" id="{5A461A07-51F9-0868-1BC1-F6D19F6FC4A3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1" name="グループ化 40">
                <a:extLst>
                  <a:ext uri="{FF2B5EF4-FFF2-40B4-BE49-F238E27FC236}">
                    <a16:creationId xmlns:a16="http://schemas.microsoft.com/office/drawing/2014/main" id="{E061B6B9-BE94-8C73-B4C3-0DD00A99970D}"/>
                  </a:ext>
                </a:extLst>
              </p:cNvPr>
              <p:cNvGrpSpPr/>
              <p:nvPr/>
            </p:nvGrpSpPr>
            <p:grpSpPr>
              <a:xfrm>
                <a:off x="998500" y="3857611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41" name="円/楕円 97">
                  <a:extLst>
                    <a:ext uri="{FF2B5EF4-FFF2-40B4-BE49-F238E27FC236}">
                      <a16:creationId xmlns:a16="http://schemas.microsoft.com/office/drawing/2014/main" id="{A3695314-6CE7-720C-8CCE-37DFE6376874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2" name="円/楕円 98">
                  <a:extLst>
                    <a:ext uri="{FF2B5EF4-FFF2-40B4-BE49-F238E27FC236}">
                      <a16:creationId xmlns:a16="http://schemas.microsoft.com/office/drawing/2014/main" id="{7116D430-4CE7-F48A-C979-B9E9EE9AC03C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2" name="グループ化 75">
                <a:extLst>
                  <a:ext uri="{FF2B5EF4-FFF2-40B4-BE49-F238E27FC236}">
                    <a16:creationId xmlns:a16="http://schemas.microsoft.com/office/drawing/2014/main" id="{9BF9DD20-27B9-ACEC-32B7-CF5C01E646DD}"/>
                  </a:ext>
                </a:extLst>
              </p:cNvPr>
              <p:cNvGrpSpPr/>
              <p:nvPr/>
            </p:nvGrpSpPr>
            <p:grpSpPr>
              <a:xfrm>
                <a:off x="998500" y="4578941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39" name="円/楕円 94">
                  <a:extLst>
                    <a:ext uri="{FF2B5EF4-FFF2-40B4-BE49-F238E27FC236}">
                      <a16:creationId xmlns:a16="http://schemas.microsoft.com/office/drawing/2014/main" id="{46EF8414-AD9F-528F-2187-9D3E93DABB06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0" name="円/楕円 95">
                  <a:extLst>
                    <a:ext uri="{FF2B5EF4-FFF2-40B4-BE49-F238E27FC236}">
                      <a16:creationId xmlns:a16="http://schemas.microsoft.com/office/drawing/2014/main" id="{5AF269FC-CF9B-6F44-8234-974D91C4E558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3" name="グループ化 75">
                <a:extLst>
                  <a:ext uri="{FF2B5EF4-FFF2-40B4-BE49-F238E27FC236}">
                    <a16:creationId xmlns:a16="http://schemas.microsoft.com/office/drawing/2014/main" id="{6F1E4321-2A20-F08F-71E9-05A06B05B46F}"/>
                  </a:ext>
                </a:extLst>
              </p:cNvPr>
              <p:cNvGrpSpPr/>
              <p:nvPr/>
            </p:nvGrpSpPr>
            <p:grpSpPr>
              <a:xfrm>
                <a:off x="998500" y="4338497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36" name="円/楕円 92">
                  <a:extLst>
                    <a:ext uri="{FF2B5EF4-FFF2-40B4-BE49-F238E27FC236}">
                      <a16:creationId xmlns:a16="http://schemas.microsoft.com/office/drawing/2014/main" id="{BFE383C4-88D8-2BA9-20C9-11267738981F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7" name="円/楕円 93">
                  <a:extLst>
                    <a:ext uri="{FF2B5EF4-FFF2-40B4-BE49-F238E27FC236}">
                      <a16:creationId xmlns:a16="http://schemas.microsoft.com/office/drawing/2014/main" id="{2DB1533D-6032-2865-2101-F477108BB87A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4" name="グループ化 75">
                <a:extLst>
                  <a:ext uri="{FF2B5EF4-FFF2-40B4-BE49-F238E27FC236}">
                    <a16:creationId xmlns:a16="http://schemas.microsoft.com/office/drawing/2014/main" id="{820BAC2A-C0E0-22B8-09E3-FB658B8E4EC6}"/>
                  </a:ext>
                </a:extLst>
              </p:cNvPr>
              <p:cNvGrpSpPr/>
              <p:nvPr/>
            </p:nvGrpSpPr>
            <p:grpSpPr>
              <a:xfrm>
                <a:off x="998500" y="4819384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34" name="円/楕円 90">
                  <a:extLst>
                    <a:ext uri="{FF2B5EF4-FFF2-40B4-BE49-F238E27FC236}">
                      <a16:creationId xmlns:a16="http://schemas.microsoft.com/office/drawing/2014/main" id="{D0EC25E3-6846-A9C0-363A-10AEBDE81023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5" name="円/楕円 91">
                  <a:extLst>
                    <a:ext uri="{FF2B5EF4-FFF2-40B4-BE49-F238E27FC236}">
                      <a16:creationId xmlns:a16="http://schemas.microsoft.com/office/drawing/2014/main" id="{B4B00B8A-F699-1392-F32C-475067EE0268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5" name="フローチャート : 和接合 79">
                <a:extLst>
                  <a:ext uri="{FF2B5EF4-FFF2-40B4-BE49-F238E27FC236}">
                    <a16:creationId xmlns:a16="http://schemas.microsoft.com/office/drawing/2014/main" id="{AE495789-6539-2A95-C6BD-2D30401CF837}"/>
                  </a:ext>
                </a:extLst>
              </p:cNvPr>
              <p:cNvSpPr/>
              <p:nvPr/>
            </p:nvSpPr>
            <p:spPr>
              <a:xfrm>
                <a:off x="2936673" y="3136281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6" name="フローチャート : 和接合 82">
                <a:extLst>
                  <a:ext uri="{FF2B5EF4-FFF2-40B4-BE49-F238E27FC236}">
                    <a16:creationId xmlns:a16="http://schemas.microsoft.com/office/drawing/2014/main" id="{30460C9D-5D21-BA1B-7F16-FC007B44D1DB}"/>
                  </a:ext>
                </a:extLst>
              </p:cNvPr>
              <p:cNvSpPr/>
              <p:nvPr/>
            </p:nvSpPr>
            <p:spPr>
              <a:xfrm>
                <a:off x="2936673" y="3376724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7" name="フローチャート : 和接合 83">
                <a:extLst>
                  <a:ext uri="{FF2B5EF4-FFF2-40B4-BE49-F238E27FC236}">
                    <a16:creationId xmlns:a16="http://schemas.microsoft.com/office/drawing/2014/main" id="{A4D801DF-7641-43B9-06E0-DA2917004AD8}"/>
                  </a:ext>
                </a:extLst>
              </p:cNvPr>
              <p:cNvSpPr/>
              <p:nvPr/>
            </p:nvSpPr>
            <p:spPr>
              <a:xfrm>
                <a:off x="2936673" y="3617167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8" name="フローチャート : 和接合 84">
                <a:extLst>
                  <a:ext uri="{FF2B5EF4-FFF2-40B4-BE49-F238E27FC236}">
                    <a16:creationId xmlns:a16="http://schemas.microsoft.com/office/drawing/2014/main" id="{3E18A1BB-EF94-DB3F-5BF5-16913170E436}"/>
                  </a:ext>
                </a:extLst>
              </p:cNvPr>
              <p:cNvSpPr/>
              <p:nvPr/>
            </p:nvSpPr>
            <p:spPr>
              <a:xfrm>
                <a:off x="2936673" y="3857611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9" name="フローチャート : 和接合 85">
                <a:extLst>
                  <a:ext uri="{FF2B5EF4-FFF2-40B4-BE49-F238E27FC236}">
                    <a16:creationId xmlns:a16="http://schemas.microsoft.com/office/drawing/2014/main" id="{EEFCB64B-82EC-442C-51B0-49D99CA83ABD}"/>
                  </a:ext>
                </a:extLst>
              </p:cNvPr>
              <p:cNvSpPr/>
              <p:nvPr/>
            </p:nvSpPr>
            <p:spPr>
              <a:xfrm>
                <a:off x="2936673" y="4098054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1" name="フローチャート : 和接合 86">
                <a:extLst>
                  <a:ext uri="{FF2B5EF4-FFF2-40B4-BE49-F238E27FC236}">
                    <a16:creationId xmlns:a16="http://schemas.microsoft.com/office/drawing/2014/main" id="{7C6F7ECF-DBB9-AE7C-A937-BDFF00ACBF91}"/>
                  </a:ext>
                </a:extLst>
              </p:cNvPr>
              <p:cNvSpPr/>
              <p:nvPr/>
            </p:nvSpPr>
            <p:spPr>
              <a:xfrm>
                <a:off x="2936673" y="4338497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1" name="フローチャート : 和接合 87">
                <a:extLst>
                  <a:ext uri="{FF2B5EF4-FFF2-40B4-BE49-F238E27FC236}">
                    <a16:creationId xmlns:a16="http://schemas.microsoft.com/office/drawing/2014/main" id="{2FADDF99-32C4-7507-3EDF-48DB27B70276}"/>
                  </a:ext>
                </a:extLst>
              </p:cNvPr>
              <p:cNvSpPr/>
              <p:nvPr/>
            </p:nvSpPr>
            <p:spPr>
              <a:xfrm>
                <a:off x="2936673" y="4578941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2" name="フローチャート : 和接合 88">
                <a:extLst>
                  <a:ext uri="{FF2B5EF4-FFF2-40B4-BE49-F238E27FC236}">
                    <a16:creationId xmlns:a16="http://schemas.microsoft.com/office/drawing/2014/main" id="{028991D4-CA3C-8B9E-3169-5BF35DE7C3A3}"/>
                  </a:ext>
                </a:extLst>
              </p:cNvPr>
              <p:cNvSpPr/>
              <p:nvPr/>
            </p:nvSpPr>
            <p:spPr>
              <a:xfrm>
                <a:off x="2936673" y="4819384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133" name="直線矢印コネクタ 132">
                <a:extLst>
                  <a:ext uri="{FF2B5EF4-FFF2-40B4-BE49-F238E27FC236}">
                    <a16:creationId xmlns:a16="http://schemas.microsoft.com/office/drawing/2014/main" id="{93CA2967-1F5F-B9B2-304F-AABCFFBB9EFD}"/>
                  </a:ext>
                </a:extLst>
              </p:cNvPr>
              <p:cNvCxnSpPr/>
              <p:nvPr/>
            </p:nvCxnSpPr>
            <p:spPr>
              <a:xfrm flipH="1">
                <a:off x="1187624" y="2648342"/>
                <a:ext cx="288032" cy="0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7" name="タイトル 96"/>
          <p:cNvSpPr>
            <a:spLocks noGrp="1"/>
          </p:cNvSpPr>
          <p:nvPr>
            <p:ph type="title"/>
          </p:nvPr>
        </p:nvSpPr>
        <p:spPr>
          <a:xfrm>
            <a:off x="0" y="29747"/>
            <a:ext cx="9109992" cy="549352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altLang="ja-JP" sz="2262" dirty="0"/>
              <a:t>Kicker &amp; Weak focus are important for 3-D spiral injection</a:t>
            </a:r>
            <a:endParaRPr lang="ja-JP" altLang="en-US" sz="2262" dirty="0"/>
          </a:p>
        </p:txBody>
      </p:sp>
      <p:sp>
        <p:nvSpPr>
          <p:cNvPr id="176" name="スライド番号プレースホルダー 2">
            <a:extLst>
              <a:ext uri="{FF2B5EF4-FFF2-40B4-BE49-F238E27FC236}">
                <a16:creationId xmlns:a16="http://schemas.microsoft.com/office/drawing/2014/main" id="{64CBE43F-4E7E-42C0-A9C9-DC406D992B37}"/>
              </a:ext>
            </a:extLst>
          </p:cNvPr>
          <p:cNvSpPr txBox="1">
            <a:spLocks/>
          </p:cNvSpPr>
          <p:nvPr/>
        </p:nvSpPr>
        <p:spPr>
          <a:xfrm>
            <a:off x="7600950" y="168035"/>
            <a:ext cx="1543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78729B-CCA1-442F-9676-D53C76C34CB2}" type="slidenum">
              <a:rPr lang="ja-JP" altLang="en-US" sz="3200"/>
              <a:pPr/>
              <a:t>11</a:t>
            </a:fld>
            <a:endParaRPr lang="ja-JP" altLang="en-US" sz="3200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5701F214-4570-43AA-89E8-CCA71D5599C9}"/>
              </a:ext>
            </a:extLst>
          </p:cNvPr>
          <p:cNvSpPr txBox="1"/>
          <p:nvPr/>
        </p:nvSpPr>
        <p:spPr>
          <a:xfrm>
            <a:off x="6416742" y="1647220"/>
            <a:ext cx="26460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050" kern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0" dirty="0">
                <a:solidFill>
                  <a:srgbClr val="000000"/>
                </a:solidFill>
                <a:latin typeface="+mj-lt"/>
                <a:ea typeface="ＭＳ 明朝" panose="02020609040205080304" pitchFamily="17" charset="-128"/>
                <a:cs typeface="Times New Roman" panose="02020603050405020304" pitchFamily="18" charset="0"/>
              </a:rPr>
              <a:t>NIM.A 832 (2016) 51-62.</a:t>
            </a:r>
            <a:r>
              <a:rPr lang="en-US" altLang="ja-JP" sz="1050" kern="0" dirty="0">
                <a:solidFill>
                  <a:srgbClr val="FF0000"/>
                </a:solidFill>
                <a:latin typeface="+mj-lt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ja-JP" sz="1050" u="sng" kern="0" dirty="0">
                <a:solidFill>
                  <a:srgbClr val="0000FF"/>
                </a:solidFill>
                <a:latin typeface="+mj-lt"/>
                <a:ea typeface="ＭＳ 明朝" panose="02020609040205080304" pitchFamily="17" charset="-128"/>
                <a:cs typeface="Times New Roman" panose="02020603050405020304" pitchFamily="18" charset="0"/>
                <a:hlinkClick r:id="rId4"/>
              </a:rPr>
              <a:t>https://doi.org/10.1016/j.nima.2016.05.126</a:t>
            </a:r>
            <a:endParaRPr lang="ja-JP" altLang="ja-JP" sz="1050" kern="100" dirty="0">
              <a:latin typeface="+mj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59B10AD0-55D7-1487-26D1-A2776A8E0C85}"/>
              </a:ext>
            </a:extLst>
          </p:cNvPr>
          <p:cNvGrpSpPr/>
          <p:nvPr/>
        </p:nvGrpSpPr>
        <p:grpSpPr>
          <a:xfrm>
            <a:off x="3450047" y="1873849"/>
            <a:ext cx="2700300" cy="1512168"/>
            <a:chOff x="2195736" y="1196752"/>
            <a:chExt cx="3600400" cy="2016224"/>
          </a:xfrm>
        </p:grpSpPr>
        <p:sp>
          <p:nvSpPr>
            <p:cNvPr id="154" name="四角形吹き出し 136">
              <a:extLst>
                <a:ext uri="{FF2B5EF4-FFF2-40B4-BE49-F238E27FC236}">
                  <a16:creationId xmlns:a16="http://schemas.microsoft.com/office/drawing/2014/main" id="{D72F64EC-F406-D86E-12BD-8F41289D875A}"/>
                </a:ext>
              </a:extLst>
            </p:cNvPr>
            <p:cNvSpPr/>
            <p:nvPr/>
          </p:nvSpPr>
          <p:spPr>
            <a:xfrm>
              <a:off x="3707904" y="2278374"/>
              <a:ext cx="2088232" cy="934602"/>
            </a:xfrm>
            <a:prstGeom prst="wedgeRectCallout">
              <a:avLst>
                <a:gd name="adj1" fmla="val -31381"/>
                <a:gd name="adj2" fmla="val 4952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sz="1350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155" name="グループ化 154">
              <a:extLst>
                <a:ext uri="{FF2B5EF4-FFF2-40B4-BE49-F238E27FC236}">
                  <a16:creationId xmlns:a16="http://schemas.microsoft.com/office/drawing/2014/main" id="{C3F7D491-8553-7453-7DB8-2A3B20AC5753}"/>
                </a:ext>
              </a:extLst>
            </p:cNvPr>
            <p:cNvGrpSpPr/>
            <p:nvPr/>
          </p:nvGrpSpPr>
          <p:grpSpPr>
            <a:xfrm>
              <a:off x="2339752" y="1268760"/>
              <a:ext cx="1831062" cy="1408220"/>
              <a:chOff x="3821058" y="980728"/>
              <a:chExt cx="1831062" cy="1408220"/>
            </a:xfrm>
          </p:grpSpPr>
          <p:sp>
            <p:nvSpPr>
              <p:cNvPr id="160" name="上矢印 143">
                <a:extLst>
                  <a:ext uri="{FF2B5EF4-FFF2-40B4-BE49-F238E27FC236}">
                    <a16:creationId xmlns:a16="http://schemas.microsoft.com/office/drawing/2014/main" id="{E353AF05-0B73-1B93-0836-7ACA4C447E90}"/>
                  </a:ext>
                </a:extLst>
              </p:cNvPr>
              <p:cNvSpPr/>
              <p:nvPr/>
            </p:nvSpPr>
            <p:spPr>
              <a:xfrm rot="20254962">
                <a:off x="4464947" y="1095554"/>
                <a:ext cx="356591" cy="666290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161" name="直線矢印コネクタ 160">
                <a:extLst>
                  <a:ext uri="{FF2B5EF4-FFF2-40B4-BE49-F238E27FC236}">
                    <a16:creationId xmlns:a16="http://schemas.microsoft.com/office/drawing/2014/main" id="{52E82EE1-9432-A76B-1D09-BFFDB0EE9DF4}"/>
                  </a:ext>
                </a:extLst>
              </p:cNvPr>
              <p:cNvCxnSpPr/>
              <p:nvPr/>
            </p:nvCxnSpPr>
            <p:spPr>
              <a:xfrm flipH="1">
                <a:off x="3851920" y="1805305"/>
                <a:ext cx="993042" cy="399559"/>
              </a:xfrm>
              <a:prstGeom prst="straightConnector1">
                <a:avLst/>
              </a:prstGeom>
              <a:ln w="28575"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62" name="Object 5">
                <a:extLst>
                  <a:ext uri="{FF2B5EF4-FFF2-40B4-BE49-F238E27FC236}">
                    <a16:creationId xmlns:a16="http://schemas.microsoft.com/office/drawing/2014/main" id="{88EAEED7-228E-AB97-A4D1-E5FA4AF3BCD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11232" y="1561108"/>
              <a:ext cx="525431" cy="4997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5" imgW="215640" imgH="241200" progId="Equation.3">
                      <p:embed/>
                    </p:oleObj>
                  </mc:Choice>
                  <mc:Fallback>
                    <p:oleObj name="数式" r:id="rId5" imgW="215640" imgH="241200" progId="Equation.3">
                      <p:embed/>
                      <p:pic>
                        <p:nvPicPr>
                          <p:cNvPr id="162" name="Object 5">
                            <a:extLst>
                              <a:ext uri="{FF2B5EF4-FFF2-40B4-BE49-F238E27FC236}">
                                <a16:creationId xmlns:a16="http://schemas.microsoft.com/office/drawing/2014/main" id="{88EAEED7-228E-AB97-A4D1-E5FA4AF3BCD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11232" y="1561108"/>
                            <a:ext cx="525431" cy="4997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3" name="テキスト ボックス 8">
                <a:extLst>
                  <a:ext uri="{FF2B5EF4-FFF2-40B4-BE49-F238E27FC236}">
                    <a16:creationId xmlns:a16="http://schemas.microsoft.com/office/drawing/2014/main" id="{2622585D-19C1-0CC5-789A-288EAC6C9051}"/>
                  </a:ext>
                </a:extLst>
              </p:cNvPr>
              <p:cNvSpPr txBox="1"/>
              <p:nvPr/>
            </p:nvSpPr>
            <p:spPr>
              <a:xfrm>
                <a:off x="4206254" y="1988839"/>
                <a:ext cx="144586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ja-JP" altLang="en-US" sz="1350" b="1" dirty="0">
                    <a:solidFill>
                      <a:srgbClr val="FF00FF"/>
                    </a:solidFill>
                    <a:latin typeface="Calibri"/>
                    <a:ea typeface="ＭＳ Ｐゴシック" panose="020B0600070205080204" pitchFamily="50" charset="-128"/>
                    <a:sym typeface="Symbol"/>
                  </a:rPr>
                  <a:t> </a:t>
                </a:r>
                <a:r>
                  <a:rPr lang="en-US" altLang="ja-JP" sz="1350" b="1" dirty="0">
                    <a:solidFill>
                      <a:srgbClr val="FF00FF"/>
                    </a:solidFill>
                    <a:latin typeface="Calibri"/>
                    <a:ea typeface="ＭＳ Ｐゴシック" panose="020B0600070205080204" pitchFamily="50" charset="-128"/>
                    <a:sym typeface="Symbol"/>
                  </a:rPr>
                  <a:t>beam</a:t>
                </a:r>
                <a:endParaRPr lang="ja-JP" altLang="en-US" sz="1350" b="1" baseline="30000" dirty="0">
                  <a:solidFill>
                    <a:srgbClr val="FF00FF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164" name="グループ化 64">
                <a:extLst>
                  <a:ext uri="{FF2B5EF4-FFF2-40B4-BE49-F238E27FC236}">
                    <a16:creationId xmlns:a16="http://schemas.microsoft.com/office/drawing/2014/main" id="{125D54ED-7399-D6E8-0859-9B9B111A2D75}"/>
                  </a:ext>
                </a:extLst>
              </p:cNvPr>
              <p:cNvGrpSpPr/>
              <p:nvPr/>
            </p:nvGrpSpPr>
            <p:grpSpPr>
              <a:xfrm>
                <a:off x="4683968" y="1704733"/>
                <a:ext cx="244975" cy="223206"/>
                <a:chOff x="6546585" y="-92278"/>
                <a:chExt cx="360362" cy="374649"/>
              </a:xfrm>
              <a:solidFill>
                <a:schemeClr val="bg1"/>
              </a:solidFill>
            </p:grpSpPr>
            <p:sp>
              <p:nvSpPr>
                <p:cNvPr id="169" name="Oval 25">
                  <a:extLst>
                    <a:ext uri="{FF2B5EF4-FFF2-40B4-BE49-F238E27FC236}">
                      <a16:creationId xmlns:a16="http://schemas.microsoft.com/office/drawing/2014/main" id="{ACC30C34-E739-D2AF-CB31-E04179A675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46585" y="-92278"/>
                  <a:ext cx="360362" cy="374649"/>
                </a:xfrm>
                <a:prstGeom prst="ellipse">
                  <a:avLst/>
                </a:prstGeom>
                <a:grp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77" name="円/楕円 153">
                  <a:extLst>
                    <a:ext uri="{FF2B5EF4-FFF2-40B4-BE49-F238E27FC236}">
                      <a16:creationId xmlns:a16="http://schemas.microsoft.com/office/drawing/2014/main" id="{EB4E7240-DEAE-8163-68A1-AD607ABF73CE}"/>
                    </a:ext>
                  </a:extLst>
                </p:cNvPr>
                <p:cNvSpPr/>
                <p:nvPr/>
              </p:nvSpPr>
              <p:spPr>
                <a:xfrm>
                  <a:off x="6668028" y="-288"/>
                  <a:ext cx="156214" cy="18266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aphicFrame>
            <p:nvGraphicFramePr>
              <p:cNvPr id="165" name="オブジェクト 14">
                <a:extLst>
                  <a:ext uri="{FF2B5EF4-FFF2-40B4-BE49-F238E27FC236}">
                    <a16:creationId xmlns:a16="http://schemas.microsoft.com/office/drawing/2014/main" id="{9B428F8E-4B1A-1DB8-F4EB-1B31B187D3E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95208" y="980728"/>
              <a:ext cx="431676" cy="4058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7" imgW="126720" imgH="203040" progId="Equation.3">
                      <p:embed/>
                    </p:oleObj>
                  </mc:Choice>
                  <mc:Fallback>
                    <p:oleObj name="数式" r:id="rId7" imgW="126720" imgH="203040" progId="Equation.3">
                      <p:embed/>
                      <p:pic>
                        <p:nvPicPr>
                          <p:cNvPr id="165" name="オブジェクト 14">
                            <a:extLst>
                              <a:ext uri="{FF2B5EF4-FFF2-40B4-BE49-F238E27FC236}">
                                <a16:creationId xmlns:a16="http://schemas.microsoft.com/office/drawing/2014/main" id="{9B428F8E-4B1A-1DB8-F4EB-1B31B187D3E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5208" y="980728"/>
                            <a:ext cx="431676" cy="40585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66" name="直線コネクタ 165">
                <a:extLst>
                  <a:ext uri="{FF2B5EF4-FFF2-40B4-BE49-F238E27FC236}">
                    <a16:creationId xmlns:a16="http://schemas.microsoft.com/office/drawing/2014/main" id="{E8B25C02-EFCD-FE0D-2EA6-5E8656908DE6}"/>
                  </a:ext>
                </a:extLst>
              </p:cNvPr>
              <p:cNvCxnSpPr/>
              <p:nvPr/>
            </p:nvCxnSpPr>
            <p:spPr>
              <a:xfrm>
                <a:off x="3821058" y="1821964"/>
                <a:ext cx="100811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テキスト ボックス 166">
                <a:extLst>
                  <a:ext uri="{FF2B5EF4-FFF2-40B4-BE49-F238E27FC236}">
                    <a16:creationId xmlns:a16="http://schemas.microsoft.com/office/drawing/2014/main" id="{3B4B04B3-7A68-2F48-91F6-92A8F57714EF}"/>
                  </a:ext>
                </a:extLst>
              </p:cNvPr>
              <p:cNvSpPr txBox="1"/>
              <p:nvPr/>
            </p:nvSpPr>
            <p:spPr>
              <a:xfrm>
                <a:off x="3992509" y="1708909"/>
                <a:ext cx="6480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  <a:sym typeface="Symbol"/>
                  </a:rPr>
                  <a:t>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8" name="円弧 167">
                <a:extLst>
                  <a:ext uri="{FF2B5EF4-FFF2-40B4-BE49-F238E27FC236}">
                    <a16:creationId xmlns:a16="http://schemas.microsoft.com/office/drawing/2014/main" id="{FA06F981-1DE8-6063-8C6D-6A016B604A31}"/>
                  </a:ext>
                </a:extLst>
              </p:cNvPr>
              <p:cNvSpPr/>
              <p:nvPr/>
            </p:nvSpPr>
            <p:spPr>
              <a:xfrm>
                <a:off x="4283968" y="1613942"/>
                <a:ext cx="360040" cy="432048"/>
              </a:xfrm>
              <a:prstGeom prst="arc">
                <a:avLst>
                  <a:gd name="adj1" fmla="val 7339424"/>
                  <a:gd name="adj2" fmla="val 1099906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56" name="グループ化 155">
              <a:extLst>
                <a:ext uri="{FF2B5EF4-FFF2-40B4-BE49-F238E27FC236}">
                  <a16:creationId xmlns:a16="http://schemas.microsoft.com/office/drawing/2014/main" id="{B801590C-EA95-229A-4575-0E572341F60E}"/>
                </a:ext>
              </a:extLst>
            </p:cNvPr>
            <p:cNvGrpSpPr/>
            <p:nvPr/>
          </p:nvGrpSpPr>
          <p:grpSpPr>
            <a:xfrm>
              <a:off x="2195736" y="1196752"/>
              <a:ext cx="3240360" cy="1468036"/>
              <a:chOff x="732988" y="1052736"/>
              <a:chExt cx="3019426" cy="1468036"/>
            </a:xfrm>
          </p:grpSpPr>
          <p:sp>
            <p:nvSpPr>
              <p:cNvPr id="158" name="テキスト ボックス 157">
                <a:extLst>
                  <a:ext uri="{FF2B5EF4-FFF2-40B4-BE49-F238E27FC236}">
                    <a16:creationId xmlns:a16="http://schemas.microsoft.com/office/drawing/2014/main" id="{2E53FAC8-59F9-A500-8C37-29508D598197}"/>
                  </a:ext>
                </a:extLst>
              </p:cNvPr>
              <p:cNvSpPr txBox="1"/>
              <p:nvPr/>
            </p:nvSpPr>
            <p:spPr>
              <a:xfrm>
                <a:off x="2276250" y="1412776"/>
                <a:ext cx="147616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sz="12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Radial field </a:t>
                </a:r>
                <a:r>
                  <a:rPr lang="en-US" altLang="ja-JP" sz="1200" dirty="0">
                    <a:solidFill>
                      <a:srgbClr val="FF0000"/>
                    </a:solidFill>
                    <a:latin typeface="Calibri"/>
                    <a:ea typeface="ＭＳ Ｐゴシック" panose="020B0600070205080204" pitchFamily="50" charset="-128"/>
                  </a:rPr>
                  <a:t>B</a:t>
                </a:r>
                <a:r>
                  <a:rPr lang="en-US" altLang="ja-JP" sz="1200" baseline="-25000" dirty="0">
                    <a:solidFill>
                      <a:srgbClr val="FF0000"/>
                    </a:solidFill>
                    <a:latin typeface="Calibri"/>
                    <a:ea typeface="ＭＳ Ｐゴシック" panose="020B0600070205080204" pitchFamily="50" charset="-128"/>
                  </a:rPr>
                  <a:t>R</a:t>
                </a:r>
                <a:r>
                  <a:rPr lang="ja-JP" altLang="en-US" sz="12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 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deflects beam direction and changes </a:t>
                </a:r>
                <a:r>
                  <a:rPr lang="ja-JP" altLang="en-US" sz="12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  <a:sym typeface="Symbol"/>
                  </a:rPr>
                  <a:t></a:t>
                </a:r>
                <a:endParaRPr lang="ja-JP" altLang="en-US" sz="12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59" name="角丸四角形吹き出し 142">
                <a:extLst>
                  <a:ext uri="{FF2B5EF4-FFF2-40B4-BE49-F238E27FC236}">
                    <a16:creationId xmlns:a16="http://schemas.microsoft.com/office/drawing/2014/main" id="{6000B652-9365-7777-E667-12CB492FE717}"/>
                  </a:ext>
                </a:extLst>
              </p:cNvPr>
              <p:cNvSpPr/>
              <p:nvPr/>
            </p:nvSpPr>
            <p:spPr>
              <a:xfrm>
                <a:off x="732988" y="1052736"/>
                <a:ext cx="2952329" cy="1440160"/>
              </a:xfrm>
              <a:prstGeom prst="wedgeRoundRectCallout">
                <a:avLst>
                  <a:gd name="adj1" fmla="val -60200"/>
                  <a:gd name="adj2" fmla="val 35666"/>
                  <a:gd name="adj3" fmla="val 16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7" name="正方形/長方形 156">
              <a:extLst>
                <a:ext uri="{FF2B5EF4-FFF2-40B4-BE49-F238E27FC236}">
                  <a16:creationId xmlns:a16="http://schemas.microsoft.com/office/drawing/2014/main" id="{DEC094A5-D952-23A3-C9EC-3EDAAA8A7183}"/>
                </a:ext>
              </a:extLst>
            </p:cNvPr>
            <p:cNvSpPr/>
            <p:nvPr/>
          </p:nvSpPr>
          <p:spPr>
            <a:xfrm>
              <a:off x="3491880" y="1268760"/>
              <a:ext cx="1899836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35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Utilize fringe field</a:t>
              </a:r>
            </a:p>
          </p:txBody>
        </p:sp>
      </p:grpSp>
      <p:sp>
        <p:nvSpPr>
          <p:cNvPr id="178" name="上矢印 129">
            <a:extLst>
              <a:ext uri="{FF2B5EF4-FFF2-40B4-BE49-F238E27FC236}">
                <a16:creationId xmlns:a16="http://schemas.microsoft.com/office/drawing/2014/main" id="{5C5BD544-74D3-F397-9514-68B434C1CD08}"/>
              </a:ext>
            </a:extLst>
          </p:cNvPr>
          <p:cNvSpPr/>
          <p:nvPr/>
        </p:nvSpPr>
        <p:spPr>
          <a:xfrm>
            <a:off x="2423443" y="3993509"/>
            <a:ext cx="414009" cy="49692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A77B986F-2827-CE77-64B8-0C0F700D23E2}"/>
              </a:ext>
            </a:extLst>
          </p:cNvPr>
          <p:cNvSpPr txBox="1"/>
          <p:nvPr/>
        </p:nvSpPr>
        <p:spPr>
          <a:xfrm>
            <a:off x="2392903" y="4489006"/>
            <a:ext cx="6878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500" b="1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Kicker</a:t>
            </a:r>
            <a:endParaRPr lang="ja-JP" altLang="en-US" sz="1500" b="1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571621DE-0737-D810-B5A5-C3EF5D434B8E}"/>
              </a:ext>
            </a:extLst>
          </p:cNvPr>
          <p:cNvSpPr/>
          <p:nvPr/>
        </p:nvSpPr>
        <p:spPr>
          <a:xfrm>
            <a:off x="1958495" y="3798854"/>
            <a:ext cx="1393701" cy="381413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82" name="図 181">
            <a:extLst>
              <a:ext uri="{FF2B5EF4-FFF2-40B4-BE49-F238E27FC236}">
                <a16:creationId xmlns:a16="http://schemas.microsoft.com/office/drawing/2014/main" id="{BD9BF96A-3E18-A7A0-C3D9-784EF10515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0503" y="3384530"/>
            <a:ext cx="4536281" cy="1543050"/>
          </a:xfrm>
          <a:prstGeom prst="rect">
            <a:avLst/>
          </a:prstGeom>
        </p:spPr>
      </p:pic>
      <p:sp>
        <p:nvSpPr>
          <p:cNvPr id="183" name="吹き出し: 角を丸めた四角形 182">
            <a:extLst>
              <a:ext uri="{FF2B5EF4-FFF2-40B4-BE49-F238E27FC236}">
                <a16:creationId xmlns:a16="http://schemas.microsoft.com/office/drawing/2014/main" id="{B07882F5-2942-4FD1-532D-0F679FAFC012}"/>
              </a:ext>
            </a:extLst>
          </p:cNvPr>
          <p:cNvSpPr/>
          <p:nvPr/>
        </p:nvSpPr>
        <p:spPr>
          <a:xfrm>
            <a:off x="6036483" y="2162983"/>
            <a:ext cx="1250812" cy="1242138"/>
          </a:xfrm>
          <a:prstGeom prst="wedgeRoundRectCallout">
            <a:avLst>
              <a:gd name="adj1" fmla="val -22764"/>
              <a:gd name="adj2" fmla="val 6937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184" name="図 183">
            <a:extLst>
              <a:ext uri="{FF2B5EF4-FFF2-40B4-BE49-F238E27FC236}">
                <a16:creationId xmlns:a16="http://schemas.microsoft.com/office/drawing/2014/main" id="{81D1DB4C-2C0A-CBBA-8D10-4D90851D4E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0820" y="2248972"/>
            <a:ext cx="1050131" cy="1057275"/>
          </a:xfrm>
          <a:prstGeom prst="rect">
            <a:avLst/>
          </a:prstGeom>
        </p:spPr>
      </p:pic>
      <p:cxnSp>
        <p:nvCxnSpPr>
          <p:cNvPr id="185" name="直線矢印コネクタ 184">
            <a:extLst>
              <a:ext uri="{FF2B5EF4-FFF2-40B4-BE49-F238E27FC236}">
                <a16:creationId xmlns:a16="http://schemas.microsoft.com/office/drawing/2014/main" id="{B851BBEF-B2F5-FC44-02E8-5A9CA896D9B9}"/>
              </a:ext>
            </a:extLst>
          </p:cNvPr>
          <p:cNvCxnSpPr>
            <a:cxnSpLocks/>
          </p:cNvCxnSpPr>
          <p:nvPr/>
        </p:nvCxnSpPr>
        <p:spPr>
          <a:xfrm>
            <a:off x="6170818" y="2760676"/>
            <a:ext cx="0" cy="3810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矢印コネクタ 185">
            <a:extLst>
              <a:ext uri="{FF2B5EF4-FFF2-40B4-BE49-F238E27FC236}">
                <a16:creationId xmlns:a16="http://schemas.microsoft.com/office/drawing/2014/main" id="{26A27CB6-F27A-EA93-8481-1DFF4501CCBF}"/>
              </a:ext>
            </a:extLst>
          </p:cNvPr>
          <p:cNvCxnSpPr>
            <a:cxnSpLocks/>
          </p:cNvCxnSpPr>
          <p:nvPr/>
        </p:nvCxnSpPr>
        <p:spPr>
          <a:xfrm flipV="1">
            <a:off x="6907866" y="3083187"/>
            <a:ext cx="0" cy="3458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A0526E68-F14C-BE6D-5378-95DF580AF525}"/>
              </a:ext>
            </a:extLst>
          </p:cNvPr>
          <p:cNvSpPr txBox="1"/>
          <p:nvPr/>
        </p:nvSpPr>
        <p:spPr>
          <a:xfrm>
            <a:off x="7760164" y="3546407"/>
            <a:ext cx="708787" cy="461665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Z=0</a:t>
            </a:r>
            <a:r>
              <a:rPr lang="ja-JP" altLang="en-US" sz="1200" dirty="0"/>
              <a:t> </a:t>
            </a:r>
            <a:r>
              <a:rPr lang="en-US" altLang="ja-JP" sz="1200" dirty="0"/>
              <a:t>plane</a:t>
            </a:r>
            <a:endParaRPr lang="ja-JP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テキスト ボックス 187">
                <a:extLst>
                  <a:ext uri="{FF2B5EF4-FFF2-40B4-BE49-F238E27FC236}">
                    <a16:creationId xmlns:a16="http://schemas.microsoft.com/office/drawing/2014/main" id="{B2ECA0DA-53AF-FC28-7626-9354BE18DD8B}"/>
                  </a:ext>
                </a:extLst>
              </p:cNvPr>
              <p:cNvSpPr txBox="1"/>
              <p:nvPr/>
            </p:nvSpPr>
            <p:spPr>
              <a:xfrm>
                <a:off x="7354339" y="2754794"/>
                <a:ext cx="1558090" cy="729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135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ja-JP" sz="135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135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𝑞𝑐</m:t>
                          </m:r>
                          <m:r>
                            <a:rPr lang="ja-JP" altLang="en-US" sz="1350" i="1">
                              <a:latin typeface="Cambria Math" panose="02040503050406030204" pitchFamily="18" charset="0"/>
                            </a:rPr>
                            <m:t>𝛽</m:t>
                          </m:r>
                          <m:sSub>
                            <m:sSubPr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ja-JP" altLang="en-US" sz="1350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ja-JP" altLang="en-US" sz="1350" dirty="0"/>
              </a:p>
            </p:txBody>
          </p:sp>
        </mc:Choice>
        <mc:Fallback xmlns="">
          <p:sp>
            <p:nvSpPr>
              <p:cNvPr id="188" name="テキスト ボックス 187">
                <a:extLst>
                  <a:ext uri="{FF2B5EF4-FFF2-40B4-BE49-F238E27FC236}">
                    <a16:creationId xmlns:a16="http://schemas.microsoft.com/office/drawing/2014/main" id="{B2ECA0DA-53AF-FC28-7626-9354BE18D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339" y="2754794"/>
                <a:ext cx="1558090" cy="729815"/>
              </a:xfrm>
              <a:prstGeom prst="rect">
                <a:avLst/>
              </a:prstGeom>
              <a:blipFill>
                <a:blip r:embed="rId11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F11517F3-EDD8-BC74-F14C-85BFFE0162E3}"/>
              </a:ext>
            </a:extLst>
          </p:cNvPr>
          <p:cNvSpPr txBox="1"/>
          <p:nvPr/>
        </p:nvSpPr>
        <p:spPr>
          <a:xfrm>
            <a:off x="6796013" y="3853084"/>
            <a:ext cx="2119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w</a:t>
            </a:r>
            <a:endParaRPr lang="ja-JP" altLang="en-US" sz="900" dirty="0"/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CCE9A342-06C9-4A65-4149-037AF32AD511}"/>
              </a:ext>
            </a:extLst>
          </p:cNvPr>
          <p:cNvSpPr txBox="1"/>
          <p:nvPr/>
        </p:nvSpPr>
        <p:spPr>
          <a:xfrm>
            <a:off x="7900008" y="4368582"/>
            <a:ext cx="2119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w</a:t>
            </a:r>
            <a:endParaRPr lang="ja-JP" altLang="en-US" sz="900" dirty="0"/>
          </a:p>
        </p:txBody>
      </p:sp>
      <p:pic>
        <p:nvPicPr>
          <p:cNvPr id="192" name="図 20">
            <a:extLst>
              <a:ext uri="{FF2B5EF4-FFF2-40B4-BE49-F238E27FC236}">
                <a16:creationId xmlns:a16="http://schemas.microsoft.com/office/drawing/2014/main" id="{F5283596-C4E6-DFA1-0A56-984A0A372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018" y="4625277"/>
            <a:ext cx="1617905" cy="17020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1B85B69-76FF-7FCC-F94E-5FCC1895A5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4568" y="681627"/>
            <a:ext cx="1238972" cy="123445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EBBBE16-02F3-EA6C-A3C9-88C42CB9C3D7}"/>
              </a:ext>
            </a:extLst>
          </p:cNvPr>
          <p:cNvSpPr/>
          <p:nvPr/>
        </p:nvSpPr>
        <p:spPr>
          <a:xfrm>
            <a:off x="3525511" y="635315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anose="020B0600070205080204" pitchFamily="50" charset="-128"/>
                <a:cs typeface="Times New Roman" pitchFamily="18" charset="0"/>
              </a:rPr>
              <a:t>Technical difficulties for compact 2-D injection: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anose="020B0600070205080204" pitchFamily="50" charset="-128"/>
                <a:cs typeface="Times New Roman" pitchFamily="18" charset="0"/>
              </a:rPr>
              <a:t>3T is too high to cancel fringe field by inflector,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anose="020B0600070205080204" pitchFamily="50" charset="-128"/>
                <a:cs typeface="Times New Roman" pitchFamily="18" charset="0"/>
              </a:rPr>
              <a:t>Required kick angle  is too fast and big.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50" charset="-128"/>
              <a:cs typeface="Times New Roman" pitchFamily="18" charset="0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630B2D6D-E8AA-2C9A-6043-FA8D6ED059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07" y="3481953"/>
            <a:ext cx="2352541" cy="3325021"/>
          </a:xfrm>
          <a:prstGeom prst="rect">
            <a:avLst/>
          </a:prstGeom>
        </p:spPr>
      </p:pic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7B477E31-3E47-3AAF-5461-EB3386218C80}"/>
              </a:ext>
            </a:extLst>
          </p:cNvPr>
          <p:cNvSpPr txBox="1"/>
          <p:nvPr/>
        </p:nvSpPr>
        <p:spPr>
          <a:xfrm>
            <a:off x="2206435" y="5164748"/>
            <a:ext cx="5283086" cy="101566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5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Beauties</a:t>
            </a:r>
            <a:r>
              <a:rPr lang="ja-JP" altLang="en-US" sz="15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：</a:t>
            </a:r>
            <a:endParaRPr lang="en-US" altLang="ja-JP" sz="1500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ja-JP" sz="15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Smooth connection between injection and storage sections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ja-JP" sz="15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A unit of magnet does work for this method and decrease sources of error field</a:t>
            </a:r>
            <a:endParaRPr lang="ja-JP" altLang="en-US" sz="1500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A7E6A7-D52B-A005-C872-2F707C568BA5}"/>
              </a:ext>
            </a:extLst>
          </p:cNvPr>
          <p:cNvSpPr txBox="1"/>
          <p:nvPr/>
        </p:nvSpPr>
        <p:spPr>
          <a:xfrm>
            <a:off x="2109103" y="5765203"/>
            <a:ext cx="5477750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idea and unprecedented scheme!</a:t>
            </a:r>
          </a:p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 to demonstrate feasibility!</a:t>
            </a: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A6E42419-6016-43C0-2913-F6F58B594A7D}"/>
              </a:ext>
            </a:extLst>
          </p:cNvPr>
          <p:cNvCxnSpPr>
            <a:cxnSpLocks/>
          </p:cNvCxnSpPr>
          <p:nvPr/>
        </p:nvCxnSpPr>
        <p:spPr>
          <a:xfrm flipV="1">
            <a:off x="5670884" y="3567853"/>
            <a:ext cx="499934" cy="35445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06835AD-2D82-6377-A7D4-66A168A52C72}"/>
              </a:ext>
            </a:extLst>
          </p:cNvPr>
          <p:cNvCxnSpPr>
            <a:cxnSpLocks/>
          </p:cNvCxnSpPr>
          <p:nvPr/>
        </p:nvCxnSpPr>
        <p:spPr>
          <a:xfrm>
            <a:off x="5334000" y="4098704"/>
            <a:ext cx="503309" cy="39030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図 53">
            <a:extLst>
              <a:ext uri="{FF2B5EF4-FFF2-40B4-BE49-F238E27FC236}">
                <a16:creationId xmlns:a16="http://schemas.microsoft.com/office/drawing/2014/main" id="{529C1234-2131-56D3-4522-2121F887C8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38" y="681627"/>
            <a:ext cx="2172590" cy="1310966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DAEDC22-CCAC-1B8D-E551-9D899CB1927B}"/>
              </a:ext>
            </a:extLst>
          </p:cNvPr>
          <p:cNvSpPr txBox="1"/>
          <p:nvPr/>
        </p:nvSpPr>
        <p:spPr>
          <a:xfrm>
            <a:off x="7646571" y="5991852"/>
            <a:ext cx="10117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Radial field</a:t>
            </a:r>
            <a:endParaRPr kumimoji="1" lang="ja-JP" altLang="en-US" sz="14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4EAAA6-A80F-FDE9-CB4C-F0F1E86B2B79}"/>
              </a:ext>
            </a:extLst>
          </p:cNvPr>
          <p:cNvSpPr txBox="1"/>
          <p:nvPr/>
        </p:nvSpPr>
        <p:spPr>
          <a:xfrm>
            <a:off x="3933123" y="3021188"/>
            <a:ext cx="2131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Vertical Harmonic motion in fiducial volume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237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80" grpId="0" animBg="1"/>
      <p:bldP spid="180" grpId="1" animBg="1"/>
      <p:bldP spid="181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3A48FEE8-5FF5-4646-8117-AA15A7D3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2449"/>
            <a:ext cx="9144000" cy="774145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en-US" altLang="ja-JP" sz="295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Demonstration feasibility of 3-D spiral injection</a:t>
            </a:r>
            <a:endParaRPr lang="ja-JP" altLang="en-US" sz="295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吹き出し: 四角形 46">
            <a:extLst>
              <a:ext uri="{FF2B5EF4-FFF2-40B4-BE49-F238E27FC236}">
                <a16:creationId xmlns:a16="http://schemas.microsoft.com/office/drawing/2014/main" id="{C9F6EFA5-FA4C-48BB-9C59-B7B5F70D0F9B}"/>
              </a:ext>
            </a:extLst>
          </p:cNvPr>
          <p:cNvSpPr/>
          <p:nvPr/>
        </p:nvSpPr>
        <p:spPr>
          <a:xfrm>
            <a:off x="366905" y="1791908"/>
            <a:ext cx="1209399" cy="596612"/>
          </a:xfrm>
          <a:prstGeom prst="wedgeRectCallout">
            <a:avLst>
              <a:gd name="adj1" fmla="val 11350"/>
              <a:gd name="adj2" fmla="val 126682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ja-JP" altLang="en-US" sz="1108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788BE878-4F65-4E12-B21C-783D9687C7CB}"/>
              </a:ext>
            </a:extLst>
          </p:cNvPr>
          <p:cNvSpPr/>
          <p:nvPr/>
        </p:nvSpPr>
        <p:spPr>
          <a:xfrm>
            <a:off x="432419" y="1799763"/>
            <a:ext cx="1143887" cy="60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lang="ja-JP" altLang="en-US" sz="1662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電子銃</a:t>
            </a:r>
            <a:r>
              <a:rPr lang="en-US" altLang="ja-JP" sz="1662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</a:p>
          <a:p>
            <a:pPr defTabSz="422041">
              <a:defRPr/>
            </a:pPr>
            <a:r>
              <a:rPr lang="en-US" altLang="ja-JP" sz="1662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DC 100kV</a:t>
            </a: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82ED2183-75A0-46F4-8039-61B53957B549}"/>
              </a:ext>
            </a:extLst>
          </p:cNvPr>
          <p:cNvCxnSpPr>
            <a:cxnSpLocks/>
          </p:cNvCxnSpPr>
          <p:nvPr/>
        </p:nvCxnSpPr>
        <p:spPr>
          <a:xfrm>
            <a:off x="495420" y="3330550"/>
            <a:ext cx="1216147" cy="30249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7">
            <a:extLst>
              <a:ext uri="{FF2B5EF4-FFF2-40B4-BE49-F238E27FC236}">
                <a16:creationId xmlns:a16="http://schemas.microsoft.com/office/drawing/2014/main" id="{6597DC87-3624-43BA-AB6F-7FFB4157B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28" y="1662058"/>
            <a:ext cx="6161984" cy="3007983"/>
          </a:xfrm>
          <a:prstGeom prst="rect">
            <a:avLst/>
          </a:prstGeom>
        </p:spPr>
      </p:pic>
      <p:sp>
        <p:nvSpPr>
          <p:cNvPr id="66" name="TextBox 37">
            <a:extLst>
              <a:ext uri="{FF2B5EF4-FFF2-40B4-BE49-F238E27FC236}">
                <a16:creationId xmlns:a16="http://schemas.microsoft.com/office/drawing/2014/main" id="{ADC7A950-D5DC-41AE-8D37-358581164E82}"/>
              </a:ext>
            </a:extLst>
          </p:cNvPr>
          <p:cNvSpPr txBox="1"/>
          <p:nvPr/>
        </p:nvSpPr>
        <p:spPr>
          <a:xfrm>
            <a:off x="3129976" y="3813953"/>
            <a:ext cx="875753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246" b="1" dirty="0">
                <a:solidFill>
                  <a:srgbClr val="C93F53"/>
                </a:solidFill>
                <a:latin typeface="Calibri" panose="020F0502020204030204"/>
              </a:rPr>
              <a:t>Collimator</a:t>
            </a:r>
          </a:p>
        </p:txBody>
      </p:sp>
      <p:sp>
        <p:nvSpPr>
          <p:cNvPr id="68" name="TextBox 41">
            <a:extLst>
              <a:ext uri="{FF2B5EF4-FFF2-40B4-BE49-F238E27FC236}">
                <a16:creationId xmlns:a16="http://schemas.microsoft.com/office/drawing/2014/main" id="{5430AD64-E450-4046-9370-4286BE58481F}"/>
              </a:ext>
            </a:extLst>
          </p:cNvPr>
          <p:cNvSpPr txBox="1"/>
          <p:nvPr/>
        </p:nvSpPr>
        <p:spPr>
          <a:xfrm>
            <a:off x="4057632" y="3687692"/>
            <a:ext cx="987771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108" b="1" dirty="0">
                <a:solidFill>
                  <a:srgbClr val="00B050"/>
                </a:solidFill>
                <a:latin typeface="Calibri" panose="020F0502020204030204"/>
              </a:rPr>
              <a:t>Steering Coils</a:t>
            </a:r>
          </a:p>
        </p:txBody>
      </p:sp>
      <p:sp>
        <p:nvSpPr>
          <p:cNvPr id="69" name="Rectangle 20">
            <a:extLst>
              <a:ext uri="{FF2B5EF4-FFF2-40B4-BE49-F238E27FC236}">
                <a16:creationId xmlns:a16="http://schemas.microsoft.com/office/drawing/2014/main" id="{5CB0EB93-7A48-491C-85FC-04C495258AD1}"/>
              </a:ext>
            </a:extLst>
          </p:cNvPr>
          <p:cNvSpPr/>
          <p:nvPr/>
        </p:nvSpPr>
        <p:spPr>
          <a:xfrm>
            <a:off x="2939087" y="4114534"/>
            <a:ext cx="204501" cy="943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2">
            <a:extLst>
              <a:ext uri="{FF2B5EF4-FFF2-40B4-BE49-F238E27FC236}">
                <a16:creationId xmlns:a16="http://schemas.microsoft.com/office/drawing/2014/main" id="{8054F9A9-CD80-410F-97C0-6E44298695ED}"/>
              </a:ext>
            </a:extLst>
          </p:cNvPr>
          <p:cNvSpPr/>
          <p:nvPr/>
        </p:nvSpPr>
        <p:spPr>
          <a:xfrm>
            <a:off x="2939087" y="4324445"/>
            <a:ext cx="204501" cy="943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Rectangle 43">
            <a:extLst>
              <a:ext uri="{FF2B5EF4-FFF2-40B4-BE49-F238E27FC236}">
                <a16:creationId xmlns:a16="http://schemas.microsoft.com/office/drawing/2014/main" id="{4A3A9A33-8AD8-4425-AE28-E9C36EC88F19}"/>
              </a:ext>
            </a:extLst>
          </p:cNvPr>
          <p:cNvSpPr/>
          <p:nvPr/>
        </p:nvSpPr>
        <p:spPr>
          <a:xfrm>
            <a:off x="3440762" y="4091866"/>
            <a:ext cx="204501" cy="943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 44">
            <a:extLst>
              <a:ext uri="{FF2B5EF4-FFF2-40B4-BE49-F238E27FC236}">
                <a16:creationId xmlns:a16="http://schemas.microsoft.com/office/drawing/2014/main" id="{80BBA90F-A15A-46EF-9156-74DCC8B916DB}"/>
              </a:ext>
            </a:extLst>
          </p:cNvPr>
          <p:cNvSpPr/>
          <p:nvPr/>
        </p:nvSpPr>
        <p:spPr>
          <a:xfrm>
            <a:off x="3440762" y="4301644"/>
            <a:ext cx="204501" cy="943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TextBox 45">
            <a:extLst>
              <a:ext uri="{FF2B5EF4-FFF2-40B4-BE49-F238E27FC236}">
                <a16:creationId xmlns:a16="http://schemas.microsoft.com/office/drawing/2014/main" id="{5E887A77-8286-4D1A-BEB1-193836C77EDD}"/>
              </a:ext>
            </a:extLst>
          </p:cNvPr>
          <p:cNvSpPr txBox="1"/>
          <p:nvPr/>
        </p:nvSpPr>
        <p:spPr>
          <a:xfrm>
            <a:off x="2872560" y="4373441"/>
            <a:ext cx="987771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108" b="1" dirty="0">
                <a:solidFill>
                  <a:srgbClr val="00B050"/>
                </a:solidFill>
                <a:latin typeface="Calibri" panose="020F0502020204030204"/>
              </a:rPr>
              <a:t>Steering Coils</a:t>
            </a:r>
          </a:p>
        </p:txBody>
      </p:sp>
      <p:sp>
        <p:nvSpPr>
          <p:cNvPr id="74" name="TextBox 48">
            <a:extLst>
              <a:ext uri="{FF2B5EF4-FFF2-40B4-BE49-F238E27FC236}">
                <a16:creationId xmlns:a16="http://schemas.microsoft.com/office/drawing/2014/main" id="{ECE5A2C1-4A10-49AC-8AEE-C98A255CCDA9}"/>
              </a:ext>
            </a:extLst>
          </p:cNvPr>
          <p:cNvSpPr txBox="1"/>
          <p:nvPr/>
        </p:nvSpPr>
        <p:spPr>
          <a:xfrm>
            <a:off x="901991" y="3687690"/>
            <a:ext cx="104034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246" b="1" dirty="0">
                <a:solidFill>
                  <a:srgbClr val="FF0000"/>
                </a:solidFill>
                <a:latin typeface="Calibri" panose="020F0502020204030204"/>
              </a:rPr>
              <a:t>Electron Gun</a:t>
            </a:r>
          </a:p>
        </p:txBody>
      </p:sp>
      <p:sp>
        <p:nvSpPr>
          <p:cNvPr id="75" name="TextBox 49">
            <a:extLst>
              <a:ext uri="{FF2B5EF4-FFF2-40B4-BE49-F238E27FC236}">
                <a16:creationId xmlns:a16="http://schemas.microsoft.com/office/drawing/2014/main" id="{399E7E7D-21BA-4CBD-85A0-EAA0BE182C3E}"/>
              </a:ext>
            </a:extLst>
          </p:cNvPr>
          <p:cNvSpPr txBox="1"/>
          <p:nvPr/>
        </p:nvSpPr>
        <p:spPr>
          <a:xfrm>
            <a:off x="1952692" y="3634757"/>
            <a:ext cx="835998" cy="475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246" b="1" dirty="0">
                <a:solidFill>
                  <a:srgbClr val="5B9BD5"/>
                </a:solidFill>
                <a:latin typeface="Calibri" panose="020F0502020204030204"/>
              </a:rPr>
              <a:t>Electric</a:t>
            </a:r>
          </a:p>
          <a:p>
            <a:pPr defTabSz="422041">
              <a:defRPr/>
            </a:pPr>
            <a:r>
              <a:rPr lang="en-US" sz="1246" b="1" dirty="0">
                <a:solidFill>
                  <a:srgbClr val="5B9BD5"/>
                </a:solidFill>
                <a:latin typeface="Calibri" panose="020F0502020204030204"/>
              </a:rPr>
              <a:t> Deflector</a:t>
            </a:r>
          </a:p>
        </p:txBody>
      </p:sp>
      <p:sp>
        <p:nvSpPr>
          <p:cNvPr id="76" name="TextBox 50">
            <a:extLst>
              <a:ext uri="{FF2B5EF4-FFF2-40B4-BE49-F238E27FC236}">
                <a16:creationId xmlns:a16="http://schemas.microsoft.com/office/drawing/2014/main" id="{2643ECB3-16E4-4E44-BEA6-26DA6A0A5FF9}"/>
              </a:ext>
            </a:extLst>
          </p:cNvPr>
          <p:cNvSpPr txBox="1"/>
          <p:nvPr/>
        </p:nvSpPr>
        <p:spPr>
          <a:xfrm>
            <a:off x="3947303" y="3873561"/>
            <a:ext cx="755702" cy="28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lang="en-US" sz="1246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Quad’s</a:t>
            </a:r>
          </a:p>
        </p:txBody>
      </p:sp>
      <p:sp>
        <p:nvSpPr>
          <p:cNvPr id="77" name="TextBox 51">
            <a:extLst>
              <a:ext uri="{FF2B5EF4-FFF2-40B4-BE49-F238E27FC236}">
                <a16:creationId xmlns:a16="http://schemas.microsoft.com/office/drawing/2014/main" id="{23E31B93-8A49-4024-A299-5C14DEF54D08}"/>
              </a:ext>
            </a:extLst>
          </p:cNvPr>
          <p:cNvSpPr txBox="1"/>
          <p:nvPr/>
        </p:nvSpPr>
        <p:spPr>
          <a:xfrm>
            <a:off x="4519650" y="4303872"/>
            <a:ext cx="577402" cy="348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831" b="1" dirty="0">
                <a:solidFill>
                  <a:srgbClr val="00B0F0"/>
                </a:solidFill>
                <a:latin typeface="Calibri" panose="020F0502020204030204"/>
              </a:rPr>
              <a:t>Bending </a:t>
            </a:r>
          </a:p>
          <a:p>
            <a:pPr defTabSz="422041">
              <a:defRPr/>
            </a:pPr>
            <a:r>
              <a:rPr lang="en-US" sz="831" b="1" dirty="0">
                <a:solidFill>
                  <a:srgbClr val="00B0F0"/>
                </a:solidFill>
                <a:latin typeface="Calibri" panose="020F0502020204030204"/>
              </a:rPr>
              <a:t>magnet1</a:t>
            </a:r>
          </a:p>
        </p:txBody>
      </p:sp>
      <p:cxnSp>
        <p:nvCxnSpPr>
          <p:cNvPr id="78" name="Straight Arrow Connector 62">
            <a:extLst>
              <a:ext uri="{FF2B5EF4-FFF2-40B4-BE49-F238E27FC236}">
                <a16:creationId xmlns:a16="http://schemas.microsoft.com/office/drawing/2014/main" id="{42ABE305-55F7-4A76-A6E4-3AF213720D86}"/>
              </a:ext>
            </a:extLst>
          </p:cNvPr>
          <p:cNvCxnSpPr/>
          <p:nvPr/>
        </p:nvCxnSpPr>
        <p:spPr>
          <a:xfrm>
            <a:off x="4813755" y="4262077"/>
            <a:ext cx="1012327" cy="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63">
            <a:extLst>
              <a:ext uri="{FF2B5EF4-FFF2-40B4-BE49-F238E27FC236}">
                <a16:creationId xmlns:a16="http://schemas.microsoft.com/office/drawing/2014/main" id="{E18CDB84-03FA-4C6B-9D70-83C116454D47}"/>
              </a:ext>
            </a:extLst>
          </p:cNvPr>
          <p:cNvSpPr/>
          <p:nvPr/>
        </p:nvSpPr>
        <p:spPr>
          <a:xfrm rot="19122787" flipH="1">
            <a:off x="5799298" y="4147847"/>
            <a:ext cx="31651" cy="236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ectangle 64">
            <a:extLst>
              <a:ext uri="{FF2B5EF4-FFF2-40B4-BE49-F238E27FC236}">
                <a16:creationId xmlns:a16="http://schemas.microsoft.com/office/drawing/2014/main" id="{EAD4FD4B-11DA-4E07-B883-858B2F79A713}"/>
              </a:ext>
            </a:extLst>
          </p:cNvPr>
          <p:cNvSpPr/>
          <p:nvPr/>
        </p:nvSpPr>
        <p:spPr>
          <a:xfrm flipH="1">
            <a:off x="3875689" y="4106263"/>
            <a:ext cx="46759" cy="312523"/>
          </a:xfrm>
          <a:prstGeom prst="rect">
            <a:avLst/>
          </a:prstGeom>
          <a:solidFill>
            <a:srgbClr val="C9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1" name="Straight Arrow Connector 65">
            <a:extLst>
              <a:ext uri="{FF2B5EF4-FFF2-40B4-BE49-F238E27FC236}">
                <a16:creationId xmlns:a16="http://schemas.microsoft.com/office/drawing/2014/main" id="{279CB2EE-0490-42CF-85E4-45C7DBEA95DA}"/>
              </a:ext>
            </a:extLst>
          </p:cNvPr>
          <p:cNvCxnSpPr/>
          <p:nvPr/>
        </p:nvCxnSpPr>
        <p:spPr>
          <a:xfrm flipV="1">
            <a:off x="443265" y="4711804"/>
            <a:ext cx="4370491" cy="1167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66">
            <a:extLst>
              <a:ext uri="{FF2B5EF4-FFF2-40B4-BE49-F238E27FC236}">
                <a16:creationId xmlns:a16="http://schemas.microsoft.com/office/drawing/2014/main" id="{00EDCE4D-484A-46C8-9981-F4815CC815F9}"/>
              </a:ext>
            </a:extLst>
          </p:cNvPr>
          <p:cNvSpPr txBox="1"/>
          <p:nvPr/>
        </p:nvSpPr>
        <p:spPr>
          <a:xfrm>
            <a:off x="2393131" y="4568962"/>
            <a:ext cx="433132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246" b="1" dirty="0">
                <a:solidFill>
                  <a:prstClr val="black"/>
                </a:solidFill>
                <a:latin typeface="Calibri" panose="020F0502020204030204"/>
              </a:rPr>
              <a:t>2 m</a:t>
            </a:r>
          </a:p>
        </p:txBody>
      </p:sp>
      <p:sp>
        <p:nvSpPr>
          <p:cNvPr id="85" name="Rectangle 80">
            <a:extLst>
              <a:ext uri="{FF2B5EF4-FFF2-40B4-BE49-F238E27FC236}">
                <a16:creationId xmlns:a16="http://schemas.microsoft.com/office/drawing/2014/main" id="{04119739-4531-4B49-A924-1A5875C3D03F}"/>
              </a:ext>
            </a:extLst>
          </p:cNvPr>
          <p:cNvSpPr/>
          <p:nvPr/>
        </p:nvSpPr>
        <p:spPr>
          <a:xfrm rot="8361503">
            <a:off x="4789080" y="3805969"/>
            <a:ext cx="548835" cy="29273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3" descr="C:\Users\hiromi\Desktop\TestBeamLine\Resized\P1010031 (2).jpg">
            <a:extLst>
              <a:ext uri="{FF2B5EF4-FFF2-40B4-BE49-F238E27FC236}">
                <a16:creationId xmlns:a16="http://schemas.microsoft.com/office/drawing/2014/main" id="{AEFE1AE9-79D7-44E1-8892-77BEE61A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73" y="1375723"/>
            <a:ext cx="2831368" cy="1987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4DAB855-E220-4A63-AACF-0C248BF81102}"/>
              </a:ext>
            </a:extLst>
          </p:cNvPr>
          <p:cNvSpPr/>
          <p:nvPr/>
        </p:nvSpPr>
        <p:spPr>
          <a:xfrm>
            <a:off x="6607239" y="3491296"/>
            <a:ext cx="2338418" cy="77425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defTabSz="844083">
              <a:buFont typeface="Arial" panose="020B0604020202020204" pitchFamily="34" charset="0"/>
              <a:buChar char="•"/>
              <a:defRPr/>
            </a:pPr>
            <a:r>
              <a:rPr kumimoji="1" lang="en-US" altLang="ja-JP" sz="1477" dirty="0" err="1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Wakate</a:t>
            </a:r>
            <a:r>
              <a:rPr kumimoji="1" lang="en-US" altLang="ja-JP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 B:2011</a:t>
            </a:r>
            <a:r>
              <a:rPr kumimoji="1" lang="ja-JP" altLang="en-US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～</a:t>
            </a:r>
            <a:r>
              <a:rPr kumimoji="1" lang="en-US" altLang="ja-JP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2013</a:t>
            </a:r>
          </a:p>
          <a:p>
            <a:pPr marL="263776" indent="-263776" defTabSz="844083">
              <a:buFont typeface="Arial" panose="020B0604020202020204" pitchFamily="34" charset="0"/>
              <a:buChar char="•"/>
              <a:defRPr/>
            </a:pPr>
            <a:r>
              <a:rPr lang="en-US" altLang="ja-JP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Kiban-</a:t>
            </a:r>
            <a:r>
              <a:rPr kumimoji="1" lang="en-US" altLang="ja-JP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B:2014</a:t>
            </a:r>
            <a:r>
              <a:rPr kumimoji="1" lang="ja-JP" altLang="en-US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～</a:t>
            </a:r>
            <a:r>
              <a:rPr kumimoji="1" lang="en-US" altLang="ja-JP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2018</a:t>
            </a:r>
          </a:p>
          <a:p>
            <a:pPr marL="263776" indent="-263776" defTabSz="844083">
              <a:buFont typeface="Arial" panose="020B0604020202020204" pitchFamily="34" charset="0"/>
              <a:buChar char="•"/>
              <a:defRPr/>
            </a:pPr>
            <a:r>
              <a:rPr lang="en-US" altLang="ja-JP" sz="1477" b="1" dirty="0" err="1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Kiban</a:t>
            </a:r>
            <a:r>
              <a:rPr lang="en-US" altLang="ja-JP" sz="1477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-</a:t>
            </a:r>
            <a:r>
              <a:rPr kumimoji="1" lang="ja-JP" altLang="ja-JP" sz="1477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Ａ</a:t>
            </a:r>
            <a:r>
              <a:rPr kumimoji="1" lang="en-US" altLang="ja-JP" sz="1477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2019</a:t>
            </a:r>
            <a:r>
              <a:rPr kumimoji="1" lang="ja-JP" altLang="en-US" sz="1477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～</a:t>
            </a:r>
            <a:r>
              <a:rPr kumimoji="1" lang="en-US" altLang="ja-JP" sz="1477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2022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9F324F-97FA-44E3-B900-A010C2E3ECB6}"/>
              </a:ext>
            </a:extLst>
          </p:cNvPr>
          <p:cNvSpPr txBox="1"/>
          <p:nvPr/>
        </p:nvSpPr>
        <p:spPr>
          <a:xfrm>
            <a:off x="0" y="1800287"/>
            <a:ext cx="2140092" cy="162698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844083">
              <a:buFont typeface="Wingdings" panose="05000000000000000000" pitchFamily="2" charset="2"/>
              <a:buChar char="ü"/>
            </a:pPr>
            <a:r>
              <a:rPr kumimoji="1"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Learn how to control beam of “X-Y coupling”</a:t>
            </a:r>
          </a:p>
          <a:p>
            <a:pPr marL="285750" indent="-285750" defTabSz="844083">
              <a:buFont typeface="Wingdings" panose="05000000000000000000" pitchFamily="2" charset="2"/>
              <a:buChar char="ü"/>
            </a:pPr>
            <a:r>
              <a:rPr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Reflect studies on original experiment </a:t>
            </a:r>
            <a:endParaRPr kumimoji="1" lang="en-US" altLang="ja-JP" sz="1662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92CF9DB-8196-4614-966F-1431FEF9FCE2}"/>
              </a:ext>
            </a:extLst>
          </p:cNvPr>
          <p:cNvSpPr txBox="1"/>
          <p:nvPr/>
        </p:nvSpPr>
        <p:spPr>
          <a:xfrm>
            <a:off x="-20483" y="765157"/>
            <a:ext cx="9144000" cy="6038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defTabSz="844083">
              <a:buFont typeface="Arial" panose="020B0604020202020204" pitchFamily="34" charset="0"/>
              <a:buChar char="•"/>
            </a:pPr>
            <a:r>
              <a:rPr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80keV Electron beam (</a:t>
            </a:r>
            <a:r>
              <a:rPr lang="el-GR" altLang="ja-JP" sz="1662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β</a:t>
            </a:r>
            <a:r>
              <a:rPr lang="en-US" altLang="ja-JP" sz="1662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=0.5), instead of muon, is adjusted “X-Y coupling”, injected into </a:t>
            </a:r>
            <a:r>
              <a:rPr lang="el-GR" altLang="ja-JP" sz="1662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ϕ</a:t>
            </a:r>
            <a:r>
              <a:rPr lang="en-US" altLang="ja-JP" sz="1662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0.24m orbit.</a:t>
            </a:r>
          </a:p>
          <a:p>
            <a:pPr marL="285750" indent="-285750" defTabSz="844083">
              <a:buFont typeface="Arial" panose="020B0604020202020204" pitchFamily="34" charset="0"/>
              <a:buChar char="•"/>
            </a:pPr>
            <a:r>
              <a:rPr kumimoji="1" lang="en-US" altLang="ja-JP" sz="1662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Cyclotoron</a:t>
            </a:r>
            <a:r>
              <a:rPr kumimoji="1" lang="en-US" altLang="ja-JP" sz="1662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period is only 5nsec.</a:t>
            </a:r>
            <a:endParaRPr kumimoji="1" lang="en-US" altLang="ja-JP" sz="1662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4" name="スライド番号プレースホルダー 2">
            <a:extLst>
              <a:ext uri="{FF2B5EF4-FFF2-40B4-BE49-F238E27FC236}">
                <a16:creationId xmlns:a16="http://schemas.microsoft.com/office/drawing/2014/main" id="{F64C9680-17DA-4376-9DE1-F19CE388F8A0}"/>
              </a:ext>
            </a:extLst>
          </p:cNvPr>
          <p:cNvSpPr txBox="1">
            <a:spLocks/>
          </p:cNvSpPr>
          <p:nvPr/>
        </p:nvSpPr>
        <p:spPr>
          <a:xfrm>
            <a:off x="7244862" y="4798948"/>
            <a:ext cx="1899138" cy="337038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22041"/>
            <a:fld id="{D878729B-CCA1-442F-9676-D53C76C34CB2}" type="slidenum">
              <a:rPr kumimoji="1" lang="ja-JP" altLang="en-US" sz="2585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422041"/>
              <a:t>12</a:t>
            </a:fld>
            <a:endParaRPr kumimoji="1" lang="ja-JP" altLang="en-US" sz="2585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343CAE-5D99-3E1C-9983-56E72ED1D72A}"/>
              </a:ext>
            </a:extLst>
          </p:cNvPr>
          <p:cNvSpPr txBox="1"/>
          <p:nvPr/>
        </p:nvSpPr>
        <p:spPr>
          <a:xfrm>
            <a:off x="6077810" y="4482381"/>
            <a:ext cx="24971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44083"/>
            <a:r>
              <a:rPr kumimoji="1" lang="en-US" altLang="ja-JP" sz="1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Top view of wide-angle camera</a:t>
            </a:r>
            <a:endParaRPr kumimoji="1" lang="ja-JP" altLang="en-US" sz="14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56299FC-846C-9159-4966-B65349FEC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91" y="4822930"/>
            <a:ext cx="8483887" cy="1949322"/>
          </a:xfrm>
          <a:prstGeom prst="rect">
            <a:avLst/>
          </a:prstGeom>
        </p:spPr>
      </p:pic>
      <p:pic>
        <p:nvPicPr>
          <p:cNvPr id="11" name="図 10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B7C519D3-44DA-0C24-04AE-6E5C66E6F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239" y="1573164"/>
            <a:ext cx="2427246" cy="1831993"/>
          </a:xfrm>
          <a:prstGeom prst="rect">
            <a:avLst/>
          </a:prstGeom>
        </p:spPr>
      </p:pic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AC203FC-AC1C-D225-4EA9-0990403D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95250"/>
            <a:ext cx="927100" cy="365125"/>
          </a:xfrm>
        </p:spPr>
        <p:txBody>
          <a:bodyPr/>
          <a:lstStyle/>
          <a:p>
            <a:fld id="{63185B33-F600-E14C-AD77-594A2EFB1D59}" type="slidenum">
              <a:rPr lang="en-US" altLang="ja-JP" sz="3200" smtClean="0"/>
              <a:t>12</a:t>
            </a:fld>
            <a:endParaRPr kumimoji="1" lang="ja-JP" altLang="en-US" sz="3200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B932955-375D-EBD8-690F-643AD385E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428377" flipH="1">
            <a:off x="5765245" y="1369775"/>
            <a:ext cx="591852" cy="3043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5499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1D5C42E-1676-9559-D3F7-8F21DF267A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7095" y="2134169"/>
            <a:ext cx="6210112" cy="43227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FBBB457-B637-A794-C9E0-9EC76B1A8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295" y="2301527"/>
            <a:ext cx="2485828" cy="2973246"/>
          </a:xfrm>
          <a:prstGeom prst="rect">
            <a:avLst/>
          </a:prstGeom>
        </p:spPr>
      </p:pic>
      <p:sp>
        <p:nvSpPr>
          <p:cNvPr id="8" name="爆発: 14 pt 7">
            <a:extLst>
              <a:ext uri="{FF2B5EF4-FFF2-40B4-BE49-F238E27FC236}">
                <a16:creationId xmlns:a16="http://schemas.microsoft.com/office/drawing/2014/main" id="{125628E5-CCF9-9CEE-C4C6-0A102EC123BF}"/>
              </a:ext>
            </a:extLst>
          </p:cNvPr>
          <p:cNvSpPr/>
          <p:nvPr/>
        </p:nvSpPr>
        <p:spPr>
          <a:xfrm>
            <a:off x="7218113" y="4525412"/>
            <a:ext cx="494818" cy="276999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9" name="爆発: 14 pt 8">
            <a:extLst>
              <a:ext uri="{FF2B5EF4-FFF2-40B4-BE49-F238E27FC236}">
                <a16:creationId xmlns:a16="http://schemas.microsoft.com/office/drawing/2014/main" id="{B0D2C64E-03E9-0CB4-77B0-39A412C4E231}"/>
              </a:ext>
            </a:extLst>
          </p:cNvPr>
          <p:cNvSpPr/>
          <p:nvPr/>
        </p:nvSpPr>
        <p:spPr>
          <a:xfrm>
            <a:off x="7228052" y="2701231"/>
            <a:ext cx="494818" cy="276999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EC628B-FDC9-145C-A05F-E61DFFD9B69F}"/>
              </a:ext>
            </a:extLst>
          </p:cNvPr>
          <p:cNvSpPr/>
          <p:nvPr/>
        </p:nvSpPr>
        <p:spPr>
          <a:xfrm>
            <a:off x="8034310" y="5285075"/>
            <a:ext cx="183057" cy="354546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21B32EE-EA3C-8FDA-6799-019E25644439}"/>
              </a:ext>
            </a:extLst>
          </p:cNvPr>
          <p:cNvCxnSpPr>
            <a:cxnSpLocks/>
          </p:cNvCxnSpPr>
          <p:nvPr/>
        </p:nvCxnSpPr>
        <p:spPr>
          <a:xfrm flipH="1">
            <a:off x="5792104" y="3875842"/>
            <a:ext cx="1409429" cy="2280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BA36BBEF-9D32-E16C-8F7B-B80F834449EB}"/>
              </a:ext>
            </a:extLst>
          </p:cNvPr>
          <p:cNvCxnSpPr>
            <a:cxnSpLocks/>
          </p:cNvCxnSpPr>
          <p:nvPr/>
        </p:nvCxnSpPr>
        <p:spPr>
          <a:xfrm flipH="1" flipV="1">
            <a:off x="5521868" y="4216841"/>
            <a:ext cx="1121614" cy="6006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64B37B7-B421-5393-05FA-B008D2801C23}"/>
              </a:ext>
            </a:extLst>
          </p:cNvPr>
          <p:cNvCxnSpPr>
            <a:cxnSpLocks/>
          </p:cNvCxnSpPr>
          <p:nvPr/>
        </p:nvCxnSpPr>
        <p:spPr>
          <a:xfrm flipH="1" flipV="1">
            <a:off x="6128855" y="2444009"/>
            <a:ext cx="1030424" cy="3957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4CA4610-EDA5-97F7-3D67-602931F4D0EA}"/>
              </a:ext>
            </a:extLst>
          </p:cNvPr>
          <p:cNvSpPr txBox="1"/>
          <p:nvPr/>
        </p:nvSpPr>
        <p:spPr>
          <a:xfrm>
            <a:off x="1739412" y="2986905"/>
            <a:ext cx="218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432FF"/>
                </a:solidFill>
              </a:rPr>
              <a:t>Very preliminary</a:t>
            </a:r>
            <a:endParaRPr lang="ja-JP" altLang="en-US" b="1" dirty="0">
              <a:solidFill>
                <a:srgbClr val="0432FF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211FE85-9566-8D56-6B3C-963D951D9905}"/>
              </a:ext>
            </a:extLst>
          </p:cNvPr>
          <p:cNvSpPr txBox="1"/>
          <p:nvPr/>
        </p:nvSpPr>
        <p:spPr>
          <a:xfrm>
            <a:off x="7604293" y="2663068"/>
            <a:ext cx="1031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>
                <a:solidFill>
                  <a:srgbClr val="FFFF00"/>
                </a:solidFill>
              </a:rPr>
              <a:t>Upper</a:t>
            </a:r>
            <a:r>
              <a:rPr lang="ja-JP" altLang="en-US" sz="1350" b="1" dirty="0">
                <a:solidFill>
                  <a:srgbClr val="FFFF00"/>
                </a:solidFill>
              </a:rPr>
              <a:t> </a:t>
            </a:r>
            <a:r>
              <a:rPr lang="en-US" altLang="ja-JP" sz="1350" b="1" dirty="0">
                <a:solidFill>
                  <a:srgbClr val="FFFF00"/>
                </a:solidFill>
              </a:rPr>
              <a:t>monitor</a:t>
            </a:r>
            <a:endParaRPr lang="ja-JP" altLang="en-US" sz="1350" b="1" dirty="0">
              <a:solidFill>
                <a:srgbClr val="FFFF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C3A0E4E-B4F2-293F-47A4-9AA4A4EBD29F}"/>
              </a:ext>
            </a:extLst>
          </p:cNvPr>
          <p:cNvSpPr txBox="1"/>
          <p:nvPr/>
        </p:nvSpPr>
        <p:spPr>
          <a:xfrm>
            <a:off x="6643482" y="4608115"/>
            <a:ext cx="1031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>
                <a:solidFill>
                  <a:srgbClr val="FFFF00"/>
                </a:solidFill>
              </a:rPr>
              <a:t>Lower</a:t>
            </a:r>
            <a:r>
              <a:rPr lang="ja-JP" altLang="en-US" sz="1350" b="1" dirty="0">
                <a:solidFill>
                  <a:srgbClr val="FFFF00"/>
                </a:solidFill>
              </a:rPr>
              <a:t> </a:t>
            </a:r>
            <a:r>
              <a:rPr lang="en-US" altLang="ja-JP" sz="1350" b="1" dirty="0">
                <a:solidFill>
                  <a:srgbClr val="FFFF00"/>
                </a:solidFill>
              </a:rPr>
              <a:t>monitor</a:t>
            </a:r>
            <a:endParaRPr lang="ja-JP" altLang="en-US" sz="1350" b="1" dirty="0">
              <a:solidFill>
                <a:srgbClr val="FFFF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A42FDD4-7BD5-C767-EE43-3263FDA0AFA9}"/>
              </a:ext>
            </a:extLst>
          </p:cNvPr>
          <p:cNvSpPr txBox="1"/>
          <p:nvPr/>
        </p:nvSpPr>
        <p:spPr>
          <a:xfrm>
            <a:off x="1746599" y="5162266"/>
            <a:ext cx="18263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Kicker</a:t>
            </a:r>
            <a:r>
              <a:rPr lang="ja-JP" altLang="en-US" sz="1350" dirty="0"/>
              <a:t> </a:t>
            </a:r>
            <a:r>
              <a:rPr lang="en-US" altLang="ja-JP" sz="1350" dirty="0"/>
              <a:t>current</a:t>
            </a:r>
            <a:endParaRPr lang="ja-JP" altLang="en-US" sz="1350" dirty="0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E4FAE4B0-EA5B-CAA0-E791-F9FAE0A07F0E}"/>
              </a:ext>
            </a:extLst>
          </p:cNvPr>
          <p:cNvCxnSpPr/>
          <p:nvPr/>
        </p:nvCxnSpPr>
        <p:spPr>
          <a:xfrm>
            <a:off x="7069363" y="2169293"/>
            <a:ext cx="555584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20BEF88-8023-9675-261B-5C8B3201DD5B}"/>
              </a:ext>
            </a:extLst>
          </p:cNvPr>
          <p:cNvSpPr txBox="1"/>
          <p:nvPr/>
        </p:nvSpPr>
        <p:spPr>
          <a:xfrm rot="16200000">
            <a:off x="-547582" y="3521932"/>
            <a:ext cx="18838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PMT signal (mV)</a:t>
            </a:r>
            <a:endParaRPr kumimoji="1" lang="ja-JP" altLang="en-US" sz="2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EEA7769-0E1B-1DFB-5777-FB2F712169E0}"/>
              </a:ext>
            </a:extLst>
          </p:cNvPr>
          <p:cNvSpPr txBox="1"/>
          <p:nvPr/>
        </p:nvSpPr>
        <p:spPr>
          <a:xfrm rot="16200000">
            <a:off x="-190508" y="5121142"/>
            <a:ext cx="12535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Kicker</a:t>
            </a:r>
            <a:br>
              <a:rPr lang="en-US" altLang="ja-JP" dirty="0"/>
            </a:br>
            <a:r>
              <a:rPr lang="en-US" altLang="ja-JP" dirty="0"/>
              <a:t>current </a:t>
            </a:r>
            <a:r>
              <a:rPr kumimoji="1" lang="en-US" altLang="ja-JP" dirty="0"/>
              <a:t> (A)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65362C7-ACD5-68C8-13B5-B81C65AD7799}"/>
              </a:ext>
            </a:extLst>
          </p:cNvPr>
          <p:cNvSpPr txBox="1"/>
          <p:nvPr/>
        </p:nvSpPr>
        <p:spPr>
          <a:xfrm>
            <a:off x="3779950" y="6000496"/>
            <a:ext cx="27013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 from TRG (us)      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1B3BF5B-948B-ACA8-C279-57095D7C3725}"/>
              </a:ext>
            </a:extLst>
          </p:cNvPr>
          <p:cNvSpPr txBox="1"/>
          <p:nvPr/>
        </p:nvSpPr>
        <p:spPr>
          <a:xfrm>
            <a:off x="4713955" y="3525480"/>
            <a:ext cx="14846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/>
              <a:t>SciFi</a:t>
            </a:r>
            <a:r>
              <a:rPr kumimoji="1" lang="en-US" altLang="ja-JP" sz="1200" dirty="0"/>
              <a:t> (storage region)</a:t>
            </a:r>
            <a:endParaRPr kumimoji="1" lang="ja-JP" altLang="en-US" sz="12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81F65DB-B1B8-C2A6-1398-3E3C7EF0A412}"/>
              </a:ext>
            </a:extLst>
          </p:cNvPr>
          <p:cNvSpPr txBox="1"/>
          <p:nvPr/>
        </p:nvSpPr>
        <p:spPr>
          <a:xfrm>
            <a:off x="3874428" y="2485703"/>
            <a:ext cx="18992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/>
              <a:t>SciFi</a:t>
            </a:r>
            <a:r>
              <a:rPr kumimoji="1" lang="en-US" altLang="ja-JP" sz="1200" dirty="0"/>
              <a:t> (above storage region)</a:t>
            </a:r>
            <a:endParaRPr kumimoji="1" lang="ja-JP" altLang="en-US" sz="12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25362CE-5B90-DC73-0497-AC127FD406B3}"/>
              </a:ext>
            </a:extLst>
          </p:cNvPr>
          <p:cNvSpPr txBox="1"/>
          <p:nvPr/>
        </p:nvSpPr>
        <p:spPr>
          <a:xfrm>
            <a:off x="1739412" y="4443317"/>
            <a:ext cx="190404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/>
              <a:t>SciFi</a:t>
            </a:r>
            <a:r>
              <a:rPr kumimoji="1" lang="en-US" altLang="ja-JP" sz="1200" dirty="0"/>
              <a:t> (below storage region)</a:t>
            </a:r>
            <a:endParaRPr kumimoji="1" lang="ja-JP" altLang="en-US" sz="1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A12552B-C9D1-C2AA-A284-8B83AD1ABEC7}"/>
              </a:ext>
            </a:extLst>
          </p:cNvPr>
          <p:cNvSpPr txBox="1"/>
          <p:nvPr/>
        </p:nvSpPr>
        <p:spPr>
          <a:xfrm>
            <a:off x="2636411" y="3491172"/>
            <a:ext cx="1451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0432FF"/>
                </a:solidFill>
              </a:rPr>
              <a:t>Delayed signal from</a:t>
            </a:r>
            <a:br>
              <a:rPr kumimoji="1" lang="en-US" altLang="ja-JP" sz="1200" b="1" dirty="0">
                <a:solidFill>
                  <a:srgbClr val="0432FF"/>
                </a:solidFill>
              </a:rPr>
            </a:br>
            <a:r>
              <a:rPr kumimoji="1" lang="en-US" altLang="ja-JP" sz="1200" b="1" dirty="0">
                <a:solidFill>
                  <a:srgbClr val="0432FF"/>
                </a:solidFill>
              </a:rPr>
              <a:t>stored electron</a:t>
            </a:r>
            <a:endParaRPr kumimoji="1" lang="ja-JP" altLang="en-US" sz="1200" b="1" dirty="0">
              <a:solidFill>
                <a:srgbClr val="0432FF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1778335-25E9-748F-7873-AC30C39E7B58}"/>
              </a:ext>
            </a:extLst>
          </p:cNvPr>
          <p:cNvSpPr txBox="1"/>
          <p:nvPr/>
        </p:nvSpPr>
        <p:spPr>
          <a:xfrm>
            <a:off x="1893355" y="2463232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Prompt signal from</a:t>
            </a:r>
            <a:br>
              <a:rPr kumimoji="1" lang="en-US" altLang="ja-JP" sz="1200" dirty="0">
                <a:solidFill>
                  <a:srgbClr val="FF0000"/>
                </a:solidFill>
              </a:rPr>
            </a:br>
            <a:r>
              <a:rPr kumimoji="1" lang="en-US" altLang="ja-JP" sz="1200" dirty="0">
                <a:solidFill>
                  <a:srgbClr val="FF0000"/>
                </a:solidFill>
              </a:rPr>
              <a:t>injected beam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4C4A97C-A4F2-199D-6983-51BE1BD7FB7B}"/>
              </a:ext>
            </a:extLst>
          </p:cNvPr>
          <p:cNvSpPr txBox="1"/>
          <p:nvPr/>
        </p:nvSpPr>
        <p:spPr>
          <a:xfrm>
            <a:off x="4023349" y="4451373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Prompt signal from</a:t>
            </a:r>
            <a:br>
              <a:rPr kumimoji="1" lang="en-US" altLang="ja-JP" sz="1200" dirty="0"/>
            </a:br>
            <a:r>
              <a:rPr kumimoji="1" lang="en-US" altLang="ja-JP" sz="1200" dirty="0"/>
              <a:t>injected beam</a:t>
            </a:r>
            <a:endParaRPr kumimoji="1" lang="ja-JP" altLang="en-US" sz="1200" dirty="0"/>
          </a:p>
        </p:txBody>
      </p:sp>
      <p:pic>
        <p:nvPicPr>
          <p:cNvPr id="44" name="図 43" descr="ポーズをとっているスーツ姿の男性のグループ&#10;&#10;中程度の精度で自動的に生成された説明">
            <a:extLst>
              <a:ext uri="{FF2B5EF4-FFF2-40B4-BE49-F238E27FC236}">
                <a16:creationId xmlns:a16="http://schemas.microsoft.com/office/drawing/2014/main" id="{66E32448-C0D5-A1B8-B52D-8EDC6EF0B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52" y="5444307"/>
            <a:ext cx="1503143" cy="1002879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E901902-421D-460A-2156-82FF64245DE9}"/>
              </a:ext>
            </a:extLst>
          </p:cNvPr>
          <p:cNvSpPr txBox="1"/>
          <p:nvPr/>
        </p:nvSpPr>
        <p:spPr>
          <a:xfrm>
            <a:off x="1176902" y="6322672"/>
            <a:ext cx="51945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https://www.ocha.ac.jp/danjo/op/ytp/20230221_yuasa.html</a:t>
            </a:r>
          </a:p>
        </p:txBody>
      </p:sp>
      <p:pic>
        <p:nvPicPr>
          <p:cNvPr id="48" name="図 47" descr="カップ, テーブル, 座る, 食品 が含まれている画像&#10;&#10;自動的に生成された説明">
            <a:extLst>
              <a:ext uri="{FF2B5EF4-FFF2-40B4-BE49-F238E27FC236}">
                <a16:creationId xmlns:a16="http://schemas.microsoft.com/office/drawing/2014/main" id="{6138EBC4-6232-A54E-5FFC-CD8078A37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176292" y="5507431"/>
            <a:ext cx="1178112" cy="787863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9DA77C88-1E0C-158D-CB94-B22FB2DD3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675" y="174928"/>
            <a:ext cx="2485828" cy="1897079"/>
          </a:xfrm>
          <a:prstGeom prst="rect">
            <a:avLst/>
          </a:prstGeom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305A8C4-900E-9024-1CE6-18B0A437A2C2}"/>
              </a:ext>
            </a:extLst>
          </p:cNvPr>
          <p:cNvSpPr txBox="1"/>
          <p:nvPr/>
        </p:nvSpPr>
        <p:spPr>
          <a:xfrm>
            <a:off x="7469894" y="173793"/>
            <a:ext cx="14467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DC beam with kicker coil</a:t>
            </a:r>
            <a:endParaRPr kumimoji="1" lang="ja-JP" altLang="en-US" sz="1400" dirty="0"/>
          </a:p>
        </p:txBody>
      </p:sp>
      <p:sp>
        <p:nvSpPr>
          <p:cNvPr id="43" name="スライド番号プレースホルダー 2">
            <a:extLst>
              <a:ext uri="{FF2B5EF4-FFF2-40B4-BE49-F238E27FC236}">
                <a16:creationId xmlns:a16="http://schemas.microsoft.com/office/drawing/2014/main" id="{448FC3BF-DA3F-5911-1221-4A4DE82C0F85}"/>
              </a:ext>
            </a:extLst>
          </p:cNvPr>
          <p:cNvSpPr txBox="1">
            <a:spLocks/>
          </p:cNvSpPr>
          <p:nvPr/>
        </p:nvSpPr>
        <p:spPr>
          <a:xfrm>
            <a:off x="7528654" y="74920"/>
            <a:ext cx="1543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78729B-CCA1-442F-9676-D53C76C34CB2}" type="slidenum">
              <a:rPr lang="ja-JP" altLang="en-US" sz="2100"/>
              <a:pPr/>
              <a:t>13</a:t>
            </a:fld>
            <a:endParaRPr lang="ja-JP" altLang="en-US" sz="2100" dirty="0"/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0854B10A-BE03-FFBE-F3D0-74F5EFC60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481" y="6456894"/>
            <a:ext cx="2532899" cy="340664"/>
          </a:xfrm>
          <a:prstGeom prst="rect">
            <a:avLst/>
          </a:prstGeom>
        </p:spPr>
      </p:pic>
      <p:sp>
        <p:nvSpPr>
          <p:cNvPr id="62" name="タイトル 7">
            <a:extLst>
              <a:ext uri="{FF2B5EF4-FFF2-40B4-BE49-F238E27FC236}">
                <a16:creationId xmlns:a16="http://schemas.microsoft.com/office/drawing/2014/main" id="{F17AC867-91D8-B9DD-4F92-2682147C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2449"/>
            <a:ext cx="5654841" cy="774145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algn="ctr"/>
            <a:r>
              <a:rPr lang="en-US" altLang="ja-JP" sz="295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result of “stored” beam of 3-D spiral injection</a:t>
            </a:r>
            <a:endParaRPr lang="ja-JP" altLang="en-US" sz="295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A04F3D05-B06C-0643-4190-03E564BD9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970" y="478455"/>
            <a:ext cx="2116776" cy="1587583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4D6BA7E-50C4-3CF6-6BE0-34318C1F44A7}"/>
              </a:ext>
            </a:extLst>
          </p:cNvPr>
          <p:cNvSpPr txBox="1"/>
          <p:nvPr/>
        </p:nvSpPr>
        <p:spPr>
          <a:xfrm>
            <a:off x="167095" y="1041366"/>
            <a:ext cx="3939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dirty="0"/>
              <a:t>Injected beam (100ns width) is kicked and then we detected “stored signal” for few </a:t>
            </a:r>
            <a:r>
              <a:rPr kumimoji="1" lang="el-GR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1" lang="ja-JP" altLang="en-US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0820A498-A670-E517-20A9-EC3C711C5379}"/>
              </a:ext>
            </a:extLst>
          </p:cNvPr>
          <p:cNvSpPr txBox="1"/>
          <p:nvPr/>
        </p:nvSpPr>
        <p:spPr>
          <a:xfrm>
            <a:off x="2136892" y="6569352"/>
            <a:ext cx="4499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https://www2.kek.jp/kokusai/AIL/TYL/index.html</a:t>
            </a:r>
          </a:p>
        </p:txBody>
      </p:sp>
    </p:spTree>
    <p:extLst>
      <p:ext uri="{BB962C8B-B14F-4D97-AF65-F5344CB8AC3E}">
        <p14:creationId xmlns:p14="http://schemas.microsoft.com/office/powerpoint/2010/main" val="3197610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2" descr="C:\Users\hiromi\Desktop\showcase_poster\画像データ\アピール用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662888"/>
            <a:ext cx="4757677" cy="38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400800" y="3796476"/>
            <a:ext cx="1969477" cy="439615"/>
          </a:xfrm>
        </p:spPr>
        <p:txBody>
          <a:bodyPr/>
          <a:lstStyle/>
          <a:p>
            <a:pPr defTabSz="422041">
              <a:defRPr/>
            </a:pPr>
            <a:fld id="{1BAB64A3-B66F-4554-A3B2-CEC128C9AD8B}" type="slidenum">
              <a:rPr kumimoji="1"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422041">
                <a:defRPr/>
              </a:pPr>
              <a:t>14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12" name="図 11" descr="IMG_55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68" y="1548372"/>
            <a:ext cx="3612222" cy="2709166"/>
          </a:xfrm>
          <a:prstGeom prst="rect">
            <a:avLst/>
          </a:prstGeom>
        </p:spPr>
      </p:pic>
      <p:pic>
        <p:nvPicPr>
          <p:cNvPr id="13" name="図 12" descr="スクリーンショット 2016-01-11 15.04.1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51" y="3775625"/>
            <a:ext cx="3098914" cy="11963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図 13" descr="スクリーンショット 2016-01-11 15.04.36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/>
          <a:stretch/>
        </p:blipFill>
        <p:spPr>
          <a:xfrm>
            <a:off x="5002121" y="5152755"/>
            <a:ext cx="3790186" cy="135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右矢印 14"/>
          <p:cNvSpPr/>
          <p:nvPr/>
        </p:nvSpPr>
        <p:spPr>
          <a:xfrm rot="3061401">
            <a:off x="7195915" y="4659698"/>
            <a:ext cx="668011" cy="3907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>
              <a:defRPr/>
            </a:pPr>
            <a:endParaRPr kumimoji="1" lang="ja-JP" altLang="en-US" sz="1662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54433" y="4095128"/>
            <a:ext cx="914033" cy="29117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kumimoji="1" lang="en-US" altLang="ja-JP" sz="1292" dirty="0">
                <a:solidFill>
                  <a:srgbClr val="FFFFFF"/>
                </a:solidFill>
                <a:latin typeface="Calibri" panose="020F0502020204030204"/>
                <a:ea typeface="游ゴシック" panose="020B0400000000000000" pitchFamily="50" charset="-128"/>
              </a:rPr>
              <a:t>April, 2015</a:t>
            </a:r>
            <a:endParaRPr kumimoji="1" lang="ja-JP" altLang="en-US" sz="1292" dirty="0">
              <a:solidFill>
                <a:srgbClr val="FFFFFF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80136" y="1537297"/>
            <a:ext cx="3152004" cy="603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kumimoji="1"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Test bench with superconducting magnet </a:t>
            </a:r>
            <a:r>
              <a:rPr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(dedicate for </a:t>
            </a:r>
            <a:r>
              <a:rPr kumimoji="1"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Mu HFS)</a:t>
            </a:r>
            <a:endParaRPr kumimoji="1" lang="ja-JP" altLang="en-US" sz="1662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5918" y="5975347"/>
            <a:ext cx="4392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[1] M. Abe, K. Shibata, “Consideration on Current and Coil Block Placements with Good Homogeneity  for MRI Magnets using Truncated SVD”, IEEE Trans. </a:t>
            </a:r>
            <a:r>
              <a:rPr lang="en-US" altLang="ja-JP" sz="8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Magn</a:t>
            </a: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., vol. 49, no. 6, pp. 2873-2880, June. 2013.</a:t>
            </a:r>
            <a:endParaRPr lang="ja-JP" altLang="ja-JP" sz="8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22041">
              <a:defRPr/>
            </a:pP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[2]</a:t>
            </a:r>
            <a:r>
              <a:rPr lang="ja-JP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阿部充志　他、特許第４９０２７８７号、「</a:t>
            </a: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MRI</a:t>
            </a:r>
            <a:r>
              <a:rPr lang="ja-JP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装置用磁場調整」、</a:t>
            </a:r>
            <a:endParaRPr lang="en-US" altLang="ja-JP" sz="8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　　　　</a:t>
            </a:r>
            <a:r>
              <a:rPr lang="ja-JP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平成</a:t>
            </a: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24</a:t>
            </a:r>
            <a:r>
              <a:rPr lang="ja-JP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年１月</a:t>
            </a: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13</a:t>
            </a:r>
            <a:r>
              <a:rPr lang="ja-JP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日登録、日本国特許庁</a:t>
            </a:r>
          </a:p>
        </p:txBody>
      </p:sp>
      <p:sp>
        <p:nvSpPr>
          <p:cNvPr id="4" name="スライド番号プレースホルダー 2">
            <a:extLst>
              <a:ext uri="{FF2B5EF4-FFF2-40B4-BE49-F238E27FC236}">
                <a16:creationId xmlns:a16="http://schemas.microsoft.com/office/drawing/2014/main" id="{A0A3B0C8-590E-4C0C-21BD-84E0ED942E1B}"/>
              </a:ext>
            </a:extLst>
          </p:cNvPr>
          <p:cNvSpPr txBox="1">
            <a:spLocks/>
          </p:cNvSpPr>
          <p:nvPr/>
        </p:nvSpPr>
        <p:spPr>
          <a:xfrm>
            <a:off x="7091539" y="64055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4083"/>
            <a:fld id="{C583C7F3-0509-3141-8C67-B1259B601179}" type="slidenum">
              <a:rPr kumimoji="1" lang="ja-JP" altLang="en-US" sz="24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844083"/>
              <a:t>14</a:t>
            </a:fld>
            <a:endParaRPr kumimoji="1" lang="ja-JP" altLang="en-US" sz="24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13585C3E-5B3C-B5BA-8413-320B8C564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7" y="6588004"/>
            <a:ext cx="2945903" cy="202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E5691E2-A20A-DE78-2B5A-4A9A7302335A}"/>
                  </a:ext>
                </a:extLst>
              </p:cNvPr>
              <p:cNvSpPr txBox="1"/>
              <p:nvPr/>
            </p:nvSpPr>
            <p:spPr>
              <a:xfrm>
                <a:off x="0" y="48438"/>
                <a:ext cx="9144000" cy="575479"/>
              </a:xfrm>
              <a:prstGeom prst="rect">
                <a:avLst/>
              </a:prstGeom>
              <a:pattFill prst="smConfetti">
                <a:fgClr>
                  <a:srgbClr val="F560B1"/>
                </a:fgClr>
                <a:bgClr>
                  <a:schemeClr val="bg1"/>
                </a:bgClr>
              </a:pattFill>
            </p:spPr>
            <p:txBody>
              <a:bodyPr wrap="square">
                <a:spAutoFit/>
              </a:bodyPr>
              <a:lstStyle/>
              <a:p>
                <a:pPr algn="ctr" defTabSz="844083"/>
                <a:r>
                  <a:rPr lang="en-US" altLang="ja-JP" sz="28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Super precisely adjusted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  <m:t>𝐵</m:t>
                        </m:r>
                      </m:e>
                    </m:acc>
                  </m:oMath>
                </a14:m>
                <a:endParaRPr kumimoji="1" lang="en-US" altLang="ja-JP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E5691E2-A20A-DE78-2B5A-4A9A73023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438"/>
                <a:ext cx="9144000" cy="575479"/>
              </a:xfrm>
              <a:prstGeom prst="rect">
                <a:avLst/>
              </a:prstGeom>
              <a:blipFill>
                <a:blip r:embed="rId7"/>
                <a:stretch>
                  <a:fillRect t="-1064" b="-308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スライド番号プレースホルダー 2">
            <a:extLst>
              <a:ext uri="{FF2B5EF4-FFF2-40B4-BE49-F238E27FC236}">
                <a16:creationId xmlns:a16="http://schemas.microsoft.com/office/drawing/2014/main" id="{83BD349B-D318-EDA8-7774-35E46CDF5FF5}"/>
              </a:ext>
            </a:extLst>
          </p:cNvPr>
          <p:cNvSpPr txBox="1">
            <a:spLocks/>
          </p:cNvSpPr>
          <p:nvPr/>
        </p:nvSpPr>
        <p:spPr>
          <a:xfrm>
            <a:off x="7600950" y="168035"/>
            <a:ext cx="1543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78729B-CCA1-442F-9676-D53C76C34CB2}" type="slidenum">
              <a:rPr lang="ja-JP" altLang="en-US" sz="3200"/>
              <a:pPr/>
              <a:t>14</a:t>
            </a:fld>
            <a:endParaRPr lang="ja-JP" altLang="en-US" sz="3200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B1CDE5C6-63C4-5761-6D01-491B0AC7F5A1}"/>
              </a:ext>
            </a:extLst>
          </p:cNvPr>
          <p:cNvGrpSpPr/>
          <p:nvPr/>
        </p:nvGrpSpPr>
        <p:grpSpPr>
          <a:xfrm>
            <a:off x="2141621" y="1384861"/>
            <a:ext cx="2738454" cy="2514373"/>
            <a:chOff x="2141621" y="1384861"/>
            <a:chExt cx="2738454" cy="251437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848B5DF-63B1-05CB-BD58-2EBFEFB53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1519" y="1384861"/>
              <a:ext cx="2478556" cy="2514373"/>
            </a:xfrm>
            <a:prstGeom prst="rect">
              <a:avLst/>
            </a:prstGeom>
          </p:spPr>
        </p:pic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B3C7B2B1-DBDC-A687-059D-3999945C39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1621" y="2727158"/>
              <a:ext cx="577516" cy="19250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B16D33E6-78EA-4744-0704-A125321A5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056" y="3553632"/>
            <a:ext cx="2674658" cy="240093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9A628F-F0B1-36CD-C789-346ACF698F77}"/>
              </a:ext>
            </a:extLst>
          </p:cNvPr>
          <p:cNvSpPr txBox="1"/>
          <p:nvPr/>
        </p:nvSpPr>
        <p:spPr>
          <a:xfrm>
            <a:off x="5002122" y="603542"/>
            <a:ext cx="4066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Design work of superconducting magnet for muon storage is ongoing applying medical MRI technology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C7FEF5-9722-F1D8-37D3-A088002A963A}"/>
              </a:ext>
            </a:extLst>
          </p:cNvPr>
          <p:cNvSpPr txBox="1"/>
          <p:nvPr/>
        </p:nvSpPr>
        <p:spPr>
          <a:xfrm>
            <a:off x="7948863" y="4817882"/>
            <a:ext cx="122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&lt;500ppb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42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2B64008-F130-A57B-B750-EAEA3F9E2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0" t="4456" b="6253"/>
          <a:stretch/>
        </p:blipFill>
        <p:spPr>
          <a:xfrm>
            <a:off x="0" y="697660"/>
            <a:ext cx="1735363" cy="21981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A2B7F98-3859-3AF4-79D4-5E33EC8EA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7737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Positron Detector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243713-DE58-3A69-F37F-443423366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15</a:t>
            </a:fld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8AD68EDC-944F-335A-C7CD-E8E72BCF5A4A}"/>
              </a:ext>
            </a:extLst>
          </p:cNvPr>
          <p:cNvCxnSpPr>
            <a:cxnSpLocks/>
          </p:cNvCxnSpPr>
          <p:nvPr/>
        </p:nvCxnSpPr>
        <p:spPr>
          <a:xfrm>
            <a:off x="282952" y="2895801"/>
            <a:ext cx="13474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AA9F3D3-DEFC-DCF5-BA57-0944FE0D65DC}"/>
              </a:ext>
            </a:extLst>
          </p:cNvPr>
          <p:cNvSpPr txBox="1"/>
          <p:nvPr/>
        </p:nvSpPr>
        <p:spPr>
          <a:xfrm>
            <a:off x="199324" y="291367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φ</a:t>
            </a:r>
            <a:r>
              <a:rPr lang="en-US" altLang="ja-JP" dirty="0"/>
              <a:t>: 66 cm</a:t>
            </a:r>
            <a:endParaRPr kumimoji="1" lang="en-US" altLang="ja-JP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A12BF2D-8BF3-8459-E8A3-D559947DF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14" y="3962199"/>
            <a:ext cx="3459644" cy="256813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681A117-3658-EFCF-DE4F-CB942B492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618" y="3873193"/>
            <a:ext cx="4538306" cy="268426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B81689-0213-34B0-C629-824ACC18601E}"/>
              </a:ext>
            </a:extLst>
          </p:cNvPr>
          <p:cNvSpPr txBox="1"/>
          <p:nvPr/>
        </p:nvSpPr>
        <p:spPr>
          <a:xfrm>
            <a:off x="4409239" y="6525191"/>
            <a:ext cx="3247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/>
              <a:t>Up-down asymmetry of detected positron</a:t>
            </a:r>
            <a:endParaRPr kumimoji="1" lang="ja-JP" altLang="en-US" sz="1400" u="sng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5192D2E-C1DE-A622-9AF6-57CE3710E3A7}"/>
              </a:ext>
            </a:extLst>
          </p:cNvPr>
          <p:cNvSpPr txBox="1"/>
          <p:nvPr/>
        </p:nvSpPr>
        <p:spPr>
          <a:xfrm>
            <a:off x="325752" y="6499080"/>
            <a:ext cx="3636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/>
              <a:t>Number of detected positron (p: 200-275 MeV)</a:t>
            </a:r>
            <a:endParaRPr kumimoji="1" lang="ja-JP" altLang="en-US" sz="1400" u="sng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FBDDBCF-CE23-B314-8F03-208C691AB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264" y="968276"/>
            <a:ext cx="3094471" cy="2629406"/>
          </a:xfrm>
          <a:prstGeom prst="rect">
            <a:avLst/>
          </a:prstGeom>
          <a:ln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4E65F87-B5E4-3845-DB15-B7B866D03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233" y="981297"/>
            <a:ext cx="3516767" cy="2662924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2EA38F-03F7-B38D-044F-5EEE191D2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143" y="662575"/>
            <a:ext cx="4765842" cy="1795626"/>
          </a:xfrm>
        </p:spPr>
        <p:txBody>
          <a:bodyPr>
            <a:noAutofit/>
          </a:bodyPr>
          <a:lstStyle/>
          <a:p>
            <a:r>
              <a:rPr lang="en-US" altLang="ja-JP" dirty="0"/>
              <a:t>Silicon detector for momentum measurement of decay positrons.</a:t>
            </a:r>
          </a:p>
          <a:p>
            <a:pPr lvl="1"/>
            <a:r>
              <a:rPr lang="en-US" altLang="ja-JP" sz="2000" dirty="0"/>
              <a:t>Silicon strip sensor: </a:t>
            </a:r>
            <a:r>
              <a:rPr lang="en" altLang="ja-JP" sz="2000" dirty="0">
                <a:effectLst/>
              </a:rPr>
              <a:t>Hamamatsu S13804, 190um pitch.</a:t>
            </a:r>
          </a:p>
          <a:p>
            <a:pPr lvl="1"/>
            <a:r>
              <a:rPr lang="en" altLang="ja-JP" sz="2000" dirty="0">
                <a:effectLst/>
              </a:rPr>
              <a:t>High hit rate capability (6 tracks/ns) and stability over rate changes (1.4 MHz ~ 10 kHz) </a:t>
            </a:r>
          </a:p>
          <a:p>
            <a:pPr lvl="1"/>
            <a:r>
              <a:rPr lang="en" altLang="ja-JP" sz="2000" dirty="0"/>
              <a:t>High efficiency for positron in the analysis window (p=200-270 MeV/c).</a:t>
            </a:r>
            <a:endParaRPr lang="en-US" altLang="ja-JP" sz="2000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771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F79F32-0CA3-97BD-04EE-09F96A8A4538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Positron detector is in production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E6AC18-EE29-BA60-6ED7-3B0FEAAA0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Major components are in or completed the mass-productions.</a:t>
            </a:r>
          </a:p>
          <a:p>
            <a:r>
              <a:rPr lang="en-US" altLang="ja-JP" dirty="0"/>
              <a:t>Assembly procedure is under R&amp;D.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8B3EC9-76A9-A43F-558D-8CB7DEFB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16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CA99402-8E58-95A8-9304-23A2A8335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282" y="1701529"/>
            <a:ext cx="5755787" cy="24777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BE88AC-2AFD-B416-7DF4-B24AF59DA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66297" y="2959929"/>
            <a:ext cx="1545299" cy="4393083"/>
          </a:xfrm>
          <a:prstGeom prst="rect">
            <a:avLst/>
          </a:prstGeom>
        </p:spPr>
      </p:pic>
      <p:sp>
        <p:nvSpPr>
          <p:cNvPr id="9" name="三角形 8">
            <a:extLst>
              <a:ext uri="{FF2B5EF4-FFF2-40B4-BE49-F238E27FC236}">
                <a16:creationId xmlns:a16="http://schemas.microsoft.com/office/drawing/2014/main" id="{65F6B24D-EF66-319A-5B6E-16BD7ECEB7F5}"/>
              </a:ext>
            </a:extLst>
          </p:cNvPr>
          <p:cNvSpPr/>
          <p:nvPr/>
        </p:nvSpPr>
        <p:spPr>
          <a:xfrm rot="20443687">
            <a:off x="5811077" y="3903815"/>
            <a:ext cx="146544" cy="671439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AE6F49-9306-E817-E82A-84D57163DD3B}"/>
              </a:ext>
            </a:extLst>
          </p:cNvPr>
          <p:cNvSpPr txBox="1"/>
          <p:nvPr/>
        </p:nvSpPr>
        <p:spPr>
          <a:xfrm>
            <a:off x="3692192" y="1469238"/>
            <a:ext cx="36986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Quarter-vane: submodule of detector</a:t>
            </a:r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E8AED09-7B00-FA5D-46ED-F0CD1CC0F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0" t="4456" b="6253"/>
          <a:stretch/>
        </p:blipFill>
        <p:spPr>
          <a:xfrm>
            <a:off x="109396" y="1469238"/>
            <a:ext cx="2456343" cy="3111387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B3F981FA-0085-043B-85A9-A628B4AE1AE9}"/>
              </a:ext>
            </a:extLst>
          </p:cNvPr>
          <p:cNvCxnSpPr>
            <a:cxnSpLocks/>
          </p:cNvCxnSpPr>
          <p:nvPr/>
        </p:nvCxnSpPr>
        <p:spPr>
          <a:xfrm>
            <a:off x="1523894" y="2185414"/>
            <a:ext cx="278772" cy="1417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875B830-ED0F-A5B1-DD51-ADD246F69DD7}"/>
              </a:ext>
            </a:extLst>
          </p:cNvPr>
          <p:cNvCxnSpPr>
            <a:cxnSpLocks/>
          </p:cNvCxnSpPr>
          <p:nvPr/>
        </p:nvCxnSpPr>
        <p:spPr>
          <a:xfrm>
            <a:off x="1815365" y="2315794"/>
            <a:ext cx="0" cy="10887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FCE82B2-C6A9-1449-26E8-38449B942B24}"/>
              </a:ext>
            </a:extLst>
          </p:cNvPr>
          <p:cNvCxnSpPr>
            <a:cxnSpLocks/>
          </p:cNvCxnSpPr>
          <p:nvPr/>
        </p:nvCxnSpPr>
        <p:spPr>
          <a:xfrm>
            <a:off x="1434365" y="2235407"/>
            <a:ext cx="0" cy="10039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9DDFE37-6B67-738E-2EE2-75B4AE678467}"/>
              </a:ext>
            </a:extLst>
          </p:cNvPr>
          <p:cNvCxnSpPr>
            <a:cxnSpLocks/>
          </p:cNvCxnSpPr>
          <p:nvPr/>
        </p:nvCxnSpPr>
        <p:spPr>
          <a:xfrm>
            <a:off x="1447065" y="3219748"/>
            <a:ext cx="368300" cy="1847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C37E40F-1B2E-B27A-E32C-892955599091}"/>
              </a:ext>
            </a:extLst>
          </p:cNvPr>
          <p:cNvCxnSpPr>
            <a:cxnSpLocks/>
          </p:cNvCxnSpPr>
          <p:nvPr/>
        </p:nvCxnSpPr>
        <p:spPr>
          <a:xfrm flipV="1">
            <a:off x="1437408" y="2174070"/>
            <a:ext cx="118235" cy="95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三角形 29">
            <a:extLst>
              <a:ext uri="{FF2B5EF4-FFF2-40B4-BE49-F238E27FC236}">
                <a16:creationId xmlns:a16="http://schemas.microsoft.com/office/drawing/2014/main" id="{1AE40C1F-0D2E-9D58-FC43-9BD29AC73F59}"/>
              </a:ext>
            </a:extLst>
          </p:cNvPr>
          <p:cNvSpPr/>
          <p:nvPr/>
        </p:nvSpPr>
        <p:spPr>
          <a:xfrm rot="15907810">
            <a:off x="2394548" y="1851669"/>
            <a:ext cx="270007" cy="1281674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47B4B1-3994-1C73-4958-3A7793FDDA09}"/>
              </a:ext>
            </a:extLst>
          </p:cNvPr>
          <p:cNvSpPr txBox="1"/>
          <p:nvPr/>
        </p:nvSpPr>
        <p:spPr>
          <a:xfrm>
            <a:off x="4641850" y="5174280"/>
            <a:ext cx="46519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ASIC</a:t>
            </a:r>
            <a:endParaRPr kumimoji="1" lang="ja-JP" altLang="en-US" sz="120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EAB52FF1-FD9D-20E5-8E96-4B5C077560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55" t="15103" r="24527" b="31433"/>
          <a:stretch/>
        </p:blipFill>
        <p:spPr>
          <a:xfrm>
            <a:off x="1819338" y="4372101"/>
            <a:ext cx="2303046" cy="203332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39A6E8-FBBC-9C71-FD17-2F51418210B5}"/>
              </a:ext>
            </a:extLst>
          </p:cNvPr>
          <p:cNvSpPr txBox="1"/>
          <p:nvPr/>
        </p:nvSpPr>
        <p:spPr>
          <a:xfrm>
            <a:off x="1865673" y="4295293"/>
            <a:ext cx="134062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silicon strip sensor</a:t>
            </a:r>
            <a:endParaRPr kumimoji="1" lang="ja-JP" altLang="en-US" sz="1200"/>
          </a:p>
        </p:txBody>
      </p:sp>
      <p:sp>
        <p:nvSpPr>
          <p:cNvPr id="22" name="三角形 21">
            <a:extLst>
              <a:ext uri="{FF2B5EF4-FFF2-40B4-BE49-F238E27FC236}">
                <a16:creationId xmlns:a16="http://schemas.microsoft.com/office/drawing/2014/main" id="{5739A6BA-9CF3-8FF9-7AEB-FFD21CAE7809}"/>
              </a:ext>
            </a:extLst>
          </p:cNvPr>
          <p:cNvSpPr/>
          <p:nvPr/>
        </p:nvSpPr>
        <p:spPr>
          <a:xfrm rot="1359190">
            <a:off x="3544036" y="4006653"/>
            <a:ext cx="146116" cy="678228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DFB3FB4-B13B-256A-1A51-C00212F1FE99}"/>
              </a:ext>
            </a:extLst>
          </p:cNvPr>
          <p:cNvSpPr txBox="1"/>
          <p:nvPr/>
        </p:nvSpPr>
        <p:spPr>
          <a:xfrm>
            <a:off x="4214618" y="308551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FPC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FC8310A-82B1-4898-D627-038D85E09E2B}"/>
              </a:ext>
            </a:extLst>
          </p:cNvPr>
          <p:cNvSpPr txBox="1"/>
          <p:nvPr/>
        </p:nvSpPr>
        <p:spPr>
          <a:xfrm>
            <a:off x="7726931" y="1780367"/>
            <a:ext cx="615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FPGA</a:t>
            </a:r>
            <a:br>
              <a:rPr lang="en-US" altLang="ja-JP" sz="1400" dirty="0">
                <a:solidFill>
                  <a:schemeClr val="bg1"/>
                </a:solidFill>
              </a:rPr>
            </a:br>
            <a:r>
              <a:rPr lang="en-US" altLang="ja-JP" sz="1400" dirty="0">
                <a:solidFill>
                  <a:schemeClr val="bg1"/>
                </a:solidFill>
              </a:rPr>
              <a:t>board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67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D130AB5-A025-E779-2A9D-8D9D52E1F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08483"/>
            <a:ext cx="8077200" cy="592545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05E907-85CA-0875-743F-ED561658AFF2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Schedule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910A6C-565C-316C-F606-CD1C75A17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717059"/>
            <a:ext cx="8724900" cy="5788929"/>
          </a:xfrm>
        </p:spPr>
        <p:txBody>
          <a:bodyPr/>
          <a:lstStyle/>
          <a:p>
            <a:pPr marL="0" indent="0" algn="r">
              <a:buNone/>
            </a:pPr>
            <a:r>
              <a:rPr kumimoji="1" lang="en-US" altLang="ja-JP" dirty="0"/>
              <a:t>Physics data taking expected from JFY 2028.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3A32D2-389D-D625-9D13-3DEAF6BB0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861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EEBD1E-14AA-C7BC-1F2B-A8BD7CED9773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Expected sensitivity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B9D7F8A-22F5-88F0-7FA4-6E79263390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ja-JP" dirty="0"/>
                  <a:t>Total efficiency of muon</a:t>
                </a:r>
                <a:br>
                  <a:rPr lang="en-US" altLang="ja-JP" dirty="0"/>
                </a:br>
                <a:r>
                  <a:rPr lang="en-US" altLang="ja-JP" dirty="0"/>
                  <a:t>will be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.3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altLang="ja-JP" dirty="0"/>
                  <a:t>.</a:t>
                </a:r>
              </a:p>
              <a:p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r>
                  <a:rPr kumimoji="1" lang="en-US" altLang="ja-JP" u="sng" dirty="0"/>
                  <a:t>Muon g-2</a:t>
                </a:r>
              </a:p>
              <a:p>
                <a:r>
                  <a:rPr lang="en-US" altLang="ja-JP" dirty="0"/>
                  <a:t>Statistical uncertainty: 450 ppb (2 years of data taking)</a:t>
                </a:r>
              </a:p>
              <a:p>
                <a:pPr lvl="1"/>
                <a:r>
                  <a:rPr lang="en-US" altLang="ja-JP" dirty="0"/>
                  <a:t>Uncertainty comparable to BNL can be reached</a:t>
                </a:r>
              </a:p>
              <a:p>
                <a:r>
                  <a:rPr kumimoji="1" lang="en-US" altLang="ja-JP" dirty="0"/>
                  <a:t>Systematic uncertainty: less than 70 ppb.</a:t>
                </a:r>
                <a:br>
                  <a:rPr kumimoji="1" lang="en-US" altLang="ja-JP" dirty="0"/>
                </a:br>
                <a:endParaRPr kumimoji="1" lang="en-US" altLang="ja-JP" dirty="0"/>
              </a:p>
              <a:p>
                <a:pPr lvl="1"/>
                <a:endParaRPr lang="en-US" altLang="ja-JP" dirty="0"/>
              </a:p>
              <a:p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r>
                  <a:rPr kumimoji="1" lang="en-US" altLang="ja-JP" u="sng" dirty="0"/>
                  <a:t>Muon EDM</a:t>
                </a:r>
              </a:p>
              <a:p>
                <a:r>
                  <a:rPr kumimoji="1" lang="en-US" altLang="ja-JP" dirty="0"/>
                  <a:t>Statistical uncertainty: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.5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−21</m:t>
                        </m:r>
                      </m:sup>
                    </m:sSup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Systematic uncertainty: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0.4 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−21</m:t>
                        </m:r>
                      </m:sup>
                    </m:sSup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endParaRPr lang="en-US" altLang="ja-JP" baseline="30000" dirty="0"/>
              </a:p>
              <a:p>
                <a:pPr lvl="1"/>
                <a:r>
                  <a:rPr kumimoji="1" lang="en-US" altLang="ja-JP" dirty="0"/>
                  <a:t>mainly from detector mis-alignment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B9D7F8A-22F5-88F0-7FA4-6E79263390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10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071852-3D85-B107-396D-E9A4F3B7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18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F70E868-EB00-A549-D7F2-7FBD0B782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764" y="4189504"/>
            <a:ext cx="4559386" cy="148931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CCA443F-C4A8-8B5D-65DF-20AC6F235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742" y="573760"/>
            <a:ext cx="5596258" cy="27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1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DCF2FA3-8DCD-33ED-00A6-3F398728F3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5046" y="3769895"/>
            <a:ext cx="4128953" cy="3088105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12564B6-317F-A39F-6AEC-A1E16FE668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421" y="771111"/>
                <a:ext cx="9318231" cy="2798257"/>
              </a:xfrm>
              <a:solidFill>
                <a:schemeClr val="bg1">
                  <a:alpha val="76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en-US" altLang="ja-JP" dirty="0">
                    <a:ea typeface="+mn-ea"/>
                  </a:rPr>
                  <a:t>M</a:t>
                </a:r>
                <a:r>
                  <a:rPr kumimoji="1" lang="en-US" altLang="ja-JP" dirty="0">
                    <a:ea typeface="+mn-ea"/>
                  </a:rPr>
                  <a:t>uon g-2/EDM experiment at J-PARC aims to measure muon g-2/EDM by utilizing</a:t>
                </a:r>
              </a:p>
              <a:p>
                <a:pPr lvl="1"/>
                <a:r>
                  <a:rPr lang="en" altLang="ja-JP" dirty="0">
                    <a:effectLst/>
                    <a:ea typeface="+mn-ea"/>
                  </a:rPr>
                  <a:t>Low emittance muon beam stored by weak focusing magnetic field.</a:t>
                </a:r>
                <a:r>
                  <a:rPr lang="en" altLang="ja-JP" dirty="0">
                    <a:effectLst/>
                    <a:ea typeface="+mn-ea"/>
                    <a:sym typeface="Wingdings" panose="05000000000000000000" pitchFamily="2" charset="2"/>
                  </a:rPr>
                  <a:t></a:t>
                </a:r>
                <a:r>
                  <a:rPr lang="en" altLang="ja-JP" i="1" dirty="0">
                    <a:effectLst/>
                    <a:ea typeface="+mn-ea"/>
                  </a:rPr>
                  <a:t>No need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" altLang="ja-JP" i="1" smtClean="0">
                            <a:effectLst/>
                            <a:latin typeface="Cambria Math" panose="02040503050406030204" pitchFamily="18" charset="0"/>
                            <a:ea typeface="+mn-ea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effectLst/>
                            <a:latin typeface="Cambria Math" panose="02040503050406030204" pitchFamily="18" charset="0"/>
                            <a:ea typeface="+mn-ea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altLang="ja-JP" i="1" dirty="0">
                    <a:ea typeface="+mn-ea"/>
                  </a:rPr>
                  <a:t> focus</a:t>
                </a:r>
                <a:endParaRPr lang="en" altLang="ja-JP" i="1" dirty="0">
                  <a:effectLst/>
                  <a:ea typeface="+mn-ea"/>
                </a:endParaRPr>
              </a:p>
              <a:p>
                <a:pPr lvl="1"/>
                <a:r>
                  <a:rPr kumimoji="1" lang="en-US" altLang="ja-JP" dirty="0">
                    <a:ea typeface="+mn-ea"/>
                  </a:rPr>
                  <a:t>Compact storage magnet with low momentum muon.</a:t>
                </a:r>
                <a:r>
                  <a:rPr kumimoji="1" lang="en-US" altLang="ja-JP" dirty="0">
                    <a:ea typeface="+mn-ea"/>
                    <a:sym typeface="Wingdings" panose="05000000000000000000" pitchFamily="2" charset="2"/>
                  </a:rPr>
                  <a:t> </a:t>
                </a:r>
                <a:r>
                  <a:rPr kumimoji="1" lang="en-US" altLang="ja-JP" i="1" dirty="0">
                    <a:ea typeface="+mn-ea"/>
                  </a:rPr>
                  <a:t>No  “magic” momentum</a:t>
                </a:r>
              </a:p>
              <a:p>
                <a:r>
                  <a:rPr kumimoji="1" lang="en-US" altLang="ja-JP" dirty="0">
                    <a:ea typeface="+mn-ea"/>
                  </a:rPr>
                  <a:t>This will be an </a:t>
                </a:r>
                <a:r>
                  <a:rPr lang="en-US" altLang="ja-JP" dirty="0">
                    <a:ea typeface="+mn-ea"/>
                  </a:rPr>
                  <a:t>independent measurement from BNL/FNAL at different systematics.</a:t>
                </a:r>
                <a:endParaRPr kumimoji="1" lang="en-US" altLang="ja-JP" dirty="0">
                  <a:ea typeface="+mn-ea"/>
                </a:endParaRPr>
              </a:p>
              <a:p>
                <a:endParaRPr lang="en-US" altLang="ja-JP" dirty="0">
                  <a:ea typeface="+mn-ea"/>
                </a:endParaRPr>
              </a:p>
              <a:p>
                <a:r>
                  <a:rPr lang="en" altLang="ja-JP" dirty="0">
                    <a:ea typeface="+mn-ea"/>
                  </a:rPr>
                  <a:t>All subsystem of this </a:t>
                </a:r>
                <a:r>
                  <a:rPr lang="en" altLang="ja-JP" dirty="0">
                    <a:effectLst/>
                    <a:ea typeface="+mn-ea"/>
                  </a:rPr>
                  <a:t>experiment are getting ready for realization.</a:t>
                </a:r>
                <a:endParaRPr kumimoji="1" lang="en-US" altLang="ja-JP" dirty="0">
                  <a:ea typeface="+mn-ea"/>
                </a:endParaRPr>
              </a:p>
              <a:p>
                <a:pPr lvl="1"/>
                <a:r>
                  <a:rPr kumimoji="1" lang="en-US" altLang="ja-JP" dirty="0">
                    <a:ea typeface="+mn-ea"/>
                  </a:rPr>
                  <a:t>Some of them are already in “construction phase”.</a:t>
                </a:r>
              </a:p>
              <a:p>
                <a:endParaRPr kumimoji="1" lang="en-US" altLang="ja-JP" dirty="0">
                  <a:ea typeface="+mn-ea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12564B6-317F-A39F-6AEC-A1E16FE668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421" y="771111"/>
                <a:ext cx="9318231" cy="2798257"/>
              </a:xfrm>
              <a:blipFill>
                <a:blip r:embed="rId3"/>
                <a:stretch>
                  <a:fillRect l="-589" t="-1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20A7BC3-F288-04F5-39BC-444D3F4C53C1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altLang="ja-JP" dirty="0"/>
              <a:t>S</a:t>
            </a:r>
            <a:r>
              <a:rPr kumimoji="1" lang="en-US" altLang="ja-JP" dirty="0"/>
              <a:t>ummary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1AF31A-803B-9ECD-61FC-72C94621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19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21B7615-5767-0F60-A00E-BCB9750DAE41}"/>
                  </a:ext>
                </a:extLst>
              </p:cNvPr>
              <p:cNvSpPr txBox="1"/>
              <p:nvPr/>
            </p:nvSpPr>
            <p:spPr>
              <a:xfrm>
                <a:off x="74421" y="3489754"/>
                <a:ext cx="5596463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ea typeface="+mn-ea"/>
                  </a:rPr>
                  <a:t>Expected </a:t>
                </a:r>
                <a:r>
                  <a:rPr lang="en-US" altLang="ja-JP" dirty="0">
                    <a:ea typeface="+mn-ea"/>
                  </a:rPr>
                  <a:t>d</a:t>
                </a:r>
                <a:r>
                  <a:rPr kumimoji="1" lang="en-US" altLang="ja-JP" dirty="0">
                    <a:ea typeface="+mn-ea"/>
                  </a:rPr>
                  <a:t>ata </a:t>
                </a:r>
                <a:r>
                  <a:rPr lang="en-US" altLang="ja-JP" dirty="0">
                    <a:ea typeface="+mn-ea"/>
                  </a:rPr>
                  <a:t>taking from JFY 2028.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ea typeface="+mn-ea"/>
                  </a:rPr>
                  <a:t>After 2 years of data taking,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ea typeface="+mn-ea"/>
                  </a:rPr>
                  <a:t>muon g-2 measurement at 450ppb(stat.) : comparable to BNL.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ea typeface="+mn-ea"/>
                  </a:rPr>
                  <a:t>muon EDM sensitivity at </a:t>
                </a:r>
                <a14:m>
                  <m:oMath xmlns:m="http://schemas.openxmlformats.org/officeDocument/2006/math">
                    <m:r>
                      <a:rPr lang="en-US" altLang="ja-JP" sz="1600" i="1" smtClean="0">
                        <a:latin typeface="Cambria Math" panose="02040503050406030204" pitchFamily="18" charset="0"/>
                        <a:ea typeface="+mn-ea"/>
                      </a:rPr>
                      <m:t>1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+mn-ea"/>
                      </a:rPr>
                      <m:t>.5 × 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+mn-ea"/>
                          </a:rPr>
                          <m:t>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+mn-ea"/>
                          </a:rPr>
                          <m:t>−21</m:t>
                        </m:r>
                      </m:sup>
                    </m:sSup>
                    <m:r>
                      <a:rPr lang="en-US" altLang="ja-JP" sz="1600" b="0" i="0" smtClean="0"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latin typeface="Cambria Math" panose="02040503050406030204" pitchFamily="18" charset="0"/>
                        <a:ea typeface="+mn-ea"/>
                      </a:rPr>
                      <m:t>e</m:t>
                    </m:r>
                    <m:r>
                      <a:rPr lang="en-US" altLang="ja-JP" sz="1600" b="0" i="0" smtClean="0">
                        <a:latin typeface="Cambria Math" panose="02040503050406030204" pitchFamily="18" charset="0"/>
                        <a:ea typeface="+mn-ea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highlight>
                          <a:srgbClr val="F9F9F9"/>
                        </a:highlight>
                        <a:latin typeface="Cambria Math" panose="02040503050406030204" pitchFamily="18" charset="0"/>
                        <a:ea typeface="+mn-ea"/>
                      </a:rPr>
                      <m:t>cm</m:t>
                    </m:r>
                    <m:r>
                      <a:rPr lang="en-US" altLang="ja-JP" sz="1600" b="0" i="1" smtClean="0">
                        <a:highlight>
                          <a:srgbClr val="F9F9F9"/>
                        </a:highlight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n-US" altLang="ja-JP" sz="1600" dirty="0">
                    <a:highlight>
                      <a:srgbClr val="F9F9F9"/>
                    </a:highlight>
                    <a:ea typeface="+mn-ea"/>
                  </a:rPr>
                  <a:t>(stat.): </a:t>
                </a:r>
                <a:r>
                  <a:rPr lang="en-US" altLang="ja-JP" dirty="0">
                    <a:ea typeface="+mn-ea"/>
                  </a:rPr>
                  <a:t>2 orders of magnitude improvement.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ja-JP" dirty="0">
                  <a:ea typeface="+mn-e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ea typeface="+mn-ea"/>
                  </a:rPr>
                  <a:t>Many technical challenges we are facing, </a:t>
                </a:r>
              </a:p>
              <a:p>
                <a:r>
                  <a:rPr lang="en-US" altLang="ja-JP" dirty="0"/>
                  <a:t>          </a:t>
                </a:r>
                <a:r>
                  <a:rPr lang="en-US" altLang="ja-JP" dirty="0">
                    <a:ea typeface="+mn-ea"/>
                  </a:rPr>
                  <a:t>but expecting new results from J-PARC!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21B7615-5767-0F60-A00E-BCB9750D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1" y="3489754"/>
                <a:ext cx="5596463" cy="2585323"/>
              </a:xfrm>
              <a:prstGeom prst="rect">
                <a:avLst/>
              </a:prstGeom>
              <a:blipFill>
                <a:blip r:embed="rId4"/>
                <a:stretch>
                  <a:fillRect l="-654" t="-1176" b="-25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89094E-9056-B7B7-3A4C-EE97988A9CDF}"/>
              </a:ext>
            </a:extLst>
          </p:cNvPr>
          <p:cNvSpPr txBox="1"/>
          <p:nvPr/>
        </p:nvSpPr>
        <p:spPr>
          <a:xfrm>
            <a:off x="5084895" y="3429000"/>
            <a:ext cx="3989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The 25</a:t>
            </a:r>
            <a:r>
              <a:rPr kumimoji="1" lang="en-US" altLang="ja-JP" sz="1400" baseline="30000" dirty="0"/>
              <a:t>th</a:t>
            </a:r>
            <a:r>
              <a:rPr kumimoji="1" lang="en-US" altLang="ja-JP" sz="1400" dirty="0"/>
              <a:t> collaboration meeting at Ibaraki University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74297C-49CC-7CA3-8D02-AB706B538973}"/>
              </a:ext>
            </a:extLst>
          </p:cNvPr>
          <p:cNvSpPr txBox="1"/>
          <p:nvPr/>
        </p:nvSpPr>
        <p:spPr>
          <a:xfrm>
            <a:off x="7293810" y="6393418"/>
            <a:ext cx="1710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>
                <a:solidFill>
                  <a:srgbClr val="FFC000"/>
                </a:solidFill>
              </a:rPr>
              <a:t>2022December</a:t>
            </a:r>
            <a:endParaRPr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78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467A9E-9C2B-08C8-B6EE-ECB64C8A8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" y="-4818"/>
            <a:ext cx="9136605" cy="1223597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altLang="ja-JP" sz="3323" dirty="0"/>
              <a:t>1.Physics</a:t>
            </a:r>
            <a:r>
              <a:rPr lang="ja-JP" altLang="en-US" sz="3323" dirty="0"/>
              <a:t> </a:t>
            </a:r>
            <a:r>
              <a:rPr lang="en-US" altLang="ja-JP" sz="3323" dirty="0"/>
              <a:t>motivation:</a:t>
            </a:r>
            <a:br>
              <a:rPr lang="en-US" altLang="ja-JP" sz="3323" dirty="0"/>
            </a:br>
            <a:r>
              <a:rPr lang="en-US" altLang="ja-JP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</a:t>
            </a:r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presession</a:t>
            </a:r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tells</a:t>
            </a:r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？</a:t>
            </a:r>
            <a:endParaRPr lang="ja-JP" altLang="en-US" sz="3323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E35E45-C2C2-41F4-718E-5355CBE1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1362"/>
            <a:ext cx="9144000" cy="6096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EF58790-747A-EF9B-B918-5B538227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6" y="1343342"/>
            <a:ext cx="961083" cy="11146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5B9AA93-ED7C-11DE-5F65-56AD75BB2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40" y="1663645"/>
            <a:ext cx="1567538" cy="77651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0E9B93-F4C9-61AF-980B-73D42730E44F}"/>
              </a:ext>
            </a:extLst>
          </p:cNvPr>
          <p:cNvSpPr txBox="1"/>
          <p:nvPr/>
        </p:nvSpPr>
        <p:spPr>
          <a:xfrm>
            <a:off x="571897" y="1099913"/>
            <a:ext cx="3147913" cy="376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Anomalous</a:t>
            </a:r>
            <a:r>
              <a:rPr lang="ja-JP" altLang="en-US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magnetic</a:t>
            </a:r>
            <a:r>
              <a:rPr lang="ja-JP" altLang="en-US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moment</a:t>
            </a:r>
            <a:endParaRPr lang="ja-JP" altLang="en-US" sz="184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159FB4D-3330-4210-E4C6-1813A2453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53" y="4026037"/>
            <a:ext cx="1177526" cy="116504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B1A696-9AC5-F6B4-BB47-25BD5D6C70BF}"/>
              </a:ext>
            </a:extLst>
          </p:cNvPr>
          <p:cNvSpPr txBox="1"/>
          <p:nvPr/>
        </p:nvSpPr>
        <p:spPr>
          <a:xfrm>
            <a:off x="1053201" y="3822348"/>
            <a:ext cx="2853052" cy="376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</a:t>
            </a:r>
            <a:r>
              <a:rPr lang="en-US" altLang="ja-JP" sz="1846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lectric</a:t>
            </a:r>
            <a:r>
              <a:rPr lang="ja-JP" altLang="en-US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</a:t>
            </a:r>
            <a:r>
              <a:rPr lang="en-US" altLang="ja-JP" sz="1846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ipole</a:t>
            </a:r>
            <a:r>
              <a:rPr lang="ja-JP" altLang="en-US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</a:t>
            </a:r>
            <a:r>
              <a:rPr lang="en-US" altLang="ja-JP" sz="1846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oment</a:t>
            </a:r>
            <a:endParaRPr lang="ja-JP" altLang="en-US" sz="184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E3FAB7F-C946-5993-60ED-02CA602F9E0F}"/>
              </a:ext>
            </a:extLst>
          </p:cNvPr>
          <p:cNvSpPr txBox="1"/>
          <p:nvPr/>
        </p:nvSpPr>
        <p:spPr>
          <a:xfrm>
            <a:off x="1333705" y="4263111"/>
            <a:ext cx="4173164" cy="453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Direct</a:t>
            </a:r>
            <a:r>
              <a:rPr lang="ja-JP" altLang="en-US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evidence</a:t>
            </a:r>
            <a:r>
              <a:rPr lang="ja-JP" altLang="en-US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of</a:t>
            </a:r>
            <a:r>
              <a:rPr lang="ja-JP" altLang="en-US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physics</a:t>
            </a:r>
            <a:endParaRPr lang="ja-JP" altLang="en-US" sz="2345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7BB9A4-5E5A-FD02-DC8D-F359CEF0F750}"/>
              </a:ext>
            </a:extLst>
          </p:cNvPr>
          <p:cNvSpPr txBox="1"/>
          <p:nvPr/>
        </p:nvSpPr>
        <p:spPr>
          <a:xfrm>
            <a:off x="1451766" y="4767105"/>
            <a:ext cx="3199915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ja-JP" altLang="en-US" sz="22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SM</a:t>
            </a:r>
            <a:r>
              <a:rPr lang="ja-JP" altLang="en-US" sz="2215" dirty="0">
                <a:latin typeface="Calibri" panose="020F0502020204030204" pitchFamily="34" charset="0"/>
                <a:cs typeface="Calibri" panose="020F0502020204030204" pitchFamily="34" charset="0"/>
              </a:rPr>
              <a:t> ～</a:t>
            </a:r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ja-JP" altLang="en-US" sz="2215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x 10</a:t>
            </a:r>
            <a:r>
              <a:rPr lang="en-US" altLang="ja-JP" sz="2215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-38 </a:t>
            </a:r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ja-JP" altLang="en-US" sz="2215" dirty="0">
                <a:latin typeface="Calibri" panose="020F0502020204030204" pitchFamily="34" charset="0"/>
                <a:cs typeface="Calibri" panose="020F0502020204030204" pitchFamily="34" charset="0"/>
              </a:rPr>
              <a:t>･</a:t>
            </a:r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ja-JP" altLang="en-US" sz="2215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CB15A05-F23C-D5D6-99B0-396107D5279F}"/>
              </a:ext>
            </a:extLst>
          </p:cNvPr>
          <p:cNvSpPr txBox="1"/>
          <p:nvPr/>
        </p:nvSpPr>
        <p:spPr>
          <a:xfrm>
            <a:off x="1264728" y="5155034"/>
            <a:ext cx="4213013" cy="350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75" dirty="0"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  <a:r>
              <a:rPr lang="ja-JP" altLang="en-US" sz="16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75" dirty="0">
                <a:latin typeface="Calibri" panose="020F0502020204030204" pitchFamily="34" charset="0"/>
                <a:cs typeface="Calibri" panose="020F0502020204030204" pitchFamily="34" charset="0"/>
              </a:rPr>
              <a:t>limit (E821) &lt;  1.9 x 10</a:t>
            </a:r>
            <a:r>
              <a:rPr lang="en-US" altLang="ja-JP" sz="1675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-19 </a:t>
            </a:r>
            <a:r>
              <a:rPr lang="en-US" altLang="ja-JP" sz="167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ja-JP" altLang="en-US" sz="1675" dirty="0">
                <a:latin typeface="Calibri" panose="020F0502020204030204" pitchFamily="34" charset="0"/>
                <a:cs typeface="Calibri" panose="020F0502020204030204" pitchFamily="34" charset="0"/>
              </a:rPr>
              <a:t>･</a:t>
            </a:r>
            <a:r>
              <a:rPr lang="en-US" altLang="ja-JP" sz="1675" dirty="0">
                <a:latin typeface="Calibri" panose="020F0502020204030204" pitchFamily="34" charset="0"/>
                <a:cs typeface="Calibri" panose="020F0502020204030204" pitchFamily="34" charset="0"/>
              </a:rPr>
              <a:t>cm (90% CL)</a:t>
            </a:r>
            <a:endParaRPr lang="ja-JP" altLang="en-US" sz="1675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C4BD974-1421-4E06-0ABC-880EB5DF9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29" y="3378471"/>
            <a:ext cx="2194748" cy="238854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id="{2BA4E9EC-5B47-E6C7-E687-6EC2F6873220}"/>
              </a:ext>
            </a:extLst>
          </p:cNvPr>
          <p:cNvGrpSpPr>
            <a:grpSpLocks/>
          </p:cNvGrpSpPr>
          <p:nvPr/>
        </p:nvGrpSpPr>
        <p:grpSpPr bwMode="auto">
          <a:xfrm>
            <a:off x="3018553" y="1454859"/>
            <a:ext cx="1800392" cy="839021"/>
            <a:chOff x="0" y="1407"/>
            <a:chExt cx="3569" cy="1385"/>
          </a:xfrm>
        </p:grpSpPr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DF11B5AD-EF8A-1983-5FF2-7CB54A4895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418"/>
              <a:ext cx="3550" cy="1374"/>
              <a:chOff x="829" y="816"/>
              <a:chExt cx="3550" cy="1374"/>
            </a:xfrm>
          </p:grpSpPr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10781395-47DB-BA24-5738-C6D51238B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29" y="869"/>
                <a:ext cx="1158" cy="132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5">
                <a:extLst>
                  <a:ext uri="{FF2B5EF4-FFF2-40B4-BE49-F238E27FC236}">
                    <a16:creationId xmlns:a16="http://schemas.microsoft.com/office/drawing/2014/main" id="{82A65EC2-9D44-438E-9EB7-2C40D4D3F5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980" y="816"/>
                <a:ext cx="1140" cy="137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6">
                <a:extLst>
                  <a:ext uri="{FF2B5EF4-FFF2-40B4-BE49-F238E27FC236}">
                    <a16:creationId xmlns:a16="http://schemas.microsoft.com/office/drawing/2014/main" id="{55144E95-5C6B-BFA5-B05C-5C3AD737F9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119" y="821"/>
                <a:ext cx="1260" cy="136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8E1DA80A-EBC1-BBAD-7DAF-25A331D08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" y="1407"/>
              <a:ext cx="3566" cy="1381"/>
            </a:xfrm>
            <a:prstGeom prst="rect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97853">
                <a:defRPr/>
              </a:pPr>
              <a:endParaRPr lang="ja-JP" altLang="en-US" sz="1567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59">
            <a:extLst>
              <a:ext uri="{FF2B5EF4-FFF2-40B4-BE49-F238E27FC236}">
                <a16:creationId xmlns:a16="http://schemas.microsoft.com/office/drawing/2014/main" id="{28C8BD61-3BC7-D6EE-AD26-9AE7A9F96461}"/>
              </a:ext>
            </a:extLst>
          </p:cNvPr>
          <p:cNvGrpSpPr>
            <a:grpSpLocks/>
          </p:cNvGrpSpPr>
          <p:nvPr/>
        </p:nvGrpSpPr>
        <p:grpSpPr bwMode="auto">
          <a:xfrm>
            <a:off x="4227608" y="1913534"/>
            <a:ext cx="2027651" cy="611397"/>
            <a:chOff x="174" y="3157"/>
            <a:chExt cx="6033" cy="1517"/>
          </a:xfrm>
        </p:grpSpPr>
        <p:grpSp>
          <p:nvGrpSpPr>
            <p:cNvPr id="24" name="Group 60">
              <a:extLst>
                <a:ext uri="{FF2B5EF4-FFF2-40B4-BE49-F238E27FC236}">
                  <a16:creationId xmlns:a16="http://schemas.microsoft.com/office/drawing/2014/main" id="{F6379AAF-B5DE-8951-F70A-AE5CB8F128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" y="3157"/>
              <a:ext cx="6009" cy="1484"/>
              <a:chOff x="207" y="2709"/>
              <a:chExt cx="6009" cy="1484"/>
            </a:xfrm>
          </p:grpSpPr>
          <p:pic>
            <p:nvPicPr>
              <p:cNvPr id="26" name="Picture 61">
                <a:extLst>
                  <a:ext uri="{FF2B5EF4-FFF2-40B4-BE49-F238E27FC236}">
                    <a16:creationId xmlns:a16="http://schemas.microsoft.com/office/drawing/2014/main" id="{34C7769F-E072-208C-C74C-69A5365FFA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55" y="2750"/>
                <a:ext cx="1224" cy="144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62">
                <a:extLst>
                  <a:ext uri="{FF2B5EF4-FFF2-40B4-BE49-F238E27FC236}">
                    <a16:creationId xmlns:a16="http://schemas.microsoft.com/office/drawing/2014/main" id="{FD240730-4333-DDCC-94A9-8ABC1E5385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13" y="2709"/>
                <a:ext cx="1260" cy="148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63">
                <a:extLst>
                  <a:ext uri="{FF2B5EF4-FFF2-40B4-BE49-F238E27FC236}">
                    <a16:creationId xmlns:a16="http://schemas.microsoft.com/office/drawing/2014/main" id="{6FEC6AB3-7FD5-4FB4-5937-519C8FCD0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578" y="2762"/>
                <a:ext cx="1242" cy="142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64">
                <a:extLst>
                  <a:ext uri="{FF2B5EF4-FFF2-40B4-BE49-F238E27FC236}">
                    <a16:creationId xmlns:a16="http://schemas.microsoft.com/office/drawing/2014/main" id="{FD172B70-50F7-09B8-1219-C2DB7FCC72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008" y="2709"/>
                <a:ext cx="1208" cy="147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65">
                <a:extLst>
                  <a:ext uri="{FF2B5EF4-FFF2-40B4-BE49-F238E27FC236}">
                    <a16:creationId xmlns:a16="http://schemas.microsoft.com/office/drawing/2014/main" id="{9C9F667E-1876-01F2-FCCA-57E73D14C2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7" y="2752"/>
                <a:ext cx="1158" cy="144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0D694A3D-05D2-07EE-6A1F-3AC956EAE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" y="3165"/>
              <a:ext cx="6024" cy="15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97853">
                <a:defRPr/>
              </a:pPr>
              <a:endParaRPr lang="ja-JP" altLang="en-US" sz="1567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18">
            <a:extLst>
              <a:ext uri="{FF2B5EF4-FFF2-40B4-BE49-F238E27FC236}">
                <a16:creationId xmlns:a16="http://schemas.microsoft.com/office/drawing/2014/main" id="{CC2C5C8A-C7A8-8422-77B8-EA8B5AF9BC3B}"/>
              </a:ext>
            </a:extLst>
          </p:cNvPr>
          <p:cNvGrpSpPr>
            <a:grpSpLocks/>
          </p:cNvGrpSpPr>
          <p:nvPr/>
        </p:nvGrpSpPr>
        <p:grpSpPr bwMode="auto">
          <a:xfrm>
            <a:off x="5449980" y="1557774"/>
            <a:ext cx="1519489" cy="478353"/>
            <a:chOff x="2296" y="1718"/>
            <a:chExt cx="3464" cy="1389"/>
          </a:xfrm>
        </p:grpSpPr>
        <p:grpSp>
          <p:nvGrpSpPr>
            <p:cNvPr id="32" name="Group 19">
              <a:extLst>
                <a:ext uri="{FF2B5EF4-FFF2-40B4-BE49-F238E27FC236}">
                  <a16:creationId xmlns:a16="http://schemas.microsoft.com/office/drawing/2014/main" id="{E95DE0C1-DD9B-3F4D-519D-5FAA3DED2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3" y="1718"/>
              <a:ext cx="3377" cy="1389"/>
              <a:chOff x="2307" y="1470"/>
              <a:chExt cx="3377" cy="1389"/>
            </a:xfrm>
          </p:grpSpPr>
          <p:pic>
            <p:nvPicPr>
              <p:cNvPr id="34" name="Picture 20">
                <a:extLst>
                  <a:ext uri="{FF2B5EF4-FFF2-40B4-BE49-F238E27FC236}">
                    <a16:creationId xmlns:a16="http://schemas.microsoft.com/office/drawing/2014/main" id="{C3432C14-2E4D-D7F6-2322-B16224D72B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07" y="1470"/>
                <a:ext cx="1146" cy="138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21">
                <a:extLst>
                  <a:ext uri="{FF2B5EF4-FFF2-40B4-BE49-F238E27FC236}">
                    <a16:creationId xmlns:a16="http://schemas.microsoft.com/office/drawing/2014/main" id="{DCA2B9D2-195F-23E5-E07A-E10F6B7D74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438" y="1497"/>
                <a:ext cx="1134" cy="136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22">
                <a:extLst>
                  <a:ext uri="{FF2B5EF4-FFF2-40B4-BE49-F238E27FC236}">
                    <a16:creationId xmlns:a16="http://schemas.microsoft.com/office/drawing/2014/main" id="{EC621F8B-B37C-F230-FF51-67543E9E58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4556" y="1531"/>
                <a:ext cx="1128" cy="131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535F4B8B-16A1-D818-4D50-25F774091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6" y="1719"/>
              <a:ext cx="3355" cy="138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97853">
                <a:defRPr/>
              </a:pPr>
              <a:endParaRPr lang="ja-JP" altLang="en-US" sz="1567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87CA3C0-4194-61F8-392C-884F9222D471}"/>
              </a:ext>
            </a:extLst>
          </p:cNvPr>
          <p:cNvSpPr txBox="1"/>
          <p:nvPr/>
        </p:nvSpPr>
        <p:spPr>
          <a:xfrm>
            <a:off x="7357911" y="1620952"/>
            <a:ext cx="1248678" cy="81548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4699" dirty="0">
                <a:latin typeface="Calibri" panose="020F0502020204030204" pitchFamily="34" charset="0"/>
                <a:cs typeface="Calibri" panose="020F0502020204030204" pitchFamily="34" charset="0"/>
              </a:rPr>
              <a:t>+?</a:t>
            </a:r>
            <a:endParaRPr lang="ja-JP" altLang="en-US" sz="469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B5D29F68-CF52-7475-B583-2238CE1CB7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88874" y="4091640"/>
            <a:ext cx="2783100" cy="25154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5B4E436-833E-BD07-A86D-771EFD016A07}"/>
              </a:ext>
            </a:extLst>
          </p:cNvPr>
          <p:cNvSpPr txBox="1"/>
          <p:nvPr/>
        </p:nvSpPr>
        <p:spPr>
          <a:xfrm>
            <a:off x="5088214" y="3757105"/>
            <a:ext cx="4055787" cy="291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92" dirty="0"/>
              <a:t>https://www.nature.com/articles/d41586-021-00833-2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9D4F884-41F2-416F-65CF-9553C062109C}"/>
              </a:ext>
            </a:extLst>
          </p:cNvPr>
          <p:cNvSpPr txBox="1"/>
          <p:nvPr/>
        </p:nvSpPr>
        <p:spPr>
          <a:xfrm>
            <a:off x="7692235" y="5155034"/>
            <a:ext cx="1202408" cy="151259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844088">
              <a:defRPr/>
            </a:pPr>
            <a:r>
              <a:rPr lang="ja-JP" altLang="en-US" sz="1846" b="1" dirty="0">
                <a:latin typeface="Calibri"/>
                <a:ea typeface="ＭＳ Ｐゴシック" panose="020B0600070205080204" pitchFamily="50" charset="-128"/>
              </a:rPr>
              <a:t>米国</a:t>
            </a:r>
            <a:endParaRPr lang="en-US" altLang="ja-JP" sz="1846" b="1" dirty="0">
              <a:latin typeface="Calibri"/>
              <a:ea typeface="ＭＳ Ｐゴシック" panose="020B0600070205080204" pitchFamily="50" charset="-128"/>
            </a:endParaRPr>
          </a:p>
          <a:p>
            <a:pPr defTabSz="844088">
              <a:defRPr/>
            </a:pPr>
            <a:r>
              <a:rPr lang="en-US" altLang="ja-JP" sz="1846" b="1" dirty="0">
                <a:latin typeface="Calibri"/>
                <a:ea typeface="ＭＳ Ｐゴシック" panose="020B0600070205080204" pitchFamily="50" charset="-128"/>
              </a:rPr>
              <a:t>BNL E821, FNAL E989 (20</a:t>
            </a:r>
            <a:r>
              <a:rPr lang="ja-JP" altLang="en-US" sz="1846" b="1" dirty="0">
                <a:latin typeface="Calibri"/>
                <a:ea typeface="ＭＳ Ｐゴシック" panose="020B0600070205080204" pitchFamily="50" charset="-128"/>
              </a:rPr>
              <a:t>年後</a:t>
            </a:r>
            <a:r>
              <a:rPr lang="en-US" altLang="ja-JP" sz="1846" b="1" dirty="0">
                <a:latin typeface="Calibri"/>
                <a:ea typeface="ＭＳ Ｐゴシック" panose="020B0600070205080204" pitchFamily="50" charset="-128"/>
              </a:rPr>
              <a:t>)</a:t>
            </a:r>
            <a:endParaRPr lang="ja-JP" altLang="en-US" sz="1846" b="1" dirty="0"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D624DFA-D1CE-AB40-CECD-7B0AF7D035E1}"/>
              </a:ext>
            </a:extLst>
          </p:cNvPr>
          <p:cNvSpPr txBox="1"/>
          <p:nvPr/>
        </p:nvSpPr>
        <p:spPr>
          <a:xfrm>
            <a:off x="7357911" y="4282416"/>
            <a:ext cx="1367889" cy="34810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</a:rPr>
              <a:t>2021 March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BF1B62C3-14C9-4F7F-C8BD-179AF21EF8D1}"/>
              </a:ext>
            </a:extLst>
          </p:cNvPr>
          <p:cNvGrpSpPr/>
          <p:nvPr/>
        </p:nvGrpSpPr>
        <p:grpSpPr>
          <a:xfrm>
            <a:off x="5829500" y="4258502"/>
            <a:ext cx="3218931" cy="2315336"/>
            <a:chOff x="9443063" y="802305"/>
            <a:chExt cx="5164151" cy="4166796"/>
          </a:xfrm>
        </p:grpSpPr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5B4FFEA3-590D-E6DB-FF56-4608CDE45408}"/>
                </a:ext>
              </a:extLst>
            </p:cNvPr>
            <p:cNvGrpSpPr/>
            <p:nvPr/>
          </p:nvGrpSpPr>
          <p:grpSpPr>
            <a:xfrm>
              <a:off x="9443063" y="825049"/>
              <a:ext cx="5164151" cy="4144052"/>
              <a:chOff x="10845498" y="1026044"/>
              <a:chExt cx="5164151" cy="4144052"/>
            </a:xfrm>
          </p:grpSpPr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CFA45BDF-595F-8E7C-B2A4-76F949F51F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163" r="10851" b="51642"/>
              <a:stretch/>
            </p:blipFill>
            <p:spPr>
              <a:xfrm>
                <a:off x="10845498" y="1026044"/>
                <a:ext cx="5164151" cy="414405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0C0"/>
                </a:solidFill>
              </a:ln>
            </p:spPr>
          </p:pic>
          <p:sp>
            <p:nvSpPr>
              <p:cNvPr id="49" name="四角形: 角を丸くする 48">
                <a:extLst>
                  <a:ext uri="{FF2B5EF4-FFF2-40B4-BE49-F238E27FC236}">
                    <a16:creationId xmlns:a16="http://schemas.microsoft.com/office/drawing/2014/main" id="{D2A9C116-CBE2-DC39-325F-A3DC010FB030}"/>
                  </a:ext>
                </a:extLst>
              </p:cNvPr>
              <p:cNvSpPr/>
              <p:nvPr/>
            </p:nvSpPr>
            <p:spPr>
              <a:xfrm>
                <a:off x="14367512" y="3071949"/>
                <a:ext cx="662930" cy="280350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507"/>
              </a:p>
            </p:txBody>
          </p:sp>
        </p:grp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DFF44202-8DFE-DA8A-2F1E-B23CFEC6869C}"/>
                </a:ext>
              </a:extLst>
            </p:cNvPr>
            <p:cNvSpPr txBox="1"/>
            <p:nvPr/>
          </p:nvSpPr>
          <p:spPr>
            <a:xfrm>
              <a:off x="10737024" y="802305"/>
              <a:ext cx="1701290" cy="58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507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2019</a:t>
              </a:r>
              <a:r>
                <a:rPr lang="ja-JP" altLang="en-US" sz="1507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年</a:t>
              </a: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C01E2A9-22E1-8C9A-8BC7-1FAE7C4D5A66}"/>
              </a:ext>
            </a:extLst>
          </p:cNvPr>
          <p:cNvSpPr txBox="1"/>
          <p:nvPr/>
        </p:nvSpPr>
        <p:spPr>
          <a:xfrm>
            <a:off x="1" y="5565774"/>
            <a:ext cx="5460440" cy="122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410" indent="-230700" defTabSz="397853">
              <a:buFont typeface="Arial" charset="0"/>
              <a:buChar char="•"/>
              <a:defRPr/>
            </a:pPr>
            <a:r>
              <a:rPr lang="en-US" altLang="ja-JP" sz="1846" b="1" dirty="0">
                <a:ea typeface="ＭＳ Ｐゴシック" panose="020B0600070205080204" pitchFamily="34" charset="-128"/>
              </a:rPr>
              <a:t>FNAL E989’s first result consistent with BNL E821 (20 years ago)</a:t>
            </a:r>
            <a:endParaRPr lang="ja-JP" altLang="en-US" sz="1846" b="1" dirty="0">
              <a:ea typeface="ＭＳ Ｐゴシック" panose="020B0600070205080204" pitchFamily="34" charset="-128"/>
            </a:endParaRPr>
          </a:p>
          <a:p>
            <a:pPr marL="356410" indent="-230700" defTabSz="397853">
              <a:buFont typeface="Arial" charset="0"/>
              <a:buChar char="•"/>
              <a:defRPr/>
            </a:pPr>
            <a:r>
              <a:rPr lang="en-US" altLang="ja-JP" sz="1846" b="1" dirty="0">
                <a:ea typeface="ＭＳ Ｐゴシック" panose="020B0600070205080204" pitchFamily="34" charset="-128"/>
              </a:rPr>
              <a:t>Different view by independent experimental method does help to judge these questions.</a:t>
            </a:r>
          </a:p>
        </p:txBody>
      </p:sp>
      <p:sp>
        <p:nvSpPr>
          <p:cNvPr id="54" name="スライド番号プレースホルダー 53">
            <a:extLst>
              <a:ext uri="{FF2B5EF4-FFF2-40B4-BE49-F238E27FC236}">
                <a16:creationId xmlns:a16="http://schemas.microsoft.com/office/drawing/2014/main" id="{CB146DAF-D391-6A58-5F7A-0DEF1D9D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C7F3-0509-3141-8C67-B1259B601179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C216C49-FBCF-81A7-4433-82371287C244}"/>
              </a:ext>
            </a:extLst>
          </p:cNvPr>
          <p:cNvSpPr/>
          <p:nvPr/>
        </p:nvSpPr>
        <p:spPr>
          <a:xfrm>
            <a:off x="1105793" y="2733641"/>
            <a:ext cx="450291" cy="587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F0302D-64DE-4E9B-21AE-647940D201D2}"/>
              </a:ext>
            </a:extLst>
          </p:cNvPr>
          <p:cNvSpPr txBox="1"/>
          <p:nvPr/>
        </p:nvSpPr>
        <p:spPr>
          <a:xfrm>
            <a:off x="1052439" y="2676132"/>
            <a:ext cx="69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Exp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9995414-0EDD-60CA-0D52-6B58F781E3A7}"/>
              </a:ext>
            </a:extLst>
          </p:cNvPr>
          <p:cNvSpPr txBox="1"/>
          <p:nvPr/>
        </p:nvSpPr>
        <p:spPr>
          <a:xfrm>
            <a:off x="1064194" y="3001361"/>
            <a:ext cx="69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The.</a:t>
            </a:r>
            <a:endParaRPr kumimoji="1"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91BF80F-A3D7-6A1A-9F1D-FB0912108063}"/>
              </a:ext>
            </a:extLst>
          </p:cNvPr>
          <p:cNvSpPr txBox="1"/>
          <p:nvPr/>
        </p:nvSpPr>
        <p:spPr>
          <a:xfrm>
            <a:off x="3051722" y="3364327"/>
            <a:ext cx="405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Differ by 4.2 standard deviation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285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66EF7D-CCDC-B9DE-19AC-608FD7C01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A2E3FA-CA42-6A26-7ABD-9AA0F1AB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578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2D4B0-BCB9-2DDE-2062-CE042DCA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Sensor alignment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B3A267-BC98-7473-C68D-13C973BF6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Precise alignment </a:t>
            </a:r>
            <a:r>
              <a:rPr lang="en-US" altLang="ja-JP" dirty="0"/>
              <a:t>between</a:t>
            </a:r>
            <a:r>
              <a:rPr kumimoji="1" lang="en-US" altLang="ja-JP" dirty="0"/>
              <a:t> detector and B-field</a:t>
            </a:r>
            <a:br>
              <a:rPr kumimoji="1" lang="en-US" altLang="ja-JP" dirty="0"/>
            </a:br>
            <a:r>
              <a:rPr kumimoji="1" lang="en-US" altLang="ja-JP" dirty="0"/>
              <a:t>is</a:t>
            </a:r>
            <a:r>
              <a:rPr lang="en-US" altLang="ja-JP" dirty="0"/>
              <a:t> </a:t>
            </a:r>
            <a:r>
              <a:rPr kumimoji="1" lang="en-US" altLang="ja-JP" dirty="0"/>
              <a:t>essential for muon EDM measurement.</a:t>
            </a:r>
          </a:p>
          <a:p>
            <a:pPr lvl="1"/>
            <a:r>
              <a:rPr lang="en-US" altLang="ja-JP" dirty="0"/>
              <a:t>If rotated each other, “g-2 component”</a:t>
            </a:r>
            <a:r>
              <a:rPr kumimoji="1" lang="en-US" altLang="ja-JP" dirty="0"/>
              <a:t> of spin</a:t>
            </a:r>
            <a:br>
              <a:rPr kumimoji="1" lang="en-US" altLang="ja-JP" dirty="0"/>
            </a:br>
            <a:r>
              <a:rPr kumimoji="1" lang="en-US" altLang="ja-JP" dirty="0"/>
              <a:t>precession</a:t>
            </a:r>
            <a:r>
              <a:rPr lang="en-US" altLang="ja-JP" dirty="0"/>
              <a:t> </a:t>
            </a:r>
            <a:r>
              <a:rPr kumimoji="1" lang="en-US" altLang="ja-JP" dirty="0"/>
              <a:t>comes into “EDM component”.</a:t>
            </a:r>
            <a:endParaRPr lang="en-US" altLang="ja-JP" dirty="0"/>
          </a:p>
          <a:p>
            <a:r>
              <a:rPr lang="en-US" altLang="ja-JP" dirty="0"/>
              <a:t>Goal of sensor alignment: 1um precision.</a:t>
            </a:r>
          </a:p>
          <a:p>
            <a:pPr lvl="1"/>
            <a:r>
              <a:rPr lang="en-US" altLang="ja-JP" dirty="0"/>
              <a:t>Assembly procedure under development.</a:t>
            </a:r>
          </a:p>
          <a:p>
            <a:pPr lvl="2"/>
            <a:r>
              <a:rPr lang="en-US" altLang="ja-JP" dirty="0"/>
              <a:t>sensor alignment jig under test</a:t>
            </a:r>
          </a:p>
          <a:p>
            <a:pPr lvl="2"/>
            <a:r>
              <a:rPr lang="en-US" altLang="ja-JP" dirty="0"/>
              <a:t>sensor position/shape measurement by coordinate measuring machine. </a:t>
            </a:r>
          </a:p>
          <a:p>
            <a:pPr lvl="1"/>
            <a:r>
              <a:rPr lang="en-US" altLang="ja-JP" dirty="0"/>
              <a:t>Precision of ~ 2um already achieved (near to the goal).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9B2DD4-FDCC-5A6D-104F-531E8983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56D57EC-8DDF-C09A-C78D-516C8B58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904" y="728436"/>
            <a:ext cx="3024396" cy="121846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7B0A2F-CA36-D202-5CA3-9E20E70B2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458" y="4050792"/>
            <a:ext cx="2692434" cy="257818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ECEC25-1487-CDEB-F3C7-138CD80BE257}"/>
              </a:ext>
            </a:extLst>
          </p:cNvPr>
          <p:cNvSpPr txBox="1"/>
          <p:nvPr/>
        </p:nvSpPr>
        <p:spPr>
          <a:xfrm>
            <a:off x="5871826" y="3998217"/>
            <a:ext cx="2956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Glued position of each sensor </a:t>
            </a:r>
            <a:r>
              <a:rPr kumimoji="1" lang="en-US" altLang="ja-JP" sz="1200" dirty="0"/>
              <a:t>(1</a:t>
            </a:r>
            <a:r>
              <a:rPr kumimoji="1" lang="en-US" altLang="ja-JP" sz="1200" baseline="30000" dirty="0"/>
              <a:t>st</a:t>
            </a:r>
            <a:r>
              <a:rPr kumimoji="1" lang="en-US" altLang="ja-JP" sz="1200" dirty="0"/>
              <a:t>,</a:t>
            </a:r>
            <a:r>
              <a:rPr kumimoji="1" lang="en-US" altLang="ja-JP" sz="1200" dirty="0">
                <a:solidFill>
                  <a:srgbClr val="FF0000"/>
                </a:solidFill>
              </a:rPr>
              <a:t>2</a:t>
            </a:r>
            <a:r>
              <a:rPr kumimoji="1" lang="en-US" altLang="ja-JP" sz="1200" baseline="30000" dirty="0">
                <a:solidFill>
                  <a:srgbClr val="FF0000"/>
                </a:solidFill>
              </a:rPr>
              <a:t>nd</a:t>
            </a:r>
            <a:r>
              <a:rPr kumimoji="1" lang="en-US" altLang="ja-JP" sz="1200" dirty="0"/>
              <a:t>,</a:t>
            </a:r>
            <a:r>
              <a:rPr kumimoji="1" lang="en-US" altLang="ja-JP" sz="1200" dirty="0">
                <a:solidFill>
                  <a:srgbClr val="00B050"/>
                </a:solidFill>
              </a:rPr>
              <a:t>3</a:t>
            </a:r>
            <a:r>
              <a:rPr kumimoji="1" lang="en-US" altLang="ja-JP" sz="1200" baseline="30000" dirty="0">
                <a:solidFill>
                  <a:srgbClr val="00B050"/>
                </a:solidFill>
              </a:rPr>
              <a:t>rd</a:t>
            </a:r>
            <a:r>
              <a:rPr kumimoji="1" lang="en-US" altLang="ja-JP" sz="1200" dirty="0"/>
              <a:t>,</a:t>
            </a:r>
            <a:r>
              <a:rPr kumimoji="1" lang="en-US" altLang="ja-JP" sz="1200" dirty="0">
                <a:solidFill>
                  <a:srgbClr val="0432FF"/>
                </a:solidFill>
              </a:rPr>
              <a:t>4</a:t>
            </a:r>
            <a:r>
              <a:rPr lang="en-US" altLang="ja-JP" sz="1200" baseline="30000" dirty="0">
                <a:solidFill>
                  <a:srgbClr val="0432FF"/>
                </a:solidFill>
              </a:rPr>
              <a:t>th</a:t>
            </a:r>
            <a:r>
              <a:rPr kumimoji="1" lang="en-US" altLang="ja-JP" sz="1200" dirty="0"/>
              <a:t>)</a:t>
            </a:r>
            <a:endParaRPr lang="en-US" altLang="ja-JP" sz="1200" dirty="0"/>
          </a:p>
          <a:p>
            <a:r>
              <a:rPr kumimoji="1" lang="en-US" altLang="ja-JP" sz="1200" dirty="0"/>
              <a:t>Deviation from </a:t>
            </a:r>
            <a:r>
              <a:rPr lang="en-US" altLang="ja-JP" sz="1200" dirty="0"/>
              <a:t>ideal (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gray</a:t>
            </a:r>
            <a:r>
              <a:rPr lang="en-US" altLang="ja-JP" sz="1200" dirty="0"/>
              <a:t>) position</a:t>
            </a:r>
            <a:endParaRPr kumimoji="1" lang="en-US" altLang="ja-JP" sz="1200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B6E46EA-140E-4341-B6EB-073BC41D4A3C}"/>
              </a:ext>
            </a:extLst>
          </p:cNvPr>
          <p:cNvCxnSpPr>
            <a:cxnSpLocks/>
          </p:cNvCxnSpPr>
          <p:nvPr/>
        </p:nvCxnSpPr>
        <p:spPr>
          <a:xfrm>
            <a:off x="6431538" y="6379495"/>
            <a:ext cx="289302" cy="0"/>
          </a:xfrm>
          <a:prstGeom prst="straightConnector1">
            <a:avLst/>
          </a:prstGeom>
          <a:ln w="12700">
            <a:solidFill>
              <a:srgbClr val="FF93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E790E6-0516-1CF6-D25C-007E2FB9AA7C}"/>
              </a:ext>
            </a:extLst>
          </p:cNvPr>
          <p:cNvSpPr txBox="1"/>
          <p:nvPr/>
        </p:nvSpPr>
        <p:spPr>
          <a:xfrm>
            <a:off x="6524138" y="6151522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9300"/>
                </a:solidFill>
              </a:rPr>
              <a:t>1 um</a:t>
            </a:r>
            <a:endParaRPr kumimoji="1" lang="ja-JP" altLang="en-US" sz="1200">
              <a:solidFill>
                <a:srgbClr val="FF93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208ACA2-3670-6A1C-8940-43D4AB2B6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0388" y="4118212"/>
            <a:ext cx="3945671" cy="241160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9247A0-05C1-AC6D-9E6B-941BFFD4DD5A}"/>
              </a:ext>
            </a:extLst>
          </p:cNvPr>
          <p:cNvSpPr txBox="1"/>
          <p:nvPr/>
        </p:nvSpPr>
        <p:spPr>
          <a:xfrm>
            <a:off x="1430387" y="4118211"/>
            <a:ext cx="14496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200" u="sng" dirty="0"/>
              <a:t>Sensor alignment jig</a:t>
            </a:r>
            <a:endParaRPr kumimoji="1" lang="ja-JP" altLang="en-US" sz="1200" u="sng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0AF69E-B1A5-2D19-F707-A82E277312DC}"/>
              </a:ext>
            </a:extLst>
          </p:cNvPr>
          <p:cNvSpPr txBox="1"/>
          <p:nvPr/>
        </p:nvSpPr>
        <p:spPr>
          <a:xfrm>
            <a:off x="3458346" y="4285031"/>
            <a:ext cx="1863972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solidFill>
                  <a:srgbClr val="FF0000"/>
                </a:solidFill>
              </a:rPr>
              <a:t>sensor hold by vacuum chuck</a:t>
            </a:r>
            <a:endParaRPr kumimoji="1" lang="ja-JP" altLang="en-US" sz="100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652C101-33F9-FB2F-999A-11E386FC6A55}"/>
              </a:ext>
            </a:extLst>
          </p:cNvPr>
          <p:cNvCxnSpPr>
            <a:cxnSpLocks/>
          </p:cNvCxnSpPr>
          <p:nvPr/>
        </p:nvCxnSpPr>
        <p:spPr>
          <a:xfrm flipH="1">
            <a:off x="3630368" y="4927253"/>
            <a:ext cx="628226" cy="37960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D342D933-05E9-F518-D1A2-C6A0F601EF7C}"/>
              </a:ext>
            </a:extLst>
          </p:cNvPr>
          <p:cNvCxnSpPr>
            <a:cxnSpLocks/>
          </p:cNvCxnSpPr>
          <p:nvPr/>
        </p:nvCxnSpPr>
        <p:spPr>
          <a:xfrm flipH="1">
            <a:off x="3817295" y="4873698"/>
            <a:ext cx="441299" cy="10711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067BB9A-5B0E-EFE4-0E4A-924C6B1A177B}"/>
              </a:ext>
            </a:extLst>
          </p:cNvPr>
          <p:cNvCxnSpPr>
            <a:cxnSpLocks/>
          </p:cNvCxnSpPr>
          <p:nvPr/>
        </p:nvCxnSpPr>
        <p:spPr>
          <a:xfrm flipH="1" flipV="1">
            <a:off x="3610118" y="4675000"/>
            <a:ext cx="574550" cy="163253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265C2DC-BEF9-CB5F-14A2-C0F40D558C05}"/>
              </a:ext>
            </a:extLst>
          </p:cNvPr>
          <p:cNvSpPr txBox="1"/>
          <p:nvPr/>
        </p:nvSpPr>
        <p:spPr>
          <a:xfrm>
            <a:off x="4258594" y="4779844"/>
            <a:ext cx="1061509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B050"/>
                </a:solidFill>
              </a:rPr>
              <a:t>Vertical shift/ tilt</a:t>
            </a:r>
            <a:endParaRPr kumimoji="1" lang="ja-JP" altLang="en-US" sz="1000">
              <a:solidFill>
                <a:srgbClr val="00B05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6D5829-C32E-4BAD-8BA0-6D7BC1589EE8}"/>
              </a:ext>
            </a:extLst>
          </p:cNvPr>
          <p:cNvSpPr txBox="1"/>
          <p:nvPr/>
        </p:nvSpPr>
        <p:spPr>
          <a:xfrm>
            <a:off x="4390332" y="5575765"/>
            <a:ext cx="1204176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B050"/>
                </a:solidFill>
              </a:rPr>
              <a:t>Horizontal shift/ tilt</a:t>
            </a:r>
            <a:endParaRPr kumimoji="1" lang="ja-JP" altLang="en-US" sz="1000">
              <a:solidFill>
                <a:srgbClr val="00B05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2FB25EC-4646-F3A5-47D3-AE8CA8F9748E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184668" y="5698876"/>
            <a:ext cx="205664" cy="21446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4D276E9D-9F1E-72AE-6E83-BACA522685FA}"/>
              </a:ext>
            </a:extLst>
          </p:cNvPr>
          <p:cNvCxnSpPr>
            <a:cxnSpLocks/>
          </p:cNvCxnSpPr>
          <p:nvPr/>
        </p:nvCxnSpPr>
        <p:spPr>
          <a:xfrm flipH="1">
            <a:off x="3069288" y="4542171"/>
            <a:ext cx="421380" cy="6152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490CB5-0983-A0ED-53F8-5E087CB393F7}"/>
              </a:ext>
            </a:extLst>
          </p:cNvPr>
          <p:cNvSpPr txBox="1"/>
          <p:nvPr/>
        </p:nvSpPr>
        <p:spPr>
          <a:xfrm>
            <a:off x="5648073" y="926054"/>
            <a:ext cx="13076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spin precession</a:t>
            </a:r>
            <a:br>
              <a:rPr kumimoji="1" lang="en-US" altLang="ja-JP" sz="1400" dirty="0"/>
            </a:br>
            <a:r>
              <a:rPr kumimoji="1" lang="en-US" altLang="ja-JP" sz="1400" dirty="0"/>
              <a:t>by g-2</a:t>
            </a:r>
            <a:endParaRPr kumimoji="1" lang="ja-JP" altLang="en-US" sz="14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D5676D-AC22-4D0F-C3DD-9B9C5781FD9E}"/>
              </a:ext>
            </a:extLst>
          </p:cNvPr>
          <p:cNvSpPr txBox="1"/>
          <p:nvPr/>
        </p:nvSpPr>
        <p:spPr>
          <a:xfrm>
            <a:off x="6076466" y="1683003"/>
            <a:ext cx="13076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spin precession</a:t>
            </a:r>
            <a:br>
              <a:rPr kumimoji="1" lang="en-US" altLang="ja-JP" sz="1400" dirty="0"/>
            </a:br>
            <a:r>
              <a:rPr kumimoji="1" lang="en-US" altLang="ja-JP" sz="1400" dirty="0"/>
              <a:t>by EDM</a:t>
            </a:r>
            <a:endParaRPr kumimoji="1" lang="ja-JP" altLang="en-US" sz="14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4083AE-8269-3573-2959-FA0144DAB376}"/>
              </a:ext>
            </a:extLst>
          </p:cNvPr>
          <p:cNvSpPr txBox="1"/>
          <p:nvPr/>
        </p:nvSpPr>
        <p:spPr>
          <a:xfrm>
            <a:off x="7117679" y="675861"/>
            <a:ext cx="6311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       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2574036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E43B4E-7773-0D3A-7E03-CF36340B9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DE755E-EEC6-0C26-446F-B75D7A6C0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A6762B-5D08-B369-501D-EE40AEB8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73097CD-7F7F-508C-A590-8776AA667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6" y="846980"/>
            <a:ext cx="7419474" cy="55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ABB7D8-70A2-2ED3-071E-4DA3980A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434A391-F32F-9BA6-B095-380F0FC6C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43" y="4149146"/>
            <a:ext cx="4424788" cy="257232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28DABDF-CBB7-09BB-7A1E-94ED2285E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07" y="786278"/>
            <a:ext cx="3400040" cy="264272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DF2A062-643F-3561-2890-EAFEC5DA4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256" y="3513809"/>
            <a:ext cx="3114755" cy="33063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1D4F2F2-925D-9C42-E515-DE1201CAF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851" y="1451560"/>
            <a:ext cx="3213685" cy="276336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4ED32E5-3B99-A33E-3376-A0895C01D4C1}"/>
              </a:ext>
            </a:extLst>
          </p:cNvPr>
          <p:cNvSpPr txBox="1"/>
          <p:nvPr/>
        </p:nvSpPr>
        <p:spPr>
          <a:xfrm>
            <a:off x="8037095" y="810341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Muon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6DE720D-199F-9133-90AA-10AA40B533CC}"/>
              </a:ext>
            </a:extLst>
          </p:cNvPr>
          <p:cNvSpPr txBox="1"/>
          <p:nvPr/>
        </p:nvSpPr>
        <p:spPr>
          <a:xfrm>
            <a:off x="6945147" y="757316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Muon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タイトル 1">
                <a:extLst>
                  <a:ext uri="{FF2B5EF4-FFF2-40B4-BE49-F238E27FC236}">
                    <a16:creationId xmlns:a16="http://schemas.microsoft.com/office/drawing/2014/main" id="{339CD43C-0123-444D-E515-A70CCD7C9A3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394" y="-4817"/>
                <a:ext cx="9136605" cy="791096"/>
              </a:xfrm>
              <a:pattFill prst="smConfetti">
                <a:fgClr>
                  <a:srgbClr val="F560B1"/>
                </a:fgClr>
                <a:bgClr>
                  <a:schemeClr val="bg1"/>
                </a:bgClr>
              </a:pattFill>
            </p:spPr>
            <p:txBody>
              <a:bodyPr>
                <a:normAutofit/>
              </a:bodyPr>
              <a:lstStyle/>
              <a:p>
                <a:r>
                  <a:rPr lang="en-US" altLang="ja-JP" sz="3323" dirty="0"/>
                  <a:t>1.EDM(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323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323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ja-JP" altLang="en-US" sz="3323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ja-JP" sz="3323" dirty="0"/>
                  <a:t>)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32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323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ja-JP" altLang="en-US" sz="3323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ja-JP" altLang="en-US" sz="3323" dirty="0"/>
                  <a:t> </a:t>
                </a:r>
                <a:r>
                  <a:rPr lang="en-US" altLang="ja-JP" sz="3323" dirty="0"/>
                  <a:t>(model</a:t>
                </a:r>
                <a:r>
                  <a:rPr lang="ja-JP" altLang="en-US" sz="3323" dirty="0"/>
                  <a:t> </a:t>
                </a:r>
                <a:r>
                  <a:rPr lang="en-US" altLang="ja-JP" sz="3323" dirty="0"/>
                  <a:t>independent</a:t>
                </a:r>
                <a:r>
                  <a:rPr lang="ja-JP" altLang="en-US" sz="3323" dirty="0"/>
                  <a:t> </a:t>
                </a:r>
                <a:r>
                  <a:rPr lang="en-US" altLang="ja-JP" sz="3323" dirty="0"/>
                  <a:t>relation)</a:t>
                </a:r>
                <a:endParaRPr lang="ja-JP" altLang="en-US" sz="3323" dirty="0"/>
              </a:p>
            </p:txBody>
          </p:sp>
        </mc:Choice>
        <mc:Fallback xmlns="">
          <p:sp>
            <p:nvSpPr>
              <p:cNvPr id="18" name="タイトル 1">
                <a:extLst>
                  <a:ext uri="{FF2B5EF4-FFF2-40B4-BE49-F238E27FC236}">
                    <a16:creationId xmlns:a16="http://schemas.microsoft.com/office/drawing/2014/main" id="{339CD43C-0123-444D-E515-A70CCD7C9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94" y="-4817"/>
                <a:ext cx="9136605" cy="791096"/>
              </a:xfrm>
              <a:blipFill>
                <a:blip r:embed="rId6"/>
                <a:stretch>
                  <a:fillRect b="-1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>
            <a:extLst>
              <a:ext uri="{FF2B5EF4-FFF2-40B4-BE49-F238E27FC236}">
                <a16:creationId xmlns:a16="http://schemas.microsoft.com/office/drawing/2014/main" id="{7705C43E-EBBD-7BF0-A152-C93706E0D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43" y="803633"/>
            <a:ext cx="2933661" cy="6651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40C3242-9CB9-5238-F476-5998A573F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68" y="1555802"/>
            <a:ext cx="1849405" cy="115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37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A1D8E966-BDF1-61B5-AFB4-BBBFF011A1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0" t="4456" b="6253"/>
          <a:stretch/>
        </p:blipFill>
        <p:spPr>
          <a:xfrm>
            <a:off x="4956851" y="4724014"/>
            <a:ext cx="1560078" cy="19761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8C8798B-C485-C3DE-82D7-9977D1A2B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62" y="2962607"/>
            <a:ext cx="6222177" cy="679277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90CA779-2381-E2D6-3B01-73286D70F336}"/>
              </a:ext>
            </a:extLst>
          </p:cNvPr>
          <p:cNvSpPr txBox="1"/>
          <p:nvPr/>
        </p:nvSpPr>
        <p:spPr>
          <a:xfrm>
            <a:off x="5538016" y="3065162"/>
            <a:ext cx="4005443" cy="11154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56410" indent="-230700" defTabSz="397853">
              <a:buFont typeface="Arial" charset="0"/>
              <a:buChar char="•"/>
              <a:defRPr/>
            </a:pP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Storage beam in compact orbit</a:t>
            </a:r>
            <a:r>
              <a:rPr lang="ja-JP" altLang="en-US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diameter</a:t>
            </a:r>
            <a:r>
              <a:rPr lang="ja-JP" altLang="en-US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=0.66m (1/20)</a:t>
            </a:r>
          </a:p>
          <a:p>
            <a:pPr marL="356410" indent="-230700" defTabSz="397853">
              <a:buFont typeface="Arial" charset="0"/>
              <a:buChar char="•"/>
              <a:defRPr/>
            </a:pP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Very precise control of stored beam</a:t>
            </a:r>
          </a:p>
          <a:p>
            <a:pPr marL="356410" indent="-230700" defTabSz="397853">
              <a:buFont typeface="Arial" charset="0"/>
              <a:buChar char="•"/>
              <a:defRPr/>
            </a:pP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Good</a:t>
            </a:r>
            <a:r>
              <a:rPr lang="ja-JP" altLang="en-US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injection</a:t>
            </a:r>
            <a:r>
              <a:rPr lang="ja-JP" altLang="en-US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efficiency</a:t>
            </a:r>
            <a:r>
              <a:rPr lang="ja-JP" altLang="en-US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(&gt;80%)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BE4CD6D-F29B-0408-4DDA-22A9BE4EB55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7113"/>
                <a:ext cx="8630653" cy="1145037"/>
              </a:xfrm>
              <a:pattFill prst="smConfetti">
                <a:fgClr>
                  <a:srgbClr val="F560B1"/>
                </a:fgClr>
                <a:bgClr>
                  <a:schemeClr val="bg1"/>
                </a:bgClr>
              </a:pattFill>
            </p:spPr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altLang="ja-JP" sz="2400" dirty="0"/>
                  <a:t>Experimental method &amp; 3 features of new experiment </a:t>
                </a:r>
                <a:r>
                  <a:rPr lang="ja-JP" altLang="en-US" sz="2400" dirty="0"/>
                  <a:t>：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sz="2400" b="1" dirty="0"/>
                  <a:t>・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b="1" i="1" dirty="0" smtClean="0"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𝒎𝒂𝒈𝒊𝒄</m:t>
                        </m:r>
                      </m:sub>
                    </m:sSub>
                  </m:oMath>
                </a14:m>
                <a:r>
                  <a:rPr lang="ja-JP" altLang="en-US" sz="2400" b="1" dirty="0"/>
                  <a:t>・</a:t>
                </a:r>
                <a:r>
                  <a:rPr lang="en-US" altLang="ja-JP" sz="2400" b="1" dirty="0"/>
                  <a:t>sub-meter ring</a:t>
                </a:r>
                <a:endParaRPr lang="ja-JP" altLang="en-US" sz="2400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BE4CD6D-F29B-0408-4DDA-22A9BE4EB5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7113"/>
                <a:ext cx="8630653" cy="1145037"/>
              </a:xfrm>
              <a:blipFill>
                <a:blip r:embed="rId4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CA98F3AD-1C97-0C7B-9A5F-50B9A55E4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8" y="1469200"/>
            <a:ext cx="7492897" cy="795191"/>
          </a:xfrm>
          <a:prstGeom prst="rect">
            <a:avLst/>
          </a:prstGeom>
        </p:spPr>
      </p:pic>
      <p:sp>
        <p:nvSpPr>
          <p:cNvPr id="11" name="円/楕円 62">
            <a:extLst>
              <a:ext uri="{FF2B5EF4-FFF2-40B4-BE49-F238E27FC236}">
                <a16:creationId xmlns:a16="http://schemas.microsoft.com/office/drawing/2014/main" id="{B3E08DDB-D5EE-A23B-51C4-C6AEECFC8CBF}"/>
              </a:ext>
            </a:extLst>
          </p:cNvPr>
          <p:cNvSpPr/>
          <p:nvPr/>
        </p:nvSpPr>
        <p:spPr>
          <a:xfrm>
            <a:off x="569715" y="5124266"/>
            <a:ext cx="3420569" cy="642369"/>
          </a:xfrm>
          <a:prstGeom prst="ellipse">
            <a:avLst/>
          </a:prstGeom>
          <a:noFill/>
          <a:ln w="12700">
            <a:solidFill>
              <a:srgbClr val="0432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ja-JP" altLang="en-US" sz="1662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F3716B5-6A1C-857F-348A-5BC586F69609}"/>
              </a:ext>
            </a:extLst>
          </p:cNvPr>
          <p:cNvCxnSpPr>
            <a:cxnSpLocks/>
          </p:cNvCxnSpPr>
          <p:nvPr/>
        </p:nvCxnSpPr>
        <p:spPr>
          <a:xfrm flipH="1">
            <a:off x="2898706" y="5634987"/>
            <a:ext cx="781130" cy="268558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矢印: 下 12">
            <a:extLst>
              <a:ext uri="{FF2B5EF4-FFF2-40B4-BE49-F238E27FC236}">
                <a16:creationId xmlns:a16="http://schemas.microsoft.com/office/drawing/2014/main" id="{51E02B81-D018-B154-C87C-52F8BEEC2004}"/>
              </a:ext>
            </a:extLst>
          </p:cNvPr>
          <p:cNvSpPr/>
          <p:nvPr/>
        </p:nvSpPr>
        <p:spPr>
          <a:xfrm rot="10800000">
            <a:off x="2117943" y="4022486"/>
            <a:ext cx="167913" cy="135540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4583FFE-E9D5-67BC-FEFE-96AA3B37FB5C}"/>
                  </a:ext>
                </a:extLst>
              </p:cNvPr>
              <p:cNvSpPr txBox="1"/>
              <p:nvPr/>
            </p:nvSpPr>
            <p:spPr>
              <a:xfrm>
                <a:off x="2040959" y="3676311"/>
                <a:ext cx="307607" cy="410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1846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846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ja-JP" altLang="en-US" sz="1846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4583FFE-E9D5-67BC-FEFE-96AA3B37F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959" y="3676311"/>
                <a:ext cx="307607" cy="410946"/>
              </a:xfrm>
              <a:prstGeom prst="rect">
                <a:avLst/>
              </a:prstGeom>
              <a:blipFill>
                <a:blip r:embed="rId6"/>
                <a:stretch>
                  <a:fillRect r="-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116B4A3-DABB-F17F-038F-89DFE22E359D}"/>
                  </a:ext>
                </a:extLst>
              </p:cNvPr>
              <p:cNvSpPr txBox="1"/>
              <p:nvPr/>
            </p:nvSpPr>
            <p:spPr>
              <a:xfrm>
                <a:off x="2778229" y="5886993"/>
                <a:ext cx="370203" cy="418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1846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1846" i="1" dirty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</m:oMath>
                  </m:oMathPara>
                </a14:m>
                <a:endParaRPr lang="ja-JP" altLang="en-US" sz="1846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116B4A3-DABB-F17F-038F-89DFE22E3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229" y="5886993"/>
                <a:ext cx="370203" cy="418576"/>
              </a:xfrm>
              <a:prstGeom prst="rect">
                <a:avLst/>
              </a:prstGeom>
              <a:blipFill>
                <a:blip r:embed="rId7"/>
                <a:stretch>
                  <a:fillRect t="-20588" r="-28333" b="-1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FE9E22B-F56A-0A2D-D5D6-2B84559CAE0B}"/>
                  </a:ext>
                </a:extLst>
              </p:cNvPr>
              <p:cNvSpPr txBox="1"/>
              <p:nvPr/>
            </p:nvSpPr>
            <p:spPr>
              <a:xfrm>
                <a:off x="3595124" y="5650425"/>
                <a:ext cx="370203" cy="376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1846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846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ja-JP" altLang="en-US" sz="1846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FE9E22B-F56A-0A2D-D5D6-2B84559CA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124" y="5650425"/>
                <a:ext cx="370203" cy="376385"/>
              </a:xfrm>
              <a:prstGeom prst="rect">
                <a:avLst/>
              </a:prstGeom>
              <a:blipFill>
                <a:blip r:embed="rId8"/>
                <a:stretch>
                  <a:fillRect t="-20968" r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3B29CC4-9893-1513-781E-09CD6B5AFFAB}"/>
              </a:ext>
            </a:extLst>
          </p:cNvPr>
          <p:cNvSpPr txBox="1"/>
          <p:nvPr/>
        </p:nvSpPr>
        <p:spPr>
          <a:xfrm>
            <a:off x="1984547" y="6223805"/>
            <a:ext cx="1746452" cy="31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77" dirty="0"/>
              <a:t>Beam</a:t>
            </a:r>
            <a:r>
              <a:rPr lang="ja-JP" altLang="en-US" sz="1477" dirty="0"/>
              <a:t> </a:t>
            </a:r>
            <a:r>
              <a:rPr lang="en-US" altLang="ja-JP" sz="1477" dirty="0"/>
              <a:t>momentum</a:t>
            </a:r>
            <a:endParaRPr lang="ja-JP" altLang="en-US" sz="147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1C9E78A7-2BE6-4D10-D25D-5DC33DCB0987}"/>
                  </a:ext>
                </a:extLst>
              </p:cNvPr>
              <p:cNvSpPr txBox="1"/>
              <p:nvPr/>
            </p:nvSpPr>
            <p:spPr>
              <a:xfrm>
                <a:off x="2612832" y="4339573"/>
                <a:ext cx="2169751" cy="348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1662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1662" dirty="0"/>
                  <a:t>:spin motion</a:t>
                </a:r>
                <a:endParaRPr lang="ja-JP" altLang="en-US" sz="1662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1C9E78A7-2BE6-4D10-D25D-5DC33DCB0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832" y="4339573"/>
                <a:ext cx="2169751" cy="348109"/>
              </a:xfrm>
              <a:prstGeom prst="rect">
                <a:avLst/>
              </a:prstGeom>
              <a:blipFill>
                <a:blip r:embed="rId9"/>
                <a:stretch>
                  <a:fillRect t="-7018" b="-245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BB43089-EB54-20B0-8531-AA0F52A295A6}"/>
                  </a:ext>
                </a:extLst>
              </p:cNvPr>
              <p:cNvSpPr txBox="1"/>
              <p:nvPr/>
            </p:nvSpPr>
            <p:spPr>
              <a:xfrm>
                <a:off x="202841" y="3876846"/>
                <a:ext cx="1716042" cy="801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77" dirty="0"/>
                  <a:t>EDM</a:t>
                </a:r>
                <a:r>
                  <a:rPr lang="ja-JP" altLang="en-US" sz="1477" dirty="0"/>
                  <a:t> </a:t>
                </a:r>
                <a:r>
                  <a:rPr lang="en-US" altLang="ja-JP" sz="1477" dirty="0"/>
                  <a:t>signal appears angle difference between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ja-JP" altLang="en-US" sz="147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477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ja-JP" sz="1477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477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ja-JP" sz="1477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altLang="ja-JP" sz="147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1477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altLang="ja-JP" sz="1477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ja-JP" altLang="en-US" sz="1477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BB43089-EB54-20B0-8531-AA0F52A29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1" y="3876846"/>
                <a:ext cx="1716042" cy="801823"/>
              </a:xfrm>
              <a:prstGeom prst="rect">
                <a:avLst/>
              </a:prstGeom>
              <a:blipFill>
                <a:blip r:embed="rId10"/>
                <a:stretch>
                  <a:fillRect l="-1418" t="-1527" r="-1773" b="-7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矢印: 下 19">
            <a:extLst>
              <a:ext uri="{FF2B5EF4-FFF2-40B4-BE49-F238E27FC236}">
                <a16:creationId xmlns:a16="http://schemas.microsoft.com/office/drawing/2014/main" id="{4590B8DC-C10F-7A72-D54E-D2EEEF18F143}"/>
              </a:ext>
            </a:extLst>
          </p:cNvPr>
          <p:cNvSpPr/>
          <p:nvPr/>
        </p:nvSpPr>
        <p:spPr>
          <a:xfrm rot="12071878">
            <a:off x="2374524" y="4037193"/>
            <a:ext cx="206600" cy="13736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A92652CD-88DE-EA41-2A29-5D659C19E8DB}"/>
              </a:ext>
            </a:extLst>
          </p:cNvPr>
          <p:cNvSpPr/>
          <p:nvPr/>
        </p:nvSpPr>
        <p:spPr>
          <a:xfrm>
            <a:off x="145825" y="3875374"/>
            <a:ext cx="1721593" cy="801823"/>
          </a:xfrm>
          <a:prstGeom prst="wedgeRectCallout">
            <a:avLst>
              <a:gd name="adj1" fmla="val 85110"/>
              <a:gd name="adj2" fmla="val 501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C1780A-8551-A2BB-4D9B-65F44B8CA708}"/>
              </a:ext>
            </a:extLst>
          </p:cNvPr>
          <p:cNvSpPr txBox="1"/>
          <p:nvPr/>
        </p:nvSpPr>
        <p:spPr>
          <a:xfrm>
            <a:off x="3629850" y="5893479"/>
            <a:ext cx="155293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77" dirty="0"/>
              <a:t>Spin</a:t>
            </a:r>
            <a:r>
              <a:rPr lang="ja-JP" altLang="en-US" sz="1477" dirty="0"/>
              <a:t> </a:t>
            </a:r>
            <a:r>
              <a:rPr lang="en-US" altLang="ja-JP" sz="1477" dirty="0"/>
              <a:t>vector</a:t>
            </a:r>
            <a:endParaRPr lang="ja-JP" altLang="en-US" sz="147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6067A46-BBA5-2EB5-3AB1-BF18AC46F1A8}"/>
                  </a:ext>
                </a:extLst>
              </p:cNvPr>
              <p:cNvSpPr txBox="1"/>
              <p:nvPr/>
            </p:nvSpPr>
            <p:spPr>
              <a:xfrm>
                <a:off x="2533893" y="3725340"/>
                <a:ext cx="1600337" cy="376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ja-JP" sz="1846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1846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altLang="ja-JP" sz="1846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846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ja-JP" sz="1846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1846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altLang="ja-JP" sz="1846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ja-JP" sz="1846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ja-JP" sz="1846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46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ja-JP" sz="1846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1846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altLang="ja-JP" sz="1846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ja-JP" altLang="en-US" sz="1846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6067A46-BBA5-2EB5-3AB1-BF18AC46F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893" y="3725340"/>
                <a:ext cx="1600337" cy="3763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243D60D-1E85-B5DA-6CF6-5E98B312EDE5}"/>
                  </a:ext>
                </a:extLst>
              </p:cNvPr>
              <p:cNvSpPr txBox="1"/>
              <p:nvPr/>
            </p:nvSpPr>
            <p:spPr>
              <a:xfrm>
                <a:off x="2618186" y="4668181"/>
                <a:ext cx="2023330" cy="348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1662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ja-JP" sz="1662" dirty="0"/>
                  <a:t>:cyclotron motion</a:t>
                </a: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243D60D-1E85-B5DA-6CF6-5E98B312E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86" y="4668181"/>
                <a:ext cx="2023330" cy="348109"/>
              </a:xfrm>
              <a:prstGeom prst="rect">
                <a:avLst/>
              </a:prstGeom>
              <a:blipFill>
                <a:blip r:embed="rId12"/>
                <a:stretch>
                  <a:fillRect t="-7018" b="-245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3649CFA-E681-1F8F-0823-19146F4A67C6}"/>
              </a:ext>
            </a:extLst>
          </p:cNvPr>
          <p:cNvSpPr txBox="1"/>
          <p:nvPr/>
        </p:nvSpPr>
        <p:spPr>
          <a:xfrm>
            <a:off x="814616" y="5318146"/>
            <a:ext cx="3067900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62" dirty="0"/>
              <a:t>Cyclotron</a:t>
            </a:r>
            <a:r>
              <a:rPr lang="ja-JP" altLang="en-US" sz="1662" dirty="0"/>
              <a:t> </a:t>
            </a:r>
            <a:r>
              <a:rPr lang="en-US" altLang="ja-JP" sz="1662" dirty="0"/>
              <a:t>orbit diameter 0.66m</a:t>
            </a:r>
            <a:endParaRPr lang="ja-JP" altLang="en-US" sz="1662" dirty="0"/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C1A03A88-F877-0C29-0987-0DB5B0F70795}"/>
              </a:ext>
            </a:extLst>
          </p:cNvPr>
          <p:cNvSpPr/>
          <p:nvPr/>
        </p:nvSpPr>
        <p:spPr>
          <a:xfrm rot="7480822" flipV="1">
            <a:off x="3399047" y="5720286"/>
            <a:ext cx="303147" cy="161042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02471EF1-F9B0-2505-21C7-724B9FB7EB3F}"/>
                  </a:ext>
                </a:extLst>
              </p:cNvPr>
              <p:cNvSpPr txBox="1"/>
              <p:nvPr/>
            </p:nvSpPr>
            <p:spPr>
              <a:xfrm>
                <a:off x="514212" y="2234825"/>
                <a:ext cx="6158107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6410" indent="-230700" defTabSz="397853">
                  <a:buFont typeface="Arial" charset="0"/>
                  <a:buChar char="•"/>
                  <a:defRPr/>
                </a:pP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</a:rPr>
                  <a:t>Cooled low-emittance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</a:rPr>
                  <a:t> </a:t>
                </a: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</a:rPr>
                  <a:t>beam (1/1000)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</a:rPr>
                  <a:t> </a:t>
                </a: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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No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need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for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ja-JP" altLang="en-US" sz="1846" b="1" i="1" smtClean="0">
                            <a:solidFill>
                              <a:srgbClr val="0513C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altLang="ja-JP" sz="1846" b="1" i="1" smtClean="0">
                            <a:solidFill>
                              <a:srgbClr val="0513C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sym typeface="Wingdings" panose="05000000000000000000" pitchFamily="2" charset="2"/>
                          </a:rPr>
                          <m:t>𝑬</m:t>
                        </m:r>
                      </m:e>
                    </m:acc>
                  </m:oMath>
                </a14:m>
                <a:endParaRPr lang="en-US" altLang="ja-JP" sz="1846" b="1" dirty="0">
                  <a:solidFill>
                    <a:srgbClr val="0513C0"/>
                  </a:solidFill>
                  <a:ea typeface="ＭＳ Ｐゴシック" panose="020B0600070205080204" pitchFamily="34" charset="-128"/>
                </a:endParaRPr>
              </a:p>
              <a:p>
                <a:pPr marL="356410" indent="-230700" defTabSz="397853">
                  <a:buFont typeface="Arial" charset="0"/>
                  <a:buChar char="•"/>
                  <a:defRPr/>
                </a:pP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</a:rPr>
                  <a:t>No need to stay with magic momentum </a:t>
                </a:r>
                <a:r>
                  <a:rPr lang="el-GR" altLang="ja-JP" sz="1846" b="1" dirty="0">
                    <a:solidFill>
                      <a:srgbClr val="0513C0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γ</a:t>
                </a:r>
                <a:r>
                  <a:rPr lang="en-US" altLang="ja-JP" sz="1846" b="1" baseline="-25000" dirty="0">
                    <a:solidFill>
                      <a:srgbClr val="0513C0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magic</a:t>
                </a:r>
                <a:r>
                  <a:rPr lang="en-US" altLang="ja-JP" sz="1846" b="1" dirty="0">
                    <a:solidFill>
                      <a:srgbClr val="0513C0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=29.3</a:t>
                </a:r>
                <a:endParaRPr lang="en-US" altLang="ja-JP" sz="1846" b="1" dirty="0">
                  <a:solidFill>
                    <a:srgbClr val="0513C0"/>
                  </a:solidFill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02471EF1-F9B0-2505-21C7-724B9FB7E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12" y="2234825"/>
                <a:ext cx="6158107" cy="721351"/>
              </a:xfrm>
              <a:prstGeom prst="rect">
                <a:avLst/>
              </a:prstGeom>
              <a:blipFill>
                <a:blip r:embed="rId13"/>
                <a:stretch>
                  <a:fillRect b="-93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図 34">
            <a:extLst>
              <a:ext uri="{FF2B5EF4-FFF2-40B4-BE49-F238E27FC236}">
                <a16:creationId xmlns:a16="http://schemas.microsoft.com/office/drawing/2014/main" id="{3D69E4CF-BABE-B3C8-13CE-3E0662E709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4650" y="1654220"/>
            <a:ext cx="2172590" cy="1310966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55B5CD93-50CE-54D9-BD86-7F18A36CE6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2079" y="3044592"/>
            <a:ext cx="1247362" cy="1184319"/>
          </a:xfrm>
          <a:prstGeom prst="rect">
            <a:avLst/>
          </a:prstGeom>
        </p:spPr>
      </p:pic>
      <p:sp>
        <p:nvSpPr>
          <p:cNvPr id="45" name="スライド番号プレースホルダー 44">
            <a:extLst>
              <a:ext uri="{FF2B5EF4-FFF2-40B4-BE49-F238E27FC236}">
                <a16:creationId xmlns:a16="http://schemas.microsoft.com/office/drawing/2014/main" id="{8E714F19-B963-CE5A-A6BB-D6922AD6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632" y="334431"/>
            <a:ext cx="2057400" cy="337038"/>
          </a:xfrm>
        </p:spPr>
        <p:txBody>
          <a:bodyPr/>
          <a:lstStyle/>
          <a:p>
            <a:fld id="{C583C7F3-0509-3141-8C67-B1259B601179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CC86C18-E70A-D7E8-1729-97A406028AAF}"/>
              </a:ext>
            </a:extLst>
          </p:cNvPr>
          <p:cNvSpPr/>
          <p:nvPr/>
        </p:nvSpPr>
        <p:spPr>
          <a:xfrm>
            <a:off x="2348565" y="1469200"/>
            <a:ext cx="2348482" cy="69127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2D67F9E6-B447-0F07-EBC4-A2F8F7E72F2F}"/>
              </a:ext>
            </a:extLst>
          </p:cNvPr>
          <p:cNvCxnSpPr/>
          <p:nvPr/>
        </p:nvCxnSpPr>
        <p:spPr>
          <a:xfrm>
            <a:off x="4337539" y="1469200"/>
            <a:ext cx="303978" cy="4983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563ABF5-20B3-3851-EC26-00E078B76A0B}"/>
              </a:ext>
            </a:extLst>
          </p:cNvPr>
          <p:cNvCxnSpPr/>
          <p:nvPr/>
        </p:nvCxnSpPr>
        <p:spPr>
          <a:xfrm>
            <a:off x="6266310" y="1523412"/>
            <a:ext cx="303978" cy="4983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A96F9A-12D8-8ACD-D0AD-E7AC8BA571BC}"/>
              </a:ext>
            </a:extLst>
          </p:cNvPr>
          <p:cNvSpPr txBox="1"/>
          <p:nvPr/>
        </p:nvSpPr>
        <p:spPr>
          <a:xfrm>
            <a:off x="4697047" y="4274035"/>
            <a:ext cx="127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B=3[T]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γ=3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49E4DF-B43C-AAFA-5D74-C8137BB57581}"/>
              </a:ext>
            </a:extLst>
          </p:cNvPr>
          <p:cNvSpPr txBox="1"/>
          <p:nvPr/>
        </p:nvSpPr>
        <p:spPr>
          <a:xfrm>
            <a:off x="7992518" y="995392"/>
            <a:ext cx="127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B=1.45[T]</a:t>
            </a:r>
          </a:p>
          <a:p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magic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=29.3</a:t>
            </a:r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77B214D-177E-6947-61E9-56440A0BF61B}"/>
              </a:ext>
            </a:extLst>
          </p:cNvPr>
          <p:cNvCxnSpPr/>
          <p:nvPr/>
        </p:nvCxnSpPr>
        <p:spPr>
          <a:xfrm>
            <a:off x="1918883" y="3541822"/>
            <a:ext cx="4296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19CAD60-EF0B-9814-4302-498AC5EFC09C}"/>
              </a:ext>
            </a:extLst>
          </p:cNvPr>
          <p:cNvCxnSpPr>
            <a:cxnSpLocks/>
          </p:cNvCxnSpPr>
          <p:nvPr/>
        </p:nvCxnSpPr>
        <p:spPr>
          <a:xfrm>
            <a:off x="3121658" y="3620841"/>
            <a:ext cx="6430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図 27">
            <a:extLst>
              <a:ext uri="{FF2B5EF4-FFF2-40B4-BE49-F238E27FC236}">
                <a16:creationId xmlns:a16="http://schemas.microsoft.com/office/drawing/2014/main" id="{D5A7D9F3-13FE-C6EF-F159-E75BE35F97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8651" y="4907051"/>
            <a:ext cx="2136905" cy="139396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AD24FDF-8168-FCC2-0BDF-2FCF2B4244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01591" y="4511542"/>
            <a:ext cx="2532122" cy="2151572"/>
          </a:xfrm>
          <a:prstGeom prst="rect">
            <a:avLst/>
          </a:prstGeom>
          <a:ln>
            <a:noFill/>
          </a:ln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496B442-99AD-3952-E546-AD27BD7D3230}"/>
              </a:ext>
            </a:extLst>
          </p:cNvPr>
          <p:cNvSpPr txBox="1"/>
          <p:nvPr/>
        </p:nvSpPr>
        <p:spPr>
          <a:xfrm>
            <a:off x="4860003" y="5217416"/>
            <a:ext cx="3420569" cy="111492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ja-JP" sz="2215" b="1" dirty="0">
                <a:solidFill>
                  <a:srgbClr val="FF0000"/>
                </a:solidFill>
              </a:rPr>
              <a:t>Measure g-2 and</a:t>
            </a:r>
            <a:r>
              <a:rPr lang="ja-JP" altLang="en-US" sz="2215" b="1" dirty="0">
                <a:solidFill>
                  <a:srgbClr val="FF0000"/>
                </a:solidFill>
              </a:rPr>
              <a:t> </a:t>
            </a:r>
            <a:r>
              <a:rPr lang="en-US" altLang="ja-JP" sz="2215" b="1" dirty="0">
                <a:solidFill>
                  <a:srgbClr val="FF0000"/>
                </a:solidFill>
              </a:rPr>
              <a:t>EDM at a time, with the same setup but independently!</a:t>
            </a:r>
            <a:endParaRPr lang="ja-JP" altLang="en-US" sz="2215" b="1" dirty="0">
              <a:solidFill>
                <a:srgbClr val="FF000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034D744-029C-FC61-FB83-C3EB2356FD16}"/>
              </a:ext>
            </a:extLst>
          </p:cNvPr>
          <p:cNvSpPr/>
          <p:nvPr/>
        </p:nvSpPr>
        <p:spPr>
          <a:xfrm>
            <a:off x="4874812" y="1496035"/>
            <a:ext cx="1956978" cy="69127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</p:spTree>
    <p:extLst>
      <p:ext uri="{BB962C8B-B14F-4D97-AF65-F5344CB8AC3E}">
        <p14:creationId xmlns:p14="http://schemas.microsoft.com/office/powerpoint/2010/main" val="74436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45D524-A0AF-9B4D-7AA4-956C869D7440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J-PARC MLF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81ADA2-F401-97CD-FC19-4D2288DB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31AC8D-DB38-99FE-BBD9-1A489B692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2" y="1266092"/>
            <a:ext cx="8919395" cy="4501661"/>
          </a:xfrm>
          <a:prstGeom prst="rect">
            <a:avLst/>
          </a:prstGeom>
        </p:spPr>
      </p:pic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9C298751-B1C3-D477-AF99-076E912A2BFC}"/>
              </a:ext>
            </a:extLst>
          </p:cNvPr>
          <p:cNvSpPr/>
          <p:nvPr/>
        </p:nvSpPr>
        <p:spPr>
          <a:xfrm>
            <a:off x="6384758" y="5967664"/>
            <a:ext cx="1836821" cy="489284"/>
          </a:xfrm>
          <a:prstGeom prst="wedgeRoundRectCallout">
            <a:avLst>
              <a:gd name="adj1" fmla="val -21270"/>
              <a:gd name="adj2" fmla="val -139285"/>
              <a:gd name="adj3" fmla="val 16667"/>
            </a:avLst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ysClr val="windowText" lastClr="000000"/>
                </a:solidFill>
              </a:rPr>
              <a:t>COMET </a:t>
            </a:r>
          </a:p>
          <a:p>
            <a:pPr algn="ctr"/>
            <a:r>
              <a:rPr kumimoji="1" lang="en-US" altLang="ja-JP" dirty="0">
                <a:solidFill>
                  <a:sysClr val="windowText" lastClr="000000"/>
                </a:solidFill>
              </a:rPr>
              <a:t>Next speaker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5863E21C-CDE3-55F7-484A-DB2052B905DF}"/>
              </a:ext>
            </a:extLst>
          </p:cNvPr>
          <p:cNvSpPr/>
          <p:nvPr/>
        </p:nvSpPr>
        <p:spPr>
          <a:xfrm>
            <a:off x="7026442" y="3184358"/>
            <a:ext cx="1836821" cy="489284"/>
          </a:xfrm>
          <a:prstGeom prst="wedgeRoundRectCallout">
            <a:avLst>
              <a:gd name="adj1" fmla="val -74108"/>
              <a:gd name="adj2" fmla="val -21252"/>
              <a:gd name="adj3" fmla="val 16667"/>
            </a:avLst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Muon g-2/EDM</a:t>
            </a:r>
            <a:endParaRPr kumimoji="1" lang="en-US" altLang="ja-JP" dirty="0">
              <a:solidFill>
                <a:sysClr val="windowText" lastClr="000000"/>
              </a:solidFill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6A1D7915-D5B6-966C-B7FE-64154817DA9F}"/>
              </a:ext>
            </a:extLst>
          </p:cNvPr>
          <p:cNvSpPr/>
          <p:nvPr/>
        </p:nvSpPr>
        <p:spPr>
          <a:xfrm>
            <a:off x="425115" y="4957011"/>
            <a:ext cx="1836821" cy="1090864"/>
          </a:xfrm>
          <a:prstGeom prst="wedgeRoundRectCallout">
            <a:avLst>
              <a:gd name="adj1" fmla="val 80041"/>
              <a:gd name="adj2" fmla="val -52134"/>
              <a:gd name="adj3" fmla="val 16667"/>
            </a:avLst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ysClr val="windowText" lastClr="000000"/>
                </a:solidFill>
              </a:rPr>
              <a:t>I live in Tokai-village, 15minuts from J-PARC by car</a:t>
            </a:r>
          </a:p>
        </p:txBody>
      </p:sp>
    </p:spTree>
    <p:extLst>
      <p:ext uri="{BB962C8B-B14F-4D97-AF65-F5344CB8AC3E}">
        <p14:creationId xmlns:p14="http://schemas.microsoft.com/office/powerpoint/2010/main" val="4175508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7A60CEB-6988-92E0-7F03-70870ED3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47" y="675861"/>
            <a:ext cx="8530706" cy="47985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3060AE-0B5A-FD41-8502-7F5FFE8D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5861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algn="l"/>
            <a:r>
              <a:rPr lang="en-US" altLang="ja-JP" dirty="0"/>
              <a:t>3. Current status of J-PARC muon g-2/EDM experiment  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920F32-6BB5-3A4F-B4DE-CD88D1633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3513" y="112295"/>
            <a:ext cx="927100" cy="348080"/>
          </a:xfrm>
        </p:spPr>
        <p:txBody>
          <a:bodyPr/>
          <a:lstStyle/>
          <a:p>
            <a:fld id="{63185B33-F600-E14C-AD77-594A2EFB1D59}" type="slidenum">
              <a:rPr lang="en-US" altLang="ja-JP" smtClean="0"/>
              <a:t>6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BCB82B-080A-A252-8262-AEFCDED543A3}"/>
              </a:ext>
            </a:extLst>
          </p:cNvPr>
          <p:cNvSpPr txBox="1"/>
          <p:nvPr/>
        </p:nvSpPr>
        <p:spPr>
          <a:xfrm rot="1254579">
            <a:off x="85176" y="1684279"/>
            <a:ext cx="20792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u="sng" dirty="0"/>
              <a:t>Surface muon beam</a:t>
            </a:r>
            <a:endParaRPr kumimoji="1" lang="ja-JP" altLang="en-US" b="1" u="sng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1DCAB6-0BDD-9A3E-BFF1-DD7084FE7362}"/>
              </a:ext>
            </a:extLst>
          </p:cNvPr>
          <p:cNvSpPr txBox="1"/>
          <p:nvPr/>
        </p:nvSpPr>
        <p:spPr>
          <a:xfrm rot="803491">
            <a:off x="708254" y="2912527"/>
            <a:ext cx="149637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Muon cooling</a:t>
            </a:r>
            <a:endParaRPr kumimoji="1" lang="ja-JP" altLang="en-US" b="1" u="sng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A8FF61C-6FB3-5A7C-E90A-2F7F6654A5D0}"/>
              </a:ext>
            </a:extLst>
          </p:cNvPr>
          <p:cNvSpPr txBox="1"/>
          <p:nvPr/>
        </p:nvSpPr>
        <p:spPr>
          <a:xfrm rot="528722">
            <a:off x="3346933" y="2559600"/>
            <a:ext cx="197445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Muon acceleration</a:t>
            </a:r>
            <a:endParaRPr kumimoji="1" lang="ja-JP" altLang="en-US" b="1" u="sng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124248B-682D-36C3-69DC-BEEE21D91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3" t="8674" r="11586"/>
          <a:stretch/>
        </p:blipFill>
        <p:spPr>
          <a:xfrm>
            <a:off x="4808163" y="4216065"/>
            <a:ext cx="2260746" cy="2539044"/>
          </a:xfrm>
          <a:prstGeom prst="rect">
            <a:avLst/>
          </a:prstGeom>
        </p:spPr>
      </p:pic>
      <p:sp>
        <p:nvSpPr>
          <p:cNvPr id="21" name="三角形 20">
            <a:extLst>
              <a:ext uri="{FF2B5EF4-FFF2-40B4-BE49-F238E27FC236}">
                <a16:creationId xmlns:a16="http://schemas.microsoft.com/office/drawing/2014/main" id="{9EC06A86-8663-E9C1-9B07-3F5CA082E244}"/>
              </a:ext>
            </a:extLst>
          </p:cNvPr>
          <p:cNvSpPr/>
          <p:nvPr/>
        </p:nvSpPr>
        <p:spPr>
          <a:xfrm rot="3618857">
            <a:off x="7134527" y="4298652"/>
            <a:ext cx="251209" cy="781381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E336CB7-5D1B-E907-8241-2B4D9FABDBB4}"/>
              </a:ext>
            </a:extLst>
          </p:cNvPr>
          <p:cNvSpPr txBox="1"/>
          <p:nvPr/>
        </p:nvSpPr>
        <p:spPr>
          <a:xfrm>
            <a:off x="7072972" y="4877932"/>
            <a:ext cx="71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9300"/>
                </a:solidFill>
              </a:rPr>
              <a:t>Zoom</a:t>
            </a:r>
            <a:endParaRPr kumimoji="1" lang="ja-JP" altLang="en-US">
              <a:solidFill>
                <a:srgbClr val="FF93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F0BE755-907A-C506-DD69-B9E27536BA0C}"/>
              </a:ext>
            </a:extLst>
          </p:cNvPr>
          <p:cNvSpPr txBox="1"/>
          <p:nvPr/>
        </p:nvSpPr>
        <p:spPr>
          <a:xfrm>
            <a:off x="4617359" y="4085360"/>
            <a:ext cx="102303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Injection</a:t>
            </a:r>
            <a:endParaRPr kumimoji="1" lang="ja-JP" altLang="en-US" b="1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AA50F0-E531-187C-85AE-D92D5798B245}"/>
              </a:ext>
            </a:extLst>
          </p:cNvPr>
          <p:cNvSpPr txBox="1"/>
          <p:nvPr/>
        </p:nvSpPr>
        <p:spPr>
          <a:xfrm>
            <a:off x="5687465" y="4042892"/>
            <a:ext cx="168809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Storage magnet</a:t>
            </a:r>
            <a:endParaRPr kumimoji="1" lang="ja-JP" altLang="en-US" b="1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BDF9BC3-67C8-F84C-BDAB-ABD1E2EA08D2}"/>
              </a:ext>
            </a:extLst>
          </p:cNvPr>
          <p:cNvSpPr txBox="1"/>
          <p:nvPr/>
        </p:nvSpPr>
        <p:spPr>
          <a:xfrm>
            <a:off x="6443635" y="5591094"/>
            <a:ext cx="184339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Positron detector</a:t>
            </a:r>
            <a:endParaRPr kumimoji="1" lang="ja-JP" altLang="en-US" b="1" u="sng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DB27166-0DC3-5D87-6BBE-5922C61239F0}"/>
              </a:ext>
            </a:extLst>
          </p:cNvPr>
          <p:cNvCxnSpPr>
            <a:cxnSpLocks/>
          </p:cNvCxnSpPr>
          <p:nvPr/>
        </p:nvCxnSpPr>
        <p:spPr>
          <a:xfrm>
            <a:off x="4690096" y="4386737"/>
            <a:ext cx="457896" cy="2062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1C59385-290B-12FB-0C00-2114CD15DA22}"/>
              </a:ext>
            </a:extLst>
          </p:cNvPr>
          <p:cNvCxnSpPr>
            <a:cxnSpLocks/>
          </p:cNvCxnSpPr>
          <p:nvPr/>
        </p:nvCxnSpPr>
        <p:spPr>
          <a:xfrm>
            <a:off x="2438915" y="3129277"/>
            <a:ext cx="3908411" cy="669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84878AB-1DD1-CEE1-C3B8-B95F28B59A4B}"/>
              </a:ext>
            </a:extLst>
          </p:cNvPr>
          <p:cNvCxnSpPr>
            <a:cxnSpLocks/>
          </p:cNvCxnSpPr>
          <p:nvPr/>
        </p:nvCxnSpPr>
        <p:spPr>
          <a:xfrm>
            <a:off x="287766" y="1875647"/>
            <a:ext cx="1219845" cy="4368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667ECE-0BEA-F6D6-2A80-9AB7495960E6}"/>
              </a:ext>
            </a:extLst>
          </p:cNvPr>
          <p:cNvSpPr txBox="1"/>
          <p:nvPr/>
        </p:nvSpPr>
        <p:spPr>
          <a:xfrm>
            <a:off x="4393120" y="832869"/>
            <a:ext cx="46574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This experiment consists of </a:t>
            </a:r>
            <a:r>
              <a:rPr lang="en-US" altLang="ja-JP" sz="2000" dirty="0"/>
              <a:t>six</a:t>
            </a:r>
            <a:r>
              <a:rPr kumimoji="1" lang="en-US" altLang="ja-JP" sz="2000" dirty="0"/>
              <a:t> subsystems.</a:t>
            </a:r>
            <a:br>
              <a:rPr kumimoji="1" lang="en-US" altLang="ja-JP" sz="2000" dirty="0"/>
            </a:br>
            <a:r>
              <a:rPr kumimoji="1" lang="en-US" altLang="ja-JP" sz="2000" dirty="0"/>
              <a:t>All of them are important to realize</a:t>
            </a:r>
            <a:br>
              <a:rPr kumimoji="1" lang="en-US" altLang="ja-JP" sz="2000" dirty="0"/>
            </a:br>
            <a:r>
              <a:rPr kumimoji="1" lang="en-US" altLang="ja-JP" sz="2000" dirty="0"/>
              <a:t>this experiment.</a:t>
            </a:r>
            <a:br>
              <a:rPr kumimoji="1" lang="en-US" altLang="ja-JP" sz="2000" dirty="0"/>
            </a:b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1AF295C-4115-24E6-5759-34DE7252AA03}"/>
                  </a:ext>
                </a:extLst>
              </p:cNvPr>
              <p:cNvSpPr txBox="1"/>
              <p:nvPr/>
            </p:nvSpPr>
            <p:spPr>
              <a:xfrm>
                <a:off x="39609" y="3525370"/>
                <a:ext cx="4834401" cy="327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27552" indent="-527552" defTabSz="844083">
                  <a:buFont typeface="+mj-lt"/>
                  <a:buAutoNum type="romanUcPeriod"/>
                </a:pPr>
                <a:r>
                  <a:rPr kumimoji="1" lang="en-US" altLang="ja-JP" sz="2000" b="1" dirty="0">
                    <a:solidFill>
                      <a:srgbClr val="0070C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Muon cooling and re-acceleration</a:t>
                </a:r>
              </a:p>
              <a:p>
                <a:pPr marL="844083" lvl="1" indent="-422041" defTabSz="844083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J-PARC MLF Muon H-Line</a:t>
                </a:r>
              </a:p>
              <a:p>
                <a:pPr marL="527552" indent="-527552" defTabSz="844083">
                  <a:buFont typeface="+mj-lt"/>
                  <a:buAutoNum type="romanUcPeriod"/>
                </a:pPr>
                <a:r>
                  <a:rPr lang="en-US" altLang="ja-JP" sz="2000" b="1" dirty="0">
                    <a:solidFill>
                      <a:srgbClr val="0070C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Super high precision uniformity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</m:ctrlPr>
                      </m:accPr>
                      <m:e>
                        <m:r>
                          <a:rPr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  <m:t>𝑩</m:t>
                        </m:r>
                      </m:e>
                    </m:acc>
                  </m:oMath>
                </a14:m>
                <a:endParaRPr kumimoji="1" lang="en-US" altLang="ja-JP" sz="2000" b="1" dirty="0">
                  <a:solidFill>
                    <a:srgbClr val="0070C0"/>
                  </a:solidFill>
                  <a:latin typeface="Calibri" panose="020F0502020204030204"/>
                  <a:ea typeface="游ゴシック" panose="020B0400000000000000" pitchFamily="50" charset="-128"/>
                </a:endParaRPr>
              </a:p>
              <a:p>
                <a:pPr marL="764941" lvl="1" indent="-342900" defTabSz="844083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Apply medical MRI technology for our super conducting storage magnet</a:t>
                </a:r>
              </a:p>
              <a:p>
                <a:pPr marL="527552" indent="-527552" defTabSz="844083">
                  <a:buFont typeface="+mj-lt"/>
                  <a:buAutoNum type="romanUcPeriod"/>
                </a:pPr>
                <a:r>
                  <a:rPr lang="en-US" altLang="ja-JP" sz="2000" b="1" dirty="0">
                    <a:solidFill>
                      <a:srgbClr val="0070C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Muon beam Injection and storage in the super adjusted magnetic field</a:t>
                </a:r>
                <a:endParaRPr kumimoji="1" lang="en-US" altLang="ja-JP" sz="2000" b="1" dirty="0">
                  <a:solidFill>
                    <a:srgbClr val="0070C0"/>
                  </a:solidFill>
                  <a:latin typeface="Calibri" panose="020F0502020204030204"/>
                  <a:ea typeface="游ゴシック" panose="020B0400000000000000" pitchFamily="50" charset="-128"/>
                </a:endParaRPr>
              </a:p>
              <a:p>
                <a:pPr marL="949593" lvl="1" indent="-527552" defTabSz="844083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3-D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 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spiral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 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injection</a:t>
                </a:r>
              </a:p>
              <a:p>
                <a:pPr marL="492393" indent="-527552" defTabSz="844083">
                  <a:buFont typeface="+mj-lt"/>
                  <a:buAutoNum type="romanUcPeriod"/>
                </a:pPr>
                <a:r>
                  <a:rPr lang="en-US" altLang="ja-JP" sz="2000" b="1" dirty="0">
                    <a:solidFill>
                      <a:srgbClr val="0070C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Measure </a:t>
                </a:r>
                <a:r>
                  <a:rPr kumimoji="1" lang="en-US" altLang="ja-JP" sz="2000" b="1" dirty="0">
                    <a:solidFill>
                      <a:srgbClr val="0070C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spin precession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1" lang="en-US" altLang="ja-JP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</a:rPr>
                            </m:ctrlPr>
                          </m:accPr>
                          <m:e>
                            <m:r>
                              <a:rPr kumimoji="1" lang="ja-JP" alt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</a:rPr>
                              <m:t>𝝎</m:t>
                            </m:r>
                          </m:e>
                        </m:acc>
                      </m:e>
                      <m:sub>
                        <m: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  <m:t>𝒂</m:t>
                        </m:r>
                      </m:sub>
                    </m:sSub>
                    <m:r>
                      <a:rPr kumimoji="1" lang="en-US" altLang="ja-JP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游ゴシック" panose="020B0400000000000000" pitchFamily="50" charset="-128"/>
                      </a:rPr>
                      <m:t>,</m:t>
                    </m:r>
                    <m:sSub>
                      <m:sSubPr>
                        <m:ctrlP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1" lang="en-US" altLang="ja-JP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</a:rPr>
                            </m:ctrlPr>
                          </m:accPr>
                          <m:e>
                            <m:r>
                              <a:rPr kumimoji="1" lang="ja-JP" alt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</a:rPr>
                              <m:t>𝝎</m:t>
                            </m:r>
                          </m:e>
                        </m:acc>
                      </m:e>
                      <m:sub>
                        <m: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  <m:t>𝑬𝑫𝑴</m:t>
                        </m:r>
                      </m:sub>
                    </m:sSub>
                  </m:oMath>
                </a14:m>
                <a:endParaRPr kumimoji="1" lang="en-US" altLang="ja-JP" sz="2000" b="1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endParaRPr>
              </a:p>
              <a:p>
                <a:pPr marL="949593" lvl="1" indent="-527552" defTabSz="844083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Minimize systematic uncertainty</a:t>
                </a:r>
                <a:endParaRPr kumimoji="1" lang="en-US" altLang="ja-JP" sz="2000" dirty="0">
                  <a:solidFill>
                    <a:srgbClr val="0070C0"/>
                  </a:solidFill>
                  <a:latin typeface="Calibri" panose="020F0502020204030204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1AF295C-4115-24E6-5759-34DE7252A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9" y="3525370"/>
                <a:ext cx="4834401" cy="3273397"/>
              </a:xfrm>
              <a:prstGeom prst="rect">
                <a:avLst/>
              </a:prstGeom>
              <a:blipFill>
                <a:blip r:embed="rId4"/>
                <a:stretch>
                  <a:fillRect l="-1385" t="-1117" r="-1008" b="-3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7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048BE3-6EF4-820B-1C91-02BD5449518A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Surface </a:t>
            </a:r>
            <a:r>
              <a:rPr kumimoji="1" lang="en-US" altLang="ja-JP" dirty="0" err="1"/>
              <a:t>μ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 beam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9DE3A5-0119-9474-09B9-BFFBEA2DB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MLF H2 beam line.</a:t>
            </a:r>
          </a:p>
          <a:p>
            <a:pPr lvl="1"/>
            <a:r>
              <a:rPr kumimoji="1" lang="en-US" altLang="ja-JP" dirty="0"/>
              <a:t>Surface </a:t>
            </a:r>
            <a:r>
              <a:rPr kumimoji="1" lang="en-US" altLang="ja-JP" dirty="0" err="1"/>
              <a:t>μ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 beam: </a:t>
            </a:r>
            <a:r>
              <a:rPr lang="en" altLang="ja-JP" sz="1600" dirty="0">
                <a:effectLst/>
                <a:latin typeface="Calibri" panose="020F0502020204030204" pitchFamily="34" charset="0"/>
              </a:rPr>
              <a:t>4MeV, 10</a:t>
            </a:r>
            <a:r>
              <a:rPr lang="en" altLang="ja-JP" sz="1600" baseline="30000" dirty="0">
                <a:effectLst/>
                <a:latin typeface="Calibri" panose="020F0502020204030204" pitchFamily="34" charset="0"/>
              </a:rPr>
              <a:t>8</a:t>
            </a:r>
            <a:r>
              <a:rPr lang="en" altLang="ja-JP" sz="1600" dirty="0">
                <a:effectLst/>
                <a:latin typeface="Calibri" panose="020F0502020204030204" pitchFamily="34" charset="0"/>
              </a:rPr>
              <a:t> </a:t>
            </a:r>
            <a:r>
              <a:rPr lang="el-GR" altLang="ja-JP" sz="1600" dirty="0">
                <a:effectLst/>
                <a:latin typeface="Calibri" panose="020F0502020204030204" pitchFamily="34" charset="0"/>
              </a:rPr>
              <a:t>μ+/</a:t>
            </a:r>
            <a:r>
              <a:rPr lang="en" altLang="ja-JP" sz="1600" dirty="0">
                <a:effectLst/>
                <a:latin typeface="Calibri" panose="020F0502020204030204" pitchFamily="34" charset="0"/>
              </a:rPr>
              <a:t>s with 25Hz rep</a:t>
            </a:r>
          </a:p>
          <a:p>
            <a:pPr lvl="1"/>
            <a:r>
              <a:rPr lang="en" altLang="ja-JP" sz="1600" dirty="0">
                <a:latin typeface="Calibri" panose="020F0502020204030204" pitchFamily="34" charset="0"/>
              </a:rPr>
              <a:t>Beam line extension inside the (existing) MLF bldg. in this fiscal year.</a:t>
            </a:r>
          </a:p>
          <a:p>
            <a:pPr lvl="1"/>
            <a:r>
              <a:rPr lang="en" altLang="ja-JP" sz="1600" dirty="0">
                <a:effectLst/>
                <a:latin typeface="Calibri" panose="020F0502020204030204" pitchFamily="34" charset="0"/>
              </a:rPr>
              <a:t>Construction of extension bldg. is also ready.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E1AB9D-AC8C-266B-14A1-8E2E31AC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C825F26-F170-2FAC-0EB8-AF786F288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532184"/>
            <a:ext cx="8755745" cy="40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6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122355-66F4-2674-CD14-E7C9B8E5D5A6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ja-JP" altLang="en-US"/>
              <a:t> </a:t>
            </a:r>
            <a:r>
              <a:rPr kumimoji="1" lang="en-US" altLang="ja-JP" dirty="0"/>
              <a:t>Muon cooling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3BF3A6-9710-201E-2BB2-8C8EB304C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Low emittance muon bea</a:t>
            </a:r>
            <a:r>
              <a:rPr lang="en-US" altLang="ja-JP" dirty="0"/>
              <a:t>m by reacceleration of thermal muon.</a:t>
            </a:r>
          </a:p>
          <a:p>
            <a:pPr lvl="1"/>
            <a:r>
              <a:rPr lang="en-US" altLang="ja-JP" dirty="0"/>
              <a:t>Silica aerogel target : Surface muons stopped, and thermal muoniums emitted.</a:t>
            </a:r>
          </a:p>
          <a:p>
            <a:pPr lvl="1"/>
            <a:r>
              <a:rPr kumimoji="1" lang="en-US" altLang="ja-JP" dirty="0"/>
              <a:t>Laser ablated </a:t>
            </a:r>
            <a:r>
              <a:rPr lang="en-US" altLang="ja-JP" dirty="0"/>
              <a:t>aerogel to increase the efficiency.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sz="1000" dirty="0"/>
          </a:p>
          <a:p>
            <a:r>
              <a:rPr kumimoji="1" lang="en-US" altLang="ja-JP" dirty="0"/>
              <a:t>Thermal muonium ionization by laser. </a:t>
            </a:r>
          </a:p>
          <a:p>
            <a:pPr lvl="1"/>
            <a:r>
              <a:rPr kumimoji="1" lang="en-US" altLang="ja-JP" dirty="0"/>
              <a:t>Two scheme under consideration.</a:t>
            </a:r>
          </a:p>
          <a:p>
            <a:pPr lvl="1"/>
            <a:r>
              <a:rPr lang="en" altLang="ja-JP" dirty="0">
                <a:effectLst/>
                <a:latin typeface="Calibri" panose="020F0502020204030204" pitchFamily="34" charset="0"/>
              </a:rPr>
              <a:t>1S-2P excitation by 122nm</a:t>
            </a:r>
            <a:br>
              <a:rPr lang="en" altLang="ja-JP" dirty="0">
                <a:effectLst/>
                <a:latin typeface="Calibri" panose="020F0502020204030204" pitchFamily="34" charset="0"/>
              </a:rPr>
            </a:br>
            <a:r>
              <a:rPr lang="en" altLang="ja-JP" dirty="0">
                <a:effectLst/>
                <a:latin typeface="Calibri" panose="020F0502020204030204" pitchFamily="34" charset="0"/>
              </a:rPr>
              <a:t>or 1S-2S excitation by 244nm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8C2B29-1F07-F2B3-C54D-A2569BB2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54A1A4-DD22-4BD9-70BE-4E7099749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63" y="1848968"/>
            <a:ext cx="5402625" cy="29664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45E1CEA-FD21-E313-7CA2-653DADF7C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78" y="4108365"/>
            <a:ext cx="2746549" cy="25277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C65C7E9-5DB0-3913-4FCC-58C38862C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778" y="1689500"/>
            <a:ext cx="3114249" cy="23334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45CA662-C970-8AB2-56D6-53B2C1149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" y="37594"/>
            <a:ext cx="1085633" cy="79514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5697FE-648C-8458-1509-61C28E26F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1251" y="0"/>
            <a:ext cx="1252497" cy="948779"/>
          </a:xfrm>
          <a:prstGeom prst="rect">
            <a:avLst/>
          </a:prstGeom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268E18D2-A745-88BE-B70E-7F7B0C8FA1FD}"/>
              </a:ext>
            </a:extLst>
          </p:cNvPr>
          <p:cNvSpPr/>
          <p:nvPr/>
        </p:nvSpPr>
        <p:spPr>
          <a:xfrm>
            <a:off x="1660358" y="277812"/>
            <a:ext cx="1499937" cy="182563"/>
          </a:xfrm>
          <a:prstGeom prst="rightArrow">
            <a:avLst/>
          </a:prstGeom>
          <a:solidFill>
            <a:srgbClr val="FFC55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92759496-1781-D1BA-22D4-63F83D737F1E}"/>
              </a:ext>
            </a:extLst>
          </p:cNvPr>
          <p:cNvSpPr/>
          <p:nvPr/>
        </p:nvSpPr>
        <p:spPr>
          <a:xfrm>
            <a:off x="5888392" y="291826"/>
            <a:ext cx="1252497" cy="168549"/>
          </a:xfrm>
          <a:prstGeom prst="rightArrow">
            <a:avLst/>
          </a:prstGeom>
          <a:solidFill>
            <a:srgbClr val="FFC55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96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67996F-0AFA-C75D-E74E-5B4E2FC2294D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Muon acceleration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C6D598-5D5F-2372-1FCD-15408DB3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719110"/>
            <a:ext cx="8724900" cy="5950364"/>
          </a:xfrm>
        </p:spPr>
        <p:txBody>
          <a:bodyPr/>
          <a:lstStyle/>
          <a:p>
            <a:r>
              <a:rPr lang="en-US" altLang="ja-JP" dirty="0"/>
              <a:t>Muon reacceleration to 300MeV/c by muon LINAC.</a:t>
            </a:r>
          </a:p>
          <a:p>
            <a:pPr lvl="1"/>
            <a:r>
              <a:rPr lang="en-US" altLang="ja-JP" dirty="0"/>
              <a:t>Series of 4 types of cavities depending on the muon β of each stage.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F810B8-35A5-81D3-5480-B6B90772A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35A8DC-EF48-3693-6A8E-FAF3CC5CB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1"/>
          <a:stretch/>
        </p:blipFill>
        <p:spPr>
          <a:xfrm>
            <a:off x="685800" y="1440300"/>
            <a:ext cx="7772400" cy="226754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8A8FBA-9EC8-9B93-0439-A845007B8D65}"/>
              </a:ext>
            </a:extLst>
          </p:cNvPr>
          <p:cNvSpPr txBox="1"/>
          <p:nvPr/>
        </p:nvSpPr>
        <p:spPr>
          <a:xfrm>
            <a:off x="861338" y="3707842"/>
            <a:ext cx="1586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Acceleration test</a:t>
            </a:r>
            <a:br>
              <a:rPr kumimoji="1" lang="en-US" altLang="ja-JP" sz="1600" dirty="0"/>
            </a:br>
            <a:r>
              <a:rPr kumimoji="1" lang="en-US" altLang="ja-JP" sz="1600" dirty="0"/>
              <a:t>with thermal </a:t>
            </a:r>
            <a:r>
              <a:rPr kumimoji="1" lang="en-US" altLang="ja-JP" sz="1600" dirty="0" err="1"/>
              <a:t>μ</a:t>
            </a:r>
            <a:r>
              <a:rPr kumimoji="1" lang="en-US" altLang="ja-JP" sz="1600" dirty="0"/>
              <a:t> </a:t>
            </a:r>
          </a:p>
          <a:p>
            <a:r>
              <a:rPr lang="en-US" altLang="ja-JP" sz="1600" dirty="0"/>
              <a:t>planned in 2023</a:t>
            </a:r>
            <a:endParaRPr kumimoji="1" lang="ja-JP" altLang="en-US" sz="16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5392A7-46D1-767D-0791-1B9AF3EE6DA5}"/>
              </a:ext>
            </a:extLst>
          </p:cNvPr>
          <p:cNvSpPr txBox="1"/>
          <p:nvPr/>
        </p:nvSpPr>
        <p:spPr>
          <a:xfrm>
            <a:off x="6195195" y="3775733"/>
            <a:ext cx="195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</a:t>
            </a:r>
            <a:r>
              <a:rPr kumimoji="1" lang="en-US" altLang="ja-JP" sz="1600" dirty="0"/>
              <a:t>rototype fabrication</a:t>
            </a:r>
            <a:br>
              <a:rPr kumimoji="1" lang="en-US" altLang="ja-JP" sz="1600" dirty="0"/>
            </a:br>
            <a:r>
              <a:rPr kumimoji="1" lang="en-US" altLang="ja-JP" sz="1600" dirty="0"/>
              <a:t>in JFY2022</a:t>
            </a:r>
            <a:endParaRPr kumimoji="1" lang="ja-JP" altLang="en-US" sz="16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7AFE61A-87D5-1A97-7958-3D165D9D0822}"/>
              </a:ext>
            </a:extLst>
          </p:cNvPr>
          <p:cNvSpPr txBox="1"/>
          <p:nvPr/>
        </p:nvSpPr>
        <p:spPr>
          <a:xfrm>
            <a:off x="4184000" y="3740035"/>
            <a:ext cx="162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</a:t>
            </a:r>
            <a:r>
              <a:rPr kumimoji="1" lang="en-US" altLang="ja-JP" sz="1600" baseline="30000" dirty="0"/>
              <a:t>st</a:t>
            </a:r>
            <a:r>
              <a:rPr kumimoji="1" lang="en-US" altLang="ja-JP" sz="1600" dirty="0"/>
              <a:t> tank</a:t>
            </a:r>
            <a:br>
              <a:rPr kumimoji="1" lang="en-US" altLang="ja-JP" sz="1600" dirty="0"/>
            </a:br>
            <a:r>
              <a:rPr kumimoji="1" lang="en-US" altLang="ja-JP" sz="1600" dirty="0"/>
              <a:t>under fabrication</a:t>
            </a:r>
            <a:endParaRPr kumimoji="1" lang="ja-JP" altLang="en-US" sz="16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04A1789-EB6C-4447-A270-E8B903A49F07}"/>
              </a:ext>
            </a:extLst>
          </p:cNvPr>
          <p:cNvSpPr txBox="1"/>
          <p:nvPr/>
        </p:nvSpPr>
        <p:spPr>
          <a:xfrm>
            <a:off x="2881758" y="3718677"/>
            <a:ext cx="1110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Fabrication</a:t>
            </a:r>
            <a:br>
              <a:rPr lang="en-US" altLang="ja-JP" sz="1600" dirty="0"/>
            </a:br>
            <a:r>
              <a:rPr lang="en-US" altLang="ja-JP" sz="1600" dirty="0"/>
              <a:t>completed</a:t>
            </a:r>
            <a:endParaRPr kumimoji="1" lang="ja-JP" altLang="en-US" sz="160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5EDE9FA-234D-F003-481E-5562E4D6B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01"/>
          <a:stretch/>
        </p:blipFill>
        <p:spPr>
          <a:xfrm>
            <a:off x="4592113" y="4832979"/>
            <a:ext cx="4364506" cy="174084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9535099-6AA0-B62E-AC5A-F29D603B6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31" b="51921"/>
          <a:stretch/>
        </p:blipFill>
        <p:spPr>
          <a:xfrm>
            <a:off x="380320" y="5002914"/>
            <a:ext cx="1586268" cy="1482458"/>
          </a:xfrm>
          <a:prstGeom prst="rect">
            <a:avLst/>
          </a:prstGeom>
        </p:spPr>
      </p:pic>
      <p:sp>
        <p:nvSpPr>
          <p:cNvPr id="15" name="三角形 14">
            <a:extLst>
              <a:ext uri="{FF2B5EF4-FFF2-40B4-BE49-F238E27FC236}">
                <a16:creationId xmlns:a16="http://schemas.microsoft.com/office/drawing/2014/main" id="{2B38A19C-658A-2859-B633-D7D830BA52D8}"/>
              </a:ext>
            </a:extLst>
          </p:cNvPr>
          <p:cNvSpPr/>
          <p:nvPr/>
        </p:nvSpPr>
        <p:spPr>
          <a:xfrm rot="956143">
            <a:off x="3042594" y="4228890"/>
            <a:ext cx="219749" cy="636675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16" name="三角形 15">
            <a:extLst>
              <a:ext uri="{FF2B5EF4-FFF2-40B4-BE49-F238E27FC236}">
                <a16:creationId xmlns:a16="http://schemas.microsoft.com/office/drawing/2014/main" id="{2FF2ABF5-4ACE-86C1-4A9A-88963A614EF5}"/>
              </a:ext>
            </a:extLst>
          </p:cNvPr>
          <p:cNvSpPr/>
          <p:nvPr/>
        </p:nvSpPr>
        <p:spPr>
          <a:xfrm rot="20836540">
            <a:off x="4666696" y="4228889"/>
            <a:ext cx="219749" cy="636675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1160762-EADA-EEDA-896F-245608E96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463" y="5029872"/>
            <a:ext cx="1944033" cy="14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43800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551"/>
        </a:solidFill>
        <a:ln>
          <a:noFill/>
        </a:ln>
        <a:effectLst/>
      </a:spPr>
      <a:bodyPr rtlCol="0" anchor="ctr"/>
      <a:lstStyle>
        <a:defPPr algn="ctr">
          <a:defRPr kumimoji="1" smtClean="0">
            <a:solidFill>
              <a:sysClr val="windowText" lastClr="000000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38892</TotalTime>
  <Words>1548</Words>
  <Application>Microsoft Office PowerPoint</Application>
  <PresentationFormat>画面に合わせる (4:3)</PresentationFormat>
  <Paragraphs>285</Paragraphs>
  <Slides>22</Slides>
  <Notes>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6" baseType="lpstr">
      <vt:lpstr>Liberation Sans</vt:lpstr>
      <vt:lpstr>ＭＳ Ｐゴシック</vt:lpstr>
      <vt:lpstr>ＭＳ 明朝</vt:lpstr>
      <vt:lpstr>メイリオ</vt:lpstr>
      <vt:lpstr>游ゴシック</vt:lpstr>
      <vt:lpstr>游ゴシック Light</vt:lpstr>
      <vt:lpstr>Arial</vt:lpstr>
      <vt:lpstr>Calibri</vt:lpstr>
      <vt:lpstr>Cambria Math</vt:lpstr>
      <vt:lpstr>Times New Roman</vt:lpstr>
      <vt:lpstr>Wingdings</vt:lpstr>
      <vt:lpstr>ホワイト</vt:lpstr>
      <vt:lpstr>Office テーマ</vt:lpstr>
      <vt:lpstr>数式</vt:lpstr>
      <vt:lpstr>Status of </vt:lpstr>
      <vt:lpstr>1.Physics motivation: Muon spin presession tells what？</vt:lpstr>
      <vt:lpstr>1.EDM(d_μ) vs. a_μ (model independent relation)</vt:lpstr>
      <vt:lpstr>Experimental method &amp; 3 features of new experiment ： E ⃗=0・γ_magic・sub-meter ring</vt:lpstr>
      <vt:lpstr>J-PARC MLF</vt:lpstr>
      <vt:lpstr>3. Current status of J-PARC muon g-2/EDM experiment    </vt:lpstr>
      <vt:lpstr>Surface μ+ beam</vt:lpstr>
      <vt:lpstr> Muon cooling</vt:lpstr>
      <vt:lpstr>Muon acceleration</vt:lpstr>
      <vt:lpstr>Beam injection and storage</vt:lpstr>
      <vt:lpstr>Kicker &amp; Weak focus are important for 3-D spiral injection</vt:lpstr>
      <vt:lpstr>Demonstration feasibility of 3-D spiral injection</vt:lpstr>
      <vt:lpstr>Preliminary result of “stored” beam of 3-D spiral injection</vt:lpstr>
      <vt:lpstr>PowerPoint プレゼンテーション</vt:lpstr>
      <vt:lpstr>Positron Detector</vt:lpstr>
      <vt:lpstr>Positron detector is in production</vt:lpstr>
      <vt:lpstr>Schedule</vt:lpstr>
      <vt:lpstr>Expected sensitivity</vt:lpstr>
      <vt:lpstr>Summary</vt:lpstr>
      <vt:lpstr>PowerPoint プレゼンテーション</vt:lpstr>
      <vt:lpstr>Sensor alignment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ogawa</dc:creator>
  <cp:lastModifiedBy>Hiromi Iinuma</cp:lastModifiedBy>
  <cp:revision>10498</cp:revision>
  <cp:lastPrinted>2020-09-09T08:13:25Z</cp:lastPrinted>
  <dcterms:created xsi:type="dcterms:W3CDTF">2014-08-06T18:28:26Z</dcterms:created>
  <dcterms:modified xsi:type="dcterms:W3CDTF">2023-03-28T23:17:47Z</dcterms:modified>
</cp:coreProperties>
</file>