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1" r:id="rId2"/>
    <p:sldMasterId id="2147483694" r:id="rId3"/>
    <p:sldMasterId id="2147483697" r:id="rId4"/>
    <p:sldMasterId id="2147483700" r:id="rId5"/>
    <p:sldMasterId id="2147483703" r:id="rId6"/>
    <p:sldMasterId id="2147483706" r:id="rId7"/>
    <p:sldMasterId id="2147483709" r:id="rId8"/>
    <p:sldMasterId id="2147483712" r:id="rId9"/>
    <p:sldMasterId id="2147483715" r:id="rId10"/>
    <p:sldMasterId id="2147483718" r:id="rId11"/>
    <p:sldMasterId id="2147483721" r:id="rId12"/>
    <p:sldMasterId id="2147483724" r:id="rId13"/>
  </p:sldMasterIdLst>
  <p:notesMasterIdLst>
    <p:notesMasterId r:id="rId29"/>
  </p:notesMasterIdLst>
  <p:handoutMasterIdLst>
    <p:handoutMasterId r:id="rId30"/>
  </p:handoutMasterIdLst>
  <p:sldIdLst>
    <p:sldId id="256" r:id="rId14"/>
    <p:sldId id="269" r:id="rId15"/>
    <p:sldId id="263" r:id="rId16"/>
    <p:sldId id="268" r:id="rId17"/>
    <p:sldId id="283" r:id="rId18"/>
    <p:sldId id="272" r:id="rId19"/>
    <p:sldId id="279" r:id="rId20"/>
    <p:sldId id="281" r:id="rId21"/>
    <p:sldId id="280" r:id="rId22"/>
    <p:sldId id="282" r:id="rId23"/>
    <p:sldId id="274" r:id="rId24"/>
    <p:sldId id="278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17003B-2142-96A5-F709-E6DDEC6C6060}" name="Shalika Singh" initials="SS" userId="S::shalika.singh@grad.nao.ac.jp::ce78391c-e4a5-4bbb-a4fa-54d755b969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F9260-F054-4EEC-A148-EF5F5D01AAFD}" v="36" dt="2023-03-28T16:58:22.225"/>
    <p1510:client id="{C6927D3E-80BD-4CFE-BA0F-A45FB61129BA}" v="388" dt="2023-03-28T16:33:43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lika Singh" userId="ce78391c-e4a5-4bbb-a4fa-54d755b969d8" providerId="ADAL" clId="{1B9CC2D7-B85E-42F5-AB0D-3F1AC8E4173E}"/>
    <pc:docChg chg="modSld">
      <pc:chgData name="Shalika Singh" userId="ce78391c-e4a5-4bbb-a4fa-54d755b969d8" providerId="ADAL" clId="{1B9CC2D7-B85E-42F5-AB0D-3F1AC8E4173E}" dt="2023-03-28T16:40:53.309" v="18"/>
      <pc:docMkLst>
        <pc:docMk/>
      </pc:docMkLst>
      <pc:sldChg chg="delCm">
        <pc:chgData name="Shalika Singh" userId="ce78391c-e4a5-4bbb-a4fa-54d755b969d8" providerId="ADAL" clId="{1B9CC2D7-B85E-42F5-AB0D-3F1AC8E4173E}" dt="2023-03-28T16:39:20.939" v="3"/>
        <pc:sldMkLst>
          <pc:docMk/>
          <pc:sldMk cId="201541808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16.359" v="1"/>
              <pc2:cmMkLst xmlns:pc2="http://schemas.microsoft.com/office/powerpoint/2019/9/main/command">
                <pc:docMk/>
                <pc:sldMk cId="2015418080" sldId="256"/>
                <pc2:cmMk id="{79B89635-D798-40D7-8EC4-93674D15C806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13.059" v="0"/>
              <pc2:cmMkLst xmlns:pc2="http://schemas.microsoft.com/office/powerpoint/2019/9/main/command">
                <pc:docMk/>
                <pc:sldMk cId="2015418080" sldId="256"/>
                <pc2:cmMk id="{9F37BA4B-6149-40E4-B743-C93B1C3FB5E1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20.939" v="3"/>
              <pc2:cmMkLst xmlns:pc2="http://schemas.microsoft.com/office/powerpoint/2019/9/main/command">
                <pc:docMk/>
                <pc:sldMk cId="2015418080" sldId="256"/>
                <pc2:cmMk id="{69650DBD-3D77-46B5-B9A1-1994DB3E24D9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18.722" v="2"/>
              <pc2:cmMkLst xmlns:pc2="http://schemas.microsoft.com/office/powerpoint/2019/9/main/command">
                <pc:docMk/>
                <pc:sldMk cId="2015418080" sldId="256"/>
                <pc2:cmMk id="{24D857F4-5C65-41A8-9FF4-E05A07143BC6}"/>
              </pc2:cmMkLst>
            </pc226:cmChg>
          </p:ext>
        </pc:extLst>
      </pc:sldChg>
      <pc:sldChg chg="delCm">
        <pc:chgData name="Shalika Singh" userId="ce78391c-e4a5-4bbb-a4fa-54d755b969d8" providerId="ADAL" clId="{1B9CC2D7-B85E-42F5-AB0D-3F1AC8E4173E}" dt="2023-03-28T16:39:48.501" v="10"/>
        <pc:sldMkLst>
          <pc:docMk/>
          <pc:sldMk cId="1145886407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46.029" v="9"/>
              <pc2:cmMkLst xmlns:pc2="http://schemas.microsoft.com/office/powerpoint/2019/9/main/command">
                <pc:docMk/>
                <pc:sldMk cId="1145886407" sldId="263"/>
                <pc2:cmMk id="{B939CF11-398F-455C-8C3D-F89AD5E8020E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48.501" v="10"/>
              <pc2:cmMkLst xmlns:pc2="http://schemas.microsoft.com/office/powerpoint/2019/9/main/command">
                <pc:docMk/>
                <pc:sldMk cId="1145886407" sldId="263"/>
                <pc2:cmMk id="{70B62F86-CA4F-4D01-A85E-E39BA204296A}"/>
              </pc2:cmMkLst>
            </pc226:cmChg>
          </p:ext>
        </pc:extLst>
      </pc:sldChg>
      <pc:sldChg chg="modSp mod">
        <pc:chgData name="Shalika Singh" userId="ce78391c-e4a5-4bbb-a4fa-54d755b969d8" providerId="ADAL" clId="{1B9CC2D7-B85E-42F5-AB0D-3F1AC8E4173E}" dt="2023-03-28T16:40:14.047" v="15" actId="688"/>
        <pc:sldMkLst>
          <pc:docMk/>
          <pc:sldMk cId="197719698" sldId="268"/>
        </pc:sldMkLst>
        <pc:picChg chg="mod">
          <ac:chgData name="Shalika Singh" userId="ce78391c-e4a5-4bbb-a4fa-54d755b969d8" providerId="ADAL" clId="{1B9CC2D7-B85E-42F5-AB0D-3F1AC8E4173E}" dt="2023-03-28T16:40:14.047" v="15" actId="688"/>
          <ac:picMkLst>
            <pc:docMk/>
            <pc:sldMk cId="197719698" sldId="268"/>
            <ac:picMk id="29" creationId="{15C3AF4B-CA5F-C1BD-9040-0543A46807C1}"/>
          </ac:picMkLst>
        </pc:picChg>
        <pc:cxnChg chg="mod">
          <ac:chgData name="Shalika Singh" userId="ce78391c-e4a5-4bbb-a4fa-54d755b969d8" providerId="ADAL" clId="{1B9CC2D7-B85E-42F5-AB0D-3F1AC8E4173E}" dt="2023-03-28T16:40:14.047" v="15" actId="688"/>
          <ac:cxnSpMkLst>
            <pc:docMk/>
            <pc:sldMk cId="197719698" sldId="268"/>
            <ac:cxnSpMk id="14" creationId="{70B56DCC-8633-7B1B-8D0C-C6570740F2F9}"/>
          </ac:cxnSpMkLst>
        </pc:cxnChg>
      </pc:sldChg>
      <pc:sldChg chg="delCm">
        <pc:chgData name="Shalika Singh" userId="ce78391c-e4a5-4bbb-a4fa-54d755b969d8" providerId="ADAL" clId="{1B9CC2D7-B85E-42F5-AB0D-3F1AC8E4173E}" dt="2023-03-28T16:39:41.522" v="8"/>
        <pc:sldMkLst>
          <pc:docMk/>
          <pc:sldMk cId="2796694842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39.397" v="7"/>
              <pc2:cmMkLst xmlns:pc2="http://schemas.microsoft.com/office/powerpoint/2019/9/main/command">
                <pc:docMk/>
                <pc:sldMk cId="2796694842" sldId="269"/>
                <pc2:cmMk id="{F6BA6C1A-0BAA-4F7D-B06F-D3AAC7DCEB43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41.522" v="8"/>
              <pc2:cmMkLst xmlns:pc2="http://schemas.microsoft.com/office/powerpoint/2019/9/main/command">
                <pc:docMk/>
                <pc:sldMk cId="2796694842" sldId="269"/>
                <pc2:cmMk id="{B64FF12A-346C-4647-BF90-A6AC62AE257F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30.666" v="4"/>
              <pc2:cmMkLst xmlns:pc2="http://schemas.microsoft.com/office/powerpoint/2019/9/main/command">
                <pc:docMk/>
                <pc:sldMk cId="2796694842" sldId="269"/>
                <pc2:cmMk id="{E8489D46-8E0F-41C4-B1FA-7EC7D34EE56E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32.950" v="5"/>
              <pc2:cmMkLst xmlns:pc2="http://schemas.microsoft.com/office/powerpoint/2019/9/main/command">
                <pc:docMk/>
                <pc:sldMk cId="2796694842" sldId="269"/>
                <pc2:cmMk id="{251565B4-1B26-4334-8E9A-0CF4AA879CF1}"/>
              </pc2:cmMkLst>
            </pc226:cmChg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39:35.161" v="6"/>
              <pc2:cmMkLst xmlns:pc2="http://schemas.microsoft.com/office/powerpoint/2019/9/main/command">
                <pc:docMk/>
                <pc:sldMk cId="2796694842" sldId="269"/>
                <pc2:cmMk id="{4E9BC8BB-26D0-4B61-9C90-AC836BB555F2}"/>
              </pc2:cmMkLst>
            </pc226:cmChg>
          </p:ext>
        </pc:extLst>
      </pc:sldChg>
      <pc:sldChg chg="delCm">
        <pc:chgData name="Shalika Singh" userId="ce78391c-e4a5-4bbb-a4fa-54d755b969d8" providerId="ADAL" clId="{1B9CC2D7-B85E-42F5-AB0D-3F1AC8E4173E}" dt="2023-03-28T16:40:53.309" v="18"/>
        <pc:sldMkLst>
          <pc:docMk/>
          <pc:sldMk cId="745040188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40:53.309" v="18"/>
              <pc2:cmMkLst xmlns:pc2="http://schemas.microsoft.com/office/powerpoint/2019/9/main/command">
                <pc:docMk/>
                <pc:sldMk cId="745040188" sldId="274"/>
                <pc2:cmMk id="{1A1B3464-1D24-4A49-9129-AB8F03B22374}"/>
              </pc2:cmMkLst>
            </pc226:cmChg>
          </p:ext>
        </pc:extLst>
      </pc:sldChg>
      <pc:sldChg chg="delCm">
        <pc:chgData name="Shalika Singh" userId="ce78391c-e4a5-4bbb-a4fa-54d755b969d8" providerId="ADAL" clId="{1B9CC2D7-B85E-42F5-AB0D-3F1AC8E4173E}" dt="2023-03-28T16:40:46.126" v="17"/>
        <pc:sldMkLst>
          <pc:docMk/>
          <pc:sldMk cId="2365698675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40:46.126" v="17"/>
              <pc2:cmMkLst xmlns:pc2="http://schemas.microsoft.com/office/powerpoint/2019/9/main/command">
                <pc:docMk/>
                <pc:sldMk cId="2365698675" sldId="280"/>
                <pc2:cmMk id="{96D9DFAB-6CA2-4B85-91DD-0FE630181650}"/>
              </pc2:cmMkLst>
            </pc226:cmChg>
          </p:ext>
        </pc:extLst>
      </pc:sldChg>
      <pc:sldChg chg="delCm">
        <pc:chgData name="Shalika Singh" userId="ce78391c-e4a5-4bbb-a4fa-54d755b969d8" providerId="ADAL" clId="{1B9CC2D7-B85E-42F5-AB0D-3F1AC8E4173E}" dt="2023-03-28T16:40:41.242" v="16"/>
        <pc:sldMkLst>
          <pc:docMk/>
          <pc:sldMk cId="498868479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halika Singh" userId="ce78391c-e4a5-4bbb-a4fa-54d755b969d8" providerId="ADAL" clId="{1B9CC2D7-B85E-42F5-AB0D-3F1AC8E4173E}" dt="2023-03-28T16:40:41.242" v="16"/>
              <pc2:cmMkLst xmlns:pc2="http://schemas.microsoft.com/office/powerpoint/2019/9/main/command">
                <pc:docMk/>
                <pc:sldMk cId="498868479" sldId="281"/>
                <pc2:cmMk id="{DEAE6CCE-7F0F-4C8D-AB65-EFB20DBC4074}"/>
              </pc2:cmMkLst>
            </pc226:cmChg>
          </p:ext>
        </pc:extLst>
      </pc:sldChg>
    </pc:docChg>
  </pc:docChgLst>
  <pc:docChgLst>
    <pc:chgData name="Shalika Singh" userId="ce78391c-e4a5-4bbb-a4fa-54d755b969d8" providerId="ADAL" clId="{2D3F9260-F054-4EEC-A148-EF5F5D01AAFD}"/>
    <pc:docChg chg="modSld">
      <pc:chgData name="Shalika Singh" userId="ce78391c-e4a5-4bbb-a4fa-54d755b969d8" providerId="ADAL" clId="{2D3F9260-F054-4EEC-A148-EF5F5D01AAFD}" dt="2023-03-28T17:02:59.981" v="37" actId="20577"/>
      <pc:docMkLst>
        <pc:docMk/>
      </pc:docMkLst>
      <pc:sldChg chg="modTransition">
        <pc:chgData name="Shalika Singh" userId="ce78391c-e4a5-4bbb-a4fa-54d755b969d8" providerId="ADAL" clId="{2D3F9260-F054-4EEC-A148-EF5F5D01AAFD}" dt="2023-03-28T16:56:51.369" v="18"/>
        <pc:sldMkLst>
          <pc:docMk/>
          <pc:sldMk cId="2015418080" sldId="256"/>
        </pc:sldMkLst>
      </pc:sldChg>
      <pc:sldChg chg="modTransition">
        <pc:chgData name="Shalika Singh" userId="ce78391c-e4a5-4bbb-a4fa-54d755b969d8" providerId="ADAL" clId="{2D3F9260-F054-4EEC-A148-EF5F5D01AAFD}" dt="2023-03-28T16:57:03.948" v="20"/>
        <pc:sldMkLst>
          <pc:docMk/>
          <pc:sldMk cId="1145886407" sldId="263"/>
        </pc:sldMkLst>
      </pc:sldChg>
      <pc:sldChg chg="modTransition">
        <pc:chgData name="Shalika Singh" userId="ce78391c-e4a5-4bbb-a4fa-54d755b969d8" providerId="ADAL" clId="{2D3F9260-F054-4EEC-A148-EF5F5D01AAFD}" dt="2023-03-28T16:56:47.652" v="17"/>
        <pc:sldMkLst>
          <pc:docMk/>
          <pc:sldMk cId="197719698" sldId="268"/>
        </pc:sldMkLst>
      </pc:sldChg>
      <pc:sldChg chg="modTransition">
        <pc:chgData name="Shalika Singh" userId="ce78391c-e4a5-4bbb-a4fa-54d755b969d8" providerId="ADAL" clId="{2D3F9260-F054-4EEC-A148-EF5F5D01AAFD}" dt="2023-03-28T16:56:59.423" v="19"/>
        <pc:sldMkLst>
          <pc:docMk/>
          <pc:sldMk cId="2796694842" sldId="269"/>
        </pc:sldMkLst>
      </pc:sldChg>
      <pc:sldChg chg="modSp mod modTransition">
        <pc:chgData name="Shalika Singh" userId="ce78391c-e4a5-4bbb-a4fa-54d755b969d8" providerId="ADAL" clId="{2D3F9260-F054-4EEC-A148-EF5F5D01AAFD}" dt="2023-03-28T17:02:59.981" v="37" actId="20577"/>
        <pc:sldMkLst>
          <pc:docMk/>
          <pc:sldMk cId="2428743063" sldId="272"/>
        </pc:sldMkLst>
        <pc:graphicFrameChg chg="modGraphic">
          <ac:chgData name="Shalika Singh" userId="ce78391c-e4a5-4bbb-a4fa-54d755b969d8" providerId="ADAL" clId="{2D3F9260-F054-4EEC-A148-EF5F5D01AAFD}" dt="2023-03-28T17:02:59.981" v="37" actId="20577"/>
          <ac:graphicFrameMkLst>
            <pc:docMk/>
            <pc:sldMk cId="2428743063" sldId="272"/>
            <ac:graphicFrameMk id="4" creationId="{CACE8AB6-A769-267C-B278-198EE0F993FD}"/>
          </ac:graphicFrameMkLst>
        </pc:graphicFrameChg>
      </pc:sldChg>
      <pc:sldChg chg="modTransition">
        <pc:chgData name="Shalika Singh" userId="ce78391c-e4a5-4bbb-a4fa-54d755b969d8" providerId="ADAL" clId="{2D3F9260-F054-4EEC-A148-EF5F5D01AAFD}" dt="2023-03-28T16:57:57.997" v="31"/>
        <pc:sldMkLst>
          <pc:docMk/>
          <pc:sldMk cId="745040188" sldId="274"/>
        </pc:sldMkLst>
      </pc:sldChg>
      <pc:sldChg chg="modTransition">
        <pc:chgData name="Shalika Singh" userId="ce78391c-e4a5-4bbb-a4fa-54d755b969d8" providerId="ADAL" clId="{2D3F9260-F054-4EEC-A148-EF5F5D01AAFD}" dt="2023-03-28T16:58:05.424" v="33"/>
        <pc:sldMkLst>
          <pc:docMk/>
          <pc:sldMk cId="1746188717" sldId="278"/>
        </pc:sldMkLst>
      </pc:sldChg>
      <pc:sldChg chg="modTransition">
        <pc:chgData name="Shalika Singh" userId="ce78391c-e4a5-4bbb-a4fa-54d755b969d8" providerId="ADAL" clId="{2D3F9260-F054-4EEC-A148-EF5F5D01AAFD}" dt="2023-03-28T16:57:29.005" v="24"/>
        <pc:sldMkLst>
          <pc:docMk/>
          <pc:sldMk cId="1494763859" sldId="279"/>
        </pc:sldMkLst>
      </pc:sldChg>
      <pc:sldChg chg="modTransition">
        <pc:chgData name="Shalika Singh" userId="ce78391c-e4a5-4bbb-a4fa-54d755b969d8" providerId="ADAL" clId="{2D3F9260-F054-4EEC-A148-EF5F5D01AAFD}" dt="2023-03-28T16:57:47.814" v="28"/>
        <pc:sldMkLst>
          <pc:docMk/>
          <pc:sldMk cId="2365698675" sldId="280"/>
        </pc:sldMkLst>
      </pc:sldChg>
      <pc:sldChg chg="modTransition">
        <pc:chgData name="Shalika Singh" userId="ce78391c-e4a5-4bbb-a4fa-54d755b969d8" providerId="ADAL" clId="{2D3F9260-F054-4EEC-A148-EF5F5D01AAFD}" dt="2023-03-28T16:57:37.161" v="26"/>
        <pc:sldMkLst>
          <pc:docMk/>
          <pc:sldMk cId="498868479" sldId="281"/>
        </pc:sldMkLst>
      </pc:sldChg>
      <pc:sldChg chg="modTransition">
        <pc:chgData name="Shalika Singh" userId="ce78391c-e4a5-4bbb-a4fa-54d755b969d8" providerId="ADAL" clId="{2D3F9260-F054-4EEC-A148-EF5F5D01AAFD}" dt="2023-03-28T16:58:22.224" v="35"/>
        <pc:sldMkLst>
          <pc:docMk/>
          <pc:sldMk cId="3250928116" sldId="282"/>
        </pc:sldMkLst>
      </pc:sldChg>
      <pc:sldChg chg="modTransition">
        <pc:chgData name="Shalika Singh" userId="ce78391c-e4a5-4bbb-a4fa-54d755b969d8" providerId="ADAL" clId="{2D3F9260-F054-4EEC-A148-EF5F5D01AAFD}" dt="2023-03-28T16:56:44.379" v="16"/>
        <pc:sldMkLst>
          <pc:docMk/>
          <pc:sldMk cId="2417618046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A8E51F-3926-C043-205D-4255D38392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95E27-143D-C976-1400-C1FC8B03C0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4D37-2973-4B30-AFD7-946ED9A156E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E3630-6A66-9EC2-1863-FB5D039FCF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8FEA5-36F4-BDA3-DE02-D78F31E0AE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2A0F1-EDD1-4554-BACB-AA93D26EA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2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09DE-2038-46B7-859D-7F64A691B22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80972-0A2D-4019-B207-932613EE3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07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8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3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204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5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76085FD2-9226-0DB0-4A41-9302E9F1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 rot="900000">
            <a:off x="7779543" y="5191091"/>
            <a:ext cx="4606901" cy="12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260F5A92-621F-1D53-E5A9-991BC9ACE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>
            <a:off x="9399977" y="6080968"/>
            <a:ext cx="3077780" cy="823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296" y="6356350"/>
            <a:ext cx="2743200" cy="365125"/>
          </a:xfrm>
        </p:spPr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714375" y="735360"/>
            <a:ext cx="1078706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76085FD2-9226-0DB0-4A41-9302E9F1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 rot="900000">
            <a:off x="7779543" y="5191091"/>
            <a:ext cx="4606901" cy="12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0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260F5A92-621F-1D53-E5A9-991BC9ACE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>
            <a:off x="9455817" y="6080968"/>
            <a:ext cx="3077780" cy="823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296" y="6356350"/>
            <a:ext cx="2743200" cy="365125"/>
          </a:xfrm>
        </p:spPr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714375" y="735360"/>
            <a:ext cx="1078706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8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84" y="4385949"/>
            <a:ext cx="1335314" cy="6628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76085FD2-9226-0DB0-4A41-9302E9F1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 rot="900000">
            <a:off x="7779543" y="5191091"/>
            <a:ext cx="4606901" cy="12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76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260F5A92-621F-1D53-E5A9-991BC9ACE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>
            <a:off x="9546557" y="6080968"/>
            <a:ext cx="3077780" cy="823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296" y="6356350"/>
            <a:ext cx="2743200" cy="365125"/>
          </a:xfrm>
        </p:spPr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714375" y="735360"/>
            <a:ext cx="1078706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7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84" y="4385949"/>
            <a:ext cx="1335314" cy="6628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76085FD2-9226-0DB0-4A41-9302E9F1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 rot="900000">
            <a:off x="7779543" y="5191091"/>
            <a:ext cx="4606901" cy="12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5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4F17DE38-ADA4-1355-B83F-0ABD1DE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42924" b="45232"/>
          <a:stretch/>
        </p:blipFill>
        <p:spPr>
          <a:xfrm>
            <a:off x="9313067" y="5922927"/>
            <a:ext cx="2878933" cy="935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896" y="6356349"/>
            <a:ext cx="2743200" cy="365125"/>
          </a:xfrm>
        </p:spPr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904" y="6356350"/>
            <a:ext cx="2743200" cy="365125"/>
          </a:xfrm>
        </p:spPr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45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84" y="4385949"/>
            <a:ext cx="1335314" cy="6628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76085FD2-9226-0DB0-4A41-9302E9F1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 rot="900000">
            <a:off x="7779543" y="5191091"/>
            <a:ext cx="4606901" cy="12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4F17DE38-ADA4-1355-B83F-0ABD1DE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42924" b="45232"/>
          <a:stretch/>
        </p:blipFill>
        <p:spPr>
          <a:xfrm>
            <a:off x="9313067" y="5922927"/>
            <a:ext cx="2878933" cy="935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896" y="6356349"/>
            <a:ext cx="2743200" cy="365125"/>
          </a:xfrm>
        </p:spPr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3008" y="6356350"/>
            <a:ext cx="2743200" cy="365125"/>
          </a:xfrm>
        </p:spPr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84" y="4385949"/>
            <a:ext cx="1335314" cy="6628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76085FD2-9226-0DB0-4A41-9302E9F1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21965" b="38830"/>
          <a:stretch/>
        </p:blipFill>
        <p:spPr>
          <a:xfrm rot="900000">
            <a:off x="7779543" y="5191091"/>
            <a:ext cx="4606901" cy="12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dark, tableware&#10;&#10;Description automatically generated">
            <a:extLst>
              <a:ext uri="{FF2B5EF4-FFF2-40B4-BE49-F238E27FC236}">
                <a16:creationId xmlns:a16="http://schemas.microsoft.com/office/drawing/2014/main" id="{4F17DE38-ADA4-1355-B83F-0ABD1DE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4605" r="42924" b="45232"/>
          <a:stretch/>
        </p:blipFill>
        <p:spPr>
          <a:xfrm>
            <a:off x="9313067" y="5922927"/>
            <a:ext cx="2878933" cy="935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896" y="6356349"/>
            <a:ext cx="2743200" cy="365125"/>
          </a:xfrm>
        </p:spPr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184" y="6356350"/>
            <a:ext cx="2743200" cy="365125"/>
          </a:xfrm>
        </p:spPr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8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5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6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33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ADEF-77E5-6A9D-8BDE-8708F8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2413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B727-777B-AE1B-56A9-C6CD8B25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32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B051-588F-6061-FD59-C7ED4E5D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D006-7014-AA45-EEF9-9A3573D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1B2-B629-AE16-A22F-8799A01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D152B-D7C3-6F89-5B44-DB9B165B677A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5D02-0024-150B-086B-8905C2CC8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 w="127000" cap="rnd" cmpd="tri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A837-F1A3-C203-BE22-F40BF730D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3D58-44AB-32A6-7120-F3C5973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7BBF-58D9-6E29-A51D-FAD88788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79A-45D2-AACF-6F28-37C273A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FE1A1-842A-9BEC-E912-1C2AD146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3" y="5404227"/>
            <a:ext cx="1335314" cy="6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21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AE05C5-3189-64FC-17EF-D29137417DF6}"/>
              </a:ext>
            </a:extLst>
          </p:cNvPr>
          <p:cNvCxnSpPr>
            <a:cxnSpLocks/>
          </p:cNvCxnSpPr>
          <p:nvPr/>
        </p:nvCxnSpPr>
        <p:spPr>
          <a:xfrm>
            <a:off x="0" y="728057"/>
            <a:ext cx="12192000" cy="730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7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69B51-06EB-E6A2-EB7A-CDA854A1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5C80-076E-3AB1-FAFB-82C1E6EC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613"/>
            <a:ext cx="12192000" cy="5373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3E23-7EB1-F15D-582C-AF7F5843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7F14-CAD9-9A8B-EE35-A3D1E024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A523-3498-92BE-A893-90FC55A3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50026-4D92-4A2C-9FE3-1E0D2F455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F96B-0893-CB1D-2F5C-830D64B63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92" y="342900"/>
            <a:ext cx="11538408" cy="3167063"/>
          </a:xfrm>
        </p:spPr>
        <p:txBody>
          <a:bodyPr>
            <a:normAutofit/>
          </a:bodyPr>
          <a:lstStyle/>
          <a:p>
            <a:r>
              <a:rPr lang="en-US" sz="3600" b="1" kern="15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Fast birefringence measurement and compensation using a pair of identical liquid crystals.</a:t>
            </a:r>
            <a:br>
              <a:rPr lang="en-US" sz="3600" b="1" kern="15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</a:b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0F257-71A3-1430-5FC9-E73C236BC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Shalika Singh, Marc Eisenmann, Matteo Leonardi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E22D4F-DE6B-C8A0-6C89-FDABBF4F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70044B-0AB9-1A79-098B-3855E7F4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58CEBC-500E-8F88-E1BC-B44C0884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2293FA-FB91-BE2F-94AE-EB1BF136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35" y="5150291"/>
            <a:ext cx="2127014" cy="6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1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5A9C-53B6-958B-BFBC-1101586A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LC calibration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D263-46FB-6D2C-7262-7DC767B1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DAF32-1198-E200-57E3-5D575B33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84EA-D8BB-DCB3-AD83-27AB27B5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863D4-B1D2-6E08-5688-FD7DFE9A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8" b="13328"/>
          <a:stretch/>
        </p:blipFill>
        <p:spPr bwMode="auto">
          <a:xfrm>
            <a:off x="105991" y="1678025"/>
            <a:ext cx="8492397" cy="46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2DEEE1-8466-E33D-7B59-07156B8D72C5}"/>
              </a:ext>
            </a:extLst>
          </p:cNvPr>
          <p:cNvCxnSpPr>
            <a:cxnSpLocks/>
          </p:cNvCxnSpPr>
          <p:nvPr/>
        </p:nvCxnSpPr>
        <p:spPr>
          <a:xfrm flipH="1">
            <a:off x="816429" y="2054207"/>
            <a:ext cx="737648" cy="2617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8C4435-771B-8F93-9D0C-2915D87F6A5A}"/>
              </a:ext>
            </a:extLst>
          </p:cNvPr>
          <p:cNvCxnSpPr>
            <a:cxnSpLocks/>
          </p:cNvCxnSpPr>
          <p:nvPr/>
        </p:nvCxnSpPr>
        <p:spPr>
          <a:xfrm flipH="1">
            <a:off x="816429" y="4365468"/>
            <a:ext cx="6812878" cy="2916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228060-7C67-B472-E12E-39117B3847BA}"/>
              </a:ext>
            </a:extLst>
          </p:cNvPr>
          <p:cNvSpPr txBox="1"/>
          <p:nvPr/>
        </p:nvSpPr>
        <p:spPr>
          <a:xfrm>
            <a:off x="653799" y="1581268"/>
            <a:ext cx="1752760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LASER-1064 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EE0B5-61F6-72BB-51B8-70086C80DD2E}"/>
              </a:ext>
            </a:extLst>
          </p:cNvPr>
          <p:cNvSpPr txBox="1"/>
          <p:nvPr/>
        </p:nvSpPr>
        <p:spPr>
          <a:xfrm>
            <a:off x="3771673" y="4672143"/>
            <a:ext cx="1025265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LC</a:t>
            </a:r>
          </a:p>
        </p:txBody>
      </p:sp>
      <p:pic>
        <p:nvPicPr>
          <p:cNvPr id="12" name="Picture 11" descr="A pair of headphones&#10;&#10;Description automatically generated with low confidence">
            <a:extLst>
              <a:ext uri="{FF2B5EF4-FFF2-40B4-BE49-F238E27FC236}">
                <a16:creationId xmlns:a16="http://schemas.microsoft.com/office/drawing/2014/main" id="{8DFCC114-67CE-08AD-DE10-132587A4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46240" r="8569" b="2174"/>
          <a:stretch/>
        </p:blipFill>
        <p:spPr>
          <a:xfrm>
            <a:off x="7551181" y="4548476"/>
            <a:ext cx="4566128" cy="1521258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E9E0263-5804-E4CF-B4D1-617B13D3A8FD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rot="5400000" flipH="1" flipV="1">
            <a:off x="5913058" y="3680352"/>
            <a:ext cx="9369" cy="3266875"/>
          </a:xfrm>
          <a:prstGeom prst="curvedConnector4">
            <a:avLst>
              <a:gd name="adj1" fmla="val -2439962"/>
              <a:gd name="adj2" fmla="val 57846"/>
            </a:avLst>
          </a:prstGeom>
          <a:ln w="508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92377E-51D0-181C-9753-66E710DC7DBF}"/>
              </a:ext>
            </a:extLst>
          </p:cNvPr>
          <p:cNvSpPr txBox="1"/>
          <p:nvPr/>
        </p:nvSpPr>
        <p:spPr>
          <a:xfrm>
            <a:off x="911749" y="3390458"/>
            <a:ext cx="392095" cy="3761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E0003D-26DA-0368-DA7F-91576C168AA5}"/>
              </a:ext>
            </a:extLst>
          </p:cNvPr>
          <p:cNvSpPr txBox="1"/>
          <p:nvPr/>
        </p:nvSpPr>
        <p:spPr>
          <a:xfrm>
            <a:off x="1775640" y="2815250"/>
            <a:ext cx="1025265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QWP &amp; HWP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508B9-9C8D-F5BA-0742-A3D9FD6CC3A0}"/>
              </a:ext>
            </a:extLst>
          </p:cNvPr>
          <p:cNvSpPr txBox="1"/>
          <p:nvPr/>
        </p:nvSpPr>
        <p:spPr>
          <a:xfrm>
            <a:off x="7972348" y="3772990"/>
            <a:ext cx="626039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4F2F96-5456-9213-C05D-F89EC266D766}"/>
              </a:ext>
            </a:extLst>
          </p:cNvPr>
          <p:cNvSpPr txBox="1"/>
          <p:nvPr/>
        </p:nvSpPr>
        <p:spPr>
          <a:xfrm>
            <a:off x="6275509" y="4672143"/>
            <a:ext cx="1159408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Polarizer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37DCA2-B135-95F7-7958-51E84A45CA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12005" r="21001" b="8358"/>
          <a:stretch/>
        </p:blipFill>
        <p:spPr>
          <a:xfrm>
            <a:off x="6229350" y="27505"/>
            <a:ext cx="5955199" cy="36452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45F136-B8A0-EB19-F6E5-23EE223E04C0}"/>
              </a:ext>
            </a:extLst>
          </p:cNvPr>
          <p:cNvSpPr txBox="1"/>
          <p:nvPr/>
        </p:nvSpPr>
        <p:spPr>
          <a:xfrm>
            <a:off x="6549848" y="677542"/>
            <a:ext cx="2002663" cy="58477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LabVIEW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B00C4-ED0F-25A6-1D24-2614B2E10645}"/>
              </a:ext>
            </a:extLst>
          </p:cNvPr>
          <p:cNvSpPr txBox="1"/>
          <p:nvPr/>
        </p:nvSpPr>
        <p:spPr>
          <a:xfrm>
            <a:off x="9165631" y="136525"/>
            <a:ext cx="1025265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Voltage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3633DA-C815-3654-EEF8-047BFF83CC1F}"/>
              </a:ext>
            </a:extLst>
          </p:cNvPr>
          <p:cNvSpPr txBox="1"/>
          <p:nvPr/>
        </p:nvSpPr>
        <p:spPr>
          <a:xfrm>
            <a:off x="8963719" y="1812109"/>
            <a:ext cx="1497059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Temperature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BF7D9-526B-97E1-50C9-1993D15CF79A}"/>
              </a:ext>
            </a:extLst>
          </p:cNvPr>
          <p:cNvSpPr txBox="1"/>
          <p:nvPr/>
        </p:nvSpPr>
        <p:spPr>
          <a:xfrm>
            <a:off x="9100362" y="3009657"/>
            <a:ext cx="1223775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Ellipticity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236F61-DF93-7DD8-CD97-7CFE0F1B120F}"/>
              </a:ext>
            </a:extLst>
          </p:cNvPr>
          <p:cNvSpPr txBox="1"/>
          <p:nvPr/>
        </p:nvSpPr>
        <p:spPr>
          <a:xfrm>
            <a:off x="10629775" y="1451441"/>
            <a:ext cx="1497059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Power </a:t>
            </a:r>
            <a:r>
              <a:rPr lang="en-US" b="1" dirty="0" err="1">
                <a:solidFill>
                  <a:srgbClr val="FF0000"/>
                </a:solidFill>
              </a:rPr>
              <a:t>Ppol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386B10-EC8B-94BE-F9FD-F87AF7F4DD3C}"/>
              </a:ext>
            </a:extLst>
          </p:cNvPr>
          <p:cNvSpPr txBox="1"/>
          <p:nvPr/>
        </p:nvSpPr>
        <p:spPr>
          <a:xfrm>
            <a:off x="10899106" y="3009657"/>
            <a:ext cx="1025265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Azimuth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B0597D-A3B7-4824-1AA0-61518D5F24C2}"/>
              </a:ext>
            </a:extLst>
          </p:cNvPr>
          <p:cNvSpPr txBox="1"/>
          <p:nvPr/>
        </p:nvSpPr>
        <p:spPr>
          <a:xfrm>
            <a:off x="10687036" y="244434"/>
            <a:ext cx="1396288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Main Power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6B844-0FF1-8390-873A-1F72B5244FF1}"/>
              </a:ext>
            </a:extLst>
          </p:cNvPr>
          <p:cNvSpPr txBox="1"/>
          <p:nvPr/>
        </p:nvSpPr>
        <p:spPr>
          <a:xfrm>
            <a:off x="997752" y="5373337"/>
            <a:ext cx="532427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286E1F-BBAE-58D8-4EDC-2CAE103A1F26}"/>
              </a:ext>
            </a:extLst>
          </p:cNvPr>
          <p:cNvCxnSpPr>
            <a:cxnSpLocks/>
          </p:cNvCxnSpPr>
          <p:nvPr/>
        </p:nvCxnSpPr>
        <p:spPr>
          <a:xfrm flipH="1">
            <a:off x="1415238" y="4615073"/>
            <a:ext cx="98827" cy="298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879F388-B8C3-30D0-8D91-6FB3FBDA759F}"/>
              </a:ext>
            </a:extLst>
          </p:cNvPr>
          <p:cNvSpPr txBox="1"/>
          <p:nvPr/>
        </p:nvSpPr>
        <p:spPr>
          <a:xfrm>
            <a:off x="2406559" y="4533644"/>
            <a:ext cx="1025265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QWP &amp; HWP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184E4C-7D84-FB9A-7CAE-CD6F0F33DBA2}"/>
              </a:ext>
            </a:extLst>
          </p:cNvPr>
          <p:cNvSpPr txBox="1"/>
          <p:nvPr/>
        </p:nvSpPr>
        <p:spPr>
          <a:xfrm>
            <a:off x="8048257" y="5597903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Switching speed= </a:t>
            </a:r>
            <a:r>
              <a:rPr lang="en-US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95.8ms / 1.81ms @ 25.6°C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Op. Temperature = -20 °C to 45 °C</a:t>
            </a:r>
          </a:p>
        </p:txBody>
      </p:sp>
    </p:spTree>
    <p:extLst>
      <p:ext uri="{BB962C8B-B14F-4D97-AF65-F5344CB8AC3E}">
        <p14:creationId xmlns:p14="http://schemas.microsoft.com/office/powerpoint/2010/main" val="325092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97E-D82F-E98E-5E47-915F54E0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3564"/>
            <a:ext cx="12192000" cy="6054436"/>
          </a:xfrm>
        </p:spPr>
        <p:txBody>
          <a:bodyPr/>
          <a:lstStyle/>
          <a:p>
            <a:r>
              <a:rPr lang="en-US" dirty="0"/>
              <a:t>Measured retardation at 25</a:t>
            </a:r>
            <a:r>
              <a:rPr lang="en-US" baseline="30000" dirty="0"/>
              <a:t> °</a:t>
            </a:r>
            <a:r>
              <a:rPr lang="en-US" dirty="0"/>
              <a:t>C         987 nm to 14 nm</a:t>
            </a:r>
          </a:p>
          <a:p>
            <a:r>
              <a:rPr lang="en-US" dirty="0"/>
              <a:t>Estimated uncertainty : ~6E-9        like Polarimetry and SBC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7F737-ED53-DFA7-9E1A-4D157712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6" y="-254440"/>
            <a:ext cx="12258675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B658-3FF4-9323-FE4F-2A4D37E2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1E07B2-BDC3-A836-C22A-AEC4F47F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213"/>
            <a:ext cx="4114800" cy="365125"/>
          </a:xfrm>
        </p:spPr>
        <p:txBody>
          <a:bodyPr/>
          <a:lstStyle/>
          <a:p>
            <a:r>
              <a:rPr lang="en-US" dirty="0"/>
              <a:t>International Conference on the Physics of the Two Infinities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C8FCB4-BEC0-8119-8015-415361FE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BF7340-9237-3D8D-29D9-A577F8AF1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12070" r="4409" b="16757"/>
          <a:stretch/>
        </p:blipFill>
        <p:spPr bwMode="auto">
          <a:xfrm>
            <a:off x="855139" y="1921072"/>
            <a:ext cx="10481722" cy="489775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4E7F2E3-F7DB-349F-DBE8-5497632A2186}"/>
              </a:ext>
            </a:extLst>
          </p:cNvPr>
          <p:cNvSpPr/>
          <p:nvPr/>
        </p:nvSpPr>
        <p:spPr>
          <a:xfrm>
            <a:off x="1742341" y="2032729"/>
            <a:ext cx="413994" cy="45385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3375FD-E3F6-888A-CB4B-8BFCE7168A33}"/>
              </a:ext>
            </a:extLst>
          </p:cNvPr>
          <p:cNvCxnSpPr>
            <a:cxnSpLocks/>
            <a:endCxn id="5" idx="5"/>
          </p:cNvCxnSpPr>
          <p:nvPr/>
        </p:nvCxnSpPr>
        <p:spPr>
          <a:xfrm flipH="1" flipV="1">
            <a:off x="2095707" y="2420122"/>
            <a:ext cx="813350" cy="4336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9B0F3A3-62AF-4E79-DE59-5F9AE58F7585}"/>
              </a:ext>
            </a:extLst>
          </p:cNvPr>
          <p:cNvSpPr/>
          <p:nvPr/>
        </p:nvSpPr>
        <p:spPr>
          <a:xfrm>
            <a:off x="10585397" y="6049445"/>
            <a:ext cx="413994" cy="45385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CD8885-CDB9-668E-67F5-EE27B9E2F357}"/>
              </a:ext>
            </a:extLst>
          </p:cNvPr>
          <p:cNvCxnSpPr>
            <a:cxnSpLocks/>
          </p:cNvCxnSpPr>
          <p:nvPr/>
        </p:nvCxnSpPr>
        <p:spPr>
          <a:xfrm>
            <a:off x="10286056" y="5395977"/>
            <a:ext cx="438134" cy="5561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0A329AF-1220-F224-BA24-37F97A56D0DE}"/>
              </a:ext>
            </a:extLst>
          </p:cNvPr>
          <p:cNvSpPr txBox="1"/>
          <p:nvPr/>
        </p:nvSpPr>
        <p:spPr>
          <a:xfrm>
            <a:off x="2813817" y="2749898"/>
            <a:ext cx="146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l-GR" sz="2800" dirty="0"/>
              <a:t>Δ</a:t>
            </a:r>
            <a:r>
              <a:rPr lang="en-US" sz="2800" dirty="0"/>
              <a:t>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C3897-E9E4-F36D-0CF4-2BD334B87B74}"/>
              </a:ext>
            </a:extLst>
          </p:cNvPr>
          <p:cNvSpPr txBox="1"/>
          <p:nvPr/>
        </p:nvSpPr>
        <p:spPr>
          <a:xfrm>
            <a:off x="9701553" y="4948719"/>
            <a:ext cx="132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el-GR" sz="2400" dirty="0"/>
              <a:t>Δ</a:t>
            </a:r>
            <a:r>
              <a:rPr lang="en-US" sz="2400" dirty="0"/>
              <a:t>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49FB606C-8442-D401-7BF6-DF4EAF9DE133}"/>
              </a:ext>
            </a:extLst>
          </p:cNvPr>
          <p:cNvSpPr/>
          <p:nvPr/>
        </p:nvSpPr>
        <p:spPr>
          <a:xfrm>
            <a:off x="5850847" y="906707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30719E7B-C31F-B5D8-2427-F3719BD05831}"/>
              </a:ext>
            </a:extLst>
          </p:cNvPr>
          <p:cNvSpPr/>
          <p:nvPr/>
        </p:nvSpPr>
        <p:spPr>
          <a:xfrm>
            <a:off x="5729141" y="1471633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62670-2437-D714-14B4-4F081B676B2E}"/>
              </a:ext>
            </a:extLst>
          </p:cNvPr>
          <p:cNvSpPr txBox="1"/>
          <p:nvPr/>
        </p:nvSpPr>
        <p:spPr>
          <a:xfrm rot="-5400000">
            <a:off x="-973403" y="3472808"/>
            <a:ext cx="301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Retardation [nm]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5E81C-6C48-466A-A89C-81541DE06EDD}"/>
              </a:ext>
            </a:extLst>
          </p:cNvPr>
          <p:cNvSpPr txBox="1"/>
          <p:nvPr/>
        </p:nvSpPr>
        <p:spPr>
          <a:xfrm>
            <a:off x="4386336" y="6326494"/>
            <a:ext cx="247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Voltage [V]</a:t>
            </a:r>
          </a:p>
        </p:txBody>
      </p:sp>
    </p:spTree>
    <p:extLst>
      <p:ext uri="{BB962C8B-B14F-4D97-AF65-F5344CB8AC3E}">
        <p14:creationId xmlns:p14="http://schemas.microsoft.com/office/powerpoint/2010/main" val="74504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A5CA-F7A0-ABA4-9D68-77FF06DC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68518"/>
            <a:ext cx="12191999" cy="57748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  <a:p>
            <a:pPr lvl="1"/>
            <a:r>
              <a:rPr lang="en-US" dirty="0"/>
              <a:t>Finalize calibration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known birefringence sample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2D polarization </a:t>
            </a:r>
            <a:r>
              <a:rPr lang="en-US" dirty="0"/>
              <a:t>of KAGRA test mass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Faster (0.3 s per point)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Cheaper (compared to other electronically controlled optics)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Similar uncertainty in retardance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04AEF-0D64-C416-667F-B85C5176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7044"/>
            <a:ext cx="12191998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Upcoming &amp; Conclusion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5BF28-F3D6-92C4-B308-CD9DD1E8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47884-1C1E-32CA-6EEB-EDB6B6D1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3CD76-4BB9-4108-7599-9553D83C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8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, pie chart&#10;&#10;Description automatically generated">
            <a:extLst>
              <a:ext uri="{FF2B5EF4-FFF2-40B4-BE49-F238E27FC236}">
                <a16:creationId xmlns:a16="http://schemas.microsoft.com/office/drawing/2014/main" id="{FB61AD46-1800-0A05-4D3C-127B7CBBC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73" y="1251628"/>
            <a:ext cx="9811254" cy="45214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75982-1577-B36D-A68A-64786724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Birefringence in KAGRA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56DB-6095-47DD-FB79-9BF6A7D3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3E97A-6045-A131-1041-447D605F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A3CE-CA06-372D-C9C9-0616BB80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istogram&#10;&#10;Description automatically generated">
            <a:extLst>
              <a:ext uri="{FF2B5EF4-FFF2-40B4-BE49-F238E27FC236}">
                <a16:creationId xmlns:a16="http://schemas.microsoft.com/office/drawing/2014/main" id="{AC38E760-FE42-9C8D-EBA2-35522067C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85" y="701826"/>
            <a:ext cx="6850396" cy="58370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558AF-24F0-372C-F34F-697915BA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temperature on sensitivity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8C173-2A82-D260-11E5-8F498093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C56E4-21F5-84B4-E787-04330C6B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8FA4F-C771-44D2-1E55-F3C5E230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6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57A26E9E-82EE-E0B4-794F-F383551D9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9323" y="847725"/>
            <a:ext cx="10813354" cy="53292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8D5644-C6B8-D45B-150E-BE32CEE0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our calibration curve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9BA6E-3ECB-090A-FA55-E020A91E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0E5E-286B-C8C0-EF0E-6D289D94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5B59B-7A47-992A-95A1-F655F11F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3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577E9B-0BC2-4B98-E6D4-72592EC4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62" y="936118"/>
            <a:ext cx="3476508" cy="232645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bg1">
                <a:alpha val="5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E2AB5-0EC7-2B87-481B-453D85278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18406"/>
          </a:xfrm>
          <a:effectLst>
            <a:glow rad="12700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KAGRA          cryogenic temperature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Thermal Noise   when Temperature</a:t>
            </a:r>
          </a:p>
          <a:p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KAGRA         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Sapphire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		</a:t>
            </a:r>
            <a:r>
              <a:rPr lang="en-US" b="1" dirty="0"/>
              <a:t>High Mechanical QF and thermal conductivity</a:t>
            </a: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				But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		Birefringent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A8DE5-6C31-83AA-AB20-6AD9A328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6259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KAGRA’s Test Mass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466C1-6A5C-7216-E113-CFA4D56E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9E7096-BE17-68D7-4590-8490A35B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the Physics of the Two Infinities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E8622F-5C48-4D85-33FB-DC2E1AAB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F56D000C-F91A-B7D0-B6EB-9DA380B81CAF}"/>
              </a:ext>
            </a:extLst>
          </p:cNvPr>
          <p:cNvSpPr/>
          <p:nvPr/>
        </p:nvSpPr>
        <p:spPr>
          <a:xfrm>
            <a:off x="6092888" y="5019727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Arrow Up with solid fill">
            <a:extLst>
              <a:ext uri="{FF2B5EF4-FFF2-40B4-BE49-F238E27FC236}">
                <a16:creationId xmlns:a16="http://schemas.microsoft.com/office/drawing/2014/main" id="{046363AB-4822-250C-CE14-945B9F8F0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194364" y="4774821"/>
            <a:ext cx="629877" cy="629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50AE21-5E4A-39FD-F63E-0B0A75ADFA8A}"/>
              </a:ext>
            </a:extLst>
          </p:cNvPr>
          <p:cNvSpPr txBox="1"/>
          <p:nvPr/>
        </p:nvSpPr>
        <p:spPr>
          <a:xfrm>
            <a:off x="8476853" y="888265"/>
            <a:ext cx="178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23 kg</a:t>
            </a:r>
          </a:p>
          <a:p>
            <a:r>
              <a:rPr lang="en-US" dirty="0">
                <a:solidFill>
                  <a:schemeClr val="bg1"/>
                </a:solidFill>
              </a:rPr>
              <a:t>22 cm diameter</a:t>
            </a:r>
          </a:p>
          <a:p>
            <a:r>
              <a:rPr lang="en-US" dirty="0">
                <a:solidFill>
                  <a:schemeClr val="bg1"/>
                </a:solidFill>
              </a:rPr>
              <a:t>15 cm thickness</a:t>
            </a:r>
          </a:p>
        </p:txBody>
      </p:sp>
      <p:pic>
        <p:nvPicPr>
          <p:cNvPr id="13" name="Graphic 12" descr="Arrow Up with solid fill">
            <a:extLst>
              <a:ext uri="{FF2B5EF4-FFF2-40B4-BE49-F238E27FC236}">
                <a16:creationId xmlns:a16="http://schemas.microsoft.com/office/drawing/2014/main" id="{6E8DB8DF-BFE5-1425-C450-DBBEFE30C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832925" y="1925024"/>
            <a:ext cx="629877" cy="629877"/>
          </a:xfrm>
          <a:prstGeom prst="rect">
            <a:avLst/>
          </a:prstGeom>
        </p:spPr>
      </p:pic>
      <p:pic>
        <p:nvPicPr>
          <p:cNvPr id="14" name="Graphic 13" descr="Arrow Up with solid fill">
            <a:extLst>
              <a:ext uri="{FF2B5EF4-FFF2-40B4-BE49-F238E27FC236}">
                <a16:creationId xmlns:a16="http://schemas.microsoft.com/office/drawing/2014/main" id="{2CB778B7-D6CF-5ADA-D27A-1A9CDE71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511668" y="1907823"/>
            <a:ext cx="629877" cy="629877"/>
          </a:xfrm>
          <a:prstGeom prst="rect">
            <a:avLst/>
          </a:prstGeom>
        </p:spPr>
      </p:pic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578E8F4F-8536-6B0F-26B1-5AE09D183D13}"/>
              </a:ext>
            </a:extLst>
          </p:cNvPr>
          <p:cNvSpPr/>
          <p:nvPr/>
        </p:nvSpPr>
        <p:spPr>
          <a:xfrm>
            <a:off x="1872125" y="991933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C463A603-D5BF-1661-12FE-E3593A75D149}"/>
              </a:ext>
            </a:extLst>
          </p:cNvPr>
          <p:cNvSpPr/>
          <p:nvPr/>
        </p:nvSpPr>
        <p:spPr>
          <a:xfrm>
            <a:off x="1933284" y="3257550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9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6A4B-7888-1EEB-BC76-077CB33C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556"/>
            <a:ext cx="12192000" cy="6086443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Polarization - oscillation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lvl="2"/>
            <a:r>
              <a:rPr lang="en-US" sz="2000" b="1" dirty="0"/>
              <a:t>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Laser propa</a:t>
            </a:r>
            <a:r>
              <a:rPr lang="en-US" sz="2000" dirty="0"/>
              <a:t>gation</a:t>
            </a:r>
          </a:p>
          <a:p>
            <a:pPr lvl="2"/>
            <a:r>
              <a:rPr lang="en-US" sz="2000" b="1" dirty="0"/>
              <a:t>S</a:t>
            </a:r>
            <a:r>
              <a:rPr lang="en-US" sz="2000" dirty="0"/>
              <a:t> polarization - perpendicular</a:t>
            </a:r>
          </a:p>
          <a:p>
            <a:pPr lvl="2"/>
            <a:r>
              <a:rPr lang="en-US" sz="2000" b="1" dirty="0"/>
              <a:t>P</a:t>
            </a:r>
            <a:r>
              <a:rPr lang="en-US" sz="2000" dirty="0"/>
              <a:t> polarization - parallel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Polarization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Polarization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Retardation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Sapphire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9ADEE-535C-A69B-19DA-84FFF2FC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102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Birefringence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787A6D7E-60EA-A3CB-F0EE-FF0B7C19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FCE7948C-E170-DFC5-6A42-1D0081B0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CD38C96-D98D-BD78-7EDA-0433A5DC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5EF3E544-0245-79E9-A676-3AD7E088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17" y="2677874"/>
            <a:ext cx="1337812" cy="9328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29FCE-958F-5662-E5CE-D692F0B4497F}"/>
              </a:ext>
            </a:extLst>
          </p:cNvPr>
          <p:cNvSpPr txBox="1"/>
          <p:nvPr/>
        </p:nvSpPr>
        <p:spPr>
          <a:xfrm>
            <a:off x="5528278" y="3025084"/>
            <a:ext cx="136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Polarization Rotator</a:t>
            </a:r>
          </a:p>
        </p:txBody>
      </p:sp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8C8F48D8-163D-C944-C0BD-618260F71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44" y="3976067"/>
            <a:ext cx="1337811" cy="10153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56434-1D98-81DC-F6F0-9D1B1CDE84D6}"/>
              </a:ext>
            </a:extLst>
          </p:cNvPr>
          <p:cNvSpPr txBox="1"/>
          <p:nvPr/>
        </p:nvSpPr>
        <p:spPr>
          <a:xfrm>
            <a:off x="5475027" y="4394705"/>
            <a:ext cx="145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Polarization Retarder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2321F9-CC49-9D8F-5A72-36E7CD612783}"/>
              </a:ext>
            </a:extLst>
          </p:cNvPr>
          <p:cNvCxnSpPr/>
          <p:nvPr/>
        </p:nvCxnSpPr>
        <p:spPr>
          <a:xfrm>
            <a:off x="2931067" y="3141802"/>
            <a:ext cx="629215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73A4A1-B7D2-BEBE-6694-E3A0A1364831}"/>
              </a:ext>
            </a:extLst>
          </p:cNvPr>
          <p:cNvCxnSpPr>
            <a:cxnSpLocks/>
          </p:cNvCxnSpPr>
          <p:nvPr/>
        </p:nvCxnSpPr>
        <p:spPr>
          <a:xfrm flipH="1">
            <a:off x="5117910" y="2703456"/>
            <a:ext cx="4605" cy="916709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0A777D-BAE5-4F11-7D74-44FCF6C97614}"/>
              </a:ext>
            </a:extLst>
          </p:cNvPr>
          <p:cNvCxnSpPr/>
          <p:nvPr/>
        </p:nvCxnSpPr>
        <p:spPr>
          <a:xfrm>
            <a:off x="2931067" y="4457942"/>
            <a:ext cx="629215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F7BDE1-E951-E3FA-4AC1-E767E1CF4CD2}"/>
              </a:ext>
            </a:extLst>
          </p:cNvPr>
          <p:cNvCxnSpPr>
            <a:cxnSpLocks/>
          </p:cNvCxnSpPr>
          <p:nvPr/>
        </p:nvCxnSpPr>
        <p:spPr>
          <a:xfrm>
            <a:off x="7461508" y="2703456"/>
            <a:ext cx="0" cy="91440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FD0EE501-4086-6761-10E9-B72E6D1C1DB4}"/>
              </a:ext>
            </a:extLst>
          </p:cNvPr>
          <p:cNvSpPr/>
          <p:nvPr/>
        </p:nvSpPr>
        <p:spPr>
          <a:xfrm>
            <a:off x="7264171" y="3983755"/>
            <a:ext cx="309794" cy="942360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00B05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E42570A-2BFD-35FB-8444-3762F5751EF6}"/>
              </a:ext>
            </a:extLst>
          </p:cNvPr>
          <p:cNvCxnSpPr>
            <a:cxnSpLocks/>
          </p:cNvCxnSpPr>
          <p:nvPr/>
        </p:nvCxnSpPr>
        <p:spPr>
          <a:xfrm flipH="1">
            <a:off x="7276784" y="2712692"/>
            <a:ext cx="397164" cy="907473"/>
          </a:xfrm>
          <a:prstGeom prst="straightConnector1">
            <a:avLst/>
          </a:prstGeom>
          <a:ln w="635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>
            <a:extLst>
              <a:ext uri="{FF2B5EF4-FFF2-40B4-BE49-F238E27FC236}">
                <a16:creationId xmlns:a16="http://schemas.microsoft.com/office/drawing/2014/main" id="{AA8BA228-E6D9-880E-B6E4-CF871CAAC14B}"/>
              </a:ext>
            </a:extLst>
          </p:cNvPr>
          <p:cNvSpPr/>
          <p:nvPr/>
        </p:nvSpPr>
        <p:spPr>
          <a:xfrm>
            <a:off x="7295256" y="2564911"/>
            <a:ext cx="369455" cy="277091"/>
          </a:xfrm>
          <a:prstGeom prst="arc">
            <a:avLst>
              <a:gd name="adj1" fmla="val 15405569"/>
              <a:gd name="adj2" fmla="val 0"/>
            </a:avLst>
          </a:prstGeom>
          <a:ln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5239942-0176-6E91-CB99-1C5A6A55F55D}"/>
              </a:ext>
            </a:extLst>
          </p:cNvPr>
          <p:cNvCxnSpPr>
            <a:cxnSpLocks/>
          </p:cNvCxnSpPr>
          <p:nvPr/>
        </p:nvCxnSpPr>
        <p:spPr>
          <a:xfrm>
            <a:off x="5085146" y="3991505"/>
            <a:ext cx="0" cy="932874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82E2AB-7C1A-47C9-4836-7AB560996C70}"/>
                  </a:ext>
                </a:extLst>
              </p:cNvPr>
              <p:cNvSpPr txBox="1"/>
              <p:nvPr/>
            </p:nvSpPr>
            <p:spPr>
              <a:xfrm>
                <a:off x="7728845" y="2458808"/>
                <a:ext cx="186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Azimuth(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82E2AB-7C1A-47C9-4836-7AB560996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45" y="2458808"/>
                <a:ext cx="1861526" cy="369332"/>
              </a:xfrm>
              <a:prstGeom prst="rect">
                <a:avLst/>
              </a:prstGeom>
              <a:blipFill>
                <a:blip r:embed="rId4"/>
                <a:stretch>
                  <a:fillRect l="-29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1057758-23CB-EA5C-9C56-4ED329EC1579}"/>
              </a:ext>
            </a:extLst>
          </p:cNvPr>
          <p:cNvSpPr txBox="1"/>
          <p:nvPr/>
        </p:nvSpPr>
        <p:spPr>
          <a:xfrm>
            <a:off x="7728845" y="3979137"/>
            <a:ext cx="18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Ellipticity (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n)</a:t>
            </a:r>
          </a:p>
        </p:txBody>
      </p:sp>
      <p:pic>
        <p:nvPicPr>
          <p:cNvPr id="66" name="Picture 65" descr="Shape, square&#10;&#10;Description automatically generated">
            <a:extLst>
              <a:ext uri="{FF2B5EF4-FFF2-40B4-BE49-F238E27FC236}">
                <a16:creationId xmlns:a16="http://schemas.microsoft.com/office/drawing/2014/main" id="{DD67ECC2-6755-5142-252C-B675655A2D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44" y="5413272"/>
            <a:ext cx="1337811" cy="101536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DC8B28B-DF12-B255-A5CA-0A9370479031}"/>
              </a:ext>
            </a:extLst>
          </p:cNvPr>
          <p:cNvSpPr txBox="1"/>
          <p:nvPr/>
        </p:nvSpPr>
        <p:spPr>
          <a:xfrm>
            <a:off x="5674043" y="6059301"/>
            <a:ext cx="101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Sapphire</a:t>
            </a: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91E4D6D6-49A4-047F-3B70-9707BCBBFF12}"/>
              </a:ext>
            </a:extLst>
          </p:cNvPr>
          <p:cNvSpPr/>
          <p:nvPr/>
        </p:nvSpPr>
        <p:spPr>
          <a:xfrm rot="1313585">
            <a:off x="7200412" y="5582554"/>
            <a:ext cx="437312" cy="806948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3C095F-4DBE-1350-12ED-F3C2DAB9586C}"/>
              </a:ext>
            </a:extLst>
          </p:cNvPr>
          <p:cNvCxnSpPr>
            <a:cxnSpLocks/>
          </p:cNvCxnSpPr>
          <p:nvPr/>
        </p:nvCxnSpPr>
        <p:spPr>
          <a:xfrm>
            <a:off x="5075621" y="5466810"/>
            <a:ext cx="0" cy="932874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96C6E87-00CD-F933-F341-ABEA78A775FF}"/>
              </a:ext>
            </a:extLst>
          </p:cNvPr>
          <p:cNvCxnSpPr/>
          <p:nvPr/>
        </p:nvCxnSpPr>
        <p:spPr>
          <a:xfrm>
            <a:off x="2879790" y="5946379"/>
            <a:ext cx="629215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5930C6-FB07-E059-4330-83C9402580FB}"/>
              </a:ext>
            </a:extLst>
          </p:cNvPr>
          <p:cNvCxnSpPr>
            <a:cxnSpLocks/>
          </p:cNvCxnSpPr>
          <p:nvPr/>
        </p:nvCxnSpPr>
        <p:spPr>
          <a:xfrm>
            <a:off x="7020610" y="1011701"/>
            <a:ext cx="0" cy="8533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1756-7E0D-A975-8D0B-506942BF871D}"/>
              </a:ext>
            </a:extLst>
          </p:cNvPr>
          <p:cNvCxnSpPr>
            <a:cxnSpLocks/>
          </p:cNvCxnSpPr>
          <p:nvPr/>
        </p:nvCxnSpPr>
        <p:spPr>
          <a:xfrm flipH="1">
            <a:off x="5730937" y="1205665"/>
            <a:ext cx="720437" cy="526473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4120AB-E285-871A-0040-0A504987554C}"/>
              </a:ext>
            </a:extLst>
          </p:cNvPr>
          <p:cNvCxnSpPr>
            <a:cxnSpLocks/>
          </p:cNvCxnSpPr>
          <p:nvPr/>
        </p:nvCxnSpPr>
        <p:spPr>
          <a:xfrm rot="5400000">
            <a:off x="6068062" y="896248"/>
            <a:ext cx="0" cy="1136073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B58ED9-4A34-ACE0-D740-8EFAA6022296}"/>
              </a:ext>
            </a:extLst>
          </p:cNvPr>
          <p:cNvCxnSpPr/>
          <p:nvPr/>
        </p:nvCxnSpPr>
        <p:spPr>
          <a:xfrm>
            <a:off x="6105008" y="960901"/>
            <a:ext cx="0" cy="1136073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8CF6F8-7B3F-1853-F47F-9B966B998120}"/>
              </a:ext>
            </a:extLst>
          </p:cNvPr>
          <p:cNvCxnSpPr>
            <a:cxnSpLocks/>
          </p:cNvCxnSpPr>
          <p:nvPr/>
        </p:nvCxnSpPr>
        <p:spPr>
          <a:xfrm flipH="1">
            <a:off x="6765408" y="1253833"/>
            <a:ext cx="505980" cy="383309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3681F0-D4AA-6EFA-C273-644E4C792CF8}"/>
              </a:ext>
            </a:extLst>
          </p:cNvPr>
          <p:cNvCxnSpPr>
            <a:cxnSpLocks/>
          </p:cNvCxnSpPr>
          <p:nvPr/>
        </p:nvCxnSpPr>
        <p:spPr>
          <a:xfrm>
            <a:off x="6756171" y="1122538"/>
            <a:ext cx="0" cy="960581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600168-BAD9-4904-C7DF-1D4DD38E8623}"/>
              </a:ext>
            </a:extLst>
          </p:cNvPr>
          <p:cNvCxnSpPr>
            <a:cxnSpLocks/>
          </p:cNvCxnSpPr>
          <p:nvPr/>
        </p:nvCxnSpPr>
        <p:spPr>
          <a:xfrm>
            <a:off x="7254934" y="771556"/>
            <a:ext cx="0" cy="942109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7E075D-71AB-10F4-70E7-5C3C3F47549E}"/>
              </a:ext>
            </a:extLst>
          </p:cNvPr>
          <p:cNvCxnSpPr>
            <a:cxnSpLocks/>
          </p:cNvCxnSpPr>
          <p:nvPr/>
        </p:nvCxnSpPr>
        <p:spPr>
          <a:xfrm flipH="1">
            <a:off x="6765409" y="1704429"/>
            <a:ext cx="498762" cy="360218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4BC07F-CBD4-D39A-72F0-1CA8FE04985B}"/>
              </a:ext>
            </a:extLst>
          </p:cNvPr>
          <p:cNvCxnSpPr>
            <a:cxnSpLocks/>
          </p:cNvCxnSpPr>
          <p:nvPr/>
        </p:nvCxnSpPr>
        <p:spPr>
          <a:xfrm flipH="1">
            <a:off x="6765408" y="762320"/>
            <a:ext cx="489529" cy="369455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581070-079D-DBF5-3BA3-E1AACE0F322E}"/>
              </a:ext>
            </a:extLst>
          </p:cNvPr>
          <p:cNvSpPr txBox="1"/>
          <p:nvPr/>
        </p:nvSpPr>
        <p:spPr>
          <a:xfrm>
            <a:off x="5869480" y="771556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480F35-4C33-3592-B20F-26EF452125EC}"/>
              </a:ext>
            </a:extLst>
          </p:cNvPr>
          <p:cNvSpPr txBox="1"/>
          <p:nvPr/>
        </p:nvSpPr>
        <p:spPr>
          <a:xfrm>
            <a:off x="5717081" y="1598211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38F37B-9996-73D2-99BE-4E7C090C552B}"/>
              </a:ext>
            </a:extLst>
          </p:cNvPr>
          <p:cNvSpPr txBox="1"/>
          <p:nvPr/>
        </p:nvSpPr>
        <p:spPr>
          <a:xfrm>
            <a:off x="6428280" y="1410419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3DC2FD-7684-DEB6-D884-CD50B05C6886}"/>
              </a:ext>
            </a:extLst>
          </p:cNvPr>
          <p:cNvCxnSpPr>
            <a:cxnSpLocks/>
          </p:cNvCxnSpPr>
          <p:nvPr/>
        </p:nvCxnSpPr>
        <p:spPr>
          <a:xfrm rot="1500000">
            <a:off x="7994619" y="963053"/>
            <a:ext cx="0" cy="8533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270A65-0489-4145-EF4F-575B6840AE0A}"/>
              </a:ext>
            </a:extLst>
          </p:cNvPr>
          <p:cNvCxnSpPr>
            <a:cxnSpLocks/>
          </p:cNvCxnSpPr>
          <p:nvPr/>
        </p:nvCxnSpPr>
        <p:spPr>
          <a:xfrm>
            <a:off x="7711326" y="1102171"/>
            <a:ext cx="0" cy="960581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0FE0C3-0C0F-85D5-8A0E-B6DC2C89D022}"/>
              </a:ext>
            </a:extLst>
          </p:cNvPr>
          <p:cNvCxnSpPr>
            <a:cxnSpLocks/>
          </p:cNvCxnSpPr>
          <p:nvPr/>
        </p:nvCxnSpPr>
        <p:spPr>
          <a:xfrm>
            <a:off x="8210089" y="760616"/>
            <a:ext cx="0" cy="942109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BC0D24-A60A-57ED-0EBE-75FA11F1B29F}"/>
              </a:ext>
            </a:extLst>
          </p:cNvPr>
          <p:cNvCxnSpPr>
            <a:cxnSpLocks/>
          </p:cNvCxnSpPr>
          <p:nvPr/>
        </p:nvCxnSpPr>
        <p:spPr>
          <a:xfrm flipH="1">
            <a:off x="7740001" y="1664533"/>
            <a:ext cx="498762" cy="360218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F72774-A931-EA4E-7F92-BC3108067352}"/>
              </a:ext>
            </a:extLst>
          </p:cNvPr>
          <p:cNvCxnSpPr>
            <a:cxnSpLocks/>
          </p:cNvCxnSpPr>
          <p:nvPr/>
        </p:nvCxnSpPr>
        <p:spPr>
          <a:xfrm flipH="1">
            <a:off x="7698981" y="769448"/>
            <a:ext cx="489529" cy="369455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2377F9-35E2-F0BF-605E-C615FEF795B8}"/>
              </a:ext>
            </a:extLst>
          </p:cNvPr>
          <p:cNvSpPr txBox="1"/>
          <p:nvPr/>
        </p:nvSpPr>
        <p:spPr>
          <a:xfrm>
            <a:off x="7295256" y="1253833"/>
            <a:ext cx="40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0604F5-7F96-5EB9-59F6-E931FE36781C}"/>
              </a:ext>
            </a:extLst>
          </p:cNvPr>
          <p:cNvSpPr txBox="1"/>
          <p:nvPr/>
        </p:nvSpPr>
        <p:spPr>
          <a:xfrm>
            <a:off x="9691072" y="1262673"/>
            <a:ext cx="40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824080-6CC5-BF03-FD8E-B2256326AE5E}"/>
              </a:ext>
            </a:extLst>
          </p:cNvPr>
          <p:cNvCxnSpPr>
            <a:cxnSpLocks/>
          </p:cNvCxnSpPr>
          <p:nvPr/>
        </p:nvCxnSpPr>
        <p:spPr>
          <a:xfrm>
            <a:off x="10288433" y="1088013"/>
            <a:ext cx="0" cy="960581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56FFC6-8CD5-386E-8106-77727D8A14F8}"/>
              </a:ext>
            </a:extLst>
          </p:cNvPr>
          <p:cNvCxnSpPr>
            <a:cxnSpLocks/>
          </p:cNvCxnSpPr>
          <p:nvPr/>
        </p:nvCxnSpPr>
        <p:spPr>
          <a:xfrm>
            <a:off x="10796623" y="727604"/>
            <a:ext cx="0" cy="942109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3AA874-441D-962C-AF96-461D0CED190B}"/>
              </a:ext>
            </a:extLst>
          </p:cNvPr>
          <p:cNvCxnSpPr>
            <a:cxnSpLocks/>
          </p:cNvCxnSpPr>
          <p:nvPr/>
        </p:nvCxnSpPr>
        <p:spPr>
          <a:xfrm flipH="1">
            <a:off x="10298187" y="1659768"/>
            <a:ext cx="498762" cy="360218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6BC9CF-B09A-A1CA-7A78-D69E12F7BE9E}"/>
              </a:ext>
            </a:extLst>
          </p:cNvPr>
          <p:cNvCxnSpPr>
            <a:cxnSpLocks/>
          </p:cNvCxnSpPr>
          <p:nvPr/>
        </p:nvCxnSpPr>
        <p:spPr>
          <a:xfrm flipH="1">
            <a:off x="10279103" y="737761"/>
            <a:ext cx="489529" cy="369455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>
            <a:extLst>
              <a:ext uri="{FF2B5EF4-FFF2-40B4-BE49-F238E27FC236}">
                <a16:creationId xmlns:a16="http://schemas.microsoft.com/office/drawing/2014/main" id="{7023ACA2-25C7-E757-B51D-A68AFD8D5DCE}"/>
              </a:ext>
            </a:extLst>
          </p:cNvPr>
          <p:cNvSpPr/>
          <p:nvPr/>
        </p:nvSpPr>
        <p:spPr>
          <a:xfrm rot="1500000">
            <a:off x="10344774" y="1086355"/>
            <a:ext cx="408558" cy="682816"/>
          </a:xfrm>
          <a:prstGeom prst="arc">
            <a:avLst>
              <a:gd name="adj1" fmla="val 16963770"/>
              <a:gd name="adj2" fmla="val 16781433"/>
            </a:avLst>
          </a:prstGeom>
          <a:ln w="381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EB4817A-4F88-B928-F1C6-2998C2DD942D}"/>
              </a:ext>
            </a:extLst>
          </p:cNvPr>
          <p:cNvCxnSpPr>
            <a:cxnSpLocks/>
          </p:cNvCxnSpPr>
          <p:nvPr/>
        </p:nvCxnSpPr>
        <p:spPr>
          <a:xfrm>
            <a:off x="9017799" y="1097850"/>
            <a:ext cx="0" cy="960581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A05D8E-69E1-1260-F9A2-7DCC11C59A4D}"/>
              </a:ext>
            </a:extLst>
          </p:cNvPr>
          <p:cNvCxnSpPr>
            <a:cxnSpLocks/>
          </p:cNvCxnSpPr>
          <p:nvPr/>
        </p:nvCxnSpPr>
        <p:spPr>
          <a:xfrm>
            <a:off x="9525989" y="756295"/>
            <a:ext cx="0" cy="942109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9EE09C1-0FDD-3025-C6C4-2A352AE48F22}"/>
              </a:ext>
            </a:extLst>
          </p:cNvPr>
          <p:cNvCxnSpPr>
            <a:cxnSpLocks/>
          </p:cNvCxnSpPr>
          <p:nvPr/>
        </p:nvCxnSpPr>
        <p:spPr>
          <a:xfrm flipH="1">
            <a:off x="9019273" y="1698002"/>
            <a:ext cx="498762" cy="360218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D4BAD9F-5654-CB4A-8F49-29628CC94148}"/>
              </a:ext>
            </a:extLst>
          </p:cNvPr>
          <p:cNvCxnSpPr>
            <a:cxnSpLocks/>
          </p:cNvCxnSpPr>
          <p:nvPr/>
        </p:nvCxnSpPr>
        <p:spPr>
          <a:xfrm flipH="1">
            <a:off x="9014416" y="735496"/>
            <a:ext cx="489529" cy="369455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rc 85">
            <a:extLst>
              <a:ext uri="{FF2B5EF4-FFF2-40B4-BE49-F238E27FC236}">
                <a16:creationId xmlns:a16="http://schemas.microsoft.com/office/drawing/2014/main" id="{15C05C5C-9D04-2275-C746-7E3864EF3D53}"/>
              </a:ext>
            </a:extLst>
          </p:cNvPr>
          <p:cNvSpPr/>
          <p:nvPr/>
        </p:nvSpPr>
        <p:spPr>
          <a:xfrm>
            <a:off x="9171124" y="1044838"/>
            <a:ext cx="233443" cy="710107"/>
          </a:xfrm>
          <a:prstGeom prst="arc">
            <a:avLst>
              <a:gd name="adj1" fmla="val 16963770"/>
              <a:gd name="adj2" fmla="val 16781433"/>
            </a:avLst>
          </a:prstGeom>
          <a:ln w="38100">
            <a:solidFill>
              <a:srgbClr val="00B05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8DC52D0-5157-909F-AFF4-2664475F3FC9}"/>
              </a:ext>
            </a:extLst>
          </p:cNvPr>
          <p:cNvSpPr txBox="1"/>
          <p:nvPr/>
        </p:nvSpPr>
        <p:spPr>
          <a:xfrm>
            <a:off x="8351692" y="1265824"/>
            <a:ext cx="40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6322704-2DC6-C319-7B2D-5A869D4DE13D}"/>
              </a:ext>
            </a:extLst>
          </p:cNvPr>
          <p:cNvSpPr txBox="1"/>
          <p:nvPr/>
        </p:nvSpPr>
        <p:spPr>
          <a:xfrm>
            <a:off x="6658830" y="1940825"/>
            <a:ext cx="17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Same  Phase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64EEBC7-578A-F60D-DF44-96C04E22D2AE}"/>
              </a:ext>
            </a:extLst>
          </p:cNvPr>
          <p:cNvSpPr txBox="1"/>
          <p:nvPr/>
        </p:nvSpPr>
        <p:spPr>
          <a:xfrm>
            <a:off x="9041915" y="1848366"/>
            <a:ext cx="17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Phase delay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CEE83AA-8A38-1344-D274-2E88DA105062}"/>
              </a:ext>
            </a:extLst>
          </p:cNvPr>
          <p:cNvCxnSpPr/>
          <p:nvPr/>
        </p:nvCxnSpPr>
        <p:spPr>
          <a:xfrm>
            <a:off x="4969497" y="799055"/>
            <a:ext cx="364935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8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8EDA-9F88-9DA8-1C68-3F6E52F4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0" y="960582"/>
            <a:ext cx="12150500" cy="589741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Polarimetry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Motorized HWP         Variable polarization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rotator</a:t>
            </a:r>
          </a:p>
          <a:p>
            <a:r>
              <a:rPr lang="en-US" dirty="0"/>
              <a:t>Rotation and Retardance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least two measurement</a:t>
            </a:r>
          </a:p>
          <a:p>
            <a:r>
              <a:rPr lang="en-US" sz="1050" dirty="0"/>
              <a:t>Credit: Correlation between Birefringence and absorption mapping in large size sapphire substrates for gravitational wave interferometry, Simon </a:t>
            </a:r>
            <a:r>
              <a:rPr lang="en-US" sz="1050" dirty="0" err="1"/>
              <a:t>Zeidler</a:t>
            </a:r>
            <a:r>
              <a:rPr lang="en-US" sz="1050" dirty="0"/>
              <a:t> et all 2023 (under review)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EDF2B-4FE6-00C6-1F9F-FD5B2A17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27294"/>
            <a:ext cx="11747597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Measurement Methods in KAGRA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8BAFF5F-EF4F-E29C-56D5-69EF62D8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6C6EE23-B79D-C4AD-4724-8F7EF0F8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8BC2DC0-BE55-D665-44EA-405AD74F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4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E31FF6-1AA4-C108-7B3A-DAEFCC2F514E}"/>
              </a:ext>
            </a:extLst>
          </p:cNvPr>
          <p:cNvSpPr/>
          <p:nvPr/>
        </p:nvSpPr>
        <p:spPr>
          <a:xfrm>
            <a:off x="4181046" y="2630629"/>
            <a:ext cx="372345" cy="906579"/>
          </a:xfrm>
          <a:prstGeom prst="ellipse">
            <a:avLst/>
          </a:prstGeom>
          <a:gradFill>
            <a:gsLst>
              <a:gs pos="58000">
                <a:schemeClr val="tx2">
                  <a:lumMod val="20000"/>
                  <a:lumOff val="8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810CEF32-57D7-8C1F-9B98-C8123C79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4" y="2688962"/>
            <a:ext cx="1117281" cy="84798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CA974398-AAF2-5007-4B9B-FBFBE8D2B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9" y="2750182"/>
            <a:ext cx="964781" cy="7207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499C41B-A579-F56B-2DCB-87EF5839F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5023" y="2728180"/>
            <a:ext cx="788797" cy="7887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708ACBAF-F48B-A575-E019-56C1F89319D4}"/>
              </a:ext>
            </a:extLst>
          </p:cNvPr>
          <p:cNvSpPr/>
          <p:nvPr/>
        </p:nvSpPr>
        <p:spPr>
          <a:xfrm>
            <a:off x="4060276" y="2565930"/>
            <a:ext cx="612476" cy="297074"/>
          </a:xfrm>
          <a:prstGeom prst="curved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C6D7E86A-2AC9-CAD7-FDE4-547436DD9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0" y="2842416"/>
            <a:ext cx="336085" cy="48188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5907EF-B6F5-B0CA-F96F-A86899291171}"/>
              </a:ext>
            </a:extLst>
          </p:cNvPr>
          <p:cNvCxnSpPr>
            <a:cxnSpLocks/>
          </p:cNvCxnSpPr>
          <p:nvPr/>
        </p:nvCxnSpPr>
        <p:spPr>
          <a:xfrm>
            <a:off x="2066126" y="3103947"/>
            <a:ext cx="5453670" cy="192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B56DCC-8633-7B1B-8D0C-C6570740F2F9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7491317" y="1393640"/>
            <a:ext cx="28098" cy="171030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421438-AE26-E028-B189-8A8D42D44596}"/>
              </a:ext>
            </a:extLst>
          </p:cNvPr>
          <p:cNvCxnSpPr/>
          <p:nvPr/>
        </p:nvCxnSpPr>
        <p:spPr>
          <a:xfrm>
            <a:off x="4938498" y="2714467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0C8149-5322-E130-9C4C-FED6C3029C3A}"/>
              </a:ext>
            </a:extLst>
          </p:cNvPr>
          <p:cNvSpPr txBox="1"/>
          <p:nvPr/>
        </p:nvSpPr>
        <p:spPr>
          <a:xfrm>
            <a:off x="9287365" y="3270807"/>
            <a:ext cx="149769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= 0W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9BA740-F318-03BA-D65E-2FA798A6C535}"/>
              </a:ext>
            </a:extLst>
          </p:cNvPr>
          <p:cNvSpPr txBox="1"/>
          <p:nvPr/>
        </p:nvSpPr>
        <p:spPr>
          <a:xfrm>
            <a:off x="9287365" y="3270807"/>
            <a:ext cx="149769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≠ 0W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B94839-8276-AD92-8CB2-344795325B1D}"/>
              </a:ext>
            </a:extLst>
          </p:cNvPr>
          <p:cNvCxnSpPr>
            <a:cxnSpLocks/>
          </p:cNvCxnSpPr>
          <p:nvPr/>
        </p:nvCxnSpPr>
        <p:spPr>
          <a:xfrm>
            <a:off x="7505366" y="3112343"/>
            <a:ext cx="2034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465091-A513-2784-5849-8CC714C89088}"/>
              </a:ext>
            </a:extLst>
          </p:cNvPr>
          <p:cNvSpPr txBox="1"/>
          <p:nvPr/>
        </p:nvSpPr>
        <p:spPr>
          <a:xfrm>
            <a:off x="5361199" y="3112852"/>
            <a:ext cx="91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AB8BB8-D68D-1842-BE5B-3656AB4DC5A6}"/>
              </a:ext>
            </a:extLst>
          </p:cNvPr>
          <p:cNvCxnSpPr>
            <a:cxnSpLocks/>
          </p:cNvCxnSpPr>
          <p:nvPr/>
        </p:nvCxnSpPr>
        <p:spPr>
          <a:xfrm>
            <a:off x="6753054" y="2678221"/>
            <a:ext cx="0" cy="8479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15C3AF4B-CA5F-C1BD-9040-0543A4680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51372" y="1320738"/>
            <a:ext cx="336085" cy="4818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509A6D-5035-48EC-441A-C942D30792F7}"/>
              </a:ext>
            </a:extLst>
          </p:cNvPr>
          <p:cNvSpPr txBox="1"/>
          <p:nvPr/>
        </p:nvSpPr>
        <p:spPr>
          <a:xfrm>
            <a:off x="2489118" y="2660366"/>
            <a:ext cx="116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85F984-F7D7-741A-9E7B-550285AF1B49}"/>
              </a:ext>
            </a:extLst>
          </p:cNvPr>
          <p:cNvSpPr txBox="1"/>
          <p:nvPr/>
        </p:nvSpPr>
        <p:spPr>
          <a:xfrm>
            <a:off x="6879501" y="971355"/>
            <a:ext cx="14430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= Pin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72A23E-00FA-5BE7-7293-69EDBAB52C84}"/>
              </a:ext>
            </a:extLst>
          </p:cNvPr>
          <p:cNvSpPr txBox="1"/>
          <p:nvPr/>
        </p:nvSpPr>
        <p:spPr>
          <a:xfrm>
            <a:off x="6879501" y="968254"/>
            <a:ext cx="144308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≠ Pin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4EA206-2599-68A3-8580-02DA9B34B529}"/>
              </a:ext>
            </a:extLst>
          </p:cNvPr>
          <p:cNvSpPr txBox="1"/>
          <p:nvPr/>
        </p:nvSpPr>
        <p:spPr>
          <a:xfrm>
            <a:off x="7695315" y="1365189"/>
            <a:ext cx="9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pol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E867D4-8063-B1BA-9740-66FE22D71CBF}"/>
              </a:ext>
            </a:extLst>
          </p:cNvPr>
          <p:cNvSpPr txBox="1"/>
          <p:nvPr/>
        </p:nvSpPr>
        <p:spPr>
          <a:xfrm>
            <a:off x="9314689" y="2471050"/>
            <a:ext cx="111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 pol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C5E36A6-B2A8-727E-26FB-050BADFA3E57}"/>
              </a:ext>
            </a:extLst>
          </p:cNvPr>
          <p:cNvCxnSpPr>
            <a:cxnSpLocks/>
          </p:cNvCxnSpPr>
          <p:nvPr/>
        </p:nvCxnSpPr>
        <p:spPr>
          <a:xfrm flipH="1">
            <a:off x="8187070" y="2837213"/>
            <a:ext cx="679864" cy="519905"/>
          </a:xfrm>
          <a:prstGeom prst="line">
            <a:avLst/>
          </a:prstGeom>
          <a:ln w="635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A5113E1-D30D-EAFC-905D-63A5E3198A3F}"/>
              </a:ext>
            </a:extLst>
          </p:cNvPr>
          <p:cNvCxnSpPr>
            <a:cxnSpLocks/>
          </p:cNvCxnSpPr>
          <p:nvPr/>
        </p:nvCxnSpPr>
        <p:spPr>
          <a:xfrm>
            <a:off x="7624990" y="1998335"/>
            <a:ext cx="0" cy="632294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B3144BB-55F5-12E0-A0BD-178F589FA49F}"/>
              </a:ext>
            </a:extLst>
          </p:cNvPr>
          <p:cNvCxnSpPr/>
          <p:nvPr/>
        </p:nvCxnSpPr>
        <p:spPr>
          <a:xfrm>
            <a:off x="3232934" y="2698482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5802153-4742-F12B-88C4-A2DFA4C0745F}"/>
              </a:ext>
            </a:extLst>
          </p:cNvPr>
          <p:cNvSpPr txBox="1"/>
          <p:nvPr/>
        </p:nvSpPr>
        <p:spPr>
          <a:xfrm>
            <a:off x="7263058" y="3467564"/>
            <a:ext cx="59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PBS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D1E8BB4-C968-9E95-88D9-92743BFADA35}"/>
              </a:ext>
            </a:extLst>
          </p:cNvPr>
          <p:cNvSpPr txBox="1"/>
          <p:nvPr/>
        </p:nvSpPr>
        <p:spPr>
          <a:xfrm>
            <a:off x="3953161" y="3594976"/>
            <a:ext cx="92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HWP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414ACE6-ACA5-7191-0F2F-27448C25879B}"/>
              </a:ext>
            </a:extLst>
          </p:cNvPr>
          <p:cNvCxnSpPr>
            <a:cxnSpLocks/>
          </p:cNvCxnSpPr>
          <p:nvPr/>
        </p:nvCxnSpPr>
        <p:spPr>
          <a:xfrm flipH="1">
            <a:off x="4701144" y="2721600"/>
            <a:ext cx="418471" cy="777935"/>
          </a:xfrm>
          <a:prstGeom prst="line">
            <a:avLst/>
          </a:prstGeom>
          <a:ln w="635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Arc 104">
            <a:extLst>
              <a:ext uri="{FF2B5EF4-FFF2-40B4-BE49-F238E27FC236}">
                <a16:creationId xmlns:a16="http://schemas.microsoft.com/office/drawing/2014/main" id="{0C082611-4A56-3FBB-62DA-44DAE294DA38}"/>
              </a:ext>
            </a:extLst>
          </p:cNvPr>
          <p:cNvSpPr/>
          <p:nvPr/>
        </p:nvSpPr>
        <p:spPr>
          <a:xfrm>
            <a:off x="4793521" y="2482398"/>
            <a:ext cx="393393" cy="327223"/>
          </a:xfrm>
          <a:prstGeom prst="arc">
            <a:avLst>
              <a:gd name="adj1" fmla="val 15405569"/>
              <a:gd name="adj2" fmla="val 1501015"/>
            </a:avLst>
          </a:prstGeom>
          <a:ln w="25400">
            <a:solidFill>
              <a:srgbClr val="FFFF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ACCB38A-DBA1-2A88-6958-A481EF9D086B}"/>
                  </a:ext>
                </a:extLst>
              </p:cNvPr>
              <p:cNvSpPr txBox="1"/>
              <p:nvPr/>
            </p:nvSpPr>
            <p:spPr>
              <a:xfrm>
                <a:off x="5018088" y="2226658"/>
                <a:ext cx="3093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ACCB38A-DBA1-2A88-6958-A481EF9D0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88" y="2226658"/>
                <a:ext cx="309380" cy="369332"/>
              </a:xfrm>
              <a:prstGeom prst="rect">
                <a:avLst/>
              </a:prstGeom>
              <a:blipFill>
                <a:blip r:embed="rId7"/>
                <a:stretch>
                  <a:fillRect l="-21569" r="-2352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Arrow: Striped Right 109">
            <a:extLst>
              <a:ext uri="{FF2B5EF4-FFF2-40B4-BE49-F238E27FC236}">
                <a16:creationId xmlns:a16="http://schemas.microsoft.com/office/drawing/2014/main" id="{05713060-8D5A-FE80-B12F-3D5317A1DF91}"/>
              </a:ext>
            </a:extLst>
          </p:cNvPr>
          <p:cNvSpPr/>
          <p:nvPr/>
        </p:nvSpPr>
        <p:spPr>
          <a:xfrm>
            <a:off x="3299838" y="4430536"/>
            <a:ext cx="733718" cy="3429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Arrow: Striped Right 110">
            <a:extLst>
              <a:ext uri="{FF2B5EF4-FFF2-40B4-BE49-F238E27FC236}">
                <a16:creationId xmlns:a16="http://schemas.microsoft.com/office/drawing/2014/main" id="{7DFCF8CA-ABB0-7B65-5AC6-062DA4D4D923}"/>
              </a:ext>
            </a:extLst>
          </p:cNvPr>
          <p:cNvSpPr/>
          <p:nvPr/>
        </p:nvSpPr>
        <p:spPr>
          <a:xfrm>
            <a:off x="4904076" y="5017889"/>
            <a:ext cx="733718" cy="3429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BFC49FC-2027-DACF-A6F1-1BC5A6DAF442}"/>
              </a:ext>
            </a:extLst>
          </p:cNvPr>
          <p:cNvCxnSpPr>
            <a:cxnSpLocks/>
          </p:cNvCxnSpPr>
          <p:nvPr/>
        </p:nvCxnSpPr>
        <p:spPr>
          <a:xfrm flipH="1">
            <a:off x="4935612" y="2728180"/>
            <a:ext cx="8186" cy="793767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B8461370-BF45-A453-8EEB-BB4C853C4E58}"/>
              </a:ext>
            </a:extLst>
          </p:cNvPr>
          <p:cNvSpPr/>
          <p:nvPr/>
        </p:nvSpPr>
        <p:spPr>
          <a:xfrm rot="683740">
            <a:off x="6587305" y="2630629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EE832CAE-B79D-39F9-3674-F9D45C89CA1D}"/>
              </a:ext>
            </a:extLst>
          </p:cNvPr>
          <p:cNvSpPr/>
          <p:nvPr/>
        </p:nvSpPr>
        <p:spPr>
          <a:xfrm rot="2245423">
            <a:off x="6560440" y="2642093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D262D9-1E53-8258-85D6-45A39D57D282}"/>
              </a:ext>
            </a:extLst>
          </p:cNvPr>
          <p:cNvCxnSpPr>
            <a:cxnSpLocks/>
          </p:cNvCxnSpPr>
          <p:nvPr/>
        </p:nvCxnSpPr>
        <p:spPr>
          <a:xfrm flipH="1">
            <a:off x="7503053" y="1731859"/>
            <a:ext cx="28098" cy="1374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4C5857-086F-FFFD-9317-52313ABE3149}"/>
              </a:ext>
            </a:extLst>
          </p:cNvPr>
          <p:cNvCxnSpPr>
            <a:cxnSpLocks/>
          </p:cNvCxnSpPr>
          <p:nvPr/>
        </p:nvCxnSpPr>
        <p:spPr>
          <a:xfrm flipH="1">
            <a:off x="7493729" y="1709135"/>
            <a:ext cx="28098" cy="13742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716BCA-9CEA-FDA6-0DC8-C258A96E3E61}"/>
              </a:ext>
            </a:extLst>
          </p:cNvPr>
          <p:cNvCxnSpPr>
            <a:cxnSpLocks/>
          </p:cNvCxnSpPr>
          <p:nvPr/>
        </p:nvCxnSpPr>
        <p:spPr>
          <a:xfrm>
            <a:off x="7513361" y="3103947"/>
            <a:ext cx="20343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7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3" grpId="0"/>
      <p:bldP spid="32" grpId="0" animBg="1"/>
      <p:bldP spid="33" grpId="0" animBg="1"/>
      <p:bldP spid="105" grpId="0" animBg="1"/>
      <p:bldP spid="106" grpId="0"/>
      <p:bldP spid="26" grpId="0" animBg="1"/>
      <p:bldP spid="26" grpId="1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DF8E-BCCB-AABC-1E16-ECF67B90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2"/>
            <a:ext cx="12192000" cy="55900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Soleil-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Babinet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Compensator (SBC)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Motorized HWP         Variable polarization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rotator</a:t>
            </a:r>
          </a:p>
          <a:p>
            <a:r>
              <a:rPr lang="en-US" dirty="0"/>
              <a:t>Translation SBC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Variable polarization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retarder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Direct Measurement</a:t>
            </a:r>
          </a:p>
          <a:p>
            <a:r>
              <a:rPr lang="en-US" sz="1050" dirty="0"/>
              <a:t>Credit</a:t>
            </a:r>
            <a:r>
              <a:rPr lang="en-US" sz="1600" dirty="0"/>
              <a:t>: </a:t>
            </a:r>
            <a:r>
              <a:rPr lang="en-US" sz="1050" b="0" i="0" dirty="0">
                <a:effectLst/>
              </a:rPr>
              <a:t>M </a:t>
            </a:r>
            <a:r>
              <a:rPr lang="en-US" sz="1050" b="0" i="0" dirty="0" err="1">
                <a:effectLst/>
              </a:rPr>
              <a:t>Tokunari</a:t>
            </a:r>
            <a:r>
              <a:rPr lang="en-US" sz="1050" b="0" i="0" dirty="0">
                <a:effectLst/>
              </a:rPr>
              <a:t> </a:t>
            </a:r>
            <a:r>
              <a:rPr lang="en-US" sz="1050" b="0" i="1" dirty="0">
                <a:effectLst/>
              </a:rPr>
              <a:t>et al</a:t>
            </a:r>
            <a:r>
              <a:rPr lang="en-US" sz="1050" b="0" i="0" dirty="0">
                <a:effectLst/>
              </a:rPr>
              <a:t> 2006 </a:t>
            </a:r>
            <a:r>
              <a:rPr lang="en-US" sz="1050" b="0" i="1" dirty="0">
                <a:effectLst/>
              </a:rPr>
              <a:t>J. Phys.: Conf. Ser.</a:t>
            </a:r>
            <a:r>
              <a:rPr lang="en-US" sz="1050" b="0" i="0" dirty="0">
                <a:effectLst/>
              </a:rPr>
              <a:t> </a:t>
            </a:r>
            <a:r>
              <a:rPr lang="en-US" sz="1050" b="1" i="0" dirty="0">
                <a:effectLst/>
              </a:rPr>
              <a:t>32</a:t>
            </a:r>
            <a:r>
              <a:rPr lang="en-US" sz="1050" b="0" i="0" dirty="0">
                <a:effectLst/>
              </a:rPr>
              <a:t> 432</a:t>
            </a:r>
            <a:endParaRPr lang="en-US" sz="1600" dirty="0"/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36F50-6BFD-B920-0F9C-5F077E11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Measurement Methods in KAGRA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5D54-5DA5-EDA4-721B-45DD36D0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9D362-927B-A5FF-8E42-300BBCF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035A5-60E9-F94D-5B46-C8D8D735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5</a:t>
            </a:fld>
            <a:endParaRPr lang="en-US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6832FA14-7359-0039-6C2C-41C3EB2639DB}"/>
              </a:ext>
            </a:extLst>
          </p:cNvPr>
          <p:cNvSpPr/>
          <p:nvPr/>
        </p:nvSpPr>
        <p:spPr>
          <a:xfrm>
            <a:off x="3391836" y="4338692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A74A3EA7-3DEF-F034-9EF5-413834FCD6CE}"/>
              </a:ext>
            </a:extLst>
          </p:cNvPr>
          <p:cNvSpPr/>
          <p:nvPr/>
        </p:nvSpPr>
        <p:spPr>
          <a:xfrm>
            <a:off x="3430881" y="4899774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7E0D663-22C3-5088-E398-3E7D1A433863}"/>
              </a:ext>
            </a:extLst>
          </p:cNvPr>
          <p:cNvSpPr/>
          <p:nvPr/>
        </p:nvSpPr>
        <p:spPr>
          <a:xfrm>
            <a:off x="3758695" y="2944232"/>
            <a:ext cx="283272" cy="817282"/>
          </a:xfrm>
          <a:prstGeom prst="rtTriangle">
            <a:avLst/>
          </a:prstGeom>
          <a:gradFill flip="none" rotWithShape="1">
            <a:gsLst>
              <a:gs pos="26000">
                <a:schemeClr val="tx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0BCD8B-20E2-827B-5B08-CBD7DD4C36DE}"/>
              </a:ext>
            </a:extLst>
          </p:cNvPr>
          <p:cNvSpPr/>
          <p:nvPr/>
        </p:nvSpPr>
        <p:spPr>
          <a:xfrm>
            <a:off x="150568" y="1480627"/>
            <a:ext cx="2862824" cy="12406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44B4A4-7CAC-69FF-6609-BC7EF28F40A9}"/>
              </a:ext>
            </a:extLst>
          </p:cNvPr>
          <p:cNvSpPr/>
          <p:nvPr/>
        </p:nvSpPr>
        <p:spPr>
          <a:xfrm>
            <a:off x="4613428" y="2875931"/>
            <a:ext cx="372345" cy="906579"/>
          </a:xfrm>
          <a:prstGeom prst="ellipse">
            <a:avLst/>
          </a:prstGeom>
          <a:gradFill>
            <a:gsLst>
              <a:gs pos="58000">
                <a:schemeClr val="tx2">
                  <a:lumMod val="20000"/>
                  <a:lumOff val="8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9499577D-4736-21F3-0590-CDA27AC45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54" y="1480627"/>
            <a:ext cx="923546" cy="768098"/>
          </a:xfrm>
          <a:prstGeom prst="rect">
            <a:avLst/>
          </a:prstGeom>
          <a:noFill/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E2B00038-AED6-EAC5-6C61-0D7F002F9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29" y="3074721"/>
            <a:ext cx="336085" cy="4818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A8104306-4CBA-0CD6-CE69-5871AB9C0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50" y="2919721"/>
            <a:ext cx="1117625" cy="8482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BBE90F41-CD2B-D17F-EE9B-3A8B2F2EA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00" y="2944488"/>
            <a:ext cx="1071374" cy="800403"/>
          </a:xfrm>
          <a:prstGeom prst="rect">
            <a:avLst/>
          </a:prstGeom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F6249D35-F303-C64A-3C16-9E448B8761F0}"/>
              </a:ext>
            </a:extLst>
          </p:cNvPr>
          <p:cNvSpPr/>
          <p:nvPr/>
        </p:nvSpPr>
        <p:spPr>
          <a:xfrm>
            <a:off x="4513986" y="2796689"/>
            <a:ext cx="612476" cy="297074"/>
          </a:xfrm>
          <a:prstGeom prst="curved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99D22D-D9B5-0B3E-CC6B-87AF69749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636" y="2905430"/>
            <a:ext cx="317440" cy="863154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0A99659-6C24-77AF-B8AB-0418F3E14C6C}"/>
              </a:ext>
            </a:extLst>
          </p:cNvPr>
          <p:cNvCxnSpPr>
            <a:cxnSpLocks/>
          </p:cNvCxnSpPr>
          <p:nvPr/>
        </p:nvCxnSpPr>
        <p:spPr>
          <a:xfrm rot="5400000">
            <a:off x="3274339" y="2185926"/>
            <a:ext cx="1157538" cy="168414"/>
          </a:xfrm>
          <a:prstGeom prst="bentConnector3">
            <a:avLst>
              <a:gd name="adj1" fmla="val -1018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C477899-FF6F-4BF7-C298-670E94273E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17721" y="2113636"/>
            <a:ext cx="1096385" cy="235566"/>
          </a:xfrm>
          <a:prstGeom prst="bentConnector3">
            <a:avLst>
              <a:gd name="adj1" fmla="val -388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B1026D-5E51-D4D1-94AB-8DEB6C593729}"/>
              </a:ext>
            </a:extLst>
          </p:cNvPr>
          <p:cNvCxnSpPr>
            <a:cxnSpLocks/>
          </p:cNvCxnSpPr>
          <p:nvPr/>
        </p:nvCxnSpPr>
        <p:spPr>
          <a:xfrm>
            <a:off x="2561716" y="3325409"/>
            <a:ext cx="5732962" cy="858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8D194D0-94E6-0179-F323-43DAE7168640}"/>
              </a:ext>
            </a:extLst>
          </p:cNvPr>
          <p:cNvSpPr txBox="1"/>
          <p:nvPr/>
        </p:nvSpPr>
        <p:spPr>
          <a:xfrm>
            <a:off x="5910080" y="3371943"/>
            <a:ext cx="91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2A2723-2DA5-0931-8365-08BF64EE9543}"/>
              </a:ext>
            </a:extLst>
          </p:cNvPr>
          <p:cNvCxnSpPr/>
          <p:nvPr/>
        </p:nvCxnSpPr>
        <p:spPr>
          <a:xfrm>
            <a:off x="5392208" y="2945226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2A6ACA-A72B-7969-AA6D-E2A161412608}"/>
              </a:ext>
            </a:extLst>
          </p:cNvPr>
          <p:cNvCxnSpPr>
            <a:cxnSpLocks/>
          </p:cNvCxnSpPr>
          <p:nvPr/>
        </p:nvCxnSpPr>
        <p:spPr>
          <a:xfrm>
            <a:off x="3056245" y="2993212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188FEB-BAB4-F76A-BE7D-8623B9E882E4}"/>
              </a:ext>
            </a:extLst>
          </p:cNvPr>
          <p:cNvCxnSpPr/>
          <p:nvPr/>
        </p:nvCxnSpPr>
        <p:spPr>
          <a:xfrm>
            <a:off x="7494494" y="2938263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ADC22B-B903-FBE1-1AFF-42084E0F4714}"/>
              </a:ext>
            </a:extLst>
          </p:cNvPr>
          <p:cNvSpPr txBox="1"/>
          <p:nvPr/>
        </p:nvSpPr>
        <p:spPr>
          <a:xfrm>
            <a:off x="9603786" y="3595920"/>
            <a:ext cx="1562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= 0W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107E79-6D3C-735A-5BE0-F83CFCAD0305}"/>
              </a:ext>
            </a:extLst>
          </p:cNvPr>
          <p:cNvSpPr txBox="1"/>
          <p:nvPr/>
        </p:nvSpPr>
        <p:spPr>
          <a:xfrm>
            <a:off x="9603786" y="3590390"/>
            <a:ext cx="15627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≠ 0W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02EEC0-6791-4029-7CF5-CB3678475B23}"/>
              </a:ext>
            </a:extLst>
          </p:cNvPr>
          <p:cNvSpPr txBox="1"/>
          <p:nvPr/>
        </p:nvSpPr>
        <p:spPr>
          <a:xfrm>
            <a:off x="9926119" y="2696173"/>
            <a:ext cx="91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 pol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2A3F97-8997-95F6-FD7F-D743C02ECE90}"/>
              </a:ext>
            </a:extLst>
          </p:cNvPr>
          <p:cNvCxnSpPr>
            <a:cxnSpLocks/>
          </p:cNvCxnSpPr>
          <p:nvPr/>
        </p:nvCxnSpPr>
        <p:spPr>
          <a:xfrm flipV="1">
            <a:off x="8290807" y="3315664"/>
            <a:ext cx="1935998" cy="16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198740-09D9-8F97-CF8E-B46DA77A8925}"/>
              </a:ext>
            </a:extLst>
          </p:cNvPr>
          <p:cNvCxnSpPr>
            <a:cxnSpLocks/>
          </p:cNvCxnSpPr>
          <p:nvPr/>
        </p:nvCxnSpPr>
        <p:spPr>
          <a:xfrm flipH="1">
            <a:off x="9157424" y="3073492"/>
            <a:ext cx="624660" cy="483117"/>
          </a:xfrm>
          <a:prstGeom prst="line">
            <a:avLst/>
          </a:prstGeom>
          <a:ln w="635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1FB055B-4091-4545-EEAB-F18F63D88D7B}"/>
              </a:ext>
            </a:extLst>
          </p:cNvPr>
          <p:cNvSpPr txBox="1"/>
          <p:nvPr/>
        </p:nvSpPr>
        <p:spPr>
          <a:xfrm>
            <a:off x="4353118" y="3781261"/>
            <a:ext cx="92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E88513-18D1-0652-4A03-173EC1BDE419}"/>
              </a:ext>
            </a:extLst>
          </p:cNvPr>
          <p:cNvSpPr txBox="1"/>
          <p:nvPr/>
        </p:nvSpPr>
        <p:spPr>
          <a:xfrm>
            <a:off x="7830155" y="3741744"/>
            <a:ext cx="12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Polarizer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241F0C-EBCF-8AF4-1486-1A00B012FC06}"/>
              </a:ext>
            </a:extLst>
          </p:cNvPr>
          <p:cNvSpPr txBox="1"/>
          <p:nvPr/>
        </p:nvSpPr>
        <p:spPr>
          <a:xfrm>
            <a:off x="3186622" y="2904549"/>
            <a:ext cx="116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010CA027-2F53-F40C-82B5-DCB11054098D}"/>
              </a:ext>
            </a:extLst>
          </p:cNvPr>
          <p:cNvSpPr/>
          <p:nvPr/>
        </p:nvSpPr>
        <p:spPr>
          <a:xfrm>
            <a:off x="3870635" y="2539685"/>
            <a:ext cx="293964" cy="69150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C9C0B6-9A9F-BA13-0457-B5408615D08A}"/>
                  </a:ext>
                </a:extLst>
              </p:cNvPr>
              <p:cNvSpPr txBox="1"/>
              <p:nvPr/>
            </p:nvSpPr>
            <p:spPr>
              <a:xfrm>
                <a:off x="254703" y="1541614"/>
                <a:ext cx="2758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Birefringent Crystal of varying thickness, </a:t>
                </a:r>
                <a:r>
                  <a:rPr lang="en-US" sz="2400" b="1" dirty="0"/>
                  <a:t>R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C9C0B6-9A9F-BA13-0457-B5408615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3" y="1541614"/>
                <a:ext cx="2758689" cy="1200329"/>
              </a:xfrm>
              <a:prstGeom prst="rect">
                <a:avLst/>
              </a:prstGeom>
              <a:blipFill>
                <a:blip r:embed="rId8"/>
                <a:stretch>
                  <a:fillRect l="-2434" t="-4061" r="-486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>
            <a:extLst>
              <a:ext uri="{FF2B5EF4-FFF2-40B4-BE49-F238E27FC236}">
                <a16:creationId xmlns:a16="http://schemas.microsoft.com/office/drawing/2014/main" id="{C507B99D-898C-9331-3011-9F6A473481C3}"/>
              </a:ext>
            </a:extLst>
          </p:cNvPr>
          <p:cNvSpPr/>
          <p:nvPr/>
        </p:nvSpPr>
        <p:spPr>
          <a:xfrm rot="683740">
            <a:off x="7298190" y="2861388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9EB8A01-9257-6BB2-F0C4-F8E8B31F6C3A}"/>
              </a:ext>
            </a:extLst>
          </p:cNvPr>
          <p:cNvSpPr/>
          <p:nvPr/>
        </p:nvSpPr>
        <p:spPr>
          <a:xfrm rot="2160150">
            <a:off x="5225438" y="2851772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5E432B6-4652-5659-D7DA-989B118D8137}"/>
              </a:ext>
            </a:extLst>
          </p:cNvPr>
          <p:cNvCxnSpPr>
            <a:cxnSpLocks/>
          </p:cNvCxnSpPr>
          <p:nvPr/>
        </p:nvCxnSpPr>
        <p:spPr>
          <a:xfrm>
            <a:off x="2995017" y="2302484"/>
            <a:ext cx="677819" cy="6977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9CD398-D3F2-5C95-ECAC-33DB5B2A41CF}"/>
                  </a:ext>
                </a:extLst>
              </p:cNvPr>
              <p:cNvSpPr txBox="1"/>
              <p:nvPr/>
            </p:nvSpPr>
            <p:spPr>
              <a:xfrm>
                <a:off x="4033857" y="2600110"/>
                <a:ext cx="4754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1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9CD398-D3F2-5C95-ECAC-33DB5B2A4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857" y="2600110"/>
                <a:ext cx="47542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76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7" grpId="0" animBg="1"/>
      <p:bldP spid="27" grpId="1" animBg="1"/>
      <p:bldP spid="28" grpId="0" animBg="1"/>
      <p:bldP spid="28" grpId="1" animBg="1"/>
      <p:bldP spid="43" grpId="0" animBg="1"/>
      <p:bldP spid="48" grpId="0" animBg="1"/>
      <p:bldP spid="48" grpId="1" animBg="1"/>
      <p:bldP spid="49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8EDA-9F88-9DA8-1C68-3F6E52F4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9617"/>
            <a:ext cx="12192000" cy="613012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Mechanical control (step motor)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4 Test Mass + spare (</a:t>
            </a:r>
            <a:r>
              <a:rPr lang="en-US" dirty="0"/>
              <a:t>but </a:t>
            </a:r>
            <a:r>
              <a:rPr lang="en-US" sz="3200" dirty="0"/>
              <a:t>more are tested)</a:t>
            </a:r>
          </a:p>
          <a:p>
            <a:pPr lvl="1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EDF2B-4FE6-00C6-1F9F-FD5B2A17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89B3E-D277-FBAB-60D5-6531321E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A5660-0C83-1047-6F50-0DAB1072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AF6AD-6558-BFAE-B744-7D07BA89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CE8AB6-A769-267C-B278-198EE0F9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0185"/>
              </p:ext>
            </p:extLst>
          </p:nvPr>
        </p:nvGraphicFramePr>
        <p:xfrm>
          <a:off x="149794" y="3249642"/>
          <a:ext cx="11892411" cy="2131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137">
                  <a:extLst>
                    <a:ext uri="{9D8B030D-6E8A-4147-A177-3AD203B41FA5}">
                      <a16:colId xmlns:a16="http://schemas.microsoft.com/office/drawing/2014/main" val="2267081354"/>
                    </a:ext>
                  </a:extLst>
                </a:gridCol>
                <a:gridCol w="3964137">
                  <a:extLst>
                    <a:ext uri="{9D8B030D-6E8A-4147-A177-3AD203B41FA5}">
                      <a16:colId xmlns:a16="http://schemas.microsoft.com/office/drawing/2014/main" val="714471202"/>
                    </a:ext>
                  </a:extLst>
                </a:gridCol>
                <a:gridCol w="3964137">
                  <a:extLst>
                    <a:ext uri="{9D8B030D-6E8A-4147-A177-3AD203B41FA5}">
                      <a16:colId xmlns:a16="http://schemas.microsoft.com/office/drawing/2014/main" val="1811361189"/>
                    </a:ext>
                  </a:extLst>
                </a:gridCol>
              </a:tblGrid>
              <a:tr h="8450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Mass (kg)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Radius Increase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Birefringence measurement duration (polarimetry)</a:t>
                      </a:r>
                    </a:p>
                  </a:txBody>
                  <a:tcPr marL="55386" marR="55386" marT="27693" marB="27693"/>
                </a:tc>
                <a:extLst>
                  <a:ext uri="{0D108BD9-81ED-4DB2-BD59-A6C34878D82A}">
                    <a16:rowId xmlns:a16="http://schemas.microsoft.com/office/drawing/2014/main" val="775738888"/>
                  </a:ext>
                </a:extLst>
              </a:tr>
              <a:tr h="423640">
                <a:tc>
                  <a:txBody>
                    <a:bodyPr/>
                    <a:lstStyle/>
                    <a:p>
                      <a:r>
                        <a:rPr lang="en-US" sz="2400"/>
                        <a:t>23 </a:t>
                      </a:r>
                      <a:r>
                        <a:rPr lang="en-US" sz="2400" dirty="0"/>
                        <a:t>(present KAGRA)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(Present 11 cm)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1-2 weeks</a:t>
                      </a:r>
                    </a:p>
                  </a:txBody>
                  <a:tcPr marL="55386" marR="55386" marT="27693" marB="27693"/>
                </a:tc>
                <a:extLst>
                  <a:ext uri="{0D108BD9-81ED-4DB2-BD59-A6C34878D82A}">
                    <a16:rowId xmlns:a16="http://schemas.microsoft.com/office/drawing/2014/main" val="2168944426"/>
                  </a:ext>
                </a:extLst>
              </a:tr>
              <a:tr h="431641">
                <a:tc>
                  <a:txBody>
                    <a:bodyPr/>
                    <a:lstStyle/>
                    <a:p>
                      <a:r>
                        <a:rPr lang="en-US" sz="2400" dirty="0"/>
                        <a:t>40 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1.2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1.4-2.8 weeks</a:t>
                      </a:r>
                    </a:p>
                  </a:txBody>
                  <a:tcPr marL="55386" marR="55386" marT="27693" marB="27693"/>
                </a:tc>
                <a:extLst>
                  <a:ext uri="{0D108BD9-81ED-4DB2-BD59-A6C34878D82A}">
                    <a16:rowId xmlns:a16="http://schemas.microsoft.com/office/drawing/2014/main" val="468507485"/>
                  </a:ext>
                </a:extLst>
              </a:tr>
              <a:tr h="431641">
                <a:tc>
                  <a:txBody>
                    <a:bodyPr/>
                    <a:lstStyle/>
                    <a:p>
                      <a:r>
                        <a:rPr lang="en-US" sz="2400" dirty="0"/>
                        <a:t>200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2.1</a:t>
                      </a:r>
                    </a:p>
                  </a:txBody>
                  <a:tcPr marL="55386" marR="55386" marT="27693" marB="2769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4.4-8.8 weeks</a:t>
                      </a:r>
                    </a:p>
                  </a:txBody>
                  <a:tcPr marL="55386" marR="55386" marT="27693" marB="27693"/>
                </a:tc>
                <a:extLst>
                  <a:ext uri="{0D108BD9-81ED-4DB2-BD59-A6C34878D82A}">
                    <a16:rowId xmlns:a16="http://schemas.microsoft.com/office/drawing/2014/main" val="107047995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6F9E4C-2556-AA8E-5792-279EC9328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53071"/>
              </p:ext>
            </p:extLst>
          </p:nvPr>
        </p:nvGraphicFramePr>
        <p:xfrm>
          <a:off x="1596558" y="1717610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81978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38244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Polarimetry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6s per point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5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Compensation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30s per point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4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7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437D-4BF7-78D3-9F71-DDDAFCE1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8471"/>
            <a:ext cx="18288000" cy="7992314"/>
          </a:xfrm>
        </p:spPr>
        <p:txBody>
          <a:bodyPr>
            <a:norm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Polarization retarder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Electronically controlled         Fast  (LCD have 60-360 Hz refresh rate)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Cheap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Requires low voltage (V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25 V)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F14D2-C75E-E522-F676-B0A2B7FC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Liquid Crystal (LC) </a:t>
            </a: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B37D118C-54C7-886F-48E4-6B346B7A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6BC43804-8A77-5C8D-3187-CA971535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55A007A6-FAD0-4B52-DE4F-79E890BB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7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67CBE7-F191-B68A-2D8E-CB9D4F7F3235}"/>
              </a:ext>
            </a:extLst>
          </p:cNvPr>
          <p:cNvSpPr/>
          <p:nvPr/>
        </p:nvSpPr>
        <p:spPr>
          <a:xfrm>
            <a:off x="4811909" y="1695983"/>
            <a:ext cx="2484408" cy="3062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CBDA81-FDA2-1F74-DF5A-D1305A08CA43}"/>
              </a:ext>
            </a:extLst>
          </p:cNvPr>
          <p:cNvSpPr/>
          <p:nvPr/>
        </p:nvSpPr>
        <p:spPr>
          <a:xfrm>
            <a:off x="3314230" y="2145889"/>
            <a:ext cx="1426920" cy="8628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7366FD-BC14-96C7-E04B-76E5A217AF04}"/>
              </a:ext>
            </a:extLst>
          </p:cNvPr>
          <p:cNvSpPr txBox="1"/>
          <p:nvPr/>
        </p:nvSpPr>
        <p:spPr>
          <a:xfrm>
            <a:off x="3243974" y="2380068"/>
            <a:ext cx="158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0&lt;V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&lt;V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AB5214-25A1-E0A9-3C35-52E5DE461E9D}"/>
              </a:ext>
            </a:extLst>
          </p:cNvPr>
          <p:cNvSpPr/>
          <p:nvPr/>
        </p:nvSpPr>
        <p:spPr>
          <a:xfrm rot="2700000">
            <a:off x="4900531" y="2249827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47010A7-3402-EA75-33E2-96FFAD75DF0D}"/>
              </a:ext>
            </a:extLst>
          </p:cNvPr>
          <p:cNvSpPr/>
          <p:nvPr/>
        </p:nvSpPr>
        <p:spPr>
          <a:xfrm rot="2700000">
            <a:off x="5318892" y="2250569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804C4D3-12B2-0F3B-FB83-3E7739D0980E}"/>
              </a:ext>
            </a:extLst>
          </p:cNvPr>
          <p:cNvSpPr/>
          <p:nvPr/>
        </p:nvSpPr>
        <p:spPr>
          <a:xfrm rot="2700000">
            <a:off x="5715718" y="2246411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29C8C8-8C18-B3E7-9E1C-77DA105CBA45}"/>
              </a:ext>
            </a:extLst>
          </p:cNvPr>
          <p:cNvSpPr/>
          <p:nvPr/>
        </p:nvSpPr>
        <p:spPr>
          <a:xfrm rot="2700000">
            <a:off x="6126073" y="2243204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4FB3565-B466-DA61-F854-F744A8575C7C}"/>
              </a:ext>
            </a:extLst>
          </p:cNvPr>
          <p:cNvSpPr/>
          <p:nvPr/>
        </p:nvSpPr>
        <p:spPr>
          <a:xfrm rot="2700000">
            <a:off x="6536278" y="2262248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152A638-97D0-4263-BEB8-A55B28F52862}"/>
              </a:ext>
            </a:extLst>
          </p:cNvPr>
          <p:cNvSpPr/>
          <p:nvPr/>
        </p:nvSpPr>
        <p:spPr>
          <a:xfrm rot="2700000">
            <a:off x="6962702" y="2254576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8DDA4AE-6956-D6ED-96EC-FA91D5F57D38}"/>
              </a:ext>
            </a:extLst>
          </p:cNvPr>
          <p:cNvSpPr/>
          <p:nvPr/>
        </p:nvSpPr>
        <p:spPr>
          <a:xfrm rot="5400000">
            <a:off x="5121351" y="2362484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ADB49A8-0079-6981-DAFA-FFBF7B396784}"/>
              </a:ext>
            </a:extLst>
          </p:cNvPr>
          <p:cNvSpPr/>
          <p:nvPr/>
        </p:nvSpPr>
        <p:spPr>
          <a:xfrm rot="5400000">
            <a:off x="5535125" y="2358521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E3EA26-7C26-8143-032B-6EF14B961753}"/>
              </a:ext>
            </a:extLst>
          </p:cNvPr>
          <p:cNvSpPr/>
          <p:nvPr/>
        </p:nvSpPr>
        <p:spPr>
          <a:xfrm rot="5400000">
            <a:off x="5934155" y="2363935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250536C-FB13-1916-9481-9D3255A806F3}"/>
              </a:ext>
            </a:extLst>
          </p:cNvPr>
          <p:cNvSpPr/>
          <p:nvPr/>
        </p:nvSpPr>
        <p:spPr>
          <a:xfrm rot="5400000">
            <a:off x="6337081" y="2366206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871959-4854-DEF5-256B-D1292A1C5FD2}"/>
              </a:ext>
            </a:extLst>
          </p:cNvPr>
          <p:cNvSpPr/>
          <p:nvPr/>
        </p:nvSpPr>
        <p:spPr>
          <a:xfrm rot="5400000">
            <a:off x="6720622" y="2375090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D903147-C32D-E2C5-4BD6-DD8C8EF815A0}"/>
              </a:ext>
            </a:extLst>
          </p:cNvPr>
          <p:cNvSpPr/>
          <p:nvPr/>
        </p:nvSpPr>
        <p:spPr>
          <a:xfrm rot="5400000">
            <a:off x="4946338" y="2544288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D0F9B35-2BD6-BB85-6C0E-1407ECFB8583}"/>
              </a:ext>
            </a:extLst>
          </p:cNvPr>
          <p:cNvSpPr/>
          <p:nvPr/>
        </p:nvSpPr>
        <p:spPr>
          <a:xfrm rot="5400000">
            <a:off x="5323377" y="2548075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E6C9EC-2538-E5F4-EB18-87CA8FB97011}"/>
              </a:ext>
            </a:extLst>
          </p:cNvPr>
          <p:cNvSpPr/>
          <p:nvPr/>
        </p:nvSpPr>
        <p:spPr>
          <a:xfrm rot="5400000">
            <a:off x="5733345" y="2542500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ACBF659-B18F-B1CC-E390-991B8C59E48E}"/>
              </a:ext>
            </a:extLst>
          </p:cNvPr>
          <p:cNvSpPr/>
          <p:nvPr/>
        </p:nvSpPr>
        <p:spPr>
          <a:xfrm rot="5400000">
            <a:off x="6118640" y="2548817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A775382-A47B-51F2-DA70-F26AD5586BDC}"/>
              </a:ext>
            </a:extLst>
          </p:cNvPr>
          <p:cNvSpPr/>
          <p:nvPr/>
        </p:nvSpPr>
        <p:spPr>
          <a:xfrm rot="5400000">
            <a:off x="6503935" y="2539552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7E933C-DA74-7C41-D9F0-0329E064AAA9}"/>
              </a:ext>
            </a:extLst>
          </p:cNvPr>
          <p:cNvSpPr/>
          <p:nvPr/>
        </p:nvSpPr>
        <p:spPr>
          <a:xfrm rot="5400000">
            <a:off x="6868531" y="2522705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1375A47-D818-8504-C92F-55545BE7147A}"/>
              </a:ext>
            </a:extLst>
          </p:cNvPr>
          <p:cNvSpPr/>
          <p:nvPr/>
        </p:nvSpPr>
        <p:spPr>
          <a:xfrm rot="2700000">
            <a:off x="5156051" y="2740053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4E3597-2DA0-E606-83C9-CF2E246A4928}"/>
              </a:ext>
            </a:extLst>
          </p:cNvPr>
          <p:cNvSpPr/>
          <p:nvPr/>
        </p:nvSpPr>
        <p:spPr>
          <a:xfrm rot="2700000">
            <a:off x="5542919" y="2739231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23994D0-FA2B-2848-5596-1C746B476723}"/>
              </a:ext>
            </a:extLst>
          </p:cNvPr>
          <p:cNvSpPr/>
          <p:nvPr/>
        </p:nvSpPr>
        <p:spPr>
          <a:xfrm rot="2700000">
            <a:off x="5942287" y="2741872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4E2BA6A-4A05-FC63-E77C-C83562D2FA08}"/>
              </a:ext>
            </a:extLst>
          </p:cNvPr>
          <p:cNvSpPr/>
          <p:nvPr/>
        </p:nvSpPr>
        <p:spPr>
          <a:xfrm rot="2700000">
            <a:off x="6351113" y="2728403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92A9E7-641D-CB70-C435-23D3B3224535}"/>
              </a:ext>
            </a:extLst>
          </p:cNvPr>
          <p:cNvSpPr/>
          <p:nvPr/>
        </p:nvSpPr>
        <p:spPr>
          <a:xfrm rot="2700000">
            <a:off x="6704777" y="2729212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2AAE93-6747-0377-536F-5486CA41113B}"/>
              </a:ext>
            </a:extLst>
          </p:cNvPr>
          <p:cNvSpPr/>
          <p:nvPr/>
        </p:nvSpPr>
        <p:spPr>
          <a:xfrm rot="2700000">
            <a:off x="7039969" y="2722930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27953D5-0AB8-35E9-2239-662E00567255}"/>
              </a:ext>
            </a:extLst>
          </p:cNvPr>
          <p:cNvSpPr/>
          <p:nvPr/>
        </p:nvSpPr>
        <p:spPr>
          <a:xfrm>
            <a:off x="4811909" y="2003425"/>
            <a:ext cx="2484408" cy="8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302285-D6FD-5C8C-E255-B621F86A43A9}"/>
              </a:ext>
            </a:extLst>
          </p:cNvPr>
          <p:cNvSpPr/>
          <p:nvPr/>
        </p:nvSpPr>
        <p:spPr>
          <a:xfrm>
            <a:off x="4811909" y="2082361"/>
            <a:ext cx="2484408" cy="8323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8AC1E6C-6A1C-BA19-2353-192EC69D4E01}"/>
              </a:ext>
            </a:extLst>
          </p:cNvPr>
          <p:cNvSpPr/>
          <p:nvPr/>
        </p:nvSpPr>
        <p:spPr>
          <a:xfrm rot="10800000">
            <a:off x="4811909" y="3063500"/>
            <a:ext cx="2484408" cy="3062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E93956-882C-6073-1046-5B6251712E88}"/>
              </a:ext>
            </a:extLst>
          </p:cNvPr>
          <p:cNvSpPr/>
          <p:nvPr/>
        </p:nvSpPr>
        <p:spPr>
          <a:xfrm rot="10800000">
            <a:off x="4811909" y="2983580"/>
            <a:ext cx="2484408" cy="8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9D4397-C86C-F206-A1CF-4FFB3F1BD731}"/>
              </a:ext>
            </a:extLst>
          </p:cNvPr>
          <p:cNvSpPr/>
          <p:nvPr/>
        </p:nvSpPr>
        <p:spPr>
          <a:xfrm rot="10800000">
            <a:off x="4811909" y="2895480"/>
            <a:ext cx="2484408" cy="8323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792B39B-BADD-D553-5125-C0EC3537D4E1}"/>
              </a:ext>
            </a:extLst>
          </p:cNvPr>
          <p:cNvSpPr/>
          <p:nvPr/>
        </p:nvSpPr>
        <p:spPr>
          <a:xfrm rot="2700000">
            <a:off x="4811908" y="2739230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00871ADE-1700-7090-506B-2F441F70C0B9}"/>
              </a:ext>
            </a:extLst>
          </p:cNvPr>
          <p:cNvCxnSpPr>
            <a:cxnSpLocks/>
            <a:stCxn id="38" idx="0"/>
            <a:endCxn id="37" idx="1"/>
          </p:cNvCxnSpPr>
          <p:nvPr/>
        </p:nvCxnSpPr>
        <p:spPr>
          <a:xfrm rot="5400000" flipH="1" flipV="1">
            <a:off x="4271406" y="1605387"/>
            <a:ext cx="296787" cy="78421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FFB9EEE-AD12-38ED-3924-4954914C4A2F}"/>
              </a:ext>
            </a:extLst>
          </p:cNvPr>
          <p:cNvCxnSpPr>
            <a:cxnSpLocks/>
            <a:stCxn id="38" idx="4"/>
            <a:endCxn id="65" idx="3"/>
          </p:cNvCxnSpPr>
          <p:nvPr/>
        </p:nvCxnSpPr>
        <p:spPr>
          <a:xfrm rot="16200000" flipH="1">
            <a:off x="4315836" y="2720546"/>
            <a:ext cx="207926" cy="78421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5C59F7FD-AE85-6E6E-8566-1B783D96C28B}"/>
              </a:ext>
            </a:extLst>
          </p:cNvPr>
          <p:cNvSpPr/>
          <p:nvPr/>
        </p:nvSpPr>
        <p:spPr>
          <a:xfrm rot="5400000">
            <a:off x="5556330" y="950397"/>
            <a:ext cx="963370" cy="5276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5F3216DD-A49B-F383-30E9-B918BF7C932E}"/>
              </a:ext>
            </a:extLst>
          </p:cNvPr>
          <p:cNvSpPr/>
          <p:nvPr/>
        </p:nvSpPr>
        <p:spPr>
          <a:xfrm rot="5400000">
            <a:off x="5596979" y="3592553"/>
            <a:ext cx="963370" cy="527694"/>
          </a:xfrm>
          <a:prstGeom prst="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F135C8-A720-8144-F546-098FD3AD43FD}"/>
              </a:ext>
            </a:extLst>
          </p:cNvPr>
          <p:cNvSpPr txBox="1"/>
          <p:nvPr/>
        </p:nvSpPr>
        <p:spPr>
          <a:xfrm>
            <a:off x="5283129" y="1001198"/>
            <a:ext cx="166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Laser</a:t>
            </a:r>
          </a:p>
        </p:txBody>
      </p:sp>
      <p:sp>
        <p:nvSpPr>
          <p:cNvPr id="79" name="Arrow: Striped Right 78">
            <a:extLst>
              <a:ext uri="{FF2B5EF4-FFF2-40B4-BE49-F238E27FC236}">
                <a16:creationId xmlns:a16="http://schemas.microsoft.com/office/drawing/2014/main" id="{D90CA3D2-F75F-2754-28D1-BF089E875978}"/>
              </a:ext>
            </a:extLst>
          </p:cNvPr>
          <p:cNvSpPr/>
          <p:nvPr/>
        </p:nvSpPr>
        <p:spPr>
          <a:xfrm>
            <a:off x="4158770" y="4502144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FBC6DDC-AD23-2445-04B8-AD2729575F00}"/>
              </a:ext>
            </a:extLst>
          </p:cNvPr>
          <p:cNvSpPr/>
          <p:nvPr/>
        </p:nvSpPr>
        <p:spPr>
          <a:xfrm>
            <a:off x="8382292" y="1430044"/>
            <a:ext cx="305355" cy="115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3FA40E-5594-2313-020B-234927DD886F}"/>
              </a:ext>
            </a:extLst>
          </p:cNvPr>
          <p:cNvSpPr/>
          <p:nvPr/>
        </p:nvSpPr>
        <p:spPr>
          <a:xfrm>
            <a:off x="8387036" y="1772766"/>
            <a:ext cx="308540" cy="110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3A1612C-AFF4-04F7-B6A7-AC354DB94C4F}"/>
              </a:ext>
            </a:extLst>
          </p:cNvPr>
          <p:cNvSpPr/>
          <p:nvPr/>
        </p:nvSpPr>
        <p:spPr>
          <a:xfrm>
            <a:off x="8387221" y="2121489"/>
            <a:ext cx="308355" cy="1336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F90A653-F703-5C3C-F1CC-9BFAE486F78E}"/>
              </a:ext>
            </a:extLst>
          </p:cNvPr>
          <p:cNvSpPr/>
          <p:nvPr/>
        </p:nvSpPr>
        <p:spPr>
          <a:xfrm rot="5400000">
            <a:off x="4502913" y="2477807"/>
            <a:ext cx="723598" cy="876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38D1FA-B18A-0016-E6AB-C99D7073AB39}"/>
              </a:ext>
            </a:extLst>
          </p:cNvPr>
          <p:cNvSpPr/>
          <p:nvPr/>
        </p:nvSpPr>
        <p:spPr>
          <a:xfrm rot="5400000">
            <a:off x="6898112" y="2486472"/>
            <a:ext cx="723598" cy="876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9FB7421-CBA0-0355-3570-6E7D73931C1F}"/>
              </a:ext>
            </a:extLst>
          </p:cNvPr>
          <p:cNvSpPr/>
          <p:nvPr/>
        </p:nvSpPr>
        <p:spPr>
          <a:xfrm rot="5400000">
            <a:off x="8477852" y="2390073"/>
            <a:ext cx="144070" cy="3312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A452CD-B76B-C389-402F-8BC68B0B5270}"/>
              </a:ext>
            </a:extLst>
          </p:cNvPr>
          <p:cNvSpPr txBox="1"/>
          <p:nvPr/>
        </p:nvSpPr>
        <p:spPr>
          <a:xfrm>
            <a:off x="8840110" y="1275416"/>
            <a:ext cx="1936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Substrate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4D36C2-DC2E-F193-079E-7B33EC00D40C}"/>
              </a:ext>
            </a:extLst>
          </p:cNvPr>
          <p:cNvSpPr txBox="1"/>
          <p:nvPr/>
        </p:nvSpPr>
        <p:spPr>
          <a:xfrm>
            <a:off x="8822457" y="1639751"/>
            <a:ext cx="3387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conductive layer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4521990-B831-C440-89C8-46ECE77B847C}"/>
              </a:ext>
            </a:extLst>
          </p:cNvPr>
          <p:cNvSpPr txBox="1"/>
          <p:nvPr/>
        </p:nvSpPr>
        <p:spPr>
          <a:xfrm>
            <a:off x="8833119" y="2009083"/>
            <a:ext cx="2367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Alignment layer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F99D916-D901-F8B6-CF42-AD44BB88C075}"/>
              </a:ext>
            </a:extLst>
          </p:cNvPr>
          <p:cNvSpPr txBox="1"/>
          <p:nvPr/>
        </p:nvSpPr>
        <p:spPr>
          <a:xfrm>
            <a:off x="8844013" y="2404682"/>
            <a:ext cx="2367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cell spacer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CD6D432-5F8D-C917-9BEC-B30C59E87D13}"/>
              </a:ext>
            </a:extLst>
          </p:cNvPr>
          <p:cNvSpPr/>
          <p:nvPr/>
        </p:nvSpPr>
        <p:spPr>
          <a:xfrm>
            <a:off x="8353052" y="1073177"/>
            <a:ext cx="304581" cy="8980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02466FB-5F81-F0A4-1A9A-AFAF8D02C158}"/>
              </a:ext>
            </a:extLst>
          </p:cNvPr>
          <p:cNvSpPr txBox="1"/>
          <p:nvPr/>
        </p:nvSpPr>
        <p:spPr>
          <a:xfrm>
            <a:off x="8806830" y="914410"/>
            <a:ext cx="1936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Molecules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79B9FB-EF21-ED9F-7A3B-1C23586FD45A}"/>
              </a:ext>
            </a:extLst>
          </p:cNvPr>
          <p:cNvSpPr txBox="1"/>
          <p:nvPr/>
        </p:nvSpPr>
        <p:spPr>
          <a:xfrm>
            <a:off x="4582401" y="3411643"/>
            <a:ext cx="302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changed</a:t>
            </a:r>
          </a:p>
        </p:txBody>
      </p:sp>
    </p:spTree>
    <p:extLst>
      <p:ext uri="{BB962C8B-B14F-4D97-AF65-F5344CB8AC3E}">
        <p14:creationId xmlns:p14="http://schemas.microsoft.com/office/powerpoint/2010/main" val="14947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D5FFA7-3427-CF37-E1E7-7C31FDB5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0041"/>
            <a:ext cx="12192000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B523F14-6F76-F7BF-3295-FC1AE2215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83" y="1406727"/>
            <a:ext cx="358150" cy="9738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E23C-207E-5A7F-3056-EA4D1A7F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Polarization retarder         Apply voltage</a:t>
            </a:r>
          </a:p>
          <a:p>
            <a:r>
              <a:rPr lang="en-US" dirty="0"/>
              <a:t>Polarization rotator         rotate LC axis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A67FC-8066-003A-474F-1933EA00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and Controlled Retardance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CBA75-2FB7-5FE6-0E57-AC5FD2E2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3/29/2023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3741-83BC-0B3F-C032-C7CE2729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International Conference on the Physics of the Two Infinities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A2C2-7A86-A4EB-0101-50FF595A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03103E1-DE4D-3AC7-4AA0-A34575AB9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5" y="1406727"/>
            <a:ext cx="339732" cy="97384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44B8DD-ADAC-DF69-097D-628A8690D2D2}"/>
              </a:ext>
            </a:extLst>
          </p:cNvPr>
          <p:cNvCxnSpPr>
            <a:cxnSpLocks/>
          </p:cNvCxnSpPr>
          <p:nvPr/>
        </p:nvCxnSpPr>
        <p:spPr>
          <a:xfrm>
            <a:off x="7301521" y="1868610"/>
            <a:ext cx="4158459" cy="503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60F4DD-FC37-10AD-B73F-D786DA9838D8}"/>
              </a:ext>
            </a:extLst>
          </p:cNvPr>
          <p:cNvCxnSpPr>
            <a:cxnSpLocks/>
          </p:cNvCxnSpPr>
          <p:nvPr/>
        </p:nvCxnSpPr>
        <p:spPr>
          <a:xfrm flipH="1">
            <a:off x="7862471" y="1424670"/>
            <a:ext cx="4605" cy="916709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C740B8-6C41-3D8F-4503-79E074C2E40D}"/>
              </a:ext>
            </a:extLst>
          </p:cNvPr>
          <p:cNvCxnSpPr>
            <a:cxnSpLocks/>
          </p:cNvCxnSpPr>
          <p:nvPr/>
        </p:nvCxnSpPr>
        <p:spPr>
          <a:xfrm>
            <a:off x="10142120" y="1411410"/>
            <a:ext cx="0" cy="9144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0F8A823F-F8CE-DDAA-DD19-6111F6636590}"/>
              </a:ext>
            </a:extLst>
          </p:cNvPr>
          <p:cNvSpPr/>
          <p:nvPr/>
        </p:nvSpPr>
        <p:spPr>
          <a:xfrm>
            <a:off x="10131995" y="1208378"/>
            <a:ext cx="369455" cy="444355"/>
          </a:xfrm>
          <a:prstGeom prst="arc">
            <a:avLst>
              <a:gd name="adj1" fmla="val 14540761"/>
              <a:gd name="adj2" fmla="val 0"/>
            </a:avLst>
          </a:prstGeom>
          <a:ln w="381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D9AF19-FF7B-D2D4-B60C-09708AE49570}"/>
                  </a:ext>
                </a:extLst>
              </p:cNvPr>
              <p:cNvSpPr txBox="1"/>
              <p:nvPr/>
            </p:nvSpPr>
            <p:spPr>
              <a:xfrm>
                <a:off x="10432696" y="994169"/>
                <a:ext cx="1304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Azimuth(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D9AF19-FF7B-D2D4-B60C-09708AE49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696" y="994169"/>
                <a:ext cx="1304602" cy="369332"/>
              </a:xfrm>
              <a:prstGeom prst="rect">
                <a:avLst/>
              </a:prstGeom>
              <a:blipFill>
                <a:blip r:embed="rId5"/>
                <a:stretch>
                  <a:fillRect l="-3738" t="-8197" r="-32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3771FF86-02C2-1B57-CBDD-29CC71FD59B9}"/>
              </a:ext>
            </a:extLst>
          </p:cNvPr>
          <p:cNvSpPr/>
          <p:nvPr/>
        </p:nvSpPr>
        <p:spPr>
          <a:xfrm>
            <a:off x="8842743" y="1193783"/>
            <a:ext cx="612476" cy="297074"/>
          </a:xfrm>
          <a:prstGeom prst="curved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381F2ACE-120E-D837-EC25-C02BD1A2B623}"/>
              </a:ext>
            </a:extLst>
          </p:cNvPr>
          <p:cNvSpPr/>
          <p:nvPr/>
        </p:nvSpPr>
        <p:spPr>
          <a:xfrm>
            <a:off x="4191116" y="954360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C5B5DCAF-9FDD-5B5E-C720-BAC743887432}"/>
              </a:ext>
            </a:extLst>
          </p:cNvPr>
          <p:cNvSpPr/>
          <p:nvPr/>
        </p:nvSpPr>
        <p:spPr>
          <a:xfrm>
            <a:off x="3907528" y="1481283"/>
            <a:ext cx="733718" cy="342900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C199F-4C90-B390-145A-DB40107CA5D9}"/>
              </a:ext>
            </a:extLst>
          </p:cNvPr>
          <p:cNvSpPr txBox="1"/>
          <p:nvPr/>
        </p:nvSpPr>
        <p:spPr>
          <a:xfrm>
            <a:off x="9349069" y="989667"/>
            <a:ext cx="43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</a:t>
            </a:r>
            <a:r>
              <a:rPr lang="en-US" baseline="30000" dirty="0">
                <a:solidFill>
                  <a:schemeClr val="bg1"/>
                </a:solidFill>
              </a:rPr>
              <a:t> 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B8BD78-D307-3FBE-2926-7F08B436473C}"/>
              </a:ext>
            </a:extLst>
          </p:cNvPr>
          <p:cNvSpPr txBox="1"/>
          <p:nvPr/>
        </p:nvSpPr>
        <p:spPr>
          <a:xfrm>
            <a:off x="8139243" y="2330003"/>
            <a:ext cx="54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LC1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361DDF-13E0-6F8E-FE00-7D071BD67C49}"/>
              </a:ext>
            </a:extLst>
          </p:cNvPr>
          <p:cNvSpPr txBox="1"/>
          <p:nvPr/>
        </p:nvSpPr>
        <p:spPr>
          <a:xfrm>
            <a:off x="8859932" y="2329836"/>
            <a:ext cx="54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LC2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0E6BB1-BE68-CA77-46BB-6301DBBC031E}"/>
              </a:ext>
            </a:extLst>
          </p:cNvPr>
          <p:cNvSpPr txBox="1"/>
          <p:nvPr/>
        </p:nvSpPr>
        <p:spPr>
          <a:xfrm>
            <a:off x="1459992" y="2711156"/>
            <a:ext cx="1499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Rotation [rad]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F946C2-5AB2-E0A8-32C6-9289DAD02455}"/>
              </a:ext>
            </a:extLst>
          </p:cNvPr>
          <p:cNvSpPr txBox="1"/>
          <p:nvPr/>
        </p:nvSpPr>
        <p:spPr>
          <a:xfrm rot="16200000">
            <a:off x="-421374" y="4357981"/>
            <a:ext cx="17786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LC1 Voltage [au]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43719-162D-0889-8CE6-EFA6D8F833F5}"/>
              </a:ext>
            </a:extLst>
          </p:cNvPr>
          <p:cNvSpPr txBox="1"/>
          <p:nvPr/>
        </p:nvSpPr>
        <p:spPr>
          <a:xfrm rot="16200000">
            <a:off x="3536252" y="4317091"/>
            <a:ext cx="17786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LC1 Voltage [au]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5A3BA0-E232-6657-FD5D-27EAAB7E44B6}"/>
              </a:ext>
            </a:extLst>
          </p:cNvPr>
          <p:cNvSpPr txBox="1"/>
          <p:nvPr/>
        </p:nvSpPr>
        <p:spPr>
          <a:xfrm>
            <a:off x="1384283" y="5936163"/>
            <a:ext cx="17786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LC2 Voltage [au]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F85A13-A139-ADAB-CBD2-EA673D88DD46}"/>
              </a:ext>
            </a:extLst>
          </p:cNvPr>
          <p:cNvSpPr txBox="1"/>
          <p:nvPr/>
        </p:nvSpPr>
        <p:spPr>
          <a:xfrm>
            <a:off x="5413222" y="5965147"/>
            <a:ext cx="17786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LC2 Voltage [au]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6BB705-3DA1-B560-8E71-F815FAAB61A6}"/>
              </a:ext>
            </a:extLst>
          </p:cNvPr>
          <p:cNvSpPr txBox="1"/>
          <p:nvPr/>
        </p:nvSpPr>
        <p:spPr>
          <a:xfrm>
            <a:off x="9488175" y="6028258"/>
            <a:ext cx="1499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Rotation [rad]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9B60F6-9BA1-D7F7-71E7-C2DCFA7E595A}"/>
              </a:ext>
            </a:extLst>
          </p:cNvPr>
          <p:cNvSpPr txBox="1"/>
          <p:nvPr/>
        </p:nvSpPr>
        <p:spPr>
          <a:xfrm rot="16200000">
            <a:off x="7669232" y="4177578"/>
            <a:ext cx="1499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Rotation [rad]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66F32A-730B-A6D6-345F-6B67AACCB161}"/>
              </a:ext>
            </a:extLst>
          </p:cNvPr>
          <p:cNvSpPr txBox="1"/>
          <p:nvPr/>
        </p:nvSpPr>
        <p:spPr>
          <a:xfrm>
            <a:off x="8879125" y="2632895"/>
            <a:ext cx="28602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Polarization state coverage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7335B6-9178-4438-D492-3C674D7C7F89}"/>
              </a:ext>
            </a:extLst>
          </p:cNvPr>
          <p:cNvSpPr txBox="1"/>
          <p:nvPr/>
        </p:nvSpPr>
        <p:spPr>
          <a:xfrm>
            <a:off x="5332088" y="2699913"/>
            <a:ext cx="196943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Retardation [rad]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54B4D2D-E60B-925C-D8B6-CC839E4477F2}"/>
              </a:ext>
            </a:extLst>
          </p:cNvPr>
          <p:cNvSpPr/>
          <p:nvPr/>
        </p:nvSpPr>
        <p:spPr>
          <a:xfrm rot="2245423">
            <a:off x="9926744" y="1399087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9CDC-EDE6-A26F-D2B8-D2A07E40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024" y="848446"/>
            <a:ext cx="12192000" cy="5328209"/>
          </a:xfrm>
        </p:spPr>
        <p:txBody>
          <a:bodyPr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Electronically tunable            fast measurement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 on LC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linear polarimeter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 on both LC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LC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endParaRPr lang="en-US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Measurement time will go down from weeks to hours (0.3s per point)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CD2B4-D835-F5D3-F429-89705AD8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n-US" dirty="0"/>
          </a:p>
        </p:txBody>
      </p:sp>
      <p:sp>
        <p:nvSpPr>
          <p:cNvPr id="63" name="Date Placeholder 62">
            <a:extLst>
              <a:ext uri="{FF2B5EF4-FFF2-40B4-BE49-F238E27FC236}">
                <a16:creationId xmlns:a16="http://schemas.microsoft.com/office/drawing/2014/main" id="{92115074-EE75-3C24-FA77-D41A32A8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3/29/2023</a:t>
            </a:r>
          </a:p>
        </p:txBody>
      </p:sp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B6894F28-6A36-9BDC-40F2-030833EB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Conference on the Physics of the Two Infinities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B196061A-E39D-22FA-AECD-5F5CF60F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0026-4D92-4A2C-9FE3-1E0D2F455F13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B8C2DA43-4828-98A0-26B3-871B25245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55" y="2013819"/>
            <a:ext cx="956789" cy="7141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17F8D4-D801-D24C-7851-11007896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2738" y="1979993"/>
            <a:ext cx="290093" cy="7887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0EE34B6-7FA1-4D38-7291-BCBD8320F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25" y="3047535"/>
            <a:ext cx="923546" cy="768098"/>
          </a:xfrm>
          <a:prstGeom prst="rect">
            <a:avLst/>
          </a:prstGeom>
          <a:noFill/>
        </p:spPr>
      </p:pic>
      <p:pic>
        <p:nvPicPr>
          <p:cNvPr id="10" name="Picture 9" descr="Shape, square&#10;&#10;Description automatically generated">
            <a:extLst>
              <a:ext uri="{FF2B5EF4-FFF2-40B4-BE49-F238E27FC236}">
                <a16:creationId xmlns:a16="http://schemas.microsoft.com/office/drawing/2014/main" id="{747DCD1E-F0C2-2073-A90F-3FDEC097F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70" y="1901951"/>
            <a:ext cx="1117281" cy="84798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866E8-A2FB-80F6-13D5-3C66D58DA440}"/>
              </a:ext>
            </a:extLst>
          </p:cNvPr>
          <p:cNvSpPr txBox="1"/>
          <p:nvPr/>
        </p:nvSpPr>
        <p:spPr>
          <a:xfrm>
            <a:off x="5930868" y="2390441"/>
            <a:ext cx="91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5D00F590-42D4-A920-66A1-F18F2807F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15" y="2013819"/>
            <a:ext cx="276836" cy="7527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E556E443-7548-2AF7-8896-9C505D971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36" y="2006616"/>
            <a:ext cx="276836" cy="7527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0BA95-53AD-0826-1412-E7A68F5AFE65}"/>
              </a:ext>
            </a:extLst>
          </p:cNvPr>
          <p:cNvSpPr txBox="1"/>
          <p:nvPr/>
        </p:nvSpPr>
        <p:spPr>
          <a:xfrm>
            <a:off x="3643676" y="1644487"/>
            <a:ext cx="54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LC1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92038-D7F4-EAE6-FC2F-E067D3FD7479}"/>
              </a:ext>
            </a:extLst>
          </p:cNvPr>
          <p:cNvSpPr txBox="1"/>
          <p:nvPr/>
        </p:nvSpPr>
        <p:spPr>
          <a:xfrm>
            <a:off x="4355730" y="1641724"/>
            <a:ext cx="54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LC2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44CDDC-962E-A0E6-BF4C-1B9289DF7D2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914633" y="2766566"/>
            <a:ext cx="0" cy="4877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863D5B-E191-1596-DBAA-5C89901DAE2D}"/>
              </a:ext>
            </a:extLst>
          </p:cNvPr>
          <p:cNvCxnSpPr>
            <a:cxnSpLocks/>
          </p:cNvCxnSpPr>
          <p:nvPr/>
        </p:nvCxnSpPr>
        <p:spPr>
          <a:xfrm>
            <a:off x="4643454" y="2727198"/>
            <a:ext cx="0" cy="4900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2E064-0F1C-E212-EAF3-598470E6D1EF}"/>
              </a:ext>
            </a:extLst>
          </p:cNvPr>
          <p:cNvCxnSpPr>
            <a:cxnSpLocks/>
          </p:cNvCxnSpPr>
          <p:nvPr/>
        </p:nvCxnSpPr>
        <p:spPr>
          <a:xfrm flipV="1">
            <a:off x="8183303" y="2364576"/>
            <a:ext cx="1256647" cy="13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B050581-727D-0C75-1381-FF71FF78FB6A}"/>
              </a:ext>
            </a:extLst>
          </p:cNvPr>
          <p:cNvSpPr txBox="1"/>
          <p:nvPr/>
        </p:nvSpPr>
        <p:spPr>
          <a:xfrm>
            <a:off x="7579309" y="2761357"/>
            <a:ext cx="124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Polarizer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B931-1320-9DD4-5FCC-DE41D0610469}"/>
              </a:ext>
            </a:extLst>
          </p:cNvPr>
          <p:cNvSpPr txBox="1"/>
          <p:nvPr/>
        </p:nvSpPr>
        <p:spPr>
          <a:xfrm>
            <a:off x="2335513" y="1943313"/>
            <a:ext cx="116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DE2AA5-97B9-2E93-B35F-FD7896230036}"/>
              </a:ext>
            </a:extLst>
          </p:cNvPr>
          <p:cNvCxnSpPr/>
          <p:nvPr/>
        </p:nvCxnSpPr>
        <p:spPr>
          <a:xfrm>
            <a:off x="3080505" y="1997421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F1EF7A-4A6D-2ABF-4984-895CF4C25C58}"/>
              </a:ext>
            </a:extLst>
          </p:cNvPr>
          <p:cNvCxnSpPr/>
          <p:nvPr/>
        </p:nvCxnSpPr>
        <p:spPr>
          <a:xfrm>
            <a:off x="5406546" y="2000791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FBF1C9-7738-268B-E8AB-7E47A136E5FF}"/>
              </a:ext>
            </a:extLst>
          </p:cNvPr>
          <p:cNvCxnSpPr/>
          <p:nvPr/>
        </p:nvCxnSpPr>
        <p:spPr>
          <a:xfrm>
            <a:off x="7312714" y="1956662"/>
            <a:ext cx="0" cy="7928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CDAD30-4DD2-A6D3-474A-A0C9348CABC3}"/>
              </a:ext>
            </a:extLst>
          </p:cNvPr>
          <p:cNvCxnSpPr>
            <a:cxnSpLocks/>
          </p:cNvCxnSpPr>
          <p:nvPr/>
        </p:nvCxnSpPr>
        <p:spPr>
          <a:xfrm>
            <a:off x="2202576" y="2368577"/>
            <a:ext cx="5980727" cy="1232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C70DF7-23AC-8102-41CC-61F1E233BE35}"/>
              </a:ext>
            </a:extLst>
          </p:cNvPr>
          <p:cNvCxnSpPr>
            <a:cxnSpLocks/>
          </p:cNvCxnSpPr>
          <p:nvPr/>
        </p:nvCxnSpPr>
        <p:spPr>
          <a:xfrm flipH="1">
            <a:off x="8724086" y="2172342"/>
            <a:ext cx="570365" cy="397218"/>
          </a:xfrm>
          <a:prstGeom prst="line">
            <a:avLst/>
          </a:prstGeom>
          <a:ln w="635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B504135-718B-34EF-DAAA-C83DCFE501F7}"/>
              </a:ext>
            </a:extLst>
          </p:cNvPr>
          <p:cNvSpPr txBox="1"/>
          <p:nvPr/>
        </p:nvSpPr>
        <p:spPr>
          <a:xfrm>
            <a:off x="9288835" y="1821950"/>
            <a:ext cx="70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 pol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4D30AA-4B59-6888-CB8B-5FA06BE4D7AE}"/>
              </a:ext>
            </a:extLst>
          </p:cNvPr>
          <p:cNvSpPr txBox="1"/>
          <p:nvPr/>
        </p:nvSpPr>
        <p:spPr>
          <a:xfrm>
            <a:off x="8789969" y="1308778"/>
            <a:ext cx="15245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≠ 0W</a:t>
            </a:r>
          </a:p>
        </p:txBody>
      </p:sp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9682D079-6716-0A31-DC79-48E8757E4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68" y="2165306"/>
            <a:ext cx="336085" cy="4818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0" name="Arrow: Striped Right 59">
            <a:extLst>
              <a:ext uri="{FF2B5EF4-FFF2-40B4-BE49-F238E27FC236}">
                <a16:creationId xmlns:a16="http://schemas.microsoft.com/office/drawing/2014/main" id="{6CD2B12A-7764-92E1-3BA2-98F0D0EA3313}"/>
              </a:ext>
            </a:extLst>
          </p:cNvPr>
          <p:cNvSpPr/>
          <p:nvPr/>
        </p:nvSpPr>
        <p:spPr>
          <a:xfrm>
            <a:off x="3881240" y="3971070"/>
            <a:ext cx="733718" cy="3429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row: Striped Right 60">
            <a:extLst>
              <a:ext uri="{FF2B5EF4-FFF2-40B4-BE49-F238E27FC236}">
                <a16:creationId xmlns:a16="http://schemas.microsoft.com/office/drawing/2014/main" id="{9FA7631C-A8F7-4E58-0C49-BB580D8854F7}"/>
              </a:ext>
            </a:extLst>
          </p:cNvPr>
          <p:cNvSpPr/>
          <p:nvPr/>
        </p:nvSpPr>
        <p:spPr>
          <a:xfrm>
            <a:off x="2149712" y="4489161"/>
            <a:ext cx="733718" cy="3429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row: Striped Right 61">
            <a:extLst>
              <a:ext uri="{FF2B5EF4-FFF2-40B4-BE49-F238E27FC236}">
                <a16:creationId xmlns:a16="http://schemas.microsoft.com/office/drawing/2014/main" id="{A4EFDCDE-BBA8-751F-943B-F603254C7C70}"/>
              </a:ext>
            </a:extLst>
          </p:cNvPr>
          <p:cNvSpPr/>
          <p:nvPr/>
        </p:nvSpPr>
        <p:spPr>
          <a:xfrm>
            <a:off x="4335310" y="4996292"/>
            <a:ext cx="733718" cy="34290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77EC603C-E089-07A9-4790-66545AB2E563}"/>
              </a:ext>
            </a:extLst>
          </p:cNvPr>
          <p:cNvSpPr/>
          <p:nvPr/>
        </p:nvSpPr>
        <p:spPr>
          <a:xfrm rot="683740">
            <a:off x="7126277" y="1908351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DFC70787-A3DD-4764-1975-CE73B22567AB}"/>
              </a:ext>
            </a:extLst>
          </p:cNvPr>
          <p:cNvSpPr/>
          <p:nvPr/>
        </p:nvSpPr>
        <p:spPr>
          <a:xfrm rot="2245423">
            <a:off x="7126388" y="1919815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49FD41-DD91-C7C4-4F4D-711D0D7B353C}"/>
              </a:ext>
            </a:extLst>
          </p:cNvPr>
          <p:cNvSpPr txBox="1"/>
          <p:nvPr/>
        </p:nvSpPr>
        <p:spPr>
          <a:xfrm>
            <a:off x="8789969" y="1302254"/>
            <a:ext cx="153401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Pout = 0W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9F65D8-9542-0889-A705-51BCF4DBE8D8}"/>
              </a:ext>
            </a:extLst>
          </p:cNvPr>
          <p:cNvCxnSpPr>
            <a:cxnSpLocks/>
          </p:cNvCxnSpPr>
          <p:nvPr/>
        </p:nvCxnSpPr>
        <p:spPr>
          <a:xfrm flipV="1">
            <a:off x="8144484" y="2364384"/>
            <a:ext cx="1256647" cy="137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8F6EE82-22A7-8DDC-407C-66857611F1CC}"/>
              </a:ext>
            </a:extLst>
          </p:cNvPr>
          <p:cNvSpPr/>
          <p:nvPr/>
        </p:nvSpPr>
        <p:spPr>
          <a:xfrm rot="5400000">
            <a:off x="4217036" y="1039553"/>
            <a:ext cx="800359" cy="34362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5F798FE-DCD3-E0FF-8782-BF8C855CD88E}"/>
              </a:ext>
            </a:extLst>
          </p:cNvPr>
          <p:cNvSpPr/>
          <p:nvPr/>
        </p:nvSpPr>
        <p:spPr>
          <a:xfrm rot="5400000">
            <a:off x="3481061" y="1039553"/>
            <a:ext cx="800359" cy="34362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A6AF90BC-05FA-F1C4-A2CD-530E1C5FA3E1}"/>
              </a:ext>
            </a:extLst>
          </p:cNvPr>
          <p:cNvSpPr/>
          <p:nvPr/>
        </p:nvSpPr>
        <p:spPr>
          <a:xfrm rot="2245423">
            <a:off x="5178694" y="1884446"/>
            <a:ext cx="392608" cy="959876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21870767-9EE8-374F-8B68-3FF32020DD77}"/>
              </a:ext>
            </a:extLst>
          </p:cNvPr>
          <p:cNvSpPr/>
          <p:nvPr/>
        </p:nvSpPr>
        <p:spPr>
          <a:xfrm rot="20464298">
            <a:off x="5183656" y="1908129"/>
            <a:ext cx="451898" cy="879853"/>
          </a:xfrm>
          <a:prstGeom prst="arc">
            <a:avLst>
              <a:gd name="adj1" fmla="val 16963770"/>
              <a:gd name="adj2" fmla="val 16781433"/>
            </a:avLst>
          </a:prstGeom>
          <a:ln w="63500">
            <a:solidFill>
              <a:srgbClr val="FFC000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0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28" grpId="0" animBg="1"/>
      <p:bldP spid="29" grpId="0" animBg="1"/>
      <p:bldP spid="32" grpId="0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resentation Template(Shalika)" id="{24AA334E-A805-4262-AC35-57133BEE99B7}" vid="{CB5CE228-B9D4-4E83-9E6B-47C7F2EF7790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resentation Template(Shalika)" id="{C96D89A5-2A57-4597-AC48-224E5A5C0F1D}" vid="{EE94F8E8-7233-4CAE-B065-576E3B7DBF7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resentation Template(Shalika)" id="{E2B1BC19-ED6C-44B8-BB8A-0F2FB7B30EEF}" vid="{98255689-D501-4BE8-BEDD-D0B472670426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resentation Template(Shalika)" id="{2D93DB8A-46FB-4E7D-9A92-6000B44F5A36}" vid="{ED3D8DB9-8AA5-41E9-BAC6-2399C4C14E15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resentation Template(Shalika)" id="{57B73F59-3F55-4C6F-AB92-0A6BB743F4B9}" vid="{42D2F70F-1C5E-4606-9ABA-EC4CA9AE545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8C8E334-9054-45A0-A646-C515FA3D9DBC}" vid="{231C8AA7-02FB-4DD7-BD60-C41CDA4605A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DB33F474-B3C9-46B3-A1E4-8122C4972746}" vid="{4ED3B8A8-47FA-4232-8A96-58A10F7F1D69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ECFA48-7D6A-405F-AAEA-F538D910DFED}" vid="{A9DFFECF-7349-4048-B59E-2EC7CE7F978C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D16A5BB-547B-4CF3-AC7D-6E231FE7350A}" vid="{5F889FD7-48D4-4B47-88E2-051BF48358C9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AB9BCD64-F409-4D43-9DE7-F662E0A953F2}" vid="{2CB43E22-BD0B-4AEB-B2A5-C0522C165C30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F609B72-9523-4AC0-8942-2697C917843C}" vid="{E4DB89BF-B1FF-4B4C-AC03-68CB414FCE2F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resentation Template(Shalika)" id="{FBFA46CD-CE84-4ADF-A34F-389A70B1CC6E}" vid="{73FD826F-44AE-46A9-89E9-50E391C78766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resentation Template(Shalika)" id="{483EFA15-6A12-4418-90A4-DCEEA73E8C6B}" vid="{4402E693-6184-475C-A2AA-5E6B248A72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Presentation Template(Shalika)</Template>
  <TotalTime>5676</TotalTime>
  <Words>755</Words>
  <Application>Microsoft Office PowerPoint</Application>
  <PresentationFormat>Widescreen</PresentationFormat>
  <Paragraphs>249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Fast birefringence measurement and compensation using a pair of identical liquid crystals. </vt:lpstr>
      <vt:lpstr>KAGRA’s Test Mass</vt:lpstr>
      <vt:lpstr>Birefringence</vt:lpstr>
      <vt:lpstr>Existing Measurement Methods in KAGRA</vt:lpstr>
      <vt:lpstr>Existing Measurement Methods in KAGRA</vt:lpstr>
      <vt:lpstr>Disadvantages </vt:lpstr>
      <vt:lpstr>Liquid Crystal (LC) </vt:lpstr>
      <vt:lpstr>LC and Controlled Retardance</vt:lpstr>
      <vt:lpstr>Setup</vt:lpstr>
      <vt:lpstr>LC calibration setup</vt:lpstr>
      <vt:lpstr>Calibration</vt:lpstr>
      <vt:lpstr>Upcoming &amp; Conclusion</vt:lpstr>
      <vt:lpstr>Birefringence in KAGRA</vt:lpstr>
      <vt:lpstr>Effect of temperature on sensitivity</vt:lpstr>
      <vt:lpstr>How do we get our calibration curve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Birefriengence</dc:title>
  <dc:creator>Shalika Singh</dc:creator>
  <cp:lastModifiedBy>Shalika Singh</cp:lastModifiedBy>
  <cp:revision>2</cp:revision>
  <dcterms:created xsi:type="dcterms:W3CDTF">2023-03-08T10:54:48Z</dcterms:created>
  <dcterms:modified xsi:type="dcterms:W3CDTF">2023-03-28T17:03:01Z</dcterms:modified>
</cp:coreProperties>
</file>