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1" r:id="rId1"/>
  </p:sldMasterIdLst>
  <p:notesMasterIdLst>
    <p:notesMasterId r:id="rId25"/>
  </p:notesMasterIdLst>
  <p:sldIdLst>
    <p:sldId id="317" r:id="rId2"/>
    <p:sldId id="1362" r:id="rId3"/>
    <p:sldId id="303" r:id="rId4"/>
    <p:sldId id="259" r:id="rId5"/>
    <p:sldId id="314" r:id="rId6"/>
    <p:sldId id="268" r:id="rId7"/>
    <p:sldId id="305" r:id="rId8"/>
    <p:sldId id="318" r:id="rId9"/>
    <p:sldId id="1434" r:id="rId10"/>
    <p:sldId id="315" r:id="rId11"/>
    <p:sldId id="1415" r:id="rId12"/>
    <p:sldId id="1416" r:id="rId13"/>
    <p:sldId id="313" r:id="rId14"/>
    <p:sldId id="329" r:id="rId15"/>
    <p:sldId id="296" r:id="rId16"/>
    <p:sldId id="309" r:id="rId17"/>
    <p:sldId id="1486" r:id="rId18"/>
    <p:sldId id="1483" r:id="rId19"/>
    <p:sldId id="330" r:id="rId20"/>
    <p:sldId id="258" r:id="rId21"/>
    <p:sldId id="272" r:id="rId22"/>
    <p:sldId id="1432" r:id="rId23"/>
    <p:sldId id="143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BCC6"/>
    <a:srgbClr val="338DCD"/>
    <a:srgbClr val="0000FF"/>
    <a:srgbClr val="B311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DFAD3-7CCD-45C8-9399-1C96FB655441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D8EF0-2BFC-4AFF-8FC9-AE0B079F8E9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903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D8EF0-2BFC-4AFF-8FC9-AE0B079F8E9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1063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AGGIUNGERE CMB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CD8EF0-2BFC-4AFF-8FC9-AE0B079F8E92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582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e680bdb28c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e680bdb28c_0_1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7" name="Google Shape;267;ge680bdb28c_0_1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C5675634-695C-4362-B328-1E73D774FA30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0E429213-C5B3-42C7-94CA-4E64E2EA91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8374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5634-695C-4362-B328-1E73D774FA30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9213-C5B3-42C7-94CA-4E64E2EA91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0888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5634-695C-4362-B328-1E73D774FA30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9213-C5B3-42C7-94CA-4E64E2EA91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922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5634-695C-4362-B328-1E73D774FA30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9213-C5B3-42C7-94CA-4E64E2EA91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6435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5634-695C-4362-B328-1E73D774FA30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9213-C5B3-42C7-94CA-4E64E2EA91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310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5634-695C-4362-B328-1E73D774FA30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9213-C5B3-42C7-94CA-4E64E2EA91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765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5634-695C-4362-B328-1E73D774FA30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9213-C5B3-42C7-94CA-4E64E2EA91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2376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C5675634-695C-4362-B328-1E73D774FA30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9213-C5B3-42C7-94CA-4E64E2EA91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9981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5675634-695C-4362-B328-1E73D774FA30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9213-C5B3-42C7-94CA-4E64E2EA91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9847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5634-695C-4362-B328-1E73D774FA30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9213-C5B3-42C7-94CA-4E64E2EA91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2479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5634-695C-4362-B328-1E73D774FA30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9213-C5B3-42C7-94CA-4E64E2EA91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2817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5634-695C-4362-B328-1E73D774FA30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9213-C5B3-42C7-94CA-4E64E2EA91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7965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5634-695C-4362-B328-1E73D774FA30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9213-C5B3-42C7-94CA-4E64E2EA91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4657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5634-695C-4362-B328-1E73D774FA30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9213-C5B3-42C7-94CA-4E64E2EA91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4154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5634-695C-4362-B328-1E73D774FA30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9213-C5B3-42C7-94CA-4E64E2EA91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9797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5634-695C-4362-B328-1E73D774FA30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9213-C5B3-42C7-94CA-4E64E2EA91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6283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75634-695C-4362-B328-1E73D774FA30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29213-C5B3-42C7-94CA-4E64E2EA91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2968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C5675634-695C-4362-B328-1E73D774FA30}" type="datetimeFigureOut">
              <a:rPr lang="it-IT" smtClean="0"/>
              <a:t>29/03/2023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0E429213-C5B3-42C7-94CA-4E64E2EA91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9511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5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570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7.png"/><Relationship Id="rId5" Type="http://schemas.openxmlformats.org/officeDocument/2006/relationships/image" Target="../media/image24.png"/><Relationship Id="rId4" Type="http://schemas.openxmlformats.org/officeDocument/2006/relationships/image" Target="../media/image1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17" Type="http://schemas.openxmlformats.org/officeDocument/2006/relationships/image" Target="../media/image40.png"/><Relationship Id="rId2" Type="http://schemas.openxmlformats.org/officeDocument/2006/relationships/image" Target="../media/image26.png"/><Relationship Id="rId16" Type="http://schemas.openxmlformats.org/officeDocument/2006/relationships/image" Target="../media/image39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gif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bdesimone@unisa.it" TargetMode="External"/><Relationship Id="rId4" Type="http://schemas.openxmlformats.org/officeDocument/2006/relationships/hyperlink" Target="mailto:maria.dainotti@nao.ac.jp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3" Type="http://schemas.openxmlformats.org/officeDocument/2006/relationships/image" Target="../media/image1100.png"/><Relationship Id="rId7" Type="http://schemas.openxmlformats.org/officeDocument/2006/relationships/image" Target="../media/image1140.png"/><Relationship Id="rId2" Type="http://schemas.openxmlformats.org/officeDocument/2006/relationships/image" Target="../media/image10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0.png"/><Relationship Id="rId5" Type="http://schemas.openxmlformats.org/officeDocument/2006/relationships/image" Target="../media/image1120.png"/><Relationship Id="rId4" Type="http://schemas.openxmlformats.org/officeDocument/2006/relationships/image" Target="../media/image11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17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.png"/><Relationship Id="rId5" Type="http://schemas.openxmlformats.org/officeDocument/2006/relationships/image" Target="../media/image140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openxmlformats.org/officeDocument/2006/relationships/image" Target="../media/image1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90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0.png"/><Relationship Id="rId5" Type="http://schemas.openxmlformats.org/officeDocument/2006/relationships/image" Target="../media/image57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2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089CB15-85FB-9AB3-AA31-7DB393AEF62E}"/>
              </a:ext>
            </a:extLst>
          </p:cNvPr>
          <p:cNvSpPr txBox="1"/>
          <p:nvPr/>
        </p:nvSpPr>
        <p:spPr>
          <a:xfrm>
            <a:off x="725178" y="6281593"/>
            <a:ext cx="105902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29</a:t>
            </a:r>
            <a:r>
              <a:rPr lang="en-US" sz="1800" b="1" baseline="30000" dirty="0"/>
              <a:t>th</a:t>
            </a:r>
            <a:r>
              <a:rPr lang="en-US" sz="1800" b="1" dirty="0"/>
              <a:t> March 2023, </a:t>
            </a:r>
            <a:r>
              <a:rPr lang="en-US" sz="1800" b="1" i="1" dirty="0"/>
              <a:t>International Conference on the Physics of the Two Infinities</a:t>
            </a:r>
            <a:r>
              <a:rPr lang="en-US" sz="1800" b="1" dirty="0"/>
              <a:t>, Kyoto University</a:t>
            </a:r>
            <a:endParaRPr lang="it-IT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E9A3C78-9D9C-6880-98F9-97F3995FDFD0}"/>
              </a:ext>
            </a:extLst>
          </p:cNvPr>
          <p:cNvSpPr txBox="1"/>
          <p:nvPr/>
        </p:nvSpPr>
        <p:spPr>
          <a:xfrm>
            <a:off x="10466614" y="224621"/>
            <a:ext cx="6088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solidFill>
                  <a:schemeClr val="bg1"/>
                </a:solidFill>
              </a:rPr>
              <a:t>1</a:t>
            </a:r>
          </a:p>
          <a:p>
            <a:pPr algn="ctr"/>
            <a:r>
              <a:rPr lang="it-IT" dirty="0">
                <a:solidFill>
                  <a:schemeClr val="bg1"/>
                </a:solidFill>
              </a:rPr>
              <a:t>20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D2D6368-989B-0C89-EA5D-D62B232312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9" t="23056" r="25946" b="23056"/>
          <a:stretch/>
        </p:blipFill>
        <p:spPr bwMode="auto">
          <a:xfrm>
            <a:off x="10113218" y="5181372"/>
            <a:ext cx="1352209" cy="84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508B24-3579-D7F5-4784-915E14812FE4}"/>
              </a:ext>
            </a:extLst>
          </p:cNvPr>
          <p:cNvSpPr txBox="1"/>
          <p:nvPr/>
        </p:nvSpPr>
        <p:spPr>
          <a:xfrm>
            <a:off x="1725386" y="484896"/>
            <a:ext cx="85701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On the Hubble constant tension in the Supernovae Ia Pantheon sample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3E39FF-5F35-42A7-8C7E-C8A6F600E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243" y="2272429"/>
            <a:ext cx="1230184" cy="123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357CF00-2A8A-BEEE-333C-CDCA7B8B0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870" y="3727847"/>
            <a:ext cx="1665062" cy="92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C59CF17-BF94-133A-1B2D-DABD9965BB7B}"/>
              </a:ext>
            </a:extLst>
          </p:cNvPr>
          <p:cNvSpPr txBox="1"/>
          <p:nvPr/>
        </p:nvSpPr>
        <p:spPr>
          <a:xfrm>
            <a:off x="10023636" y="4902594"/>
            <a:ext cx="8047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Visiting</a:t>
            </a:r>
            <a:endParaRPr lang="it-IT" sz="1400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EE55DBDA-B6A5-3C2B-9863-BC536CFFD963}"/>
              </a:ext>
            </a:extLst>
          </p:cNvPr>
          <p:cNvSpPr txBox="1"/>
          <p:nvPr/>
        </p:nvSpPr>
        <p:spPr>
          <a:xfrm>
            <a:off x="3164469" y="1657366"/>
            <a:ext cx="60434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Biagio De Simone (University of Salerno &amp; INFN)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577347B-6830-A34C-2A92-B9C734A1F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441" y="2435919"/>
            <a:ext cx="5475117" cy="365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888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87343534-CAC6-474D-977F-8E8E33146FF6}"/>
              </a:ext>
            </a:extLst>
          </p:cNvPr>
          <p:cNvSpPr/>
          <p:nvPr/>
        </p:nvSpPr>
        <p:spPr>
          <a:xfrm>
            <a:off x="483635" y="643308"/>
            <a:ext cx="11224728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0" u="none" strike="noStrike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Baryon Acoustic Oscillations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0FBDADDC-FD4F-4AEC-AB53-3D5665FDE68E}"/>
                  </a:ext>
                </a:extLst>
              </p:cNvPr>
              <p:cNvSpPr txBox="1"/>
              <p:nvPr/>
            </p:nvSpPr>
            <p:spPr>
              <a:xfrm>
                <a:off x="618931" y="1272150"/>
                <a:ext cx="10954137" cy="2105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it-IT" sz="1600" dirty="0">
                  <a:solidFill>
                    <a:schemeClr val="bg1"/>
                  </a:solidFill>
                </a:endParaRPr>
              </a:p>
              <a:p>
                <a:endParaRPr lang="it-IT" sz="1600" dirty="0">
                  <a:solidFill>
                    <a:schemeClr val="bg1"/>
                  </a:solidFill>
                </a:endParaRPr>
              </a:p>
              <a:p>
                <a:endParaRPr lang="it-IT" sz="1600" dirty="0">
                  <a:solidFill>
                    <a:schemeClr val="bg1"/>
                  </a:solidFill>
                </a:endParaRPr>
              </a:p>
              <a:p>
                <a:endParaRPr lang="it-IT" dirty="0">
                  <a:solidFill>
                    <a:schemeClr val="tx1"/>
                  </a:solidFill>
                </a:endParaRPr>
              </a:p>
              <a:p>
                <a:endParaRPr lang="it-IT" sz="16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it-IT" sz="1600" dirty="0">
                    <a:solidFill>
                      <a:schemeClr val="tx1"/>
                    </a:solidFill>
                  </a:rPr>
                  <a:t>A «TUG OF WAR» DURING THE RECOMBINATION, GRAVITY VS. HEAT PRESSURE OF MATTER: </a:t>
                </a:r>
              </a:p>
              <a:p>
                <a:pPr algn="ctr"/>
                <a:endParaRPr lang="it-IT" sz="1600" dirty="0"/>
              </a:p>
              <a:p>
                <a:pPr algn="ctr"/>
                <a:r>
                  <a:rPr lang="it-IT" sz="1600" dirty="0">
                    <a:solidFill>
                      <a:schemeClr val="tx1"/>
                    </a:solidFill>
                  </a:rPr>
                  <a:t>A SERIES OF «BUBBLES» WAS CREATED (</a:t>
                </a:r>
                <a14:m>
                  <m:oMath xmlns:m="http://schemas.openxmlformats.org/officeDocument/2006/math">
                    <m:r>
                      <a:rPr lang="it-IT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it-IT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Sup>
                      <m:sSubSupPr>
                        <m:ctrlP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𝑜𝑏𝑠</m:t>
                        </m:r>
                      </m:sub>
                      <m:sup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𝐵𝐴𝑂𝑠</m:t>
                        </m:r>
                      </m:sup>
                    </m:sSubSup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it-IT" sz="16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0FBDADDC-FD4F-4AEC-AB53-3D5665FDE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931" y="1272150"/>
                <a:ext cx="10954137" cy="2105769"/>
              </a:xfrm>
              <a:prstGeom prst="rect">
                <a:avLst/>
              </a:prstGeom>
              <a:blipFill>
                <a:blip r:embed="rId3"/>
                <a:stretch>
                  <a:fillRect b="-26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7F1CE70F-1654-410C-B62E-843BA9399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19" y="3863120"/>
            <a:ext cx="3315022" cy="263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A717D27-BAA3-72B5-69EC-C36849737F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616" t="46151" r="23154" b="43381"/>
          <a:stretch/>
        </p:blipFill>
        <p:spPr>
          <a:xfrm>
            <a:off x="279158" y="4156007"/>
            <a:ext cx="4783015" cy="71745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323EE4A-246D-4EC0-9109-A66A5806DB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529" t="24109" r="33503" b="69436"/>
          <a:stretch/>
        </p:blipFill>
        <p:spPr>
          <a:xfrm>
            <a:off x="5225827" y="4138478"/>
            <a:ext cx="2839680" cy="645381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ABE8F2B-9473-6BA8-FEF6-D348DF30A2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012" t="78573" r="51020" b="17078"/>
          <a:stretch/>
        </p:blipFill>
        <p:spPr>
          <a:xfrm>
            <a:off x="2615695" y="4985540"/>
            <a:ext cx="3212084" cy="49184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C711BD0-8799-D28F-C883-B6AAF2011A2B}"/>
              </a:ext>
            </a:extLst>
          </p:cNvPr>
          <p:cNvSpPr txBox="1"/>
          <p:nvPr/>
        </p:nvSpPr>
        <p:spPr>
          <a:xfrm>
            <a:off x="279158" y="3768833"/>
            <a:ext cx="32875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BAOs</a:t>
            </a:r>
            <a:r>
              <a:rPr lang="it-IT" dirty="0"/>
              <a:t> CONTRIBUTION: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A83B9EB9-61F7-5D72-78FC-751FBEA61CF8}"/>
                  </a:ext>
                </a:extLst>
              </p:cNvPr>
              <p:cNvSpPr txBox="1"/>
              <p:nvPr/>
            </p:nvSpPr>
            <p:spPr>
              <a:xfrm>
                <a:off x="3573811" y="6003338"/>
                <a:ext cx="4083146" cy="660887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it-IT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it-IT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𝑆𝑁𝑒</m:t>
                          </m:r>
                        </m:sub>
                        <m:sup>
                          <m:r>
                            <a:rPr lang="it-IT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it-IT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it-IT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𝐵𝐴𝑂𝑠</m:t>
                          </m:r>
                        </m:sub>
                        <m:sup>
                          <m:r>
                            <a:rPr lang="it-IT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A83B9EB9-61F7-5D72-78FC-751FBEA61C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3811" y="6003338"/>
                <a:ext cx="4083146" cy="66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B5AB7A-C0D0-91E0-27C8-6B2CE5255B0E}"/>
              </a:ext>
            </a:extLst>
          </p:cNvPr>
          <p:cNvSpPr txBox="1"/>
          <p:nvPr/>
        </p:nvSpPr>
        <p:spPr>
          <a:xfrm>
            <a:off x="618931" y="6215531"/>
            <a:ext cx="2985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TOTAL CHI-SQUARE TEST: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8F66917-5E7B-CC5A-D190-3304F0E3E02F}"/>
              </a:ext>
            </a:extLst>
          </p:cNvPr>
          <p:cNvSpPr txBox="1"/>
          <p:nvPr/>
        </p:nvSpPr>
        <p:spPr>
          <a:xfrm>
            <a:off x="3668782" y="5679063"/>
            <a:ext cx="3988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M.G. Dainotti, et al., 2022, </a:t>
            </a:r>
            <a:r>
              <a:rPr lang="it-IT" sz="1400" b="1" dirty="0" err="1"/>
              <a:t>Galaxies</a:t>
            </a:r>
            <a:r>
              <a:rPr lang="it-IT" sz="1400" b="1" dirty="0"/>
              <a:t>, 10, 1, 24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637351E-0BC2-12B0-6436-44D8ADFD35A7}"/>
              </a:ext>
            </a:extLst>
          </p:cNvPr>
          <p:cNvSpPr txBox="1"/>
          <p:nvPr/>
        </p:nvSpPr>
        <p:spPr>
          <a:xfrm>
            <a:off x="10466614" y="224621"/>
            <a:ext cx="608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55723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87343534-CAC6-474D-977F-8E8E33146FF6}"/>
                  </a:ext>
                </a:extLst>
              </p:cNvPr>
              <p:cNvSpPr/>
              <p:nvPr/>
            </p:nvSpPr>
            <p:spPr>
              <a:xfrm>
                <a:off x="529214" y="467933"/>
                <a:ext cx="11154785" cy="85432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 anchor="b">
                <a:norm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</a:rPr>
                  <a:t> fitting (3 bins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it-IT" sz="3600" dirty="0">
                    <a:solidFill>
                      <a:schemeClr val="bg1"/>
                    </a:solidFill>
                  </a:rPr>
                  <a:t>𝐶𝐷𝑀</a:t>
                </a:r>
                <a:r>
                  <a:rPr lang="it-IT" sz="4000" dirty="0">
                    <a:solidFill>
                      <a:schemeClr val="bg1"/>
                    </a:solidFill>
                    <a:latin typeface="+mj-lt"/>
                  </a:rPr>
                  <a:t>) + </a:t>
                </a:r>
                <a:r>
                  <a:rPr lang="it-IT" sz="4000" dirty="0" err="1">
                    <a:solidFill>
                      <a:schemeClr val="bg1"/>
                    </a:solidFill>
                    <a:latin typeface="+mj-lt"/>
                  </a:rPr>
                  <a:t>BAOs</a:t>
                </a:r>
                <a:r>
                  <a:rPr lang="it-IT" sz="4000" dirty="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</a:rPr>
                  <a:t> </a:t>
                </a:r>
                <a:endParaRPr lang="en-US" sz="4000" b="0" u="none" strike="noStrike" baseline="0" dirty="0">
                  <a:solidFill>
                    <a:srgbClr val="FFFFFF"/>
                  </a:solidFill>
                  <a:latin typeface="+mj-lt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87343534-CAC6-474D-977F-8E8E33146F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214" y="467933"/>
                <a:ext cx="11154785" cy="8543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8AD8BE14-8B33-4AB9-AC82-4718D7F6A096}"/>
              </a:ext>
            </a:extLst>
          </p:cNvPr>
          <p:cNvSpPr txBox="1"/>
          <p:nvPr/>
        </p:nvSpPr>
        <p:spPr>
          <a:xfrm>
            <a:off x="656491" y="5956059"/>
            <a:ext cx="47645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M.G. Dainotti, et al., 2022, </a:t>
            </a:r>
            <a:r>
              <a:rPr lang="it-IT" sz="1600" b="1" dirty="0" err="1"/>
              <a:t>Galaxies</a:t>
            </a:r>
            <a:r>
              <a:rPr lang="it-IT" sz="1600" b="1" dirty="0"/>
              <a:t>, 10, 1, 24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868C365-409C-4835-8DAA-C4AC8CFF82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30" t="43689" r="51268" b="24706"/>
          <a:stretch/>
        </p:blipFill>
        <p:spPr>
          <a:xfrm>
            <a:off x="641182" y="2293052"/>
            <a:ext cx="4563668" cy="349504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3934273-00C3-25EC-3247-B89857785852}"/>
              </a:ext>
            </a:extLst>
          </p:cNvPr>
          <p:cNvSpPr txBox="1"/>
          <p:nvPr/>
        </p:nvSpPr>
        <p:spPr>
          <a:xfrm>
            <a:off x="5915609" y="5063431"/>
            <a:ext cx="4957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M.G. Dainotti, et al., 2022, </a:t>
            </a:r>
            <a:r>
              <a:rPr lang="it-IT" sz="1600" b="1" dirty="0" err="1"/>
              <a:t>Galaxies</a:t>
            </a:r>
            <a:r>
              <a:rPr lang="it-IT" sz="1600" b="1" dirty="0"/>
              <a:t>, 10, 1, 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1020DFBC-697B-0159-9DBD-5F2E7FC50386}"/>
                  </a:ext>
                </a:extLst>
              </p:cNvPr>
              <p:cNvSpPr txBox="1"/>
              <p:nvPr/>
            </p:nvSpPr>
            <p:spPr>
              <a:xfrm>
                <a:off x="4562087" y="1490221"/>
                <a:ext cx="270704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</a:rPr>
                  <a:t>Varying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2000" dirty="0"/>
                  <a:t> </a:t>
                </a:r>
                <a:r>
                  <a:rPr lang="it-IT" sz="2000" dirty="0">
                    <a:solidFill>
                      <a:schemeClr val="bg1"/>
                    </a:solidFill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it-IT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1020DFBC-697B-0159-9DBD-5F2E7FC50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087" y="1490221"/>
                <a:ext cx="2707044" cy="400110"/>
              </a:xfrm>
              <a:prstGeom prst="rect">
                <a:avLst/>
              </a:prstGeom>
              <a:blipFill>
                <a:blip r:embed="rId5"/>
                <a:stretch>
                  <a:fillRect l="-2252" t="-7576" b="-257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id="{D96046C1-3D77-8397-B5B6-0658DF37FC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510" t="27564" r="19643" b="46803"/>
          <a:stretch/>
        </p:blipFill>
        <p:spPr>
          <a:xfrm>
            <a:off x="5330891" y="2761414"/>
            <a:ext cx="6643568" cy="213598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3CA23DF-32B2-D227-E41B-EE59E7D80C3D}"/>
              </a:ext>
            </a:extLst>
          </p:cNvPr>
          <p:cNvSpPr txBox="1"/>
          <p:nvPr/>
        </p:nvSpPr>
        <p:spPr>
          <a:xfrm>
            <a:off x="10466614" y="224621"/>
            <a:ext cx="608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063445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87343534-CAC6-474D-977F-8E8E33146FF6}"/>
                  </a:ext>
                </a:extLst>
              </p:cNvPr>
              <p:cNvSpPr/>
              <p:nvPr/>
            </p:nvSpPr>
            <p:spPr>
              <a:xfrm>
                <a:off x="555068" y="525062"/>
                <a:ext cx="11108197" cy="85432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 anchor="b">
                <a:norm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3600" dirty="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</a:rPr>
                  <a:t> fitting (3 bins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3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it-IT" sz="3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it-IT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3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it-IT" sz="3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sub>
                    </m:sSub>
                  </m:oMath>
                </a14:m>
                <a:r>
                  <a:rPr lang="it-IT" sz="3600" dirty="0">
                    <a:solidFill>
                      <a:schemeClr val="bg1"/>
                    </a:solidFill>
                    <a:latin typeface="+mj-lt"/>
                  </a:rPr>
                  <a:t>𝐶𝐷𝑀) + </a:t>
                </a:r>
                <a:r>
                  <a:rPr lang="it-IT" sz="3600" dirty="0" err="1">
                    <a:solidFill>
                      <a:schemeClr val="bg1"/>
                    </a:solidFill>
                    <a:latin typeface="+mj-lt"/>
                  </a:rPr>
                  <a:t>BAOs</a:t>
                </a:r>
                <a:r>
                  <a:rPr lang="it-IT" sz="3600" dirty="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</a:rPr>
                  <a:t> </a:t>
                </a:r>
                <a:endParaRPr lang="en-US" sz="3600" b="0" u="none" strike="noStrike" baseline="0" dirty="0">
                  <a:solidFill>
                    <a:srgbClr val="FFFFFF"/>
                  </a:solidFill>
                  <a:latin typeface="+mj-lt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87343534-CAC6-474D-977F-8E8E33146F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068" y="525062"/>
                <a:ext cx="11108197" cy="8543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8868C365-409C-4835-8DAA-C4AC8CFF82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3" t="43689" r="27151" b="24706"/>
          <a:stretch/>
        </p:blipFill>
        <p:spPr>
          <a:xfrm>
            <a:off x="695029" y="2283723"/>
            <a:ext cx="4565574" cy="343809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29478A2-859B-C758-E808-989E3A3DFBFD}"/>
              </a:ext>
            </a:extLst>
          </p:cNvPr>
          <p:cNvSpPr txBox="1"/>
          <p:nvPr/>
        </p:nvSpPr>
        <p:spPr>
          <a:xfrm>
            <a:off x="656491" y="5909409"/>
            <a:ext cx="4604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M.G. Dainotti, et al., 2022, </a:t>
            </a:r>
            <a:r>
              <a:rPr lang="it-IT" sz="1600" b="1" dirty="0" err="1"/>
              <a:t>Galaxies</a:t>
            </a:r>
            <a:r>
              <a:rPr lang="it-IT" sz="1600" b="1" dirty="0"/>
              <a:t>, 10, 1, 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59352018-0AAA-688D-1FB0-E6784CB72BA1}"/>
                  </a:ext>
                </a:extLst>
              </p:cNvPr>
              <p:cNvSpPr txBox="1"/>
              <p:nvPr/>
            </p:nvSpPr>
            <p:spPr>
              <a:xfrm>
                <a:off x="4562087" y="1490221"/>
                <a:ext cx="270704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</a:rPr>
                  <a:t>Varying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2000" dirty="0"/>
                  <a:t> </a:t>
                </a:r>
                <a:r>
                  <a:rPr lang="it-IT" sz="2000" dirty="0">
                    <a:solidFill>
                      <a:schemeClr val="bg1"/>
                    </a:solidFill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it-IT" sz="2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59352018-0AAA-688D-1FB0-E6784CB72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087" y="1490221"/>
                <a:ext cx="2707044" cy="400110"/>
              </a:xfrm>
              <a:prstGeom prst="rect">
                <a:avLst/>
              </a:prstGeom>
              <a:blipFill>
                <a:blip r:embed="rId5"/>
                <a:stretch>
                  <a:fillRect l="-2252" t="-7576" b="-257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C9B28431-D4BC-CEDA-7B47-8DA40513ECC9}"/>
              </a:ext>
            </a:extLst>
          </p:cNvPr>
          <p:cNvSpPr txBox="1"/>
          <p:nvPr/>
        </p:nvSpPr>
        <p:spPr>
          <a:xfrm>
            <a:off x="5915609" y="5063431"/>
            <a:ext cx="4957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M.G. Dainotti, et al., 2022, </a:t>
            </a:r>
            <a:r>
              <a:rPr lang="it-IT" sz="1600" b="1" dirty="0" err="1"/>
              <a:t>Galaxies</a:t>
            </a:r>
            <a:r>
              <a:rPr lang="it-IT" sz="1600" b="1" dirty="0"/>
              <a:t>, 10, 1, 24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D9F55BF-C89E-FBF3-19B9-965D0CE5BA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07" t="61769" r="20011" b="12245"/>
          <a:stretch/>
        </p:blipFill>
        <p:spPr>
          <a:xfrm>
            <a:off x="5374432" y="2837534"/>
            <a:ext cx="6423865" cy="213013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55AE7EC-41C7-D403-B6C4-DAF185869E66}"/>
              </a:ext>
            </a:extLst>
          </p:cNvPr>
          <p:cNvSpPr txBox="1"/>
          <p:nvPr/>
        </p:nvSpPr>
        <p:spPr>
          <a:xfrm>
            <a:off x="10466614" y="224621"/>
            <a:ext cx="608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23008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:a16="http://schemas.microsoft.com/office/drawing/2014/main" id="{19FD81A5-13B9-4090-97D1-A60C0A12E323}"/>
              </a:ext>
            </a:extLst>
          </p:cNvPr>
          <p:cNvSpPr/>
          <p:nvPr/>
        </p:nvSpPr>
        <p:spPr>
          <a:xfrm>
            <a:off x="2694945" y="798061"/>
            <a:ext cx="6822685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Testing the Hu-Sawicki model</a:t>
            </a:r>
            <a:endParaRPr lang="en-US" sz="3600" b="0" u="none" strike="noStrike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5965B38D-CFAB-4223-A89A-338170256E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66" t="64452" r="11771" b="22208"/>
          <a:stretch/>
        </p:blipFill>
        <p:spPr>
          <a:xfrm>
            <a:off x="655393" y="3539210"/>
            <a:ext cx="5419189" cy="8728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EE715389-AE97-4398-8998-35AFC4EA4164}"/>
                  </a:ext>
                </a:extLst>
              </p:cNvPr>
              <p:cNvSpPr txBox="1"/>
              <p:nvPr/>
            </p:nvSpPr>
            <p:spPr>
              <a:xfrm>
                <a:off x="572810" y="2876943"/>
                <a:ext cx="567670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Testing the </a:t>
                </a:r>
                <a:r>
                  <a:rPr lang="it-IT" dirty="0" err="1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Hu</a:t>
                </a:r>
                <a:r>
                  <a:rPr lang="it-IT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&amp; </a:t>
                </a:r>
                <a:r>
                  <a:rPr lang="it-IT" dirty="0" err="1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Sawicki</a:t>
                </a:r>
                <a:r>
                  <a:rPr lang="it-IT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(2007) model with </a:t>
                </a:r>
                <a14:m>
                  <m:oMath xmlns:m="http://schemas.openxmlformats.org/officeDocument/2006/math">
                    <m:r>
                      <a:rPr lang="it-IT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𝑛</m:t>
                    </m:r>
                    <m:r>
                      <a:rPr lang="it-IT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it-IT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EE715389-AE97-4398-8998-35AFC4EA4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810" y="2876943"/>
                <a:ext cx="5676701" cy="369332"/>
              </a:xfrm>
              <a:prstGeom prst="rect">
                <a:avLst/>
              </a:prstGeom>
              <a:blipFill>
                <a:blip r:embed="rId4"/>
                <a:stretch>
                  <a:fillRect l="-1074" t="-11475" b="-311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Immagine 27">
            <a:extLst>
              <a:ext uri="{FF2B5EF4-FFF2-40B4-BE49-F238E27FC236}">
                <a16:creationId xmlns:a16="http://schemas.microsoft.com/office/drawing/2014/main" id="{ADA7254B-9A5F-49DF-A5C0-9BB1FF354B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92" t="23577" r="50500" b="31273"/>
          <a:stretch/>
        </p:blipFill>
        <p:spPr>
          <a:xfrm>
            <a:off x="6689305" y="3061609"/>
            <a:ext cx="4977150" cy="34325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FA05B4F4-805F-442B-A65F-D69E9329FD1D}"/>
                  </a:ext>
                </a:extLst>
              </p:cNvPr>
              <p:cNvSpPr txBox="1"/>
              <p:nvPr/>
            </p:nvSpPr>
            <p:spPr>
              <a:xfrm>
                <a:off x="625897" y="4440718"/>
                <a:ext cx="48768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b="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In the case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it-IT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n w="0"/>
                            <a:solidFill>
                              <a:schemeClr val="tx1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it-IT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</a:p>
              <a:p>
                <a:r>
                  <a:rPr lang="it-IT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(</a:t>
                </a:r>
                <a:r>
                  <a:rPr lang="it-IT" dirty="0" err="1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value</a:t>
                </a:r>
                <a:r>
                  <a:rPr lang="it-IT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of the field </a:t>
                </a:r>
                <a:r>
                  <a:rPr lang="it-IT" dirty="0" err="1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at</a:t>
                </a:r>
                <a:r>
                  <a:rPr lang="it-IT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the </a:t>
                </a:r>
                <a:r>
                  <a:rPr lang="it-IT" dirty="0" err="1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present</a:t>
                </a:r>
                <a:r>
                  <a:rPr lang="it-IT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time) </a:t>
                </a:r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FA05B4F4-805F-442B-A65F-D69E9329F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897" y="4440718"/>
                <a:ext cx="4876800" cy="646331"/>
              </a:xfrm>
              <a:prstGeom prst="rect">
                <a:avLst/>
              </a:prstGeom>
              <a:blipFill>
                <a:blip r:embed="rId6"/>
                <a:stretch>
                  <a:fillRect l="-1250" t="-6604" b="-179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90A3FD16-5E93-5418-FD4D-34D4D4DD77E6}"/>
              </a:ext>
            </a:extLst>
          </p:cNvPr>
          <p:cNvSpPr txBox="1"/>
          <p:nvPr/>
        </p:nvSpPr>
        <p:spPr>
          <a:xfrm>
            <a:off x="567928" y="5826564"/>
            <a:ext cx="55941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Despite</a:t>
            </a:r>
            <a:r>
              <a:rPr lang="it-IT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adopting</a:t>
            </a:r>
            <a:r>
              <a:rPr lang="it-IT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</a:t>
            </a:r>
            <a:r>
              <a:rPr lang="it-IT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modified</a:t>
            </a:r>
            <a:r>
              <a:rPr lang="it-IT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gravity</a:t>
            </a:r>
            <a:r>
              <a:rPr lang="it-IT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model, </a:t>
            </a:r>
            <a:r>
              <a:rPr lang="it-IT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such</a:t>
            </a:r>
            <a:r>
              <a:rPr lang="it-IT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 </a:t>
            </a:r>
            <a:r>
              <a:rPr lang="it-IT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decreasing</a:t>
            </a:r>
            <a:r>
              <a:rPr lang="it-IT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trend </a:t>
            </a:r>
            <a:r>
              <a:rPr lang="it-IT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</a:t>
            </a:r>
            <a:r>
              <a:rPr lang="it-IT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still</a:t>
            </a:r>
            <a:r>
              <a:rPr lang="it-IT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b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visible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D946BB8-F90E-020E-34CD-07905139B29C}"/>
              </a:ext>
            </a:extLst>
          </p:cNvPr>
          <p:cNvSpPr txBox="1"/>
          <p:nvPr/>
        </p:nvSpPr>
        <p:spPr>
          <a:xfrm>
            <a:off x="10466614" y="224621"/>
            <a:ext cx="608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solidFill>
                  <a:schemeClr val="bg1"/>
                </a:solidFill>
              </a:rPr>
              <a:t>13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DEC6430-576C-00A8-2A3D-A231617F1212}"/>
              </a:ext>
            </a:extLst>
          </p:cNvPr>
          <p:cNvSpPr txBox="1"/>
          <p:nvPr/>
        </p:nvSpPr>
        <p:spPr>
          <a:xfrm>
            <a:off x="7775615" y="6472895"/>
            <a:ext cx="34840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/>
              <a:t>M.G. Dainotti, et al., 2022, </a:t>
            </a:r>
            <a:r>
              <a:rPr lang="it-IT" sz="1200" b="1" dirty="0" err="1"/>
              <a:t>Galaxies</a:t>
            </a:r>
            <a:r>
              <a:rPr lang="it-IT" sz="1200" b="1" dirty="0"/>
              <a:t>, 10, 1, 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A03313F-2D79-7C27-FB23-08C912D729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4375" t="38884" r="21667" b="47776"/>
          <a:stretch/>
        </p:blipFill>
        <p:spPr>
          <a:xfrm>
            <a:off x="7336713" y="2297371"/>
            <a:ext cx="3922932" cy="85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58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87343534-CAC6-474D-977F-8E8E33146FF6}"/>
              </a:ext>
            </a:extLst>
          </p:cNvPr>
          <p:cNvSpPr/>
          <p:nvPr/>
        </p:nvSpPr>
        <p:spPr>
          <a:xfrm>
            <a:off x="78658" y="159642"/>
            <a:ext cx="9925103" cy="85432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u="sng" strike="noStrike" baseline="0" dirty="0">
                <a:latin typeface="+mj-lt"/>
                <a:ea typeface="+mj-ea"/>
                <a:cs typeface="+mj-cs"/>
              </a:rPr>
              <a:t>A world-wide collaboration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u="sng" strike="noStrike" baseline="0" dirty="0">
                <a:latin typeface="+mj-lt"/>
                <a:ea typeface="+mj-ea"/>
                <a:cs typeface="+mj-cs"/>
              </a:rPr>
              <a:t>for a universe-wide tension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593584C-827A-4C3F-8ADF-BD36B2D34BA9}"/>
              </a:ext>
            </a:extLst>
          </p:cNvPr>
          <p:cNvSpPr/>
          <p:nvPr/>
        </p:nvSpPr>
        <p:spPr>
          <a:xfrm>
            <a:off x="240089" y="6269830"/>
            <a:ext cx="11711822" cy="43295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u="sng" strike="noStrike" baseline="0" dirty="0">
                <a:latin typeface="+mj-lt"/>
                <a:ea typeface="+mj-ea"/>
                <a:cs typeface="+mj-cs"/>
              </a:rPr>
              <a:t>M.G. </a:t>
            </a:r>
            <a:r>
              <a:rPr lang="en-US" sz="2000" b="1" u="sng" strike="noStrike" baseline="0" dirty="0" err="1">
                <a:latin typeface="+mj-lt"/>
                <a:ea typeface="+mj-ea"/>
                <a:cs typeface="+mj-cs"/>
              </a:rPr>
              <a:t>Dainotti</a:t>
            </a:r>
            <a:r>
              <a:rPr lang="en-US" sz="2000" b="1" dirty="0">
                <a:latin typeface="+mj-lt"/>
                <a:ea typeface="+mj-ea"/>
                <a:cs typeface="+mj-cs"/>
              </a:rPr>
              <a:t>  </a:t>
            </a:r>
            <a:r>
              <a:rPr lang="en-US" sz="2000" b="1" u="sng" dirty="0">
                <a:latin typeface="+mj-lt"/>
                <a:ea typeface="+mj-ea"/>
                <a:cs typeface="+mj-cs"/>
              </a:rPr>
              <a:t>      </a:t>
            </a:r>
            <a:r>
              <a:rPr lang="en-US" sz="2000" b="1" dirty="0">
                <a:latin typeface="+mj-lt"/>
                <a:ea typeface="+mj-ea"/>
                <a:cs typeface="+mj-cs"/>
              </a:rPr>
              <a:t> </a:t>
            </a:r>
            <a:r>
              <a:rPr lang="en-US" sz="2000" b="1" u="none" strike="noStrike" baseline="0" dirty="0">
                <a:latin typeface="+mj-lt"/>
                <a:ea typeface="+mj-ea"/>
                <a:cs typeface="+mj-cs"/>
              </a:rPr>
              <a:t>, </a:t>
            </a:r>
            <a:r>
              <a:rPr lang="en-US" sz="2000" b="1" strike="noStrike" baseline="0" dirty="0">
                <a:latin typeface="+mj-lt"/>
                <a:ea typeface="+mj-ea"/>
                <a:cs typeface="+mj-cs"/>
              </a:rPr>
              <a:t>B. De Simone</a:t>
            </a:r>
            <a:r>
              <a:rPr lang="en-US" sz="2000" b="1" u="none" strike="noStrike" baseline="0" dirty="0">
                <a:latin typeface="+mj-lt"/>
                <a:ea typeface="+mj-ea"/>
                <a:cs typeface="+mj-cs"/>
              </a:rPr>
              <a:t>, T. Schiavone, G. </a:t>
            </a:r>
            <a:r>
              <a:rPr lang="en-US" sz="2000" b="1" u="none" strike="noStrike" baseline="0" dirty="0" err="1">
                <a:latin typeface="+mj-lt"/>
                <a:ea typeface="+mj-ea"/>
                <a:cs typeface="+mj-cs"/>
              </a:rPr>
              <a:t>Montani</a:t>
            </a:r>
            <a:r>
              <a:rPr lang="en-US" sz="2000" b="1" u="none" strike="noStrike" baseline="0" dirty="0">
                <a:latin typeface="+mj-lt"/>
                <a:ea typeface="+mj-ea"/>
                <a:cs typeface="+mj-cs"/>
              </a:rPr>
              <a:t>, E. </a:t>
            </a:r>
            <a:r>
              <a:rPr lang="en-US" sz="2000" b="1" dirty="0">
                <a:latin typeface="+mj-lt"/>
                <a:ea typeface="+mj-ea"/>
                <a:cs typeface="+mj-cs"/>
              </a:rPr>
              <a:t>Rinaldi, G. </a:t>
            </a:r>
            <a:r>
              <a:rPr lang="en-US" sz="2000" b="1" dirty="0" err="1">
                <a:latin typeface="+mj-lt"/>
                <a:ea typeface="+mj-ea"/>
                <a:cs typeface="+mj-cs"/>
              </a:rPr>
              <a:t>Lambiase</a:t>
            </a:r>
            <a:r>
              <a:rPr lang="en-US" sz="2000" b="1" dirty="0">
                <a:latin typeface="+mj-lt"/>
                <a:ea typeface="+mj-ea"/>
                <a:cs typeface="+mj-cs"/>
              </a:rPr>
              <a:t>, M. Bogdan, and S. </a:t>
            </a:r>
            <a:r>
              <a:rPr lang="en-US" sz="2000" b="1" dirty="0" err="1">
                <a:latin typeface="+mj-lt"/>
                <a:ea typeface="+mj-ea"/>
                <a:cs typeface="+mj-cs"/>
              </a:rPr>
              <a:t>Ugale</a:t>
            </a:r>
            <a:endParaRPr lang="en-US" sz="2000" b="1" u="none" strike="noStrike" baseline="0" dirty="0">
              <a:latin typeface="+mj-lt"/>
              <a:ea typeface="+mj-ea"/>
              <a:cs typeface="+mj-cs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A67C7360-8CA8-4B62-8AF4-7FFCF51F0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395" y="2869808"/>
            <a:ext cx="4607931" cy="300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CC5E9BC-72B8-4D20-9ABE-D60347B1E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200" y="2220720"/>
            <a:ext cx="1057052" cy="105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A7358214-054B-4B57-BDE7-0D0968FA1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999" y="4783603"/>
            <a:ext cx="1291332" cy="126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C525EBB-837D-4BE9-B19E-7230837F9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754" y="1256477"/>
            <a:ext cx="1545816" cy="87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8FFFFDA-CBDC-4B6B-B2DF-EC30508A1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296" y="2393266"/>
            <a:ext cx="1686072" cy="48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1D5BEFD-D679-4211-BE61-50F8EF593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7450" y="3151164"/>
            <a:ext cx="1131277" cy="113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26835EE4-E4D1-4D35-BD6A-785F4D700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046" y="1508077"/>
            <a:ext cx="1392702" cy="41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52E62C2-061C-4693-BE21-D9D0C159B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416" y="1101797"/>
            <a:ext cx="1152982" cy="117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9F12411D-4729-4B66-942D-DE938F4CF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171" y="4713262"/>
            <a:ext cx="1124830" cy="112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9F1E4CDA-FE8C-4D6B-B875-B1A5CBF21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750" y="3630859"/>
            <a:ext cx="886777" cy="112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C1F4ADB4-7E30-4460-AA65-40199C4AE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081" y="4692382"/>
            <a:ext cx="1143315" cy="118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8D9B9E5A-0E33-4AE9-87A8-C64F75100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138" y="1079695"/>
            <a:ext cx="1186962" cy="149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AA9792E-8D34-41D6-8380-EC976A970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843" y="3000961"/>
            <a:ext cx="100965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30E81100-91B7-4DFE-B3C9-51ADA6830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192" y="2574385"/>
            <a:ext cx="951221" cy="113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2FA9E46-2CBD-3658-673F-99B83844D08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9597" t="30402" r="43991" b="36101"/>
          <a:stretch/>
        </p:blipFill>
        <p:spPr>
          <a:xfrm>
            <a:off x="332694" y="1209822"/>
            <a:ext cx="3866939" cy="15732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A8B31B9-D1DE-B883-801B-F6D13FCFC7B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3181" t="19641" r="21106" b="8100"/>
          <a:stretch/>
        </p:blipFill>
        <p:spPr>
          <a:xfrm>
            <a:off x="332694" y="2858779"/>
            <a:ext cx="3252413" cy="289184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B8811D-FAAF-F6AE-C59D-3FB4F1067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914" y="6251168"/>
            <a:ext cx="401473" cy="46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8E67D1F-F5F2-5162-C61A-005D9D7FA4A9}"/>
              </a:ext>
            </a:extLst>
          </p:cNvPr>
          <p:cNvSpPr txBox="1"/>
          <p:nvPr/>
        </p:nvSpPr>
        <p:spPr>
          <a:xfrm>
            <a:off x="10466614" y="224621"/>
            <a:ext cx="6088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solidFill>
                  <a:schemeClr val="bg1"/>
                </a:solidFill>
              </a:rPr>
              <a:t>14</a:t>
            </a:r>
          </a:p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592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87343534-CAC6-474D-977F-8E8E33146FF6}"/>
              </a:ext>
            </a:extLst>
          </p:cNvPr>
          <p:cNvSpPr/>
          <p:nvPr/>
        </p:nvSpPr>
        <p:spPr>
          <a:xfrm>
            <a:off x="475860" y="310959"/>
            <a:ext cx="11215397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0" u="none" strike="noStrike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Discussion of the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97434E83-3E1D-46CF-889F-66513E228DA0}"/>
                  </a:ext>
                </a:extLst>
              </p:cNvPr>
              <p:cNvSpPr/>
              <p:nvPr/>
            </p:nvSpPr>
            <p:spPr>
              <a:xfrm>
                <a:off x="713790" y="1298936"/>
                <a:ext cx="6890659" cy="51398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000" b="1" dirty="0">
                    <a:solidFill>
                      <a:schemeClr val="bg1"/>
                    </a:solidFill>
                  </a:rPr>
                  <a:t>SNe </a:t>
                </a:r>
                <a:r>
                  <a:rPr lang="it-IT" sz="2000" b="1" dirty="0" err="1">
                    <a:solidFill>
                      <a:schemeClr val="bg1"/>
                    </a:solidFill>
                  </a:rPr>
                  <a:t>Ia</a:t>
                </a:r>
                <a:r>
                  <a:rPr lang="it-IT" sz="2000" b="1" dirty="0">
                    <a:solidFill>
                      <a:schemeClr val="bg1"/>
                    </a:solidFill>
                  </a:rPr>
                  <a:t> ANALYSIS: POSSIBLE ASTROPHYSICAL EFFECTS</a:t>
                </a:r>
              </a:p>
              <a:p>
                <a:endParaRPr lang="it-IT" sz="1400" dirty="0"/>
              </a:p>
              <a:p>
                <a:endParaRPr lang="it-IT" dirty="0"/>
              </a:p>
              <a:p>
                <a:endParaRPr lang="it-IT" dirty="0"/>
              </a:p>
              <a:p>
                <a:endParaRPr lang="it-IT" dirty="0"/>
              </a:p>
              <a:p>
                <a:r>
                  <a:rPr lang="it-IT" sz="2000" dirty="0"/>
                  <a:t>POSSIBLE EVOLUTIONARY EFFECTS ON THE OBSERVABLES LIKE COLOR, STRETCH AND MASS CORRECTION OR STATISTICAL FLUCTUATIONS OR EVEN HIDDEN BIASES </a:t>
                </a:r>
              </a:p>
              <a:p>
                <a:endParaRPr lang="it-IT" sz="2000" dirty="0"/>
              </a:p>
              <a:p>
                <a:pPr marL="342900" indent="-342900">
                  <a:buFontTx/>
                  <a:buChar char="-"/>
                </a:pPr>
                <a:r>
                  <a:rPr lang="it-IT" sz="2000" dirty="0"/>
                  <a:t>IN ANOTHER PAPER, NICOLAS ET AL. 2021, IT IS SHOWN THAT THE STRETCH FACTOR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2000" dirty="0"/>
                  <a:t>) SHOWS AN EVOLUTIONARY TREND WITH REDSHIFT AND THIS MAY EXPLAIN OUR OBSERVED TREND.</a:t>
                </a:r>
              </a:p>
              <a:p>
                <a:endParaRPr lang="it-IT" sz="2000" dirty="0"/>
              </a:p>
              <a:p>
                <a:pPr marL="342900" indent="-342900">
                  <a:buFontTx/>
                  <a:buChar char="-"/>
                </a:pPr>
                <a:r>
                  <a:rPr lang="it-IT" sz="2000" u="sng" dirty="0"/>
                  <a:t>FUTURE WORK: INVESTIGATE THE HUBBLE CONSTANT TENSION IN THE PANTHEON+ SAMPLE</a:t>
                </a:r>
                <a:endParaRPr lang="it-IT" sz="1600" u="sng" dirty="0"/>
              </a:p>
            </p:txBody>
          </p:sp>
        </mc:Choice>
        <mc:Fallback xmlns="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97434E83-3E1D-46CF-889F-66513E228D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90" y="1298936"/>
                <a:ext cx="6890659" cy="5139869"/>
              </a:xfrm>
              <a:prstGeom prst="rect">
                <a:avLst/>
              </a:prstGeom>
              <a:blipFill>
                <a:blip r:embed="rId2"/>
                <a:stretch>
                  <a:fillRect l="-885" t="-593" r="-1504" b="-11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FC99DD05-8C1D-81B7-2A36-AA050F9BF5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70" t="22721" r="50561" b="35782"/>
          <a:stretch/>
        </p:blipFill>
        <p:spPr>
          <a:xfrm>
            <a:off x="7630794" y="2575248"/>
            <a:ext cx="4296061" cy="289249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A1AF65-22CA-5779-DCDD-AF19E9D847A0}"/>
              </a:ext>
            </a:extLst>
          </p:cNvPr>
          <p:cNvSpPr txBox="1"/>
          <p:nvPr/>
        </p:nvSpPr>
        <p:spPr>
          <a:xfrm>
            <a:off x="7952014" y="5467739"/>
            <a:ext cx="39071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/>
              <a:t>N</a:t>
            </a:r>
            <a:r>
              <a:rPr lang="it-IT" sz="1600" b="1" dirty="0">
                <a:solidFill>
                  <a:schemeClr val="tx1"/>
                </a:solidFill>
              </a:rPr>
              <a:t>. Nicolas, et al., 2021, A&amp;A, 649, A74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6D72778-C614-AAC9-2803-4A3A5D80719C}"/>
              </a:ext>
            </a:extLst>
          </p:cNvPr>
          <p:cNvSpPr txBox="1"/>
          <p:nvPr/>
        </p:nvSpPr>
        <p:spPr>
          <a:xfrm>
            <a:off x="10475945" y="2815126"/>
            <a:ext cx="12153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 err="1"/>
              <a:t>Asymmetric</a:t>
            </a:r>
            <a:r>
              <a:rPr lang="it-IT" sz="1400" dirty="0"/>
              <a:t> </a:t>
            </a:r>
            <a:r>
              <a:rPr lang="it-IT" sz="1400" dirty="0" err="1"/>
              <a:t>distribution</a:t>
            </a:r>
            <a:endParaRPr lang="it-IT" sz="14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D574050-0300-EEF5-E74C-4863F5EB61C9}"/>
              </a:ext>
            </a:extLst>
          </p:cNvPr>
          <p:cNvSpPr txBox="1"/>
          <p:nvPr/>
        </p:nvSpPr>
        <p:spPr>
          <a:xfrm>
            <a:off x="10466614" y="224621"/>
            <a:ext cx="608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798154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87343534-CAC6-474D-977F-8E8E33146FF6}"/>
              </a:ext>
            </a:extLst>
          </p:cNvPr>
          <p:cNvSpPr/>
          <p:nvPr/>
        </p:nvSpPr>
        <p:spPr>
          <a:xfrm>
            <a:off x="494522" y="330481"/>
            <a:ext cx="11178074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0" u="none" strike="noStrike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Discussion of the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97434E83-3E1D-46CF-889F-66513E228DA0}"/>
                  </a:ext>
                </a:extLst>
              </p:cNvPr>
              <p:cNvSpPr/>
              <p:nvPr/>
            </p:nvSpPr>
            <p:spPr>
              <a:xfrm>
                <a:off x="755780" y="1289602"/>
                <a:ext cx="10618236" cy="38472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000" b="1" dirty="0">
                    <a:solidFill>
                      <a:schemeClr val="bg1"/>
                    </a:solidFill>
                  </a:rPr>
                  <a:t>SNe </a:t>
                </a:r>
                <a:r>
                  <a:rPr lang="it-IT" sz="2000" b="1" dirty="0" err="1">
                    <a:solidFill>
                      <a:schemeClr val="bg1"/>
                    </a:solidFill>
                  </a:rPr>
                  <a:t>Ia</a:t>
                </a:r>
                <a:r>
                  <a:rPr lang="it-IT" sz="2000" b="1" dirty="0">
                    <a:solidFill>
                      <a:schemeClr val="bg1"/>
                    </a:solidFill>
                  </a:rPr>
                  <a:t> ANALYSIS: POSSIBLE THEORETICAL MODELING</a:t>
                </a:r>
              </a:p>
              <a:p>
                <a:endParaRPr lang="it-IT" sz="2400" b="1" dirty="0">
                  <a:solidFill>
                    <a:schemeClr val="bg1"/>
                  </a:solidFill>
                </a:endParaRPr>
              </a:p>
              <a:p>
                <a:endParaRPr lang="it-IT" sz="2400" b="1" dirty="0">
                  <a:solidFill>
                    <a:schemeClr val="bg1"/>
                  </a:solidFill>
                </a:endParaRPr>
              </a:p>
              <a:p>
                <a:r>
                  <a:rPr lang="it-IT" dirty="0">
                    <a:solidFill>
                      <a:schemeClr val="tx1"/>
                    </a:solidFill>
                  </a:rPr>
                  <a:t>THIS RESULTS CAN BE EXPLAINED THANKS TO DIFFERENT THEORETICAL FRAMEWORKS</a:t>
                </a:r>
              </a:p>
              <a:p>
                <a:endParaRPr lang="it-IT" dirty="0">
                  <a:solidFill>
                    <a:schemeClr val="tx1"/>
                  </a:solidFill>
                </a:endParaRPr>
              </a:p>
              <a:p>
                <a:r>
                  <a:rPr lang="it-IT" dirty="0">
                    <a:solidFill>
                      <a:schemeClr val="tx1"/>
                    </a:solidFill>
                  </a:rPr>
                  <a:t>IF NOT DUE TO ASTROPHYSICAL BIASES OR SELECTION EFFECTS</a:t>
                </a:r>
              </a:p>
              <a:p>
                <a:endParaRPr lang="it-IT" sz="1600" dirty="0">
                  <a:solidFill>
                    <a:schemeClr val="tx1"/>
                  </a:solidFill>
                </a:endParaRPr>
              </a:p>
              <a:p>
                <a:endParaRPr lang="it-IT" sz="16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Tx/>
                  <a:buChar char="-"/>
                </a:pPr>
                <a:r>
                  <a:rPr lang="it-IT" dirty="0">
                    <a:solidFill>
                      <a:schemeClr val="tx1"/>
                    </a:solidFill>
                  </a:rPr>
                  <a:t>MODIFIED GRAVITY SCENARIO,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d>
                      <m:d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-&gt; IN MODIFIED THEORIES THERE IS A VARIATION OF THE G CONSTANT (ex.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f</m:t>
                    </m:r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THEORIES, HU-SAWICKI MODEL) </a:t>
                </a:r>
              </a:p>
              <a:p>
                <a:pPr marL="285750" indent="-285750">
                  <a:buFontTx/>
                  <a:buChar char="-"/>
                </a:pPr>
                <a:endParaRPr lang="it-IT" dirty="0">
                  <a:solidFill>
                    <a:schemeClr val="tx1"/>
                  </a:solidFill>
                </a:endParaRPr>
              </a:p>
              <a:p>
                <a:r>
                  <a:rPr lang="it-IT" dirty="0">
                    <a:solidFill>
                      <a:schemeClr val="tx1"/>
                    </a:solidFill>
                  </a:rPr>
                  <a:t>&gt; THE HU-SAWICKI MODEL WITH VARYING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HAS BEEN ANALYZED BUT THE HUBBLE CONSTANT </a:t>
                </a:r>
                <a:r>
                  <a:rPr lang="it-IT" dirty="0"/>
                  <a:t>DECREASING TREND</a:t>
                </a:r>
                <a:r>
                  <a:rPr lang="it-IT" dirty="0">
                    <a:solidFill>
                      <a:schemeClr val="tx1"/>
                    </a:solidFill>
                  </a:rPr>
                  <a:t> WAS PROVEN TO HOLD ANYWAY</a:t>
                </a:r>
              </a:p>
            </p:txBody>
          </p:sp>
        </mc:Choice>
        <mc:Fallback xmlns="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97434E83-3E1D-46CF-889F-66513E228D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80" y="1289602"/>
                <a:ext cx="10618236" cy="3847207"/>
              </a:xfrm>
              <a:prstGeom prst="rect">
                <a:avLst/>
              </a:prstGeom>
              <a:blipFill>
                <a:blip r:embed="rId2"/>
                <a:stretch>
                  <a:fillRect l="-631" t="-951" b="-15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3D07F4EC-90BB-4674-8A7D-E04FE172FEA6}"/>
                  </a:ext>
                </a:extLst>
              </p:cNvPr>
              <p:cNvSpPr txBox="1"/>
              <p:nvPr/>
            </p:nvSpPr>
            <p:spPr>
              <a:xfrm>
                <a:off x="6988536" y="5351494"/>
                <a:ext cx="2883875" cy="882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𝐹</m:t>
                    </m:r>
                    <m:r>
                      <a:rPr lang="it-IT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sSub>
                          <m:sSubPr>
                            <m:ctrlP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it-IT" sz="3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3D07F4EC-90BB-4674-8A7D-E04FE172FE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8536" y="5351494"/>
                <a:ext cx="2883875" cy="8821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1471AD3A-48AB-46B7-9BB0-795F0F0346E0}"/>
              </a:ext>
            </a:extLst>
          </p:cNvPr>
          <p:cNvCxnSpPr>
            <a:cxnSpLocks/>
          </p:cNvCxnSpPr>
          <p:nvPr/>
        </p:nvCxnSpPr>
        <p:spPr>
          <a:xfrm flipV="1">
            <a:off x="3343804" y="5527970"/>
            <a:ext cx="4549894" cy="3234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5396A2E-AEF1-4D0E-9EDC-5B9039AB875F}"/>
              </a:ext>
            </a:extLst>
          </p:cNvPr>
          <p:cNvSpPr txBox="1"/>
          <p:nvPr/>
        </p:nvSpPr>
        <p:spPr>
          <a:xfrm>
            <a:off x="1187809" y="5389752"/>
            <a:ext cx="23964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THIS «G» MAY NOT BE A CONSTANT, AFTER ALL...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F776A06-5CA5-9AEB-5941-68CEAA5D3BF1}"/>
              </a:ext>
            </a:extLst>
          </p:cNvPr>
          <p:cNvSpPr txBox="1"/>
          <p:nvPr/>
        </p:nvSpPr>
        <p:spPr>
          <a:xfrm>
            <a:off x="10466614" y="224621"/>
            <a:ext cx="608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308428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AA528B-52A5-0AE0-481E-11267E20C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885178"/>
            <a:ext cx="9159085" cy="706964"/>
          </a:xfrm>
        </p:spPr>
        <p:txBody>
          <a:bodyPr/>
          <a:lstStyle/>
          <a:p>
            <a:r>
              <a:rPr lang="it-IT" dirty="0"/>
              <a:t>How can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possibly</a:t>
            </a:r>
            <a:r>
              <a:rPr lang="it-IT" dirty="0"/>
              <a:t> solve the </a:t>
            </a:r>
            <a:r>
              <a:rPr lang="it-IT" dirty="0" err="1"/>
              <a:t>tension</a:t>
            </a:r>
            <a:r>
              <a:rPr lang="it-IT" dirty="0"/>
              <a:t>?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D0A7A419-4B4B-4C79-70C7-C62624258E8D}"/>
              </a:ext>
            </a:extLst>
          </p:cNvPr>
          <p:cNvSpPr/>
          <p:nvPr/>
        </p:nvSpPr>
        <p:spPr>
          <a:xfrm>
            <a:off x="7703577" y="2890684"/>
            <a:ext cx="4006641" cy="23892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/>
              <a:t>Excellent</a:t>
            </a:r>
            <a:r>
              <a:rPr lang="it-IT" sz="2800" dirty="0"/>
              <a:t> </a:t>
            </a:r>
            <a:r>
              <a:rPr lang="it-IT" sz="2800" dirty="0" err="1"/>
              <a:t>candidates</a:t>
            </a:r>
            <a:r>
              <a:rPr lang="it-IT" sz="2800" dirty="0"/>
              <a:t>:</a:t>
            </a:r>
          </a:p>
          <a:p>
            <a:pPr algn="ctr"/>
            <a:r>
              <a:rPr lang="it-IT" sz="2800" u="sng" dirty="0"/>
              <a:t>Gamma-ray Bursts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ttangolo con angoli arrotondati 3">
                <a:extLst>
                  <a:ext uri="{FF2B5EF4-FFF2-40B4-BE49-F238E27FC236}">
                    <a16:creationId xmlns:a16="http://schemas.microsoft.com/office/drawing/2014/main" id="{83F56440-DEA0-91E0-AC1E-3656D8D3481B}"/>
                  </a:ext>
                </a:extLst>
              </p:cNvPr>
              <p:cNvSpPr/>
              <p:nvPr/>
            </p:nvSpPr>
            <p:spPr>
              <a:xfrm>
                <a:off x="585020" y="3584132"/>
                <a:ext cx="4257367" cy="119953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400" dirty="0"/>
                  <a:t>Using probes in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26</m:t>
                      </m:r>
                      <m:r>
                        <a:rPr lang="it-IT" sz="2400" b="0" i="0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it-IT" sz="24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1100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4" name="Rettangolo con angoli arrotondati 3">
                <a:extLst>
                  <a:ext uri="{FF2B5EF4-FFF2-40B4-BE49-F238E27FC236}">
                    <a16:creationId xmlns:a16="http://schemas.microsoft.com/office/drawing/2014/main" id="{83F56440-DEA0-91E0-AC1E-3656D8D348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20" y="3584132"/>
                <a:ext cx="4257367" cy="1199536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EA4CE512-7F8B-FE35-2017-FB15AD60EBB8}"/>
              </a:ext>
            </a:extLst>
          </p:cNvPr>
          <p:cNvCxnSpPr>
            <a:cxnSpLocks/>
          </p:cNvCxnSpPr>
          <p:nvPr/>
        </p:nvCxnSpPr>
        <p:spPr>
          <a:xfrm>
            <a:off x="5043949" y="4105242"/>
            <a:ext cx="2541641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403109C-BF29-9913-439B-EB6305DE3757}"/>
              </a:ext>
            </a:extLst>
          </p:cNvPr>
          <p:cNvSpPr txBox="1"/>
          <p:nvPr/>
        </p:nvSpPr>
        <p:spPr>
          <a:xfrm>
            <a:off x="5324172" y="3584132"/>
            <a:ext cx="1882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Century Gothic" panose="020B0502020202020204" pitchFamily="34" charset="0"/>
              </a:rPr>
              <a:t>Which probes?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4899FE-8A5F-F8A2-A7B8-30A4209F13CE}"/>
              </a:ext>
            </a:extLst>
          </p:cNvPr>
          <p:cNvSpPr txBox="1"/>
          <p:nvPr/>
        </p:nvSpPr>
        <p:spPr>
          <a:xfrm>
            <a:off x="10466614" y="224621"/>
            <a:ext cx="608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solidFill>
                  <a:schemeClr val="bg1"/>
                </a:solidFill>
              </a:rPr>
              <a:t>17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D70164E-4F09-A7B2-0DAB-7D86DA868BFB}"/>
              </a:ext>
            </a:extLst>
          </p:cNvPr>
          <p:cNvSpPr txBox="1"/>
          <p:nvPr/>
        </p:nvSpPr>
        <p:spPr>
          <a:xfrm>
            <a:off x="535204" y="4946008"/>
            <a:ext cx="4356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/>
              <a:t>Quasars</a:t>
            </a:r>
            <a:r>
              <a:rPr lang="it-IT" sz="1600" b="1" dirty="0"/>
              <a:t>, standard </a:t>
            </a:r>
            <a:r>
              <a:rPr lang="it-IT" sz="1600" b="1" dirty="0" err="1"/>
              <a:t>sirens</a:t>
            </a:r>
            <a:r>
              <a:rPr lang="it-IT" sz="1600" b="1" dirty="0"/>
              <a:t>, </a:t>
            </a:r>
            <a:r>
              <a:rPr lang="it-IT" sz="1600" b="1" dirty="0" err="1"/>
              <a:t>Tip</a:t>
            </a:r>
            <a:r>
              <a:rPr lang="it-IT" sz="1600" b="1" dirty="0"/>
              <a:t> of Red </a:t>
            </a:r>
            <a:r>
              <a:rPr lang="it-IT" sz="1600" b="1" dirty="0" err="1"/>
              <a:t>Giant</a:t>
            </a:r>
            <a:r>
              <a:rPr lang="it-IT" sz="1600" b="1" dirty="0"/>
              <a:t> </a:t>
            </a:r>
            <a:r>
              <a:rPr lang="it-IT" sz="1600" b="1" dirty="0" err="1"/>
              <a:t>Branch</a:t>
            </a:r>
            <a:r>
              <a:rPr lang="it-IT" sz="1600" b="1" dirty="0"/>
              <a:t> </a:t>
            </a:r>
            <a:r>
              <a:rPr lang="it-IT" sz="1600" b="1" dirty="0" err="1"/>
              <a:t>method</a:t>
            </a:r>
            <a:r>
              <a:rPr lang="it-IT" sz="1600" b="1" dirty="0"/>
              <a:t>, </a:t>
            </a:r>
            <a:r>
              <a:rPr lang="it-IT" sz="1600" b="1" dirty="0" err="1"/>
              <a:t>Megamasers</a:t>
            </a:r>
            <a:r>
              <a:rPr lang="it-IT" sz="1600" b="1" dirty="0"/>
              <a:t>, </a:t>
            </a:r>
            <a:r>
              <a:rPr lang="it-IT" sz="1600" b="1" dirty="0" err="1"/>
              <a:t>lensed</a:t>
            </a:r>
            <a:r>
              <a:rPr lang="it-IT" sz="1600" b="1" dirty="0"/>
              <a:t> </a:t>
            </a:r>
            <a:r>
              <a:rPr lang="it-IT" sz="1600" b="1" dirty="0" err="1"/>
              <a:t>quasars</a:t>
            </a:r>
            <a:r>
              <a:rPr lang="it-IT" sz="1600" b="1" dirty="0"/>
              <a:t> and </a:t>
            </a:r>
            <a:r>
              <a:rPr lang="it-IT" sz="1600" b="1" dirty="0" err="1"/>
              <a:t>lensed</a:t>
            </a:r>
            <a:r>
              <a:rPr lang="it-IT" sz="1600" b="1" dirty="0"/>
              <a:t> </a:t>
            </a:r>
            <a:r>
              <a:rPr lang="it-IT" sz="1600" b="1" dirty="0" err="1"/>
              <a:t>SNe</a:t>
            </a:r>
            <a:r>
              <a:rPr lang="it-IT" sz="1600" b="1" dirty="0"/>
              <a:t>, </a:t>
            </a:r>
            <a:r>
              <a:rPr lang="it-IT" sz="1600" b="1" dirty="0" err="1"/>
              <a:t>but</a:t>
            </a:r>
            <a:r>
              <a:rPr lang="it-IT" sz="1600" b="1" dirty="0"/>
              <a:t> </a:t>
            </a:r>
            <a:r>
              <a:rPr lang="it-IT" sz="1600" b="1" dirty="0" err="1"/>
              <a:t>also</a:t>
            </a:r>
            <a:r>
              <a:rPr lang="it-IT" sz="16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97050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8"/>
          <p:cNvSpPr txBox="1"/>
          <p:nvPr/>
        </p:nvSpPr>
        <p:spPr>
          <a:xfrm>
            <a:off x="669789" y="4365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3400" b="1" kern="0" dirty="0">
                <a:solidFill>
                  <a:schemeClr val="bg1"/>
                </a:solidFill>
                <a:latin typeface="Anaheim"/>
                <a:ea typeface="Avenir"/>
                <a:cs typeface="Avenir"/>
                <a:sym typeface="Anaheim"/>
              </a:rPr>
              <a:t>A data catalog to perform GRB population studies, morphology, models and properties classification</a:t>
            </a:r>
            <a:endParaRPr kumimoji="0" sz="47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venir"/>
              <a:ea typeface="Avenir"/>
              <a:cs typeface="Avenir"/>
              <a:sym typeface="Aveni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1" name="Google Shape;271;p28"/>
              <p:cNvSpPr txBox="1"/>
              <p:nvPr/>
            </p:nvSpPr>
            <p:spPr>
              <a:xfrm>
                <a:off x="419100" y="2401388"/>
                <a:ext cx="6700157" cy="35701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457200" marR="0" lvl="0" indent="-381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venir"/>
                  <a:buChar char="●"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/>
                    <a:ea typeface="Avenir"/>
                    <a:cs typeface="Avenir"/>
                    <a:sym typeface="Avenir"/>
                  </a:rPr>
                  <a:t>42101 data points collected!</a:t>
                </a:r>
              </a:p>
              <a:p>
                <a:pPr marL="457200" marR="0" lvl="0" indent="-381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venir"/>
                  <a:buChar char="●"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/>
                    <a:ea typeface="Avenir"/>
                    <a:cs typeface="Avenir"/>
                    <a:sym typeface="Avenir"/>
                  </a:rPr>
                  <a:t>529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/>
                    <a:ea typeface="Avenir"/>
                    <a:cs typeface="Avenir"/>
                    <a:sym typeface="Avenir"/>
                  </a:rPr>
                  <a:t>lightcurves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/>
                    <a:ea typeface="Avenir"/>
                    <a:cs typeface="Avenir"/>
                    <a:sym typeface="Avenir"/>
                  </a:rPr>
                  <a:t> gathered </a:t>
                </a:r>
              </a:p>
              <a:p>
                <a:pPr marL="457200" marR="0" lvl="0" indent="-381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venir"/>
                  <a:buChar char="●"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/>
                    <a:ea typeface="Avenir"/>
                    <a:cs typeface="Avenir"/>
                    <a:sym typeface="Avenir"/>
                  </a:rPr>
                  <a:t>We are working on for</a:t>
                </a:r>
              </a:p>
              <a:p>
                <a:pPr marL="914400" marR="0" lvl="1" indent="-381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venir"/>
                  <a:buChar char="○"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/>
                    <a:ea typeface="Avenir"/>
                    <a:cs typeface="Avenir"/>
                    <a:sym typeface="Avenir"/>
                  </a:rPr>
                  <a:t>On-the-fly conversion from fitted flux to </a:t>
                </a:r>
                <a:r>
                  <a:rPr kumimoji="0" lang="en-US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/>
                    <a:ea typeface="Avenir"/>
                    <a:cs typeface="Avenir"/>
                    <a:sym typeface="Avenir"/>
                  </a:rPr>
                  <a:t>luminosity</a:t>
                </a:r>
              </a:p>
              <a:p>
                <a:pPr marL="914400" marR="0" lvl="1" indent="-381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venir"/>
                  <a:buChar char="○"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/>
                    <a:ea typeface="Avenir"/>
                    <a:cs typeface="Avenir"/>
                    <a:sym typeface="Avenir"/>
                  </a:rPr>
                  <a:t>Ability to download magnitude and flux data files in uniform format </a:t>
                </a:r>
              </a:p>
              <a:p>
                <a:pPr marL="914400" marR="0" lvl="1" indent="-381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venir"/>
                  <a:buChar char="○"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/>
                    <a:ea typeface="Avenir"/>
                    <a:cs typeface="Avenir"/>
                    <a:sym typeface="Avenir"/>
                  </a:rPr>
                  <a:t>Automatic plots with the embedded fitting, both Bayesian </a:t>
                </a:r>
                <a:r>
                  <a:rPr lang="en-US" sz="2000" kern="0" dirty="0">
                    <a:solidFill>
                      <a:srgbClr val="000000"/>
                    </a:solidFill>
                    <a:latin typeface="Avenir"/>
                    <a:ea typeface="Avenir"/>
                    <a:cs typeface="Avenir"/>
                    <a:sym typeface="Avenir"/>
                  </a:rPr>
                  <a:t>(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/>
                    <a:ea typeface="Avenir"/>
                    <a:cs typeface="Avenir"/>
                    <a:sym typeface="Avenir"/>
                  </a:rPr>
                  <a:t>MCMC)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ar-AE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venir"/>
                          </a:rPr>
                        </m:ctrlPr>
                      </m:sSupPr>
                      <m:e>
                        <m:r>
                          <a:rPr kumimoji="0" lang="ar-AE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venir"/>
                          </a:rPr>
                          <m:t>𝜒</m:t>
                        </m:r>
                      </m:e>
                      <m:sup>
                        <m:r>
                          <a:rPr kumimoji="0" lang="ar-AE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venir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/>
                    <a:sym typeface="Avenir"/>
                  </a:rPr>
                  <a:t> for LCs and spectr</a:t>
                </a:r>
                <a:r>
                  <a:rPr lang="en-US" sz="2000" kern="0" noProof="0" dirty="0">
                    <a:solidFill>
                      <a:srgbClr val="000000"/>
                    </a:solidFill>
                    <a:latin typeface="Avenir"/>
                    <a:sym typeface="Avenir"/>
                  </a:rPr>
                  <a:t>a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"/>
                  <a:sym typeface="Avenir"/>
                </a:endParaRPr>
              </a:p>
              <a:p>
                <a:pPr marL="914400" marR="0" lvl="1" indent="-381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venir"/>
                  <a:buChar char="○"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/>
                    <a:ea typeface="Avenir"/>
                    <a:cs typeface="Avenir"/>
                    <a:sym typeface="Avenir"/>
                  </a:rPr>
                  <a:t>Web scraper for automatizing data collection (ongoing)</a:t>
                </a:r>
              </a:p>
              <a:p>
                <a:pPr marL="914400" marR="0" lvl="1" indent="-381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venir"/>
                  <a:buChar char="○"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"/>
                    <a:ea typeface="Avenir"/>
                    <a:cs typeface="Avenir"/>
                    <a:sym typeface="Avenir"/>
                  </a:rPr>
                  <a:t>Packaging for release to the scientific community</a:t>
                </a:r>
                <a:endParaRPr kumimoji="0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"/>
                  <a:ea typeface="Avenir"/>
                  <a:cs typeface="Avenir"/>
                  <a:sym typeface="Avenir"/>
                </a:endParaRPr>
              </a:p>
            </p:txBody>
          </p:sp>
        </mc:Choice>
        <mc:Fallback xmlns="">
          <p:sp>
            <p:nvSpPr>
              <p:cNvPr id="271" name="Google Shape;271;p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" y="2401388"/>
                <a:ext cx="6700157" cy="3570178"/>
              </a:xfrm>
              <a:prstGeom prst="rect">
                <a:avLst/>
              </a:prstGeom>
              <a:blipFill>
                <a:blip r:embed="rId3"/>
                <a:stretch>
                  <a:fillRect l="-273" t="-1706" b="-20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60403E81-D047-D016-8149-99C4C05FD128}"/>
              </a:ext>
            </a:extLst>
          </p:cNvPr>
          <p:cNvSpPr txBox="1"/>
          <p:nvPr/>
        </p:nvSpPr>
        <p:spPr>
          <a:xfrm>
            <a:off x="157316" y="6227341"/>
            <a:ext cx="1203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M. G. Dainotti, The RATIR Collaboration, R. Fathima, D. Levine, </a:t>
            </a:r>
            <a:r>
              <a:rPr lang="it-IT" sz="1400" b="1" dirty="0"/>
              <a:t>B. De Simone</a:t>
            </a:r>
            <a:r>
              <a:rPr lang="it-IT" sz="1400" dirty="0"/>
              <a:t> Y. Niino, Oates, Cenko et al., 2022 (</a:t>
            </a:r>
            <a:r>
              <a:rPr lang="it-IT" sz="1400" dirty="0" err="1"/>
              <a:t>supported</a:t>
            </a:r>
            <a:r>
              <a:rPr lang="it-IT" sz="1400" dirty="0"/>
              <a:t> by </a:t>
            </a:r>
            <a:r>
              <a:rPr lang="it-IT" sz="1400" dirty="0" err="1"/>
              <a:t>Exploratory</a:t>
            </a:r>
            <a:r>
              <a:rPr lang="it-IT" sz="1400" dirty="0"/>
              <a:t> </a:t>
            </a:r>
            <a:r>
              <a:rPr lang="it-IT" sz="1400" dirty="0" err="1"/>
              <a:t>Reseach</a:t>
            </a:r>
            <a:r>
              <a:rPr lang="it-IT" sz="1400" dirty="0"/>
              <a:t> Grant)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2B554D84-4D29-44BC-A077-95D6E818300A}"/>
              </a:ext>
            </a:extLst>
          </p:cNvPr>
          <p:cNvSpPr/>
          <p:nvPr/>
        </p:nvSpPr>
        <p:spPr>
          <a:xfrm>
            <a:off x="8825501" y="2597524"/>
            <a:ext cx="791110" cy="10359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A948F3-2F9D-59D1-2856-128EFC45F0F8}"/>
              </a:ext>
            </a:extLst>
          </p:cNvPr>
          <p:cNvSpPr/>
          <p:nvPr/>
        </p:nvSpPr>
        <p:spPr>
          <a:xfrm>
            <a:off x="7541231" y="3790364"/>
            <a:ext cx="3359649" cy="1119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Contact us at: bdesimone@unisa.it</a:t>
            </a:r>
          </a:p>
          <a:p>
            <a:pPr algn="ctr"/>
            <a:r>
              <a:rPr lang="en-US" b="1" dirty="0"/>
              <a:t>maria.dainotti@nao.ac.jp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E3BD24F-3417-24B9-BD29-D2A5A367A6AF}"/>
              </a:ext>
            </a:extLst>
          </p:cNvPr>
          <p:cNvSpPr txBox="1"/>
          <p:nvPr/>
        </p:nvSpPr>
        <p:spPr>
          <a:xfrm>
            <a:off x="10466614" y="224621"/>
            <a:ext cx="6088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solidFill>
                  <a:schemeClr val="bg1"/>
                </a:solidFill>
              </a:rPr>
              <a:t>18</a:t>
            </a:r>
          </a:p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87343534-CAC6-474D-977F-8E8E33146FF6}"/>
              </a:ext>
            </a:extLst>
          </p:cNvPr>
          <p:cNvSpPr/>
          <p:nvPr/>
        </p:nvSpPr>
        <p:spPr>
          <a:xfrm>
            <a:off x="513184" y="517941"/>
            <a:ext cx="11172868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0" u="none" strike="noStrike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Summary and conclusions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97434E83-3E1D-46CF-889F-66513E228DA0}"/>
              </a:ext>
            </a:extLst>
          </p:cNvPr>
          <p:cNvSpPr/>
          <p:nvPr/>
        </p:nvSpPr>
        <p:spPr>
          <a:xfrm>
            <a:off x="569864" y="2369741"/>
            <a:ext cx="110522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000" b="1" dirty="0"/>
              <a:t>THE HUBBLE CONSTANT TENSION IS STILL AN OPEN PROBLEM. </a:t>
            </a:r>
            <a:r>
              <a:rPr lang="it-IT" sz="2000" b="1" dirty="0" err="1"/>
              <a:t>SNe</a:t>
            </a:r>
            <a:r>
              <a:rPr lang="it-IT" sz="2000" b="1" dirty="0"/>
              <a:t> </a:t>
            </a:r>
            <a:r>
              <a:rPr lang="it-IT" sz="2000" b="1" dirty="0" err="1"/>
              <a:t>Ia</a:t>
            </a:r>
            <a:r>
              <a:rPr lang="it-IT" sz="2000" b="1" dirty="0"/>
              <a:t> ALONE ARE NOT ENOUGH</a:t>
            </a:r>
          </a:p>
          <a:p>
            <a:endParaRPr lang="it-IT" sz="20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000" b="1" dirty="0"/>
              <a:t>THE ROLE OF </a:t>
            </a:r>
            <a:r>
              <a:rPr lang="it-IT" sz="2000" b="1" dirty="0" err="1"/>
              <a:t>GRBs</a:t>
            </a:r>
            <a:r>
              <a:rPr lang="it-IT" sz="2000" b="1" dirty="0"/>
              <a:t> IS CRUCIAL. CORRELATIONS ARE PROMISING TOOLS FOR STANDARDIZING </a:t>
            </a:r>
            <a:r>
              <a:rPr lang="it-IT" sz="2000" b="1" dirty="0" err="1"/>
              <a:t>GRBs</a:t>
            </a:r>
            <a:r>
              <a:rPr lang="it-IT" sz="2000" b="1" dirty="0"/>
              <a:t> AND FOR TESTING COSMOLOGICAL MODELS</a:t>
            </a:r>
          </a:p>
          <a:p>
            <a:endParaRPr lang="it-IT" sz="20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000" b="1" dirty="0"/>
              <a:t>THE MOST COMPLETE OPTICAL CATALOG OF </a:t>
            </a:r>
            <a:r>
              <a:rPr lang="it-IT" sz="2000" b="1" dirty="0" err="1"/>
              <a:t>GRBs</a:t>
            </a:r>
            <a:r>
              <a:rPr lang="it-IT" sz="2000" b="1" dirty="0"/>
              <a:t> WITH REDSHIFT AIMS TO PROVIDE SCIENTIFIC COMMUNITY A RELIABLE DATA SET FOR ESTIMATING COSMOLOGICAL PARAMETERS (YOU ARE WELCOME TO CONTRIBUTE!)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20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2000" b="1" dirty="0"/>
              <a:t>STANDARDIZED CANDLES (</a:t>
            </a:r>
            <a:r>
              <a:rPr lang="it-IT" sz="2000" b="1" dirty="0" err="1"/>
              <a:t>SNe</a:t>
            </a:r>
            <a:r>
              <a:rPr lang="it-IT" sz="2000" b="1" dirty="0"/>
              <a:t> </a:t>
            </a:r>
            <a:r>
              <a:rPr lang="it-IT" sz="2000" b="1" dirty="0" err="1"/>
              <a:t>Ia</a:t>
            </a:r>
            <a:r>
              <a:rPr lang="it-IT" sz="2000" b="1" dirty="0"/>
              <a:t>) + STANDARDIZABLE CANDLES (</a:t>
            </a:r>
            <a:r>
              <a:rPr lang="it-IT" sz="2000" b="1" dirty="0" err="1"/>
              <a:t>GRBs</a:t>
            </a:r>
            <a:r>
              <a:rPr lang="it-IT" sz="2000" b="1" dirty="0"/>
              <a:t>) + OTHER PROBES = CAST MORE LIGHT ON THE OPEN COSMOLOGICAL PROBLEMS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23A4A7C-1457-E0FD-EC27-84D1D6E45689}"/>
              </a:ext>
            </a:extLst>
          </p:cNvPr>
          <p:cNvSpPr txBox="1"/>
          <p:nvPr/>
        </p:nvSpPr>
        <p:spPr>
          <a:xfrm>
            <a:off x="10466614" y="234453"/>
            <a:ext cx="6088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solidFill>
                  <a:schemeClr val="bg1"/>
                </a:solidFill>
              </a:rPr>
              <a:t>19</a:t>
            </a:r>
          </a:p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839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	</a:t>
            </a:r>
            <a:r>
              <a:rPr lang="en-US" sz="4400" dirty="0"/>
              <a:t> </a:t>
            </a:r>
            <a:r>
              <a:rPr lang="en-US" sz="4400" b="1" dirty="0"/>
              <a:t>Outline of the talk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683" y="2598622"/>
            <a:ext cx="11497690" cy="3413530"/>
          </a:xfrm>
        </p:spPr>
        <p:txBody>
          <a:bodyPr>
            <a:normAutofit fontScale="2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1200" b="1" dirty="0"/>
              <a:t>Introduction on modern cosmology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200" b="1" dirty="0"/>
              <a:t>The Hubble constant tension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200" b="1" dirty="0"/>
              <a:t>The binning approach to the Hubble tension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200" b="1" dirty="0"/>
              <a:t>On the Hubble constant tension in the </a:t>
            </a:r>
            <a:r>
              <a:rPr lang="en-US" sz="11200" b="1" dirty="0" err="1"/>
              <a:t>SNe</a:t>
            </a:r>
            <a:r>
              <a:rPr lang="en-US" sz="11200" b="1" dirty="0"/>
              <a:t> Ia Pantheon sample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200" b="1" dirty="0"/>
              <a:t>Summary of the results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200" b="1" dirty="0"/>
              <a:t>The importance of Gamma-ray Bursts as high-redshift probes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1200" b="1" dirty="0"/>
              <a:t>Discussion and conclusions</a:t>
            </a:r>
            <a:endParaRPr lang="en-US" sz="9600" b="1" dirty="0"/>
          </a:p>
          <a:p>
            <a:pPr marL="514350" indent="-514350">
              <a:buFont typeface="+mj-lt"/>
              <a:buAutoNum type="arabicPeriod"/>
            </a:pPr>
            <a:endParaRPr lang="en-US" sz="9200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309C7B8-AFC6-2EBC-05FA-A36D3E3C9A6F}"/>
              </a:ext>
            </a:extLst>
          </p:cNvPr>
          <p:cNvSpPr txBox="1"/>
          <p:nvPr/>
        </p:nvSpPr>
        <p:spPr>
          <a:xfrm>
            <a:off x="10466614" y="224621"/>
            <a:ext cx="6088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solidFill>
                  <a:schemeClr val="bg1"/>
                </a:solidFill>
              </a:rPr>
              <a:t>2</a:t>
            </a:r>
          </a:p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8136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A1E2D9D-3AE7-450C-82FA-213AECF2E9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6"/>
          <a:stretch/>
        </p:blipFill>
        <p:spPr>
          <a:xfrm>
            <a:off x="3499" y="0"/>
            <a:ext cx="12191980" cy="6858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3B63C4CD-3021-458A-BFFB-091A3C408CA0}"/>
              </a:ext>
            </a:extLst>
          </p:cNvPr>
          <p:cNvSpPr/>
          <p:nvPr/>
        </p:nvSpPr>
        <p:spPr>
          <a:xfrm>
            <a:off x="223935" y="63701"/>
            <a:ext cx="9475738" cy="10691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 for your attention!</a:t>
            </a:r>
            <a:endParaRPr lang="en-US" sz="4800" b="0" u="none" strike="noStrike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Fumetto: rettangolo 5">
            <a:extLst>
              <a:ext uri="{FF2B5EF4-FFF2-40B4-BE49-F238E27FC236}">
                <a16:creationId xmlns:a16="http://schemas.microsoft.com/office/drawing/2014/main" id="{122610E0-D65D-493C-A228-8AAF8E797CB5}"/>
              </a:ext>
            </a:extLst>
          </p:cNvPr>
          <p:cNvSpPr/>
          <p:nvPr/>
        </p:nvSpPr>
        <p:spPr>
          <a:xfrm>
            <a:off x="5960598" y="1442929"/>
            <a:ext cx="5739619" cy="2293034"/>
          </a:xfrm>
          <a:prstGeom prst="wedgeRectCallout">
            <a:avLst>
              <a:gd name="adj1" fmla="val -7264"/>
              <a:gd name="adj2" fmla="val 6796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8930A71-33B7-4681-B28E-CED0C2F8A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096" y="1656179"/>
            <a:ext cx="1495864" cy="200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BA3FCB5-DB64-4CA3-BBD2-2815888098B6}"/>
              </a:ext>
            </a:extLst>
          </p:cNvPr>
          <p:cNvSpPr txBox="1"/>
          <p:nvPr/>
        </p:nvSpPr>
        <p:spPr>
          <a:xfrm>
            <a:off x="7680960" y="1772529"/>
            <a:ext cx="390765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/>
              <a:t>If</a:t>
            </a:r>
            <a:r>
              <a:rPr lang="it-IT" sz="2000" dirty="0"/>
              <a:t> </a:t>
            </a:r>
            <a:r>
              <a:rPr lang="it-IT" sz="2000" dirty="0" err="1"/>
              <a:t>you</a:t>
            </a:r>
            <a:r>
              <a:rPr lang="it-IT" sz="2000" dirty="0"/>
              <a:t> </a:t>
            </a:r>
            <a:r>
              <a:rPr lang="it-IT" sz="2000" dirty="0" err="1"/>
              <a:t>want</a:t>
            </a:r>
            <a:r>
              <a:rPr lang="it-IT" sz="2000" dirty="0"/>
              <a:t> to join </a:t>
            </a:r>
            <a:r>
              <a:rPr lang="it-IT" sz="2000" dirty="0" err="1"/>
              <a:t>us</a:t>
            </a:r>
            <a:r>
              <a:rPr lang="it-IT" sz="2000" dirty="0"/>
              <a:t>: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maria.dainotti@nao.ac.jp</a:t>
            </a:r>
            <a:endParaRPr lang="it-IT" dirty="0">
              <a:solidFill>
                <a:srgbClr val="0000FF"/>
              </a:solidFill>
            </a:endParaRPr>
          </a:p>
          <a:p>
            <a:r>
              <a:rPr lang="it-IT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bdesimone@unisa.it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A9A24CF-E00A-3E44-099D-B7B037CA5BA2}"/>
              </a:ext>
            </a:extLst>
          </p:cNvPr>
          <p:cNvSpPr txBox="1"/>
          <p:nvPr/>
        </p:nvSpPr>
        <p:spPr>
          <a:xfrm>
            <a:off x="10466614" y="224621"/>
            <a:ext cx="6088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solidFill>
                  <a:schemeClr val="bg1"/>
                </a:solidFill>
              </a:rPr>
              <a:t>20</a:t>
            </a:r>
          </a:p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446236D-31B1-9ECC-61A4-1698AF7AAFBE}"/>
              </a:ext>
            </a:extLst>
          </p:cNvPr>
          <p:cNvSpPr/>
          <p:nvPr/>
        </p:nvSpPr>
        <p:spPr>
          <a:xfrm>
            <a:off x="303296" y="4875232"/>
            <a:ext cx="5252633" cy="10691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Any comments or questions?</a:t>
            </a:r>
            <a:endParaRPr lang="en-US" sz="4800" b="0" u="none" strike="noStrike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49413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87343534-CAC6-474D-977F-8E8E33146FF6}"/>
              </a:ext>
            </a:extLst>
          </p:cNvPr>
          <p:cNvSpPr/>
          <p:nvPr/>
        </p:nvSpPr>
        <p:spPr>
          <a:xfrm>
            <a:off x="0" y="273137"/>
            <a:ext cx="12192000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Theory vs. Data</a:t>
            </a:r>
            <a:endParaRPr lang="en-US" sz="3600" b="0" u="none" strike="noStrike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97434E83-3E1D-46CF-889F-66513E228DA0}"/>
                  </a:ext>
                </a:extLst>
              </p:cNvPr>
              <p:cNvSpPr/>
              <p:nvPr/>
            </p:nvSpPr>
            <p:spPr>
              <a:xfrm>
                <a:off x="474784" y="1247380"/>
                <a:ext cx="1112965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solidFill>
                      <a:schemeClr val="bg1"/>
                    </a:solidFill>
                  </a:rPr>
                  <a:t>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it-IT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chemeClr val="bg1"/>
                    </a:solidFill>
                  </a:rPr>
                  <a:t> TEST IS PERFORMED FOR EACH BIN IN ORDER TO FIND THE BEST VALUE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97434E83-3E1D-46CF-889F-66513E228D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84" y="1247380"/>
                <a:ext cx="11129650" cy="369332"/>
              </a:xfrm>
              <a:prstGeom prst="rect">
                <a:avLst/>
              </a:prstGeom>
              <a:blipFill>
                <a:blip r:embed="rId2"/>
                <a:stretch>
                  <a:fillRect l="-493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98ADC835-7BF0-4149-88AB-B4BA9AE81203}"/>
                  </a:ext>
                </a:extLst>
              </p:cNvPr>
              <p:cNvSpPr txBox="1"/>
              <p:nvPr/>
            </p:nvSpPr>
            <p:spPr>
              <a:xfrm>
                <a:off x="282148" y="3657350"/>
                <a:ext cx="4463208" cy="3895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𝑜𝑏𝑠</m:t>
                          </m:r>
                        </m:sub>
                        <m:sup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𝑆𝑁</m:t>
                          </m:r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sSub>
                        <m:sSub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98ADC835-7BF0-4149-88AB-B4BA9AE81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148" y="3657350"/>
                <a:ext cx="4463208" cy="389530"/>
              </a:xfrm>
              <a:prstGeom prst="rect">
                <a:avLst/>
              </a:prstGeom>
              <a:blipFill>
                <a:blip r:embed="rId3"/>
                <a:stretch>
                  <a:fillRect b="-15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19DBB75D-C4C2-490D-99EA-59A79984EA17}"/>
                  </a:ext>
                </a:extLst>
              </p:cNvPr>
              <p:cNvSpPr txBox="1"/>
              <p:nvPr/>
            </p:nvSpPr>
            <p:spPr>
              <a:xfrm>
                <a:off x="6225333" y="3103668"/>
                <a:ext cx="5379101" cy="6915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𝑆𝑁</m:t>
                          </m:r>
                          <m: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d>
                        <m:d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func>
                        <m:func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fName>
                        <m:e>
                          <m:d>
                            <m:dPr>
                              <m:ctrlP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it-IT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it-IT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.</m:t>
                                      </m:r>
                                      <m:sSub>
                                        <m:sSubPr>
                                          <m:ctrlPr>
                                            <a:rPr lang="it-IT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it-IT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it-IT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,…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it-IT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a:rPr lang="it-IT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𝑝𝑐</m:t>
                                  </m:r>
                                </m:den>
                              </m:f>
                              <m: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25</m:t>
                          </m:r>
                        </m:e>
                      </m:func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19DBB75D-C4C2-490D-99EA-59A79984E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333" y="3103668"/>
                <a:ext cx="5379101" cy="6915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9AD8894A-D960-4B02-8D52-83CF158875BE}"/>
                  </a:ext>
                </a:extLst>
              </p:cNvPr>
              <p:cNvSpPr txBox="1"/>
              <p:nvPr/>
            </p:nvSpPr>
            <p:spPr>
              <a:xfrm>
                <a:off x="438065" y="4796497"/>
                <a:ext cx="3886199" cy="12472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it-IT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it-IT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Sup>
                                    <m:sSubSupPr>
                                      <m:ctrlPr>
                                        <a:rPr lang="it-IT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it-IT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𝑜𝑏𝑠</m:t>
                                      </m:r>
                                    </m:sub>
                                    <m:sup>
                                      <m:r>
                                        <a:rPr lang="it-IT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  <m:r>
                                    <a:rPr lang="it-IT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it-IT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it-IT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it-IT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  <m:sup>
                                      <m:r>
                                        <a:rPr lang="it-IT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  <m:r>
                                    <a:rPr lang="it-IT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it-IT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it-IT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it-IT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it-IT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it-IT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  <m:r>
                                        <a:rPr lang="it-IT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𝑜𝑏𝑠</m:t>
                                      </m:r>
                                    </m:sub>
                                    <m:sup>
                                      <m:r>
                                        <a:rPr lang="it-IT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</m:e>
                                <m:sup>
                                  <m:r>
                                    <a:rPr lang="it-IT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9AD8894A-D960-4B02-8D52-83CF15887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65" y="4796497"/>
                <a:ext cx="3886199" cy="12472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C0F2270C-8FEC-4B4B-ACC1-C57C3B432ACA}"/>
              </a:ext>
            </a:extLst>
          </p:cNvPr>
          <p:cNvCxnSpPr>
            <a:cxnSpLocks/>
          </p:cNvCxnSpPr>
          <p:nvPr/>
        </p:nvCxnSpPr>
        <p:spPr>
          <a:xfrm>
            <a:off x="1347018" y="4159045"/>
            <a:ext cx="906889" cy="7046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AF42BB26-1D60-44C8-9CDA-9BE9DCF1340A}"/>
              </a:ext>
            </a:extLst>
          </p:cNvPr>
          <p:cNvCxnSpPr>
            <a:cxnSpLocks/>
          </p:cNvCxnSpPr>
          <p:nvPr/>
        </p:nvCxnSpPr>
        <p:spPr>
          <a:xfrm flipH="1">
            <a:off x="3740515" y="3710037"/>
            <a:ext cx="2915924" cy="11211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3BC1ED81-5DE2-4258-AC23-2A87A240ED37}"/>
                  </a:ext>
                </a:extLst>
              </p:cNvPr>
              <p:cNvSpPr txBox="1"/>
              <p:nvPr/>
            </p:nvSpPr>
            <p:spPr>
              <a:xfrm>
                <a:off x="7297480" y="4673826"/>
                <a:ext cx="3886199" cy="5345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it-IT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𝑆𝑁𝑒</m:t>
                          </m:r>
                        </m:sub>
                        <m:sup>
                          <m:r>
                            <a:rPr lang="it-IT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3BC1ED81-5DE2-4258-AC23-2A87A240E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7480" y="4673826"/>
                <a:ext cx="3886199" cy="5345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5499C2E7-A41E-4162-B483-ADB0D56BF31C}"/>
                  </a:ext>
                </a:extLst>
              </p:cNvPr>
              <p:cNvSpPr txBox="1"/>
              <p:nvPr/>
            </p:nvSpPr>
            <p:spPr>
              <a:xfrm>
                <a:off x="8078236" y="5362608"/>
                <a:ext cx="2324685" cy="4428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it-IT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𝑜𝑏𝑠</m:t>
                          </m:r>
                        </m:sub>
                        <m:sup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𝑆𝑁</m:t>
                          </m:r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𝑆𝑁</m:t>
                          </m:r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5499C2E7-A41E-4162-B483-ADB0D56BF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8236" y="5362608"/>
                <a:ext cx="2324685" cy="442878"/>
              </a:xfrm>
              <a:prstGeom prst="rect">
                <a:avLst/>
              </a:prstGeom>
              <a:blipFill>
                <a:blip r:embed="rId7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BBB3056D-3184-A72F-5562-6C0D1A7F6E58}"/>
              </a:ext>
            </a:extLst>
          </p:cNvPr>
          <p:cNvCxnSpPr>
            <a:cxnSpLocks/>
          </p:cNvCxnSpPr>
          <p:nvPr/>
        </p:nvCxnSpPr>
        <p:spPr>
          <a:xfrm flipV="1">
            <a:off x="4491237" y="5332860"/>
            <a:ext cx="2726032" cy="469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9A982A94-0A76-07FE-3ECB-A1498A299400}"/>
              </a:ext>
            </a:extLst>
          </p:cNvPr>
          <p:cNvSpPr/>
          <p:nvPr/>
        </p:nvSpPr>
        <p:spPr>
          <a:xfrm>
            <a:off x="7659330" y="4574378"/>
            <a:ext cx="3185652" cy="1391622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C9456BF-A5F6-2933-D47C-AEC074E02F2D}"/>
              </a:ext>
            </a:extLst>
          </p:cNvPr>
          <p:cNvSpPr txBox="1"/>
          <p:nvPr/>
        </p:nvSpPr>
        <p:spPr>
          <a:xfrm>
            <a:off x="7459596" y="6085111"/>
            <a:ext cx="3698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M. G. Dainotti, et al., 2021, </a:t>
            </a:r>
            <a:r>
              <a:rPr lang="it-IT" sz="1400" b="1" dirty="0" err="1"/>
              <a:t>ApJ</a:t>
            </a:r>
            <a:r>
              <a:rPr lang="it-IT" sz="1400" b="1" dirty="0"/>
              <a:t>, 912, 150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FD4654B2-E4EB-4BBF-16A4-CF5192EDDABE}"/>
                  </a:ext>
                </a:extLst>
              </p:cNvPr>
              <p:cNvSpPr txBox="1"/>
              <p:nvPr/>
            </p:nvSpPr>
            <p:spPr>
              <a:xfrm>
                <a:off x="7412195" y="4085935"/>
                <a:ext cx="367992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800" dirty="0">
                    <a:solidFill>
                      <a:schemeClr val="tx1"/>
                    </a:solidFill>
                  </a:rPr>
                  <a:t>With the </a:t>
                </a:r>
                <a:r>
                  <a:rPr lang="it-IT" sz="1800" dirty="0" err="1">
                    <a:solidFill>
                      <a:schemeClr val="tx1"/>
                    </a:solidFill>
                  </a:rPr>
                  <a:t>covariance</a:t>
                </a:r>
                <a:r>
                  <a:rPr lang="it-IT" sz="1800" dirty="0">
                    <a:solidFill>
                      <a:schemeClr val="tx1"/>
                    </a:solidFill>
                  </a:rPr>
                  <a:t> </a:t>
                </a:r>
                <a:r>
                  <a:rPr lang="it-IT" sz="1800" dirty="0" err="1">
                    <a:solidFill>
                      <a:schemeClr val="tx1"/>
                    </a:solidFill>
                  </a:rPr>
                  <a:t>matrix</a:t>
                </a:r>
                <a:r>
                  <a:rPr lang="it-IT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it-IT" sz="1800" dirty="0">
                    <a:solidFill>
                      <a:schemeClr val="tx1"/>
                    </a:solidFill>
                  </a:rPr>
                  <a:t>    </a:t>
                </a:r>
              </a:p>
            </p:txBody>
          </p:sp>
        </mc:Choice>
        <mc:Fallback xmlns="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FD4654B2-E4EB-4BBF-16A4-CF5192EDDA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2195" y="4085935"/>
                <a:ext cx="3679922" cy="369332"/>
              </a:xfrm>
              <a:prstGeom prst="rect">
                <a:avLst/>
              </a:prstGeom>
              <a:blipFill>
                <a:blip r:embed="rId8"/>
                <a:stretch>
                  <a:fillRect l="-1490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67589B68-6D4A-C328-FD2E-5F2369EAF8FE}"/>
              </a:ext>
            </a:extLst>
          </p:cNvPr>
          <p:cNvSpPr txBox="1"/>
          <p:nvPr/>
        </p:nvSpPr>
        <p:spPr>
          <a:xfrm rot="19418415">
            <a:off x="1112575" y="2948077"/>
            <a:ext cx="19372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App. </a:t>
            </a:r>
            <a:r>
              <a:rPr lang="it-IT" sz="1600" dirty="0" err="1"/>
              <a:t>magnitude</a:t>
            </a: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F812827C-8DC7-8B26-59ED-B7892D2F7AD4}"/>
              </a:ext>
            </a:extLst>
          </p:cNvPr>
          <p:cNvSpPr txBox="1"/>
          <p:nvPr/>
        </p:nvSpPr>
        <p:spPr>
          <a:xfrm rot="19418415">
            <a:off x="1756632" y="2876842"/>
            <a:ext cx="22117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 err="1"/>
              <a:t>Fiducial</a:t>
            </a:r>
            <a:r>
              <a:rPr lang="it-IT" sz="1600" dirty="0"/>
              <a:t> </a:t>
            </a:r>
            <a:r>
              <a:rPr lang="it-IT" sz="1600" dirty="0" err="1"/>
              <a:t>abs</a:t>
            </a:r>
            <a:r>
              <a:rPr lang="it-IT" sz="1600" dirty="0"/>
              <a:t>. mag.</a:t>
            </a: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7DD561ED-CB9F-CD93-3954-898B960A25DB}"/>
              </a:ext>
            </a:extLst>
          </p:cNvPr>
          <p:cNvSpPr txBox="1"/>
          <p:nvPr/>
        </p:nvSpPr>
        <p:spPr>
          <a:xfrm rot="19418415">
            <a:off x="2454186" y="2944526"/>
            <a:ext cx="22117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Stretch</a:t>
            </a: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7564CDA8-E92D-CDF3-87E1-CB6C1B122B9E}"/>
              </a:ext>
            </a:extLst>
          </p:cNvPr>
          <p:cNvSpPr txBox="1"/>
          <p:nvPr/>
        </p:nvSpPr>
        <p:spPr>
          <a:xfrm rot="19418415">
            <a:off x="3037969" y="2936712"/>
            <a:ext cx="22117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</a:rPr>
              <a:t>Color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207F3624-E754-489D-A174-0F43F23EB159}"/>
              </a:ext>
            </a:extLst>
          </p:cNvPr>
          <p:cNvSpPr txBox="1"/>
          <p:nvPr/>
        </p:nvSpPr>
        <p:spPr>
          <a:xfrm rot="19418415">
            <a:off x="3735524" y="2843439"/>
            <a:ext cx="22117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Host-mass </a:t>
            </a:r>
            <a:r>
              <a:rPr lang="it-IT" sz="1600" dirty="0" err="1"/>
              <a:t>corr</a:t>
            </a:r>
            <a:r>
              <a:rPr lang="it-IT" sz="1600" dirty="0"/>
              <a:t>.</a:t>
            </a: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F7A8087D-2E02-603C-F4D1-75BEE148E349}"/>
              </a:ext>
            </a:extLst>
          </p:cNvPr>
          <p:cNvSpPr txBox="1"/>
          <p:nvPr/>
        </p:nvSpPr>
        <p:spPr>
          <a:xfrm rot="19418415">
            <a:off x="4406795" y="2885382"/>
            <a:ext cx="22117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 err="1"/>
              <a:t>Bias</a:t>
            </a:r>
            <a:r>
              <a:rPr lang="it-IT" sz="1600" dirty="0"/>
              <a:t> </a:t>
            </a:r>
            <a:r>
              <a:rPr lang="it-IT" sz="1600" dirty="0" err="1"/>
              <a:t>corr</a:t>
            </a:r>
            <a:r>
              <a:rPr lang="it-IT" sz="1600" dirty="0"/>
              <a:t>.</a:t>
            </a: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6927EEE-AE4E-592A-61ED-A7BED30A8E10}"/>
              </a:ext>
            </a:extLst>
          </p:cNvPr>
          <p:cNvSpPr txBox="1"/>
          <p:nvPr/>
        </p:nvSpPr>
        <p:spPr>
          <a:xfrm>
            <a:off x="10466614" y="224621"/>
            <a:ext cx="6088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solidFill>
                  <a:schemeClr val="bg1"/>
                </a:solidFill>
              </a:rPr>
              <a:t>B1</a:t>
            </a:r>
          </a:p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42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8365470D-0178-4B5C-9399-F06F719C3A65}"/>
              </a:ext>
            </a:extLst>
          </p:cNvPr>
          <p:cNvSpPr txBox="1"/>
          <p:nvPr/>
        </p:nvSpPr>
        <p:spPr>
          <a:xfrm>
            <a:off x="339213" y="634057"/>
            <a:ext cx="115922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Criteria</a:t>
            </a:r>
            <a:r>
              <a:rPr lang="it-IT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for the </a:t>
            </a:r>
            <a:r>
              <a:rPr lang="it-IT" sz="36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bins</a:t>
            </a:r>
            <a:r>
              <a:rPr lang="it-IT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sz="36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selection</a:t>
            </a:r>
            <a:endParaRPr lang="it-IT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B068081-85B5-4CA5-8116-8810271D5B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8" t="23577" r="4923" b="16291"/>
          <a:stretch/>
        </p:blipFill>
        <p:spPr>
          <a:xfrm>
            <a:off x="763638" y="1724944"/>
            <a:ext cx="9184640" cy="340214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8F09119-E1B6-40A2-96FE-FA6FBF6942B6}"/>
              </a:ext>
            </a:extLst>
          </p:cNvPr>
          <p:cNvSpPr txBox="1"/>
          <p:nvPr/>
        </p:nvSpPr>
        <p:spPr>
          <a:xfrm>
            <a:off x="484465" y="5314440"/>
            <a:ext cx="103703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</a:t>
            </a:r>
            <a:r>
              <a:rPr lang="it-IT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bins</a:t>
            </a:r>
            <a:r>
              <a:rPr lang="it-I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-&gt; the best </a:t>
            </a:r>
            <a:r>
              <a:rPr lang="it-IT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choice</a:t>
            </a:r>
            <a:r>
              <a:rPr lang="it-I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</a:t>
            </a:r>
            <a:r>
              <a:rPr lang="it-IT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closed</a:t>
            </a:r>
            <a:r>
              <a:rPr lang="it-I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contours</a:t>
            </a:r>
            <a:r>
              <a:rPr lang="it-I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and 1-sigma </a:t>
            </a:r>
            <a:r>
              <a:rPr lang="it-IT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compatibility</a:t>
            </a:r>
            <a:r>
              <a:rPr lang="it-I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with </a:t>
            </a:r>
            <a:r>
              <a:rPr lang="it-IT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total</a:t>
            </a:r>
            <a:r>
              <a:rPr lang="it-I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Pantheon)</a:t>
            </a:r>
          </a:p>
          <a:p>
            <a:pPr marL="285750" indent="-285750">
              <a:buFontTx/>
              <a:buChar char="-"/>
            </a:pPr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</a:t>
            </a:r>
            <a:r>
              <a:rPr lang="it-IT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bins</a:t>
            </a:r>
            <a:r>
              <a:rPr lang="it-I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-&gt; </a:t>
            </a:r>
            <a:r>
              <a:rPr lang="it-IT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comparison</a:t>
            </a:r>
            <a:r>
              <a:rPr lang="it-I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with </a:t>
            </a:r>
            <a:r>
              <a:rPr lang="it-IT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Kazantzidis</a:t>
            </a:r>
            <a:r>
              <a:rPr lang="it-I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&amp; </a:t>
            </a:r>
            <a:r>
              <a:rPr lang="it-IT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Perivolaropoulos</a:t>
            </a:r>
            <a:r>
              <a:rPr lang="it-I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(2020a) </a:t>
            </a:r>
          </a:p>
          <a:p>
            <a:pPr marL="285750" indent="-285750">
              <a:buFontTx/>
              <a:buChar char="-"/>
            </a:pPr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20, 40 </a:t>
            </a:r>
            <a:r>
              <a:rPr lang="it-IT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bins</a:t>
            </a:r>
            <a:r>
              <a:rPr lang="it-I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-&gt; to test the </a:t>
            </a:r>
            <a:r>
              <a:rPr lang="it-IT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independence</a:t>
            </a:r>
            <a:r>
              <a:rPr lang="it-I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of the </a:t>
            </a:r>
            <a:r>
              <a:rPr lang="it-IT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results</a:t>
            </a:r>
            <a:r>
              <a:rPr lang="it-I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on the </a:t>
            </a:r>
            <a:r>
              <a:rPr lang="it-IT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binning</a:t>
            </a:r>
            <a:r>
              <a:rPr lang="it-I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choice</a:t>
            </a:r>
            <a:r>
              <a:rPr lang="it-I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FB2325F-1EA2-4ED2-A467-D83A8C4587F2}"/>
              </a:ext>
            </a:extLst>
          </p:cNvPr>
          <p:cNvSpPr txBox="1"/>
          <p:nvPr/>
        </p:nvSpPr>
        <p:spPr>
          <a:xfrm>
            <a:off x="9948278" y="3546152"/>
            <a:ext cx="19428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l-GR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Λ</a:t>
            </a:r>
            <a:r>
              <a:rPr lang="it-IT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CDM model)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A3F4DD9-1ABC-E42A-0C7B-6295FF91003C}"/>
              </a:ext>
            </a:extLst>
          </p:cNvPr>
          <p:cNvSpPr txBox="1"/>
          <p:nvPr/>
        </p:nvSpPr>
        <p:spPr>
          <a:xfrm>
            <a:off x="8423159" y="4918172"/>
            <a:ext cx="3698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M. G. Dainotti, et al., 2021, </a:t>
            </a:r>
            <a:r>
              <a:rPr lang="it-IT" sz="1400" b="1" dirty="0" err="1"/>
              <a:t>ApJ</a:t>
            </a:r>
            <a:r>
              <a:rPr lang="it-IT" sz="1400" b="1" dirty="0"/>
              <a:t>, 912, 150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F6B6AA5-7AE6-6256-91C7-20035539CF02}"/>
              </a:ext>
            </a:extLst>
          </p:cNvPr>
          <p:cNvSpPr txBox="1"/>
          <p:nvPr/>
        </p:nvSpPr>
        <p:spPr>
          <a:xfrm>
            <a:off x="10466614" y="224621"/>
            <a:ext cx="6088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solidFill>
                  <a:schemeClr val="bg1"/>
                </a:solidFill>
              </a:rPr>
              <a:t>B2</a:t>
            </a:r>
          </a:p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477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8365470D-0178-4B5C-9399-F06F719C3A65}"/>
                  </a:ext>
                </a:extLst>
              </p:cNvPr>
              <p:cNvSpPr txBox="1"/>
              <p:nvPr/>
            </p:nvSpPr>
            <p:spPr>
              <a:xfrm>
                <a:off x="290053" y="575064"/>
                <a:ext cx="1159223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36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Calibration of the </a:t>
                </a:r>
                <a:r>
                  <a:rPr lang="it-IT" sz="3600" dirty="0" err="1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fiducial</a:t>
                </a:r>
                <a:r>
                  <a:rPr lang="it-IT" sz="36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it-IT" sz="3600" dirty="0" err="1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value</a:t>
                </a:r>
                <a:r>
                  <a:rPr lang="it-IT" sz="36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for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it-IT" sz="3600" b="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8365470D-0178-4B5C-9399-F06F719C3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53" y="575064"/>
                <a:ext cx="11592232" cy="646331"/>
              </a:xfrm>
              <a:prstGeom prst="rect">
                <a:avLst/>
              </a:prstGeom>
              <a:blipFill>
                <a:blip r:embed="rId2"/>
                <a:stretch>
                  <a:fillRect t="-16981" b="-4056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98F09119-E1B6-40A2-96FE-FA6FBF6942B6}"/>
                  </a:ext>
                </a:extLst>
              </p:cNvPr>
              <p:cNvSpPr txBox="1"/>
              <p:nvPr/>
            </p:nvSpPr>
            <p:spPr>
              <a:xfrm>
                <a:off x="422788" y="2826765"/>
                <a:ext cx="3698810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b="0" i="1" u="sng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it-IT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the SN </a:t>
                </a:r>
                <a:r>
                  <a:rPr lang="it-IT" u="sng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Ia</a:t>
                </a:r>
                <a:r>
                  <a:rPr lang="it-IT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it-IT" u="sng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fiducial</a:t>
                </a:r>
                <a:r>
                  <a:rPr lang="it-IT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it-IT" u="sng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absolute</a:t>
                </a:r>
                <a:r>
                  <a:rPr lang="it-IT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it-IT" u="sng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magnitude</a:t>
                </a:r>
                <a:r>
                  <a:rPr lang="it-IT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</a:t>
                </a:r>
                <a:r>
                  <a:rPr lang="it-IT" u="sng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is</a:t>
                </a:r>
                <a:r>
                  <a:rPr lang="it-IT" u="sng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degenerate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u="sng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 u="sng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i="1" u="sng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it-IT" u="sng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endParaRPr lang="it-IT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endParaRPr lang="it-IT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:r>
                  <a:rPr lang="it-IT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We</a:t>
                </a:r>
                <a:r>
                  <a:rPr lang="it-IT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it-IT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calibrated</a:t>
                </a:r>
                <a:r>
                  <a:rPr lang="it-IT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the first bin in </a:t>
                </a:r>
                <a:r>
                  <a:rPr lang="it-IT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every</a:t>
                </a:r>
                <a:r>
                  <a:rPr lang="it-IT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it-IT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division</a:t>
                </a:r>
                <a:r>
                  <a:rPr lang="it-IT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it-IT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assuming</a:t>
                </a:r>
                <a:endParaRPr lang="it-IT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73</m:t>
                    </m:r>
                    <m:r>
                      <a:rPr lang="it-IT" i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i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i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𝑘𝑚</m:t>
                    </m:r>
                    <m:r>
                      <a:rPr lang="it-IT" i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i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𝑀𝑝𝑐</m:t>
                    </m:r>
                  </m:oMath>
                </a14:m>
                <a:r>
                  <a:rPr lang="it-IT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98F09119-E1B6-40A2-96FE-FA6FBF6942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788" y="2826765"/>
                <a:ext cx="3698810" cy="2308324"/>
              </a:xfrm>
              <a:prstGeom prst="rect">
                <a:avLst/>
              </a:prstGeom>
              <a:blipFill>
                <a:blip r:embed="rId3"/>
                <a:stretch>
                  <a:fillRect l="-1647" t="-1852" r="-1153" b="-291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300643F7-A8E7-4774-9C9A-B8ED63A0F3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78" t="26861" r="4230" b="12803"/>
          <a:stretch/>
        </p:blipFill>
        <p:spPr>
          <a:xfrm>
            <a:off x="4270660" y="1520499"/>
            <a:ext cx="7100043" cy="261253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8463085-FF47-414B-BAE9-D78EBAAB3D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39" t="22346" r="4000" b="17317"/>
          <a:stretch/>
        </p:blipFill>
        <p:spPr>
          <a:xfrm>
            <a:off x="4298266" y="4167927"/>
            <a:ext cx="7082269" cy="261253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3AF5B5C-2D04-52A1-B836-E97A3E9C77D8}"/>
              </a:ext>
            </a:extLst>
          </p:cNvPr>
          <p:cNvSpPr txBox="1"/>
          <p:nvPr/>
        </p:nvSpPr>
        <p:spPr>
          <a:xfrm>
            <a:off x="599456" y="6386237"/>
            <a:ext cx="3698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M. G. Dainotti, et al., 2021, </a:t>
            </a:r>
            <a:r>
              <a:rPr lang="it-IT" sz="1400" b="1" dirty="0" err="1"/>
              <a:t>ApJ</a:t>
            </a:r>
            <a:r>
              <a:rPr lang="it-IT" sz="1400" b="1" dirty="0"/>
              <a:t>, 912, 150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589719E-95DC-9733-8B92-454B32DCB4EF}"/>
              </a:ext>
            </a:extLst>
          </p:cNvPr>
          <p:cNvSpPr txBox="1"/>
          <p:nvPr/>
        </p:nvSpPr>
        <p:spPr>
          <a:xfrm>
            <a:off x="10466614" y="224621"/>
            <a:ext cx="6088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solidFill>
                  <a:schemeClr val="bg1"/>
                </a:solidFill>
              </a:rPr>
              <a:t>B3</a:t>
            </a:r>
          </a:p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297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87343534-CAC6-474D-977F-8E8E33146FF6}"/>
              </a:ext>
            </a:extLst>
          </p:cNvPr>
          <p:cNvSpPr/>
          <p:nvPr/>
        </p:nvSpPr>
        <p:spPr>
          <a:xfrm>
            <a:off x="1066800" y="676188"/>
            <a:ext cx="10058400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0" u="none" strike="noStrike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 introduction to modern cosmology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A35CDDA-8700-4678-AE8D-1A518FC9A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57" y="2329568"/>
            <a:ext cx="5598941" cy="4199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5CD7F0E4-3EE0-4B3F-A09A-0491CAB06DA0}"/>
                  </a:ext>
                </a:extLst>
              </p:cNvPr>
              <p:cNvSpPr/>
              <p:nvPr/>
            </p:nvSpPr>
            <p:spPr>
              <a:xfrm>
                <a:off x="6484622" y="2343521"/>
                <a:ext cx="5158374" cy="40318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l-GR" sz="1600" b="1" dirty="0">
                    <a:solidFill>
                      <a:schemeClr val="tx1"/>
                    </a:solidFill>
                  </a:rPr>
                  <a:t>Λ</a:t>
                </a:r>
                <a:r>
                  <a:rPr lang="it-IT" sz="1600" b="1" dirty="0">
                    <a:solidFill>
                      <a:schemeClr val="tx1"/>
                    </a:solidFill>
                  </a:rPr>
                  <a:t>CDM: «COLD DARK MATTER» (CDM, NOT DIRECTLY VISIBLE) AND THE «COSMOLOGICAL CONSTANT» (</a:t>
                </a:r>
                <a:r>
                  <a:rPr lang="el-GR" sz="1600" b="1" dirty="0">
                    <a:solidFill>
                      <a:schemeClr val="tx1"/>
                    </a:solidFill>
                  </a:rPr>
                  <a:t>Λ</a:t>
                </a:r>
                <a:r>
                  <a:rPr lang="it-IT" sz="1600" b="1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57150">
                  <a:lnSpc>
                    <a:spcPct val="90000"/>
                  </a:lnSpc>
                  <a:spcAft>
                    <a:spcPts val="600"/>
                  </a:spcAft>
                </a:pPr>
                <a:endParaRPr lang="en-US" sz="1600" b="1" dirty="0">
                  <a:solidFill>
                    <a:schemeClr val="tx1"/>
                  </a:solidFill>
                </a:endParaRPr>
              </a:p>
              <a:p>
                <a:pPr marL="57150">
                  <a:lnSpc>
                    <a:spcPct val="9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𝜴</m:t>
                        </m:r>
                      </m:e>
                      <m:sub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en-US" sz="1600" b="1" dirty="0">
                    <a:solidFill>
                      <a:schemeClr val="tx1"/>
                    </a:solidFill>
                  </a:rPr>
                  <a:t> = TOTAL MATTER DENSITY (DARK MATTER +  BARYONS) OF THE UNIVERSE</a:t>
                </a:r>
              </a:p>
              <a:p>
                <a:pPr marL="57150">
                  <a:lnSpc>
                    <a:spcPct val="90000"/>
                  </a:lnSpc>
                  <a:spcAft>
                    <a:spcPts val="600"/>
                  </a:spcAft>
                </a:pPr>
                <a:endParaRPr lang="en-US" sz="1600" b="1" dirty="0">
                  <a:solidFill>
                    <a:schemeClr val="tx1"/>
                  </a:solidFill>
                </a:endParaRPr>
              </a:p>
              <a:p>
                <a:pPr marL="57150">
                  <a:lnSpc>
                    <a:spcPct val="9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l-GR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𝜦</m:t>
                    </m:r>
                  </m:oMath>
                </a14:m>
                <a:r>
                  <a:rPr lang="en-US" sz="1600" b="1" dirty="0">
                    <a:solidFill>
                      <a:schemeClr val="tx1"/>
                    </a:solidFill>
                  </a:rPr>
                  <a:t> = THE ENERGY OF VOID, RESPONSIBLE FOR THE EXPANSION OF THE UNIVERSE</a:t>
                </a:r>
              </a:p>
              <a:p>
                <a:pPr marL="57150">
                  <a:lnSpc>
                    <a:spcPct val="90000"/>
                  </a:lnSpc>
                  <a:spcAft>
                    <a:spcPts val="600"/>
                  </a:spcAft>
                </a:pPr>
                <a:endParaRPr lang="en-US" sz="1600" b="1" dirty="0">
                  <a:solidFill>
                    <a:schemeClr val="tx1"/>
                  </a:solidFill>
                </a:endParaRPr>
              </a:p>
              <a:p>
                <a:pPr marL="57150">
                  <a:lnSpc>
                    <a:spcPct val="9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𝒘</m:t>
                    </m:r>
                  </m:oMath>
                </a14:m>
                <a:r>
                  <a:rPr lang="en-US" sz="1600" b="1" dirty="0">
                    <a:solidFill>
                      <a:schemeClr val="tx1"/>
                    </a:solidFill>
                  </a:rPr>
                  <a:t> </a:t>
                </a:r>
                <a:r>
                  <a:rPr lang="en-US" sz="1600" b="1" dirty="0"/>
                  <a:t>=</a:t>
                </a:r>
                <a:r>
                  <a:rPr lang="en-US" sz="1600" b="1" dirty="0">
                    <a:solidFill>
                      <a:schemeClr val="tx1"/>
                    </a:solidFill>
                  </a:rPr>
                  <a:t> PARAMETER OF THE EQUATION OF STATE FOR THE UNIVERSE (</a:t>
                </a:r>
                <a14:m>
                  <m:oMath xmlns:m="http://schemas.openxmlformats.org/officeDocument/2006/math">
                    <m:r>
                      <a:rPr lang="it-IT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𝒘</m:t>
                    </m:r>
                    <m:r>
                      <a:rPr lang="it-IT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it-IT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1600" b="1" dirty="0">
                    <a:solidFill>
                      <a:schemeClr val="tx1"/>
                    </a:solidFill>
                  </a:rPr>
                  <a:t> IN THE </a:t>
                </a:r>
                <a:r>
                  <a:rPr lang="el-GR" sz="1600" b="1" dirty="0"/>
                  <a:t>Λ</a:t>
                </a:r>
                <a:r>
                  <a:rPr lang="it-IT" sz="1600" b="1" dirty="0"/>
                  <a:t>CDM MODEL</a:t>
                </a:r>
                <a:r>
                  <a:rPr lang="en-US" sz="1600" b="1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57150">
                  <a:lnSpc>
                    <a:spcPct val="90000"/>
                  </a:lnSpc>
                  <a:spcAft>
                    <a:spcPts val="600"/>
                  </a:spcAft>
                </a:pPr>
                <a:endParaRPr lang="en-US" sz="1600" b="1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57150">
                  <a:lnSpc>
                    <a:spcPct val="9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1600" b="1" dirty="0">
                    <a:solidFill>
                      <a:schemeClr val="tx1"/>
                    </a:solidFill>
                  </a:rPr>
                  <a:t> = </a:t>
                </a:r>
                <a:r>
                  <a:rPr lang="en-US" sz="1600" b="1" u="sng" dirty="0">
                    <a:solidFill>
                      <a:schemeClr val="tx1"/>
                    </a:solidFill>
                  </a:rPr>
                  <a:t>HUBBLE CONSTANT</a:t>
                </a:r>
                <a:r>
                  <a:rPr lang="en-US" sz="1600" b="1" dirty="0">
                    <a:solidFill>
                      <a:schemeClr val="tx1"/>
                    </a:solidFill>
                  </a:rPr>
                  <a:t>, DESCRIBES THE UNIVERSE EXPANSION RATE IN THE </a:t>
                </a:r>
                <a:r>
                  <a:rPr lang="el-GR" sz="1600" b="1" dirty="0"/>
                  <a:t>Λ</a:t>
                </a:r>
                <a:r>
                  <a:rPr lang="it-IT" sz="1600" b="1" dirty="0"/>
                  <a:t>CDM MODEL</a:t>
                </a:r>
                <a:endParaRPr lang="it-IT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5CD7F0E4-3EE0-4B3F-A09A-0491CAB06D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4622" y="2343521"/>
                <a:ext cx="5158374" cy="4031873"/>
              </a:xfrm>
              <a:prstGeom prst="rect">
                <a:avLst/>
              </a:prstGeom>
              <a:blipFill>
                <a:blip r:embed="rId4"/>
                <a:stretch>
                  <a:fillRect t="-1057" b="-90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1FD15DEE-5FD3-8AE4-CE09-41E12B341701}"/>
                  </a:ext>
                </a:extLst>
              </p:cNvPr>
              <p:cNvSpPr txBox="1"/>
              <p:nvPr/>
            </p:nvSpPr>
            <p:spPr>
              <a:xfrm>
                <a:off x="1033370" y="2640212"/>
                <a:ext cx="658761" cy="5734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it-IT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it-IT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bg1"/>
                    </a:solidFill>
                  </a:rPr>
                  <a:t> </a:t>
                </a:r>
                <a:endParaRPr lang="it-IT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1FD15DEE-5FD3-8AE4-CE09-41E12B341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370" y="2640212"/>
                <a:ext cx="658761" cy="573427"/>
              </a:xfrm>
              <a:prstGeom prst="rect">
                <a:avLst/>
              </a:prstGeom>
              <a:blipFill>
                <a:blip r:embed="rId5"/>
                <a:stretch>
                  <a:fillRect r="-2407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873899AD-C536-9FEF-C308-0FF870576FAE}"/>
              </a:ext>
            </a:extLst>
          </p:cNvPr>
          <p:cNvCxnSpPr>
            <a:cxnSpLocks/>
          </p:cNvCxnSpPr>
          <p:nvPr/>
        </p:nvCxnSpPr>
        <p:spPr>
          <a:xfrm>
            <a:off x="1692131" y="3252967"/>
            <a:ext cx="481902" cy="130908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040A772-F672-2BE6-6E7C-9289C93B31E5}"/>
              </a:ext>
            </a:extLst>
          </p:cNvPr>
          <p:cNvCxnSpPr>
            <a:cxnSpLocks/>
          </p:cNvCxnSpPr>
          <p:nvPr/>
        </p:nvCxnSpPr>
        <p:spPr>
          <a:xfrm>
            <a:off x="1928002" y="3213639"/>
            <a:ext cx="492061" cy="30895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053AE909-0DA9-4CD0-FF98-D53F3BFB7285}"/>
                  </a:ext>
                </a:extLst>
              </p:cNvPr>
              <p:cNvSpPr txBox="1"/>
              <p:nvPr/>
            </p:nvSpPr>
            <p:spPr>
              <a:xfrm>
                <a:off x="5325153" y="5227002"/>
                <a:ext cx="446384" cy="5734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it-IT" dirty="0">
                    <a:solidFill>
                      <a:schemeClr val="bg1"/>
                    </a:solidFill>
                  </a:rPr>
                  <a:t> </a:t>
                </a:r>
                <a:endParaRPr lang="it-IT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053AE909-0DA9-4CD0-FF98-D53F3BFB7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5153" y="5227002"/>
                <a:ext cx="446384" cy="5734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C71FB114-8A35-8F03-FF64-A7DD3B270F24}"/>
              </a:ext>
            </a:extLst>
          </p:cNvPr>
          <p:cNvCxnSpPr>
            <a:cxnSpLocks/>
          </p:cNvCxnSpPr>
          <p:nvPr/>
        </p:nvCxnSpPr>
        <p:spPr>
          <a:xfrm flipH="1" flipV="1">
            <a:off x="4692099" y="5166979"/>
            <a:ext cx="633054" cy="3467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CAA3CB8-3755-1F2B-02EB-D39656F46A3C}"/>
              </a:ext>
            </a:extLst>
          </p:cNvPr>
          <p:cNvSpPr txBox="1"/>
          <p:nvPr/>
        </p:nvSpPr>
        <p:spPr>
          <a:xfrm>
            <a:off x="10466614" y="224621"/>
            <a:ext cx="6088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solidFill>
                  <a:schemeClr val="bg1"/>
                </a:solidFill>
              </a:rPr>
              <a:t>3</a:t>
            </a:r>
          </a:p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1B67C082-BF9E-1B2F-C623-A90DF0DDBA97}"/>
              </a:ext>
            </a:extLst>
          </p:cNvPr>
          <p:cNvCxnSpPr>
            <a:cxnSpLocks/>
          </p:cNvCxnSpPr>
          <p:nvPr/>
        </p:nvCxnSpPr>
        <p:spPr>
          <a:xfrm flipV="1">
            <a:off x="1736311" y="4620347"/>
            <a:ext cx="437721" cy="76788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5656011-D88B-B626-E55A-B64F84ED7FB7}"/>
              </a:ext>
            </a:extLst>
          </p:cNvPr>
          <p:cNvSpPr txBox="1"/>
          <p:nvPr/>
        </p:nvSpPr>
        <p:spPr>
          <a:xfrm>
            <a:off x="1033370" y="5504816"/>
            <a:ext cx="1411250" cy="66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VISIBLE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1800" dirty="0">
                <a:solidFill>
                  <a:schemeClr val="bg1"/>
                </a:solidFill>
              </a:rPr>
              <a:t>UNIVERSE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3A63156-C6C1-FF6E-A815-700D7C2F9C2D}"/>
              </a:ext>
            </a:extLst>
          </p:cNvPr>
          <p:cNvSpPr txBox="1"/>
          <p:nvPr/>
        </p:nvSpPr>
        <p:spPr>
          <a:xfrm>
            <a:off x="792244" y="1489200"/>
            <a:ext cx="108507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</a:rPr>
              <a:t>The </a:t>
            </a:r>
            <a:r>
              <a:rPr lang="it-IT" sz="1600" dirty="0" err="1">
                <a:solidFill>
                  <a:schemeClr val="bg1"/>
                </a:solidFill>
              </a:rPr>
              <a:t>most</a:t>
            </a:r>
            <a:r>
              <a:rPr lang="it-IT" sz="1600" dirty="0">
                <a:solidFill>
                  <a:schemeClr val="bg1"/>
                </a:solidFill>
              </a:rPr>
              <a:t> </a:t>
            </a:r>
            <a:r>
              <a:rPr lang="it-IT" sz="1600" dirty="0" err="1">
                <a:solidFill>
                  <a:schemeClr val="bg1"/>
                </a:solidFill>
              </a:rPr>
              <a:t>accredited</a:t>
            </a:r>
            <a:r>
              <a:rPr lang="it-IT" sz="1600" dirty="0">
                <a:solidFill>
                  <a:schemeClr val="bg1"/>
                </a:solidFill>
              </a:rPr>
              <a:t> model for </a:t>
            </a:r>
            <a:r>
              <a:rPr lang="it-IT" sz="1600" dirty="0" err="1">
                <a:solidFill>
                  <a:schemeClr val="bg1"/>
                </a:solidFill>
              </a:rPr>
              <a:t>describing</a:t>
            </a:r>
            <a:r>
              <a:rPr lang="it-IT" sz="1600" dirty="0">
                <a:solidFill>
                  <a:schemeClr val="bg1"/>
                </a:solidFill>
              </a:rPr>
              <a:t> the </a:t>
            </a:r>
            <a:r>
              <a:rPr lang="it-IT" sz="1600" dirty="0" err="1">
                <a:solidFill>
                  <a:schemeClr val="bg1"/>
                </a:solidFill>
              </a:rPr>
              <a:t>universe</a:t>
            </a:r>
            <a:r>
              <a:rPr lang="it-IT" sz="1600" dirty="0">
                <a:solidFill>
                  <a:schemeClr val="bg1"/>
                </a:solidFill>
              </a:rPr>
              <a:t> </a:t>
            </a:r>
            <a:r>
              <a:rPr lang="it-IT" sz="1600" dirty="0" err="1">
                <a:solidFill>
                  <a:schemeClr val="bg1"/>
                </a:solidFill>
              </a:rPr>
              <a:t>structure</a:t>
            </a:r>
            <a:r>
              <a:rPr lang="it-IT" sz="1600" dirty="0">
                <a:solidFill>
                  <a:schemeClr val="bg1"/>
                </a:solidFill>
              </a:rPr>
              <a:t> and </a:t>
            </a:r>
            <a:r>
              <a:rPr lang="it-IT" sz="1600" dirty="0" err="1">
                <a:solidFill>
                  <a:schemeClr val="bg1"/>
                </a:solidFill>
              </a:rPr>
              <a:t>evolution</a:t>
            </a:r>
            <a:r>
              <a:rPr lang="it-IT" sz="1600" dirty="0">
                <a:solidFill>
                  <a:schemeClr val="bg1"/>
                </a:solidFill>
              </a:rPr>
              <a:t> </a:t>
            </a:r>
            <a:r>
              <a:rPr lang="it-IT" sz="1600" dirty="0" err="1">
                <a:solidFill>
                  <a:schemeClr val="bg1"/>
                </a:solidFill>
              </a:rPr>
              <a:t>is</a:t>
            </a:r>
            <a:r>
              <a:rPr lang="it-IT" sz="1600" dirty="0">
                <a:solidFill>
                  <a:schemeClr val="bg1"/>
                </a:solidFill>
              </a:rPr>
              <a:t> the </a:t>
            </a:r>
            <a:r>
              <a:rPr lang="el-GR" sz="1600" dirty="0">
                <a:solidFill>
                  <a:schemeClr val="bg1"/>
                </a:solidFill>
              </a:rPr>
              <a:t>Λ</a:t>
            </a:r>
            <a:r>
              <a:rPr lang="it-IT" sz="1600" dirty="0">
                <a:solidFill>
                  <a:schemeClr val="bg1"/>
                </a:solidFill>
              </a:rPr>
              <a:t>CDM model </a:t>
            </a:r>
          </a:p>
        </p:txBody>
      </p:sp>
    </p:spTree>
    <p:extLst>
      <p:ext uri="{BB962C8B-B14F-4D97-AF65-F5344CB8AC3E}">
        <p14:creationId xmlns:p14="http://schemas.microsoft.com/office/powerpoint/2010/main" val="3511944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8937D536-C815-4353-B27B-4C87439A5496}"/>
              </a:ext>
            </a:extLst>
          </p:cNvPr>
          <p:cNvSpPr/>
          <p:nvPr/>
        </p:nvSpPr>
        <p:spPr>
          <a:xfrm>
            <a:off x="839227" y="689871"/>
            <a:ext cx="10058400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Hubble constant and its tension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endParaRPr lang="en-US" sz="4000" b="0" u="none" strike="noStrike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8FD9764A-1E02-4346-9132-16D9E0314067}"/>
                  </a:ext>
                </a:extLst>
              </p:cNvPr>
              <p:cNvSpPr/>
              <p:nvPr/>
            </p:nvSpPr>
            <p:spPr>
              <a:xfrm>
                <a:off x="563378" y="2315691"/>
                <a:ext cx="1560747" cy="7486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≝</m:t>
                      </m:r>
                      <m:f>
                        <m:fPr>
                          <m:ctrlP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it-IT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it-IT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it-IT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8FD9764A-1E02-4346-9132-16D9E03140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78" y="2315691"/>
                <a:ext cx="1560747" cy="74860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572C247C-32B9-431D-B2FE-68304BF144A9}"/>
                  </a:ext>
                </a:extLst>
              </p:cNvPr>
              <p:cNvSpPr txBox="1"/>
              <p:nvPr/>
            </p:nvSpPr>
            <p:spPr>
              <a:xfrm>
                <a:off x="2248118" y="2461986"/>
                <a:ext cx="723178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000" dirty="0"/>
                  <a:t>,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SCALE FACTOR COMPUTED IN THE PRESENT </a:t>
                </a:r>
                <a:r>
                  <a:rPr lang="en-US" sz="200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it-IT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2000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572C247C-32B9-431D-B2FE-68304BF14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8118" y="2461986"/>
                <a:ext cx="7231783" cy="400110"/>
              </a:xfrm>
              <a:prstGeom prst="rect">
                <a:avLst/>
              </a:prstGeom>
              <a:blipFill>
                <a:blip r:embed="rId3"/>
                <a:stretch>
                  <a:fillRect l="-927" t="-9091" b="-257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9AA9A17-753A-45B1-9A5A-DCCD6A0FA671}"/>
              </a:ext>
            </a:extLst>
          </p:cNvPr>
          <p:cNvSpPr txBox="1"/>
          <p:nvPr/>
        </p:nvSpPr>
        <p:spPr>
          <a:xfrm>
            <a:off x="9972691" y="2621566"/>
            <a:ext cx="17399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u="sng" dirty="0"/>
              <a:t>HUBBLE’S 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3AC02DD2-9B94-490A-B5AB-CEC9B97E1AB2}"/>
                  </a:ext>
                </a:extLst>
              </p:cNvPr>
              <p:cNvSpPr txBox="1"/>
              <p:nvPr/>
            </p:nvSpPr>
            <p:spPr>
              <a:xfrm>
                <a:off x="9888715" y="2200376"/>
                <a:ext cx="17646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it-IT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it-IT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3AC02DD2-9B94-490A-B5AB-CEC9B97E1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8715" y="2200376"/>
                <a:ext cx="1764620" cy="461665"/>
              </a:xfrm>
              <a:prstGeom prst="rect">
                <a:avLst/>
              </a:prstGeom>
              <a:blipFill>
                <a:blip r:embed="rId4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54D07DAF-3680-4217-9C2B-DBB08C2A9D96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8587450" y="2431209"/>
            <a:ext cx="1301265" cy="214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E4DFB71-4959-E60D-D5F4-EDA5593598DA}"/>
              </a:ext>
            </a:extLst>
          </p:cNvPr>
          <p:cNvSpPr txBox="1"/>
          <p:nvPr/>
        </p:nvSpPr>
        <p:spPr>
          <a:xfrm>
            <a:off x="10466614" y="224621"/>
            <a:ext cx="608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EF4F5C6-9B5A-065F-7E97-F81257ADE6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81" t="25737" r="22993" b="7349"/>
          <a:stretch/>
        </p:blipFill>
        <p:spPr>
          <a:xfrm>
            <a:off x="479199" y="3123220"/>
            <a:ext cx="5058520" cy="35754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3B1763E2-32A6-CCAF-0EBA-E8C26D9F9669}"/>
                  </a:ext>
                </a:extLst>
              </p:cNvPr>
              <p:cNvSpPr txBox="1"/>
              <p:nvPr/>
            </p:nvSpPr>
            <p:spPr>
              <a:xfrm>
                <a:off x="7321201" y="3554263"/>
                <a:ext cx="4529353" cy="21636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">
                  <a:lnSpc>
                    <a:spcPct val="9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l-GR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it-IT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it-IT" sz="2400" b="1" i="1" dirty="0">
                    <a:solidFill>
                      <a:schemeClr val="tx1"/>
                    </a:solidFill>
                    <a:latin typeface="Calibri (Corpo)"/>
                  </a:rPr>
                  <a:t> </a:t>
                </a:r>
                <a:r>
                  <a:rPr lang="it-IT" sz="2400" b="1" dirty="0">
                    <a:solidFill>
                      <a:schemeClr val="tx1"/>
                    </a:solidFill>
                    <a:latin typeface="Calibri (Corpo)"/>
                  </a:rPr>
                  <a:t>TENSION</a:t>
                </a:r>
                <a:endParaRPr lang="en-US" sz="2400" dirty="0">
                  <a:solidFill>
                    <a:schemeClr val="tx1"/>
                  </a:solidFill>
                  <a:latin typeface="Calibri (Corpo)"/>
                </a:endParaRPr>
              </a:p>
              <a:p>
                <a:pPr marL="57150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400" dirty="0">
                    <a:solidFill>
                      <a:schemeClr val="tx1"/>
                    </a:solidFill>
                    <a:latin typeface="Calibri (Corpo)"/>
                  </a:rPr>
                  <a:t>discrepancy in more than 4σ between the local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schemeClr val="tx1"/>
                    </a:solidFill>
                    <a:latin typeface="Calibri (Corpo)"/>
                  </a:rPr>
                  <a:t> (Supernovae </a:t>
                </a:r>
                <a:r>
                  <a:rPr lang="it-IT" sz="2400" dirty="0" err="1">
                    <a:solidFill>
                      <a:schemeClr val="tx1"/>
                    </a:solidFill>
                    <a:latin typeface="Calibri (Corpo)"/>
                  </a:rPr>
                  <a:t>Ia</a:t>
                </a:r>
                <a:r>
                  <a:rPr lang="it-IT" sz="2400" dirty="0">
                    <a:solidFill>
                      <a:schemeClr val="tx1"/>
                    </a:solidFill>
                    <a:latin typeface="Calibri (Corpo)"/>
                  </a:rPr>
                  <a:t> and </a:t>
                </a:r>
                <a:r>
                  <a:rPr lang="it-IT" sz="2400" dirty="0" err="1">
                    <a:solidFill>
                      <a:schemeClr val="tx1"/>
                    </a:solidFill>
                    <a:latin typeface="Calibri (Corpo)"/>
                  </a:rPr>
                  <a:t>Cepheids</a:t>
                </a:r>
                <a:r>
                  <a:rPr lang="it-IT" sz="2400" dirty="0">
                    <a:solidFill>
                      <a:schemeClr val="tx1"/>
                    </a:solidFill>
                    <a:latin typeface="Calibri (Corpo)"/>
                  </a:rPr>
                  <a:t>) and the </a:t>
                </a:r>
                <a:r>
                  <a:rPr lang="it-IT" sz="2400" dirty="0" err="1">
                    <a:solidFill>
                      <a:schemeClr val="tx1"/>
                    </a:solidFill>
                    <a:latin typeface="Calibri (Corpo)"/>
                  </a:rPr>
                  <a:t>value</a:t>
                </a:r>
                <a:r>
                  <a:rPr lang="it-IT" sz="2400" dirty="0">
                    <a:solidFill>
                      <a:schemeClr val="tx1"/>
                    </a:solidFill>
                    <a:latin typeface="Calibri (Corpo)"/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schemeClr val="tx1"/>
                    </a:solidFill>
                    <a:latin typeface="Calibri (Corpo)"/>
                  </a:rPr>
                  <a:t> from the </a:t>
                </a:r>
                <a:r>
                  <a:rPr lang="it-IT" sz="2400" dirty="0" err="1">
                    <a:solidFill>
                      <a:schemeClr val="tx1"/>
                    </a:solidFill>
                    <a:latin typeface="Calibri (Corpo)"/>
                  </a:rPr>
                  <a:t>Cosmic</a:t>
                </a:r>
                <a:r>
                  <a:rPr lang="it-IT" sz="2400" dirty="0">
                    <a:solidFill>
                      <a:schemeClr val="tx1"/>
                    </a:solidFill>
                    <a:latin typeface="Calibri (Corpo)"/>
                  </a:rPr>
                  <a:t> </a:t>
                </a:r>
                <a:r>
                  <a:rPr lang="it-IT" sz="2400" dirty="0" err="1">
                    <a:solidFill>
                      <a:schemeClr val="tx1"/>
                    </a:solidFill>
                    <a:latin typeface="Calibri (Corpo)"/>
                  </a:rPr>
                  <a:t>Microwave</a:t>
                </a:r>
                <a:r>
                  <a:rPr lang="it-IT" sz="2400" dirty="0">
                    <a:solidFill>
                      <a:schemeClr val="tx1"/>
                    </a:solidFill>
                    <a:latin typeface="Calibri (Corpo)"/>
                  </a:rPr>
                  <a:t> Background (CMB)</a:t>
                </a:r>
                <a:endParaRPr lang="en-US" sz="2400" i="1" dirty="0">
                  <a:solidFill>
                    <a:schemeClr val="tx1"/>
                  </a:solidFill>
                  <a:latin typeface="Calibri (Corpo)"/>
                </a:endParaRP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3B1763E2-32A6-CCAF-0EBA-E8C26D9F96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1201" y="3554263"/>
                <a:ext cx="4529353" cy="2163669"/>
              </a:xfrm>
              <a:prstGeom prst="rect">
                <a:avLst/>
              </a:prstGeom>
              <a:blipFill>
                <a:blip r:embed="rId6"/>
                <a:stretch>
                  <a:fillRect l="-942" t="-3944" r="-1884" b="-53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ttore curvo 7">
            <a:extLst>
              <a:ext uri="{FF2B5EF4-FFF2-40B4-BE49-F238E27FC236}">
                <a16:creationId xmlns:a16="http://schemas.microsoft.com/office/drawing/2014/main" id="{83F1B554-424B-9D7E-9825-8A0DE78CD63E}"/>
              </a:ext>
            </a:extLst>
          </p:cNvPr>
          <p:cNvCxnSpPr>
            <a:cxnSpLocks/>
          </p:cNvCxnSpPr>
          <p:nvPr/>
        </p:nvCxnSpPr>
        <p:spPr>
          <a:xfrm rot="10800000">
            <a:off x="3480438" y="3528263"/>
            <a:ext cx="3775129" cy="899760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1BFD13A0-FE29-1335-7B91-8728D406DD0B}"/>
              </a:ext>
            </a:extLst>
          </p:cNvPr>
          <p:cNvCxnSpPr>
            <a:cxnSpLocks/>
          </p:cNvCxnSpPr>
          <p:nvPr/>
        </p:nvCxnSpPr>
        <p:spPr>
          <a:xfrm flipH="1">
            <a:off x="3991736" y="5094191"/>
            <a:ext cx="3263831" cy="727152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C923E2F-501C-E12D-7EF2-C4E6B16FB789}"/>
              </a:ext>
            </a:extLst>
          </p:cNvPr>
          <p:cNvSpPr txBox="1"/>
          <p:nvPr/>
        </p:nvSpPr>
        <p:spPr>
          <a:xfrm>
            <a:off x="1065093" y="7717222"/>
            <a:ext cx="4652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/>
              <a:t>M. G. Dainotti, et al., 2021, </a:t>
            </a:r>
            <a:r>
              <a:rPr lang="it-IT" sz="1800" b="1" dirty="0" err="1"/>
              <a:t>ApJ</a:t>
            </a:r>
            <a:r>
              <a:rPr lang="it-IT" sz="1800" b="1" dirty="0"/>
              <a:t>, 912, 150</a:t>
            </a:r>
          </a:p>
        </p:txBody>
      </p:sp>
    </p:spTree>
    <p:extLst>
      <p:ext uri="{BB962C8B-B14F-4D97-AF65-F5344CB8AC3E}">
        <p14:creationId xmlns:p14="http://schemas.microsoft.com/office/powerpoint/2010/main" val="935066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87343534-CAC6-474D-977F-8E8E33146FF6}"/>
              </a:ext>
            </a:extLst>
          </p:cNvPr>
          <p:cNvSpPr/>
          <p:nvPr/>
        </p:nvSpPr>
        <p:spPr>
          <a:xfrm>
            <a:off x="538065" y="319792"/>
            <a:ext cx="9604312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Investigating the Hubble constant tension</a:t>
            </a:r>
            <a:endParaRPr lang="en-US" sz="4000" b="0" u="none" strike="noStrike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97434E83-3E1D-46CF-889F-66513E228DA0}"/>
                  </a:ext>
                </a:extLst>
              </p:cNvPr>
              <p:cNvSpPr/>
              <p:nvPr/>
            </p:nvSpPr>
            <p:spPr>
              <a:xfrm>
                <a:off x="1455575" y="1193561"/>
                <a:ext cx="851884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>
                    <a:solidFill>
                      <a:schemeClr val="bg1"/>
                    </a:solidFill>
                  </a:rPr>
                  <a:t>We divide the </a:t>
                </a:r>
                <a:r>
                  <a:rPr lang="it-IT" sz="1600" b="1" u="sng" dirty="0">
                    <a:solidFill>
                      <a:schemeClr val="bg1"/>
                    </a:solidFill>
                  </a:rPr>
                  <a:t>Pantheon sample</a:t>
                </a:r>
                <a:r>
                  <a:rPr lang="it-IT" sz="1600" dirty="0">
                    <a:solidFill>
                      <a:schemeClr val="bg1"/>
                    </a:solidFill>
                  </a:rPr>
                  <a:t> (1048 </a:t>
                </a:r>
                <a:r>
                  <a:rPr lang="it-IT" sz="1600" dirty="0" err="1">
                    <a:solidFill>
                      <a:schemeClr val="bg1"/>
                    </a:solidFill>
                  </a:rPr>
                  <a:t>SNe</a:t>
                </a:r>
                <a:r>
                  <a:rPr lang="it-IT" sz="1600" dirty="0">
                    <a:solidFill>
                      <a:schemeClr val="bg1"/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bg1"/>
                    </a:solidFill>
                  </a:rPr>
                  <a:t>Ia</a:t>
                </a:r>
                <a:r>
                  <a:rPr lang="it-IT" sz="1600" dirty="0">
                    <a:solidFill>
                      <a:schemeClr val="bg1"/>
                    </a:solidFill>
                  </a:rPr>
                  <a:t> with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26</m:t>
                    </m:r>
                  </m:oMath>
                </a14:m>
                <a:r>
                  <a:rPr lang="it-IT" sz="1600" dirty="0">
                    <a:solidFill>
                      <a:schemeClr val="bg1"/>
                    </a:solidFill>
                  </a:rPr>
                  <a:t>,  </a:t>
                </a:r>
                <a:r>
                  <a:rPr lang="it-IT" sz="1600" dirty="0" err="1">
                    <a:solidFill>
                      <a:schemeClr val="bg1"/>
                    </a:solidFill>
                  </a:rPr>
                  <a:t>Scolnic</a:t>
                </a:r>
                <a:r>
                  <a:rPr lang="it-IT" sz="1600" dirty="0">
                    <a:solidFill>
                      <a:schemeClr val="bg1"/>
                    </a:solidFill>
                  </a:rPr>
                  <a:t> et al. 2018)            </a:t>
                </a:r>
              </a:p>
              <a:p>
                <a:r>
                  <a:rPr lang="it-IT" sz="1600" dirty="0">
                    <a:solidFill>
                      <a:schemeClr val="bg1"/>
                    </a:solidFill>
                  </a:rPr>
                  <a:t>in 3 and 4 </a:t>
                </a:r>
                <a:r>
                  <a:rPr lang="it-IT" sz="1600" dirty="0" err="1">
                    <a:solidFill>
                      <a:schemeClr val="bg1"/>
                    </a:solidFill>
                  </a:rPr>
                  <a:t>bins</a:t>
                </a:r>
                <a:r>
                  <a:rPr lang="it-IT" sz="1600" dirty="0">
                    <a:solidFill>
                      <a:schemeClr val="bg1"/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bg1"/>
                    </a:solidFill>
                  </a:rPr>
                  <a:t>ordered</a:t>
                </a:r>
                <a:r>
                  <a:rPr lang="it-IT" sz="1600" dirty="0">
                    <a:solidFill>
                      <a:schemeClr val="bg1"/>
                    </a:solidFill>
                  </a:rPr>
                  <a:t> in </a:t>
                </a:r>
                <a:r>
                  <a:rPr lang="it-IT" sz="1600" dirty="0" err="1">
                    <a:solidFill>
                      <a:schemeClr val="bg1"/>
                    </a:solidFill>
                  </a:rPr>
                  <a:t>redshift</a:t>
                </a:r>
                <a:r>
                  <a:rPr lang="it-IT" sz="1600" dirty="0">
                    <a:solidFill>
                      <a:schemeClr val="bg1"/>
                    </a:solidFill>
                  </a:rPr>
                  <a:t> + 1 </a:t>
                </a:r>
                <a:r>
                  <a:rPr lang="it-IT" sz="1600" dirty="0" err="1">
                    <a:solidFill>
                      <a:schemeClr val="bg1"/>
                    </a:solidFill>
                  </a:rPr>
                  <a:t>Baryon</a:t>
                </a:r>
                <a:r>
                  <a:rPr lang="it-IT" sz="1600" dirty="0">
                    <a:solidFill>
                      <a:schemeClr val="bg1"/>
                    </a:solidFill>
                  </a:rPr>
                  <a:t> Acoustic </a:t>
                </a:r>
                <a:r>
                  <a:rPr lang="it-IT" sz="1600" dirty="0" err="1">
                    <a:solidFill>
                      <a:schemeClr val="bg1"/>
                    </a:solidFill>
                  </a:rPr>
                  <a:t>Oscillations</a:t>
                </a:r>
                <a:endParaRPr lang="it-IT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97434E83-3E1D-46CF-889F-66513E228D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575" y="1193561"/>
                <a:ext cx="8518849" cy="584775"/>
              </a:xfrm>
              <a:prstGeom prst="rect">
                <a:avLst/>
              </a:prstGeom>
              <a:blipFill>
                <a:blip r:embed="rId2"/>
                <a:stretch>
                  <a:fillRect l="-429" t="-3125" r="-4724"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34FBB746-C1E0-4760-829F-043C9D509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3" y="2758894"/>
            <a:ext cx="6829732" cy="318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ttangolo 19">
                <a:extLst>
                  <a:ext uri="{FF2B5EF4-FFF2-40B4-BE49-F238E27FC236}">
                    <a16:creationId xmlns:a16="http://schemas.microsoft.com/office/drawing/2014/main" id="{A50CC58B-770E-442E-AA44-592831FEBCE2}"/>
                  </a:ext>
                </a:extLst>
              </p:cNvPr>
              <p:cNvSpPr/>
              <p:nvPr/>
            </p:nvSpPr>
            <p:spPr>
              <a:xfrm>
                <a:off x="7818662" y="2967335"/>
                <a:ext cx="3969563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i="1" dirty="0">
                    <a:solidFill>
                      <a:schemeClr val="tx1"/>
                    </a:solidFill>
                  </a:rPr>
                  <a:t>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i="1" dirty="0">
                    <a:solidFill>
                      <a:schemeClr val="tx1"/>
                    </a:solidFill>
                  </a:rPr>
                  <a:t> IS ESTIMATED IN ONE BIN THROUGH A MCMC APPROACH</a:t>
                </a:r>
              </a:p>
              <a:p>
                <a:pPr algn="ctr"/>
                <a:endParaRPr lang="it-IT" i="1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it-IT" i="1" dirty="0">
                    <a:solidFill>
                      <a:schemeClr val="tx1"/>
                    </a:solidFill>
                  </a:rPr>
                  <a:t>WE FIT THE GIVEN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i="1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20" name="Rettangolo 19">
                <a:extLst>
                  <a:ext uri="{FF2B5EF4-FFF2-40B4-BE49-F238E27FC236}">
                    <a16:creationId xmlns:a16="http://schemas.microsoft.com/office/drawing/2014/main" id="{A50CC58B-770E-442E-AA44-592831FEBC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662" y="2967335"/>
                <a:ext cx="3969563" cy="1200329"/>
              </a:xfrm>
              <a:prstGeom prst="rect">
                <a:avLst/>
              </a:prstGeom>
              <a:blipFill>
                <a:blip r:embed="rId4"/>
                <a:stretch>
                  <a:fillRect t="-3046" r="-1075" b="-71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39548AB7-5ED9-45CD-8FB2-19D392BAF0CD}"/>
                  </a:ext>
                </a:extLst>
              </p:cNvPr>
              <p:cNvSpPr txBox="1"/>
              <p:nvPr/>
            </p:nvSpPr>
            <p:spPr>
              <a:xfrm>
                <a:off x="8323231" y="4139155"/>
                <a:ext cx="2553071" cy="953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it-IT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it-IT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it-IT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39548AB7-5ED9-45CD-8FB2-19D392BAF0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3231" y="4139155"/>
                <a:ext cx="2553071" cy="9530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tangolo 23">
                <a:extLst>
                  <a:ext uri="{FF2B5EF4-FFF2-40B4-BE49-F238E27FC236}">
                    <a16:creationId xmlns:a16="http://schemas.microsoft.com/office/drawing/2014/main" id="{A356E9D8-5039-421C-B810-EAAE858C2B49}"/>
                  </a:ext>
                </a:extLst>
              </p:cNvPr>
              <p:cNvSpPr/>
              <p:nvPr/>
            </p:nvSpPr>
            <p:spPr>
              <a:xfrm>
                <a:off x="8847167" y="5530616"/>
                <a:ext cx="1801327" cy="3761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4" name="Rettangolo 23">
                <a:extLst>
                  <a:ext uri="{FF2B5EF4-FFF2-40B4-BE49-F238E27FC236}">
                    <a16:creationId xmlns:a16="http://schemas.microsoft.com/office/drawing/2014/main" id="{A356E9D8-5039-421C-B810-EAAE858C2B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7167" y="5530616"/>
                <a:ext cx="1801327" cy="376193"/>
              </a:xfrm>
              <a:prstGeom prst="rect">
                <a:avLst/>
              </a:prstGeom>
              <a:blipFill>
                <a:blip r:embed="rId6"/>
                <a:stretch>
                  <a:fillRect t="-6452" b="-161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ttangolo 24">
                <a:extLst>
                  <a:ext uri="{FF2B5EF4-FFF2-40B4-BE49-F238E27FC236}">
                    <a16:creationId xmlns:a16="http://schemas.microsoft.com/office/drawing/2014/main" id="{978A3874-9495-4AD3-97C6-A7E6C24AA83D}"/>
                  </a:ext>
                </a:extLst>
              </p:cNvPr>
              <p:cNvSpPr/>
              <p:nvPr/>
            </p:nvSpPr>
            <p:spPr>
              <a:xfrm>
                <a:off x="8342147" y="5161284"/>
                <a:ext cx="292259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α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</a:rPr>
                  <a:t>evolution</a:t>
                </a:r>
                <a:r>
                  <a:rPr lang="it-IT" dirty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</a:rPr>
                  <a:t>parameter</a:t>
                </a:r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ttangolo 24">
                <a:extLst>
                  <a:ext uri="{FF2B5EF4-FFF2-40B4-BE49-F238E27FC236}">
                    <a16:creationId xmlns:a16="http://schemas.microsoft.com/office/drawing/2014/main" id="{978A3874-9495-4AD3-97C6-A7E6C24AA8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2147" y="5161284"/>
                <a:ext cx="2922595" cy="369332"/>
              </a:xfrm>
              <a:prstGeom prst="rect">
                <a:avLst/>
              </a:prstGeom>
              <a:blipFill>
                <a:blip r:embed="rId7"/>
                <a:stretch>
                  <a:fillRect t="-10000" r="-125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C6660CF5-FAEB-22A1-6FA8-E71B48649511}"/>
              </a:ext>
            </a:extLst>
          </p:cNvPr>
          <p:cNvSpPr txBox="1"/>
          <p:nvPr/>
        </p:nvSpPr>
        <p:spPr>
          <a:xfrm>
            <a:off x="10466614" y="224621"/>
            <a:ext cx="608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7" name="Arrow: Down 4">
            <a:extLst>
              <a:ext uri="{FF2B5EF4-FFF2-40B4-BE49-F238E27FC236}">
                <a16:creationId xmlns:a16="http://schemas.microsoft.com/office/drawing/2014/main" id="{7167AF82-96C5-4E60-6696-06DE24346D70}"/>
              </a:ext>
            </a:extLst>
          </p:cNvPr>
          <p:cNvSpPr/>
          <p:nvPr/>
        </p:nvSpPr>
        <p:spPr>
          <a:xfrm rot="2199269">
            <a:off x="2108503" y="1696199"/>
            <a:ext cx="555607" cy="1738888"/>
          </a:xfrm>
          <a:prstGeom prst="downArrow">
            <a:avLst>
              <a:gd name="adj1" fmla="val 31201"/>
              <a:gd name="adj2" fmla="val 1317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301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87343534-CAC6-474D-977F-8E8E33146FF6}"/>
              </a:ext>
            </a:extLst>
          </p:cNvPr>
          <p:cNvSpPr/>
          <p:nvPr/>
        </p:nvSpPr>
        <p:spPr>
          <a:xfrm>
            <a:off x="0" y="382783"/>
            <a:ext cx="12192000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Why </a:t>
            </a:r>
            <a:r>
              <a:rPr lang="en-US" sz="44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SNe</a:t>
            </a:r>
            <a:r>
              <a:rPr lang="en-US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Ia?</a:t>
            </a:r>
            <a:endParaRPr lang="en-US" sz="4400" b="0" u="none" strike="noStrike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02CBEE35-BF3F-46B9-A433-D6BA874D42AA}"/>
              </a:ext>
            </a:extLst>
          </p:cNvPr>
          <p:cNvSpPr/>
          <p:nvPr/>
        </p:nvSpPr>
        <p:spPr>
          <a:xfrm>
            <a:off x="2143216" y="1307385"/>
            <a:ext cx="7863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 err="1">
                <a:solidFill>
                  <a:schemeClr val="bg1"/>
                </a:solidFill>
              </a:rPr>
              <a:t>Why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these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particular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SNe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Ia</a:t>
            </a:r>
            <a:r>
              <a:rPr lang="it-IT" dirty="0">
                <a:solidFill>
                  <a:schemeClr val="bg1"/>
                </a:solidFill>
              </a:rPr>
              <a:t> are </a:t>
            </a:r>
            <a:r>
              <a:rPr lang="it-IT" dirty="0" err="1">
                <a:solidFill>
                  <a:schemeClr val="bg1"/>
                </a:solidFill>
              </a:rPr>
              <a:t>among</a:t>
            </a:r>
            <a:r>
              <a:rPr lang="it-IT" dirty="0">
                <a:solidFill>
                  <a:schemeClr val="bg1"/>
                </a:solidFill>
              </a:rPr>
              <a:t> the best standard </a:t>
            </a:r>
            <a:r>
              <a:rPr lang="it-IT" dirty="0" err="1">
                <a:solidFill>
                  <a:schemeClr val="bg1"/>
                </a:solidFill>
              </a:rPr>
              <a:t>candles</a:t>
            </a:r>
            <a:r>
              <a:rPr lang="it-IT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F1CF37F-E24F-4E28-8CED-2AF0441562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021" y="2618504"/>
            <a:ext cx="4881490" cy="32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0FBDADDC-FD4F-4AEC-AB53-3D5665FDE68E}"/>
                  </a:ext>
                </a:extLst>
              </p:cNvPr>
              <p:cNvSpPr txBox="1"/>
              <p:nvPr/>
            </p:nvSpPr>
            <p:spPr>
              <a:xfrm>
                <a:off x="462818" y="2741513"/>
                <a:ext cx="5978267" cy="31476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b="1" dirty="0">
                    <a:solidFill>
                      <a:schemeClr val="tx1"/>
                    </a:solidFill>
                  </a:rPr>
                  <a:t>EXPLOSION OF A WHITE DWARF IN A BINARY </a:t>
                </a:r>
              </a:p>
              <a:p>
                <a:r>
                  <a:rPr lang="it-IT" sz="1600" b="1" dirty="0">
                    <a:solidFill>
                      <a:schemeClr val="tx1"/>
                    </a:solidFill>
                  </a:rPr>
                  <a:t>SYSTEM </a:t>
                </a:r>
              </a:p>
              <a:p>
                <a:endParaRPr lang="it-IT" sz="1600" b="1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b="1" dirty="0"/>
                  <a:t>INCREASING OF MASS UNTIL </a:t>
                </a:r>
                <a:r>
                  <a:rPr lang="it-IT" sz="1600" b="1" dirty="0">
                    <a:solidFill>
                      <a:schemeClr val="tx1"/>
                    </a:solidFill>
                  </a:rPr>
                  <a:t>THE CHANDRASEKHAR LIMIT IS REACHED [</a:t>
                </a:r>
                <a14:m>
                  <m:oMath xmlns:m="http://schemas.openxmlformats.org/officeDocument/2006/math"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𝑴</m:t>
                    </m:r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m:rPr>
                            <m:nor/>
                          </m:rPr>
                          <a:rPr lang="it-IT" sz="1600" b="1" smtClean="0">
                            <a:solidFill>
                              <a:schemeClr val="tx1"/>
                            </a:solidFill>
                          </a:rPr>
                          <m:t>☉</m:t>
                        </m:r>
                      </m:sub>
                    </m:sSub>
                  </m:oMath>
                </a14:m>
                <a:r>
                  <a:rPr lang="it-IT" sz="1600" b="1" dirty="0">
                    <a:solidFill>
                      <a:schemeClr val="tx1"/>
                    </a:solidFill>
                  </a:rPr>
                  <a:t> (SOLAR MASSES)] AND THE STAR EXPLODES</a:t>
                </a:r>
              </a:p>
              <a:p>
                <a:endParaRPr lang="it-IT" sz="1600" dirty="0"/>
              </a:p>
              <a:p>
                <a:endParaRPr lang="it-IT" sz="16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u="sng" dirty="0"/>
                  <a:t>IMPORTANT FEATURE: GIVEN THE CHANDRASEKHAR LIMIT, THE BRIGHTNESS OF </a:t>
                </a:r>
                <a:r>
                  <a:rPr lang="it-IT" u="sng" dirty="0" err="1"/>
                  <a:t>SNe</a:t>
                </a:r>
                <a:r>
                  <a:rPr lang="it-IT" u="sng" dirty="0"/>
                  <a:t> </a:t>
                </a:r>
                <a:r>
                  <a:rPr lang="it-IT" u="sng" dirty="0" err="1"/>
                  <a:t>Ia</a:t>
                </a:r>
                <a:r>
                  <a:rPr lang="it-IT" u="sng" dirty="0"/>
                  <a:t> IS ALMOST THE SAME</a:t>
                </a:r>
              </a:p>
              <a:p>
                <a:endParaRPr lang="it-IT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0FBDADDC-FD4F-4AEC-AB53-3D5665FDE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818" y="2741513"/>
                <a:ext cx="5978267" cy="3147657"/>
              </a:xfrm>
              <a:prstGeom prst="rect">
                <a:avLst/>
              </a:prstGeom>
              <a:blipFill>
                <a:blip r:embed="rId3"/>
                <a:stretch>
                  <a:fillRect l="-714" t="-581" r="-61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AE03CE-E826-AB72-72B0-3A11DC6FF67A}"/>
              </a:ext>
            </a:extLst>
          </p:cNvPr>
          <p:cNvSpPr txBox="1"/>
          <p:nvPr/>
        </p:nvSpPr>
        <p:spPr>
          <a:xfrm>
            <a:off x="10466614" y="224621"/>
            <a:ext cx="608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53158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87343534-CAC6-474D-977F-8E8E33146FF6}"/>
              </a:ext>
            </a:extLst>
          </p:cNvPr>
          <p:cNvSpPr/>
          <p:nvPr/>
        </p:nvSpPr>
        <p:spPr>
          <a:xfrm>
            <a:off x="0" y="273137"/>
            <a:ext cx="12192000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Results for </a:t>
            </a:r>
            <a:r>
              <a:rPr lang="el-GR" sz="3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Λ</a:t>
            </a:r>
            <a:r>
              <a:rPr lang="it-IT" sz="3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CDM model (3, 4 </a:t>
            </a:r>
            <a:r>
              <a:rPr lang="it-IT" sz="3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bins</a:t>
            </a:r>
            <a:r>
              <a:rPr lang="it-IT" sz="3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</a:t>
            </a:r>
            <a:endParaRPr lang="en-US" sz="3200" b="0" u="none" strike="noStrike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23B0D0C-9E4F-447F-AB93-6BDFFCD5F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1" t="7456" r="5073" b="48099"/>
          <a:stretch/>
        </p:blipFill>
        <p:spPr bwMode="auto">
          <a:xfrm>
            <a:off x="666763" y="1256337"/>
            <a:ext cx="8122673" cy="53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E81015-BABA-4716-8821-91F71643B4DD}"/>
              </a:ext>
            </a:extLst>
          </p:cNvPr>
          <p:cNvSpPr txBox="1"/>
          <p:nvPr/>
        </p:nvSpPr>
        <p:spPr>
          <a:xfrm>
            <a:off x="8393663" y="6189593"/>
            <a:ext cx="3698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M. G. Dainotti, et al., 2021, </a:t>
            </a:r>
            <a:r>
              <a:rPr lang="it-IT" sz="1400" b="1" dirty="0" err="1"/>
              <a:t>ApJ</a:t>
            </a:r>
            <a:r>
              <a:rPr lang="it-IT" sz="1400" b="1" dirty="0"/>
              <a:t>, 912, 150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0B1D4ECF-A76F-4D70-9D26-66B2AAC28892}"/>
                  </a:ext>
                </a:extLst>
              </p:cNvPr>
              <p:cNvSpPr txBox="1"/>
              <p:nvPr/>
            </p:nvSpPr>
            <p:spPr>
              <a:xfrm>
                <a:off x="9135899" y="3189272"/>
                <a:ext cx="2480713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600" dirty="0">
                    <a:solidFill>
                      <a:schemeClr val="tx1"/>
                    </a:solidFill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it-IT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sSub>
                      <m:sSubPr>
                        <m:ctrlPr>
                          <a:rPr lang="it-IT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it-IT" sz="1600" b="1" dirty="0">
                    <a:solidFill>
                      <a:schemeClr val="tx1"/>
                    </a:solidFill>
                  </a:rPr>
                  <a:t>CDM </a:t>
                </a:r>
                <a:r>
                  <a:rPr lang="it-IT" sz="1600" dirty="0">
                    <a:solidFill>
                      <a:schemeClr val="tx1"/>
                    </a:solidFill>
                  </a:rPr>
                  <a:t>model </a:t>
                </a:r>
                <a:r>
                  <a:rPr lang="it-IT" sz="1600" dirty="0" err="1">
                    <a:solidFill>
                      <a:schemeClr val="tx1"/>
                    </a:solidFill>
                  </a:rPr>
                  <a:t>results</a:t>
                </a:r>
                <a:r>
                  <a:rPr lang="it-IT" sz="1600" dirty="0">
                    <a:solidFill>
                      <a:schemeClr val="tx1"/>
                    </a:solidFill>
                  </a:rPr>
                  <a:t> are </a:t>
                </a:r>
                <a:r>
                  <a:rPr lang="it-IT" sz="1600" dirty="0" err="1">
                    <a:solidFill>
                      <a:schemeClr val="tx1"/>
                    </a:solidFill>
                  </a:rPr>
                  <a:t>compatible</a:t>
                </a:r>
                <a:r>
                  <a:rPr lang="it-IT" sz="1600" dirty="0">
                    <a:solidFill>
                      <a:schemeClr val="tx1"/>
                    </a:solidFill>
                  </a:rPr>
                  <a:t> with the </a:t>
                </a:r>
                <a:r>
                  <a:rPr lang="el-GR" sz="1600" dirty="0">
                    <a:solidFill>
                      <a:schemeClr val="tx1"/>
                    </a:solidFill>
                  </a:rPr>
                  <a:t>Λ</a:t>
                </a:r>
                <a:r>
                  <a:rPr lang="it-IT" sz="1600" dirty="0">
                    <a:solidFill>
                      <a:schemeClr val="tx1"/>
                    </a:solidFill>
                  </a:rPr>
                  <a:t>CDM </a:t>
                </a:r>
                <a:r>
                  <a:rPr lang="it-IT" sz="1600" dirty="0" err="1">
                    <a:solidFill>
                      <a:schemeClr val="tx1"/>
                    </a:solidFill>
                  </a:rPr>
                  <a:t>ones</a:t>
                </a:r>
                <a:endParaRPr lang="it-IT" sz="1600" dirty="0">
                  <a:solidFill>
                    <a:schemeClr val="tx1"/>
                  </a:solidFill>
                </a:endParaRPr>
              </a:p>
              <a:p>
                <a:r>
                  <a:rPr lang="it-IT" sz="1600" dirty="0"/>
                  <a:t>(</a:t>
                </a:r>
                <a:r>
                  <a:rPr lang="it-IT" sz="1600" dirty="0" err="1"/>
                  <a:t>omitted</a:t>
                </a:r>
                <a:r>
                  <a:rPr lang="it-IT" sz="1600" dirty="0"/>
                  <a:t> for </a:t>
                </a:r>
                <a:r>
                  <a:rPr lang="it-IT" sz="1600" dirty="0" err="1"/>
                  <a:t>brevity</a:t>
                </a:r>
                <a:r>
                  <a:rPr lang="it-IT" sz="1600" dirty="0"/>
                  <a:t>)</a:t>
                </a:r>
                <a:endParaRPr lang="it-IT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0B1D4ECF-A76F-4D70-9D26-66B2AAC288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5899" y="3189272"/>
                <a:ext cx="2480713" cy="1077218"/>
              </a:xfrm>
              <a:prstGeom prst="rect">
                <a:avLst/>
              </a:prstGeom>
              <a:blipFill>
                <a:blip r:embed="rId3"/>
                <a:stretch>
                  <a:fillRect l="-1474" t="-1695" b="-62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167BD5-55D0-1753-C0DF-455E1E1BBD50}"/>
              </a:ext>
            </a:extLst>
          </p:cNvPr>
          <p:cNvSpPr txBox="1"/>
          <p:nvPr/>
        </p:nvSpPr>
        <p:spPr>
          <a:xfrm>
            <a:off x="10466614" y="224621"/>
            <a:ext cx="608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solidFill>
                  <a:schemeClr val="bg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55436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87343534-CAC6-474D-977F-8E8E33146FF6}"/>
              </a:ext>
            </a:extLst>
          </p:cNvPr>
          <p:cNvSpPr/>
          <p:nvPr/>
        </p:nvSpPr>
        <p:spPr>
          <a:xfrm>
            <a:off x="0" y="273137"/>
            <a:ext cx="12192000" cy="854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Results for </a:t>
            </a:r>
            <a:r>
              <a:rPr lang="el-GR" sz="3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Λ</a:t>
            </a:r>
            <a:r>
              <a:rPr lang="it-IT" sz="3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CDM model (3, 4 </a:t>
            </a:r>
            <a:r>
              <a:rPr lang="it-IT" sz="3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bins</a:t>
            </a:r>
            <a:r>
              <a:rPr lang="it-IT" sz="3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</a:t>
            </a:r>
            <a:endParaRPr lang="en-US" sz="3200" b="0" u="none" strike="noStrike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AAE81015-BABA-4716-8821-91F71643B4DD}"/>
                  </a:ext>
                </a:extLst>
              </p:cNvPr>
              <p:cNvSpPr txBox="1"/>
              <p:nvPr/>
            </p:nvSpPr>
            <p:spPr>
              <a:xfrm>
                <a:off x="614332" y="4729333"/>
                <a:ext cx="1108625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>
                    <a:solidFill>
                      <a:schemeClr val="tx1"/>
                    </a:solidFill>
                  </a:rPr>
                  <a:t>M. G. Dainotti, et al., 2021, </a:t>
                </a:r>
                <a:r>
                  <a:rPr lang="it-IT" b="1" dirty="0" err="1">
                    <a:solidFill>
                      <a:schemeClr val="tx1"/>
                    </a:solidFill>
                  </a:rPr>
                  <a:t>ApJ</a:t>
                </a:r>
                <a:r>
                  <a:rPr lang="it-IT" b="1" dirty="0">
                    <a:solidFill>
                      <a:schemeClr val="tx1"/>
                    </a:solidFill>
                  </a:rPr>
                  <a:t>, 912, 150</a:t>
                </a:r>
              </a:p>
              <a:p>
                <a:endParaRPr lang="it-IT" dirty="0">
                  <a:solidFill>
                    <a:schemeClr val="tx1"/>
                  </a:solidFill>
                </a:endParaRPr>
              </a:p>
              <a:p>
                <a:r>
                  <a:rPr lang="it-IT" dirty="0">
                    <a:solidFill>
                      <a:schemeClr val="tx1"/>
                    </a:solidFill>
                  </a:rPr>
                  <a:t>Extrapolating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</a:rPr>
                  <a:t>at</a:t>
                </a:r>
                <a:r>
                  <a:rPr lang="it-IT" dirty="0">
                    <a:solidFill>
                      <a:schemeClr val="tx1"/>
                    </a:solidFill>
                  </a:rPr>
                  <a:t> the </a:t>
                </a:r>
                <a:r>
                  <a:rPr lang="it-IT" dirty="0" err="1">
                    <a:solidFill>
                      <a:schemeClr val="tx1"/>
                    </a:solidFill>
                  </a:rPr>
                  <a:t>redshift</a:t>
                </a:r>
                <a:r>
                  <a:rPr lang="it-IT" dirty="0">
                    <a:solidFill>
                      <a:schemeClr val="tx1"/>
                    </a:solidFill>
                  </a:rPr>
                  <a:t> of the Last Scattering Surface (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1100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) </a:t>
                </a:r>
                <a:r>
                  <a:rPr lang="it-IT" dirty="0" err="1">
                    <a:solidFill>
                      <a:schemeClr val="tx1"/>
                    </a:solidFill>
                  </a:rPr>
                  <a:t>we</a:t>
                </a:r>
                <a:r>
                  <a:rPr lang="it-IT" dirty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</a:rPr>
                  <a:t>obtained</a:t>
                </a:r>
                <a:r>
                  <a:rPr lang="it-IT" dirty="0">
                    <a:solidFill>
                      <a:schemeClr val="tx1"/>
                    </a:solidFill>
                  </a:rPr>
                  <a:t> a </a:t>
                </a:r>
                <a:r>
                  <a:rPr lang="it-IT" dirty="0" err="1">
                    <a:solidFill>
                      <a:schemeClr val="tx1"/>
                    </a:solidFill>
                  </a:rPr>
                  <a:t>value</a:t>
                </a:r>
                <a:r>
                  <a:rPr lang="it-IT" dirty="0">
                    <a:solidFill>
                      <a:schemeClr val="tx1"/>
                    </a:solidFill>
                  </a:rPr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>
                    <a:solidFill>
                      <a:schemeClr val="tx1"/>
                    </a:solidFill>
                  </a:rPr>
                  <a:t>compatible</a:t>
                </a:r>
                <a:r>
                  <a:rPr lang="it-IT" dirty="0">
                    <a:solidFill>
                      <a:schemeClr val="tx1"/>
                    </a:solidFill>
                  </a:rPr>
                  <a:t> in 1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with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CMB </a:t>
                </a:r>
                <a:r>
                  <a:rPr lang="it-IT" dirty="0" err="1">
                    <a:solidFill>
                      <a:schemeClr val="tx1"/>
                    </a:solidFill>
                  </a:rPr>
                  <a:t>measurement</a:t>
                </a:r>
                <a:r>
                  <a:rPr lang="it-IT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AAE81015-BABA-4716-8821-91F71643B4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332" y="4729333"/>
                <a:ext cx="11086256" cy="1200329"/>
              </a:xfrm>
              <a:prstGeom prst="rect">
                <a:avLst/>
              </a:prstGeom>
              <a:blipFill>
                <a:blip r:embed="rId2"/>
                <a:stretch>
                  <a:fillRect l="-495" t="-3046" b="-71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D8AF1586-9482-01B4-A0A6-EF8867BF18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4" t="26524" r="24516" b="54265"/>
          <a:stretch/>
        </p:blipFill>
        <p:spPr>
          <a:xfrm>
            <a:off x="892237" y="2374944"/>
            <a:ext cx="10311198" cy="212242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B30EF65-FA3E-7959-99C6-B02AA2C73AF6}"/>
              </a:ext>
            </a:extLst>
          </p:cNvPr>
          <p:cNvSpPr txBox="1"/>
          <p:nvPr/>
        </p:nvSpPr>
        <p:spPr>
          <a:xfrm>
            <a:off x="10466614" y="224621"/>
            <a:ext cx="608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29105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8365470D-0178-4B5C-9399-F06F719C3A65}"/>
              </a:ext>
            </a:extLst>
          </p:cNvPr>
          <p:cNvSpPr txBox="1"/>
          <p:nvPr/>
        </p:nvSpPr>
        <p:spPr>
          <a:xfrm>
            <a:off x="791497" y="775166"/>
            <a:ext cx="93848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</a:t>
            </a:r>
            <a:r>
              <a:rPr lang="it-IT" sz="36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correction</a:t>
            </a:r>
            <a:r>
              <a:rPr lang="it-IT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to the </a:t>
            </a:r>
            <a:r>
              <a:rPr lang="it-IT" sz="36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luminosity</a:t>
            </a:r>
            <a:r>
              <a:rPr lang="it-IT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sz="3600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distance</a:t>
            </a:r>
            <a:endParaRPr lang="it-IT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E38DF28-15E0-4040-A604-1BB8CCFE39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5" t="32196" r="7807" b="19575"/>
          <a:stretch/>
        </p:blipFill>
        <p:spPr>
          <a:xfrm>
            <a:off x="276860" y="1877377"/>
            <a:ext cx="11495218" cy="35591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1BD3C6F6-3757-4895-BDF7-02DDF3036327}"/>
                  </a:ext>
                </a:extLst>
              </p:cNvPr>
              <p:cNvSpPr txBox="1"/>
              <p:nvPr/>
            </p:nvSpPr>
            <p:spPr>
              <a:xfrm>
                <a:off x="685934" y="5943600"/>
                <a:ext cx="1089878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At </a:t>
                </a:r>
                <a:r>
                  <a:rPr lang="it-IT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redshift</a:t>
                </a:r>
                <a:r>
                  <a:rPr lang="it-IT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𝑧</m:t>
                    </m:r>
                    <m:r>
                      <a:rPr lang="it-IT" i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it-IT" b="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it-IT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the </a:t>
                </a:r>
                <a:r>
                  <a:rPr lang="it-IT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correction</a:t>
                </a:r>
                <a:r>
                  <a:rPr lang="it-IT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to the </a:t>
                </a:r>
                <a:r>
                  <a:rPr lang="it-IT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luminosity</a:t>
                </a:r>
                <a:r>
                  <a:rPr lang="it-IT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it-IT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distance</a:t>
                </a:r>
                <a:r>
                  <a:rPr lang="it-IT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it-IT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becomes</a:t>
                </a:r>
                <a:r>
                  <a:rPr lang="it-IT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in the </a:t>
                </a:r>
                <a:r>
                  <a:rPr lang="it-IT" dirty="0" err="1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order</a:t>
                </a:r>
                <a:r>
                  <a:rPr lang="it-IT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of </a:t>
                </a:r>
                <a14:m>
                  <m:oMath xmlns:m="http://schemas.openxmlformats.org/officeDocument/2006/math">
                    <m:r>
                      <a:rPr lang="it-IT" b="0" i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it-IT" b="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it-IT" b="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it-IT" b="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sSup>
                      <m:sSupPr>
                        <m:ctrlPr>
                          <a:rPr lang="it-IT" b="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29</m:t>
                        </m:r>
                      </m:sup>
                    </m:sSup>
                    <m:r>
                      <a:rPr lang="it-IT" b="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it-IT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1BD3C6F6-3757-4895-BDF7-02DDF30363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934" y="5943600"/>
                <a:ext cx="10898789" cy="369332"/>
              </a:xfrm>
              <a:prstGeom prst="rect">
                <a:avLst/>
              </a:prstGeom>
              <a:blipFill>
                <a:blip r:embed="rId3"/>
                <a:stretch>
                  <a:fillRect l="-616" t="-11475" b="-311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99C3EDD5-9264-DEEB-AA54-F9C26F34059B}"/>
              </a:ext>
            </a:extLst>
          </p:cNvPr>
          <p:cNvSpPr txBox="1"/>
          <p:nvPr/>
        </p:nvSpPr>
        <p:spPr>
          <a:xfrm>
            <a:off x="10466614" y="224621"/>
            <a:ext cx="608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810B06F-02A5-CA3A-C572-61830E9C615B}"/>
              </a:ext>
            </a:extLst>
          </p:cNvPr>
          <p:cNvSpPr txBox="1"/>
          <p:nvPr/>
        </p:nvSpPr>
        <p:spPr>
          <a:xfrm>
            <a:off x="4568912" y="5282614"/>
            <a:ext cx="36988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M. G. Dainotti, et al., 2021, </a:t>
            </a:r>
            <a:r>
              <a:rPr lang="it-IT" sz="1400" b="1" dirty="0" err="1"/>
              <a:t>ApJ</a:t>
            </a:r>
            <a:r>
              <a:rPr lang="it-IT" sz="1400" b="1" dirty="0"/>
              <a:t>, 912, 150</a:t>
            </a:r>
          </a:p>
        </p:txBody>
      </p:sp>
    </p:spTree>
    <p:extLst>
      <p:ext uri="{BB962C8B-B14F-4D97-AF65-F5344CB8AC3E}">
        <p14:creationId xmlns:p14="http://schemas.microsoft.com/office/powerpoint/2010/main" val="36844543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5|2|6.7|2.8|4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iunioni ione">
  <a:themeElements>
    <a:clrScheme name="Riunioni ione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Riunioni ione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iunioni ione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2664</TotalTime>
  <Words>1590</Words>
  <Application>Microsoft Office PowerPoint</Application>
  <PresentationFormat>Widescreen</PresentationFormat>
  <Paragraphs>213</Paragraphs>
  <Slides>23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3" baseType="lpstr">
      <vt:lpstr>Anaheim</vt:lpstr>
      <vt:lpstr>Avenir</vt:lpstr>
      <vt:lpstr>Calibri (Corpo)</vt:lpstr>
      <vt:lpstr>Arial</vt:lpstr>
      <vt:lpstr>Calibri</vt:lpstr>
      <vt:lpstr>Cambria Math</vt:lpstr>
      <vt:lpstr>Century Gothic</vt:lpstr>
      <vt:lpstr>Wingdings</vt:lpstr>
      <vt:lpstr>Wingdings 3</vt:lpstr>
      <vt:lpstr>Riunioni ione</vt:lpstr>
      <vt:lpstr>Presentazione standard di PowerPoint</vt:lpstr>
      <vt:lpstr>      Outline of the talk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How can we possibly solve the tension?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BIAGIO DE SIMONE</dc:creator>
  <cp:lastModifiedBy>Biagio DE SIMONE</cp:lastModifiedBy>
  <cp:revision>572</cp:revision>
  <dcterms:created xsi:type="dcterms:W3CDTF">2020-12-07T22:41:21Z</dcterms:created>
  <dcterms:modified xsi:type="dcterms:W3CDTF">2023-03-29T01:29:33Z</dcterms:modified>
</cp:coreProperties>
</file>