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38"/>
  </p:notesMasterIdLst>
  <p:handoutMasterIdLst>
    <p:handoutMasterId r:id="rId39"/>
  </p:handoutMasterIdLst>
  <p:sldIdLst>
    <p:sldId id="258" r:id="rId2"/>
    <p:sldId id="821" r:id="rId3"/>
    <p:sldId id="727" r:id="rId4"/>
    <p:sldId id="812" r:id="rId5"/>
    <p:sldId id="660" r:id="rId6"/>
    <p:sldId id="658" r:id="rId7"/>
    <p:sldId id="679" r:id="rId8"/>
    <p:sldId id="680" r:id="rId9"/>
    <p:sldId id="657" r:id="rId10"/>
    <p:sldId id="382" r:id="rId11"/>
    <p:sldId id="741" r:id="rId12"/>
    <p:sldId id="769" r:id="rId13"/>
    <p:sldId id="827" r:id="rId14"/>
    <p:sldId id="834" r:id="rId15"/>
    <p:sldId id="829" r:id="rId16"/>
    <p:sldId id="831" r:id="rId17"/>
    <p:sldId id="836" r:id="rId18"/>
    <p:sldId id="717" r:id="rId19"/>
    <p:sldId id="832" r:id="rId20"/>
    <p:sldId id="837" r:id="rId21"/>
    <p:sldId id="851" r:id="rId22"/>
    <p:sldId id="853" r:id="rId23"/>
    <p:sldId id="859" r:id="rId24"/>
    <p:sldId id="833" r:id="rId25"/>
    <p:sldId id="691" r:id="rId26"/>
    <p:sldId id="860" r:id="rId27"/>
    <p:sldId id="846" r:id="rId28"/>
    <p:sldId id="804" r:id="rId29"/>
    <p:sldId id="847" r:id="rId30"/>
    <p:sldId id="757" r:id="rId31"/>
    <p:sldId id="850" r:id="rId32"/>
    <p:sldId id="684" r:id="rId33"/>
    <p:sldId id="292" r:id="rId34"/>
    <p:sldId id="845" r:id="rId35"/>
    <p:sldId id="842" r:id="rId36"/>
    <p:sldId id="843" r:id="rId3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66FFFF"/>
    <a:srgbClr val="FF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22" autoAdjust="0"/>
    <p:restoredTop sz="50000" autoAdjust="0"/>
  </p:normalViewPr>
  <p:slideViewPr>
    <p:cSldViewPr snapToGrid="0" snapToObjects="1">
      <p:cViewPr varScale="1">
        <p:scale>
          <a:sx n="160" d="100"/>
          <a:sy n="160" d="100"/>
        </p:scale>
        <p:origin x="7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D1E28A-BDEB-604C-96B2-82F4413F0A32}" type="pres">
      <dgm:prSet presAssocID="{EE6526CD-2162-A148-8E0C-3D4AB50F175C}" presName="centerShape" presStyleLbl="node0" presStyleIdx="0" presStyleCnt="1"/>
      <dgm:spPr/>
    </dgm:pt>
    <dgm:pt modelId="{38DA1CFE-A892-9E4D-86B8-28C922BCB30C}" type="pres">
      <dgm:prSet presAssocID="{041A4BD4-C7F4-8D4E-B2D4-8FD7366666E7}" presName="parTrans" presStyleLbl="bgSibTrans2D1" presStyleIdx="0" presStyleCnt="6"/>
      <dgm:spPr/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</dgm:pt>
    <dgm:pt modelId="{31C304B1-DF0F-EC47-8644-1FD5D326718A}" type="pres">
      <dgm:prSet presAssocID="{1BA29D3B-0099-DA4D-A220-84C06D720003}" presName="parTrans" presStyleLbl="bgSibTrans2D1" presStyleIdx="1" presStyleCnt="6"/>
      <dgm:spPr/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</dgm:pt>
    <dgm:pt modelId="{BDA2632F-375B-A949-825C-0334983C1FFD}" type="pres">
      <dgm:prSet presAssocID="{49285AD6-2A61-9449-9A23-24085139395A}" presName="parTrans" presStyleLbl="bgSibTrans2D1" presStyleIdx="2" presStyleCnt="6"/>
      <dgm:spPr/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</dgm:pt>
    <dgm:pt modelId="{B7CB2CDB-EB63-B745-ADB1-C6EBF2E6F6EF}" type="pres">
      <dgm:prSet presAssocID="{4CCDDDAF-CE79-544E-A67D-21E583513FB6}" presName="parTrans" presStyleLbl="bgSibTrans2D1" presStyleIdx="3" presStyleCnt="6"/>
      <dgm:spPr/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</dgm:pt>
    <dgm:pt modelId="{E61A4675-BF82-FB45-9A02-D181E233724D}" type="pres">
      <dgm:prSet presAssocID="{7EDF04CC-88E7-DC47-B451-CC376832A9D3}" presName="parTrans" presStyleLbl="bgSibTrans2D1" presStyleIdx="4" presStyleCnt="6"/>
      <dgm:spPr/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</dgm:pt>
    <dgm:pt modelId="{D88B08BD-CE16-454E-8DF6-85A3CE5F90D1}" type="pres">
      <dgm:prSet presAssocID="{83EDABE2-C417-C449-A1FD-F1BF99B1BA76}" presName="parTrans" presStyleLbl="bgSibTrans2D1" presStyleIdx="5" presStyleCnt="6"/>
      <dgm:spPr/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</dgm:pt>
  </dgm:ptLst>
  <dgm:cxnLst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18EA7-4D90-1548-851C-E3EBB22F435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End of ESSνSB </a:t>
          </a:r>
          <a:r>
            <a:rPr lang="en-GB" sz="1400" b="1" noProof="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rPr>
            <a:t>Design Study, CDR and preliminary costing</a:t>
          </a: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noProof="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2022-2026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2026-2028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2028-2036</a:t>
          </a:r>
          <a:r>
            <a:rPr lang="en-GB" sz="1400" b="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4D19CF5D-0246-5448-9708-E54693EA46CA}">
      <dgm:prSet phldrT="[Text]" custT="1"/>
      <dgm:spPr/>
      <dgm:t>
        <a:bodyPr/>
        <a:lstStyle/>
        <a:p>
          <a:r>
            <a:rPr lang="en-GB" sz="1400" b="1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2037-</a:t>
          </a:r>
          <a:r>
            <a:rPr lang="en-GB" sz="14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gm:t>
    </dgm:pt>
    <dgm:pt modelId="{B70419A6-7269-0449-BB4F-BF8011A31160}" type="par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9154FC06-1B1B-054C-8B39-983368673A6C}" type="sib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5"/>
      <dgm:spPr/>
    </dgm:pt>
    <dgm:pt modelId="{B8863B7D-8AB7-4641-AC29-31B00165D50C}" type="pres">
      <dgm:prSet presAssocID="{592806B3-0FFB-1A4F-8B61-49B2EBFEBBB0}" presName="ParentText" presStyleLbl="revTx" presStyleIdx="0" presStyleCnt="8" custScaleX="121634" custLinFactNeighborX="11858">
        <dgm:presLayoutVars>
          <dgm:chMax val="0"/>
          <dgm:chPref val="0"/>
          <dgm:bulletEnabled val="1"/>
        </dgm:presLayoutVars>
      </dgm:prSet>
      <dgm:spPr/>
    </dgm:pt>
    <dgm:pt modelId="{B5BEA95A-7198-004E-9981-FCFC8D3A15B6}" type="pres">
      <dgm:prSet presAssocID="{592806B3-0FFB-1A4F-8B61-49B2EBFEBBB0}" presName="Triangle" presStyleLbl="alignNode1" presStyleIdx="1" presStyleCnt="15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5"/>
      <dgm:spPr/>
    </dgm:pt>
    <dgm:pt modelId="{5746230B-50C9-AF44-823E-1AE00ABBBBE8}" type="pres">
      <dgm:prSet presAssocID="{983C0D48-7B1D-334D-BA1F-58EDD94D1D3D}" presName="ParentText" presStyleLbl="revTx" presStyleIdx="1" presStyleCnt="8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</dgm:pt>
    <dgm:pt modelId="{854634EE-8E5F-7547-BB7D-50174EBF2ECA}" type="pres">
      <dgm:prSet presAssocID="{983C0D48-7B1D-334D-BA1F-58EDD94D1D3D}" presName="Triangle" presStyleLbl="alignNode1" presStyleIdx="3" presStyleCnt="15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5"/>
      <dgm:spPr/>
    </dgm:pt>
    <dgm:pt modelId="{7B107B4E-6B13-A34E-8561-E4FA75321AA7}" type="pres">
      <dgm:prSet presAssocID="{D4DBB20D-DB95-F547-A424-A2B1755FC265}" presName="ParentText" presStyleLbl="revTx" presStyleIdx="2" presStyleCnt="8" custScaleX="121881" custLinFactNeighborX="10629">
        <dgm:presLayoutVars>
          <dgm:chMax val="0"/>
          <dgm:chPref val="0"/>
          <dgm:bulletEnabled val="1"/>
        </dgm:presLayoutVars>
      </dgm:prSet>
      <dgm:spPr/>
    </dgm:pt>
    <dgm:pt modelId="{CB678BC5-B6D1-5B40-ABD3-35D3BE585A74}" type="pres">
      <dgm:prSet presAssocID="{D4DBB20D-DB95-F547-A424-A2B1755FC265}" presName="Triangle" presStyleLbl="alignNode1" presStyleIdx="5" presStyleCnt="15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5"/>
      <dgm:spPr/>
    </dgm:pt>
    <dgm:pt modelId="{C08C452D-A555-FF45-82A3-43A2CAAF135E}" type="pres">
      <dgm:prSet presAssocID="{3CA18EA7-4D90-1548-851C-E3EBB22F4355}" presName="ParentText" presStyleLbl="revTx" presStyleIdx="3" presStyleCnt="8" custScaleX="134503" custLinFactNeighborX="10629">
        <dgm:presLayoutVars>
          <dgm:chMax val="0"/>
          <dgm:chPref val="0"/>
          <dgm:bulletEnabled val="1"/>
        </dgm:presLayoutVars>
      </dgm:prSet>
      <dgm:spPr/>
    </dgm:pt>
    <dgm:pt modelId="{ACA90027-4604-E547-9400-4CC0AE371000}" type="pres">
      <dgm:prSet presAssocID="{3CA18EA7-4D90-1548-851C-E3EBB22F4355}" presName="Triangle" presStyleLbl="alignNode1" presStyleIdx="7" presStyleCnt="15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5"/>
      <dgm:spPr/>
    </dgm:pt>
    <dgm:pt modelId="{F7047590-6511-5F43-A213-2A0B3BC9F918}" type="pres">
      <dgm:prSet presAssocID="{B02525E8-4DB9-504C-9903-4BBB0B3EA70D}" presName="ParentText" presStyleLbl="revTx" presStyleIdx="4" presStyleCnt="8" custScaleX="120366" custLinFactNeighborX="9448">
        <dgm:presLayoutVars>
          <dgm:chMax val="0"/>
          <dgm:chPref val="0"/>
          <dgm:bulletEnabled val="1"/>
        </dgm:presLayoutVars>
      </dgm:prSet>
      <dgm:spPr/>
    </dgm:pt>
    <dgm:pt modelId="{15121FBF-A34F-4C4A-BC99-89D2690719DD}" type="pres">
      <dgm:prSet presAssocID="{B02525E8-4DB9-504C-9903-4BBB0B3EA70D}" presName="Triangle" presStyleLbl="alignNode1" presStyleIdx="9" presStyleCnt="15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5"/>
      <dgm:spPr/>
    </dgm:pt>
    <dgm:pt modelId="{14625940-912B-E541-A87B-CE303628B6B9}" type="pres">
      <dgm:prSet presAssocID="{F107E74D-B8D4-A744-BE24-D2AD3B10C22D}" presName="ParentText" presStyleLbl="revTx" presStyleIdx="5" presStyleCnt="8" custScaleX="123151" custLinFactNeighborX="11810">
        <dgm:presLayoutVars>
          <dgm:chMax val="0"/>
          <dgm:chPref val="0"/>
          <dgm:bulletEnabled val="1"/>
        </dgm:presLayoutVars>
      </dgm:prSet>
      <dgm:spPr/>
    </dgm:pt>
    <dgm:pt modelId="{94F057B5-C88B-1144-85C9-B783DC524E1D}" type="pres">
      <dgm:prSet presAssocID="{F107E74D-B8D4-A744-BE24-D2AD3B10C22D}" presName="Triangle" presStyleLbl="alignNode1" presStyleIdx="11" presStyleCnt="15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5" custLinFactNeighborX="-17628" custLinFactNeighborY="3451"/>
      <dgm:spPr/>
    </dgm:pt>
    <dgm:pt modelId="{E90882AD-4811-4749-85C4-A55B805D9FF2}" type="pres">
      <dgm:prSet presAssocID="{A010F976-E9E0-A148-8283-909249470DA3}" presName="ParentText" presStyleLbl="revTx" presStyleIdx="6" presStyleCnt="8" custScaleX="144784" custLinFactNeighborX="2986" custLinFactNeighborY="3931">
        <dgm:presLayoutVars>
          <dgm:chMax val="0"/>
          <dgm:chPref val="0"/>
          <dgm:bulletEnabled val="1"/>
        </dgm:presLayoutVars>
      </dgm:prSet>
      <dgm:spPr/>
    </dgm:pt>
    <dgm:pt modelId="{425DE511-5AF6-4341-8FC5-F6A28A7103F9}" type="pres">
      <dgm:prSet presAssocID="{A010F976-E9E0-A148-8283-909249470DA3}" presName="Triangle" presStyleLbl="alignNode1" presStyleIdx="13" presStyleCnt="15"/>
      <dgm:spPr/>
    </dgm:pt>
    <dgm:pt modelId="{AF241F67-C40F-AA4B-98D2-E261CBB4D846}" type="pres">
      <dgm:prSet presAssocID="{59022325-0FAE-E748-9693-261F0AD50856}" presName="sibTrans" presStyleCnt="0"/>
      <dgm:spPr/>
    </dgm:pt>
    <dgm:pt modelId="{8DA37065-5B15-CF42-82F4-B66B545A2E66}" type="pres">
      <dgm:prSet presAssocID="{59022325-0FAE-E748-9693-261F0AD50856}" presName="space" presStyleCnt="0"/>
      <dgm:spPr/>
    </dgm:pt>
    <dgm:pt modelId="{A9ECB3CE-F9F3-514A-9EF6-94B389688443}" type="pres">
      <dgm:prSet presAssocID="{4D19CF5D-0246-5448-9708-E54693EA46CA}" presName="composite" presStyleCnt="0"/>
      <dgm:spPr/>
    </dgm:pt>
    <dgm:pt modelId="{5A42AC8B-DB86-4144-AAE4-3CCE594D2E73}" type="pres">
      <dgm:prSet presAssocID="{4D19CF5D-0246-5448-9708-E54693EA46CA}" presName="LShape" presStyleLbl="alignNode1" presStyleIdx="14" presStyleCnt="15"/>
      <dgm:spPr/>
    </dgm:pt>
    <dgm:pt modelId="{92C25A47-3DE8-A442-BEBB-DB794A0035D7}" type="pres">
      <dgm:prSet presAssocID="{4D19CF5D-0246-5448-9708-E54693EA46CA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A6629817-A2FD-2945-9CBA-42D99B644555}" srcId="{32624367-62C0-4C4A-85A6-45677C591B1E}" destId="{4D19CF5D-0246-5448-9708-E54693EA46CA}" srcOrd="7" destOrd="0" parTransId="{B70419A6-7269-0449-BB4F-BF8011A31160}" sibTransId="{9154FC06-1B1B-054C-8B39-983368673A6C}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3645E8A0-2171-8E4E-8AC8-C092198355F0}" type="presOf" srcId="{4D19CF5D-0246-5448-9708-E54693EA46CA}" destId="{92C25A47-3DE8-A442-BEBB-DB794A0035D7}" srcOrd="0" destOrd="0" presId="urn:microsoft.com/office/officeart/2009/3/layout/StepUpProcess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  <dgm:cxn modelId="{5664D430-72F7-3B43-8E97-1CE20F7DA7A1}" type="presParOf" srcId="{EFBCBDB7-7BBA-6647-8E38-3BE7C81C3470}" destId="{425DE511-5AF6-4341-8FC5-F6A28A7103F9}" srcOrd="2" destOrd="0" presId="urn:microsoft.com/office/officeart/2009/3/layout/StepUpProcess"/>
    <dgm:cxn modelId="{3286A64E-0D0A-564C-83B0-EDF8EF91C6DF}" type="presParOf" srcId="{0E9CF370-5158-6A48-87C2-8F3D728F5052}" destId="{AF241F67-C40F-AA4B-98D2-E261CBB4D846}" srcOrd="13" destOrd="0" presId="urn:microsoft.com/office/officeart/2009/3/layout/StepUpProcess"/>
    <dgm:cxn modelId="{B0C39264-5743-B044-A59A-578F9149A842}" type="presParOf" srcId="{AF241F67-C40F-AA4B-98D2-E261CBB4D846}" destId="{8DA37065-5B15-CF42-82F4-B66B545A2E66}" srcOrd="0" destOrd="0" presId="urn:microsoft.com/office/officeart/2009/3/layout/StepUpProcess"/>
    <dgm:cxn modelId="{834BD2B7-CD7F-2342-846B-B254397CE290}" type="presParOf" srcId="{0E9CF370-5158-6A48-87C2-8F3D728F5052}" destId="{A9ECB3CE-F9F3-514A-9EF6-94B389688443}" srcOrd="14" destOrd="0" presId="urn:microsoft.com/office/officeart/2009/3/layout/StepUpProcess"/>
    <dgm:cxn modelId="{021F1BF0-7532-8549-AB41-DC5C903F5391}" type="presParOf" srcId="{A9ECB3CE-F9F3-514A-9EF6-94B389688443}" destId="{5A42AC8B-DB86-4144-AAE4-3CCE594D2E73}" srcOrd="0" destOrd="0" presId="urn:microsoft.com/office/officeart/2009/3/layout/StepUpProcess"/>
    <dgm:cxn modelId="{3FD210ED-1334-D548-93FE-57FE042E5C11}" type="presParOf" srcId="{A9ECB3CE-F9F3-514A-9EF6-94B389688443}" destId="{92C25A47-3DE8-A442-BEBB-DB794A003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194749" y="30081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06645" y="3297684"/>
          <a:ext cx="106412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sp:txBody>
      <dsp:txXfrm>
        <a:off x="106645" y="3297684"/>
        <a:ext cx="1064126" cy="766865"/>
      </dsp:txXfrm>
    </dsp:sp>
    <dsp:sp modelId="{B5BEA95A-7198-004E-9981-FCFC8D3A15B6}">
      <dsp:nvSpPr>
        <dsp:cNvPr id="0" name=""/>
        <dsp:cNvSpPr/>
      </dsp:nvSpPr>
      <dsp:spPr>
        <a:xfrm>
          <a:off x="807329" y="29368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361170" y="264780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280214" y="2945694"/>
          <a:ext cx="1068693" cy="957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kern="1200" noProof="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80214" y="2945694"/>
        <a:ext cx="1068693" cy="957508"/>
      </dsp:txXfrm>
    </dsp:sp>
    <dsp:sp modelId="{854634EE-8E5F-7547-BB7D-50174EBF2ECA}">
      <dsp:nvSpPr>
        <dsp:cNvPr id="0" name=""/>
        <dsp:cNvSpPr/>
      </dsp:nvSpPr>
      <dsp:spPr>
        <a:xfrm>
          <a:off x="1973751" y="257646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526014" y="238278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426077" y="2672323"/>
          <a:ext cx="1066287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sp:txBody>
      <dsp:txXfrm>
        <a:off x="2426077" y="2672323"/>
        <a:ext cx="1066287" cy="766865"/>
      </dsp:txXfrm>
    </dsp:sp>
    <dsp:sp modelId="{CB678BC5-B6D1-5B40-ABD3-35D3BE585A74}">
      <dsp:nvSpPr>
        <dsp:cNvPr id="0" name=""/>
        <dsp:cNvSpPr/>
      </dsp:nvSpPr>
      <dsp:spPr>
        <a:xfrm>
          <a:off x="3138594" y="231144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3746445" y="211776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3591296" y="2407303"/>
          <a:ext cx="1176712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End of ESSνSB </a:t>
          </a:r>
          <a:r>
            <a:rPr lang="en-GB" sz="1400" b="1" kern="1200" noProof="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rPr>
            <a:t>Design Study, CDR and preliminary costing</a:t>
          </a:r>
        </a:p>
      </dsp:txBody>
      <dsp:txXfrm>
        <a:off x="3591296" y="2407303"/>
        <a:ext cx="1176712" cy="766865"/>
      </dsp:txXfrm>
    </dsp:sp>
    <dsp:sp modelId="{ACA90027-4604-E547-9400-4CC0AE371000}">
      <dsp:nvSpPr>
        <dsp:cNvPr id="0" name=""/>
        <dsp:cNvSpPr/>
      </dsp:nvSpPr>
      <dsp:spPr>
        <a:xfrm>
          <a:off x="4359025" y="204642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4857278" y="18527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4753637" y="2142283"/>
          <a:ext cx="1053033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2022-2026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sp:txBody>
      <dsp:txXfrm>
        <a:off x="4753637" y="2142283"/>
        <a:ext cx="1053033" cy="766865"/>
      </dsp:txXfrm>
    </dsp:sp>
    <dsp:sp modelId="{15121FBF-A34F-4C4A-BC99-89D2690719DD}">
      <dsp:nvSpPr>
        <dsp:cNvPr id="0" name=""/>
        <dsp:cNvSpPr/>
      </dsp:nvSpPr>
      <dsp:spPr>
        <a:xfrm>
          <a:off x="5469858" y="17814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028052" y="158772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5932892" y="1877264"/>
          <a:ext cx="1077398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2026-2028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sp:txBody>
      <dsp:txXfrm>
        <a:off x="5932892" y="1877264"/>
        <a:ext cx="1077398" cy="766865"/>
      </dsp:txXfrm>
    </dsp:sp>
    <dsp:sp modelId="{94F057B5-C88B-1144-85C9-B783DC524E1D}">
      <dsp:nvSpPr>
        <dsp:cNvPr id="0" name=""/>
        <dsp:cNvSpPr/>
      </dsp:nvSpPr>
      <dsp:spPr>
        <a:xfrm>
          <a:off x="6640632" y="151638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7117491" y="1342806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021327" y="1642389"/>
          <a:ext cx="126665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2028-2036</a:t>
          </a:r>
          <a:r>
            <a:rPr lang="en-GB" sz="1400" b="0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sp:txBody>
      <dsp:txXfrm>
        <a:off x="7021327" y="1642389"/>
        <a:ext cx="1266656" cy="766865"/>
      </dsp:txXfrm>
    </dsp:sp>
    <dsp:sp modelId="{425DE511-5AF6-4341-8FC5-F6A28A7103F9}">
      <dsp:nvSpPr>
        <dsp:cNvPr id="0" name=""/>
        <dsp:cNvSpPr/>
      </dsp:nvSpPr>
      <dsp:spPr>
        <a:xfrm>
          <a:off x="7900894" y="125136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2AC8B-DB86-4144-AAE4-3CCE594D2E73}">
      <dsp:nvSpPr>
        <dsp:cNvPr id="0" name=""/>
        <dsp:cNvSpPr/>
      </dsp:nvSpPr>
      <dsp:spPr>
        <a:xfrm rot="5400000">
          <a:off x="8354175" y="1057689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25A47-3DE8-A442-BEBB-DB794A0035D7}">
      <dsp:nvSpPr>
        <dsp:cNvPr id="0" name=""/>
        <dsp:cNvSpPr/>
      </dsp:nvSpPr>
      <dsp:spPr>
        <a:xfrm>
          <a:off x="8256964" y="1347224"/>
          <a:ext cx="874859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2037-</a:t>
          </a:r>
          <a:r>
            <a:rPr lang="en-GB" sz="1400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sp:txBody>
      <dsp:txXfrm>
        <a:off x="8256964" y="1347224"/>
        <a:ext cx="874859" cy="76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27/03/2023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27/03/2023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1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62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57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9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35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36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507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24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94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127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48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675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27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451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52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37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63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16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112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1957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19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33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615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11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7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63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7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r>
              <a:rPr lang="fr-FR"/>
              <a:t>Kyuto, 29/03/2023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69156"/>
            <a:ext cx="2133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Kyuto, 29/03/2023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669156"/>
            <a:ext cx="2895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ea typeface="ＭＳ Ｐゴシック" charset="0"/>
              </a:rPr>
              <a:t>M. Dracos,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669156"/>
            <a:ext cx="2133600" cy="2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24DA7-4112-EFD8-97BC-96BCF41AEF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15"/>
            <a:ext cx="1411705" cy="6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9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0.jpe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tif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s://doi.org/10.1140/epjs/s11734-022-00664-w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206.01208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png"/><Relationship Id="rId18" Type="http://schemas.openxmlformats.org/officeDocument/2006/relationships/image" Target="../media/image80.jpeg"/><Relationship Id="rId26" Type="http://schemas.openxmlformats.org/officeDocument/2006/relationships/image" Target="../media/image88.png"/><Relationship Id="rId21" Type="http://schemas.openxmlformats.org/officeDocument/2006/relationships/image" Target="../media/image83.jpeg"/><Relationship Id="rId34" Type="http://schemas.openxmlformats.org/officeDocument/2006/relationships/image" Target="../media/image96.png"/><Relationship Id="rId7" Type="http://schemas.openxmlformats.org/officeDocument/2006/relationships/image" Target="../media/image69.jpe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5" Type="http://schemas.openxmlformats.org/officeDocument/2006/relationships/image" Target="../media/image87.jpeg"/><Relationship Id="rId33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8.png"/><Relationship Id="rId20" Type="http://schemas.openxmlformats.org/officeDocument/2006/relationships/image" Target="../media/image82.jpeg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3.jpeg"/><Relationship Id="rId24" Type="http://schemas.openxmlformats.org/officeDocument/2006/relationships/image" Target="../media/image86.png"/><Relationship Id="rId32" Type="http://schemas.openxmlformats.org/officeDocument/2006/relationships/image" Target="../media/image94.png"/><Relationship Id="rId37" Type="http://schemas.openxmlformats.org/officeDocument/2006/relationships/image" Target="../media/image99.png"/><Relationship Id="rId5" Type="http://schemas.openxmlformats.org/officeDocument/2006/relationships/image" Target="../media/image67.jpeg"/><Relationship Id="rId15" Type="http://schemas.openxmlformats.org/officeDocument/2006/relationships/image" Target="../media/image77.png"/><Relationship Id="rId23" Type="http://schemas.openxmlformats.org/officeDocument/2006/relationships/image" Target="../media/image85.png"/><Relationship Id="rId28" Type="http://schemas.openxmlformats.org/officeDocument/2006/relationships/image" Target="../media/image90.png"/><Relationship Id="rId36" Type="http://schemas.openxmlformats.org/officeDocument/2006/relationships/image" Target="../media/image98.png"/><Relationship Id="rId10" Type="http://schemas.openxmlformats.org/officeDocument/2006/relationships/image" Target="../media/image72.jpeg"/><Relationship Id="rId19" Type="http://schemas.openxmlformats.org/officeDocument/2006/relationships/image" Target="../media/image81.png"/><Relationship Id="rId31" Type="http://schemas.openxmlformats.org/officeDocument/2006/relationships/image" Target="../media/image93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jpeg"/><Relationship Id="rId22" Type="http://schemas.openxmlformats.org/officeDocument/2006/relationships/image" Target="../media/image84.png"/><Relationship Id="rId27" Type="http://schemas.openxmlformats.org/officeDocument/2006/relationships/image" Target="../media/image89.png"/><Relationship Id="rId30" Type="http://schemas.openxmlformats.org/officeDocument/2006/relationships/image" Target="../media/image92.png"/><Relationship Id="rId35" Type="http://schemas.openxmlformats.org/officeDocument/2006/relationships/image" Target="../media/image97.png"/><Relationship Id="rId8" Type="http://schemas.openxmlformats.org/officeDocument/2006/relationships/image" Target="../media/image70.png"/><Relationship Id="rId3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13" Type="http://schemas.openxmlformats.org/officeDocument/2006/relationships/image" Target="../media/image114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13.tiff"/><Relationship Id="rId17" Type="http://schemas.openxmlformats.org/officeDocument/2006/relationships/hyperlink" Target="https://arxiv.org/abs/2206.01208" TargetMode="External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17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12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0.emf"/><Relationship Id="rId14" Type="http://schemas.openxmlformats.org/officeDocument/2006/relationships/image" Target="../media/image11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410.7573" TargetMode="External"/><Relationship Id="rId5" Type="http://schemas.openxmlformats.org/officeDocument/2006/relationships/image" Target="../media/image120.png"/><Relationship Id="rId4" Type="http://schemas.openxmlformats.org/officeDocument/2006/relationships/hyperlink" Target="https://arxiv.org/abs/1410.805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ssnusb.eu/" TargetMode="External"/><Relationship Id="rId5" Type="http://schemas.openxmlformats.org/officeDocument/2006/relationships/image" Target="../media/image124.tiff"/><Relationship Id="rId4" Type="http://schemas.openxmlformats.org/officeDocument/2006/relationships/image" Target="../media/image123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applewebdata://984654FF-DCB1-4610-9211-BDE550456AA1/#_ftnref1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hyperlink" Target="applewebdata://984654FF-DCB1-4610-9211-BDE550456AA1/#_ftnref3" TargetMode="External"/><Relationship Id="rId4" Type="http://schemas.openxmlformats.org/officeDocument/2006/relationships/hyperlink" Target="applewebdata://984654FF-DCB1-4610-9211-BDE550456AA1/#_ftnref2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hyperlink" Target="https://euronunet.in2p3.fr/" TargetMode="External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qAnvft0nAlg" TargetMode="External"/><Relationship Id="rId5" Type="http://schemas.openxmlformats.org/officeDocument/2006/relationships/hyperlink" Target="https://essnusb.eu/" TargetMode="External"/><Relationship Id="rId10" Type="http://schemas.openxmlformats.org/officeDocument/2006/relationships/image" Target="../media/image128.jpeg"/><Relationship Id="rId4" Type="http://schemas.openxmlformats.org/officeDocument/2006/relationships/hyperlink" Target="https://www.youtube.com/watch?v=PwzNzLQh-Dw" TargetMode="External"/><Relationship Id="rId9" Type="http://schemas.openxmlformats.org/officeDocument/2006/relationships/image" Target="../media/image1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hep-ph/0611338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://lanl.arxiv.org/abs/1110.4583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AC0DE-ADAA-314E-991B-0387967D2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7937"/>
            <a:ext cx="9144000" cy="683514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15310" y="2097123"/>
            <a:ext cx="8513379" cy="39368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The European Spallation Source neutrino Super Beam project</a:t>
            </a:r>
            <a:br>
              <a:rPr lang="fr-CH" dirty="0">
                <a:solidFill>
                  <a:srgbClr val="FFFF00"/>
                </a:solidFill>
                <a:effectLst/>
              </a:rPr>
            </a:br>
            <a:br>
              <a:rPr lang="fr-CH" dirty="0">
                <a:solidFill>
                  <a:srgbClr val="FFFF00"/>
                </a:solidFill>
                <a:effectLst/>
              </a:rPr>
            </a:b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Marcos Dracos</a:t>
            </a:r>
            <a:br>
              <a:rPr lang="en-GB" sz="3600" dirty="0">
                <a:solidFill>
                  <a:srgbClr val="66FFFF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IPHC-Strasbourg</a:t>
            </a:r>
            <a:endParaRPr lang="en-GB" sz="4800" b="1" dirty="0">
              <a:solidFill>
                <a:srgbClr val="66FF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Kyuto, 29/03/2023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EF7FA0-7EC5-F236-A5AB-6A20A1AC3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711516-A22F-6FB2-7FF8-7DF4BFF79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B40D7-F45E-EFAB-E61F-EFFE42E04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AD4180-6363-0B9C-6F78-D4F0AF27C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2230FE-8036-C45B-F9CA-EB66BF0F89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6" y="9627"/>
            <a:ext cx="1854203" cy="8872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B930D8-6B69-BFA2-03A5-9820C60392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67" y="26953"/>
            <a:ext cx="2943407" cy="683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0F5EA-E767-7D11-1C73-255CF71C6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F3B309-94C4-586F-8DF8-444FBFDEF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C88A85-D7F5-E139-1BD1-0FE9B04A1B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6011" y="17711"/>
            <a:ext cx="3450437" cy="224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1653D7-72E9-020A-CFDE-22F764405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7077" y="2837002"/>
            <a:ext cx="4602982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1050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Kyuto, 29/03/2023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4841" y="1080953"/>
            <a:ext cx="561517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neutron program must not be affected and if possible synergetic modifications.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protons),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DAR and coherent scattering experiments (as those proposed for SNS) using the neutron target.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10" name="Picture 2" descr="ess_pulse_1">
            <a:extLst>
              <a:ext uri="{FF2B5EF4-FFF2-40B4-BE49-F238E27FC236}">
                <a16:creationId xmlns:a16="http://schemas.microsoft.com/office/drawing/2014/main" id="{BAFEF59C-C054-ED4C-AFE3-E3AF4089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414" y="810548"/>
            <a:ext cx="2683329" cy="1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9621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Kyuto, 29/03/2023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63531" y="5512700"/>
            <a:ext cx="487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~60%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5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&gt;75%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3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63077" y="957263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CPV (</a:t>
            </a:r>
            <a:r>
              <a:rPr lang="en-US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US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814" y="1239651"/>
            <a:ext cx="4405386" cy="4213595"/>
            <a:chOff x="78814" y="1239651"/>
            <a:chExt cx="4405386" cy="42135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4" y="1239651"/>
              <a:ext cx="4405386" cy="4213595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168578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0505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020751" y="3832165"/>
              <a:ext cx="1022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Zinkgruvan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1735647" y="359616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Garpenberg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40599" y="2787028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40599" y="2067795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15">
              <a:extLst>
                <a:ext uri="{FF2B5EF4-FFF2-40B4-BE49-F238E27FC236}">
                  <a16:creationId xmlns:a16="http://schemas.microsoft.com/office/drawing/2014/main" id="{5A9F4B1D-F76F-2266-5471-FBA86DF42122}"/>
                </a:ext>
              </a:extLst>
            </p:cNvPr>
            <p:cNvCxnSpPr/>
            <p:nvPr/>
          </p:nvCxnSpPr>
          <p:spPr>
            <a:xfrm>
              <a:off x="95426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7">
              <a:extLst>
                <a:ext uri="{FF2B5EF4-FFF2-40B4-BE49-F238E27FC236}">
                  <a16:creationId xmlns:a16="http://schemas.microsoft.com/office/drawing/2014/main" id="{A8469A84-4F93-5079-5BFF-DCB7DC5FEB6C}"/>
                </a:ext>
              </a:extLst>
            </p:cNvPr>
            <p:cNvSpPr txBox="1"/>
            <p:nvPr/>
          </p:nvSpPr>
          <p:spPr>
            <a:xfrm rot="16200000">
              <a:off x="258405" y="3832165"/>
              <a:ext cx="10839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/>
                  <a:cs typeface="Times New Roman"/>
                </a:rPr>
                <a:t>1</a:t>
              </a:r>
              <a:r>
                <a:rPr lang="en-US" sz="1400" baseline="30000" dirty="0">
                  <a:latin typeface="Times New Roman"/>
                  <a:cs typeface="Times New Roman"/>
                </a:rPr>
                <a:t>st</a:t>
              </a:r>
              <a:r>
                <a:rPr lang="en-US" sz="1400" dirty="0">
                  <a:latin typeface="Times New Roman"/>
                  <a:cs typeface="Times New Roman"/>
                </a:rPr>
                <a:t> </a:t>
              </a:r>
              <a:r>
                <a:rPr lang="en-US" sz="1400" dirty="0" err="1">
                  <a:latin typeface="Times New Roman"/>
                  <a:cs typeface="Times New Roman"/>
                </a:rPr>
                <a:t>osc</a:t>
              </a:r>
              <a:r>
                <a:rPr lang="en-US" sz="1400" dirty="0">
                  <a:latin typeface="Times New Roman"/>
                  <a:cs typeface="Times New Roman"/>
                </a:rPr>
                <a:t>. max.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694" y="1239651"/>
            <a:ext cx="4042447" cy="41822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84578" y="3234529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C2FE2A-B49D-B949-8B4C-6AC4880C5192}"/>
              </a:ext>
            </a:extLst>
          </p:cNvPr>
          <p:cNvSpPr/>
          <p:nvPr/>
        </p:nvSpPr>
        <p:spPr>
          <a:xfrm>
            <a:off x="5749157" y="3486777"/>
            <a:ext cx="164471" cy="1644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12E2E-42D6-7642-827A-13DAEB558395}"/>
              </a:ext>
            </a:extLst>
          </p:cNvPr>
          <p:cNvSpPr txBox="1"/>
          <p:nvPr/>
        </p:nvSpPr>
        <p:spPr>
          <a:xfrm>
            <a:off x="5913628" y="5529042"/>
            <a:ext cx="23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Candidate active mines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A1B832-A0F8-1E49-9CA2-F4C7945E22F6}"/>
              </a:ext>
            </a:extLst>
          </p:cNvPr>
          <p:cNvSpPr/>
          <p:nvPr/>
        </p:nvSpPr>
        <p:spPr>
          <a:xfrm>
            <a:off x="6537433" y="3770557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294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ESS</a:t>
            </a:r>
            <a:r>
              <a:rPr lang="el-GR" sz="3200" dirty="0">
                <a:solidFill>
                  <a:srgbClr val="0000FF"/>
                </a:solidFill>
              </a:rPr>
              <a:t>ν</a:t>
            </a:r>
            <a:r>
              <a:rPr lang="en-US" sz="3200" dirty="0">
                <a:solidFill>
                  <a:srgbClr val="0000FF"/>
                </a:solidFill>
              </a:rPr>
              <a:t>SB at the European level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Kyuto, 29/03/2023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65" y="576959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93" y="1466120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started in 2018 and ended in 2022</a:t>
            </a:r>
          </a:p>
        </p:txBody>
      </p:sp>
      <p:graphicFrame>
        <p:nvGraphicFramePr>
          <p:cNvPr id="14" name="Diagramme 3"/>
          <p:cNvGraphicFramePr/>
          <p:nvPr/>
        </p:nvGraphicFramePr>
        <p:xfrm>
          <a:off x="5442276" y="2093769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3076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13499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 modifications and operation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Kyuto, 29/03/2023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13</a:t>
            </a:fld>
            <a:endParaRPr lang="en-GB" noProof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82EC0E3-D572-264B-8B73-C7985A953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2" y="1016009"/>
            <a:ext cx="2501900" cy="17653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F944E9-A7B4-9744-8A6A-11DCF924606D}"/>
              </a:ext>
            </a:extLst>
          </p:cNvPr>
          <p:cNvSpPr txBox="1"/>
          <p:nvPr/>
        </p:nvSpPr>
        <p:spPr>
          <a:xfrm>
            <a:off x="1184628" y="568414"/>
            <a:ext cx="133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</a:t>
            </a:r>
            <a:r>
              <a:rPr lang="en-GB" sz="2400" baseline="30000" dirty="0"/>
              <a:t>-</a:t>
            </a:r>
            <a:r>
              <a:rPr lang="en-GB" sz="2400" dirty="0"/>
              <a:t> source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A90720-A559-FC4C-8AAF-D11CDE27F076}"/>
              </a:ext>
            </a:extLst>
          </p:cNvPr>
          <p:cNvSpPr txBox="1"/>
          <p:nvPr/>
        </p:nvSpPr>
        <p:spPr>
          <a:xfrm>
            <a:off x="5134212" y="611523"/>
            <a:ext cx="2934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time operation option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B0F6242-730B-4A48-9C45-C08E288E26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732" y="1073188"/>
            <a:ext cx="3617104" cy="202614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F965A516-4F90-6A44-B620-77ECFAA661AB}"/>
              </a:ext>
            </a:extLst>
          </p:cNvPr>
          <p:cNvGrpSpPr/>
          <p:nvPr/>
        </p:nvGrpSpPr>
        <p:grpSpPr>
          <a:xfrm>
            <a:off x="302193" y="3357386"/>
            <a:ext cx="3104017" cy="3101201"/>
            <a:chOff x="182880" y="867708"/>
            <a:chExt cx="3967920" cy="3964320"/>
          </a:xfrm>
        </p:grpSpPr>
        <p:pic>
          <p:nvPicPr>
            <p:cNvPr id="40" name="Picture 17">
              <a:extLst>
                <a:ext uri="{FF2B5EF4-FFF2-40B4-BE49-F238E27FC236}">
                  <a16:creationId xmlns:a16="http://schemas.microsoft.com/office/drawing/2014/main" id="{B9EE76B1-B96C-1946-A18E-266888F0B77A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93200" y="975348"/>
              <a:ext cx="3657600" cy="365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1" name="CustomShape 1">
              <a:extLst>
                <a:ext uri="{FF2B5EF4-FFF2-40B4-BE49-F238E27FC236}">
                  <a16:creationId xmlns:a16="http://schemas.microsoft.com/office/drawing/2014/main" id="{208F78B4-F8D9-4844-93C6-E6DBCEF68612}"/>
                </a:ext>
              </a:extLst>
            </p:cNvPr>
            <p:cNvSpPr/>
            <p:nvPr/>
          </p:nvSpPr>
          <p:spPr>
            <a:xfrm>
              <a:off x="1426320" y="1889748"/>
              <a:ext cx="1828800" cy="1828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42" name="Group 6">
              <a:extLst>
                <a:ext uri="{FF2B5EF4-FFF2-40B4-BE49-F238E27FC236}">
                  <a16:creationId xmlns:a16="http://schemas.microsoft.com/office/drawing/2014/main" id="{4425571A-2D32-6E44-AEBC-7B1611015C97}"/>
                </a:ext>
              </a:extLst>
            </p:cNvPr>
            <p:cNvGrpSpPr/>
            <p:nvPr/>
          </p:nvGrpSpPr>
          <p:grpSpPr>
            <a:xfrm>
              <a:off x="1734480" y="2119788"/>
              <a:ext cx="1142640" cy="179280"/>
              <a:chOff x="1734480" y="2424600"/>
              <a:chExt cx="1142640" cy="179280"/>
            </a:xfrm>
          </p:grpSpPr>
          <p:sp>
            <p:nvSpPr>
              <p:cNvPr id="72" name="Freeform 7">
                <a:extLst>
                  <a:ext uri="{FF2B5EF4-FFF2-40B4-BE49-F238E27FC236}">
                    <a16:creationId xmlns:a16="http://schemas.microsoft.com/office/drawing/2014/main" id="{30CD3A32-891E-D046-A518-AD1CBB803F70}"/>
                  </a:ext>
                </a:extLst>
              </p:cNvPr>
              <p:cNvSpPr/>
              <p:nvPr/>
            </p:nvSpPr>
            <p:spPr>
              <a:xfrm>
                <a:off x="1734480" y="2424600"/>
                <a:ext cx="114300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3175" h="483">
                    <a:moveTo>
                      <a:pt x="1587" y="482"/>
                    </a:moveTo>
                    <a:lnTo>
                      <a:pt x="0" y="482"/>
                    </a:lnTo>
                    <a:lnTo>
                      <a:pt x="0" y="0"/>
                    </a:lnTo>
                    <a:lnTo>
                      <a:pt x="3174" y="0"/>
                    </a:lnTo>
                    <a:lnTo>
                      <a:pt x="3174" y="482"/>
                    </a:lnTo>
                    <a:lnTo>
                      <a:pt x="1587" y="482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73" name="Freeform 8">
                <a:extLst>
                  <a:ext uri="{FF2B5EF4-FFF2-40B4-BE49-F238E27FC236}">
                    <a16:creationId xmlns:a16="http://schemas.microsoft.com/office/drawing/2014/main" id="{B68ABF66-704E-1D41-9888-24EF588FDC53}"/>
                  </a:ext>
                </a:extLst>
              </p:cNvPr>
              <p:cNvSpPr/>
              <p:nvPr/>
            </p:nvSpPr>
            <p:spPr>
              <a:xfrm>
                <a:off x="1744200" y="2424600"/>
                <a:ext cx="15372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427" h="483">
                    <a:moveTo>
                      <a:pt x="237" y="54"/>
                    </a:moveTo>
                    <a:cubicBezTo>
                      <a:pt x="243" y="30"/>
                      <a:pt x="245" y="22"/>
                      <a:pt x="310" y="22"/>
                    </a:cubicBezTo>
                    <a:cubicBezTo>
                      <a:pt x="333" y="22"/>
                      <a:pt x="338" y="22"/>
                      <a:pt x="338" y="8"/>
                    </a:cubicBezTo>
                    <a:cubicBezTo>
                      <a:pt x="338" y="0"/>
                      <a:pt x="330" y="0"/>
                      <a:pt x="326" y="0"/>
                    </a:cubicBezTo>
                    <a:cubicBezTo>
                      <a:pt x="304" y="0"/>
                      <a:pt x="245" y="2"/>
                      <a:pt x="222" y="2"/>
                    </a:cubicBezTo>
                    <a:cubicBezTo>
                      <a:pt x="202" y="2"/>
                      <a:pt x="149" y="0"/>
                      <a:pt x="128" y="0"/>
                    </a:cubicBezTo>
                    <a:cubicBezTo>
                      <a:pt x="123" y="0"/>
                      <a:pt x="115" y="0"/>
                      <a:pt x="115" y="14"/>
                    </a:cubicBezTo>
                    <a:cubicBezTo>
                      <a:pt x="115" y="22"/>
                      <a:pt x="122" y="22"/>
                      <a:pt x="134" y="22"/>
                    </a:cubicBezTo>
                    <a:cubicBezTo>
                      <a:pt x="136" y="22"/>
                      <a:pt x="149" y="22"/>
                      <a:pt x="162" y="24"/>
                    </a:cubicBezTo>
                    <a:cubicBezTo>
                      <a:pt x="174" y="24"/>
                      <a:pt x="181" y="26"/>
                      <a:pt x="181" y="35"/>
                    </a:cubicBezTo>
                    <a:cubicBezTo>
                      <a:pt x="181" y="37"/>
                      <a:pt x="179" y="40"/>
                      <a:pt x="178" y="48"/>
                    </a:cubicBezTo>
                    <a:lnTo>
                      <a:pt x="83" y="428"/>
                    </a:lnTo>
                    <a:cubicBezTo>
                      <a:pt x="77" y="455"/>
                      <a:pt x="75" y="460"/>
                      <a:pt x="19" y="460"/>
                    </a:cubicBezTo>
                    <a:cubicBezTo>
                      <a:pt x="6" y="460"/>
                      <a:pt x="0" y="460"/>
                      <a:pt x="0" y="474"/>
                    </a:cubicBezTo>
                    <a:cubicBezTo>
                      <a:pt x="0" y="482"/>
                      <a:pt x="6" y="482"/>
                      <a:pt x="19" y="482"/>
                    </a:cubicBezTo>
                    <a:lnTo>
                      <a:pt x="346" y="482"/>
                    </a:lnTo>
                    <a:cubicBezTo>
                      <a:pt x="363" y="482"/>
                      <a:pt x="363" y="482"/>
                      <a:pt x="368" y="471"/>
                    </a:cubicBezTo>
                    <a:lnTo>
                      <a:pt x="424" y="317"/>
                    </a:lnTo>
                    <a:cubicBezTo>
                      <a:pt x="426" y="311"/>
                      <a:pt x="426" y="309"/>
                      <a:pt x="426" y="307"/>
                    </a:cubicBezTo>
                    <a:cubicBezTo>
                      <a:pt x="426" y="304"/>
                      <a:pt x="424" y="299"/>
                      <a:pt x="418" y="299"/>
                    </a:cubicBezTo>
                    <a:cubicBezTo>
                      <a:pt x="411" y="299"/>
                      <a:pt x="411" y="304"/>
                      <a:pt x="406" y="315"/>
                    </a:cubicBezTo>
                    <a:cubicBezTo>
                      <a:pt x="382" y="380"/>
                      <a:pt x="350" y="460"/>
                      <a:pt x="229" y="460"/>
                    </a:cubicBezTo>
                    <a:lnTo>
                      <a:pt x="162" y="460"/>
                    </a:lnTo>
                    <a:cubicBezTo>
                      <a:pt x="152" y="460"/>
                      <a:pt x="150" y="460"/>
                      <a:pt x="147" y="460"/>
                    </a:cubicBezTo>
                    <a:cubicBezTo>
                      <a:pt x="139" y="460"/>
                      <a:pt x="138" y="458"/>
                      <a:pt x="138" y="453"/>
                    </a:cubicBezTo>
                    <a:cubicBezTo>
                      <a:pt x="138" y="450"/>
                      <a:pt x="138" y="448"/>
                      <a:pt x="141" y="436"/>
                    </a:cubicBezTo>
                    <a:lnTo>
                      <a:pt x="237" y="54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4" name="Freeform 9">
                <a:extLst>
                  <a:ext uri="{FF2B5EF4-FFF2-40B4-BE49-F238E27FC236}">
                    <a16:creationId xmlns:a16="http://schemas.microsoft.com/office/drawing/2014/main" id="{587588BA-8E48-5D49-BC41-68733E9211B9}"/>
                  </a:ext>
                </a:extLst>
              </p:cNvPr>
              <p:cNvSpPr/>
              <p:nvPr/>
            </p:nvSpPr>
            <p:spPr>
              <a:xfrm>
                <a:off x="1991520" y="250488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5" name="Freeform 10">
                <a:extLst>
                  <a:ext uri="{FF2B5EF4-FFF2-40B4-BE49-F238E27FC236}">
                    <a16:creationId xmlns:a16="http://schemas.microsoft.com/office/drawing/2014/main" id="{4E63A09A-DF3B-6144-97B7-D56839A19F60}"/>
                  </a:ext>
                </a:extLst>
              </p:cNvPr>
              <p:cNvSpPr/>
              <p:nvPr/>
            </p:nvSpPr>
            <p:spPr>
              <a:xfrm>
                <a:off x="225468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4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8"/>
                    </a:cubicBezTo>
                    <a:cubicBezTo>
                      <a:pt x="168" y="211"/>
                      <a:pt x="144" y="213"/>
                      <a:pt x="126" y="215"/>
                    </a:cubicBezTo>
                    <a:cubicBezTo>
                      <a:pt x="122" y="215"/>
                      <a:pt x="104" y="216"/>
                      <a:pt x="99" y="216"/>
                    </a:cubicBezTo>
                    <a:cubicBezTo>
                      <a:pt x="93" y="216"/>
                      <a:pt x="88" y="218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6"/>
                      <a:pt x="141" y="466"/>
                    </a:cubicBezTo>
                    <a:cubicBezTo>
                      <a:pt x="110" y="466"/>
                      <a:pt x="58" y="453"/>
                      <a:pt x="32" y="412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5"/>
                    </a:cubicBezTo>
                    <a:cubicBezTo>
                      <a:pt x="0" y="439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6" name="Freeform 11">
                <a:extLst>
                  <a:ext uri="{FF2B5EF4-FFF2-40B4-BE49-F238E27FC236}">
                    <a16:creationId xmlns:a16="http://schemas.microsoft.com/office/drawing/2014/main" id="{3185A889-43AD-E746-886C-FBEC5B9CC67B}"/>
                  </a:ext>
                </a:extLst>
              </p:cNvPr>
              <p:cNvSpPr/>
              <p:nvPr/>
            </p:nvSpPr>
            <p:spPr>
              <a:xfrm>
                <a:off x="238140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3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3"/>
                      <a:pt x="189" y="215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3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7" name="Freeform 12">
                <a:extLst>
                  <a:ext uri="{FF2B5EF4-FFF2-40B4-BE49-F238E27FC236}">
                    <a16:creationId xmlns:a16="http://schemas.microsoft.com/office/drawing/2014/main" id="{992A8BE0-2036-5844-8C9E-B8F2BA0A399D}"/>
                  </a:ext>
                </a:extLst>
              </p:cNvPr>
              <p:cNvSpPr/>
              <p:nvPr/>
            </p:nvSpPr>
            <p:spPr>
              <a:xfrm>
                <a:off x="2503800" y="242640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8"/>
                      <a:pt x="187" y="456"/>
                      <a:pt x="134" y="456"/>
                    </a:cubicBezTo>
                    <a:lnTo>
                      <a:pt x="120" y="456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6"/>
                    </a:lnTo>
                    <a:lnTo>
                      <a:pt x="296" y="456"/>
                    </a:lnTo>
                    <a:cubicBezTo>
                      <a:pt x="243" y="456"/>
                      <a:pt x="242" y="448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39"/>
                    </a:lnTo>
                    <a:lnTo>
                      <a:pt x="242" y="339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39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39"/>
                    </a:moveTo>
                    <a:lnTo>
                      <a:pt x="19" y="339"/>
                    </a:lnTo>
                    <a:lnTo>
                      <a:pt x="192" y="77"/>
                    </a:lnTo>
                    <a:lnTo>
                      <a:pt x="192" y="339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8" name="Freeform 13">
                <a:extLst>
                  <a:ext uri="{FF2B5EF4-FFF2-40B4-BE49-F238E27FC236}">
                    <a16:creationId xmlns:a16="http://schemas.microsoft.com/office/drawing/2014/main" id="{5AC4898B-3654-BA4A-BCA0-30EB4D44F4DD}"/>
                  </a:ext>
                </a:extLst>
              </p:cNvPr>
              <p:cNvSpPr/>
              <p:nvPr/>
            </p:nvSpPr>
            <p:spPr>
              <a:xfrm>
                <a:off x="2673720" y="2485800"/>
                <a:ext cx="198360" cy="112680"/>
              </a:xfrm>
              <a:custGeom>
                <a:avLst/>
                <a:gdLst/>
                <a:ahLst/>
                <a:cxnLst/>
                <a:rect l="0" t="0" r="r" b="b"/>
                <a:pathLst>
                  <a:path w="551" h="313">
                    <a:moveTo>
                      <a:pt x="54" y="69"/>
                    </a:moveTo>
                    <a:lnTo>
                      <a:pt x="54" y="259"/>
                    </a:lnTo>
                    <a:cubicBezTo>
                      <a:pt x="54" y="290"/>
                      <a:pt x="48" y="290"/>
                      <a:pt x="0" y="290"/>
                    </a:cubicBezTo>
                    <a:lnTo>
                      <a:pt x="0" y="312"/>
                    </a:lnTo>
                    <a:cubicBezTo>
                      <a:pt x="24" y="312"/>
                      <a:pt x="61" y="311"/>
                      <a:pt x="80" y="311"/>
                    </a:cubicBezTo>
                    <a:cubicBezTo>
                      <a:pt x="98" y="311"/>
                      <a:pt x="134" y="312"/>
                      <a:pt x="158" y="312"/>
                    </a:cubicBezTo>
                    <a:lnTo>
                      <a:pt x="158" y="290"/>
                    </a:lnTo>
                    <a:cubicBezTo>
                      <a:pt x="112" y="290"/>
                      <a:pt x="104" y="290"/>
                      <a:pt x="104" y="259"/>
                    </a:cubicBezTo>
                    <a:lnTo>
                      <a:pt x="104" y="128"/>
                    </a:lnTo>
                    <a:cubicBezTo>
                      <a:pt x="104" y="54"/>
                      <a:pt x="154" y="16"/>
                      <a:pt x="198" y="16"/>
                    </a:cubicBezTo>
                    <a:cubicBezTo>
                      <a:pt x="243" y="16"/>
                      <a:pt x="251" y="54"/>
                      <a:pt x="251" y="94"/>
                    </a:cubicBezTo>
                    <a:lnTo>
                      <a:pt x="251" y="259"/>
                    </a:lnTo>
                    <a:cubicBezTo>
                      <a:pt x="251" y="290"/>
                      <a:pt x="243" y="290"/>
                      <a:pt x="197" y="290"/>
                    </a:cubicBezTo>
                    <a:lnTo>
                      <a:pt x="197" y="312"/>
                    </a:lnTo>
                    <a:cubicBezTo>
                      <a:pt x="221" y="312"/>
                      <a:pt x="256" y="311"/>
                      <a:pt x="275" y="311"/>
                    </a:cubicBezTo>
                    <a:cubicBezTo>
                      <a:pt x="294" y="311"/>
                      <a:pt x="331" y="312"/>
                      <a:pt x="355" y="312"/>
                    </a:cubicBezTo>
                    <a:lnTo>
                      <a:pt x="355" y="290"/>
                    </a:lnTo>
                    <a:cubicBezTo>
                      <a:pt x="307" y="290"/>
                      <a:pt x="299" y="290"/>
                      <a:pt x="299" y="259"/>
                    </a:cubicBezTo>
                    <a:lnTo>
                      <a:pt x="299" y="128"/>
                    </a:lnTo>
                    <a:cubicBezTo>
                      <a:pt x="299" y="54"/>
                      <a:pt x="350" y="16"/>
                      <a:pt x="395" y="16"/>
                    </a:cubicBezTo>
                    <a:cubicBezTo>
                      <a:pt x="440" y="16"/>
                      <a:pt x="446" y="54"/>
                      <a:pt x="446" y="94"/>
                    </a:cubicBezTo>
                    <a:lnTo>
                      <a:pt x="446" y="259"/>
                    </a:lnTo>
                    <a:cubicBezTo>
                      <a:pt x="446" y="290"/>
                      <a:pt x="440" y="290"/>
                      <a:pt x="392" y="290"/>
                    </a:cubicBezTo>
                    <a:lnTo>
                      <a:pt x="392" y="312"/>
                    </a:lnTo>
                    <a:cubicBezTo>
                      <a:pt x="416" y="312"/>
                      <a:pt x="453" y="311"/>
                      <a:pt x="472" y="311"/>
                    </a:cubicBezTo>
                    <a:cubicBezTo>
                      <a:pt x="490" y="311"/>
                      <a:pt x="526" y="312"/>
                      <a:pt x="550" y="312"/>
                    </a:cubicBezTo>
                    <a:lnTo>
                      <a:pt x="550" y="290"/>
                    </a:lnTo>
                    <a:cubicBezTo>
                      <a:pt x="514" y="290"/>
                      <a:pt x="496" y="290"/>
                      <a:pt x="496" y="269"/>
                    </a:cubicBezTo>
                    <a:lnTo>
                      <a:pt x="496" y="135"/>
                    </a:lnTo>
                    <a:cubicBezTo>
                      <a:pt x="496" y="74"/>
                      <a:pt x="496" y="51"/>
                      <a:pt x="474" y="26"/>
                    </a:cubicBezTo>
                    <a:cubicBezTo>
                      <a:pt x="464" y="14"/>
                      <a:pt x="440" y="0"/>
                      <a:pt x="400" y="0"/>
                    </a:cubicBezTo>
                    <a:cubicBezTo>
                      <a:pt x="341" y="0"/>
                      <a:pt x="309" y="42"/>
                      <a:pt x="298" y="69"/>
                    </a:cubicBezTo>
                    <a:cubicBezTo>
                      <a:pt x="288" y="8"/>
                      <a:pt x="235" y="0"/>
                      <a:pt x="203" y="0"/>
                    </a:cubicBezTo>
                    <a:cubicBezTo>
                      <a:pt x="152" y="0"/>
                      <a:pt x="118" y="30"/>
                      <a:pt x="99" y="74"/>
                    </a:cubicBezTo>
                    <a:lnTo>
                      <a:pt x="99" y="0"/>
                    </a:lnTo>
                    <a:lnTo>
                      <a:pt x="0" y="8"/>
                    </a:lnTo>
                    <a:lnTo>
                      <a:pt x="0" y="30"/>
                    </a:lnTo>
                    <a:cubicBezTo>
                      <a:pt x="50" y="30"/>
                      <a:pt x="54" y="35"/>
                      <a:pt x="54" y="69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43" name="Group 14">
              <a:extLst>
                <a:ext uri="{FF2B5EF4-FFF2-40B4-BE49-F238E27FC236}">
                  <a16:creationId xmlns:a16="http://schemas.microsoft.com/office/drawing/2014/main" id="{A8800A70-0345-304D-8C85-C0081BB49407}"/>
                </a:ext>
              </a:extLst>
            </p:cNvPr>
            <p:cNvGrpSpPr/>
            <p:nvPr/>
          </p:nvGrpSpPr>
          <p:grpSpPr>
            <a:xfrm>
              <a:off x="1734480" y="2522268"/>
              <a:ext cx="1115280" cy="228960"/>
              <a:chOff x="1734480" y="2827080"/>
              <a:chExt cx="1115280" cy="228960"/>
            </a:xfrm>
          </p:grpSpPr>
          <p:sp>
            <p:nvSpPr>
              <p:cNvPr id="64" name="Freeform 15">
                <a:extLst>
                  <a:ext uri="{FF2B5EF4-FFF2-40B4-BE49-F238E27FC236}">
                    <a16:creationId xmlns:a16="http://schemas.microsoft.com/office/drawing/2014/main" id="{0ACB54A8-2107-E344-8F91-F5453F89B7F1}"/>
                  </a:ext>
                </a:extLst>
              </p:cNvPr>
              <p:cNvSpPr/>
              <p:nvPr/>
            </p:nvSpPr>
            <p:spPr>
              <a:xfrm>
                <a:off x="1734480" y="2832840"/>
                <a:ext cx="1115640" cy="223560"/>
              </a:xfrm>
              <a:custGeom>
                <a:avLst/>
                <a:gdLst/>
                <a:ahLst/>
                <a:cxnLst/>
                <a:rect l="0" t="0" r="r" b="b"/>
                <a:pathLst>
                  <a:path w="3099" h="621">
                    <a:moveTo>
                      <a:pt x="1549" y="620"/>
                    </a:moveTo>
                    <a:lnTo>
                      <a:pt x="0" y="620"/>
                    </a:lnTo>
                    <a:lnTo>
                      <a:pt x="0" y="0"/>
                    </a:lnTo>
                    <a:lnTo>
                      <a:pt x="3098" y="0"/>
                    </a:lnTo>
                    <a:lnTo>
                      <a:pt x="3098" y="620"/>
                    </a:lnTo>
                    <a:lnTo>
                      <a:pt x="1549" y="620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65" name="Freeform 16">
                <a:extLst>
                  <a:ext uri="{FF2B5EF4-FFF2-40B4-BE49-F238E27FC236}">
                    <a16:creationId xmlns:a16="http://schemas.microsoft.com/office/drawing/2014/main" id="{218AD219-5B6F-5241-9AFA-FE1B25499226}"/>
                  </a:ext>
                </a:extLst>
              </p:cNvPr>
              <p:cNvSpPr/>
              <p:nvPr/>
            </p:nvSpPr>
            <p:spPr>
              <a:xfrm>
                <a:off x="1747080" y="2827080"/>
                <a:ext cx="176040" cy="22860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5">
                    <a:moveTo>
                      <a:pt x="274" y="493"/>
                    </a:moveTo>
                    <a:cubicBezTo>
                      <a:pt x="384" y="452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2"/>
                      <a:pt x="78" y="513"/>
                      <a:pt x="181" y="513"/>
                    </a:cubicBezTo>
                    <a:cubicBezTo>
                      <a:pt x="198" y="513"/>
                      <a:pt x="222" y="509"/>
                      <a:pt x="250" y="503"/>
                    </a:cubicBezTo>
                    <a:cubicBezTo>
                      <a:pt x="246" y="546"/>
                      <a:pt x="246" y="548"/>
                      <a:pt x="246" y="558"/>
                    </a:cubicBezTo>
                    <a:cubicBezTo>
                      <a:pt x="246" y="580"/>
                      <a:pt x="246" y="634"/>
                      <a:pt x="306" y="634"/>
                    </a:cubicBezTo>
                    <a:cubicBezTo>
                      <a:pt x="389" y="634"/>
                      <a:pt x="422" y="505"/>
                      <a:pt x="422" y="498"/>
                    </a:cubicBezTo>
                    <a:cubicBezTo>
                      <a:pt x="422" y="492"/>
                      <a:pt x="418" y="490"/>
                      <a:pt x="416" y="490"/>
                    </a:cubicBezTo>
                    <a:cubicBezTo>
                      <a:pt x="410" y="490"/>
                      <a:pt x="408" y="493"/>
                      <a:pt x="406" y="498"/>
                    </a:cubicBezTo>
                    <a:cubicBezTo>
                      <a:pt x="390" y="548"/>
                      <a:pt x="349" y="566"/>
                      <a:pt x="325" y="566"/>
                    </a:cubicBezTo>
                    <a:cubicBezTo>
                      <a:pt x="291" y="566"/>
                      <a:pt x="282" y="546"/>
                      <a:pt x="274" y="493"/>
                    </a:cubicBezTo>
                    <a:moveTo>
                      <a:pt x="141" y="487"/>
                    </a:moveTo>
                    <a:cubicBezTo>
                      <a:pt x="86" y="466"/>
                      <a:pt x="62" y="410"/>
                      <a:pt x="62" y="348"/>
                    </a:cubicBezTo>
                    <a:cubicBezTo>
                      <a:pt x="62" y="298"/>
                      <a:pt x="80" y="199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7"/>
                    </a:cubicBezTo>
                    <a:cubicBezTo>
                      <a:pt x="426" y="237"/>
                      <a:pt x="389" y="402"/>
                      <a:pt x="270" y="469"/>
                    </a:cubicBezTo>
                    <a:cubicBezTo>
                      <a:pt x="267" y="444"/>
                      <a:pt x="261" y="392"/>
                      <a:pt x="208" y="392"/>
                    </a:cubicBezTo>
                    <a:cubicBezTo>
                      <a:pt x="171" y="392"/>
                      <a:pt x="138" y="428"/>
                      <a:pt x="138" y="465"/>
                    </a:cubicBezTo>
                    <a:cubicBezTo>
                      <a:pt x="138" y="479"/>
                      <a:pt x="141" y="487"/>
                      <a:pt x="141" y="487"/>
                    </a:cubicBezTo>
                    <a:moveTo>
                      <a:pt x="184" y="495"/>
                    </a:moveTo>
                    <a:cubicBezTo>
                      <a:pt x="174" y="495"/>
                      <a:pt x="152" y="495"/>
                      <a:pt x="152" y="465"/>
                    </a:cubicBezTo>
                    <a:cubicBezTo>
                      <a:pt x="152" y="437"/>
                      <a:pt x="179" y="409"/>
                      <a:pt x="208" y="409"/>
                    </a:cubicBezTo>
                    <a:cubicBezTo>
                      <a:pt x="238" y="409"/>
                      <a:pt x="251" y="426"/>
                      <a:pt x="251" y="468"/>
                    </a:cubicBezTo>
                    <a:cubicBezTo>
                      <a:pt x="251" y="479"/>
                      <a:pt x="251" y="479"/>
                      <a:pt x="245" y="482"/>
                    </a:cubicBezTo>
                    <a:cubicBezTo>
                      <a:pt x="226" y="490"/>
                      <a:pt x="205" y="495"/>
                      <a:pt x="184" y="49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6" name="Freeform 17">
                <a:extLst>
                  <a:ext uri="{FF2B5EF4-FFF2-40B4-BE49-F238E27FC236}">
                    <a16:creationId xmlns:a16="http://schemas.microsoft.com/office/drawing/2014/main" id="{731F0902-C0F2-F64A-98AD-4756BF54C2D3}"/>
                  </a:ext>
                </a:extLst>
              </p:cNvPr>
              <p:cNvSpPr/>
              <p:nvPr/>
            </p:nvSpPr>
            <p:spPr>
              <a:xfrm>
                <a:off x="1942920" y="2965320"/>
                <a:ext cx="96120" cy="81000"/>
              </a:xfrm>
              <a:custGeom>
                <a:avLst/>
                <a:gdLst/>
                <a:ahLst/>
                <a:cxnLst/>
                <a:rect l="0" t="0" r="r" b="b"/>
                <a:pathLst>
                  <a:path w="267" h="225">
                    <a:moveTo>
                      <a:pt x="99" y="167"/>
                    </a:moveTo>
                    <a:cubicBezTo>
                      <a:pt x="94" y="183"/>
                      <a:pt x="78" y="210"/>
                      <a:pt x="53" y="210"/>
                    </a:cubicBezTo>
                    <a:cubicBezTo>
                      <a:pt x="51" y="210"/>
                      <a:pt x="37" y="210"/>
                      <a:pt x="26" y="203"/>
                    </a:cubicBezTo>
                    <a:cubicBezTo>
                      <a:pt x="46" y="197"/>
                      <a:pt x="48" y="179"/>
                      <a:pt x="48" y="176"/>
                    </a:cubicBezTo>
                    <a:cubicBezTo>
                      <a:pt x="48" y="165"/>
                      <a:pt x="40" y="157"/>
                      <a:pt x="29" y="157"/>
                    </a:cubicBezTo>
                    <a:cubicBezTo>
                      <a:pt x="14" y="157"/>
                      <a:pt x="0" y="170"/>
                      <a:pt x="0" y="187"/>
                    </a:cubicBezTo>
                    <a:cubicBezTo>
                      <a:pt x="0" y="213"/>
                      <a:pt x="27" y="224"/>
                      <a:pt x="51" y="224"/>
                    </a:cubicBezTo>
                    <a:cubicBezTo>
                      <a:pt x="75" y="224"/>
                      <a:pt x="94" y="210"/>
                      <a:pt x="107" y="189"/>
                    </a:cubicBezTo>
                    <a:cubicBezTo>
                      <a:pt x="120" y="215"/>
                      <a:pt x="147" y="224"/>
                      <a:pt x="166" y="224"/>
                    </a:cubicBezTo>
                    <a:cubicBezTo>
                      <a:pt x="224" y="224"/>
                      <a:pt x="253" y="162"/>
                      <a:pt x="253" y="147"/>
                    </a:cubicBezTo>
                    <a:cubicBezTo>
                      <a:pt x="253" y="141"/>
                      <a:pt x="246" y="141"/>
                      <a:pt x="245" y="141"/>
                    </a:cubicBezTo>
                    <a:cubicBezTo>
                      <a:pt x="238" y="141"/>
                      <a:pt x="238" y="144"/>
                      <a:pt x="237" y="151"/>
                    </a:cubicBezTo>
                    <a:cubicBezTo>
                      <a:pt x="226" y="184"/>
                      <a:pt x="197" y="210"/>
                      <a:pt x="168" y="210"/>
                    </a:cubicBezTo>
                    <a:cubicBezTo>
                      <a:pt x="149" y="210"/>
                      <a:pt x="138" y="197"/>
                      <a:pt x="138" y="178"/>
                    </a:cubicBezTo>
                    <a:cubicBezTo>
                      <a:pt x="138" y="165"/>
                      <a:pt x="150" y="120"/>
                      <a:pt x="163" y="64"/>
                    </a:cubicBezTo>
                    <a:cubicBezTo>
                      <a:pt x="174" y="26"/>
                      <a:pt x="197" y="14"/>
                      <a:pt x="213" y="14"/>
                    </a:cubicBezTo>
                    <a:cubicBezTo>
                      <a:pt x="213" y="14"/>
                      <a:pt x="229" y="14"/>
                      <a:pt x="238" y="21"/>
                    </a:cubicBezTo>
                    <a:cubicBezTo>
                      <a:pt x="224" y="26"/>
                      <a:pt x="218" y="38"/>
                      <a:pt x="218" y="48"/>
                    </a:cubicBezTo>
                    <a:cubicBezTo>
                      <a:pt x="218" y="59"/>
                      <a:pt x="226" y="67"/>
                      <a:pt x="237" y="67"/>
                    </a:cubicBezTo>
                    <a:cubicBezTo>
                      <a:pt x="248" y="67"/>
                      <a:pt x="266" y="58"/>
                      <a:pt x="266" y="37"/>
                    </a:cubicBezTo>
                    <a:cubicBezTo>
                      <a:pt x="266" y="8"/>
                      <a:pt x="234" y="0"/>
                      <a:pt x="213" y="0"/>
                    </a:cubicBezTo>
                    <a:cubicBezTo>
                      <a:pt x="189" y="0"/>
                      <a:pt x="170" y="16"/>
                      <a:pt x="158" y="35"/>
                    </a:cubicBezTo>
                    <a:cubicBezTo>
                      <a:pt x="149" y="14"/>
                      <a:pt x="126" y="0"/>
                      <a:pt x="99" y="0"/>
                    </a:cubicBezTo>
                    <a:cubicBezTo>
                      <a:pt x="43" y="0"/>
                      <a:pt x="11" y="61"/>
                      <a:pt x="11" y="75"/>
                    </a:cubicBezTo>
                    <a:cubicBezTo>
                      <a:pt x="11" y="82"/>
                      <a:pt x="18" y="82"/>
                      <a:pt x="19" y="82"/>
                    </a:cubicBezTo>
                    <a:cubicBezTo>
                      <a:pt x="26" y="82"/>
                      <a:pt x="27" y="80"/>
                      <a:pt x="29" y="74"/>
                    </a:cubicBezTo>
                    <a:cubicBezTo>
                      <a:pt x="42" y="35"/>
                      <a:pt x="72" y="14"/>
                      <a:pt x="98" y="14"/>
                    </a:cubicBezTo>
                    <a:cubicBezTo>
                      <a:pt x="114" y="14"/>
                      <a:pt x="126" y="22"/>
                      <a:pt x="126" y="46"/>
                    </a:cubicBezTo>
                    <a:cubicBezTo>
                      <a:pt x="126" y="56"/>
                      <a:pt x="120" y="82"/>
                      <a:pt x="117" y="98"/>
                    </a:cubicBezTo>
                    <a:lnTo>
                      <a:pt x="99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7" name="Freeform 18">
                <a:extLst>
                  <a:ext uri="{FF2B5EF4-FFF2-40B4-BE49-F238E27FC236}">
                    <a16:creationId xmlns:a16="http://schemas.microsoft.com/office/drawing/2014/main" id="{108791A2-3541-0B48-B606-E3FC692033B9}"/>
                  </a:ext>
                </a:extLst>
              </p:cNvPr>
              <p:cNvSpPr/>
              <p:nvPr/>
            </p:nvSpPr>
            <p:spPr>
              <a:xfrm>
                <a:off x="2146320" y="291312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id="{CD6184FC-63E1-9349-82AE-91CEEC60E88C}"/>
                  </a:ext>
                </a:extLst>
              </p:cNvPr>
              <p:cNvSpPr/>
              <p:nvPr/>
            </p:nvSpPr>
            <p:spPr>
              <a:xfrm>
                <a:off x="2410200" y="283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3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9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4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4"/>
                      <a:pt x="189" y="215"/>
                    </a:cubicBezTo>
                    <a:moveTo>
                      <a:pt x="118" y="245"/>
                    </a:moveTo>
                    <a:lnTo>
                      <a:pt x="205" y="300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4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id="{FA9A41C8-B0B6-304C-90E7-4EC4B2C72D6B}"/>
                  </a:ext>
                </a:extLst>
              </p:cNvPr>
              <p:cNvSpPr/>
              <p:nvPr/>
            </p:nvSpPr>
            <p:spPr>
              <a:xfrm>
                <a:off x="2547720" y="297936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id="{00CC2E47-A051-2F4F-A0D1-DFEC0BBAB638}"/>
                  </a:ext>
                </a:extLst>
              </p:cNvPr>
              <p:cNvSpPr/>
              <p:nvPr/>
            </p:nvSpPr>
            <p:spPr>
              <a:xfrm>
                <a:off x="2608920" y="2837520"/>
                <a:ext cx="101880" cy="169920"/>
              </a:xfrm>
              <a:custGeom>
                <a:avLst/>
                <a:gdLst/>
                <a:ahLst/>
                <a:cxnLst/>
                <a:rect l="0" t="0" r="r" b="b"/>
                <a:pathLst>
                  <a:path w="283" h="472">
                    <a:moveTo>
                      <a:pt x="54" y="417"/>
                    </a:moveTo>
                    <a:lnTo>
                      <a:pt x="130" y="343"/>
                    </a:lnTo>
                    <a:cubicBezTo>
                      <a:pt x="240" y="245"/>
                      <a:pt x="282" y="208"/>
                      <a:pt x="282" y="138"/>
                    </a:cubicBezTo>
                    <a:cubicBezTo>
                      <a:pt x="282" y="56"/>
                      <a:pt x="219" y="0"/>
                      <a:pt x="133" y="0"/>
                    </a:cubicBezTo>
                    <a:cubicBezTo>
                      <a:pt x="53" y="0"/>
                      <a:pt x="0" y="66"/>
                      <a:pt x="0" y="128"/>
                    </a:cubicBezTo>
                    <a:cubicBezTo>
                      <a:pt x="0" y="167"/>
                      <a:pt x="35" y="167"/>
                      <a:pt x="37" y="167"/>
                    </a:cubicBezTo>
                    <a:cubicBezTo>
                      <a:pt x="50" y="167"/>
                      <a:pt x="74" y="159"/>
                      <a:pt x="74" y="130"/>
                    </a:cubicBezTo>
                    <a:cubicBezTo>
                      <a:pt x="74" y="112"/>
                      <a:pt x="61" y="93"/>
                      <a:pt x="37" y="93"/>
                    </a:cubicBezTo>
                    <a:cubicBezTo>
                      <a:pt x="30" y="93"/>
                      <a:pt x="30" y="93"/>
                      <a:pt x="27" y="95"/>
                    </a:cubicBezTo>
                    <a:cubicBezTo>
                      <a:pt x="43" y="48"/>
                      <a:pt x="82" y="22"/>
                      <a:pt x="123" y="22"/>
                    </a:cubicBezTo>
                    <a:cubicBezTo>
                      <a:pt x="187" y="22"/>
                      <a:pt x="218" y="78"/>
                      <a:pt x="218" y="138"/>
                    </a:cubicBezTo>
                    <a:cubicBezTo>
                      <a:pt x="218" y="194"/>
                      <a:pt x="182" y="250"/>
                      <a:pt x="144" y="293"/>
                    </a:cubicBezTo>
                    <a:lnTo>
                      <a:pt x="8" y="444"/>
                    </a:lnTo>
                    <a:cubicBezTo>
                      <a:pt x="0" y="452"/>
                      <a:pt x="0" y="453"/>
                      <a:pt x="0" y="471"/>
                    </a:cubicBezTo>
                    <a:lnTo>
                      <a:pt x="262" y="471"/>
                    </a:lnTo>
                    <a:lnTo>
                      <a:pt x="282" y="348"/>
                    </a:lnTo>
                    <a:lnTo>
                      <a:pt x="264" y="348"/>
                    </a:lnTo>
                    <a:cubicBezTo>
                      <a:pt x="261" y="368"/>
                      <a:pt x="256" y="401"/>
                      <a:pt x="248" y="410"/>
                    </a:cubicBezTo>
                    <a:cubicBezTo>
                      <a:pt x="243" y="417"/>
                      <a:pt x="197" y="417"/>
                      <a:pt x="182" y="417"/>
                    </a:cubicBezTo>
                    <a:lnTo>
                      <a:pt x="54" y="41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1" name="Freeform 22">
                <a:extLst>
                  <a:ext uri="{FF2B5EF4-FFF2-40B4-BE49-F238E27FC236}">
                    <a16:creationId xmlns:a16="http://schemas.microsoft.com/office/drawing/2014/main" id="{FDD2B908-AC8C-5946-BE6C-0B70B17DFFA9}"/>
                  </a:ext>
                </a:extLst>
              </p:cNvPr>
              <p:cNvSpPr/>
              <p:nvPr/>
            </p:nvSpPr>
            <p:spPr>
              <a:xfrm>
                <a:off x="2729880" y="283464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9"/>
                      <a:pt x="187" y="457"/>
                      <a:pt x="134" y="457"/>
                    </a:cubicBezTo>
                    <a:lnTo>
                      <a:pt x="120" y="457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7"/>
                    </a:lnTo>
                    <a:lnTo>
                      <a:pt x="296" y="457"/>
                    </a:lnTo>
                    <a:cubicBezTo>
                      <a:pt x="243" y="457"/>
                      <a:pt x="242" y="449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40"/>
                    </a:lnTo>
                    <a:lnTo>
                      <a:pt x="242" y="340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40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40"/>
                    </a:moveTo>
                    <a:lnTo>
                      <a:pt x="19" y="340"/>
                    </a:lnTo>
                    <a:lnTo>
                      <a:pt x="192" y="77"/>
                    </a:lnTo>
                    <a:lnTo>
                      <a:pt x="192" y="340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44" name="Group 23">
              <a:extLst>
                <a:ext uri="{FF2B5EF4-FFF2-40B4-BE49-F238E27FC236}">
                  <a16:creationId xmlns:a16="http://schemas.microsoft.com/office/drawing/2014/main" id="{AC103928-CD18-FA45-A878-B7D3EDE9610B}"/>
                </a:ext>
              </a:extLst>
            </p:cNvPr>
            <p:cNvGrpSpPr/>
            <p:nvPr/>
          </p:nvGrpSpPr>
          <p:grpSpPr>
            <a:xfrm>
              <a:off x="1734480" y="2882268"/>
              <a:ext cx="1109520" cy="252720"/>
              <a:chOff x="1734480" y="3187080"/>
              <a:chExt cx="1109520" cy="252720"/>
            </a:xfrm>
          </p:grpSpPr>
          <p:sp>
            <p:nvSpPr>
              <p:cNvPr id="54" name="Freeform 24">
                <a:extLst>
                  <a:ext uri="{FF2B5EF4-FFF2-40B4-BE49-F238E27FC236}">
                    <a16:creationId xmlns:a16="http://schemas.microsoft.com/office/drawing/2014/main" id="{42F315A5-E3F8-4D47-A712-3A34D9189F83}"/>
                  </a:ext>
                </a:extLst>
              </p:cNvPr>
              <p:cNvSpPr/>
              <p:nvPr/>
            </p:nvSpPr>
            <p:spPr>
              <a:xfrm>
                <a:off x="1734480" y="3192840"/>
                <a:ext cx="1109880" cy="246240"/>
              </a:xfrm>
              <a:custGeom>
                <a:avLst/>
                <a:gdLst/>
                <a:ahLst/>
                <a:cxnLst/>
                <a:rect l="0" t="0" r="r" b="b"/>
                <a:pathLst>
                  <a:path w="3083" h="684">
                    <a:moveTo>
                      <a:pt x="1541" y="683"/>
                    </a:moveTo>
                    <a:lnTo>
                      <a:pt x="0" y="683"/>
                    </a:lnTo>
                    <a:lnTo>
                      <a:pt x="0" y="0"/>
                    </a:lnTo>
                    <a:lnTo>
                      <a:pt x="3082" y="0"/>
                    </a:lnTo>
                    <a:lnTo>
                      <a:pt x="3082" y="683"/>
                    </a:lnTo>
                    <a:lnTo>
                      <a:pt x="1541" y="683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57" name="Freeform 25">
                <a:extLst>
                  <a:ext uri="{FF2B5EF4-FFF2-40B4-BE49-F238E27FC236}">
                    <a16:creationId xmlns:a16="http://schemas.microsoft.com/office/drawing/2014/main" id="{A1861FFE-A946-7848-85ED-67DC61FEC27A}"/>
                  </a:ext>
                </a:extLst>
              </p:cNvPr>
              <p:cNvSpPr/>
              <p:nvPr/>
            </p:nvSpPr>
            <p:spPr>
              <a:xfrm>
                <a:off x="1747080" y="3187080"/>
                <a:ext cx="176040" cy="22824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4">
                    <a:moveTo>
                      <a:pt x="274" y="493"/>
                    </a:moveTo>
                    <a:cubicBezTo>
                      <a:pt x="384" y="451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1"/>
                      <a:pt x="78" y="512"/>
                      <a:pt x="181" y="512"/>
                    </a:cubicBezTo>
                    <a:cubicBezTo>
                      <a:pt x="198" y="512"/>
                      <a:pt x="222" y="509"/>
                      <a:pt x="250" y="502"/>
                    </a:cubicBezTo>
                    <a:cubicBezTo>
                      <a:pt x="246" y="545"/>
                      <a:pt x="246" y="547"/>
                      <a:pt x="246" y="556"/>
                    </a:cubicBezTo>
                    <a:cubicBezTo>
                      <a:pt x="246" y="579"/>
                      <a:pt x="246" y="633"/>
                      <a:pt x="306" y="633"/>
                    </a:cubicBezTo>
                    <a:cubicBezTo>
                      <a:pt x="389" y="633"/>
                      <a:pt x="422" y="504"/>
                      <a:pt x="422" y="497"/>
                    </a:cubicBezTo>
                    <a:cubicBezTo>
                      <a:pt x="422" y="491"/>
                      <a:pt x="418" y="489"/>
                      <a:pt x="416" y="489"/>
                    </a:cubicBezTo>
                    <a:cubicBezTo>
                      <a:pt x="410" y="489"/>
                      <a:pt x="408" y="493"/>
                      <a:pt x="406" y="497"/>
                    </a:cubicBezTo>
                    <a:cubicBezTo>
                      <a:pt x="390" y="547"/>
                      <a:pt x="349" y="564"/>
                      <a:pt x="325" y="564"/>
                    </a:cubicBezTo>
                    <a:cubicBezTo>
                      <a:pt x="291" y="564"/>
                      <a:pt x="282" y="545"/>
                      <a:pt x="274" y="493"/>
                    </a:cubicBezTo>
                    <a:moveTo>
                      <a:pt x="141" y="486"/>
                    </a:moveTo>
                    <a:cubicBezTo>
                      <a:pt x="86" y="465"/>
                      <a:pt x="62" y="409"/>
                      <a:pt x="62" y="347"/>
                    </a:cubicBezTo>
                    <a:cubicBezTo>
                      <a:pt x="62" y="297"/>
                      <a:pt x="80" y="198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6"/>
                    </a:cubicBezTo>
                    <a:cubicBezTo>
                      <a:pt x="426" y="237"/>
                      <a:pt x="389" y="401"/>
                      <a:pt x="270" y="469"/>
                    </a:cubicBezTo>
                    <a:cubicBezTo>
                      <a:pt x="267" y="443"/>
                      <a:pt x="261" y="392"/>
                      <a:pt x="208" y="392"/>
                    </a:cubicBezTo>
                    <a:cubicBezTo>
                      <a:pt x="171" y="392"/>
                      <a:pt x="138" y="427"/>
                      <a:pt x="138" y="464"/>
                    </a:cubicBezTo>
                    <a:cubicBezTo>
                      <a:pt x="138" y="478"/>
                      <a:pt x="141" y="486"/>
                      <a:pt x="141" y="486"/>
                    </a:cubicBezTo>
                    <a:moveTo>
                      <a:pt x="184" y="494"/>
                    </a:moveTo>
                    <a:cubicBezTo>
                      <a:pt x="174" y="494"/>
                      <a:pt x="152" y="494"/>
                      <a:pt x="152" y="464"/>
                    </a:cubicBezTo>
                    <a:cubicBezTo>
                      <a:pt x="152" y="437"/>
                      <a:pt x="179" y="408"/>
                      <a:pt x="208" y="408"/>
                    </a:cubicBezTo>
                    <a:cubicBezTo>
                      <a:pt x="238" y="408"/>
                      <a:pt x="251" y="425"/>
                      <a:pt x="251" y="467"/>
                    </a:cubicBezTo>
                    <a:cubicBezTo>
                      <a:pt x="251" y="478"/>
                      <a:pt x="251" y="478"/>
                      <a:pt x="245" y="481"/>
                    </a:cubicBezTo>
                    <a:cubicBezTo>
                      <a:pt x="226" y="489"/>
                      <a:pt x="205" y="494"/>
                      <a:pt x="184" y="494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58" name="Freeform 26">
                <a:extLst>
                  <a:ext uri="{FF2B5EF4-FFF2-40B4-BE49-F238E27FC236}">
                    <a16:creationId xmlns:a16="http://schemas.microsoft.com/office/drawing/2014/main" id="{8F533E75-26C2-D241-B1A4-76CA86166FE7}"/>
                  </a:ext>
                </a:extLst>
              </p:cNvPr>
              <p:cNvSpPr/>
              <p:nvPr/>
            </p:nvSpPr>
            <p:spPr>
              <a:xfrm>
                <a:off x="1942920" y="3325320"/>
                <a:ext cx="91800" cy="114840"/>
              </a:xfrm>
              <a:custGeom>
                <a:avLst/>
                <a:gdLst/>
                <a:ahLst/>
                <a:cxnLst/>
                <a:rect l="0" t="0" r="r" b="b"/>
                <a:pathLst>
                  <a:path w="255" h="319">
                    <a:moveTo>
                      <a:pt x="253" y="32"/>
                    </a:moveTo>
                    <a:cubicBezTo>
                      <a:pt x="254" y="24"/>
                      <a:pt x="254" y="24"/>
                      <a:pt x="254" y="21"/>
                    </a:cubicBezTo>
                    <a:cubicBezTo>
                      <a:pt x="254" y="11"/>
                      <a:pt x="246" y="5"/>
                      <a:pt x="238" y="5"/>
                    </a:cubicBezTo>
                    <a:cubicBezTo>
                      <a:pt x="232" y="5"/>
                      <a:pt x="222" y="8"/>
                      <a:pt x="218" y="18"/>
                    </a:cubicBezTo>
                    <a:cubicBezTo>
                      <a:pt x="216" y="19"/>
                      <a:pt x="211" y="35"/>
                      <a:pt x="210" y="45"/>
                    </a:cubicBezTo>
                    <a:lnTo>
                      <a:pt x="198" y="86"/>
                    </a:lnTo>
                    <a:cubicBezTo>
                      <a:pt x="197" y="99"/>
                      <a:pt x="181" y="160"/>
                      <a:pt x="179" y="166"/>
                    </a:cubicBezTo>
                    <a:cubicBezTo>
                      <a:pt x="179" y="166"/>
                      <a:pt x="157" y="209"/>
                      <a:pt x="118" y="209"/>
                    </a:cubicBezTo>
                    <a:cubicBezTo>
                      <a:pt x="85" y="209"/>
                      <a:pt x="85" y="177"/>
                      <a:pt x="85" y="168"/>
                    </a:cubicBezTo>
                    <a:cubicBezTo>
                      <a:pt x="85" y="141"/>
                      <a:pt x="96" y="110"/>
                      <a:pt x="110" y="72"/>
                    </a:cubicBezTo>
                    <a:cubicBezTo>
                      <a:pt x="117" y="56"/>
                      <a:pt x="120" y="51"/>
                      <a:pt x="120" y="42"/>
                    </a:cubicBezTo>
                    <a:cubicBezTo>
                      <a:pt x="120" y="18"/>
                      <a:pt x="99" y="0"/>
                      <a:pt x="72" y="0"/>
                    </a:cubicBezTo>
                    <a:cubicBezTo>
                      <a:pt x="22" y="0"/>
                      <a:pt x="0" y="67"/>
                      <a:pt x="0" y="75"/>
                    </a:cubicBezTo>
                    <a:cubicBezTo>
                      <a:pt x="0" y="82"/>
                      <a:pt x="6" y="82"/>
                      <a:pt x="8" y="82"/>
                    </a:cubicBezTo>
                    <a:cubicBezTo>
                      <a:pt x="16" y="82"/>
                      <a:pt x="16" y="80"/>
                      <a:pt x="18" y="74"/>
                    </a:cubicBezTo>
                    <a:cubicBezTo>
                      <a:pt x="30" y="34"/>
                      <a:pt x="51" y="14"/>
                      <a:pt x="70" y="14"/>
                    </a:cubicBezTo>
                    <a:cubicBezTo>
                      <a:pt x="80" y="14"/>
                      <a:pt x="83" y="19"/>
                      <a:pt x="83" y="30"/>
                    </a:cubicBezTo>
                    <a:cubicBezTo>
                      <a:pt x="83" y="43"/>
                      <a:pt x="78" y="53"/>
                      <a:pt x="77" y="59"/>
                    </a:cubicBezTo>
                    <a:cubicBezTo>
                      <a:pt x="53" y="120"/>
                      <a:pt x="48" y="139"/>
                      <a:pt x="48" y="160"/>
                    </a:cubicBezTo>
                    <a:cubicBezTo>
                      <a:pt x="48" y="168"/>
                      <a:pt x="48" y="192"/>
                      <a:pt x="67" y="208"/>
                    </a:cubicBezTo>
                    <a:cubicBezTo>
                      <a:pt x="82" y="221"/>
                      <a:pt x="102" y="222"/>
                      <a:pt x="117" y="222"/>
                    </a:cubicBezTo>
                    <a:cubicBezTo>
                      <a:pt x="136" y="222"/>
                      <a:pt x="154" y="216"/>
                      <a:pt x="170" y="200"/>
                    </a:cubicBezTo>
                    <a:cubicBezTo>
                      <a:pt x="163" y="227"/>
                      <a:pt x="158" y="248"/>
                      <a:pt x="138" y="273"/>
                    </a:cubicBezTo>
                    <a:cubicBezTo>
                      <a:pt x="125" y="289"/>
                      <a:pt x="104" y="305"/>
                      <a:pt x="78" y="305"/>
                    </a:cubicBezTo>
                    <a:cubicBezTo>
                      <a:pt x="75" y="305"/>
                      <a:pt x="51" y="305"/>
                      <a:pt x="42" y="289"/>
                    </a:cubicBezTo>
                    <a:cubicBezTo>
                      <a:pt x="67" y="286"/>
                      <a:pt x="67" y="262"/>
                      <a:pt x="67" y="262"/>
                    </a:cubicBezTo>
                    <a:cubicBezTo>
                      <a:pt x="67" y="246"/>
                      <a:pt x="53" y="243"/>
                      <a:pt x="48" y="243"/>
                    </a:cubicBezTo>
                    <a:cubicBezTo>
                      <a:pt x="37" y="243"/>
                      <a:pt x="19" y="253"/>
                      <a:pt x="19" y="275"/>
                    </a:cubicBezTo>
                    <a:cubicBezTo>
                      <a:pt x="19" y="301"/>
                      <a:pt x="43" y="318"/>
                      <a:pt x="78" y="318"/>
                    </a:cubicBezTo>
                    <a:cubicBezTo>
                      <a:pt x="128" y="318"/>
                      <a:pt x="190" y="280"/>
                      <a:pt x="205" y="219"/>
                    </a:cubicBezTo>
                    <a:lnTo>
                      <a:pt x="253" y="32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59" name="Freeform 27">
                <a:extLst>
                  <a:ext uri="{FF2B5EF4-FFF2-40B4-BE49-F238E27FC236}">
                    <a16:creationId xmlns:a16="http://schemas.microsoft.com/office/drawing/2014/main" id="{B7DDB964-56AB-2140-8CE5-A766B7E263C7}"/>
                  </a:ext>
                </a:extLst>
              </p:cNvPr>
              <p:cNvSpPr/>
              <p:nvPr/>
            </p:nvSpPr>
            <p:spPr>
              <a:xfrm>
                <a:off x="2140560" y="3272760"/>
                <a:ext cx="169200" cy="6012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7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6"/>
                    </a:moveTo>
                    <a:cubicBezTo>
                      <a:pt x="456" y="166"/>
                      <a:pt x="469" y="166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6"/>
                      <a:pt x="13" y="166"/>
                      <a:pt x="24" y="166"/>
                    </a:cubicBezTo>
                    <a:lnTo>
                      <a:pt x="446" y="166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0" name="Freeform 28">
                <a:extLst>
                  <a:ext uri="{FF2B5EF4-FFF2-40B4-BE49-F238E27FC236}">
                    <a16:creationId xmlns:a16="http://schemas.microsoft.com/office/drawing/2014/main" id="{D2D64C8C-7A4D-0C44-BBDC-983591872502}"/>
                  </a:ext>
                </a:extLst>
              </p:cNvPr>
              <p:cNvSpPr/>
              <p:nvPr/>
            </p:nvSpPr>
            <p:spPr>
              <a:xfrm>
                <a:off x="240444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1" name="Freeform 29">
                <a:extLst>
                  <a:ext uri="{FF2B5EF4-FFF2-40B4-BE49-F238E27FC236}">
                    <a16:creationId xmlns:a16="http://schemas.microsoft.com/office/drawing/2014/main" id="{0E7A4B30-B1ED-7547-9D85-B66F73F27949}"/>
                  </a:ext>
                </a:extLst>
              </p:cNvPr>
              <p:cNvSpPr/>
              <p:nvPr/>
            </p:nvSpPr>
            <p:spPr>
              <a:xfrm>
                <a:off x="2541960" y="333900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2" name="Freeform 30">
                <a:extLst>
                  <a:ext uri="{FF2B5EF4-FFF2-40B4-BE49-F238E27FC236}">
                    <a16:creationId xmlns:a16="http://schemas.microsoft.com/office/drawing/2014/main" id="{15FE7F11-276B-A843-88C7-F73B1D5B310F}"/>
                  </a:ext>
                </a:extLst>
              </p:cNvPr>
              <p:cNvSpPr/>
              <p:nvPr/>
            </p:nvSpPr>
            <p:spPr>
              <a:xfrm>
                <a:off x="260100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2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7"/>
                    </a:cubicBezTo>
                    <a:cubicBezTo>
                      <a:pt x="168" y="211"/>
                      <a:pt x="144" y="213"/>
                      <a:pt x="126" y="214"/>
                    </a:cubicBezTo>
                    <a:cubicBezTo>
                      <a:pt x="122" y="214"/>
                      <a:pt x="104" y="216"/>
                      <a:pt x="99" y="216"/>
                    </a:cubicBezTo>
                    <a:cubicBezTo>
                      <a:pt x="93" y="216"/>
                      <a:pt x="88" y="217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5"/>
                      <a:pt x="141" y="465"/>
                    </a:cubicBezTo>
                    <a:cubicBezTo>
                      <a:pt x="110" y="465"/>
                      <a:pt x="58" y="453"/>
                      <a:pt x="32" y="411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4"/>
                    </a:cubicBezTo>
                    <a:cubicBezTo>
                      <a:pt x="0" y="438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3" name="Freeform 31">
                <a:extLst>
                  <a:ext uri="{FF2B5EF4-FFF2-40B4-BE49-F238E27FC236}">
                    <a16:creationId xmlns:a16="http://schemas.microsoft.com/office/drawing/2014/main" id="{7ABC4942-321A-7C4C-B39B-FC81B195CC94}"/>
                  </a:ext>
                </a:extLst>
              </p:cNvPr>
              <p:cNvSpPr/>
              <p:nvPr/>
            </p:nvSpPr>
            <p:spPr>
              <a:xfrm>
                <a:off x="272772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sp>
          <p:nvSpPr>
            <p:cNvPr id="46" name="CustomShape 32">
              <a:extLst>
                <a:ext uri="{FF2B5EF4-FFF2-40B4-BE49-F238E27FC236}">
                  <a16:creationId xmlns:a16="http://schemas.microsoft.com/office/drawing/2014/main" id="{8012EAE3-8417-6341-AB38-F02CC979091E}"/>
                </a:ext>
              </a:extLst>
            </p:cNvPr>
            <p:cNvSpPr/>
            <p:nvPr/>
          </p:nvSpPr>
          <p:spPr>
            <a:xfrm>
              <a:off x="1097280" y="867708"/>
              <a:ext cx="1188720" cy="381960"/>
            </a:xfrm>
            <a:prstGeom prst="wedgeRoundRectCallout">
              <a:avLst>
                <a:gd name="adj1" fmla="val 53750"/>
                <a:gd name="adj2" fmla="val 11760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injection</a:t>
              </a:r>
              <a:endParaRPr lang="en-GB" sz="14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49" name="CustomShape 33">
              <a:extLst>
                <a:ext uri="{FF2B5EF4-FFF2-40B4-BE49-F238E27FC236}">
                  <a16:creationId xmlns:a16="http://schemas.microsoft.com/office/drawing/2014/main" id="{ED481245-E97B-E547-9ED0-41D8F67DD443}"/>
                </a:ext>
              </a:extLst>
            </p:cNvPr>
            <p:cNvSpPr/>
            <p:nvPr/>
          </p:nvSpPr>
          <p:spPr>
            <a:xfrm>
              <a:off x="182880" y="1782108"/>
              <a:ext cx="548640" cy="381960"/>
            </a:xfrm>
            <a:prstGeom prst="wedgeRoundRectCallout">
              <a:avLst>
                <a:gd name="adj1" fmla="val 97800"/>
                <a:gd name="adj2" fmla="val 166949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RF</a:t>
              </a:r>
              <a:endParaRPr lang="en-GB" sz="14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51" name="CustomShape 35">
              <a:extLst>
                <a:ext uri="{FF2B5EF4-FFF2-40B4-BE49-F238E27FC236}">
                  <a16:creationId xmlns:a16="http://schemas.microsoft.com/office/drawing/2014/main" id="{5D2BE7D1-D2E3-8F41-BDA7-C184FBB35F98}"/>
                </a:ext>
              </a:extLst>
            </p:cNvPr>
            <p:cNvSpPr/>
            <p:nvPr/>
          </p:nvSpPr>
          <p:spPr>
            <a:xfrm>
              <a:off x="2194560" y="3261348"/>
              <a:ext cx="1188720" cy="381960"/>
            </a:xfrm>
            <a:prstGeom prst="wedgeRoundRectCallout">
              <a:avLst>
                <a:gd name="adj1" fmla="val 67254"/>
                <a:gd name="adj2" fmla="val -16854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extraction</a:t>
              </a:r>
            </a:p>
          </p:txBody>
        </p:sp>
        <p:sp>
          <p:nvSpPr>
            <p:cNvPr id="53" name="CustomShape 36">
              <a:extLst>
                <a:ext uri="{FF2B5EF4-FFF2-40B4-BE49-F238E27FC236}">
                  <a16:creationId xmlns:a16="http://schemas.microsoft.com/office/drawing/2014/main" id="{DF9A6735-12B9-2B45-BA6F-4C8A2EFD98E3}"/>
                </a:ext>
              </a:extLst>
            </p:cNvPr>
            <p:cNvSpPr/>
            <p:nvPr/>
          </p:nvSpPr>
          <p:spPr>
            <a:xfrm>
              <a:off x="457200" y="4450068"/>
              <a:ext cx="1463040" cy="381960"/>
            </a:xfrm>
            <a:prstGeom prst="wedgeRoundRectCallout">
              <a:avLst>
                <a:gd name="adj1" fmla="val 75680"/>
                <a:gd name="adj2" fmla="val -141333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collimation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49E5CBB6-373B-F74F-863E-B9D3D5D58EB6}"/>
              </a:ext>
            </a:extLst>
          </p:cNvPr>
          <p:cNvSpPr txBox="1"/>
          <p:nvPr/>
        </p:nvSpPr>
        <p:spPr>
          <a:xfrm>
            <a:off x="294942" y="2916197"/>
            <a:ext cx="258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accumulator lattice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5C6D2E2A-FEE2-EC4F-835F-DF007B8A4F6D}"/>
              </a:ext>
            </a:extLst>
          </p:cNvPr>
          <p:cNvPicPr/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2204389">
            <a:off x="3923352" y="4245406"/>
            <a:ext cx="3459379" cy="3253639"/>
          </a:xfrm>
          <a:prstGeom prst="rect">
            <a:avLst/>
          </a:prstGeom>
          <a:ln>
            <a:noFill/>
          </a:ln>
        </p:spPr>
      </p:pic>
      <p:sp>
        <p:nvSpPr>
          <p:cNvPr id="97" name="TextShape 51">
            <a:extLst>
              <a:ext uri="{FF2B5EF4-FFF2-40B4-BE49-F238E27FC236}">
                <a16:creationId xmlns:a16="http://schemas.microsoft.com/office/drawing/2014/main" id="{E202DBDC-4DF6-AF47-9AE3-DEDDE0828735}"/>
              </a:ext>
            </a:extLst>
          </p:cNvPr>
          <p:cNvSpPr txBox="1"/>
          <p:nvPr/>
        </p:nvSpPr>
        <p:spPr>
          <a:xfrm>
            <a:off x="6188291" y="6339553"/>
            <a:ext cx="1008720" cy="3077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200" b="0" strike="noStrike" spc="-1" dirty="0">
                <a:latin typeface="Arial"/>
              </a:rPr>
              <a:t>Switchyard</a:t>
            </a:r>
          </a:p>
        </p:txBody>
      </p:sp>
      <p:pic>
        <p:nvPicPr>
          <p:cNvPr id="98" name="Image 2">
            <a:extLst>
              <a:ext uri="{FF2B5EF4-FFF2-40B4-BE49-F238E27FC236}">
                <a16:creationId xmlns:a16="http://schemas.microsoft.com/office/drawing/2014/main" id="{77011BBC-FC5B-AE4F-B79C-C18EB14A0C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708" y="5398792"/>
            <a:ext cx="1598694" cy="14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Image 4">
            <a:extLst>
              <a:ext uri="{FF2B5EF4-FFF2-40B4-BE49-F238E27FC236}">
                <a16:creationId xmlns:a16="http://schemas.microsoft.com/office/drawing/2014/main" id="{8759E709-54B8-1E1B-8099-B3DBC346B80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267" y="3214162"/>
            <a:ext cx="3639339" cy="2015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F9980E-3847-6FA2-52BA-0B20156B4807}"/>
              </a:ext>
            </a:extLst>
          </p:cNvPr>
          <p:cNvSpPr txBox="1"/>
          <p:nvPr/>
        </p:nvSpPr>
        <p:spPr>
          <a:xfrm rot="20367072">
            <a:off x="5902566" y="4356362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decay tunnel (50 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BEFE2A-124D-98C1-2987-12A666E71027}"/>
              </a:ext>
            </a:extLst>
          </p:cNvPr>
          <p:cNvSpPr txBox="1"/>
          <p:nvPr/>
        </p:nvSpPr>
        <p:spPr>
          <a:xfrm>
            <a:off x="7905701" y="4030330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beam dump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E9D030B-8919-9AC8-9AD9-47958BDAF67E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7472708" y="3970421"/>
            <a:ext cx="432993" cy="2137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1766A1E4-0C1C-167D-B18A-FE69C232C824}"/>
              </a:ext>
            </a:extLst>
          </p:cNvPr>
          <p:cNvSpPr txBox="1"/>
          <p:nvPr/>
        </p:nvSpPr>
        <p:spPr>
          <a:xfrm rot="20746162">
            <a:off x="3325379" y="4777184"/>
            <a:ext cx="113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proton beam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47169E-A6E5-906D-8F8A-33391DF7C6AC}"/>
              </a:ext>
            </a:extLst>
          </p:cNvPr>
          <p:cNvCxnSpPr/>
          <p:nvPr/>
        </p:nvCxnSpPr>
        <p:spPr>
          <a:xfrm flipV="1">
            <a:off x="3665621" y="4872220"/>
            <a:ext cx="906379" cy="2582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A4C1E8F2-DC6E-6EFC-1A4F-A3BFCAD3639B}"/>
              </a:ext>
            </a:extLst>
          </p:cNvPr>
          <p:cNvSpPr txBox="1"/>
          <p:nvPr/>
        </p:nvSpPr>
        <p:spPr>
          <a:xfrm rot="20746162">
            <a:off x="7781579" y="3273128"/>
            <a:ext cx="1271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neutrino beam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F89D75D-F7A8-A0AA-2828-4F7B296ED01D}"/>
              </a:ext>
            </a:extLst>
          </p:cNvPr>
          <p:cNvCxnSpPr/>
          <p:nvPr/>
        </p:nvCxnSpPr>
        <p:spPr>
          <a:xfrm flipV="1">
            <a:off x="7932821" y="3444474"/>
            <a:ext cx="906379" cy="2582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73DC68C8-3A7A-63DC-805F-F44E417D4418}"/>
              </a:ext>
            </a:extLst>
          </p:cNvPr>
          <p:cNvSpPr txBox="1"/>
          <p:nvPr/>
        </p:nvSpPr>
        <p:spPr>
          <a:xfrm>
            <a:off x="5210628" y="4992857"/>
            <a:ext cx="1248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target/horn x4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B4F90C7-9AF7-3737-923A-132FD1C8B892}"/>
              </a:ext>
            </a:extLst>
          </p:cNvPr>
          <p:cNvCxnSpPr>
            <a:cxnSpLocks/>
          </p:cNvCxnSpPr>
          <p:nvPr/>
        </p:nvCxnSpPr>
        <p:spPr>
          <a:xfrm flipH="1" flipV="1">
            <a:off x="5653041" y="4537051"/>
            <a:ext cx="181797" cy="5199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2CDF6152-51C7-BE45-6730-11C40235EF9C}"/>
              </a:ext>
            </a:extLst>
          </p:cNvPr>
          <p:cNvSpPr txBox="1"/>
          <p:nvPr/>
        </p:nvSpPr>
        <p:spPr>
          <a:xfrm>
            <a:off x="3526207" y="3492920"/>
            <a:ext cx="1556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horn power supply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02E5B6D1-675E-CB8D-5DDC-2E934C87592A}"/>
              </a:ext>
            </a:extLst>
          </p:cNvPr>
          <p:cNvCxnSpPr>
            <a:cxnSpLocks/>
            <a:stCxn id="105" idx="2"/>
          </p:cNvCxnSpPr>
          <p:nvPr/>
        </p:nvCxnSpPr>
        <p:spPr>
          <a:xfrm>
            <a:off x="4304273" y="3800697"/>
            <a:ext cx="446172" cy="466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73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43084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Detectors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Kyuto, 29/03/2023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14</a:t>
            </a:fld>
            <a:endParaRPr lang="en-GB" noProof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6D172C6-BE19-FD41-A956-AD2117E1A61B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969" y="1062626"/>
            <a:ext cx="3374468" cy="2366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CCD33EE-B57D-EA47-9C38-7779C9AEC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437" y="1168333"/>
            <a:ext cx="5003900" cy="290422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141ECE6-871E-8E44-BDD5-148B5988F48C}"/>
              </a:ext>
            </a:extLst>
          </p:cNvPr>
          <p:cNvSpPr txBox="1"/>
          <p:nvPr/>
        </p:nvSpPr>
        <p:spPr>
          <a:xfrm>
            <a:off x="5978670" y="6199041"/>
            <a:ext cx="310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astroparticle physics program with the Far Detector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214D6-ADAB-0B46-949F-5B8F1E373342}"/>
              </a:ext>
            </a:extLst>
          </p:cNvPr>
          <p:cNvSpPr txBox="1"/>
          <p:nvPr/>
        </p:nvSpPr>
        <p:spPr>
          <a:xfrm>
            <a:off x="1366988" y="3566113"/>
            <a:ext cx="149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Near detector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F0A61-4A70-674F-8E48-793D838B6B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97" y="4467507"/>
            <a:ext cx="2737611" cy="206433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695247-FC0E-7340-B21E-6C83EC339251}"/>
              </a:ext>
            </a:extLst>
          </p:cNvPr>
          <p:cNvCxnSpPr/>
          <p:nvPr/>
        </p:nvCxnSpPr>
        <p:spPr>
          <a:xfrm flipH="1">
            <a:off x="3142798" y="4082716"/>
            <a:ext cx="835645" cy="8662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BC7A64C-4C3A-F548-89A8-512CFCC28006}"/>
              </a:ext>
            </a:extLst>
          </p:cNvPr>
          <p:cNvSpPr txBox="1"/>
          <p:nvPr/>
        </p:nvSpPr>
        <p:spPr>
          <a:xfrm>
            <a:off x="636927" y="4200466"/>
            <a:ext cx="263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electron-muon separation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221EFC4-78C0-144B-9E3D-76221C9B870D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6386" y="3429000"/>
            <a:ext cx="2291709" cy="27219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E34D0F-719F-BB3D-47A9-8CF895957BC9}"/>
              </a:ext>
            </a:extLst>
          </p:cNvPr>
          <p:cNvCxnSpPr>
            <a:cxnSpLocks/>
          </p:cNvCxnSpPr>
          <p:nvPr/>
        </p:nvCxnSpPr>
        <p:spPr>
          <a:xfrm>
            <a:off x="8465362" y="4024123"/>
            <a:ext cx="20071" cy="2000444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3DF0F61-3FFD-CE47-3E27-C789B5E397AA}"/>
              </a:ext>
            </a:extLst>
          </p:cNvPr>
          <p:cNvSpPr txBox="1"/>
          <p:nvPr/>
        </p:nvSpPr>
        <p:spPr>
          <a:xfrm rot="5400000">
            <a:off x="8276645" y="472648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75 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FC1C40-B5AC-9F24-B6F4-5702BB7594E5}"/>
              </a:ext>
            </a:extLst>
          </p:cNvPr>
          <p:cNvGrpSpPr/>
          <p:nvPr/>
        </p:nvGrpSpPr>
        <p:grpSpPr>
          <a:xfrm rot="16370830">
            <a:off x="7247887" y="5224473"/>
            <a:ext cx="369332" cy="1925053"/>
            <a:chOff x="8459561" y="2943726"/>
            <a:chExt cx="369332" cy="192505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FC4FC6D-EBC5-7C0C-3C6E-409E577A2FC9}"/>
                </a:ext>
              </a:extLst>
            </p:cNvPr>
            <p:cNvCxnSpPr>
              <a:cxnSpLocks/>
            </p:cNvCxnSpPr>
            <p:nvPr/>
          </p:nvCxnSpPr>
          <p:spPr>
            <a:xfrm>
              <a:off x="8758990" y="2943726"/>
              <a:ext cx="0" cy="1925053"/>
            </a:xfrm>
            <a:prstGeom prst="straightConnector1">
              <a:avLst/>
            </a:prstGeom>
            <a:ln>
              <a:solidFill>
                <a:srgbClr val="0432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E5DC1A-78BE-DDE9-913C-477279D5D08C}"/>
                </a:ext>
              </a:extLst>
            </p:cNvPr>
            <p:cNvSpPr txBox="1"/>
            <p:nvPr/>
          </p:nvSpPr>
          <p:spPr>
            <a:xfrm rot="5400000">
              <a:off x="8316252" y="3721586"/>
              <a:ext cx="65594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432FF"/>
                  </a:solidFill>
                </a:rPr>
                <a:t>75 m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1E84EE9-42E5-BB8E-CB1D-B5A6812AD634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539" y="4452894"/>
            <a:ext cx="2386112" cy="1741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113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15505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After many Optimisations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Kyuto, 29/03/2023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35C6A5-16B2-7146-926F-113923211799}"/>
              </a:ext>
            </a:extLst>
          </p:cNvPr>
          <p:cNvSpPr txBox="1"/>
          <p:nvPr/>
        </p:nvSpPr>
        <p:spPr>
          <a:xfrm>
            <a:off x="242761" y="896880"/>
            <a:ext cx="508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New Magriation Matrices for the far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Genetic Algorithm for Target Station optimisation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2B4994A-7AC3-414C-A944-B3FA7DAD3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720" y="1551716"/>
            <a:ext cx="4432300" cy="30099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7642EAF-B8D2-9847-BBEA-92EE2C799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19" y="1500916"/>
            <a:ext cx="4102100" cy="30607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C8B3F2D-37D3-8E49-958E-2493F2164673}"/>
              </a:ext>
            </a:extLst>
          </p:cNvPr>
          <p:cNvSpPr txBox="1"/>
          <p:nvPr/>
        </p:nvSpPr>
        <p:spPr>
          <a:xfrm>
            <a:off x="1375646" y="3282717"/>
            <a:ext cx="136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WC detector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7A8859D-35E4-864D-81BC-957DEC45C1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33" y="4822864"/>
            <a:ext cx="2921225" cy="185135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F256B44-2F43-534B-B027-F9E695CAA2BC}"/>
              </a:ext>
            </a:extLst>
          </p:cNvPr>
          <p:cNvSpPr txBox="1"/>
          <p:nvPr/>
        </p:nvSpPr>
        <p:spPr>
          <a:xfrm>
            <a:off x="940887" y="4532288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horn optimisation</a:t>
            </a:r>
          </a:p>
        </p:txBody>
      </p:sp>
      <p:pic>
        <p:nvPicPr>
          <p:cNvPr id="41" name="Image 2">
            <a:extLst>
              <a:ext uri="{FF2B5EF4-FFF2-40B4-BE49-F238E27FC236}">
                <a16:creationId xmlns:a16="http://schemas.microsoft.com/office/drawing/2014/main" id="{CAC11166-337A-8945-BFEC-C40ECD0B4B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3952" y="4549730"/>
            <a:ext cx="2618809" cy="229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9CD95-C9E6-8C49-A6C6-1A2E52012CD1}"/>
              </a:ext>
            </a:extLst>
          </p:cNvPr>
          <p:cNvSpPr txBox="1"/>
          <p:nvPr/>
        </p:nvSpPr>
        <p:spPr>
          <a:xfrm>
            <a:off x="5516358" y="3652049"/>
            <a:ext cx="3563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(using T2K-like reconstruction algorithm)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4C46058-5562-9E49-846F-007BBCEE1259}"/>
              </a:ext>
            </a:extLst>
          </p:cNvPr>
          <p:cNvSpPr/>
          <p:nvPr/>
        </p:nvSpPr>
        <p:spPr>
          <a:xfrm>
            <a:off x="3914274" y="2967789"/>
            <a:ext cx="938463" cy="4612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8DE19-6B32-994D-91F2-288F9AE61F09}"/>
              </a:ext>
            </a:extLst>
          </p:cNvPr>
          <p:cNvSpPr txBox="1"/>
          <p:nvPr/>
        </p:nvSpPr>
        <p:spPr>
          <a:xfrm>
            <a:off x="1139732" y="3684453"/>
            <a:ext cx="277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ν</a:t>
            </a:r>
            <a:r>
              <a:rPr lang="en-GB" baseline="-25000"/>
              <a:t>e</a:t>
            </a:r>
            <a:r>
              <a:rPr lang="en-GB"/>
              <a:t> reconstruction efficiency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EFA3D7-4067-C294-6156-D3B453A52120}"/>
              </a:ext>
            </a:extLst>
          </p:cNvPr>
          <p:cNvSpPr txBox="1"/>
          <p:nvPr/>
        </p:nvSpPr>
        <p:spPr>
          <a:xfrm>
            <a:off x="1297459" y="5793291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"old"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9256F9-EEAC-02EA-2B57-0784E38757AF}"/>
              </a:ext>
            </a:extLst>
          </p:cNvPr>
          <p:cNvSpPr txBox="1"/>
          <p:nvPr/>
        </p:nvSpPr>
        <p:spPr>
          <a:xfrm>
            <a:off x="1048806" y="4935038"/>
            <a:ext cx="77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0432FF"/>
                </a:solidFill>
              </a:rPr>
              <a:t>"new"</a:t>
            </a:r>
          </a:p>
        </p:txBody>
      </p:sp>
    </p:spTree>
    <p:extLst>
      <p:ext uri="{BB962C8B-B14F-4D97-AF65-F5344CB8AC3E}">
        <p14:creationId xmlns:p14="http://schemas.microsoft.com/office/powerpoint/2010/main" val="16974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-2536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Final results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Kyuto, 29/03/2023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16</a:t>
            </a:fld>
            <a:endParaRPr lang="en-GB" noProof="0"/>
          </a:p>
        </p:txBody>
      </p:sp>
      <p:sp>
        <p:nvSpPr>
          <p:cNvPr id="42" name="Striped Right Arrow 41">
            <a:extLst>
              <a:ext uri="{FF2B5EF4-FFF2-40B4-BE49-F238E27FC236}">
                <a16:creationId xmlns:a16="http://schemas.microsoft.com/office/drawing/2014/main" id="{72EB13EB-91E8-D04F-98D1-B39758AF855C}"/>
              </a:ext>
            </a:extLst>
          </p:cNvPr>
          <p:cNvSpPr/>
          <p:nvPr/>
        </p:nvSpPr>
        <p:spPr>
          <a:xfrm>
            <a:off x="3641019" y="5498455"/>
            <a:ext cx="647363" cy="36949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8C6D22-3D9D-7748-A996-FB0C1A44F877}"/>
              </a:ext>
            </a:extLst>
          </p:cNvPr>
          <p:cNvSpPr txBox="1"/>
          <p:nvPr/>
        </p:nvSpPr>
        <p:spPr>
          <a:xfrm>
            <a:off x="4519081" y="5465248"/>
            <a:ext cx="206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FF0000"/>
                </a:solidFill>
              </a:rPr>
              <a:t>&gt;72% after 10 years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B242C4-ED66-A84A-ABC5-25725C8B858B}"/>
              </a:ext>
            </a:extLst>
          </p:cNvPr>
          <p:cNvSpPr txBox="1"/>
          <p:nvPr/>
        </p:nvSpPr>
        <p:spPr>
          <a:xfrm>
            <a:off x="5227211" y="4121827"/>
            <a:ext cx="274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chemeClr val="accent1"/>
                </a:solidFill>
              </a:rPr>
              <a:t>Precision measurement</a:t>
            </a:r>
          </a:p>
        </p:txBody>
      </p:sp>
      <p:sp>
        <p:nvSpPr>
          <p:cNvPr id="54" name="Striped Right Arrow 53">
            <a:extLst>
              <a:ext uri="{FF2B5EF4-FFF2-40B4-BE49-F238E27FC236}">
                <a16:creationId xmlns:a16="http://schemas.microsoft.com/office/drawing/2014/main" id="{00C8A657-7ACD-BA47-997A-57B65D5A5B1C}"/>
              </a:ext>
            </a:extLst>
          </p:cNvPr>
          <p:cNvSpPr/>
          <p:nvPr/>
        </p:nvSpPr>
        <p:spPr>
          <a:xfrm>
            <a:off x="5227211" y="4636618"/>
            <a:ext cx="647363" cy="36949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7B09DC-5771-7346-A337-22A6DBA29750}"/>
              </a:ext>
            </a:extLst>
          </p:cNvPr>
          <p:cNvSpPr txBox="1"/>
          <p:nvPr/>
        </p:nvSpPr>
        <p:spPr>
          <a:xfrm>
            <a:off x="5882847" y="4603411"/>
            <a:ext cx="218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>
                <a:solidFill>
                  <a:srgbClr val="FF0000"/>
                </a:solidFill>
              </a:rPr>
              <a:t>Δδ</a:t>
            </a:r>
            <a:r>
              <a:rPr lang="fr-CH" b="1" baseline="-25000" dirty="0">
                <a:solidFill>
                  <a:srgbClr val="FF0000"/>
                </a:solidFill>
              </a:rPr>
              <a:t>CP</a:t>
            </a:r>
            <a:r>
              <a:rPr lang="en-FR" b="1" dirty="0">
                <a:solidFill>
                  <a:srgbClr val="FF0000"/>
                </a:solidFill>
              </a:rPr>
              <a:t>&lt;8° for all values</a:t>
            </a:r>
          </a:p>
        </p:txBody>
      </p:sp>
      <p:pic>
        <p:nvPicPr>
          <p:cNvPr id="34" name="Picture 33" descr="cpv-1.png">
            <a:extLst>
              <a:ext uri="{FF2B5EF4-FFF2-40B4-BE49-F238E27FC236}">
                <a16:creationId xmlns:a16="http://schemas.microsoft.com/office/drawing/2014/main" id="{3FC76B13-F724-566A-D901-BFC44EB42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18" y="820620"/>
            <a:ext cx="3279001" cy="3301207"/>
          </a:xfrm>
          <a:prstGeom prst="rect">
            <a:avLst/>
          </a:prstGeom>
        </p:spPr>
      </p:pic>
      <p:pic>
        <p:nvPicPr>
          <p:cNvPr id="35" name="Picture 34" descr="cpv-1.png">
            <a:extLst>
              <a:ext uri="{FF2B5EF4-FFF2-40B4-BE49-F238E27FC236}">
                <a16:creationId xmlns:a16="http://schemas.microsoft.com/office/drawing/2014/main" id="{C70B25D1-84D0-A743-3CD2-4C8F0BC4CD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895" y="809699"/>
            <a:ext cx="3245693" cy="3301207"/>
          </a:xfrm>
          <a:prstGeom prst="rect">
            <a:avLst/>
          </a:prstGeom>
        </p:spPr>
      </p:pic>
      <p:pic>
        <p:nvPicPr>
          <p:cNvPr id="36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22131C77-726A-6237-40A5-0DD648452D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63" y="4110906"/>
            <a:ext cx="3279001" cy="251490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3B6A2FB-6448-C700-04D8-9F08AEB45D58}"/>
              </a:ext>
            </a:extLst>
          </p:cNvPr>
          <p:cNvSpPr txBox="1"/>
          <p:nvPr/>
        </p:nvSpPr>
        <p:spPr>
          <a:xfrm>
            <a:off x="5090853" y="6014795"/>
            <a:ext cx="3377143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chemeClr val="accent1"/>
                </a:solidFill>
              </a:rPr>
              <a:t>equivalent to Neutrino Factory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290B9B7-70CA-D837-B456-46FBBB7E7504}"/>
              </a:ext>
            </a:extLst>
          </p:cNvPr>
          <p:cNvCxnSpPr/>
          <p:nvPr/>
        </p:nvCxnSpPr>
        <p:spPr>
          <a:xfrm>
            <a:off x="2638926" y="4828674"/>
            <a:ext cx="0" cy="14758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2B53AE-1B73-15D5-3F81-5D530EBA1791}"/>
              </a:ext>
            </a:extLst>
          </p:cNvPr>
          <p:cNvCxnSpPr/>
          <p:nvPr/>
        </p:nvCxnSpPr>
        <p:spPr>
          <a:xfrm>
            <a:off x="842211" y="2871537"/>
            <a:ext cx="258277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05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5032" y="14397"/>
            <a:ext cx="7004949" cy="1348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Final 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 </a:t>
            </a:r>
            <a:r>
              <a:rPr lang="en-GB" sz="4400" dirty="0">
                <a:solidFill>
                  <a:srgbClr val="0000FF"/>
                </a:solidFill>
              </a:rPr>
              <a:t>facility configuration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Kyuto, 29/03/2023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A8DF32-1C0B-5A45-9F77-1E36545446C6}"/>
              </a:ext>
            </a:extLst>
          </p:cNvPr>
          <p:cNvGrpSpPr/>
          <p:nvPr/>
        </p:nvGrpSpPr>
        <p:grpSpPr>
          <a:xfrm>
            <a:off x="0" y="1383646"/>
            <a:ext cx="9144000" cy="3112139"/>
            <a:chOff x="0" y="1872930"/>
            <a:chExt cx="9144000" cy="31121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E7FCC7-D059-AC48-8551-DD27717E3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72930"/>
              <a:ext cx="9144000" cy="311213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648FED-9463-E742-A51D-BEF8CCC0EFC8}"/>
                </a:ext>
              </a:extLst>
            </p:cNvPr>
            <p:cNvSpPr txBox="1"/>
            <p:nvPr/>
          </p:nvSpPr>
          <p:spPr>
            <a:xfrm>
              <a:off x="7555832" y="2438400"/>
              <a:ext cx="1465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near detector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C6D79F0-537E-7740-91B1-278ED061AF21}"/>
                </a:ext>
              </a:extLst>
            </p:cNvPr>
            <p:cNvCxnSpPr/>
            <p:nvPr/>
          </p:nvCxnSpPr>
          <p:spPr>
            <a:xfrm flipH="1">
              <a:off x="7780421" y="2807368"/>
              <a:ext cx="529390" cy="52136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D8E16A-E0A7-C44A-833D-C0384538FEE6}"/>
                </a:ext>
              </a:extLst>
            </p:cNvPr>
            <p:cNvSpPr txBox="1"/>
            <p:nvPr/>
          </p:nvSpPr>
          <p:spPr>
            <a:xfrm>
              <a:off x="3769896" y="4555958"/>
              <a:ext cx="1440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target station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AEDCEAF-A408-D840-839C-CDAE2EF0E7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16442" y="4347411"/>
              <a:ext cx="1122947" cy="28875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593405-6A8E-B147-A4FC-488EE1808CC2}"/>
                </a:ext>
              </a:extLst>
            </p:cNvPr>
            <p:cNvSpPr txBox="1"/>
            <p:nvPr/>
          </p:nvSpPr>
          <p:spPr>
            <a:xfrm>
              <a:off x="473242" y="4599877"/>
              <a:ext cx="1356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accumulator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384259A-028F-E24F-9868-9EE59ABF81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5747" y="4203032"/>
              <a:ext cx="261354" cy="53759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14" descr="image003">
            <a:extLst>
              <a:ext uri="{FF2B5EF4-FFF2-40B4-BE49-F238E27FC236}">
                <a16:creationId xmlns:a16="http://schemas.microsoft.com/office/drawing/2014/main" id="{74D28C96-E063-0A4C-B3FE-C9CE16F0C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11018"/>
            <a:ext cx="2789193" cy="188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60518D-63BB-1246-A00D-7E2E78DB0830}"/>
              </a:ext>
            </a:extLst>
          </p:cNvPr>
          <p:cNvSpPr txBox="1"/>
          <p:nvPr/>
        </p:nvSpPr>
        <p:spPr>
          <a:xfrm>
            <a:off x="157157" y="6360701"/>
            <a:ext cx="234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Conceptual Design Report</a:t>
            </a:r>
          </a:p>
        </p:txBody>
      </p:sp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BC46874D-3A71-E77D-A390-27751694268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820" y="3858127"/>
            <a:ext cx="2743201" cy="1828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389AA7-1DBE-A390-BA3D-D88D106B2507}"/>
              </a:ext>
            </a:extLst>
          </p:cNvPr>
          <p:cNvSpPr txBox="1"/>
          <p:nvPr/>
        </p:nvSpPr>
        <p:spPr>
          <a:xfrm>
            <a:off x="7727033" y="5392835"/>
            <a:ext cx="129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far detector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3F9D9A-38C9-27EC-773F-B3CCA37DC407}"/>
              </a:ext>
            </a:extLst>
          </p:cNvPr>
          <p:cNvSpPr/>
          <p:nvPr/>
        </p:nvSpPr>
        <p:spPr>
          <a:xfrm>
            <a:off x="2789193" y="4704332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https://arxiv.org/abs/2206.01208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0C4DAC-4D1A-268E-7F24-BB515A0DCB06}"/>
              </a:ext>
            </a:extLst>
          </p:cNvPr>
          <p:cNvSpPr txBox="1"/>
          <p:nvPr/>
        </p:nvSpPr>
        <p:spPr>
          <a:xfrm>
            <a:off x="2853501" y="5848918"/>
            <a:ext cx="57984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European Physical Journal Spec. Top.</a:t>
            </a:r>
            <a:r>
              <a:rPr lang="en-GB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en-GB" sz="1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231</a:t>
            </a:r>
            <a:r>
              <a:rPr lang="en-GB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3779–3955 (2022). </a:t>
            </a:r>
            <a:r>
              <a:rPr lang="en-GB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7"/>
              </a:rPr>
              <a:t>https://doi.org/10.1140/epjs/s11734-022-00664-w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9178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9">
            <a:extLst>
              <a:ext uri="{FF2B5EF4-FFF2-40B4-BE49-F238E27FC236}">
                <a16:creationId xmlns:a16="http://schemas.microsoft.com/office/drawing/2014/main" id="{0AF7F226-72F8-9C09-71B5-8B06842562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9" y="4109509"/>
            <a:ext cx="3963155" cy="2520000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>
            <a:off x="242172" y="1036812"/>
            <a:ext cx="4613575" cy="2948571"/>
            <a:chOff x="4453481" y="592714"/>
            <a:chExt cx="4613575" cy="2948571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996" y="592714"/>
              <a:ext cx="2964961" cy="2556115"/>
            </a:xfrm>
            <a:prstGeom prst="rect">
              <a:avLst/>
            </a:prstGeom>
          </p:spPr>
        </p:pic>
        <p:grpSp>
          <p:nvGrpSpPr>
            <p:cNvPr id="2" name="Grouper 1"/>
            <p:cNvGrpSpPr/>
            <p:nvPr/>
          </p:nvGrpSpPr>
          <p:grpSpPr>
            <a:xfrm>
              <a:off x="4453481" y="922433"/>
              <a:ext cx="4613575" cy="2618852"/>
              <a:chOff x="4453481" y="922433"/>
              <a:chExt cx="4613575" cy="2618852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7586803" y="957001"/>
                <a:ext cx="1468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muons</a:t>
                </a:r>
                <a:r>
                  <a:rPr lang="en-US" dirty="0"/>
                  <a:t> at the level of the beam dump</a:t>
                </a:r>
              </a:p>
              <a:p>
                <a:r>
                  <a:rPr lang="en-US" dirty="0"/>
                  <a:t>(per proton)</a:t>
                </a: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 rot="16200000">
                <a:off x="4290003" y="1085911"/>
                <a:ext cx="634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 (cm)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6732549" y="2939012"/>
                <a:ext cx="6312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 (cm)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630160" y="1479826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flipH="1" flipV="1">
                <a:off x="6350000" y="2157330"/>
                <a:ext cx="1490854" cy="6256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7420451" y="2733898"/>
                <a:ext cx="164660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4.2x10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  <a:p>
                <a:r>
                  <a:rPr lang="en-US" sz="1400" dirty="0"/>
                  <a:t>(16.3x10</a:t>
                </a:r>
                <a:r>
                  <a:rPr lang="en-US" sz="1400" baseline="30000" dirty="0"/>
                  <a:t>20</a:t>
                </a:r>
                <a:r>
                  <a:rPr lang="en-US" sz="1400" dirty="0"/>
                  <a:t> for 4 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181490" y="1882912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eur droit avec flèche 77"/>
              <p:cNvCxnSpPr/>
              <p:nvPr/>
            </p:nvCxnSpPr>
            <p:spPr>
              <a:xfrm flipH="1" flipV="1">
                <a:off x="5370065" y="2477604"/>
                <a:ext cx="803239" cy="7691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ZoneTexte 78"/>
              <p:cNvSpPr txBox="1"/>
              <p:nvPr/>
            </p:nvSpPr>
            <p:spPr>
              <a:xfrm>
                <a:off x="6019800" y="3171953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4.1x10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</p:txBody>
          </p:sp>
        </p:grp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8" y="14397"/>
            <a:ext cx="7846541" cy="97327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Kyuto, 29/03/2023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18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856" y="937094"/>
            <a:ext cx="1962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2.7x10</a:t>
            </a:r>
            <a:r>
              <a:rPr lang="en-GB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1376341" y="4356923"/>
            <a:ext cx="1399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muons/proton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1338300" y="4736886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&lt;E</a:t>
            </a:r>
            <a:r>
              <a:rPr lang="el-GR" sz="1600" baseline="-25000" dirty="0">
                <a:solidFill>
                  <a:srgbClr val="0000FF"/>
                </a:solidFill>
              </a:rPr>
              <a:t>μ</a:t>
            </a:r>
            <a:r>
              <a:rPr lang="en-US" sz="1600" dirty="0">
                <a:solidFill>
                  <a:srgbClr val="0000FF"/>
                </a:solidFill>
              </a:rPr>
              <a:t>&gt;~0.5 GeV</a:t>
            </a:r>
          </a:p>
          <a:p>
            <a:r>
              <a:rPr lang="en-US" sz="1600" dirty="0">
                <a:solidFill>
                  <a:srgbClr val="0000FF"/>
                </a:solidFill>
              </a:rPr>
              <a:t>&lt;L</a:t>
            </a:r>
            <a:r>
              <a:rPr lang="el-GR" sz="1600" baseline="-25000" dirty="0">
                <a:solidFill>
                  <a:srgbClr val="0000FF"/>
                </a:solidFill>
              </a:rPr>
              <a:t>μ</a:t>
            </a:r>
            <a:r>
              <a:rPr lang="en-US" sz="1600" dirty="0">
                <a:solidFill>
                  <a:srgbClr val="0000FF"/>
                </a:solidFill>
              </a:rPr>
              <a:t>&gt;~3 km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8018" y="3691124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</a:t>
            </a:r>
            <a:r>
              <a:rPr lang="en-GB" sz="1600" baseline="30000" dirty="0"/>
              <a:t>-3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188715" y="4227436"/>
            <a:ext cx="4471809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input beam for future 6D </a:t>
            </a:r>
            <a:r>
              <a:rPr lang="en-US" sz="2000" dirty="0">
                <a:latin typeface="Symbol" pitchFamily="18" charset="2"/>
              </a:rPr>
              <a:t>m </a:t>
            </a:r>
            <a:r>
              <a:rPr lang="en-US" sz="2000" dirty="0"/>
              <a:t>cooling experiments,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low energy </a:t>
            </a:r>
            <a:r>
              <a:rPr lang="en-US" sz="2000" dirty="0" err="1"/>
              <a:t>nuSTORM</a:t>
            </a:r>
            <a:r>
              <a:rPr lang="en-US" sz="2000" dirty="0"/>
              <a:t>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Neutrino Factory,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b="1" dirty="0"/>
              <a:t>Muon Collider</a:t>
            </a:r>
            <a:r>
              <a:rPr lang="en-US" sz="2000" dirty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92416" y="1462259"/>
            <a:ext cx="4056992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more than 4x10</a:t>
            </a:r>
            <a:r>
              <a:rPr lang="en-GB" baseline="30000" dirty="0"/>
              <a:t>20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/year </a:t>
            </a:r>
            <a:r>
              <a:rPr lang="en-GB"/>
              <a:t>from ESS </a:t>
            </a:r>
            <a:r>
              <a:rPr lang="en-GB" dirty="0"/>
              <a:t>compared to 10</a:t>
            </a:r>
            <a:r>
              <a:rPr lang="en-GB" baseline="30000" dirty="0"/>
              <a:t>14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used by all experiments up to now (10</a:t>
            </a:r>
            <a:r>
              <a:rPr lang="en-GB" baseline="30000" dirty="0"/>
              <a:t>18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for COMET in the future).</a:t>
            </a:r>
          </a:p>
        </p:txBody>
      </p:sp>
    </p:spTree>
    <p:extLst>
      <p:ext uri="{BB962C8B-B14F-4D97-AF65-F5344CB8AC3E}">
        <p14:creationId xmlns:p14="http://schemas.microsoft.com/office/powerpoint/2010/main" val="104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44630"/>
          </a:xfrm>
        </p:spPr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 and (R&amp;D) synergies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Kyuto, 29/03/2023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B0C87-2014-224D-8AF3-40871D832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70" y="4864611"/>
            <a:ext cx="7280188" cy="1820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BA5A1-0C7E-454B-8084-E0254A909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02" y="1170423"/>
            <a:ext cx="4651289" cy="89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43AFAE-237D-824A-A557-DB285CCB92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070" y="2800865"/>
            <a:ext cx="6896720" cy="2073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38BBF2-DBCE-6A4D-9E41-A72B6020DB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830" y="675504"/>
            <a:ext cx="2967273" cy="21418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AD2458-4FAF-3C4E-AE96-9C4687452157}"/>
              </a:ext>
            </a:extLst>
          </p:cNvPr>
          <p:cNvSpPr txBox="1"/>
          <p:nvPr/>
        </p:nvSpPr>
        <p:spPr>
          <a:xfrm rot="16200000">
            <a:off x="48954" y="1546367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</a:rPr>
              <a:t>Super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39312-E48B-8245-B32C-D51A248656BD}"/>
              </a:ext>
            </a:extLst>
          </p:cNvPr>
          <p:cNvSpPr txBox="1"/>
          <p:nvPr/>
        </p:nvSpPr>
        <p:spPr>
          <a:xfrm rot="16200000">
            <a:off x="-201081" y="3671729"/>
            <a:ext cx="1944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Neutrino Factory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7FC7B7-2D2A-8646-933B-6E4F89CC4B50}"/>
              </a:ext>
            </a:extLst>
          </p:cNvPr>
          <p:cNvSpPr txBox="1"/>
          <p:nvPr/>
        </p:nvSpPr>
        <p:spPr>
          <a:xfrm rot="16200000">
            <a:off x="-62452" y="5541718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30D1E-A4BD-3243-9307-8344B56A2381}"/>
              </a:ext>
            </a:extLst>
          </p:cNvPr>
          <p:cNvSpPr txBox="1"/>
          <p:nvPr/>
        </p:nvSpPr>
        <p:spPr>
          <a:xfrm>
            <a:off x="5063585" y="2074894"/>
            <a:ext cx="33884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+Decay At Rest and Coherent scat.</a:t>
            </a:r>
          </a:p>
          <a:p>
            <a:pPr algn="ctr"/>
            <a:r>
              <a:rPr lang="en-GB" dirty="0"/>
              <a:t>(with short pulses)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684A9C-D1DA-0448-9C40-389BF917B28E}"/>
              </a:ext>
            </a:extLst>
          </p:cNvPr>
          <p:cNvSpPr txBox="1"/>
          <p:nvPr/>
        </p:nvSpPr>
        <p:spPr>
          <a:xfrm>
            <a:off x="6247807" y="1553519"/>
            <a:ext cx="111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432FF"/>
                </a:solidFill>
              </a:rPr>
              <a:t>nuSTORM</a:t>
            </a:r>
            <a:endParaRPr lang="fr-FR" dirty="0">
              <a:solidFill>
                <a:srgbClr val="0432FF"/>
              </a:solidFill>
            </a:endParaRP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0F8C8C63-9486-1A48-82A4-0A7D82EAD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196" y="782245"/>
            <a:ext cx="117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r>
              <a:rPr lang="en-GB" altLang="en-US" b="1" dirty="0">
                <a:solidFill>
                  <a:srgbClr val="00B050"/>
                </a:solidFill>
              </a:rPr>
              <a:t> or </a:t>
            </a:r>
            <a:r>
              <a:rPr lang="en-GB" altLang="en-US" b="1" dirty="0">
                <a:solidFill>
                  <a:srgbClr val="00B050"/>
                </a:solidFill>
                <a:sym typeface="Symbol" charset="2"/>
              </a:rPr>
              <a:t></a:t>
            </a:r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endParaRPr lang="en-GB" altLang="en-US" b="1" dirty="0">
              <a:solidFill>
                <a:srgbClr val="00B05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6C3C92-88C4-5949-92B8-DBACD0340AA4}"/>
              </a:ext>
            </a:extLst>
          </p:cNvPr>
          <p:cNvSpPr/>
          <p:nvPr/>
        </p:nvSpPr>
        <p:spPr>
          <a:xfrm>
            <a:off x="7922645" y="597172"/>
            <a:ext cx="108426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8F14F3-1412-5F40-85AA-4E501F1A645F}"/>
              </a:ext>
            </a:extLst>
          </p:cNvPr>
          <p:cNvSpPr/>
          <p:nvPr/>
        </p:nvSpPr>
        <p:spPr>
          <a:xfrm>
            <a:off x="7909945" y="941659"/>
            <a:ext cx="1084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B1841AEA-9CD3-B54F-96DF-F610092B2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186" y="2379911"/>
            <a:ext cx="21627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2.7x10</a:t>
            </a:r>
            <a:r>
              <a:rPr lang="en-GB" altLang="en-US" b="1" baseline="30000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23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ea typeface="MS PGothic" charset="-128"/>
                <a:cs typeface="Times New Roman" charset="0"/>
              </a:rPr>
              <a:t>p.o.t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/year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D5DD5B-CA36-CC4A-938E-0C493502A0B9}"/>
              </a:ext>
            </a:extLst>
          </p:cNvPr>
          <p:cNvSpPr/>
          <p:nvPr/>
        </p:nvSpPr>
        <p:spPr>
          <a:xfrm rot="16200000">
            <a:off x="662105" y="5589967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n-GB" dirty="0" err="1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endParaRPr lang="en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78E45C-C47D-5B49-9D02-4BA845C1B653}"/>
              </a:ext>
            </a:extLst>
          </p:cNvPr>
          <p:cNvSpPr/>
          <p:nvPr/>
        </p:nvSpPr>
        <p:spPr>
          <a:xfrm rot="16200000">
            <a:off x="662106" y="1578140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l-GR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ν</a:t>
            </a:r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4239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AA3BB-054A-8745-9C91-9E1CB1AAD0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3694"/>
            <a:ext cx="9144000" cy="6103535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75656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Kyuto, 29/03/2023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21" name="Bildobjekt 7" descr="ESS-vit-logga.png">
            <a:extLst>
              <a:ext uri="{FF2B5EF4-FFF2-40B4-BE49-F238E27FC236}">
                <a16:creationId xmlns:a16="http://schemas.microsoft.com/office/drawing/2014/main" id="{47415385-1FED-1842-8AA2-6C0760D701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pic>
        <p:nvPicPr>
          <p:cNvPr id="23" name="Bildobjekt 7" descr="ESS-vit-logga.png">
            <a:extLst>
              <a:ext uri="{FF2B5EF4-FFF2-40B4-BE49-F238E27FC236}">
                <a16:creationId xmlns:a16="http://schemas.microsoft.com/office/drawing/2014/main" id="{7D11D024-AE50-E740-BAD3-F56BFD1FA8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A318A1-90F5-114F-8834-A9E27D9DF191}"/>
              </a:ext>
            </a:extLst>
          </p:cNvPr>
          <p:cNvCxnSpPr>
            <a:cxnSpLocks/>
          </p:cNvCxnSpPr>
          <p:nvPr/>
        </p:nvCxnSpPr>
        <p:spPr>
          <a:xfrm flipH="1">
            <a:off x="4616629" y="2035500"/>
            <a:ext cx="777134" cy="9067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6F2B78E-9F31-CF42-8CE2-5621B55E67CF}"/>
              </a:ext>
            </a:extLst>
          </p:cNvPr>
          <p:cNvSpPr txBox="1"/>
          <p:nvPr/>
        </p:nvSpPr>
        <p:spPr>
          <a:xfrm>
            <a:off x="5143567" y="1645734"/>
            <a:ext cx="6206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linac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FB7237C-D89E-774A-82CE-FB4036CA649F}"/>
              </a:ext>
            </a:extLst>
          </p:cNvPr>
          <p:cNvCxnSpPr>
            <a:cxnSpLocks/>
          </p:cNvCxnSpPr>
          <p:nvPr/>
        </p:nvCxnSpPr>
        <p:spPr>
          <a:xfrm>
            <a:off x="2016149" y="2929745"/>
            <a:ext cx="972898" cy="5299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D6A86C9-11EC-8140-8B5C-25B841C76F73}"/>
              </a:ext>
            </a:extLst>
          </p:cNvPr>
          <p:cNvSpPr txBox="1"/>
          <p:nvPr/>
        </p:nvSpPr>
        <p:spPr>
          <a:xfrm>
            <a:off x="588962" y="2283414"/>
            <a:ext cx="14762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Central Utility</a:t>
            </a:r>
          </a:p>
          <a:p>
            <a:pPr algn="ctr"/>
            <a:r>
              <a:rPr lang="en-GB" dirty="0"/>
              <a:t>Building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6F9FFBC-F291-C64E-8516-0B6B4E5A5BDD}"/>
              </a:ext>
            </a:extLst>
          </p:cNvPr>
          <p:cNvCxnSpPr>
            <a:cxnSpLocks/>
          </p:cNvCxnSpPr>
          <p:nvPr/>
        </p:nvCxnSpPr>
        <p:spPr>
          <a:xfrm flipV="1">
            <a:off x="4132162" y="4187168"/>
            <a:ext cx="156394" cy="895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D50F8F4-1DB5-2646-A4E4-EC552D824ADC}"/>
              </a:ext>
            </a:extLst>
          </p:cNvPr>
          <p:cNvSpPr txBox="1"/>
          <p:nvPr/>
        </p:nvSpPr>
        <p:spPr>
          <a:xfrm>
            <a:off x="3236665" y="5158941"/>
            <a:ext cx="10518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Target</a:t>
            </a:r>
          </a:p>
          <a:p>
            <a:pPr algn="ctr"/>
            <a:r>
              <a:rPr lang="en-GB" dirty="0"/>
              <a:t>Monolith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7E032DD-E12B-EE4B-B4A1-BF697A93B9B4}"/>
              </a:ext>
            </a:extLst>
          </p:cNvPr>
          <p:cNvCxnSpPr>
            <a:cxnSpLocks/>
          </p:cNvCxnSpPr>
          <p:nvPr/>
        </p:nvCxnSpPr>
        <p:spPr>
          <a:xfrm>
            <a:off x="1578336" y="4315326"/>
            <a:ext cx="839860" cy="1105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679D144-4067-194E-8A34-F3701CA41805}"/>
              </a:ext>
            </a:extLst>
          </p:cNvPr>
          <p:cNvSpPr txBox="1"/>
          <p:nvPr/>
        </p:nvSpPr>
        <p:spPr>
          <a:xfrm>
            <a:off x="588962" y="3903375"/>
            <a:ext cx="9893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Exp. Hall</a:t>
            </a:r>
          </a:p>
          <a:p>
            <a:pPr algn="ctr"/>
            <a:r>
              <a:rPr lang="en-GB" dirty="0"/>
              <a:t>E01</a:t>
            </a:r>
          </a:p>
        </p:txBody>
      </p:sp>
      <p:sp>
        <p:nvSpPr>
          <p:cNvPr id="2" name="ZoneTexte 10">
            <a:extLst>
              <a:ext uri="{FF2B5EF4-FFF2-40B4-BE49-F238E27FC236}">
                <a16:creationId xmlns:a16="http://schemas.microsoft.com/office/drawing/2014/main" id="{E07BF4E4-C9B5-6FB3-1953-3503525B206C}"/>
              </a:ext>
            </a:extLst>
          </p:cNvPr>
          <p:cNvSpPr txBox="1"/>
          <p:nvPr/>
        </p:nvSpPr>
        <p:spPr>
          <a:xfrm>
            <a:off x="79288" y="5935287"/>
            <a:ext cx="2685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/>
                <a:cs typeface="Times New Roman"/>
              </a:rPr>
              <a:t>under construction phase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Times New Roman"/>
                <a:cs typeface="Times New Roman"/>
              </a:rPr>
              <a:t>(~2 B€ facility)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24F5B-2B90-B9AA-10E7-7E26271671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8" y="719937"/>
            <a:ext cx="2053993" cy="60306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7FCB24-08FA-CC69-12C8-717B8266E0E0}"/>
              </a:ext>
            </a:extLst>
          </p:cNvPr>
          <p:cNvSpPr txBox="1"/>
          <p:nvPr/>
        </p:nvSpPr>
        <p:spPr>
          <a:xfrm>
            <a:off x="7508809" y="1368600"/>
            <a:ext cx="16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Neutron facility</a:t>
            </a:r>
          </a:p>
        </p:txBody>
      </p:sp>
    </p:spTree>
    <p:extLst>
      <p:ext uri="{BB962C8B-B14F-4D97-AF65-F5344CB8AC3E}">
        <p14:creationId xmlns:p14="http://schemas.microsoft.com/office/powerpoint/2010/main" val="36140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7"/>
            <a:ext cx="6940781" cy="11887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New proposed studies</a:t>
            </a:r>
            <a:br>
              <a:rPr lang="en-GB" sz="44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(mainly cross-section measurements)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Kyuto, 29/03/2023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746BE2-BC6B-C64E-B561-E2FD85707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47" y="1250164"/>
            <a:ext cx="4840244" cy="4407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8BD932-0A16-C846-90B1-A1FFE42BC86A}"/>
              </a:ext>
            </a:extLst>
          </p:cNvPr>
          <p:cNvSpPr/>
          <p:nvPr/>
        </p:nvSpPr>
        <p:spPr>
          <a:xfrm>
            <a:off x="5058968" y="1268123"/>
            <a:ext cx="4085032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b="1" dirty="0"/>
              <a:t>Design</a:t>
            </a:r>
            <a:r>
              <a:rPr lang="en-GB" dirty="0"/>
              <a:t> </a:t>
            </a:r>
            <a:r>
              <a:rPr lang="en-GB" b="1" dirty="0"/>
              <a:t>of a racetrack storage </a:t>
            </a:r>
            <a:r>
              <a:rPr lang="en-GB" dirty="0"/>
              <a:t>ring for low energy muons produced with a beam from the ESS linac.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transfer system from the initial </a:t>
            </a:r>
            <a:r>
              <a:rPr lang="en-GB" b="1" dirty="0"/>
              <a:t>collection and extraction of pions </a:t>
            </a:r>
            <a:r>
              <a:rPr lang="en-GB" dirty="0"/>
              <a:t>behind the target station, up to the injection point.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</a:t>
            </a:r>
            <a:r>
              <a:rPr lang="en-GB" b="1" dirty="0"/>
              <a:t>transfer line </a:t>
            </a:r>
            <a:r>
              <a:rPr lang="en-GB" dirty="0"/>
              <a:t>from the ESS</a:t>
            </a:r>
            <a:r>
              <a:rPr lang="el-GR" dirty="0"/>
              <a:t>ν</a:t>
            </a:r>
            <a:r>
              <a:rPr lang="en-GB" dirty="0"/>
              <a:t>SB ring-to-switchyard transfer line to the </a:t>
            </a:r>
            <a:r>
              <a:rPr lang="en-GB" b="1" dirty="0" err="1"/>
              <a:t>nuSTORM</a:t>
            </a:r>
            <a:r>
              <a:rPr lang="en-GB" b="1" dirty="0"/>
              <a:t> target</a:t>
            </a:r>
            <a:r>
              <a:rPr lang="en-GB" dirty="0"/>
              <a:t>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an </a:t>
            </a:r>
            <a:r>
              <a:rPr lang="en-GB" b="1" dirty="0"/>
              <a:t>injection scheme </a:t>
            </a:r>
            <a:r>
              <a:rPr lang="en-GB" dirty="0"/>
              <a:t>for the racetrack storage ring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</a:t>
            </a:r>
            <a:r>
              <a:rPr lang="en-GB" b="1" dirty="0"/>
              <a:t>Monitored Neutrino Beam </a:t>
            </a:r>
            <a:r>
              <a:rPr lang="en-GB" dirty="0"/>
              <a:t>(low energy ENUBET)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b="1" dirty="0"/>
              <a:t>Optimize the performance </a:t>
            </a:r>
            <a:r>
              <a:rPr lang="en-GB" dirty="0"/>
              <a:t>of the ESSνSB accelerator complex</a:t>
            </a:r>
            <a:r>
              <a:rPr lang="en-GB" dirty="0">
                <a:highlight>
                  <a:srgbClr val="FFFF00"/>
                </a:highlight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4A247-A550-3C44-BCB2-7DE2AE6C8C1E}"/>
              </a:ext>
            </a:extLst>
          </p:cNvPr>
          <p:cNvSpPr txBox="1"/>
          <p:nvPr/>
        </p:nvSpPr>
        <p:spPr>
          <a:xfrm>
            <a:off x="232611" y="5719011"/>
            <a:ext cx="43210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Cross-section measurements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Energy </a:t>
            </a:r>
            <a:r>
              <a:rPr lang="en-GB" dirty="0" err="1"/>
              <a:t>nuSTORM</a:t>
            </a:r>
            <a:r>
              <a:rPr lang="en-GB" dirty="0"/>
              <a:t>: </a:t>
            </a:r>
            <a:r>
              <a:rPr lang="en-GB" dirty="0">
                <a:solidFill>
                  <a:srgbClr val="00B050"/>
                </a:solidFill>
              </a:rPr>
              <a:t>π⟶ </a:t>
            </a:r>
            <a:r>
              <a:rPr lang="en-GB" dirty="0" err="1">
                <a:solidFill>
                  <a:srgbClr val="00B050"/>
                </a:solidFill>
              </a:rPr>
              <a:t>μ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>
                <a:solidFill>
                  <a:srgbClr val="0432FF"/>
                </a:solidFill>
              </a:rPr>
              <a:t>⟶ </a:t>
            </a:r>
            <a:r>
              <a:rPr lang="en-GB" dirty="0" err="1">
                <a:solidFill>
                  <a:srgbClr val="0432FF"/>
                </a:solidFill>
              </a:rPr>
              <a:t>e+ν</a:t>
            </a:r>
            <a:r>
              <a:rPr lang="en-GB" baseline="-25000" dirty="0" err="1">
                <a:solidFill>
                  <a:srgbClr val="0432FF"/>
                </a:solidFill>
              </a:rPr>
              <a:t>μ</a:t>
            </a:r>
            <a:r>
              <a:rPr lang="en-GB" dirty="0" err="1">
                <a:solidFill>
                  <a:srgbClr val="0432FF"/>
                </a:solidFill>
              </a:rPr>
              <a:t>+ν</a:t>
            </a:r>
            <a:r>
              <a:rPr lang="en-GB" baseline="-25000" dirty="0" err="1">
                <a:solidFill>
                  <a:srgbClr val="0432FF"/>
                </a:solidFill>
              </a:rPr>
              <a:t>e</a:t>
            </a:r>
            <a:endParaRPr lang="en-GB" baseline="-250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Energy ENUBET: </a:t>
            </a:r>
            <a:r>
              <a:rPr lang="en-GB" dirty="0">
                <a:solidFill>
                  <a:srgbClr val="00B050"/>
                </a:solidFill>
              </a:rPr>
              <a:t>π ⟶ </a:t>
            </a:r>
            <a:r>
              <a:rPr lang="en-GB" dirty="0" err="1">
                <a:solidFill>
                  <a:srgbClr val="00B050"/>
                </a:solidFill>
              </a:rPr>
              <a:t>μ+ν</a:t>
            </a:r>
            <a:r>
              <a:rPr lang="en-GB" baseline="-25000" dirty="0" err="1">
                <a:solidFill>
                  <a:srgbClr val="00B050"/>
                </a:solidFill>
              </a:rPr>
              <a:t>μ</a:t>
            </a:r>
            <a:endParaRPr lang="en-GB" baseline="-25000" dirty="0">
              <a:solidFill>
                <a:srgbClr val="00B05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0CC30-3176-A655-FA5D-4F7D045EF6AE}"/>
              </a:ext>
            </a:extLst>
          </p:cNvPr>
          <p:cNvSpPr txBox="1"/>
          <p:nvPr/>
        </p:nvSpPr>
        <p:spPr>
          <a:xfrm>
            <a:off x="4724398" y="6265821"/>
            <a:ext cx="4277838" cy="338554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FF0000"/>
                </a:solidFill>
              </a:rPr>
              <a:t>Excellent supporting letter from the ESS director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C757C-3C5C-22B3-E1D3-C52A8EF2933E}"/>
              </a:ext>
            </a:extLst>
          </p:cNvPr>
          <p:cNvSpPr txBox="1"/>
          <p:nvPr/>
        </p:nvSpPr>
        <p:spPr>
          <a:xfrm>
            <a:off x="3030160" y="5230270"/>
            <a:ext cx="187423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using 1/4 of 5MW</a:t>
            </a:r>
          </a:p>
        </p:txBody>
      </p:sp>
    </p:spTree>
    <p:extLst>
      <p:ext uri="{BB962C8B-B14F-4D97-AF65-F5344CB8AC3E}">
        <p14:creationId xmlns:p14="http://schemas.microsoft.com/office/powerpoint/2010/main" val="24053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SB+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Kyuto, 29/03/2023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363A76B-646E-B271-542D-780364515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913" y="1757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FR" altLang="en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FR" altLang="en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C1CAFC-7ED1-DA08-064D-521983318E3E}"/>
              </a:ext>
            </a:extLst>
          </p:cNvPr>
          <p:cNvSpPr/>
          <p:nvPr/>
        </p:nvSpPr>
        <p:spPr>
          <a:xfrm>
            <a:off x="75957" y="920535"/>
            <a:ext cx="3788378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 algn="ctr">
              <a:spcBef>
                <a:spcPts val="300"/>
              </a:spcBef>
              <a:spcAft>
                <a:spcPts val="600"/>
              </a:spcAft>
            </a:pPr>
            <a:r>
              <a:rPr lang="en-GB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Research and Innovation actions</a:t>
            </a:r>
            <a:endParaRPr lang="en-F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spcBef>
                <a:spcPts val="300"/>
              </a:spcBef>
              <a:spcAft>
                <a:spcPts val="600"/>
              </a:spcAft>
            </a:pPr>
            <a:r>
              <a:rPr lang="en-GB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Innovation actions</a:t>
            </a:r>
            <a:endParaRPr lang="en-F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Design Study</a:t>
            </a:r>
            <a:endParaRPr lang="en-F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HORIZON-INFRA-2022-DEV-01</a:t>
            </a:r>
            <a:endParaRPr lang="en-FR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3D8F87-2BC0-AD55-F879-7D6C321484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516" y="2434460"/>
            <a:ext cx="1455260" cy="9945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916779-EB2D-B7CB-7106-5B9B5B302F0A}"/>
              </a:ext>
            </a:extLst>
          </p:cNvPr>
          <p:cNvSpPr/>
          <p:nvPr/>
        </p:nvSpPr>
        <p:spPr>
          <a:xfrm>
            <a:off x="3896158" y="974826"/>
            <a:ext cx="5100136" cy="1869743"/>
          </a:xfrm>
          <a:prstGeom prst="rect">
            <a:avLst/>
          </a:prstGeom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Title of Proposal: </a:t>
            </a:r>
            <a:r>
              <a:rPr lang="en-GB" b="1" dirty="0">
                <a:solidFill>
                  <a:srgbClr val="0432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Study of the use of the ESS facility to accurately measure the neutrino cross-sections for ESSνSB leptonic CP violation measurements and to perform sterile neutrino searches and </a:t>
            </a:r>
            <a:r>
              <a:rPr lang="en-GB" b="1" dirty="0" err="1">
                <a:solidFill>
                  <a:srgbClr val="0432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astroparticle</a:t>
            </a:r>
            <a:r>
              <a:rPr lang="en-GB" b="1" dirty="0">
                <a:solidFill>
                  <a:srgbClr val="0432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physics.</a:t>
            </a:r>
            <a:endParaRPr lang="en-FR" dirty="0">
              <a:solidFill>
                <a:srgbClr val="0432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Acronym of Proposal: </a:t>
            </a:r>
            <a:r>
              <a:rPr lang="en-GB" b="1" dirty="0">
                <a:solidFill>
                  <a:srgbClr val="0432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ESSνSB+</a:t>
            </a:r>
            <a:endParaRPr lang="en-FR" dirty="0">
              <a:solidFill>
                <a:srgbClr val="0432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Celebration with splashes of champagne. | CanStock">
            <a:extLst>
              <a:ext uri="{FF2B5EF4-FFF2-40B4-BE49-F238E27FC236}">
                <a16:creationId xmlns:a16="http://schemas.microsoft.com/office/drawing/2014/main" id="{473415F5-26D6-022A-0E81-9DACEB2622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274966" y="3889519"/>
            <a:ext cx="2333877" cy="219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8686A7-0325-94C4-27EB-158390AB1009}"/>
              </a:ext>
            </a:extLst>
          </p:cNvPr>
          <p:cNvSpPr txBox="1"/>
          <p:nvPr/>
        </p:nvSpPr>
        <p:spPr>
          <a:xfrm>
            <a:off x="7279485" y="5578892"/>
            <a:ext cx="1414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3 M€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4 years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2C1526-3AEF-E16F-1F2D-305B93FF39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995"/>
          <a:stretch/>
        </p:blipFill>
        <p:spPr>
          <a:xfrm>
            <a:off x="0" y="3717452"/>
            <a:ext cx="6282227" cy="2692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FB3A53-B413-6F2A-A439-EF792D778D1D}"/>
              </a:ext>
            </a:extLst>
          </p:cNvPr>
          <p:cNvSpPr txBox="1"/>
          <p:nvPr/>
        </p:nvSpPr>
        <p:spPr>
          <a:xfrm>
            <a:off x="3069203" y="4435325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July 2022</a:t>
            </a:r>
          </a:p>
        </p:txBody>
      </p:sp>
    </p:spTree>
    <p:extLst>
      <p:ext uri="{BB962C8B-B14F-4D97-AF65-F5344CB8AC3E}">
        <p14:creationId xmlns:p14="http://schemas.microsoft.com/office/powerpoint/2010/main" val="20645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ESSνSB+ WP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Kyuto, 29/03/2023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BC87F0-CBCC-720B-1FE1-BBFA795058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83" y="880571"/>
            <a:ext cx="8778833" cy="1836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F688C9-E0AB-36E4-20D8-C5DEB95F74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37" y="3650233"/>
            <a:ext cx="3755754" cy="16907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2ABD81-F00D-6BBD-7116-09A5B055EA66}"/>
              </a:ext>
            </a:extLst>
          </p:cNvPr>
          <p:cNvSpPr txBox="1"/>
          <p:nvPr/>
        </p:nvSpPr>
        <p:spPr>
          <a:xfrm>
            <a:off x="5519364" y="5409821"/>
            <a:ext cx="230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"High Energy" ENUBET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2CEC4-D594-8C23-9C07-972D9BD09494}"/>
              </a:ext>
            </a:extLst>
          </p:cNvPr>
          <p:cNvSpPr txBox="1"/>
          <p:nvPr/>
        </p:nvSpPr>
        <p:spPr>
          <a:xfrm>
            <a:off x="4571999" y="2981920"/>
            <a:ext cx="2007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cross-sections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sterile neutrinos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C68B27-05E2-A2AB-02DC-25ABB2FC3EBA}"/>
              </a:ext>
            </a:extLst>
          </p:cNvPr>
          <p:cNvSpPr txBox="1"/>
          <p:nvPr/>
        </p:nvSpPr>
        <p:spPr>
          <a:xfrm>
            <a:off x="7264094" y="2996051"/>
            <a:ext cx="1785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cross-sections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69F7C-DE09-A0DB-88CA-05F977579B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024" y="3857134"/>
            <a:ext cx="5214687" cy="15899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0E0661-E447-CE4C-9111-443FC0C220BD}"/>
              </a:ext>
            </a:extLst>
          </p:cNvPr>
          <p:cNvSpPr txBox="1"/>
          <p:nvPr/>
        </p:nvSpPr>
        <p:spPr>
          <a:xfrm>
            <a:off x="819027" y="5409821"/>
            <a:ext cx="2472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"High Energy" nuSTORM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DA0124-965A-D195-1CFD-E6847C513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4911" y="5061087"/>
            <a:ext cx="558800" cy="533400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03A82D32-EE70-DD26-4DE5-814F5482E991}"/>
              </a:ext>
            </a:extLst>
          </p:cNvPr>
          <p:cNvSpPr/>
          <p:nvPr/>
        </p:nvSpPr>
        <p:spPr>
          <a:xfrm rot="16200000">
            <a:off x="4155354" y="4235116"/>
            <a:ext cx="239734" cy="344905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AF3C1A-44AC-6364-2441-91D4B7019142}"/>
              </a:ext>
            </a:extLst>
          </p:cNvPr>
          <p:cNvSpPr txBox="1"/>
          <p:nvPr/>
        </p:nvSpPr>
        <p:spPr>
          <a:xfrm>
            <a:off x="3145132" y="6163800"/>
            <a:ext cx="2867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build a "Low Energy" version</a:t>
            </a:r>
          </a:p>
        </p:txBody>
      </p:sp>
    </p:spTree>
    <p:extLst>
      <p:ext uri="{BB962C8B-B14F-4D97-AF65-F5344CB8AC3E}">
        <p14:creationId xmlns:p14="http://schemas.microsoft.com/office/powerpoint/2010/main" val="34613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10393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ESSνSB+ kick-off meeting</a:t>
            </a:r>
            <a:br>
              <a:rPr lang="en-GB" sz="44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(ESS, Lund, Jan. 17 2023)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Kyuto, 29/03/2023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e 17">
            <a:extLst>
              <a:ext uri="{FF2B5EF4-FFF2-40B4-BE49-F238E27FC236}">
                <a16:creationId xmlns:a16="http://schemas.microsoft.com/office/drawing/2014/main" id="{3612FD3F-EEB9-162A-4AB6-A0FFF1D5A0B7}"/>
              </a:ext>
            </a:extLst>
          </p:cNvPr>
          <p:cNvGrpSpPr/>
          <p:nvPr/>
        </p:nvGrpSpPr>
        <p:grpSpPr>
          <a:xfrm>
            <a:off x="145656" y="1165253"/>
            <a:ext cx="8852687" cy="5308513"/>
            <a:chOff x="361369" y="207115"/>
            <a:chExt cx="10944035" cy="6231815"/>
          </a:xfrm>
        </p:grpSpPr>
        <p:pic>
          <p:nvPicPr>
            <p:cNvPr id="8" name="Image 2">
              <a:extLst>
                <a:ext uri="{FF2B5EF4-FFF2-40B4-BE49-F238E27FC236}">
                  <a16:creationId xmlns:a16="http://schemas.microsoft.com/office/drawing/2014/main" id="{6072FE28-3272-EF0A-5FB1-F9A2E652F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3624" y="950259"/>
              <a:ext cx="8310282" cy="49933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E950A9-BF40-F522-3A9E-F6DF205AF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007" y="2211672"/>
              <a:ext cx="1399617" cy="68724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F8C9838-7EDC-C7A8-9ADA-D146F0AA4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3546" y="225510"/>
              <a:ext cx="759773" cy="75977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906D26-3FB1-19D2-616B-C0F828D07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1359" y="300174"/>
              <a:ext cx="798790" cy="6988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F06ABF-92C8-2470-C8F8-1C8DE39E5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4141" y="217734"/>
              <a:ext cx="875708" cy="7757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65F385-C9FE-6879-1110-89FACA2E9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069" y="207115"/>
              <a:ext cx="699648" cy="7890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7E7554-F473-4423-B647-201B56EEB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3200" y="251975"/>
              <a:ext cx="616714" cy="69477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DB8F65F-4628-91FA-C99B-7697EA94F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1691" y="292603"/>
              <a:ext cx="692680" cy="6926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090923-6AC6-ABA4-7082-0877A6A17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5993" y="1010053"/>
              <a:ext cx="802329" cy="55854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A41A8B-4155-AFA6-C626-F64B0830F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4251" y="2693753"/>
              <a:ext cx="618257" cy="82434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C7A97C7-C0E9-0C05-F8AC-B9E47DA91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1229" y="208530"/>
              <a:ext cx="829495" cy="82949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22D866F-7861-755B-5205-02F80B585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708" y="4616375"/>
              <a:ext cx="1373583" cy="54485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5BE0667-6A00-C3F6-C408-FA502ABF3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7517" y="250835"/>
              <a:ext cx="774971" cy="73465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4115B57-FB5B-9AC7-7D4C-78589D85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708" y="3274328"/>
              <a:ext cx="1348403" cy="60245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69E83D4-54C6-43F3-2A33-B4C46B108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58" t="24836" r="5645" b="22812"/>
            <a:stretch/>
          </p:blipFill>
          <p:spPr>
            <a:xfrm>
              <a:off x="740273" y="875486"/>
              <a:ext cx="1186721" cy="7100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8AEA3D4-4640-A3D2-CE1F-411DC31B1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0147" y="1653490"/>
              <a:ext cx="1095257" cy="60315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E31563E-BD15-32F8-6FAA-EA5B90CC1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5993" y="232390"/>
              <a:ext cx="722797" cy="71436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C8CF394-9431-FB7D-9AA3-BB199CA46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4854" y="473605"/>
              <a:ext cx="1189249" cy="4749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5A0C4D0-4AAF-7297-D97D-0D52230AF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965" y="1559338"/>
              <a:ext cx="1423696" cy="63826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2200388-77EC-20BA-AAA5-4F24A77F4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790" y="4023946"/>
              <a:ext cx="1382747" cy="44526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9662BCC-DD78-BAFF-0F4E-64DB5D050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369" y="5287470"/>
              <a:ext cx="1566887" cy="362343"/>
            </a:xfrm>
            <a:prstGeom prst="rect">
              <a:avLst/>
            </a:prstGeom>
          </p:spPr>
        </p:pic>
        <p:pic>
          <p:nvPicPr>
            <p:cNvPr id="30" name="Image 26">
              <a:extLst>
                <a:ext uri="{FF2B5EF4-FFF2-40B4-BE49-F238E27FC236}">
                  <a16:creationId xmlns:a16="http://schemas.microsoft.com/office/drawing/2014/main" id="{63D6D490-6C9D-ED0E-B52A-771097B48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3142" y="241807"/>
              <a:ext cx="1016450" cy="69881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38C6D0F-116A-83B1-01D5-B9DC77532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153" y="309943"/>
              <a:ext cx="707451" cy="707451"/>
            </a:xfrm>
            <a:prstGeom prst="rect">
              <a:avLst/>
            </a:prstGeom>
          </p:spPr>
        </p:pic>
        <p:pic>
          <p:nvPicPr>
            <p:cNvPr id="33" name="Picture 24">
              <a:extLst>
                <a:ext uri="{FF2B5EF4-FFF2-40B4-BE49-F238E27FC236}">
                  <a16:creationId xmlns:a16="http://schemas.microsoft.com/office/drawing/2014/main" id="{285F4AED-CFC5-1C08-45DB-535266956200}"/>
                </a:ext>
              </a:extLst>
            </p:cNvPr>
            <p:cNvPicPr>
              <a:picLocks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1335" y="5401556"/>
              <a:ext cx="850024" cy="4965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" name="Picture 27">
              <a:extLst>
                <a:ext uri="{FF2B5EF4-FFF2-40B4-BE49-F238E27FC236}">
                  <a16:creationId xmlns:a16="http://schemas.microsoft.com/office/drawing/2014/main" id="{680B7BD7-6E91-9A77-7778-E5297978C9B6}"/>
                </a:ext>
              </a:extLst>
            </p:cNvPr>
            <p:cNvPicPr>
              <a:picLocks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1392" y="5396777"/>
              <a:ext cx="850024" cy="4962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Picture 29">
              <a:extLst>
                <a:ext uri="{FF2B5EF4-FFF2-40B4-BE49-F238E27FC236}">
                  <a16:creationId xmlns:a16="http://schemas.microsoft.com/office/drawing/2014/main" id="{BD5BC3DA-1CA5-F605-5D31-839BA1592627}"/>
                </a:ext>
              </a:extLst>
            </p:cNvPr>
            <p:cNvPicPr>
              <a:picLocks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4946" y="5395108"/>
              <a:ext cx="850024" cy="4973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6" name="Picture 30">
              <a:extLst>
                <a:ext uri="{FF2B5EF4-FFF2-40B4-BE49-F238E27FC236}">
                  <a16:creationId xmlns:a16="http://schemas.microsoft.com/office/drawing/2014/main" id="{5B193F70-A564-6DDB-9E34-11A55B51D463}"/>
                </a:ext>
              </a:extLst>
            </p:cNvPr>
            <p:cNvPicPr>
              <a:picLocks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9251" y="5936118"/>
              <a:ext cx="850024" cy="4965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51C3019-0909-A86A-6BA9-A096CCC381D8}"/>
                </a:ext>
              </a:extLst>
            </p:cNvPr>
            <p:cNvPicPr>
              <a:picLocks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0343" y="5401558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8" name="Picture 39">
              <a:extLst>
                <a:ext uri="{FF2B5EF4-FFF2-40B4-BE49-F238E27FC236}">
                  <a16:creationId xmlns:a16="http://schemas.microsoft.com/office/drawing/2014/main" id="{A49C7BC5-66A8-9309-B13F-8A9B50042375}"/>
                </a:ext>
              </a:extLst>
            </p:cNvPr>
            <p:cNvPicPr>
              <a:picLocks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6767" y="5395108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9" name="Picture 41">
              <a:extLst>
                <a:ext uri="{FF2B5EF4-FFF2-40B4-BE49-F238E27FC236}">
                  <a16:creationId xmlns:a16="http://schemas.microsoft.com/office/drawing/2014/main" id="{FE81DDB8-5546-58F5-9A0D-8C634797EF92}"/>
                </a:ext>
              </a:extLst>
            </p:cNvPr>
            <p:cNvPicPr>
              <a:picLocks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6783" y="5942420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0" name="Picture 42">
              <a:extLst>
                <a:ext uri="{FF2B5EF4-FFF2-40B4-BE49-F238E27FC236}">
                  <a16:creationId xmlns:a16="http://schemas.microsoft.com/office/drawing/2014/main" id="{7EFE97A9-DE38-F1BD-10C6-5DD2F45DAB3D}"/>
                </a:ext>
              </a:extLst>
            </p:cNvPr>
            <p:cNvPicPr>
              <a:picLocks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8894" y="5942420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1" name="Picture 33">
              <a:extLst>
                <a:ext uri="{FF2B5EF4-FFF2-40B4-BE49-F238E27FC236}">
                  <a16:creationId xmlns:a16="http://schemas.microsoft.com/office/drawing/2014/main" id="{9B0ECE03-F9EC-86E6-0F7C-853BE98C6818}"/>
                </a:ext>
              </a:extLst>
            </p:cNvPr>
            <p:cNvPicPr>
              <a:picLocks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2920" y="5942420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2" name="Picture 34">
              <a:extLst>
                <a:ext uri="{FF2B5EF4-FFF2-40B4-BE49-F238E27FC236}">
                  <a16:creationId xmlns:a16="http://schemas.microsoft.com/office/drawing/2014/main" id="{D12DCB5D-83FE-5AB8-EDBF-D3AFFD0BE1D7}"/>
                </a:ext>
              </a:extLst>
            </p:cNvPr>
            <p:cNvPicPr>
              <a:picLocks/>
            </p:cNvPicPr>
            <p:nvPr/>
          </p:nvPicPr>
          <p:blipFill rotWithShape="1"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627" b="16486"/>
            <a:stretch/>
          </p:blipFill>
          <p:spPr>
            <a:xfrm>
              <a:off x="6606019" y="5389499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D28163D-A819-2710-BD53-6FCBEB1C878E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065" y="5679162"/>
            <a:ext cx="2786218" cy="6472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age 53">
            <a:extLst>
              <a:ext uri="{FF2B5EF4-FFF2-40B4-BE49-F238E27FC236}">
                <a16:creationId xmlns:a16="http://schemas.microsoft.com/office/drawing/2014/main" id="{18753B87-2681-5478-AE2F-8B745375915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476" y="6054935"/>
            <a:ext cx="754693" cy="4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5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6776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54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Kyuto, 29/03/2023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0" y="919925"/>
            <a:ext cx="9144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ESS proton linac will be soon the most powerful linac in the world.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can also become a neutrino facility (ESSνSB ) with enough protons to go to the 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maximum and increase significantly the CPV sensitivity and precise measurement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CPV: 5 </a:t>
            </a:r>
            <a:r>
              <a:rPr lang="en-GB" sz="2400" dirty="0" err="1">
                <a:latin typeface="Times New Roman"/>
                <a:cs typeface="Times New Roman"/>
              </a:rPr>
              <a:t>σ</a:t>
            </a:r>
            <a:r>
              <a:rPr lang="en-GB" sz="2400" dirty="0">
                <a:latin typeface="Times New Roman"/>
                <a:cs typeface="Times New Roman"/>
              </a:rPr>
              <a:t> could be reached over 70%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 range by ESSνSB with large physics potential with less than 8° precision.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European Spallation Source will be ready by 2025, upgrade decisions by this moment.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Conceptual Design Report published including costing on </a:t>
            </a:r>
            <a:r>
              <a:rPr lang="en-GB" sz="2400" dirty="0" err="1">
                <a:latin typeface="Times New Roman"/>
                <a:cs typeface="Times New Roman"/>
              </a:rPr>
              <a:t>arXiv</a:t>
            </a:r>
            <a:r>
              <a:rPr lang="en-GB" sz="24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Rich muon program for future ESS upgrades.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b="1" dirty="0">
                <a:latin typeface="Times New Roman"/>
                <a:cs typeface="Times New Roman"/>
              </a:rPr>
              <a:t>New application is now ongoing up to end 2026.</a:t>
            </a:r>
            <a:endParaRPr lang="en-GB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263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60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Kyuto, 29/03/2023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-2536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What AI things about?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Kyuto, 29/03/2023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26</a:t>
            </a:fld>
            <a:endParaRPr lang="en-GB" noProof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4A0B1E-E51E-B138-6D58-917ED5B034E3}"/>
              </a:ext>
            </a:extLst>
          </p:cNvPr>
          <p:cNvSpPr txBox="1"/>
          <p:nvPr/>
        </p:nvSpPr>
        <p:spPr>
          <a:xfrm>
            <a:off x="413840" y="1272619"/>
            <a:ext cx="288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/>
              <a:t>Interrogating </a:t>
            </a:r>
            <a:r>
              <a:rPr lang="en-GB" sz="2400" dirty="0" err="1"/>
              <a:t>ChatBot</a:t>
            </a:r>
            <a:endParaRPr lang="en-GB" sz="2400" dirty="0"/>
          </a:p>
        </p:txBody>
      </p:sp>
      <p:pic>
        <p:nvPicPr>
          <p:cNvPr id="2050" name="Picture 2" descr="Oedipus | Story, Summary, &amp; Facts | Britannica">
            <a:extLst>
              <a:ext uri="{FF2B5EF4-FFF2-40B4-BE49-F238E27FC236}">
                <a16:creationId xmlns:a16="http://schemas.microsoft.com/office/drawing/2014/main" id="{D5591406-EF5A-7932-14E2-ED5284F83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198" y="1033820"/>
            <a:ext cx="2352110" cy="198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61F656-217D-436E-E81B-3B8EEC8A0A4C}"/>
              </a:ext>
            </a:extLst>
          </p:cNvPr>
          <p:cNvSpPr txBox="1"/>
          <p:nvPr/>
        </p:nvSpPr>
        <p:spPr>
          <a:xfrm>
            <a:off x="223659" y="2187912"/>
            <a:ext cx="3261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Same question for three projects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D516B0-2582-92AE-49B9-23F6011B60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883" b="12852"/>
          <a:stretch/>
        </p:blipFill>
        <p:spPr>
          <a:xfrm>
            <a:off x="3063870" y="4187822"/>
            <a:ext cx="2857896" cy="20573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C80D9C-433B-6721-1E36-E65032522B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000" b="12852"/>
          <a:stretch/>
        </p:blipFill>
        <p:spPr>
          <a:xfrm>
            <a:off x="5975020" y="4183010"/>
            <a:ext cx="2857896" cy="22975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D3C6DA-99F8-0A23-7229-19814AFF7A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883" b="12853"/>
          <a:stretch/>
        </p:blipFill>
        <p:spPr>
          <a:xfrm>
            <a:off x="152720" y="4187823"/>
            <a:ext cx="2857896" cy="20573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ECA890-CA92-7FC9-9985-D4620B4BF454}"/>
              </a:ext>
            </a:extLst>
          </p:cNvPr>
          <p:cNvSpPr txBox="1"/>
          <p:nvPr/>
        </p:nvSpPr>
        <p:spPr>
          <a:xfrm>
            <a:off x="537328" y="3271101"/>
            <a:ext cx="536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Can                       discover CP violation using neutrinos?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0A2DB4-16D2-62A2-7C27-DCD49F1AFC3A}"/>
              </a:ext>
            </a:extLst>
          </p:cNvPr>
          <p:cNvSpPr txBox="1"/>
          <p:nvPr/>
        </p:nvSpPr>
        <p:spPr>
          <a:xfrm>
            <a:off x="1091309" y="3010872"/>
            <a:ext cx="980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DUNE</a:t>
            </a:r>
          </a:p>
          <a:p>
            <a:pPr algn="l"/>
            <a:r>
              <a:rPr lang="en-GB" dirty="0" err="1"/>
              <a:t>HyperK</a:t>
            </a:r>
            <a:endParaRPr lang="en-GB" dirty="0"/>
          </a:p>
          <a:p>
            <a:pPr algn="l"/>
            <a:r>
              <a:rPr lang="en-GB" dirty="0"/>
              <a:t>ESSnuSB</a:t>
            </a:r>
          </a:p>
        </p:txBody>
      </p:sp>
      <p:sp>
        <p:nvSpPr>
          <p:cNvPr id="29" name="Double Brace 28">
            <a:extLst>
              <a:ext uri="{FF2B5EF4-FFF2-40B4-BE49-F238E27FC236}">
                <a16:creationId xmlns:a16="http://schemas.microsoft.com/office/drawing/2014/main" id="{44DF566E-7761-880D-4ABB-454BDD6C12D5}"/>
              </a:ext>
            </a:extLst>
          </p:cNvPr>
          <p:cNvSpPr/>
          <p:nvPr/>
        </p:nvSpPr>
        <p:spPr>
          <a:xfrm>
            <a:off x="1018965" y="2969072"/>
            <a:ext cx="1128478" cy="964511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6B0BB4-98C6-7E6F-819B-BEDC17A802CD}"/>
              </a:ext>
            </a:extLst>
          </p:cNvPr>
          <p:cNvSpPr txBox="1"/>
          <p:nvPr/>
        </p:nvSpPr>
        <p:spPr>
          <a:xfrm>
            <a:off x="1227213" y="620487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DUNE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E2318B3-A778-4228-9F24-742B1A714D3D}"/>
              </a:ext>
            </a:extLst>
          </p:cNvPr>
          <p:cNvSpPr txBox="1"/>
          <p:nvPr/>
        </p:nvSpPr>
        <p:spPr>
          <a:xfrm>
            <a:off x="4026974" y="6204872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err="1"/>
              <a:t>HyperK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77DC19-B50D-D49C-1B47-E8211B27926D}"/>
              </a:ext>
            </a:extLst>
          </p:cNvPr>
          <p:cNvSpPr txBox="1"/>
          <p:nvPr/>
        </p:nvSpPr>
        <p:spPr>
          <a:xfrm>
            <a:off x="6996418" y="6383985"/>
            <a:ext cx="98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ESSnuSB</a:t>
            </a:r>
          </a:p>
        </p:txBody>
      </p:sp>
    </p:spTree>
    <p:extLst>
      <p:ext uri="{BB962C8B-B14F-4D97-AF65-F5344CB8AC3E}">
        <p14:creationId xmlns:p14="http://schemas.microsoft.com/office/powerpoint/2010/main" val="95813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-2536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Performance versus time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Kyuto, 29/03/2023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27</a:t>
            </a:fld>
            <a:endParaRPr lang="en-GB" noProof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F725E1-5B31-8638-F0DC-D1B46B0088E4}"/>
              </a:ext>
            </a:extLst>
          </p:cNvPr>
          <p:cNvGrpSpPr/>
          <p:nvPr/>
        </p:nvGrpSpPr>
        <p:grpSpPr>
          <a:xfrm>
            <a:off x="489283" y="1195138"/>
            <a:ext cx="4547937" cy="3413038"/>
            <a:chOff x="231281" y="1475872"/>
            <a:chExt cx="4805940" cy="36066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5A8A88-AB9F-90E1-9888-B514257C0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281" y="1475872"/>
              <a:ext cx="4805940" cy="3606659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3287F01-336E-81FD-883D-BEEA80DF2909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3" y="2574758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9273118-7F4F-7A8A-1983-F0F8B4B86C72}"/>
                </a:ext>
              </a:extLst>
            </p:cNvPr>
            <p:cNvCxnSpPr>
              <a:cxnSpLocks/>
            </p:cNvCxnSpPr>
            <p:nvPr/>
          </p:nvCxnSpPr>
          <p:spPr>
            <a:xfrm>
              <a:off x="978568" y="2574758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03A4BB-2E77-2BA9-F5C1-A7ED0C67CBBD}"/>
              </a:ext>
            </a:extLst>
          </p:cNvPr>
          <p:cNvGrpSpPr/>
          <p:nvPr/>
        </p:nvGrpSpPr>
        <p:grpSpPr>
          <a:xfrm>
            <a:off x="5173579" y="850234"/>
            <a:ext cx="3903527" cy="3903527"/>
            <a:chOff x="5173579" y="1339515"/>
            <a:chExt cx="3903527" cy="39035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839070-D321-7498-4DB6-2890A73D4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3579" y="1339515"/>
              <a:ext cx="3903527" cy="3903527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6DB198E-10E7-7EAE-246D-F38A2F7FEAF0}"/>
                </a:ext>
              </a:extLst>
            </p:cNvPr>
            <p:cNvCxnSpPr>
              <a:cxnSpLocks/>
            </p:cNvCxnSpPr>
            <p:nvPr/>
          </p:nvCxnSpPr>
          <p:spPr>
            <a:xfrm>
              <a:off x="7125342" y="2598821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76992E0-1C8E-BB31-F525-A890EBCBFE3B}"/>
                </a:ext>
              </a:extLst>
            </p:cNvPr>
            <p:cNvCxnSpPr>
              <a:cxnSpLocks/>
            </p:cNvCxnSpPr>
            <p:nvPr/>
          </p:nvCxnSpPr>
          <p:spPr>
            <a:xfrm>
              <a:off x="6224336" y="2059136"/>
              <a:ext cx="0" cy="26220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A1F053A-1760-3267-AD8C-EF2ACBF5F89F}"/>
              </a:ext>
            </a:extLst>
          </p:cNvPr>
          <p:cNvSpPr txBox="1"/>
          <p:nvPr/>
        </p:nvSpPr>
        <p:spPr>
          <a:xfrm>
            <a:off x="417095" y="681100"/>
            <a:ext cx="5010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Already after 5 years very competitive performance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7D577C-E0AE-A487-6672-00E95B2357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499" y="4597794"/>
            <a:ext cx="2183641" cy="22575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6B6A51-4FB1-7EF6-9277-DD20D71FEA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399" y="4669545"/>
            <a:ext cx="2879437" cy="21857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0B9C6D-1C72-EE9B-4C9D-1E35471E2CFB}"/>
              </a:ext>
            </a:extLst>
          </p:cNvPr>
          <p:cNvSpPr txBox="1"/>
          <p:nvPr/>
        </p:nvSpPr>
        <p:spPr>
          <a:xfrm>
            <a:off x="169701" y="61769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DUNE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C9C779-661E-9CA6-2A58-C0A0E9657ABA}"/>
              </a:ext>
            </a:extLst>
          </p:cNvPr>
          <p:cNvSpPr txBox="1"/>
          <p:nvPr/>
        </p:nvSpPr>
        <p:spPr>
          <a:xfrm>
            <a:off x="4541175" y="617690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err="1"/>
              <a:t>HyperK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FC4C5C-6B72-41E7-E824-243F0BC82EB5}"/>
              </a:ext>
            </a:extLst>
          </p:cNvPr>
          <p:cNvSpPr txBox="1"/>
          <p:nvPr/>
        </p:nvSpPr>
        <p:spPr>
          <a:xfrm>
            <a:off x="2576223" y="1290513"/>
            <a:ext cx="108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00B050"/>
                </a:solidFill>
              </a:rPr>
              <a:t>discovery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F580E-7C8A-4A73-E6E0-B10C25426586}"/>
              </a:ext>
            </a:extLst>
          </p:cNvPr>
          <p:cNvSpPr txBox="1"/>
          <p:nvPr/>
        </p:nvSpPr>
        <p:spPr>
          <a:xfrm>
            <a:off x="4071069" y="5186652"/>
            <a:ext cx="1049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00B050"/>
                </a:solidFill>
              </a:rPr>
              <a:t>precision</a:t>
            </a:r>
          </a:p>
        </p:txBody>
      </p:sp>
    </p:spTree>
    <p:extLst>
      <p:ext uri="{BB962C8B-B14F-4D97-AF65-F5344CB8AC3E}">
        <p14:creationId xmlns:p14="http://schemas.microsoft.com/office/powerpoint/2010/main" val="408999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Possible </a:t>
            </a:r>
            <a:r>
              <a:rPr lang="en-GB" sz="3600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</a:t>
            </a:r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schedule</a:t>
            </a:r>
            <a:b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(2</a:t>
            </a:r>
            <a:r>
              <a:rPr lang="en-GB" sz="2000" b="0" baseline="30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nd</a:t>
            </a: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generation neutrino Super Beam) 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Kyuto, 29/03/2023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28</a:t>
            </a:fld>
            <a:endParaRPr lang="en-GB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35CCAF-E226-9F45-9786-380342F25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6058088"/>
              </p:ext>
            </p:extLst>
          </p:nvPr>
        </p:nvGraphicFramePr>
        <p:xfrm>
          <a:off x="-2609" y="1195744"/>
          <a:ext cx="9133234" cy="5315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70DAF25-5A24-564D-914A-A508611AF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786523"/>
            <a:ext cx="1954705" cy="55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0A55D-4BC7-BE44-B643-DE3026EBA9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4" y="3252192"/>
            <a:ext cx="1652155" cy="4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7B7750-4AF1-464F-8290-4814343F49EF}"/>
              </a:ext>
            </a:extLst>
          </p:cNvPr>
          <p:cNvSpPr/>
          <p:nvPr/>
        </p:nvSpPr>
        <p:spPr>
          <a:xfrm>
            <a:off x="72332" y="5150451"/>
            <a:ext cx="1854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GB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endParaRPr lang="en-GB" sz="1600" dirty="0"/>
          </a:p>
        </p:txBody>
      </p:sp>
      <p:pic>
        <p:nvPicPr>
          <p:cNvPr id="18" name="Image 4" descr="layout_ESSnuSB_04.png">
            <a:extLst>
              <a:ext uri="{FF2B5EF4-FFF2-40B4-BE49-F238E27FC236}">
                <a16:creationId xmlns:a16="http://schemas.microsoft.com/office/drawing/2014/main" id="{F8515A4F-7A06-9D4F-BC94-4C12F05D35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7521" y="4398491"/>
            <a:ext cx="2186584" cy="1633655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2B81D530-01AB-DF46-B34D-3A1F97825E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97" y="1487568"/>
            <a:ext cx="1416818" cy="110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3BA5D-91AB-6B4D-BF13-070BB6ED577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609" y="1669552"/>
            <a:ext cx="1288563" cy="1288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B83DBB-7C93-8540-BF88-1C29B41F6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4992566"/>
            <a:ext cx="1573033" cy="1046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26218-CB1E-8344-81FE-1E13F90B0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2239" y="4338226"/>
            <a:ext cx="1397000" cy="1397000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0259A6D2-BF02-EF4C-BE38-5123E7166F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804" y="1316450"/>
            <a:ext cx="1525205" cy="1080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A5A9A-30A5-7C4A-9221-5B153CA484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27" y="5783789"/>
            <a:ext cx="1269102" cy="678970"/>
          </a:xfrm>
          <a:prstGeom prst="rect">
            <a:avLst/>
          </a:prstGeom>
          <a:solidFill>
            <a:srgbClr val="0432FF"/>
          </a:solidFill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EB6F0E5-F3AE-C229-0C76-FAFA7DB70232}"/>
              </a:ext>
            </a:extLst>
          </p:cNvPr>
          <p:cNvSpPr/>
          <p:nvPr/>
        </p:nvSpPr>
        <p:spPr>
          <a:xfrm>
            <a:off x="3349482" y="4713866"/>
            <a:ext cx="16722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hlinkClick r:id="rId17"/>
              </a:rPr>
              <a:t>arxiv.org/abs/2206.01208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389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1"/>
            <a:ext cx="8481848" cy="79057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 dirty="0"/>
              <a:t>δ</a:t>
            </a:r>
            <a:r>
              <a:rPr lang="en-GB" sz="4000" baseline="-24568" dirty="0"/>
              <a:t>CP</a:t>
            </a:r>
            <a:r>
              <a:rPr lang="en-GB" sz="4000" dirty="0"/>
              <a:t> and model predictions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29</a:t>
            </a:fld>
            <a:endParaRPr lang="en-GB"/>
          </a:p>
        </p:txBody>
      </p:sp>
      <p:pic>
        <p:nvPicPr>
          <p:cNvPr id="80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Kyuto, 29/03/2023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B82EED-8CF4-C23E-97EB-1C34CFC49CAE}"/>
              </a:ext>
            </a:extLst>
          </p:cNvPr>
          <p:cNvGrpSpPr/>
          <p:nvPr/>
        </p:nvGrpSpPr>
        <p:grpSpPr>
          <a:xfrm>
            <a:off x="483475" y="3921508"/>
            <a:ext cx="8379016" cy="2679209"/>
            <a:chOff x="483475" y="1101395"/>
            <a:chExt cx="8379016" cy="26792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FA5CFB-2D3D-623B-C87D-9DF0823F6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0993" y="1101395"/>
              <a:ext cx="4961498" cy="267920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8AE116-0302-AE6B-62C5-2DF5328142F5}"/>
                </a:ext>
              </a:extLst>
            </p:cNvPr>
            <p:cNvSpPr/>
            <p:nvPr/>
          </p:nvSpPr>
          <p:spPr>
            <a:xfrm>
              <a:off x="483475" y="3255856"/>
              <a:ext cx="3195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hlinkClick r:id="rId4"/>
                </a:rPr>
                <a:t>https://arxiv.org/abs/1410.8056</a:t>
              </a:r>
              <a:endParaRPr lang="en-GB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FDE557C-0CDF-6CEF-7ADE-C805B948990F}"/>
              </a:ext>
            </a:extLst>
          </p:cNvPr>
          <p:cNvGrpSpPr/>
          <p:nvPr/>
        </p:nvGrpSpPr>
        <p:grpSpPr>
          <a:xfrm>
            <a:off x="3774565" y="790571"/>
            <a:ext cx="5214353" cy="3024312"/>
            <a:chOff x="3774565" y="3536037"/>
            <a:chExt cx="5214353" cy="30243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1B0C75-0803-0158-496F-68736F74E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4565" y="3879471"/>
              <a:ext cx="5214353" cy="268087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8E589B-8BA7-EE3E-D329-0995A297D008}"/>
                </a:ext>
              </a:extLst>
            </p:cNvPr>
            <p:cNvSpPr/>
            <p:nvPr/>
          </p:nvSpPr>
          <p:spPr>
            <a:xfrm>
              <a:off x="4699605" y="3536037"/>
              <a:ext cx="3195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hlinkClick r:id="rId6"/>
                </a:rPr>
                <a:t>https://arxiv.org/abs/1410.7573</a:t>
              </a:r>
              <a:endParaRPr lang="en-GB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6D1685-F5D5-D6CF-DB04-B4A95BDD2257}"/>
              </a:ext>
            </a:extLst>
          </p:cNvPr>
          <p:cNvSpPr txBox="1"/>
          <p:nvPr/>
        </p:nvSpPr>
        <p:spPr>
          <a:xfrm>
            <a:off x="88233" y="1376304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Test of flavour symmetry models:</a:t>
            </a:r>
          </a:p>
          <a:p>
            <a:pPr algn="l"/>
            <a:r>
              <a:rPr lang="en-GB" dirty="0"/>
              <a:t>Typically, the models considered have a reduced number of parameters, leading to relations between the masses and/or mixing angles.</a:t>
            </a:r>
          </a:p>
          <a:p>
            <a:pPr algn="l"/>
            <a:r>
              <a:rPr lang="en-GB" dirty="0"/>
              <a:t>Examples are the so-called </a:t>
            </a:r>
            <a:r>
              <a:rPr lang="en-GB" b="1" dirty="0" err="1"/>
              <a:t>sumrules</a:t>
            </a:r>
            <a:r>
              <a:rPr lang="en-GB" dirty="0"/>
              <a:t>, e.g.:</a:t>
            </a:r>
          </a:p>
          <a:p>
            <a:pPr algn="l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3B2086-D004-8EEA-C918-80634AF969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09" y="3275804"/>
            <a:ext cx="3397649" cy="106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460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Kyuto, 29/03/2023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0" y="2247433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The ESS will be a copious source of spallation neutrons.</a:t>
            </a:r>
            <a:endParaRPr lang="en-GB" sz="2000" b="1" dirty="0">
              <a:solidFill>
                <a:srgbClr val="FF0000"/>
              </a:solidFill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5 MW average beam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15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Duty cycle 4%.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2.0 GeV protons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up to 3.5 GeV with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upgrades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23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a typeface="ＭＳ Ｐゴシック" charset="0"/>
                <a:cs typeface="Times New Roman"/>
              </a:rPr>
              <a:t>p.o.t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/year.</a:t>
            </a: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2114384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60473"/>
            <a:ext cx="9144000" cy="135391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CA1F4BB-EEE5-AE4D-827C-26CC998C42B4}"/>
              </a:ext>
            </a:extLst>
          </p:cNvPr>
          <p:cNvGrpSpPr/>
          <p:nvPr/>
        </p:nvGrpSpPr>
        <p:grpSpPr>
          <a:xfrm>
            <a:off x="5213130" y="4646796"/>
            <a:ext cx="3930869" cy="2100827"/>
            <a:chOff x="251520" y="1700809"/>
            <a:chExt cx="8892480" cy="475252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30FC52C-F5E0-514D-B0A9-BC5D1ADFCD19}"/>
                </a:ext>
              </a:extLst>
            </p:cNvPr>
            <p:cNvGrpSpPr/>
            <p:nvPr/>
          </p:nvGrpSpPr>
          <p:grpSpPr>
            <a:xfrm>
              <a:off x="676599" y="1948886"/>
              <a:ext cx="7875253" cy="4493186"/>
              <a:chOff x="676599" y="1948886"/>
              <a:chExt cx="7875253" cy="4493186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837CB315-0EAE-2041-AB6C-0E233D0CC2F6}"/>
                  </a:ext>
                </a:extLst>
              </p:cNvPr>
              <p:cNvSpPr/>
              <p:nvPr/>
            </p:nvSpPr>
            <p:spPr>
              <a:xfrm>
                <a:off x="1159334" y="4737700"/>
                <a:ext cx="7392056" cy="1306163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solidFill>
                <a:srgbClr val="0094CA"/>
              </a:solidFill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AutoShape 38">
                <a:extLst>
                  <a:ext uri="{FF2B5EF4-FFF2-40B4-BE49-F238E27FC236}">
                    <a16:creationId xmlns:a16="http://schemas.microsoft.com/office/drawing/2014/main" id="{B69224B5-DDEB-7A45-B609-7A8BEA99E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1701" y="6081421"/>
                <a:ext cx="244470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4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67" name="Line 8">
                <a:extLst>
                  <a:ext uri="{FF2B5EF4-FFF2-40B4-BE49-F238E27FC236}">
                    <a16:creationId xmlns:a16="http://schemas.microsoft.com/office/drawing/2014/main" id="{C9C9A4FE-B7FE-1041-892C-75A9A9B90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63264" y="6041997"/>
                <a:ext cx="0" cy="112612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DF5296B-69F5-F945-9296-23E2261178B2}"/>
                  </a:ext>
                </a:extLst>
              </p:cNvPr>
              <p:cNvSpPr/>
              <p:nvPr/>
            </p:nvSpPr>
            <p:spPr>
              <a:xfrm>
                <a:off x="5754916" y="197985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Line 15">
                <a:extLst>
                  <a:ext uri="{FF2B5EF4-FFF2-40B4-BE49-F238E27FC236}">
                    <a16:creationId xmlns:a16="http://schemas.microsoft.com/office/drawing/2014/main" id="{8642F461-A3A4-3C47-99CC-FB79FB107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3420" y="2170352"/>
                <a:ext cx="142278" cy="0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endParaRPr lang="en-US" sz="100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70" name="AutoShape 25">
                <a:extLst>
                  <a:ext uri="{FF2B5EF4-FFF2-40B4-BE49-F238E27FC236}">
                    <a16:creationId xmlns:a16="http://schemas.microsoft.com/office/drawing/2014/main" id="{3F896175-07AC-A84E-AA17-F1C326ACD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99" y="1988955"/>
                <a:ext cx="415601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8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29A4835-C42B-F645-ADEA-39C39041DB92}"/>
                  </a:ext>
                </a:extLst>
              </p:cNvPr>
              <p:cNvSpPr/>
              <p:nvPr/>
            </p:nvSpPr>
            <p:spPr>
              <a:xfrm>
                <a:off x="5685839" y="194888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C8B171B-13C8-3241-BDEF-FE75D5E52AAF}"/>
                  </a:ext>
                </a:extLst>
              </p:cNvPr>
              <p:cNvSpPr/>
              <p:nvPr/>
            </p:nvSpPr>
            <p:spPr>
              <a:xfrm>
                <a:off x="1159796" y="2263331"/>
                <a:ext cx="7392056" cy="3775555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1895CC27-AC3E-C34B-9875-E36C17C7AFE4}"/>
                  </a:ext>
                </a:extLst>
              </p:cNvPr>
              <p:cNvSpPr/>
              <p:nvPr/>
            </p:nvSpPr>
            <p:spPr>
              <a:xfrm>
                <a:off x="1574682" y="5805998"/>
                <a:ext cx="143459" cy="240763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52133113-E4B1-994A-953C-ED8773106322}"/>
                  </a:ext>
                </a:extLst>
              </p:cNvPr>
              <p:cNvSpPr/>
              <p:nvPr/>
            </p:nvSpPr>
            <p:spPr>
              <a:xfrm>
                <a:off x="2624363" y="5391291"/>
                <a:ext cx="143460" cy="65546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660066"/>
              </a:solidFill>
              <a:ln w="6350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64A65FE6-94FB-8D46-8C30-8F4DF09B3144}"/>
                  </a:ext>
                </a:extLst>
              </p:cNvPr>
              <p:cNvSpPr/>
              <p:nvPr/>
            </p:nvSpPr>
            <p:spPr>
              <a:xfrm>
                <a:off x="3626247" y="4358369"/>
                <a:ext cx="143460" cy="1698011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3281366-0C31-D144-8268-A04D5655EFE2}"/>
                  </a:ext>
                </a:extLst>
              </p:cNvPr>
              <p:cNvSpPr/>
              <p:nvPr/>
            </p:nvSpPr>
            <p:spPr>
              <a:xfrm>
                <a:off x="3626247" y="5203142"/>
                <a:ext cx="143460" cy="849005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DE0C275E-32FF-814C-ADBE-451B42DD11EE}"/>
                  </a:ext>
                </a:extLst>
              </p:cNvPr>
              <p:cNvSpPr/>
              <p:nvPr/>
            </p:nvSpPr>
            <p:spPr>
              <a:xfrm>
                <a:off x="4656794" y="2899202"/>
                <a:ext cx="143460" cy="313478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FEA16EED-C6B8-5D4B-BF81-221769BCDB9D}"/>
                  </a:ext>
                </a:extLst>
              </p:cNvPr>
              <p:cNvSpPr/>
              <p:nvPr/>
            </p:nvSpPr>
            <p:spPr>
              <a:xfrm>
                <a:off x="4657888" y="5099467"/>
                <a:ext cx="143460" cy="946967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000090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Line 39">
                <a:extLst>
                  <a:ext uri="{FF2B5EF4-FFF2-40B4-BE49-F238E27FC236}">
                    <a16:creationId xmlns:a16="http://schemas.microsoft.com/office/drawing/2014/main" id="{12A2794C-64FA-1545-BE44-212400916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9832" y="6037173"/>
                <a:ext cx="7196947" cy="1134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1B7AB0-FCEF-8A4A-94F3-6BB00D63A29F}"/>
                </a:ext>
              </a:extLst>
            </p:cNvPr>
            <p:cNvGrpSpPr/>
            <p:nvPr/>
          </p:nvGrpSpPr>
          <p:grpSpPr>
            <a:xfrm>
              <a:off x="251520" y="1700809"/>
              <a:ext cx="8892480" cy="4752528"/>
              <a:chOff x="235947" y="972624"/>
              <a:chExt cx="10134138" cy="5869003"/>
            </a:xfrm>
          </p:grpSpPr>
          <p:sp>
            <p:nvSpPr>
              <p:cNvPr id="30" name="AutoShape 9">
                <a:extLst>
                  <a:ext uri="{FF2B5EF4-FFF2-40B4-BE49-F238E27FC236}">
                    <a16:creationId xmlns:a16="http://schemas.microsoft.com/office/drawing/2014/main" id="{97BEEA28-A1E9-1642-968F-B5A314D28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3634" y="6371919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9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245C35-0F73-DD4C-B712-12DC82145913}"/>
                  </a:ext>
                </a:extLst>
              </p:cNvPr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32" name="Line 7">
                  <a:extLst>
                    <a:ext uri="{FF2B5EF4-FFF2-40B4-BE49-F238E27FC236}">
                      <a16:creationId xmlns:a16="http://schemas.microsoft.com/office/drawing/2014/main" id="{A4DFC2D5-22F5-4842-96FE-A4CE1EB156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3" name="Line 8">
                  <a:extLst>
                    <a:ext uri="{FF2B5EF4-FFF2-40B4-BE49-F238E27FC236}">
                      <a16:creationId xmlns:a16="http://schemas.microsoft.com/office/drawing/2014/main" id="{EE79648D-34B9-8A42-B2FD-D493E2F102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4" name="Line 11">
                  <a:extLst>
                    <a:ext uri="{FF2B5EF4-FFF2-40B4-BE49-F238E27FC236}">
                      <a16:creationId xmlns:a16="http://schemas.microsoft.com/office/drawing/2014/main" id="{DA0D7A00-77C7-414A-A36C-6155C6B6B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5" name="AutoShape 12">
                  <a:extLst>
                    <a:ext uri="{FF2B5EF4-FFF2-40B4-BE49-F238E27FC236}">
                      <a16:creationId xmlns:a16="http://schemas.microsoft.com/office/drawing/2014/main" id="{149FE2C0-726B-EF46-9511-13D23EEA9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sr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6" name="Line 15">
                  <a:extLst>
                    <a:ext uri="{FF2B5EF4-FFF2-40B4-BE49-F238E27FC236}">
                      <a16:creationId xmlns:a16="http://schemas.microsoft.com/office/drawing/2014/main" id="{258C77D5-0B39-6140-BF2A-21F0DE817E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7" name="Line 20">
                  <a:extLst>
                    <a:ext uri="{FF2B5EF4-FFF2-40B4-BE49-F238E27FC236}">
                      <a16:creationId xmlns:a16="http://schemas.microsoft.com/office/drawing/2014/main" id="{1ED77F4B-6B1A-3A4A-AA5A-6E5679DD1F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8" name="AutoShape 25">
                  <a:extLst>
                    <a:ext uri="{FF2B5EF4-FFF2-40B4-BE49-F238E27FC236}">
                      <a16:creationId xmlns:a16="http://schemas.microsoft.com/office/drawing/2014/main" id="{642C3C6B-C210-8543-B64F-D144AD810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9" name="AutoShape 26">
                  <a:extLst>
                    <a:ext uri="{FF2B5EF4-FFF2-40B4-BE49-F238E27FC236}">
                      <a16:creationId xmlns:a16="http://schemas.microsoft.com/office/drawing/2014/main" id="{F9E3E5F5-417B-9E43-922E-74677CB6A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0" name="AutoShape 27">
                  <a:extLst>
                    <a:ext uri="{FF2B5EF4-FFF2-40B4-BE49-F238E27FC236}">
                      <a16:creationId xmlns:a16="http://schemas.microsoft.com/office/drawing/2014/main" id="{7FAEB7D5-9534-0B4E-8CA3-75E3487D8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1" name="AutoShape 28">
                  <a:extLst>
                    <a:ext uri="{FF2B5EF4-FFF2-40B4-BE49-F238E27FC236}">
                      <a16:creationId xmlns:a16="http://schemas.microsoft.com/office/drawing/2014/main" id="{048055BE-7CD6-CD46-BD38-05030A1A3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294" y="5473029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UK TS1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2" name="AutoShape 29">
                  <a:extLst>
                    <a:ext uri="{FF2B5EF4-FFF2-40B4-BE49-F238E27FC236}">
                      <a16:creationId xmlns:a16="http://schemas.microsoft.com/office/drawing/2014/main" id="{C44FFA4D-3ADF-C641-8D59-AEFABE217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607" y="5124349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UK TS2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</a:p>
              </p:txBody>
            </p:sp>
            <p:sp>
              <p:nvSpPr>
                <p:cNvPr id="43" name="AutoShape 30">
                  <a:extLst>
                    <a:ext uri="{FF2B5EF4-FFF2-40B4-BE49-F238E27FC236}">
                      <a16:creationId xmlns:a16="http://schemas.microsoft.com/office/drawing/2014/main" id="{A09620E9-855D-CF44-968F-912F93A01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7176" y="4799461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1-2 MW 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4" name="AutoShape 31">
                  <a:extLst>
                    <a:ext uri="{FF2B5EF4-FFF2-40B4-BE49-F238E27FC236}">
                      <a16:creationId xmlns:a16="http://schemas.microsoft.com/office/drawing/2014/main" id="{EB2E74B1-43B3-5C44-9C28-31CB23DBA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5973" y="4847282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0.3-1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5" name="AutoShape 32">
                  <a:extLst>
                    <a:ext uri="{FF2B5EF4-FFF2-40B4-BE49-F238E27FC236}">
                      <a16:creationId xmlns:a16="http://schemas.microsoft.com/office/drawing/2014/main" id="{818142FB-8E8E-E042-A1A7-27063C373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3466" y="5837229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6" name="AutoShape 34">
                  <a:extLst>
                    <a:ext uri="{FF2B5EF4-FFF2-40B4-BE49-F238E27FC236}">
                      <a16:creationId xmlns:a16="http://schemas.microsoft.com/office/drawing/2014/main" id="{16ACA8A2-DB59-C14A-85D5-FD3202305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1239" y="1663058"/>
                  <a:ext cx="2889372" cy="70788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</a:p>
              </p:txBody>
            </p:sp>
            <p:sp>
              <p:nvSpPr>
                <p:cNvPr id="47" name="AutoShape 35">
                  <a:extLst>
                    <a:ext uri="{FF2B5EF4-FFF2-40B4-BE49-F238E27FC236}">
                      <a16:creationId xmlns:a16="http://schemas.microsoft.com/office/drawing/2014/main" id="{EDCD7ACF-733B-1744-8424-3653D427C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8" name="AutoShape 36">
                  <a:extLst>
                    <a:ext uri="{FF2B5EF4-FFF2-40B4-BE49-F238E27FC236}">
                      <a16:creationId xmlns:a16="http://schemas.microsoft.com/office/drawing/2014/main" id="{6DD06AA3-8DB3-5E40-B320-1D5C0E32F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9" name="AutoShape 37">
                  <a:extLst>
                    <a:ext uri="{FF2B5EF4-FFF2-40B4-BE49-F238E27FC236}">
                      <a16:creationId xmlns:a16="http://schemas.microsoft.com/office/drawing/2014/main" id="{37CF54A9-513B-E342-9645-146F63256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0" name="AutoShape 38">
                  <a:extLst>
                    <a:ext uri="{FF2B5EF4-FFF2-40B4-BE49-F238E27FC236}">
                      <a16:creationId xmlns:a16="http://schemas.microsoft.com/office/drawing/2014/main" id="{1139E1E7-0311-B249-8649-627CB65ED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1" name="Line 40">
                  <a:extLst>
                    <a:ext uri="{FF2B5EF4-FFF2-40B4-BE49-F238E27FC236}">
                      <a16:creationId xmlns:a16="http://schemas.microsoft.com/office/drawing/2014/main" id="{C9683BF4-6D36-FB4D-A200-6C492727F9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2" name="AutoShape 25">
                  <a:extLst>
                    <a:ext uri="{FF2B5EF4-FFF2-40B4-BE49-F238E27FC236}">
                      <a16:creationId xmlns:a16="http://schemas.microsoft.com/office/drawing/2014/main" id="{4899B5A7-3447-6D49-B9AA-AD2DDC7E3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3" name="AutoShape 25">
                  <a:extLst>
                    <a:ext uri="{FF2B5EF4-FFF2-40B4-BE49-F238E27FC236}">
                      <a16:creationId xmlns:a16="http://schemas.microsoft.com/office/drawing/2014/main" id="{78D09CE2-C2DF-F645-BBE0-7B20C5953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4" name="AutoShape 25">
                  <a:extLst>
                    <a:ext uri="{FF2B5EF4-FFF2-40B4-BE49-F238E27FC236}">
                      <a16:creationId xmlns:a16="http://schemas.microsoft.com/office/drawing/2014/main" id="{9394F7C8-FF28-1646-9A42-85B09845FB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5" name="AutoShape 25">
                  <a:extLst>
                    <a:ext uri="{FF2B5EF4-FFF2-40B4-BE49-F238E27FC236}">
                      <a16:creationId xmlns:a16="http://schemas.microsoft.com/office/drawing/2014/main" id="{3B6FB6D9-6B9E-5447-8614-3B4C8FF57B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55934B2C-7CF9-8440-BE99-A4FB4A543A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7" name="Line 20">
                  <a:extLst>
                    <a:ext uri="{FF2B5EF4-FFF2-40B4-BE49-F238E27FC236}">
                      <a16:creationId xmlns:a16="http://schemas.microsoft.com/office/drawing/2014/main" id="{A0AEF563-2C1E-8947-8B3F-1E2654ECDA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:a16="http://schemas.microsoft.com/office/drawing/2014/main" id="{05A3BBED-D955-0240-AC89-1A2752AFBE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9" name="Line 20">
                  <a:extLst>
                    <a:ext uri="{FF2B5EF4-FFF2-40B4-BE49-F238E27FC236}">
                      <a16:creationId xmlns:a16="http://schemas.microsoft.com/office/drawing/2014/main" id="{918C65F4-5DE9-5642-B34C-6C616EDF4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0" name="Line 15">
                  <a:extLst>
                    <a:ext uri="{FF2B5EF4-FFF2-40B4-BE49-F238E27FC236}">
                      <a16:creationId xmlns:a16="http://schemas.microsoft.com/office/drawing/2014/main" id="{664FD2AE-74A4-414C-AF8E-AB54FD0FE7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1" name="AutoShape 25">
                  <a:extLst>
                    <a:ext uri="{FF2B5EF4-FFF2-40B4-BE49-F238E27FC236}">
                      <a16:creationId xmlns:a16="http://schemas.microsoft.com/office/drawing/2014/main" id="{103DC0B6-9603-6C45-802C-45E41F141D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62" name="AutoShape 31">
                  <a:extLst>
                    <a:ext uri="{FF2B5EF4-FFF2-40B4-BE49-F238E27FC236}">
                      <a16:creationId xmlns:a16="http://schemas.microsoft.com/office/drawing/2014/main" id="{07F16DEC-23AA-AB4A-A34B-F91753D6F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2664" y="2237790"/>
                  <a:ext cx="1420663" cy="10698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1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 = 1.5 </a:t>
                  </a: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10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3" name="AutoShape 34">
                  <a:extLst>
                    <a:ext uri="{FF2B5EF4-FFF2-40B4-BE49-F238E27FC236}">
                      <a16:creationId xmlns:a16="http://schemas.microsoft.com/office/drawing/2014/main" id="{8346129F-BBED-E24A-A9AE-B730880D1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2929" y="4175933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2012 design (TDR)</a:t>
                  </a:r>
                </a:p>
              </p:txBody>
            </p:sp>
            <p:sp>
              <p:nvSpPr>
                <p:cNvPr id="64" name="Line 6" descr="tile_paper_blue.jpg">
                  <a:extLst>
                    <a:ext uri="{FF2B5EF4-FFF2-40B4-BE49-F238E27FC236}">
                      <a16:creationId xmlns:a16="http://schemas.microsoft.com/office/drawing/2014/main" id="{68AA3E8F-9AD3-B345-AE16-33A11A2CBA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6629" y="6281429"/>
                  <a:ext cx="8026956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27">
                    <a:spcBef>
                      <a:spcPts val="1620"/>
                    </a:spcBef>
                    <a:buSzPct val="100000"/>
                    <a:defRPr/>
                  </a:pPr>
                  <a:endParaRPr lang="en-US" sz="5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1CC6E11-DDD5-7B49-9209-40E5CB2631E9}"/>
              </a:ext>
            </a:extLst>
          </p:cNvPr>
          <p:cNvSpPr txBox="1"/>
          <p:nvPr/>
        </p:nvSpPr>
        <p:spPr>
          <a:xfrm>
            <a:off x="6957854" y="510075"/>
            <a:ext cx="2055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empty space for energy upgrades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D9BDDFCD-F1F0-EFCA-E35F-F79F9D88EDF5}"/>
              </a:ext>
            </a:extLst>
          </p:cNvPr>
          <p:cNvSpPr txBox="1"/>
          <p:nvPr/>
        </p:nvSpPr>
        <p:spPr>
          <a:xfrm>
            <a:off x="301057" y="6095327"/>
            <a:ext cx="4770217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cs typeface="Times New Roman"/>
              </a:rPr>
              <a:t>Linac ready by 2025 (protons on the target)</a:t>
            </a:r>
          </a:p>
        </p:txBody>
      </p:sp>
    </p:spTree>
    <p:extLst>
      <p:ext uri="{BB962C8B-B14F-4D97-AF65-F5344CB8AC3E}">
        <p14:creationId xmlns:p14="http://schemas.microsoft.com/office/powerpoint/2010/main" val="12315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9" y="88263"/>
            <a:ext cx="6862522" cy="994541"/>
          </a:xfrm>
          <a:ln>
            <a:noFill/>
          </a:ln>
        </p:spPr>
        <p:txBody>
          <a:bodyPr/>
          <a:lstStyle/>
          <a:p>
            <a:r>
              <a:rPr lang="en-GB" dirty="0"/>
              <a:t>Design Study ESSνSB</a:t>
            </a:r>
            <a:br>
              <a:rPr lang="en-GB" dirty="0"/>
            </a:br>
            <a:r>
              <a:rPr lang="en-GB" sz="3200" dirty="0"/>
              <a:t>(2018-2022)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Kyuto, 29/03/2023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30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22794"/>
            <a:ext cx="9144000" cy="131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0049"/>
            <a:ext cx="5507421" cy="3587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216" y="1471448"/>
            <a:ext cx="5189078" cy="2215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1020" y="6182486"/>
            <a:ext cx="528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partners: IHEP, BNL, </a:t>
            </a:r>
            <a:r>
              <a:rPr lang="en-GB" dirty="0">
                <a:latin typeface="Times New Roman" charset="0"/>
                <a:ea typeface="Times New Roman" charset="0"/>
              </a:rPr>
              <a:t>SCK•CEN, SNS, PSI, RAL</a:t>
            </a:r>
            <a:r>
              <a:rPr lang="el-GR" dirty="0">
                <a:latin typeface="Times New Roman" charset="0"/>
                <a:ea typeface="Times New Roman" charset="0"/>
              </a:rPr>
              <a:t>, </a:t>
            </a:r>
            <a:r>
              <a:rPr lang="fr-CH" dirty="0">
                <a:solidFill>
                  <a:srgbClr val="0432FF"/>
                </a:solidFill>
                <a:latin typeface="Times New Roman" charset="0"/>
                <a:ea typeface="Times New Roman" charset="0"/>
              </a:rPr>
              <a:t>NU</a:t>
            </a:r>
            <a:r>
              <a:rPr lang="en-GB" dirty="0"/>
              <a:t> 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250C2-6D98-744D-8585-84C1C21598A5}"/>
              </a:ext>
            </a:extLst>
          </p:cNvPr>
          <p:cNvSpPr txBox="1"/>
          <p:nvPr/>
        </p:nvSpPr>
        <p:spPr>
          <a:xfrm>
            <a:off x="6381742" y="5443644"/>
            <a:ext cx="221554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More information on:</a:t>
            </a:r>
          </a:p>
          <a:p>
            <a:r>
              <a:rPr lang="en-GB" dirty="0">
                <a:hlinkClick r:id="rId6"/>
              </a:rPr>
              <a:t>http://</a:t>
            </a:r>
            <a:r>
              <a:rPr lang="en-GB" dirty="0" err="1">
                <a:hlinkClick r:id="rId6"/>
              </a:rPr>
              <a:t>essnusb.eu</a:t>
            </a:r>
            <a:r>
              <a:rPr lang="en-GB" dirty="0">
                <a:hlinkClick r:id="rId6"/>
              </a:rPr>
              <a:t>/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6E9EE0-0232-3B2F-CDFD-CD6D3664E24B}"/>
              </a:ext>
            </a:extLst>
          </p:cNvPr>
          <p:cNvSpPr txBox="1"/>
          <p:nvPr/>
        </p:nvSpPr>
        <p:spPr>
          <a:xfrm>
            <a:off x="5807243" y="3328737"/>
            <a:ext cx="322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FF0000"/>
                </a:solidFill>
              </a:rPr>
              <a:t>now finished end of March 2022</a:t>
            </a:r>
          </a:p>
        </p:txBody>
      </p:sp>
    </p:spTree>
    <p:extLst>
      <p:ext uri="{BB962C8B-B14F-4D97-AF65-F5344CB8AC3E}">
        <p14:creationId xmlns:p14="http://schemas.microsoft.com/office/powerpoint/2010/main" val="400115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"/>
            <a:ext cx="6940781" cy="7940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SB+</a:t>
            </a:r>
            <a:br>
              <a:rPr lang="fr-CH" sz="4400" dirty="0">
                <a:solidFill>
                  <a:srgbClr val="0000FF"/>
                </a:solidFill>
              </a:rPr>
            </a:br>
            <a:r>
              <a:rPr lang="fr-CH" sz="2400" dirty="0">
                <a:solidFill>
                  <a:srgbClr val="0000FF"/>
                </a:solidFill>
              </a:rPr>
              <a:t>(Horizon Europe)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Kyuto, 29/03/2023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914DA1C-8769-17DE-994E-2BBD25B54AB9}"/>
              </a:ext>
            </a:extLst>
          </p:cNvPr>
          <p:cNvGraphicFramePr>
            <a:graphicFrameLocks noGrp="1"/>
          </p:cNvGraphicFramePr>
          <p:nvPr/>
        </p:nvGraphicFramePr>
        <p:xfrm>
          <a:off x="188494" y="930442"/>
          <a:ext cx="8767011" cy="52303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6874">
                  <a:extLst>
                    <a:ext uri="{9D8B030D-6E8A-4147-A177-3AD203B41FA5}">
                      <a16:colId xmlns:a16="http://schemas.microsoft.com/office/drawing/2014/main" val="1362084744"/>
                    </a:ext>
                  </a:extLst>
                </a:gridCol>
                <a:gridCol w="4640348">
                  <a:extLst>
                    <a:ext uri="{9D8B030D-6E8A-4147-A177-3AD203B41FA5}">
                      <a16:colId xmlns:a16="http://schemas.microsoft.com/office/drawing/2014/main" val="2793605513"/>
                    </a:ext>
                  </a:extLst>
                </a:gridCol>
                <a:gridCol w="1570262">
                  <a:extLst>
                    <a:ext uri="{9D8B030D-6E8A-4147-A177-3AD203B41FA5}">
                      <a16:colId xmlns:a16="http://schemas.microsoft.com/office/drawing/2014/main" val="186966583"/>
                    </a:ext>
                  </a:extLst>
                </a:gridCol>
                <a:gridCol w="1099527">
                  <a:extLst>
                    <a:ext uri="{9D8B030D-6E8A-4147-A177-3AD203B41FA5}">
                      <a16:colId xmlns:a16="http://schemas.microsoft.com/office/drawing/2014/main" val="3994157391"/>
                    </a:ext>
                  </a:extLst>
                </a:gridCol>
              </a:tblGrid>
              <a:tr h="227928">
                <a:tc>
                  <a:txBody>
                    <a:bodyPr/>
                    <a:lstStyle/>
                    <a:p>
                      <a:pPr algn="ctr"/>
                      <a:r>
                        <a:rPr lang="en-GB" sz="1200" b="1" u="sng" dirty="0">
                          <a:effectLst/>
                        </a:rPr>
                        <a:t>Participant no. 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Participant organisation name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Part. short name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Country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721641399"/>
                  </a:ext>
                </a:extLst>
              </a:tr>
              <a:tr h="215191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 (Coordinator)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Centre National de la Recherche Scientifique 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CNRS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France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84535253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2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Université de Strasbourg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UNISTRA</a:t>
                      </a:r>
                      <a:r>
                        <a:rPr lang="en-GB" sz="1400" baseline="30000" dirty="0">
                          <a:effectLst/>
                        </a:rPr>
                        <a:t>1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France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26804849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Rudjer Boskovic Institute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RBI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Croatia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658350671"/>
                  </a:ext>
                </a:extLst>
              </a:tr>
              <a:tr h="364442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4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Tokai National Higher Education and Research System, National University Corporation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NU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Japan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1754356236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5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Uppsala Universitet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751707621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6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Lunds Universitet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ULUND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22415971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7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European Spallation Source ERIC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ESS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04226914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8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Kungliga Tekniska Hoegskolan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KTH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455726701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9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Universitaet Hamburg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UHH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Germany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179651059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10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University of Cukurova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Turkey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852907453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National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Center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 for Scientific Research "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Demokritos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"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NCSRD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Greece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50279310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Aristotelio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Panepistimio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Thessalonikis</a:t>
                      </a:r>
                      <a:endParaRPr lang="en-FR" sz="13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AUTH</a:t>
                      </a:r>
                      <a:r>
                        <a:rPr lang="en-GB" sz="1200" baseline="30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Greece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713896049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Sofia University St. </a:t>
                      </a:r>
                      <a:r>
                        <a:rPr lang="en-GB" sz="1200" dirty="0" err="1">
                          <a:effectLst/>
                        </a:rPr>
                        <a:t>Kliment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Ohridski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UniSofia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Bulgaria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68057732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14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>
                          <a:effectLst/>
                        </a:rPr>
                        <a:t>Lulea </a:t>
                      </a:r>
                      <a:r>
                        <a:rPr lang="en-GB" sz="1200" u="none" dirty="0" err="1">
                          <a:effectLst/>
                        </a:rPr>
                        <a:t>Tekniska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Universitet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LTU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8530958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15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European Organisation for Nuclear Research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CERN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IEIO</a:t>
                      </a:r>
                      <a:r>
                        <a:rPr lang="en-GB" sz="1400" baseline="30000" dirty="0">
                          <a:effectLst/>
                        </a:rPr>
                        <a:t>3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900494376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16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FR" sz="1200" u="none" dirty="0">
                          <a:effectLst/>
                        </a:rPr>
                        <a:t>Universita degli </a:t>
                      </a:r>
                      <a:r>
                        <a:rPr lang="en-GB" sz="1200" u="none" dirty="0">
                          <a:effectLst/>
                        </a:rPr>
                        <a:t>S</a:t>
                      </a:r>
                      <a:r>
                        <a:rPr lang="en-FR" sz="1200" u="none" dirty="0">
                          <a:effectLst/>
                        </a:rPr>
                        <a:t>tudi Roma Tre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UNIROMA3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106154943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17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Universita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degli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Istudi</a:t>
                      </a:r>
                      <a:r>
                        <a:rPr lang="en-GB" sz="1200" u="none" dirty="0">
                          <a:effectLst/>
                        </a:rPr>
                        <a:t> di Milano-Bicocca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UNIMIB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6680601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18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Istituto</a:t>
                      </a:r>
                      <a:r>
                        <a:rPr lang="en-GB" sz="1200" u="none" dirty="0">
                          <a:effectLst/>
                        </a:rPr>
                        <a:t> Nazionale di </a:t>
                      </a:r>
                      <a:r>
                        <a:rPr lang="en-GB" sz="1200" u="none" dirty="0" err="1">
                          <a:effectLst/>
                        </a:rPr>
                        <a:t>Fisica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Nucleare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INFN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469043027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19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FR" sz="1200" u="none" dirty="0">
                          <a:effectLst/>
                        </a:rPr>
                        <a:t>Universita degli Istudi di Padova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UNIPD</a:t>
                      </a:r>
                      <a:r>
                        <a:rPr lang="en-GB" sz="1200" baseline="30000">
                          <a:effectLst/>
                        </a:rPr>
                        <a:t>1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4248435264"/>
                  </a:ext>
                </a:extLst>
              </a:tr>
              <a:tr h="54666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20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Consorcio</a:t>
                      </a:r>
                      <a:r>
                        <a:rPr lang="en-GB" sz="1200" u="none" dirty="0">
                          <a:effectLst/>
                        </a:rPr>
                        <a:t> para la </a:t>
                      </a:r>
                      <a:r>
                        <a:rPr lang="en-GB" sz="1200" u="none" dirty="0" err="1">
                          <a:effectLst/>
                        </a:rPr>
                        <a:t>construccion</a:t>
                      </a:r>
                      <a:r>
                        <a:rPr lang="en-GB" sz="1200" u="none" dirty="0">
                          <a:effectLst/>
                        </a:rPr>
                        <a:t>, </a:t>
                      </a:r>
                      <a:r>
                        <a:rPr lang="en-GB" sz="1200" u="none" dirty="0" err="1">
                          <a:effectLst/>
                        </a:rPr>
                        <a:t>equipamiento</a:t>
                      </a:r>
                      <a:r>
                        <a:rPr lang="en-GB" sz="1200" u="none" dirty="0">
                          <a:effectLst/>
                        </a:rPr>
                        <a:t> y </a:t>
                      </a:r>
                      <a:r>
                        <a:rPr lang="en-GB" sz="1200" u="none" dirty="0" err="1">
                          <a:effectLst/>
                        </a:rPr>
                        <a:t>explotacion</a:t>
                      </a:r>
                      <a:r>
                        <a:rPr lang="en-GB" sz="1200" u="none" dirty="0">
                          <a:effectLst/>
                        </a:rPr>
                        <a:t> de la </a:t>
                      </a:r>
                      <a:r>
                        <a:rPr lang="en-GB" sz="1200" u="none" dirty="0" err="1">
                          <a:effectLst/>
                        </a:rPr>
                        <a:t>sede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espanola</a:t>
                      </a:r>
                      <a:r>
                        <a:rPr lang="en-GB" sz="1200" u="none" dirty="0">
                          <a:effectLst/>
                        </a:rPr>
                        <a:t> de la </a:t>
                      </a:r>
                      <a:r>
                        <a:rPr lang="en-GB" sz="1200" u="none" dirty="0" err="1">
                          <a:effectLst/>
                        </a:rPr>
                        <a:t>fuente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Europea</a:t>
                      </a:r>
                      <a:r>
                        <a:rPr lang="en-GB" sz="1200" u="none" dirty="0">
                          <a:effectLst/>
                        </a:rPr>
                        <a:t> de </a:t>
                      </a:r>
                      <a:r>
                        <a:rPr lang="en-GB" sz="1200" u="none" dirty="0" err="1">
                          <a:effectLst/>
                        </a:rPr>
                        <a:t>neutrones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por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espalacion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ESSB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Spain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1552071710"/>
                  </a:ext>
                </a:extLst>
              </a:tr>
            </a:tbl>
          </a:graphicData>
        </a:graphic>
      </p:graphicFrame>
      <p:sp>
        <p:nvSpPr>
          <p:cNvPr id="15" name="Rectangle 3">
            <a:extLst>
              <a:ext uri="{FF2B5EF4-FFF2-40B4-BE49-F238E27FC236}">
                <a16:creationId xmlns:a16="http://schemas.microsoft.com/office/drawing/2014/main" id="{E376EE67-EDD3-3A56-3196-BA80DD466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94" y="6144368"/>
            <a:ext cx="33964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FR" sz="9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[1]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Affiliated Partner</a:t>
            </a:r>
            <a:endParaRPr kumimoji="0" lang="en-GB" altLang="en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FR" sz="9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[2]</a:t>
            </a:r>
            <a:r>
              <a:rPr kumimoji="0" lang="en-US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Associated Institute</a:t>
            </a:r>
            <a:endParaRPr kumimoji="0" lang="en-GB" altLang="en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FR" sz="10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[3]</a:t>
            </a:r>
            <a:r>
              <a:rPr kumimoji="0" lang="en-GB" altLang="en-F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International European Interest Organisation</a:t>
            </a:r>
            <a:endParaRPr kumimoji="0" lang="en-GB" altLang="en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BF518-76D1-AC6B-FEEF-2F1946BC076E}"/>
              </a:ext>
            </a:extLst>
          </p:cNvPr>
          <p:cNvSpPr txBox="1"/>
          <p:nvPr/>
        </p:nvSpPr>
        <p:spPr>
          <a:xfrm>
            <a:off x="6553201" y="6144368"/>
            <a:ext cx="256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submitted last April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decision in September</a:t>
            </a:r>
          </a:p>
        </p:txBody>
      </p:sp>
    </p:spTree>
    <p:extLst>
      <p:ext uri="{BB962C8B-B14F-4D97-AF65-F5344CB8AC3E}">
        <p14:creationId xmlns:p14="http://schemas.microsoft.com/office/powerpoint/2010/main" val="15667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348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Supporting institutions of 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Kyuto, 29/03/2023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08EAFE-BA89-D746-8E03-88D377168F1C}"/>
              </a:ext>
            </a:extLst>
          </p:cNvPr>
          <p:cNvSpPr txBox="1"/>
          <p:nvPr/>
        </p:nvSpPr>
        <p:spPr>
          <a:xfrm>
            <a:off x="160881" y="1615486"/>
            <a:ext cx="68692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COST Action </a:t>
            </a:r>
            <a:r>
              <a:rPr lang="en-GB" sz="2000" dirty="0" err="1"/>
              <a:t>EuroNuNet</a:t>
            </a:r>
            <a:r>
              <a:rPr lang="en-GB" sz="2000" dirty="0"/>
              <a:t> (CA15139): ended March 2020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hlinkClick r:id="rId3"/>
              </a:rPr>
              <a:t>https://euronunet.in2p3.fr</a:t>
            </a:r>
            <a:endParaRPr lang="en-GB" sz="2000" dirty="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video for scientists: </a:t>
            </a:r>
            <a:r>
              <a:rPr lang="en-GB" sz="2000" dirty="0">
                <a:hlinkClick r:id="rId4"/>
              </a:rPr>
              <a:t>https://www.youtube.com/watch?v=PwzNzLQh-Dw</a:t>
            </a:r>
            <a:endParaRPr lang="en-GB" sz="2000" dirty="0"/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EU-H2020 Design Study ESS</a:t>
            </a:r>
            <a:r>
              <a:rPr lang="el-GR" sz="2000" dirty="0"/>
              <a:t>ν</a:t>
            </a:r>
            <a:r>
              <a:rPr lang="fr-CH" sz="2000" dirty="0"/>
              <a:t>SB: on </a:t>
            </a:r>
            <a:r>
              <a:rPr lang="fr-CH" sz="2000" dirty="0" err="1"/>
              <a:t>going</a:t>
            </a:r>
            <a:r>
              <a:rPr lang="fr-CH" sz="2000" dirty="0"/>
              <a:t> up to March 2021 (3 </a:t>
            </a:r>
            <a:r>
              <a:rPr lang="fr-CH" sz="2000" dirty="0" err="1"/>
              <a:t>months</a:t>
            </a:r>
            <a:r>
              <a:rPr lang="fr-CH" sz="2000" dirty="0"/>
              <a:t> extension due to COVID19)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hlinkClick r:id="rId5"/>
              </a:rPr>
              <a:t>https://essnusb.eu</a:t>
            </a:r>
            <a:endParaRPr lang="en-GB" sz="2000" dirty="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video for general public: </a:t>
            </a:r>
            <a:r>
              <a:rPr lang="en-GB" sz="2000" dirty="0">
                <a:hlinkClick r:id="rId6"/>
              </a:rPr>
              <a:t>https://www.youtube.com/watch?v=qAnvft0nAlg</a:t>
            </a:r>
            <a:endParaRPr lang="en-GB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833C1D-2072-C247-BF00-1397DAC172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766" y="4184106"/>
            <a:ext cx="2365287" cy="6712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06C96-FC42-EF4C-8543-3294035755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840" y="1299976"/>
            <a:ext cx="899141" cy="899141"/>
          </a:xfrm>
          <a:prstGeom prst="rect">
            <a:avLst/>
          </a:prstGeo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91448E15-AAB3-044B-8D44-A7A72D3F8C4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37" y="2433082"/>
            <a:ext cx="1909160" cy="1223517"/>
          </a:xfrm>
          <a:prstGeom prst="rect">
            <a:avLst/>
          </a:prstGeom>
        </p:spPr>
      </p:pic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C4F6A4A2-6FB1-9042-8AB7-54BF701E0CC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38" y="5196123"/>
            <a:ext cx="1909160" cy="1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149633"/>
            <a:ext cx="8481848" cy="132343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/>
              <a:t>δ</a:t>
            </a:r>
            <a:r>
              <a:rPr lang="en-GB" sz="4000" baseline="-24568"/>
              <a:t>CP</a:t>
            </a:r>
            <a:r>
              <a:rPr lang="en-GB" sz="4000"/>
              <a:t> and Matter-antimatter asymmetry magnitude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33</a:t>
            </a:fld>
            <a:endParaRPr lang="en-GB"/>
          </a:p>
        </p:txBody>
      </p:sp>
      <p:grpSp>
        <p:nvGrpSpPr>
          <p:cNvPr id="804" name="TextBox 12"/>
          <p:cNvGrpSpPr/>
          <p:nvPr/>
        </p:nvGrpSpPr>
        <p:grpSpPr>
          <a:xfrm>
            <a:off x="204025" y="1723170"/>
            <a:ext cx="5815776" cy="3029229"/>
            <a:chOff x="0" y="0"/>
            <a:chExt cx="5815774" cy="3029227"/>
          </a:xfrm>
        </p:grpSpPr>
        <p:sp>
          <p:nvSpPr>
            <p:cNvPr id="802" name="Rectangle"/>
            <p:cNvSpPr/>
            <p:nvPr/>
          </p:nvSpPr>
          <p:spPr>
            <a:xfrm>
              <a:off x="-1" y="-1"/>
              <a:ext cx="5815776" cy="3029229"/>
            </a:xfrm>
            <a:prstGeom prst="rect">
              <a:avLst/>
            </a:prstGeom>
            <a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GB"/>
            </a:p>
          </p:txBody>
        </p:sp>
        <p:sp>
          <p:nvSpPr>
            <p:cNvPr id="803" name="Text"/>
            <p:cNvSpPr txBox="1"/>
            <p:nvPr/>
          </p:nvSpPr>
          <p:spPr>
            <a:xfrm>
              <a:off x="-1" y="-1"/>
              <a:ext cx="58157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GB"/>
                <a:t> </a:t>
              </a:r>
            </a:p>
          </p:txBody>
        </p:sp>
      </p:grpSp>
      <p:sp>
        <p:nvSpPr>
          <p:cNvPr id="805" name="TextBox 13"/>
          <p:cNvSpPr txBox="1"/>
          <p:nvPr/>
        </p:nvSpPr>
        <p:spPr>
          <a:xfrm>
            <a:off x="3922503" y="3052364"/>
            <a:ext cx="18371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GB"/>
              <a:t>(Jarlskog invariant)</a:t>
            </a:r>
          </a:p>
        </p:txBody>
      </p:sp>
      <p:sp>
        <p:nvSpPr>
          <p:cNvPr id="806" name="TextBox 14"/>
          <p:cNvSpPr txBox="1"/>
          <p:nvPr/>
        </p:nvSpPr>
        <p:spPr>
          <a:xfrm>
            <a:off x="204024" y="5495288"/>
            <a:ext cx="8607975" cy="707886"/>
          </a:xfrm>
          <a:prstGeom prst="rect">
            <a:avLst/>
          </a:prstGeom>
          <a:ln w="28575">
            <a:solidFill>
              <a:srgbClr val="FFC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defTabSz="457200">
              <a:buClrTx/>
              <a:buFontTx/>
              <a:defRPr sz="2000" b="1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/>
              <a:t>Theoretical models predict that if </a:t>
            </a:r>
            <a:r>
              <a:rPr lang="en-GB" dirty="0">
                <a:solidFill>
                  <a:srgbClr val="FF0000"/>
                </a:solidFill>
              </a:rPr>
              <a:t>|</a:t>
            </a:r>
            <a:r>
              <a:rPr lang="en-GB" dirty="0" err="1">
                <a:solidFill>
                  <a:srgbClr val="FF0000"/>
                </a:solidFill>
              </a:rPr>
              <a:t>sin</a:t>
            </a:r>
            <a:r>
              <a:rPr lang="en-GB" i="1" dirty="0" err="1">
                <a:solidFill>
                  <a:srgbClr val="FF0000"/>
                </a:solidFill>
              </a:rPr>
              <a:t>δ</a:t>
            </a:r>
            <a:r>
              <a:rPr lang="en-GB" i="1" baseline="-25000" dirty="0" err="1">
                <a:solidFill>
                  <a:srgbClr val="FF0000"/>
                </a:solidFill>
              </a:rPr>
              <a:t>CP</a:t>
            </a:r>
            <a:r>
              <a:rPr lang="en-GB" dirty="0">
                <a:solidFill>
                  <a:srgbClr val="FF0000"/>
                </a:solidFill>
              </a:rPr>
              <a:t>|≳0.7</a:t>
            </a:r>
            <a:r>
              <a:rPr lang="en-GB" dirty="0"/>
              <a:t> (45°&lt;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135° or 225°&lt;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315°</a:t>
            </a:r>
            <a:r>
              <a:rPr lang="en-GB" i="1" dirty="0"/>
              <a:t>), </a:t>
            </a:r>
            <a:r>
              <a:rPr lang="en-GB" dirty="0"/>
              <a:t>this could be enough to explain the observed asymmetry.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Kyuto, 29/03/2023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FDBD81-1889-6E4D-B46D-FBC96D823756}"/>
              </a:ext>
            </a:extLst>
          </p:cNvPr>
          <p:cNvSpPr txBox="1"/>
          <p:nvPr/>
        </p:nvSpPr>
        <p:spPr>
          <a:xfrm>
            <a:off x="124588" y="4661023"/>
            <a:ext cx="608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(from the already observed CP violation in the hadronic sector)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863A5A-3774-6344-B5A0-DED2E7C01155}"/>
              </a:ext>
            </a:extLst>
          </p:cNvPr>
          <p:cNvSpPr/>
          <p:nvPr/>
        </p:nvSpPr>
        <p:spPr>
          <a:xfrm>
            <a:off x="248635" y="626817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Lucida Grande" panose="020B0600040502020204" pitchFamily="34" charset="0"/>
              </a:rPr>
              <a:t>(Nucl.Phys.B774:1-52,2007, </a:t>
            </a:r>
            <a:r>
              <a:rPr lang="fr-FR" sz="1200" b="1" dirty="0">
                <a:hlinkClick r:id="rId3"/>
              </a:rPr>
              <a:t>arXiv:hep-ph/0611338</a:t>
            </a:r>
            <a:r>
              <a:rPr lang="fr-FR" sz="1200" b="1" dirty="0"/>
              <a:t>)</a:t>
            </a:r>
            <a:endParaRPr lang="en-GB" sz="12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C26D7E0-68DD-0D33-E7A2-7F2CDED4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077" y="3617669"/>
            <a:ext cx="2535321" cy="168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gure caption">
            <a:extLst>
              <a:ext uri="{FF2B5EF4-FFF2-40B4-BE49-F238E27FC236}">
                <a16:creationId xmlns:a16="http://schemas.microsoft.com/office/drawing/2014/main" id="{3911E92F-A329-459F-187D-00A5D879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7452" y="1473072"/>
            <a:ext cx="3094019" cy="154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234DA7BF-5C69-498C-273C-7C8CDBCEC60D}"/>
              </a:ext>
            </a:extLst>
          </p:cNvPr>
          <p:cNvSpPr/>
          <p:nvPr/>
        </p:nvSpPr>
        <p:spPr>
          <a:xfrm>
            <a:off x="7348689" y="3110347"/>
            <a:ext cx="265854" cy="5089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16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707886"/>
          </a:xfrm>
        </p:spPr>
        <p:txBody>
          <a:bodyPr/>
          <a:lstStyle/>
          <a:p>
            <a:r>
              <a:rPr lang="en-GB" dirty="0"/>
              <a:t>Comparisons</a:t>
            </a:r>
            <a:endParaRPr lang="en-GB" baseline="-25000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Kyuto, 29/03/2023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34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0636E6-B973-D84A-BEB3-1FFBFF4E8520}"/>
              </a:ext>
            </a:extLst>
          </p:cNvPr>
          <p:cNvGrpSpPr/>
          <p:nvPr/>
        </p:nvGrpSpPr>
        <p:grpSpPr>
          <a:xfrm>
            <a:off x="106211" y="2007553"/>
            <a:ext cx="8931578" cy="3789704"/>
            <a:chOff x="592963" y="2416627"/>
            <a:chExt cx="11024115" cy="467757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81F719-1DD5-FA4E-AD9A-96EB49DD1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1762" y="2416628"/>
              <a:ext cx="3420856" cy="370623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B00159A-2987-DB43-942B-F7050F98D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7363" y="2416627"/>
              <a:ext cx="3165146" cy="33450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B17039-F55C-0243-AD62-7A149D5B4868}"/>
                </a:ext>
              </a:extLst>
            </p:cNvPr>
            <p:cNvSpPr txBox="1"/>
            <p:nvPr/>
          </p:nvSpPr>
          <p:spPr>
            <a:xfrm>
              <a:off x="681964" y="5887077"/>
              <a:ext cx="3251613" cy="79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ESSnuSB March 2022 with  5% normalization error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D71883-0F3E-9740-9F86-3EB7BB729058}"/>
                </a:ext>
              </a:extLst>
            </p:cNvPr>
            <p:cNvSpPr txBox="1"/>
            <p:nvPr/>
          </p:nvSpPr>
          <p:spPr>
            <a:xfrm>
              <a:off x="4462030" y="5954550"/>
              <a:ext cx="2832511" cy="113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DUNE Snomass March 2022</a:t>
              </a:r>
            </a:p>
            <a:p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073B88-5904-E548-B959-176062DD595D}"/>
                </a:ext>
              </a:extLst>
            </p:cNvPr>
            <p:cNvSpPr txBox="1"/>
            <p:nvPr/>
          </p:nvSpPr>
          <p:spPr>
            <a:xfrm>
              <a:off x="7515530" y="5968239"/>
              <a:ext cx="4101548" cy="455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HyperK</a:t>
              </a:r>
              <a:r>
                <a:rPr lang="en-GB" dirty="0"/>
                <a:t> Snowmass March 2022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4BCAEF-79D2-994E-8EC1-9FF85D018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63" y="2576763"/>
              <a:ext cx="3165147" cy="3155002"/>
            </a:xfrm>
            <a:prstGeom prst="rect">
              <a:avLst/>
            </a:prstGeom>
          </p:spPr>
        </p:pic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CE3DD65-A71A-6D45-B61D-2DF3030C0E6D}"/>
              </a:ext>
            </a:extLst>
          </p:cNvPr>
          <p:cNvCxnSpPr>
            <a:cxnSpLocks/>
          </p:cNvCxnSpPr>
          <p:nvPr/>
        </p:nvCxnSpPr>
        <p:spPr>
          <a:xfrm>
            <a:off x="10723402" y="2664879"/>
            <a:ext cx="14267" cy="2675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775AC78-5EF9-BBB5-5665-E464FFE93DBA}"/>
              </a:ext>
            </a:extLst>
          </p:cNvPr>
          <p:cNvCxnSpPr/>
          <p:nvPr/>
        </p:nvCxnSpPr>
        <p:spPr>
          <a:xfrm>
            <a:off x="7283116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BBBB42-A151-3943-6BFD-CBC70EE958F6}"/>
              </a:ext>
            </a:extLst>
          </p:cNvPr>
          <p:cNvCxnSpPr/>
          <p:nvPr/>
        </p:nvCxnSpPr>
        <p:spPr>
          <a:xfrm>
            <a:off x="8325853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ABDC5E-83AE-B20F-ED7A-89AB8DE01CE9}"/>
              </a:ext>
            </a:extLst>
          </p:cNvPr>
          <p:cNvCxnSpPr/>
          <p:nvPr/>
        </p:nvCxnSpPr>
        <p:spPr>
          <a:xfrm>
            <a:off x="4034589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0A3690-3C64-C51E-E7DD-0DBB872155AC}"/>
              </a:ext>
            </a:extLst>
          </p:cNvPr>
          <p:cNvCxnSpPr/>
          <p:nvPr/>
        </p:nvCxnSpPr>
        <p:spPr>
          <a:xfrm>
            <a:off x="4700338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A31A1C-0F6B-C011-AD1B-0B9BE47D23D5}"/>
              </a:ext>
            </a:extLst>
          </p:cNvPr>
          <p:cNvCxnSpPr/>
          <p:nvPr/>
        </p:nvCxnSpPr>
        <p:spPr>
          <a:xfrm>
            <a:off x="1329543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E0B1B85-4FB3-45E8-63BA-B9BA37F5D74A}"/>
              </a:ext>
            </a:extLst>
          </p:cNvPr>
          <p:cNvCxnSpPr/>
          <p:nvPr/>
        </p:nvCxnSpPr>
        <p:spPr>
          <a:xfrm>
            <a:off x="2221833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95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B18340-5B27-A54D-8276-2A8E9B9B88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012" y="686680"/>
            <a:ext cx="4298995" cy="438088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249" y="45585"/>
            <a:ext cx="6862522" cy="707886"/>
          </a:xfrm>
        </p:spPr>
        <p:txBody>
          <a:bodyPr/>
          <a:lstStyle/>
          <a:p>
            <a:r>
              <a:rPr lang="en-GB" dirty="0"/>
              <a:t>Physics Performance</a:t>
            </a:r>
            <a:endParaRPr lang="en-GB" baseline="-25000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Kyuto, 29/03/2023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35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A84DCDA-0A0E-0C45-8F7F-0792656B2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202" y="5142963"/>
            <a:ext cx="5059184" cy="15162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ABD66F-0134-6642-B7FA-0BF7AD19810D}"/>
              </a:ext>
            </a:extLst>
          </p:cNvPr>
          <p:cNvSpPr txBox="1"/>
          <p:nvPr/>
        </p:nvSpPr>
        <p:spPr>
          <a:xfrm>
            <a:off x="7026609" y="4379495"/>
            <a:ext cx="1625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during 10 years</a:t>
            </a:r>
          </a:p>
        </p:txBody>
      </p:sp>
    </p:spTree>
    <p:extLst>
      <p:ext uri="{BB962C8B-B14F-4D97-AF65-F5344CB8AC3E}">
        <p14:creationId xmlns:p14="http://schemas.microsoft.com/office/powerpoint/2010/main" val="269624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167242"/>
            <a:ext cx="6862522" cy="707886"/>
          </a:xfrm>
        </p:spPr>
        <p:txBody>
          <a:bodyPr/>
          <a:lstStyle/>
          <a:p>
            <a:r>
              <a:rPr lang="en-GB"/>
              <a:t>Physics Performance</a:t>
            </a:r>
            <a:endParaRPr lang="en-GB" baseline="-2500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Kyuto, 29/03/2023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36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401BAD-2DB7-1E4D-8B7E-F06DA1C5A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125572"/>
            <a:ext cx="7493000" cy="2641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AA16A3-F138-584B-A84C-F5491B7E0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23" y="3759151"/>
            <a:ext cx="7397559" cy="29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9724B9-7E2A-25A1-B0E4-DDBF430376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441158"/>
            <a:ext cx="9144000" cy="6144125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350610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 as Neutrino Facility</a:t>
            </a:r>
            <a:b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(2</a:t>
            </a:r>
            <a:r>
              <a:rPr lang="en-US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maximum)</a:t>
            </a:r>
            <a:endParaRPr lang="en-GB" sz="44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Kyuto, 29/03/2023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72E54-75A9-104A-96BB-7D5F32AA99AB}"/>
              </a:ext>
            </a:extLst>
          </p:cNvPr>
          <p:cNvSpPr txBox="1"/>
          <p:nvPr/>
        </p:nvSpPr>
        <p:spPr>
          <a:xfrm>
            <a:off x="3678620" y="2333297"/>
            <a:ext cx="15600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39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fr-FR" sz="239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9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46327"/>
          </a:xfrm>
          <a:ln/>
        </p:spPr>
        <p:txBody>
          <a:bodyPr rIns="132080">
            <a:normAutofit fontScale="90000"/>
          </a:bodyPr>
          <a:lstStyle/>
          <a:p>
            <a:r>
              <a:rPr lang="en-GB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Neutrino </a:t>
            </a:r>
            <a:r>
              <a:rPr lang="en-GB" sz="40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Oscillation probability</a:t>
            </a:r>
            <a:endParaRPr lang="en-GB" sz="1600" dirty="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8" name="ZoneTexte 17"/>
          <p:cNvSpPr txBox="1"/>
          <p:nvPr/>
        </p:nvSpPr>
        <p:spPr>
          <a:xfrm>
            <a:off x="4330574" y="2311248"/>
            <a:ext cx="749824" cy="336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00FF"/>
                </a:solidFill>
                <a:latin typeface="Times New Roman"/>
                <a:cs typeface="Times New Roman"/>
              </a:rPr>
              <a:t>"solar"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520523" y="887838"/>
            <a:ext cx="1383974" cy="336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00FF"/>
                </a:solidFill>
                <a:latin typeface="Times New Roman"/>
                <a:cs typeface="Times New Roman"/>
              </a:rPr>
              <a:t>"atmospheric"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705648" y="1585811"/>
            <a:ext cx="1359568" cy="336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00FF"/>
                </a:solidFill>
                <a:latin typeface="Times New Roman"/>
                <a:cs typeface="Times New Roman"/>
              </a:rPr>
              <a:t>"interference"</a:t>
            </a:r>
          </a:p>
        </p:txBody>
      </p:sp>
      <p:sp>
        <p:nvSpPr>
          <p:cNvPr id="6" name="Ellipse 5"/>
          <p:cNvSpPr/>
          <p:nvPr/>
        </p:nvSpPr>
        <p:spPr>
          <a:xfrm>
            <a:off x="2951435" y="1584202"/>
            <a:ext cx="328267" cy="3282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1B422D2-A3F1-E94F-AABA-63DFECFA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Kyuto, 29/03/2023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579569-52C7-A645-A548-6748A2A0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71C1E06-2E73-B246-AB10-27AB767DAE1F}"/>
                  </a:ext>
                </a:extLst>
              </p:cNvPr>
              <p:cNvSpPr/>
              <p:nvPr/>
            </p:nvSpPr>
            <p:spPr>
              <a:xfrm>
                <a:off x="7506033" y="881693"/>
                <a:ext cx="1534602" cy="1156342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l-GR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sz="32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fr-CH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CH" sz="3200" b="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3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l-GR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sz="32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GB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32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fr-CH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3200" dirty="0">
                  <a:solidFill>
                    <a:srgbClr val="0432FF"/>
                  </a:solidFill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71C1E06-2E73-B246-AB10-27AB767DAE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033" y="881693"/>
                <a:ext cx="1534602" cy="1156342"/>
              </a:xfrm>
              <a:prstGeom prst="rect">
                <a:avLst/>
              </a:prstGeom>
              <a:blipFill>
                <a:blip r:embed="rId2"/>
                <a:stretch>
                  <a:fillRect b="-4348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13C4BBE-F8F7-36BF-A63A-AEA43469FC1C}"/>
              </a:ext>
            </a:extLst>
          </p:cNvPr>
          <p:cNvGrpSpPr/>
          <p:nvPr/>
        </p:nvGrpSpPr>
        <p:grpSpPr>
          <a:xfrm>
            <a:off x="1173477" y="3103265"/>
            <a:ext cx="3336553" cy="2091802"/>
            <a:chOff x="-58511" y="1763363"/>
            <a:chExt cx="3609881" cy="2263159"/>
          </a:xfrm>
        </p:grpSpPr>
        <p:sp>
          <p:nvSpPr>
            <p:cNvPr id="9" name="ZoneTexte 18">
              <a:extLst>
                <a:ext uri="{FF2B5EF4-FFF2-40B4-BE49-F238E27FC236}">
                  <a16:creationId xmlns:a16="http://schemas.microsoft.com/office/drawing/2014/main" id="{CC5794EE-87D0-B617-7083-C04E2F013A5B}"/>
                </a:ext>
              </a:extLst>
            </p:cNvPr>
            <p:cNvSpPr txBox="1"/>
            <p:nvPr/>
          </p:nvSpPr>
          <p:spPr>
            <a:xfrm rot="16200000">
              <a:off x="-562006" y="2517793"/>
              <a:ext cx="1468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Times New Roman"/>
                  <a:cs typeface="Times New Roman"/>
                </a:rPr>
                <a:t>P(</a:t>
              </a:r>
              <a:r>
                <a:rPr lang="el-GR" sz="2400" i="1" dirty="0">
                  <a:latin typeface="Times New Roman"/>
                  <a:cs typeface="Times New Roman"/>
                </a:rPr>
                <a:t>ν</a:t>
              </a:r>
              <a:r>
                <a:rPr lang="el-GR" sz="2400" i="1" baseline="-25000" dirty="0">
                  <a:latin typeface="Times New Roman"/>
                  <a:cs typeface="Times New Roman"/>
                </a:rPr>
                <a:t>μ</a:t>
              </a:r>
              <a:r>
                <a:rPr lang="fr-CH" sz="2400" i="1" dirty="0">
                  <a:latin typeface="Times New Roman"/>
                  <a:cs typeface="Times New Roman"/>
                </a:rPr>
                <a:t>→</a:t>
              </a:r>
              <a:r>
                <a:rPr lang="el-GR" sz="2400" i="1" dirty="0">
                  <a:latin typeface="Times New Roman"/>
                  <a:cs typeface="Times New Roman"/>
                </a:rPr>
                <a:t>ν</a:t>
              </a:r>
              <a:r>
                <a:rPr lang="en-US" sz="2400" i="1" baseline="-25000" dirty="0">
                  <a:latin typeface="Times New Roman"/>
                  <a:cs typeface="Times New Roman"/>
                </a:rPr>
                <a:t>e</a:t>
              </a:r>
              <a:r>
                <a:rPr lang="en-US" sz="2400" i="1" dirty="0">
                  <a:latin typeface="Times New Roman"/>
                  <a:cs typeface="Times New Roman"/>
                </a:rPr>
                <a:t>)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70AF63-A449-9B80-3D11-60B05201DAEE}"/>
                </a:ext>
              </a:extLst>
            </p:cNvPr>
            <p:cNvGrpSpPr/>
            <p:nvPr/>
          </p:nvGrpSpPr>
          <p:grpSpPr>
            <a:xfrm>
              <a:off x="403154" y="1763363"/>
              <a:ext cx="3148216" cy="2263159"/>
              <a:chOff x="4374315" y="899691"/>
              <a:chExt cx="3148216" cy="2263159"/>
            </a:xfrm>
          </p:grpSpPr>
          <p:pic>
            <p:nvPicPr>
              <p:cNvPr id="13" name="Image 8">
                <a:extLst>
                  <a:ext uri="{FF2B5EF4-FFF2-40B4-BE49-F238E27FC236}">
                    <a16:creationId xmlns:a16="http://schemas.microsoft.com/office/drawing/2014/main" id="{CE110FFE-D215-C46D-BFAD-3FDA39A9E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74315" y="899691"/>
                <a:ext cx="3124200" cy="2213958"/>
              </a:xfrm>
              <a:prstGeom prst="rect">
                <a:avLst/>
              </a:prstGeom>
            </p:spPr>
          </p:pic>
          <p:sp>
            <p:nvSpPr>
              <p:cNvPr id="14" name="Flèche vers la droite 24">
                <a:extLst>
                  <a:ext uri="{FF2B5EF4-FFF2-40B4-BE49-F238E27FC236}">
                    <a16:creationId xmlns:a16="http://schemas.microsoft.com/office/drawing/2014/main" id="{DE51934C-CCF7-169F-7C62-7CBA0E20AC09}"/>
                  </a:ext>
                </a:extLst>
              </p:cNvPr>
              <p:cNvSpPr/>
              <p:nvPr/>
            </p:nvSpPr>
            <p:spPr>
              <a:xfrm rot="5400000">
                <a:off x="5153255" y="1354973"/>
                <a:ext cx="433831" cy="92973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lèche vers la droite 25">
                <a:extLst>
                  <a:ext uri="{FF2B5EF4-FFF2-40B4-BE49-F238E27FC236}">
                    <a16:creationId xmlns:a16="http://schemas.microsoft.com/office/drawing/2014/main" id="{67C8419F-0020-D19E-A42B-A08FF96DB508}"/>
                  </a:ext>
                </a:extLst>
              </p:cNvPr>
              <p:cNvSpPr/>
              <p:nvPr/>
            </p:nvSpPr>
            <p:spPr>
              <a:xfrm rot="16200000">
                <a:off x="6235187" y="2899448"/>
                <a:ext cx="433831" cy="92973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ZoneTexte 28">
                <a:extLst>
                  <a:ext uri="{FF2B5EF4-FFF2-40B4-BE49-F238E27FC236}">
                    <a16:creationId xmlns:a16="http://schemas.microsoft.com/office/drawing/2014/main" id="{915AE566-97E1-93CB-1921-A7C6669712BA}"/>
                  </a:ext>
                </a:extLst>
              </p:cNvPr>
              <p:cNvSpPr txBox="1"/>
              <p:nvPr/>
            </p:nvSpPr>
            <p:spPr>
              <a:xfrm>
                <a:off x="5223848" y="2478457"/>
                <a:ext cx="1300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CP interference</a:t>
                </a:r>
              </a:p>
            </p:txBody>
          </p:sp>
          <p:sp>
            <p:nvSpPr>
              <p:cNvPr id="27" name="ZoneTexte 30">
                <a:extLst>
                  <a:ext uri="{FF2B5EF4-FFF2-40B4-BE49-F238E27FC236}">
                    <a16:creationId xmlns:a16="http://schemas.microsoft.com/office/drawing/2014/main" id="{CBA09C51-838E-83D8-9E14-30C163027685}"/>
                  </a:ext>
                </a:extLst>
              </p:cNvPr>
              <p:cNvSpPr txBox="1"/>
              <p:nvPr/>
            </p:nvSpPr>
            <p:spPr>
              <a:xfrm>
                <a:off x="6106290" y="1587027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solar</a:t>
                </a:r>
              </a:p>
            </p:txBody>
          </p:sp>
          <p:sp>
            <p:nvSpPr>
              <p:cNvPr id="28" name="ZoneTexte 32">
                <a:extLst>
                  <a:ext uri="{FF2B5EF4-FFF2-40B4-BE49-F238E27FC236}">
                    <a16:creationId xmlns:a16="http://schemas.microsoft.com/office/drawing/2014/main" id="{61A29975-1E82-D081-FFED-1583B676F7E6}"/>
                  </a:ext>
                </a:extLst>
              </p:cNvPr>
              <p:cNvSpPr txBox="1"/>
              <p:nvPr/>
            </p:nvSpPr>
            <p:spPr>
              <a:xfrm>
                <a:off x="5825025" y="1132776"/>
                <a:ext cx="10620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atmospheric</a:t>
                </a:r>
              </a:p>
            </p:txBody>
          </p:sp>
          <p:sp>
            <p:nvSpPr>
              <p:cNvPr id="29" name="ZoneTexte 34">
                <a:extLst>
                  <a:ext uri="{FF2B5EF4-FFF2-40B4-BE49-F238E27FC236}">
                    <a16:creationId xmlns:a16="http://schemas.microsoft.com/office/drawing/2014/main" id="{A8C59121-A79A-D941-EAAF-388F6E6AF8DC}"/>
                  </a:ext>
                </a:extLst>
              </p:cNvPr>
              <p:cNvSpPr txBox="1"/>
              <p:nvPr/>
            </p:nvSpPr>
            <p:spPr>
              <a:xfrm>
                <a:off x="4676744" y="2755457"/>
                <a:ext cx="9394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>
                    <a:latin typeface="Times New Roman"/>
                    <a:cs typeface="Times New Roman"/>
                  </a:rPr>
                  <a:t>θ</a:t>
                </a:r>
                <a:r>
                  <a:rPr lang="en-US" baseline="-25000" dirty="0">
                    <a:latin typeface="Times New Roman"/>
                    <a:cs typeface="Times New Roman"/>
                  </a:rPr>
                  <a:t>13</a:t>
                </a:r>
                <a:r>
                  <a:rPr lang="en-US" dirty="0">
                    <a:latin typeface="Times New Roman"/>
                    <a:cs typeface="Times New Roman"/>
                  </a:rPr>
                  <a:t>=8.8º</a:t>
                </a:r>
              </a:p>
            </p:txBody>
          </p:sp>
          <p:sp>
            <p:nvSpPr>
              <p:cNvPr id="30" name="ZoneTexte 38">
                <a:extLst>
                  <a:ext uri="{FF2B5EF4-FFF2-40B4-BE49-F238E27FC236}">
                    <a16:creationId xmlns:a16="http://schemas.microsoft.com/office/drawing/2014/main" id="{5C361C31-15FE-156F-4BD9-F1F7E15A065E}"/>
                  </a:ext>
                </a:extLst>
              </p:cNvPr>
              <p:cNvSpPr txBox="1"/>
              <p:nvPr/>
            </p:nvSpPr>
            <p:spPr>
              <a:xfrm>
                <a:off x="6925806" y="2062340"/>
                <a:ext cx="5967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Times New Roman"/>
                    <a:cs typeface="Times New Roman"/>
                  </a:rPr>
                  <a:t>L/E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9CFAB37-0679-E852-C4A9-A89C64400369}"/>
              </a:ext>
            </a:extLst>
          </p:cNvPr>
          <p:cNvGrpSpPr/>
          <p:nvPr/>
        </p:nvGrpSpPr>
        <p:grpSpPr>
          <a:xfrm>
            <a:off x="5054595" y="3043135"/>
            <a:ext cx="3661129" cy="2512358"/>
            <a:chOff x="5104534" y="1751593"/>
            <a:chExt cx="3961047" cy="271816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1C3DE30-C93E-47A5-D6F8-8A276AD97E1A}"/>
                </a:ext>
              </a:extLst>
            </p:cNvPr>
            <p:cNvGrpSpPr/>
            <p:nvPr/>
          </p:nvGrpSpPr>
          <p:grpSpPr>
            <a:xfrm>
              <a:off x="5104534" y="1751593"/>
              <a:ext cx="3961047" cy="2718169"/>
              <a:chOff x="4906598" y="3396083"/>
              <a:chExt cx="3961047" cy="2718169"/>
            </a:xfrm>
          </p:grpSpPr>
          <p:pic>
            <p:nvPicPr>
              <p:cNvPr id="34" name="Image 2">
                <a:extLst>
                  <a:ext uri="{FF2B5EF4-FFF2-40B4-BE49-F238E27FC236}">
                    <a16:creationId xmlns:a16="http://schemas.microsoft.com/office/drawing/2014/main" id="{2409E6B3-DE6C-26E5-01E0-0584742FF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06598" y="3408580"/>
                <a:ext cx="3961047" cy="2503440"/>
              </a:xfrm>
              <a:prstGeom prst="rect">
                <a:avLst/>
              </a:prstGeom>
            </p:spPr>
          </p:pic>
          <p:cxnSp>
            <p:nvCxnSpPr>
              <p:cNvPr id="35" name="Connecteur droit avec flèche 12">
                <a:extLst>
                  <a:ext uri="{FF2B5EF4-FFF2-40B4-BE49-F238E27FC236}">
                    <a16:creationId xmlns:a16="http://schemas.microsoft.com/office/drawing/2014/main" id="{B40E31BD-0F9A-3007-34F0-2AC3DADA4BC2}"/>
                  </a:ext>
                </a:extLst>
              </p:cNvPr>
              <p:cNvCxnSpPr/>
              <p:nvPr/>
            </p:nvCxnSpPr>
            <p:spPr>
              <a:xfrm>
                <a:off x="7081940" y="3855854"/>
                <a:ext cx="572036" cy="93823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ZoneTexte 13">
                <a:extLst>
                  <a:ext uri="{FF2B5EF4-FFF2-40B4-BE49-F238E27FC236}">
                    <a16:creationId xmlns:a16="http://schemas.microsoft.com/office/drawing/2014/main" id="{6C3DB3B7-EC23-8F34-3A7D-CAA0DFA9FB05}"/>
                  </a:ext>
                </a:extLst>
              </p:cNvPr>
              <p:cNvSpPr txBox="1"/>
              <p:nvPr/>
            </p:nvSpPr>
            <p:spPr>
              <a:xfrm>
                <a:off x="6019800" y="3396083"/>
                <a:ext cx="25215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Times New Roman"/>
                    <a:cs typeface="Times New Roman"/>
                  </a:rPr>
                  <a:t>2</a:t>
                </a:r>
                <a:r>
                  <a:rPr lang="en-US" i="1" baseline="30000" dirty="0">
                    <a:latin typeface="Times New Roman"/>
                    <a:cs typeface="Times New Roman"/>
                  </a:rPr>
                  <a:t>nd</a:t>
                </a:r>
                <a:r>
                  <a:rPr lang="en-US" i="1" dirty="0">
                    <a:latin typeface="Times New Roman"/>
                    <a:cs typeface="Times New Roman"/>
                  </a:rPr>
                  <a:t> oscillation maximum</a:t>
                </a:r>
              </a:p>
            </p:txBody>
          </p:sp>
          <p:sp>
            <p:nvSpPr>
              <p:cNvPr id="37" name="ZoneTexte 16">
                <a:extLst>
                  <a:ext uri="{FF2B5EF4-FFF2-40B4-BE49-F238E27FC236}">
                    <a16:creationId xmlns:a16="http://schemas.microsoft.com/office/drawing/2014/main" id="{03F9E85A-05C2-5CEC-A77B-5E1B7223835C}"/>
                  </a:ext>
                </a:extLst>
              </p:cNvPr>
              <p:cNvSpPr txBox="1"/>
              <p:nvPr/>
            </p:nvSpPr>
            <p:spPr>
              <a:xfrm>
                <a:off x="5233893" y="4576971"/>
                <a:ext cx="1150667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b="1" dirty="0">
                    <a:latin typeface="Times New Roman"/>
                    <a:cs typeface="Times New Roman"/>
                  </a:rPr>
                  <a:t>θ</a:t>
                </a:r>
                <a:r>
                  <a:rPr lang="en-US" b="1" baseline="-25000" dirty="0">
                    <a:latin typeface="Times New Roman"/>
                    <a:cs typeface="Times New Roman"/>
                  </a:rPr>
                  <a:t>13</a:t>
                </a:r>
                <a:r>
                  <a:rPr lang="en-US" b="1" dirty="0">
                    <a:latin typeface="Times New Roman"/>
                    <a:cs typeface="Times New Roman"/>
                  </a:rPr>
                  <a:t>=8.8º</a:t>
                </a:r>
              </a:p>
              <a:p>
                <a:pPr algn="ctr"/>
                <a:r>
                  <a:rPr lang="en-US" sz="1400" b="1" dirty="0">
                    <a:latin typeface="Times New Roman"/>
                    <a:cs typeface="Times New Roman"/>
                  </a:rPr>
                  <a:t>("large" </a:t>
                </a:r>
                <a:r>
                  <a:rPr lang="el-GR" sz="1400" b="1" dirty="0">
                    <a:latin typeface="Times New Roman"/>
                    <a:cs typeface="Times New Roman"/>
                  </a:rPr>
                  <a:t>θ</a:t>
                </a:r>
                <a:r>
                  <a:rPr lang="en-US" sz="1400" b="1" baseline="-25000" dirty="0">
                    <a:latin typeface="Times New Roman"/>
                    <a:cs typeface="Times New Roman"/>
                  </a:rPr>
                  <a:t>13</a:t>
                </a:r>
                <a:r>
                  <a:rPr lang="en-US" sz="1400" b="1" dirty="0">
                    <a:latin typeface="Times New Roman"/>
                    <a:cs typeface="Times New Roman"/>
                  </a:rPr>
                  <a:t>)</a:t>
                </a:r>
              </a:p>
            </p:txBody>
          </p:sp>
          <p:sp>
            <p:nvSpPr>
              <p:cNvPr id="38" name="ZoneTexte 36">
                <a:extLst>
                  <a:ext uri="{FF2B5EF4-FFF2-40B4-BE49-F238E27FC236}">
                    <a16:creationId xmlns:a16="http://schemas.microsoft.com/office/drawing/2014/main" id="{A6056C0A-BA3D-5408-9803-02966BFB4559}"/>
                  </a:ext>
                </a:extLst>
              </p:cNvPr>
              <p:cNvSpPr txBox="1"/>
              <p:nvPr/>
            </p:nvSpPr>
            <p:spPr>
              <a:xfrm>
                <a:off x="8242999" y="5744920"/>
                <a:ext cx="5967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Times New Roman"/>
                    <a:cs typeface="Times New Roman"/>
                  </a:rPr>
                  <a:t>L/E</a:t>
                </a: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80AFC07-BEFC-32D3-A04E-64A0AFAD3FF7}"/>
                </a:ext>
              </a:extLst>
            </p:cNvPr>
            <p:cNvSpPr/>
            <p:nvPr/>
          </p:nvSpPr>
          <p:spPr>
            <a:xfrm>
              <a:off x="5431829" y="1984096"/>
              <a:ext cx="92420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0000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FF0000"/>
                  </a:solidFill>
                </a:rPr>
                <a:t>CP</a:t>
              </a:r>
              <a:r>
                <a:rPr lang="en-US" dirty="0">
                  <a:solidFill>
                    <a:srgbClr val="FF0000"/>
                  </a:solidFill>
                </a:rPr>
                <a:t>=-90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8000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008000"/>
                  </a:solidFill>
                </a:rPr>
                <a:t>CP</a:t>
              </a:r>
              <a:r>
                <a:rPr lang="en-US" dirty="0">
                  <a:solidFill>
                    <a:srgbClr val="008000"/>
                  </a:solidFill>
                </a:rPr>
                <a:t>=0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00FF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0000FF"/>
                  </a:solidFill>
                </a:rPr>
                <a:t>CP</a:t>
              </a:r>
              <a:r>
                <a:rPr lang="en-US" dirty="0">
                  <a:solidFill>
                    <a:srgbClr val="0000FF"/>
                  </a:solidFill>
                </a:rPr>
                <a:t>=+90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6D8FE2B0-9E9F-9C73-AF78-BD4075BC8D68}"/>
              </a:ext>
            </a:extLst>
          </p:cNvPr>
          <p:cNvSpPr/>
          <p:nvPr/>
        </p:nvSpPr>
        <p:spPr>
          <a:xfrm>
            <a:off x="170799" y="3075831"/>
            <a:ext cx="1512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</a:t>
            </a:r>
            <a:r>
              <a:rPr lang="en-US" sz="1400" dirty="0">
                <a:latin typeface="Times New Roman"/>
                <a:cs typeface="Times New Roman"/>
                <a:hlinkClick r:id="rId5"/>
              </a:rPr>
              <a:t>arXiv:1110.4583</a:t>
            </a:r>
            <a:r>
              <a:rPr lang="en-US" sz="1400" dirty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273971-6879-D930-FB68-C9DA79A00EFE}"/>
              </a:ext>
            </a:extLst>
          </p:cNvPr>
          <p:cNvSpPr/>
          <p:nvPr/>
        </p:nvSpPr>
        <p:spPr>
          <a:xfrm>
            <a:off x="4991610" y="5850490"/>
            <a:ext cx="4152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more sensitivity at 2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41" name="Flèche droite rayée 14">
            <a:extLst>
              <a:ext uri="{FF2B5EF4-FFF2-40B4-BE49-F238E27FC236}">
                <a16:creationId xmlns:a16="http://schemas.microsoft.com/office/drawing/2014/main" id="{0A77541B-80AC-77F2-0CF9-201140F4B0AA}"/>
              </a:ext>
            </a:extLst>
          </p:cNvPr>
          <p:cNvSpPr/>
          <p:nvPr/>
        </p:nvSpPr>
        <p:spPr>
          <a:xfrm>
            <a:off x="3954483" y="5942972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ZoneTexte 39">
            <a:extLst>
              <a:ext uri="{FF2B5EF4-FFF2-40B4-BE49-F238E27FC236}">
                <a16:creationId xmlns:a16="http://schemas.microsoft.com/office/drawing/2014/main" id="{C6AEB1A4-6902-C8B1-E186-E0463C38FDCA}"/>
              </a:ext>
            </a:extLst>
          </p:cNvPr>
          <p:cNvSpPr txBox="1"/>
          <p:nvPr/>
        </p:nvSpPr>
        <p:spPr>
          <a:xfrm>
            <a:off x="42269" y="5696321"/>
            <a:ext cx="3980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1</a:t>
            </a:r>
            <a:r>
              <a:rPr lang="en-GB" sz="2000" baseline="30000" dirty="0">
                <a:latin typeface="Times New Roman"/>
                <a:cs typeface="Times New Roman"/>
              </a:rPr>
              <a:t>st</a:t>
            </a:r>
            <a:r>
              <a:rPr lang="en-GB" sz="2000" dirty="0">
                <a:latin typeface="Times New Roman"/>
                <a:cs typeface="Times New Roman"/>
              </a:rPr>
              <a:t> oscillation max.: A=</a:t>
            </a:r>
            <a:r>
              <a:rPr lang="en-GB" sz="2000" b="1" dirty="0">
                <a:latin typeface="Times New Roman"/>
                <a:cs typeface="Times New Roman"/>
              </a:rPr>
              <a:t>0.3</a:t>
            </a:r>
            <a:r>
              <a:rPr lang="en-GB" sz="2000" dirty="0">
                <a:latin typeface="Times New Roman"/>
                <a:cs typeface="Times New Roman"/>
              </a:rPr>
              <a:t>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2</a:t>
            </a:r>
            <a:r>
              <a:rPr lang="en-GB" sz="2000" baseline="30000" dirty="0">
                <a:latin typeface="Times New Roman"/>
                <a:cs typeface="Times New Roman"/>
              </a:rPr>
              <a:t>nd</a:t>
            </a:r>
            <a:r>
              <a:rPr lang="en-GB" sz="2000" dirty="0">
                <a:latin typeface="Times New Roman"/>
                <a:cs typeface="Times New Roman"/>
              </a:rPr>
              <a:t> oscillation max.: A=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0.75</a:t>
            </a:r>
            <a:r>
              <a:rPr lang="en-GB" sz="2000" dirty="0">
                <a:latin typeface="Times New Roman"/>
                <a:cs typeface="Times New Roman"/>
              </a:rPr>
              <a:t>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6F53D85-B5ED-479D-687D-F1E78219D8F5}"/>
              </a:ext>
            </a:extLst>
          </p:cNvPr>
          <p:cNvSpPr/>
          <p:nvPr/>
        </p:nvSpPr>
        <p:spPr>
          <a:xfrm>
            <a:off x="6211331" y="6134237"/>
            <a:ext cx="28360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(arXiv:1310.5992, arXiv:0710.0554)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EE01668-3641-4426-3D16-33C28EFBA3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9512"/>
          <a:stretch/>
        </p:blipFill>
        <p:spPr>
          <a:xfrm>
            <a:off x="373033" y="840925"/>
            <a:ext cx="6438900" cy="20141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9C4FE17-96CC-1A3C-716A-9EC1844DEC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48" name="ZoneTexte 13">
            <a:extLst>
              <a:ext uri="{FF2B5EF4-FFF2-40B4-BE49-F238E27FC236}">
                <a16:creationId xmlns:a16="http://schemas.microsoft.com/office/drawing/2014/main" id="{58CB485F-76AC-15AF-FA8F-712990FC414E}"/>
              </a:ext>
            </a:extLst>
          </p:cNvPr>
          <p:cNvSpPr txBox="1"/>
          <p:nvPr/>
        </p:nvSpPr>
        <p:spPr>
          <a:xfrm>
            <a:off x="2986344" y="510197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2</a:t>
            </a:r>
            <a:r>
              <a:rPr lang="en-US" i="1" baseline="30000" dirty="0">
                <a:latin typeface="Times New Roman"/>
                <a:cs typeface="Times New Roman"/>
              </a:rPr>
              <a:t>nd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osc</a:t>
            </a:r>
            <a:r>
              <a:rPr lang="en-US" i="1" dirty="0">
                <a:latin typeface="Times New Roman"/>
                <a:cs typeface="Times New Roman"/>
              </a:rPr>
              <a:t>. max.</a:t>
            </a:r>
          </a:p>
        </p:txBody>
      </p:sp>
      <p:sp>
        <p:nvSpPr>
          <p:cNvPr id="49" name="ZoneTexte 13">
            <a:extLst>
              <a:ext uri="{FF2B5EF4-FFF2-40B4-BE49-F238E27FC236}">
                <a16:creationId xmlns:a16="http://schemas.microsoft.com/office/drawing/2014/main" id="{EABBF5CD-AB11-2C84-F5A5-63933F434B83}"/>
              </a:ext>
            </a:extLst>
          </p:cNvPr>
          <p:cNvSpPr txBox="1"/>
          <p:nvPr/>
        </p:nvSpPr>
        <p:spPr>
          <a:xfrm>
            <a:off x="1841357" y="3002831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1</a:t>
            </a:r>
            <a:r>
              <a:rPr lang="en-US" i="1" baseline="30000" dirty="0">
                <a:latin typeface="Times New Roman"/>
                <a:cs typeface="Times New Roman"/>
              </a:rPr>
              <a:t>st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i="1" dirty="0" err="1">
                <a:latin typeface="Times New Roman"/>
                <a:cs typeface="Times New Roman"/>
              </a:rPr>
              <a:t>osc</a:t>
            </a:r>
            <a:r>
              <a:rPr lang="en-US" i="1" dirty="0">
                <a:latin typeface="Times New Roman"/>
                <a:cs typeface="Times New Roman"/>
              </a:rPr>
              <a:t>. max.</a:t>
            </a:r>
          </a:p>
        </p:txBody>
      </p:sp>
    </p:spTree>
    <p:extLst>
      <p:ext uri="{BB962C8B-B14F-4D97-AF65-F5344CB8AC3E}">
        <p14:creationId xmlns:p14="http://schemas.microsoft.com/office/powerpoint/2010/main" val="17543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316358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solidFill>
                  <a:srgbClr val="0000FF"/>
                </a:solidFill>
              </a:rPr>
              <a:t>Having access to a powerful proton beam…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Kyuto, 29/03/2023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9" name="ZoneTexte 3">
            <a:extLst>
              <a:ext uri="{FF2B5EF4-FFF2-40B4-BE49-F238E27FC236}">
                <a16:creationId xmlns:a16="http://schemas.microsoft.com/office/drawing/2014/main" id="{80C7A737-128D-DBFD-3ACB-4ADCB4FD1267}"/>
              </a:ext>
            </a:extLst>
          </p:cNvPr>
          <p:cNvSpPr txBox="1"/>
          <p:nvPr/>
        </p:nvSpPr>
        <p:spPr>
          <a:xfrm>
            <a:off x="66653" y="1572000"/>
            <a:ext cx="39416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dirty="0">
                <a:solidFill>
                  <a:srgbClr val="0000FF"/>
                </a:solidFill>
                <a:cs typeface="Times New Roman"/>
              </a:rPr>
              <a:t>What can we do with: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5 MW power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  <a:cs typeface="Times New Roman"/>
              </a:rPr>
              <a:t>2 GeV energy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14 Hz repetition rate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10</a:t>
            </a:r>
            <a:r>
              <a:rPr lang="en-US" sz="2400" baseline="30000" dirty="0">
                <a:solidFill>
                  <a:srgbClr val="00B050"/>
                </a:solidFill>
                <a:cs typeface="Times New Roman"/>
              </a:rPr>
              <a:t>15</a:t>
            </a:r>
            <a:r>
              <a:rPr lang="en-US" sz="2400" dirty="0">
                <a:solidFill>
                  <a:srgbClr val="00B050"/>
                </a:solidFill>
                <a:cs typeface="Times New Roman"/>
              </a:rPr>
              <a:t> protons/pulse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&gt;2.7x10</a:t>
            </a:r>
            <a:r>
              <a:rPr lang="en-US" sz="2400" baseline="30000" dirty="0">
                <a:solidFill>
                  <a:srgbClr val="00B050"/>
                </a:solidFill>
                <a:cs typeface="Times New Roman"/>
              </a:rPr>
              <a:t>23</a:t>
            </a:r>
            <a:r>
              <a:rPr lang="en-US" sz="2400" dirty="0">
                <a:solidFill>
                  <a:srgbClr val="00B050"/>
                </a:solidFill>
                <a:cs typeface="Times New Roman"/>
              </a:rPr>
              <a:t> protons/year</a:t>
            </a:r>
            <a:endParaRPr lang="en-GB" sz="2800" dirty="0">
              <a:solidFill>
                <a:srgbClr val="00B050"/>
              </a:solidFill>
              <a:cs typeface="Times New Roman"/>
            </a:endParaRPr>
          </a:p>
        </p:txBody>
      </p:sp>
      <p:grpSp>
        <p:nvGrpSpPr>
          <p:cNvPr id="70" name="Grouper 5">
            <a:extLst>
              <a:ext uri="{FF2B5EF4-FFF2-40B4-BE49-F238E27FC236}">
                <a16:creationId xmlns:a16="http://schemas.microsoft.com/office/drawing/2014/main" id="{DB36C449-7F25-5CBD-997B-0FDE641E53FF}"/>
              </a:ext>
            </a:extLst>
          </p:cNvPr>
          <p:cNvGrpSpPr/>
          <p:nvPr/>
        </p:nvGrpSpPr>
        <p:grpSpPr>
          <a:xfrm>
            <a:off x="3778787" y="1880690"/>
            <a:ext cx="5002213" cy="1300249"/>
            <a:chOff x="61913" y="1860550"/>
            <a:chExt cx="9058275" cy="235456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8072385-9AF3-F2AA-BCED-D56ADD1608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313" y="2465388"/>
              <a:ext cx="469900" cy="611187"/>
              <a:chOff x="26" y="0"/>
              <a:chExt cx="296" cy="385"/>
            </a:xfrm>
          </p:grpSpPr>
          <p:sp>
            <p:nvSpPr>
              <p:cNvPr id="129" name="Rectangle 4">
                <a:extLst>
                  <a:ext uri="{FF2B5EF4-FFF2-40B4-BE49-F238E27FC236}">
                    <a16:creationId xmlns:a16="http://schemas.microsoft.com/office/drawing/2014/main" id="{13BD3F38-1A12-8CC4-13B6-68FE25982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" y="0"/>
                <a:ext cx="185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cap="flat">
                    <a:solidFill>
                      <a:srgbClr val="80808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 algn="ctr">
                  <a:spcBef>
                    <a:spcPts val="738"/>
                  </a:spcBef>
                </a:pPr>
                <a:r>
                  <a:rPr lang="en-US">
                    <a:solidFill>
                      <a:schemeClr val="tx1"/>
                    </a:solidFill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130" name="Line 5">
                <a:extLst>
                  <a:ext uri="{FF2B5EF4-FFF2-40B4-BE49-F238E27FC236}">
                    <a16:creationId xmlns:a16="http://schemas.microsoft.com/office/drawing/2014/main" id="{BF047276-CDD7-F5A4-807E-5787CB0BE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" y="384"/>
                <a:ext cx="288" cy="1"/>
              </a:xfrm>
              <a:prstGeom prst="line">
                <a:avLst/>
              </a:prstGeom>
              <a:noFill/>
              <a:ln w="571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72" name="Group 13">
              <a:extLst>
                <a:ext uri="{FF2B5EF4-FFF2-40B4-BE49-F238E27FC236}">
                  <a16:creationId xmlns:a16="http://schemas.microsoft.com/office/drawing/2014/main" id="{DAEA1BA5-B91C-0085-BE16-4EE051145B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0" y="2770188"/>
              <a:ext cx="1371600" cy="762000"/>
              <a:chOff x="0" y="0"/>
              <a:chExt cx="864" cy="480"/>
            </a:xfrm>
          </p:grpSpPr>
          <p:sp>
            <p:nvSpPr>
              <p:cNvPr id="123" name="Oval 7">
                <a:extLst>
                  <a:ext uri="{FF2B5EF4-FFF2-40B4-BE49-F238E27FC236}">
                    <a16:creationId xmlns:a16="http://schemas.microsoft.com/office/drawing/2014/main" id="{9F011057-677C-2AB5-6D3A-A4EC1F167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4" name="Rectangle 8">
                <a:extLst>
                  <a:ext uri="{FF2B5EF4-FFF2-40B4-BE49-F238E27FC236}">
                    <a16:creationId xmlns:a16="http://schemas.microsoft.com/office/drawing/2014/main" id="{0F98E0D0-2872-2DA3-F42F-E407BF720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" y="96"/>
                <a:ext cx="432" cy="240"/>
              </a:xfrm>
              <a:prstGeom prst="rect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5" name="Oval 9">
                <a:extLst>
                  <a:ext uri="{FF2B5EF4-FFF2-40B4-BE49-F238E27FC236}">
                    <a16:creationId xmlns:a16="http://schemas.microsoft.com/office/drawing/2014/main" id="{5D7FD16C-3DD6-16B7-A962-AFD8CC406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6" name="Line 10">
                <a:extLst>
                  <a:ext uri="{FF2B5EF4-FFF2-40B4-BE49-F238E27FC236}">
                    <a16:creationId xmlns:a16="http://schemas.microsoft.com/office/drawing/2014/main" id="{8278F567-43BE-15F1-2E1D-8EC1B26EEF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240"/>
                <a:ext cx="19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7" name="Line 11">
                <a:extLst>
                  <a:ext uri="{FF2B5EF4-FFF2-40B4-BE49-F238E27FC236}">
                    <a16:creationId xmlns:a16="http://schemas.microsoft.com/office/drawing/2014/main" id="{8F1EBC90-7E72-DA7A-766D-270C156D8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672" y="0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8" name="Line 12">
                <a:extLst>
                  <a:ext uri="{FF2B5EF4-FFF2-40B4-BE49-F238E27FC236}">
                    <a16:creationId xmlns:a16="http://schemas.microsoft.com/office/drawing/2014/main" id="{D73B94CB-A4B5-F3C4-1A65-B860061D0F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384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73" name="Group 25">
              <a:extLst>
                <a:ext uri="{FF2B5EF4-FFF2-40B4-BE49-F238E27FC236}">
                  <a16:creationId xmlns:a16="http://schemas.microsoft.com/office/drawing/2014/main" id="{E797799C-BBD5-2EF4-21A7-C78DCBCB75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7775" y="2682875"/>
              <a:ext cx="1601788" cy="915988"/>
              <a:chOff x="0" y="0"/>
              <a:chExt cx="1009" cy="577"/>
            </a:xfrm>
          </p:grpSpPr>
          <p:sp>
            <p:nvSpPr>
              <p:cNvPr id="112" name="Line 14">
                <a:extLst>
                  <a:ext uri="{FF2B5EF4-FFF2-40B4-BE49-F238E27FC236}">
                    <a16:creationId xmlns:a16="http://schemas.microsoft.com/office/drawing/2014/main" id="{C3A1D5CE-4816-BA4C-E3F0-3B3CE557C8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240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3" name="Line 15">
                <a:extLst>
                  <a:ext uri="{FF2B5EF4-FFF2-40B4-BE49-F238E27FC236}">
                    <a16:creationId xmlns:a16="http://schemas.microsoft.com/office/drawing/2014/main" id="{A236A03F-6BCE-3E5B-A833-A3C44DDF41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36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4" name="Line 16">
                <a:extLst>
                  <a:ext uri="{FF2B5EF4-FFF2-40B4-BE49-F238E27FC236}">
                    <a16:creationId xmlns:a16="http://schemas.microsoft.com/office/drawing/2014/main" id="{4546B4E3-F634-EA33-2C12-B80D2C4A6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384" y="48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5" name="Line 17">
                <a:extLst>
                  <a:ext uri="{FF2B5EF4-FFF2-40B4-BE49-F238E27FC236}">
                    <a16:creationId xmlns:a16="http://schemas.microsoft.com/office/drawing/2014/main" id="{A443E378-E425-845B-A4F1-65CCD8A2DA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336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6" name="Line 18">
                <a:extLst>
                  <a:ext uri="{FF2B5EF4-FFF2-40B4-BE49-F238E27FC236}">
                    <a16:creationId xmlns:a16="http://schemas.microsoft.com/office/drawing/2014/main" id="{EE5ADE77-4A34-1AF6-99C1-B827D7E1F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7" name="Line 19">
                <a:extLst>
                  <a:ext uri="{FF2B5EF4-FFF2-40B4-BE49-F238E27FC236}">
                    <a16:creationId xmlns:a16="http://schemas.microsoft.com/office/drawing/2014/main" id="{33680EEF-A43E-0E63-6D9A-553CA20D2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336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8" name="Line 20">
                <a:extLst>
                  <a:ext uri="{FF2B5EF4-FFF2-40B4-BE49-F238E27FC236}">
                    <a16:creationId xmlns:a16="http://schemas.microsoft.com/office/drawing/2014/main" id="{E6724429-9B75-31ED-5D82-04A85DAA1F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9" name="Line 21">
                <a:extLst>
                  <a:ext uri="{FF2B5EF4-FFF2-40B4-BE49-F238E27FC236}">
                    <a16:creationId xmlns:a16="http://schemas.microsoft.com/office/drawing/2014/main" id="{C608DD55-E4D6-FE64-382D-20080344AC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0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0" name="Line 22">
                <a:extLst>
                  <a:ext uri="{FF2B5EF4-FFF2-40B4-BE49-F238E27FC236}">
                    <a16:creationId xmlns:a16="http://schemas.microsoft.com/office/drawing/2014/main" id="{606BCCE7-AD71-0F22-FB5D-EEB2FB42C2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76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1" name="Line 23">
                <a:extLst>
                  <a:ext uri="{FF2B5EF4-FFF2-40B4-BE49-F238E27FC236}">
                    <a16:creationId xmlns:a16="http://schemas.microsoft.com/office/drawing/2014/main" id="{002257CF-56D7-BABB-9079-A0838D18E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2" name="Line 24">
                <a:extLst>
                  <a:ext uri="{FF2B5EF4-FFF2-40B4-BE49-F238E27FC236}">
                    <a16:creationId xmlns:a16="http://schemas.microsoft.com/office/drawing/2014/main" id="{EFA86C05-3A8F-4348-185A-49F3FF067D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288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74" name="Freeform 26">
              <a:extLst>
                <a:ext uri="{FF2B5EF4-FFF2-40B4-BE49-F238E27FC236}">
                  <a16:creationId xmlns:a16="http://schemas.microsoft.com/office/drawing/2014/main" id="{B55F0F12-C907-3112-FD22-FB37AA7D6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375" y="2905125"/>
              <a:ext cx="1447800" cy="233363"/>
            </a:xfrm>
            <a:custGeom>
              <a:avLst/>
              <a:gdLst>
                <a:gd name="T0" fmla="*/ 0 w 21600"/>
                <a:gd name="T1" fmla="+- 0 21600 632"/>
                <a:gd name="T2" fmla="*/ 21600 h 20968"/>
                <a:gd name="T3" fmla="*/ 2274 w 21600"/>
                <a:gd name="T4" fmla="+- 0 7958 632"/>
                <a:gd name="T5" fmla="*/ 7958 h 20968"/>
                <a:gd name="T6" fmla="*/ 6821 w 21600"/>
                <a:gd name="T7" fmla="+- 0 1137 632"/>
                <a:gd name="T8" fmla="*/ 1137 h 20968"/>
                <a:gd name="T9" fmla="*/ 12505 w 21600"/>
                <a:gd name="T10" fmla="+- 0 1137 632"/>
                <a:gd name="T11" fmla="*/ 1137 h 20968"/>
                <a:gd name="T12" fmla="*/ 21600 w 21600"/>
                <a:gd name="T13" fmla="+- 0 1137 632"/>
                <a:gd name="T14" fmla="*/ 1137 h 2096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21600" h="20968">
                  <a:moveTo>
                    <a:pt x="0" y="20968"/>
                  </a:moveTo>
                  <a:cubicBezTo>
                    <a:pt x="568" y="15852"/>
                    <a:pt x="1137" y="10736"/>
                    <a:pt x="2274" y="7326"/>
                  </a:cubicBezTo>
                  <a:cubicBezTo>
                    <a:pt x="3411" y="3915"/>
                    <a:pt x="5116" y="1642"/>
                    <a:pt x="6821" y="505"/>
                  </a:cubicBezTo>
                  <a:cubicBezTo>
                    <a:pt x="8526" y="-632"/>
                    <a:pt x="10042" y="505"/>
                    <a:pt x="12505" y="505"/>
                  </a:cubicBezTo>
                  <a:cubicBezTo>
                    <a:pt x="14968" y="505"/>
                    <a:pt x="18284" y="505"/>
                    <a:pt x="21600" y="505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75" name="Group 31">
              <a:extLst>
                <a:ext uri="{FF2B5EF4-FFF2-40B4-BE49-F238E27FC236}">
                  <a16:creationId xmlns:a16="http://schemas.microsoft.com/office/drawing/2014/main" id="{BAFE3801-90BF-870C-9E59-8372A65AED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0450" y="2790825"/>
              <a:ext cx="1143000" cy="611188"/>
              <a:chOff x="0" y="0"/>
              <a:chExt cx="720" cy="385"/>
            </a:xfrm>
          </p:grpSpPr>
          <p:sp>
            <p:nvSpPr>
              <p:cNvPr id="108" name="Line 27">
                <a:extLst>
                  <a:ext uri="{FF2B5EF4-FFF2-40B4-BE49-F238E27FC236}">
                    <a16:creationId xmlns:a16="http://schemas.microsoft.com/office/drawing/2014/main" id="{DB3E583F-75F3-BEEE-2548-7A77EE6A3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0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9" name="Oval 28">
                <a:extLst>
                  <a:ext uri="{FF2B5EF4-FFF2-40B4-BE49-F238E27FC236}">
                    <a16:creationId xmlns:a16="http://schemas.microsoft.com/office/drawing/2014/main" id="{0F5BD330-7D33-71DB-0372-AD7FA374A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0" name="Oval 29">
                <a:extLst>
                  <a:ext uri="{FF2B5EF4-FFF2-40B4-BE49-F238E27FC236}">
                    <a16:creationId xmlns:a16="http://schemas.microsoft.com/office/drawing/2014/main" id="{4AE7DA11-E1CF-3FBA-2799-D94CCC00B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1" name="Line 30">
                <a:extLst>
                  <a:ext uri="{FF2B5EF4-FFF2-40B4-BE49-F238E27FC236}">
                    <a16:creationId xmlns:a16="http://schemas.microsoft.com/office/drawing/2014/main" id="{17854217-0075-A524-963D-A30122C1A4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384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76" name="Rectangle 32">
              <a:extLst>
                <a:ext uri="{FF2B5EF4-FFF2-40B4-BE49-F238E27FC236}">
                  <a16:creationId xmlns:a16="http://schemas.microsoft.com/office/drawing/2014/main" id="{CB5E72DB-1890-9245-B515-D4F28F3C4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538" y="2557462"/>
              <a:ext cx="303722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</a:p>
          </p:txBody>
        </p:sp>
        <p:sp>
          <p:nvSpPr>
            <p:cNvPr id="77" name="Line 33">
              <a:extLst>
                <a:ext uri="{FF2B5EF4-FFF2-40B4-BE49-F238E27FC236}">
                  <a16:creationId xmlns:a16="http://schemas.microsoft.com/office/drawing/2014/main" id="{6A8F3CBF-D937-012E-0F95-55D3D7B72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7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sp>
          <p:nvSpPr>
            <p:cNvPr id="78" name="Rectangle 34">
              <a:extLst>
                <a:ext uri="{FF2B5EF4-FFF2-40B4-BE49-F238E27FC236}">
                  <a16:creationId xmlns:a16="http://schemas.microsoft.com/office/drawing/2014/main" id="{B2EC3915-B8A9-39D1-5686-34A984E81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955" y="2557462"/>
              <a:ext cx="292089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</a:p>
          </p:txBody>
        </p:sp>
        <p:sp>
          <p:nvSpPr>
            <p:cNvPr id="79" name="Line 35">
              <a:extLst>
                <a:ext uri="{FF2B5EF4-FFF2-40B4-BE49-F238E27FC236}">
                  <a16:creationId xmlns:a16="http://schemas.microsoft.com/office/drawing/2014/main" id="{2B5ACDE8-2AB2-E3CB-F8D4-19D6DE9339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1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80" name="Group 39">
              <a:extLst>
                <a:ext uri="{FF2B5EF4-FFF2-40B4-BE49-F238E27FC236}">
                  <a16:creationId xmlns:a16="http://schemas.microsoft.com/office/drawing/2014/main" id="{B445AB87-5394-B56E-2223-79ABD0A15D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3863" y="1965325"/>
              <a:ext cx="1295400" cy="534988"/>
              <a:chOff x="0" y="0"/>
              <a:chExt cx="816" cy="337"/>
            </a:xfrm>
          </p:grpSpPr>
          <p:sp>
            <p:nvSpPr>
              <p:cNvPr id="105" name="Line 36">
                <a:extLst>
                  <a:ext uri="{FF2B5EF4-FFF2-40B4-BE49-F238E27FC236}">
                    <a16:creationId xmlns:a16="http://schemas.microsoft.com/office/drawing/2014/main" id="{515F4BF2-2E5B-6302-E00F-24E5D4FA38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336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6" name="Line 37">
                <a:extLst>
                  <a:ext uri="{FF2B5EF4-FFF2-40B4-BE49-F238E27FC236}">
                    <a16:creationId xmlns:a16="http://schemas.microsoft.com/office/drawing/2014/main" id="{4EB3EC3D-BCF3-252B-888E-963A74CBDD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36"/>
                <a:ext cx="816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7" name="Freeform 38">
                <a:extLst>
                  <a:ext uri="{FF2B5EF4-FFF2-40B4-BE49-F238E27FC236}">
                    <a16:creationId xmlns:a16="http://schemas.microsoft.com/office/drawing/2014/main" id="{22E7691C-DDF4-C264-4236-0AC68A211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6"/>
                <a:ext cx="612" cy="285"/>
              </a:xfrm>
              <a:custGeom>
                <a:avLst/>
                <a:gdLst>
                  <a:gd name="T0" fmla="*/ 0 w 21600"/>
                  <a:gd name="T1" fmla="+- 0 21600 923"/>
                  <a:gd name="T2" fmla="*/ 21600 h 20677"/>
                  <a:gd name="T3" fmla="*/ 2880 w 21600"/>
                  <a:gd name="T4" fmla="+- 0 14264 923"/>
                  <a:gd name="T5" fmla="*/ 14264 h 20677"/>
                  <a:gd name="T6" fmla="*/ 4320 w 21600"/>
                  <a:gd name="T7" fmla="+- 0 2038 923"/>
                  <a:gd name="T8" fmla="*/ 2038 h 20677"/>
                  <a:gd name="T9" fmla="*/ 5760 w 21600"/>
                  <a:gd name="T10" fmla="+- 0 2038 923"/>
                  <a:gd name="T11" fmla="*/ 2038 h 20677"/>
                  <a:gd name="T12" fmla="*/ 7200 w 21600"/>
                  <a:gd name="T13" fmla="+- 0 6928 923"/>
                  <a:gd name="T14" fmla="*/ 6928 h 20677"/>
                  <a:gd name="T15" fmla="*/ 8640 w 21600"/>
                  <a:gd name="T16" fmla="+- 0 14264 923"/>
                  <a:gd name="T17" fmla="*/ 14264 h 20677"/>
                  <a:gd name="T18" fmla="*/ 12960 w 21600"/>
                  <a:gd name="T19" fmla="+- 0 19155 923"/>
                  <a:gd name="T20" fmla="*/ 19155 h 20677"/>
                  <a:gd name="T21" fmla="*/ 21600 w 21600"/>
                  <a:gd name="T22" fmla="+- 0 21600 923"/>
                  <a:gd name="T23" fmla="*/ 21600 h 206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</a:cxnLst>
                <a:rect l="0" t="0" r="r" b="b"/>
                <a:pathLst>
                  <a:path w="21600" h="20677">
                    <a:moveTo>
                      <a:pt x="0" y="20677"/>
                    </a:moveTo>
                    <a:cubicBezTo>
                      <a:pt x="1080" y="18639"/>
                      <a:pt x="2160" y="16602"/>
                      <a:pt x="2880" y="13341"/>
                    </a:cubicBezTo>
                    <a:cubicBezTo>
                      <a:pt x="3600" y="10081"/>
                      <a:pt x="3840" y="3152"/>
                      <a:pt x="4320" y="1115"/>
                    </a:cubicBezTo>
                    <a:cubicBezTo>
                      <a:pt x="4800" y="-923"/>
                      <a:pt x="5280" y="300"/>
                      <a:pt x="5760" y="1115"/>
                    </a:cubicBezTo>
                    <a:cubicBezTo>
                      <a:pt x="6240" y="1930"/>
                      <a:pt x="6720" y="3968"/>
                      <a:pt x="7200" y="6005"/>
                    </a:cubicBezTo>
                    <a:cubicBezTo>
                      <a:pt x="7680" y="8043"/>
                      <a:pt x="7680" y="11303"/>
                      <a:pt x="8640" y="13341"/>
                    </a:cubicBezTo>
                    <a:cubicBezTo>
                      <a:pt x="9600" y="15379"/>
                      <a:pt x="10800" y="17009"/>
                      <a:pt x="12960" y="18232"/>
                    </a:cubicBezTo>
                    <a:cubicBezTo>
                      <a:pt x="15120" y="19454"/>
                      <a:pt x="18360" y="20066"/>
                      <a:pt x="21600" y="206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1" name="Rectangle 40">
              <a:extLst>
                <a:ext uri="{FF2B5EF4-FFF2-40B4-BE49-F238E27FC236}">
                  <a16:creationId xmlns:a16="http://schemas.microsoft.com/office/drawing/2014/main" id="{C99A9099-03A8-C110-CB0D-F244D3DD4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2024063"/>
              <a:ext cx="17780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/>
              <a:r>
                <a:rPr lang="en-US" sz="1100">
                  <a:solidFill>
                    <a:srgbClr val="99CC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decay tunnel</a:t>
              </a:r>
            </a:p>
          </p:txBody>
        </p:sp>
        <p:sp>
          <p:nvSpPr>
            <p:cNvPr id="82" name="Rectangle 41">
              <a:extLst>
                <a:ext uri="{FF2B5EF4-FFF2-40B4-BE49-F238E27FC236}">
                  <a16:creationId xmlns:a16="http://schemas.microsoft.com/office/drawing/2014/main" id="{B5E62B96-2F51-0D05-329D-9093E1948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3" y="1860550"/>
              <a:ext cx="13970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00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proton beam</a:t>
              </a:r>
            </a:p>
          </p:txBody>
        </p:sp>
        <p:sp>
          <p:nvSpPr>
            <p:cNvPr id="83" name="Rectangle 42">
              <a:extLst>
                <a:ext uri="{FF2B5EF4-FFF2-40B4-BE49-F238E27FC236}">
                  <a16:creationId xmlns:a16="http://schemas.microsoft.com/office/drawing/2014/main" id="{10AE72F5-BBBB-A956-326D-76A7F9EE1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3" y="3478213"/>
              <a:ext cx="844017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target</a:t>
              </a:r>
            </a:p>
          </p:txBody>
        </p:sp>
        <p:sp>
          <p:nvSpPr>
            <p:cNvPr id="84" name="Rectangle 43">
              <a:extLst>
                <a:ext uri="{FF2B5EF4-FFF2-40B4-BE49-F238E27FC236}">
                  <a16:creationId xmlns:a16="http://schemas.microsoft.com/office/drawing/2014/main" id="{B4BD0F47-6920-85D0-CB35-04FF7734B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688" y="2328862"/>
              <a:ext cx="1040989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FF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hadrons</a:t>
              </a:r>
            </a:p>
          </p:txBody>
        </p:sp>
        <p:sp>
          <p:nvSpPr>
            <p:cNvPr id="85" name="Rectangle 44">
              <a:extLst>
                <a:ext uri="{FF2B5EF4-FFF2-40B4-BE49-F238E27FC236}">
                  <a16:creationId xmlns:a16="http://schemas.microsoft.com/office/drawing/2014/main" id="{86808642-71CB-5A3C-2ACD-AD48BB51D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781" y="3602039"/>
              <a:ext cx="2249870" cy="61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hadronic collector</a:t>
              </a:r>
            </a:p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(focusing)</a:t>
              </a:r>
            </a:p>
          </p:txBody>
        </p:sp>
        <p:grpSp>
          <p:nvGrpSpPr>
            <p:cNvPr id="86" name="Group 54">
              <a:extLst>
                <a:ext uri="{FF2B5EF4-FFF2-40B4-BE49-F238E27FC236}">
                  <a16:creationId xmlns:a16="http://schemas.microsoft.com/office/drawing/2014/main" id="{7E6B3AE2-65FF-A70D-2DF8-4085C33E77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4175" y="2589213"/>
              <a:ext cx="915988" cy="1066800"/>
              <a:chOff x="0" y="0"/>
              <a:chExt cx="577" cy="672"/>
            </a:xfrm>
          </p:grpSpPr>
          <p:sp>
            <p:nvSpPr>
              <p:cNvPr id="96" name="Oval 45">
                <a:extLst>
                  <a:ext uri="{FF2B5EF4-FFF2-40B4-BE49-F238E27FC236}">
                    <a16:creationId xmlns:a16="http://schemas.microsoft.com/office/drawing/2014/main" id="{0F983E4F-079D-AE6C-AC55-F440C3C5E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" y="0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7" name="Oval 46">
                <a:extLst>
                  <a:ext uri="{FF2B5EF4-FFF2-40B4-BE49-F238E27FC236}">
                    <a16:creationId xmlns:a16="http://schemas.microsoft.com/office/drawing/2014/main" id="{F7827B00-DC23-B52C-7BF9-66836604D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" y="495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8" name="Line 47">
                <a:extLst>
                  <a:ext uri="{FF2B5EF4-FFF2-40B4-BE49-F238E27FC236}">
                    <a16:creationId xmlns:a16="http://schemas.microsoft.com/office/drawing/2014/main" id="{96868AB0-6427-8740-D6FD-737B84C09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119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9" name="Line 48">
                <a:extLst>
                  <a:ext uri="{FF2B5EF4-FFF2-40B4-BE49-F238E27FC236}">
                    <a16:creationId xmlns:a16="http://schemas.microsoft.com/office/drawing/2014/main" id="{6F8F0931-EC77-347B-F7D0-093057A29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576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0" name="Line 49">
                <a:extLst>
                  <a:ext uri="{FF2B5EF4-FFF2-40B4-BE49-F238E27FC236}">
                    <a16:creationId xmlns:a16="http://schemas.microsoft.com/office/drawing/2014/main" id="{D815EE70-F774-F3B7-5EA1-81DFC6E7AA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60"/>
                <a:ext cx="210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1" name="Line 50">
                <a:extLst>
                  <a:ext uri="{FF2B5EF4-FFF2-40B4-BE49-F238E27FC236}">
                    <a16:creationId xmlns:a16="http://schemas.microsoft.com/office/drawing/2014/main" id="{A5287E0A-FF25-C4F6-633D-107DB7C9A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16" y="247"/>
                <a:ext cx="161" cy="108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2" name="Line 51">
                <a:extLst>
                  <a:ext uri="{FF2B5EF4-FFF2-40B4-BE49-F238E27FC236}">
                    <a16:creationId xmlns:a16="http://schemas.microsoft.com/office/drawing/2014/main" id="{88462359-6731-81B5-0467-779CE4418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" y="360"/>
                <a:ext cx="199" cy="27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3" name="Line 52">
                <a:extLst>
                  <a:ext uri="{FF2B5EF4-FFF2-40B4-BE49-F238E27FC236}">
                    <a16:creationId xmlns:a16="http://schemas.microsoft.com/office/drawing/2014/main" id="{54F431FE-875F-1B36-79A0-B6780AAF53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" y="360"/>
                <a:ext cx="113" cy="76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4" name="Line 53">
                <a:extLst>
                  <a:ext uri="{FF2B5EF4-FFF2-40B4-BE49-F238E27FC236}">
                    <a16:creationId xmlns:a16="http://schemas.microsoft.com/office/drawing/2014/main" id="{AAA14A6B-EEB1-66C5-4F80-962612222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" y="436"/>
                <a:ext cx="11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7" name="Rectangle 55">
              <a:extLst>
                <a:ext uri="{FF2B5EF4-FFF2-40B4-BE49-F238E27FC236}">
                  <a16:creationId xmlns:a16="http://schemas.microsoft.com/office/drawing/2014/main" id="{43783A73-65CE-C4D6-6EB4-0FA382FBB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3688" y="3727450"/>
              <a:ext cx="1167568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9900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Detector</a:t>
              </a:r>
            </a:p>
          </p:txBody>
        </p:sp>
        <p:grpSp>
          <p:nvGrpSpPr>
            <p:cNvPr id="88" name="Group 59">
              <a:extLst>
                <a:ext uri="{FF2B5EF4-FFF2-40B4-BE49-F238E27FC236}">
                  <a16:creationId xmlns:a16="http://schemas.microsoft.com/office/drawing/2014/main" id="{30A8A722-CC0C-718D-822F-7AF5E6E450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9750" y="2749550"/>
              <a:ext cx="847725" cy="844550"/>
              <a:chOff x="0" y="0"/>
              <a:chExt cx="534" cy="532"/>
            </a:xfrm>
          </p:grpSpPr>
          <p:sp>
            <p:nvSpPr>
              <p:cNvPr id="93" name="Freeform 56">
                <a:extLst>
                  <a:ext uri="{FF2B5EF4-FFF2-40B4-BE49-F238E27FC236}">
                    <a16:creationId xmlns:a16="http://schemas.microsoft.com/office/drawing/2014/main" id="{8515F5F8-CC35-A51C-0444-4A9756B92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" y="0"/>
                <a:ext cx="247" cy="52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45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245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80808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4" name="Freeform 57">
                <a:extLst>
                  <a:ext uri="{FF2B5EF4-FFF2-40B4-BE49-F238E27FC236}">
                    <a16:creationId xmlns:a16="http://schemas.microsoft.com/office/drawing/2014/main" id="{78D3434C-FD25-C9F1-E6E4-61D0239FC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4"/>
                <a:ext cx="288" cy="528"/>
              </a:xfrm>
              <a:custGeom>
                <a:avLst/>
                <a:gdLst>
                  <a:gd name="T0" fmla="+- 0 3456 384"/>
                  <a:gd name="T1" fmla="*/ T0 w 21216"/>
                  <a:gd name="T2" fmla="*/ 0 h 21600"/>
                  <a:gd name="T3" fmla="+- 0 6048 384"/>
                  <a:gd name="T4" fmla="*/ T3 w 21216"/>
                  <a:gd name="T5" fmla="*/ 1543 h 21600"/>
                  <a:gd name="T6" fmla="+- 0 3456 384"/>
                  <a:gd name="T7" fmla="*/ T6 w 21216"/>
                  <a:gd name="T8" fmla="*/ 3086 h 21600"/>
                  <a:gd name="T9" fmla="+- 0 6048 384"/>
                  <a:gd name="T10" fmla="*/ T9 w 21216"/>
                  <a:gd name="T11" fmla="*/ 6171 h 21600"/>
                  <a:gd name="T12" fmla="+- 0 3456 384"/>
                  <a:gd name="T13" fmla="*/ T12 w 21216"/>
                  <a:gd name="T14" fmla="*/ 7714 h 21600"/>
                  <a:gd name="T15" fmla="+- 0 8640 384"/>
                  <a:gd name="T16" fmla="*/ T15 w 21216"/>
                  <a:gd name="T17" fmla="*/ 9257 h 21600"/>
                  <a:gd name="T18" fmla="+- 0 864 384"/>
                  <a:gd name="T19" fmla="*/ T18 w 21216"/>
                  <a:gd name="T20" fmla="*/ 12343 h 21600"/>
                  <a:gd name="T21" fmla="+- 0 3456 384"/>
                  <a:gd name="T22" fmla="*/ T21 w 21216"/>
                  <a:gd name="T23" fmla="*/ 15429 h 21600"/>
                  <a:gd name="T24" fmla="+- 0 21600 384"/>
                  <a:gd name="T25" fmla="*/ T24 w 21216"/>
                  <a:gd name="T26" fmla="*/ 216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</a:cxnLst>
                <a:rect l="0" t="0" r="r" b="b"/>
                <a:pathLst>
                  <a:path w="21216" h="21600">
                    <a:moveTo>
                      <a:pt x="3072" y="0"/>
                    </a:moveTo>
                    <a:cubicBezTo>
                      <a:pt x="4368" y="514"/>
                      <a:pt x="5664" y="1029"/>
                      <a:pt x="5664" y="1543"/>
                    </a:cubicBezTo>
                    <a:cubicBezTo>
                      <a:pt x="5664" y="2057"/>
                      <a:pt x="3072" y="2314"/>
                      <a:pt x="3072" y="3086"/>
                    </a:cubicBezTo>
                    <a:cubicBezTo>
                      <a:pt x="3072" y="3857"/>
                      <a:pt x="5664" y="5400"/>
                      <a:pt x="5664" y="6171"/>
                    </a:cubicBezTo>
                    <a:cubicBezTo>
                      <a:pt x="5664" y="6943"/>
                      <a:pt x="2640" y="7200"/>
                      <a:pt x="3072" y="7714"/>
                    </a:cubicBezTo>
                    <a:cubicBezTo>
                      <a:pt x="3504" y="8229"/>
                      <a:pt x="8688" y="8486"/>
                      <a:pt x="8256" y="9257"/>
                    </a:cubicBezTo>
                    <a:cubicBezTo>
                      <a:pt x="7824" y="10029"/>
                      <a:pt x="1344" y="11314"/>
                      <a:pt x="480" y="12343"/>
                    </a:cubicBezTo>
                    <a:cubicBezTo>
                      <a:pt x="-384" y="13371"/>
                      <a:pt x="-384" y="13886"/>
                      <a:pt x="3072" y="15429"/>
                    </a:cubicBezTo>
                    <a:cubicBezTo>
                      <a:pt x="6528" y="16971"/>
                      <a:pt x="13872" y="19286"/>
                      <a:pt x="21216" y="21600"/>
                    </a:cubicBezTo>
                  </a:path>
                </a:pathLst>
              </a:custGeom>
              <a:solidFill>
                <a:srgbClr val="80808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5" name="Rectangle 58">
                <a:extLst>
                  <a:ext uri="{FF2B5EF4-FFF2-40B4-BE49-F238E27FC236}">
                    <a16:creationId xmlns:a16="http://schemas.microsoft.com/office/drawing/2014/main" id="{839B9429-8738-B832-A40D-724384D77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"/>
                <a:ext cx="528" cy="528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9" name="Rectangle 60">
              <a:extLst>
                <a:ext uri="{FF2B5EF4-FFF2-40B4-BE49-F238E27FC236}">
                  <a16:creationId xmlns:a16="http://schemas.microsoft.com/office/drawing/2014/main" id="{E2ED2CDF-66F7-FC71-9205-5857BB3E8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888" y="2308225"/>
              <a:ext cx="11303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CC0099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physics</a:t>
              </a:r>
            </a:p>
          </p:txBody>
        </p:sp>
        <p:pic>
          <p:nvPicPr>
            <p:cNvPr id="90" name="Picture 61">
              <a:extLst>
                <a:ext uri="{FF2B5EF4-FFF2-40B4-BE49-F238E27FC236}">
                  <a16:creationId xmlns:a16="http://schemas.microsoft.com/office/drawing/2014/main" id="{9CDA53FC-3D63-AFCF-BEAE-132C98180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3530600"/>
              <a:ext cx="15240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1" name="Rectangle 63">
              <a:extLst>
                <a:ext uri="{FF2B5EF4-FFF2-40B4-BE49-F238E27FC236}">
                  <a16:creationId xmlns:a16="http://schemas.microsoft.com/office/drawing/2014/main" id="{C447EE36-E761-5902-D4C2-DE5998C05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400" y="3225800"/>
              <a:ext cx="474942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pple Symbols" charset="0"/>
                  <a:sym typeface="Times New Roman" charset="0"/>
                </a:rPr>
                <a:t>⨂B</a:t>
              </a:r>
            </a:p>
          </p:txBody>
        </p:sp>
        <p:sp>
          <p:nvSpPr>
            <p:cNvPr id="92" name="Line 64">
              <a:extLst>
                <a:ext uri="{FF2B5EF4-FFF2-40B4-BE49-F238E27FC236}">
                  <a16:creationId xmlns:a16="http://schemas.microsoft.com/office/drawing/2014/main" id="{914B67A0-E163-4243-C656-1CD283FD7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938" y="3594100"/>
              <a:ext cx="411162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</p:grpSp>
      <p:sp>
        <p:nvSpPr>
          <p:cNvPr id="131" name="ZoneTexte 2047">
            <a:extLst>
              <a:ext uri="{FF2B5EF4-FFF2-40B4-BE49-F238E27FC236}">
                <a16:creationId xmlns:a16="http://schemas.microsoft.com/office/drawing/2014/main" id="{3B665A6C-AF06-DA7A-BE0B-886A5AF741BC}"/>
              </a:ext>
            </a:extLst>
          </p:cNvPr>
          <p:cNvSpPr txBox="1"/>
          <p:nvPr/>
        </p:nvSpPr>
        <p:spPr>
          <a:xfrm>
            <a:off x="5213196" y="1590619"/>
            <a:ext cx="356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conventional neutrino (super) beam</a:t>
            </a: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9228E155-8581-B2E0-2283-C3BC5864EE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154" y="3202403"/>
            <a:ext cx="5685285" cy="183748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B9572E78-6758-9A93-5EE6-CD3E89D20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826" y="5022286"/>
            <a:ext cx="4042853" cy="1476400"/>
          </a:xfrm>
          <a:prstGeom prst="rect">
            <a:avLst/>
          </a:prstGeom>
        </p:spPr>
      </p:pic>
      <p:sp>
        <p:nvSpPr>
          <p:cNvPr id="134" name="ZoneTexte 14">
            <a:extLst>
              <a:ext uri="{FF2B5EF4-FFF2-40B4-BE49-F238E27FC236}">
                <a16:creationId xmlns:a16="http://schemas.microsoft.com/office/drawing/2014/main" id="{8E5FB0A3-34D6-C24E-41D3-AFF5E2F0217E}"/>
              </a:ext>
            </a:extLst>
          </p:cNvPr>
          <p:cNvSpPr txBox="1"/>
          <p:nvPr/>
        </p:nvSpPr>
        <p:spPr>
          <a:xfrm>
            <a:off x="4391931" y="6425063"/>
            <a:ext cx="5346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  <a:latin typeface="Times New Roman"/>
                <a:cs typeface="Times New Roman"/>
              </a:rPr>
              <a:t>at 100 km from the target, per year (in absence of oscillations)</a:t>
            </a:r>
          </a:p>
        </p:txBody>
      </p:sp>
      <p:sp>
        <p:nvSpPr>
          <p:cNvPr id="135" name="ZoneTexte 11">
            <a:extLst>
              <a:ext uri="{FF2B5EF4-FFF2-40B4-BE49-F238E27FC236}">
                <a16:creationId xmlns:a16="http://schemas.microsoft.com/office/drawing/2014/main" id="{5626E09C-824D-88DC-DEE0-DB4D38723C3C}"/>
              </a:ext>
            </a:extLst>
          </p:cNvPr>
          <p:cNvSpPr txBox="1"/>
          <p:nvPr/>
        </p:nvSpPr>
        <p:spPr>
          <a:xfrm>
            <a:off x="311729" y="4944414"/>
            <a:ext cx="3005994" cy="15542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small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contamination which could be used to measure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cross-sections in a near detector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AC4FA6-43F6-0E46-7F85-8694D0611E42}"/>
              </a:ext>
            </a:extLst>
          </p:cNvPr>
          <p:cNvSpPr txBox="1"/>
          <p:nvPr/>
        </p:nvSpPr>
        <p:spPr>
          <a:xfrm>
            <a:off x="4239338" y="3218944"/>
            <a:ext cx="1423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0432FF"/>
                </a:solidFill>
              </a:rPr>
              <a:t>"neutrino mode"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BA33B-8358-7030-1662-CDE03EB797A2}"/>
              </a:ext>
            </a:extLst>
          </p:cNvPr>
          <p:cNvSpPr txBox="1"/>
          <p:nvPr/>
        </p:nvSpPr>
        <p:spPr>
          <a:xfrm>
            <a:off x="7197223" y="3218944"/>
            <a:ext cx="1760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0432FF"/>
                </a:solidFill>
              </a:rPr>
              <a:t>"anti-neutrino mode"</a:t>
            </a:r>
          </a:p>
        </p:txBody>
      </p:sp>
    </p:spTree>
    <p:extLst>
      <p:ext uri="{BB962C8B-B14F-4D97-AF65-F5344CB8AC3E}">
        <p14:creationId xmlns:p14="http://schemas.microsoft.com/office/powerpoint/2010/main" val="260933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15E2928-3928-8041-B387-CC5248E43E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6977" y="1842946"/>
            <a:ext cx="2966589" cy="3225800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Kyuto, 29/03/2023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Yes, if we place our far detector at 350- 550 km from the neutrino source.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3477042" cy="369332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 Water Cherenkov detector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800" y="5424297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~20” PMTs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30% optical coverage</a:t>
            </a:r>
          </a:p>
        </p:txBody>
      </p:sp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291" y="256924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32798E-8EDA-8D41-A87C-5CD68F32F8F8}"/>
              </a:ext>
            </a:extLst>
          </p:cNvPr>
          <p:cNvCxnSpPr>
            <a:cxnSpLocks/>
          </p:cNvCxnSpPr>
          <p:nvPr/>
        </p:nvCxnSpPr>
        <p:spPr>
          <a:xfrm flipH="1">
            <a:off x="8644773" y="2667671"/>
            <a:ext cx="74111" cy="2175227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08D1E0-615C-0C40-98B8-C56A4141A27F}"/>
              </a:ext>
            </a:extLst>
          </p:cNvPr>
          <p:cNvSpPr txBox="1"/>
          <p:nvPr/>
        </p:nvSpPr>
        <p:spPr>
          <a:xfrm rot="5551263">
            <a:off x="8516195" y="3544818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75 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815C91-11D3-7144-8789-527717A48D29}"/>
              </a:ext>
            </a:extLst>
          </p:cNvPr>
          <p:cNvGrpSpPr/>
          <p:nvPr/>
        </p:nvGrpSpPr>
        <p:grpSpPr>
          <a:xfrm rot="16670658">
            <a:off x="7241818" y="3994061"/>
            <a:ext cx="369332" cy="1925053"/>
            <a:chOff x="8459561" y="2943726"/>
            <a:chExt cx="369332" cy="192505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1444C58-63DE-FE41-82B5-3802024482AA}"/>
                </a:ext>
              </a:extLst>
            </p:cNvPr>
            <p:cNvCxnSpPr>
              <a:cxnSpLocks/>
            </p:cNvCxnSpPr>
            <p:nvPr/>
          </p:nvCxnSpPr>
          <p:spPr>
            <a:xfrm>
              <a:off x="8758990" y="2943726"/>
              <a:ext cx="0" cy="1925053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87B373A-688D-FD45-8715-8D94A1EC339E}"/>
                </a:ext>
              </a:extLst>
            </p:cNvPr>
            <p:cNvSpPr txBox="1"/>
            <p:nvPr/>
          </p:nvSpPr>
          <p:spPr>
            <a:xfrm rot="5400000">
              <a:off x="8316252" y="3721586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75 m</a:t>
              </a:r>
            </a:p>
          </p:txBody>
        </p:sp>
      </p:grpSp>
      <p:pic>
        <p:nvPicPr>
          <p:cNvPr id="29" name="Immagine 5">
            <a:extLst>
              <a:ext uri="{FF2B5EF4-FFF2-40B4-BE49-F238E27FC236}">
                <a16:creationId xmlns:a16="http://schemas.microsoft.com/office/drawing/2014/main" id="{907E4378-305C-8742-AC12-0FEFD88347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8720" y="4835298"/>
            <a:ext cx="4415289" cy="17545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093592-EA0F-287B-F854-531DAFFBCF1A}"/>
              </a:ext>
            </a:extLst>
          </p:cNvPr>
          <p:cNvSpPr txBox="1"/>
          <p:nvPr/>
        </p:nvSpPr>
        <p:spPr>
          <a:xfrm>
            <a:off x="8652897" y="4734122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FFFF00"/>
                </a:solidFill>
              </a:rPr>
              <a:t>2x</a:t>
            </a:r>
          </a:p>
        </p:txBody>
      </p:sp>
    </p:spTree>
    <p:extLst>
      <p:ext uri="{BB962C8B-B14F-4D97-AF65-F5344CB8AC3E}">
        <p14:creationId xmlns:p14="http://schemas.microsoft.com/office/powerpoint/2010/main" val="5661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FD8442A-DB73-9889-0647-3BD6160D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50" y="1028033"/>
            <a:ext cx="8051800" cy="265476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29" y="3784358"/>
            <a:ext cx="7368407" cy="2555480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6822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Neutrinos in the far detector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Kyuto, 29/03/2023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1097090" y="699410"/>
            <a:ext cx="269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cs typeface="Times New Roman"/>
              </a:rPr>
              <a:t>540 km (2.5 GeV), 10 years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42050" y="6289885"/>
            <a:ext cx="820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cs typeface="Times New Roman"/>
              </a:rPr>
              <a:t>below </a:t>
            </a:r>
            <a:r>
              <a:rPr lang="el-GR" dirty="0" err="1">
                <a:solidFill>
                  <a:srgbClr val="0432FF"/>
                </a:solidFill>
                <a:cs typeface="Times New Roman"/>
              </a:rPr>
              <a:t>ν</a:t>
            </a:r>
            <a:r>
              <a:rPr lang="el-GR" baseline="-25000" dirty="0" err="1">
                <a:solidFill>
                  <a:srgbClr val="0432FF"/>
                </a:solidFill>
                <a:cs typeface="Times New Roman"/>
              </a:rPr>
              <a:t>τ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production, almost only QE events, not suffering too much by </a:t>
            </a:r>
            <a:r>
              <a:rPr lang="el-GR" dirty="0">
                <a:solidFill>
                  <a:srgbClr val="0432FF"/>
                </a:solidFill>
                <a:cs typeface="Times New Roman"/>
              </a:rPr>
              <a:t>π</a:t>
            </a:r>
            <a:r>
              <a:rPr lang="fr-CH" baseline="30000" dirty="0">
                <a:solidFill>
                  <a:srgbClr val="0432FF"/>
                </a:solidFill>
                <a:cs typeface="Times New Roman"/>
              </a:rPr>
              <a:t>0</a:t>
            </a:r>
            <a:r>
              <a:rPr lang="fr-CH" dirty="0">
                <a:solidFill>
                  <a:srgbClr val="0432FF"/>
                </a:solidFill>
                <a:cs typeface="Times New Roman"/>
              </a:rPr>
              <a:t> background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84695" y="1337712"/>
            <a:ext cx="11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21605" y="1337712"/>
            <a:ext cx="1582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92270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5 years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97774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5 years</a:t>
            </a:r>
          </a:p>
        </p:txBody>
      </p:sp>
      <p:sp>
        <p:nvSpPr>
          <p:cNvPr id="5" name="ZoneTexte 4"/>
          <p:cNvSpPr txBox="1"/>
          <p:nvPr/>
        </p:nvSpPr>
        <p:spPr>
          <a:xfrm rot="16200000">
            <a:off x="-119219" y="2355414"/>
            <a:ext cx="72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US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=0</a:t>
            </a:r>
            <a:endParaRPr lang="en-GB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33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2447449"/>
          </a:xfrm>
        </p:spPr>
        <p:txBody>
          <a:bodyPr>
            <a:normAutofit/>
          </a:bodyPr>
          <a:lstStyle/>
          <a:p>
            <a:r>
              <a:rPr lang="en-US" sz="4800" dirty="0"/>
              <a:t>ESS modifications to produce a neutrino Super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Kyuto, 29/03/2023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9455841">
            <a:off x="249863" y="5103715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:p14="http://schemas.microsoft.com/office/powerpoint/2010/main" val="42821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210263</TotalTime>
  <Words>2606</Words>
  <Application>Microsoft Macintosh PowerPoint</Application>
  <PresentationFormat>On-screen Show (4:3)</PresentationFormat>
  <Paragraphs>557</Paragraphs>
  <Slides>36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Times New Roman Bold</vt:lpstr>
      <vt:lpstr>Arial</vt:lpstr>
      <vt:lpstr>Arial Black</vt:lpstr>
      <vt:lpstr>Calibri</vt:lpstr>
      <vt:lpstr>Cambria Math</vt:lpstr>
      <vt:lpstr>Comic Sans MS</vt:lpstr>
      <vt:lpstr>Courier New</vt:lpstr>
      <vt:lpstr>Helvetica Light</vt:lpstr>
      <vt:lpstr>Lucida Grande</vt:lpstr>
      <vt:lpstr>Symbol</vt:lpstr>
      <vt:lpstr>Times New Roman</vt:lpstr>
      <vt:lpstr>Thème Office</vt:lpstr>
      <vt:lpstr>The European Spallation Source neutrino Super Beam project   Marcos Dracos IPHC-Strasbourg</vt:lpstr>
      <vt:lpstr>European Spallation Source</vt:lpstr>
      <vt:lpstr>ESS proton linac</vt:lpstr>
      <vt:lpstr>European Spallation Source as Neutrino Facility (2nd oscillation maximum)</vt:lpstr>
      <vt:lpstr>Neutrino Oscillation probability</vt:lpstr>
      <vt:lpstr>Having access to a powerful proton beam…</vt:lpstr>
      <vt:lpstr>Can we go to the 2nd oscillation maximum using our proton beam?</vt:lpstr>
      <vt:lpstr>Neutrinos in the far detector</vt:lpstr>
      <vt:lpstr>ESS modifications to produce a neutrino Super Beam</vt:lpstr>
      <vt:lpstr>How to add a neutrino facility?</vt:lpstr>
      <vt:lpstr>Which baseline?</vt:lpstr>
      <vt:lpstr>ESSνSB at the European level</vt:lpstr>
      <vt:lpstr>ESS modifications and operation</vt:lpstr>
      <vt:lpstr>Detectors</vt:lpstr>
      <vt:lpstr>After many Optimisations</vt:lpstr>
      <vt:lpstr>Final results</vt:lpstr>
      <vt:lpstr>Final ESSνSB facility configuration</vt:lpstr>
      <vt:lpstr>Muons at the level of the beam dump</vt:lpstr>
      <vt:lpstr>ESSνSB and (R&amp;D) synergies</vt:lpstr>
      <vt:lpstr>New proposed studies (mainly cross-section measurements)</vt:lpstr>
      <vt:lpstr>ESSνSB+</vt:lpstr>
      <vt:lpstr>ESSνSB+ WP</vt:lpstr>
      <vt:lpstr>ESSνSB+ kick-off meeting (ESS, Lund, Jan. 17 2023)</vt:lpstr>
      <vt:lpstr>Conclusion</vt:lpstr>
      <vt:lpstr>Backup</vt:lpstr>
      <vt:lpstr>What AI things about?</vt:lpstr>
      <vt:lpstr>Performance versus time</vt:lpstr>
      <vt:lpstr>Possible ESSνSB schedule (2nd generation neutrino Super Beam) </vt:lpstr>
      <vt:lpstr>δCP and model predictions</vt:lpstr>
      <vt:lpstr>Design Study ESSνSB (2018-2022)</vt:lpstr>
      <vt:lpstr>ESSνSB+ (Horizon Europe)</vt:lpstr>
      <vt:lpstr>Supporting institutions of ESSνSB</vt:lpstr>
      <vt:lpstr>δCP and Matter-antimatter asymmetry magnitude</vt:lpstr>
      <vt:lpstr>Comparisons</vt:lpstr>
      <vt:lpstr>Physics Performance</vt:lpstr>
      <vt:lpstr>Physics Performance</vt:lpstr>
    </vt:vector>
  </TitlesOfParts>
  <Company>IN2P3/CNRS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1599</cp:revision>
  <cp:lastPrinted>2013-03-04T17:31:58Z</cp:lastPrinted>
  <dcterms:created xsi:type="dcterms:W3CDTF">2012-07-27T00:22:31Z</dcterms:created>
  <dcterms:modified xsi:type="dcterms:W3CDTF">2023-03-28T12:32:19Z</dcterms:modified>
</cp:coreProperties>
</file>