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300" r:id="rId3"/>
    <p:sldId id="302" r:id="rId4"/>
    <p:sldId id="301" r:id="rId5"/>
    <p:sldId id="303" r:id="rId6"/>
    <p:sldId id="289" r:id="rId7"/>
    <p:sldId id="306" r:id="rId8"/>
    <p:sldId id="305" r:id="rId9"/>
    <p:sldId id="273" r:id="rId10"/>
    <p:sldId id="304" r:id="rId11"/>
    <p:sldId id="293" r:id="rId12"/>
    <p:sldId id="287" r:id="rId13"/>
    <p:sldId id="286" r:id="rId14"/>
    <p:sldId id="307" r:id="rId15"/>
    <p:sldId id="257" r:id="rId16"/>
    <p:sldId id="268" r:id="rId17"/>
    <p:sldId id="264" r:id="rId18"/>
    <p:sldId id="262" r:id="rId19"/>
    <p:sldId id="271" r:id="rId20"/>
    <p:sldId id="263" r:id="rId21"/>
    <p:sldId id="269" r:id="rId22"/>
    <p:sldId id="272" r:id="rId23"/>
    <p:sldId id="265"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157BA1-313F-46AA-89A9-980A1EA08310}">
          <p14:sldIdLst>
            <p14:sldId id="300"/>
            <p14:sldId id="302"/>
            <p14:sldId id="301"/>
            <p14:sldId id="303"/>
            <p14:sldId id="289"/>
            <p14:sldId id="306"/>
            <p14:sldId id="305"/>
            <p14:sldId id="273"/>
            <p14:sldId id="304"/>
            <p14:sldId id="293"/>
            <p14:sldId id="287"/>
            <p14:sldId id="286"/>
            <p14:sldId id="307"/>
            <p14:sldId id="257"/>
            <p14:sldId id="268"/>
            <p14:sldId id="264"/>
            <p14:sldId id="262"/>
            <p14:sldId id="271"/>
            <p14:sldId id="263"/>
            <p14:sldId id="269"/>
            <p14:sldId id="272"/>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p:cViewPr varScale="1">
        <p:scale>
          <a:sx n="81" d="100"/>
          <a:sy n="81" d="100"/>
        </p:scale>
        <p:origin x="63"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EA2FA-DB40-45C3-A3F8-51839A256570}" type="datetimeFigureOut">
              <a:rPr lang="nl-NL" smtClean="0"/>
              <a:t>16-11-2022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E9286-8999-4304-AD02-3F5F2FB694B1}" type="slidenum">
              <a:rPr lang="nl-NL" smtClean="0"/>
              <a:t>‹#›</a:t>
            </a:fld>
            <a:endParaRPr lang="nl-NL"/>
          </a:p>
        </p:txBody>
      </p:sp>
    </p:spTree>
    <p:extLst>
      <p:ext uri="{BB962C8B-B14F-4D97-AF65-F5344CB8AC3E}">
        <p14:creationId xmlns:p14="http://schemas.microsoft.com/office/powerpoint/2010/main" val="2456142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2F7CC-AA60-3647-B883-84AC2B21B545}"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419439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9A3F-C903-4357-B0E2-6315B73BAB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EAF741D8-EC42-458C-9254-66C5B9699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A198C216-6F91-49BE-B5DD-18456F298DBD}"/>
              </a:ext>
            </a:extLst>
          </p:cNvPr>
          <p:cNvSpPr>
            <a:spLocks noGrp="1"/>
          </p:cNvSpPr>
          <p:nvPr>
            <p:ph type="dt" sz="half" idx="10"/>
          </p:nvPr>
        </p:nvSpPr>
        <p:spPr/>
        <p:txBody>
          <a:bodyPr/>
          <a:lstStyle/>
          <a:p>
            <a:fld id="{4BF75BC1-8C56-4D89-9199-4449D8F64948}" type="datetimeFigureOut">
              <a:rPr lang="nl-NL" smtClean="0"/>
              <a:t>16-11-2022</a:t>
            </a:fld>
            <a:endParaRPr lang="nl-NL"/>
          </a:p>
        </p:txBody>
      </p:sp>
      <p:sp>
        <p:nvSpPr>
          <p:cNvPr id="5" name="Footer Placeholder 4">
            <a:extLst>
              <a:ext uri="{FF2B5EF4-FFF2-40B4-BE49-F238E27FC236}">
                <a16:creationId xmlns:a16="http://schemas.microsoft.com/office/drawing/2014/main" id="{2EE1C590-5242-4265-9A05-92A0B0507D1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335E523-B96D-4161-999F-0F186A4371F7}"/>
              </a:ext>
            </a:extLst>
          </p:cNvPr>
          <p:cNvSpPr>
            <a:spLocks noGrp="1"/>
          </p:cNvSpPr>
          <p:nvPr>
            <p:ph type="sldNum" sz="quarter" idx="12"/>
          </p:nvPr>
        </p:nvSpPr>
        <p:spPr/>
        <p:txBody>
          <a:bodyPr/>
          <a:lstStyle/>
          <a:p>
            <a:fld id="{23B50018-2086-4417-9254-4A5743F1B17F}" type="slidenum">
              <a:rPr lang="nl-NL" smtClean="0"/>
              <a:t>‹#›</a:t>
            </a:fld>
            <a:endParaRPr lang="nl-NL"/>
          </a:p>
        </p:txBody>
      </p:sp>
    </p:spTree>
    <p:extLst>
      <p:ext uri="{BB962C8B-B14F-4D97-AF65-F5344CB8AC3E}">
        <p14:creationId xmlns:p14="http://schemas.microsoft.com/office/powerpoint/2010/main" val="203337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FB46-3CB9-4C45-8A53-9D645D953A6D}"/>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8AB42C64-CD37-470B-8BD9-5829B220A7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8B0853E-A79C-4B4E-A2B6-71B6C020DEA5}"/>
              </a:ext>
            </a:extLst>
          </p:cNvPr>
          <p:cNvSpPr>
            <a:spLocks noGrp="1"/>
          </p:cNvSpPr>
          <p:nvPr>
            <p:ph type="dt" sz="half" idx="10"/>
          </p:nvPr>
        </p:nvSpPr>
        <p:spPr/>
        <p:txBody>
          <a:bodyPr/>
          <a:lstStyle/>
          <a:p>
            <a:fld id="{4BF75BC1-8C56-4D89-9199-4449D8F64948}" type="datetimeFigureOut">
              <a:rPr lang="nl-NL" smtClean="0"/>
              <a:t>16-11-2022</a:t>
            </a:fld>
            <a:endParaRPr lang="nl-NL"/>
          </a:p>
        </p:txBody>
      </p:sp>
      <p:sp>
        <p:nvSpPr>
          <p:cNvPr id="5" name="Footer Placeholder 4">
            <a:extLst>
              <a:ext uri="{FF2B5EF4-FFF2-40B4-BE49-F238E27FC236}">
                <a16:creationId xmlns:a16="http://schemas.microsoft.com/office/drawing/2014/main" id="{21915967-1482-4BEC-B389-B2AB84A2CAC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AAB5C3A-1FC7-44A8-9CCA-04404BF550BB}"/>
              </a:ext>
            </a:extLst>
          </p:cNvPr>
          <p:cNvSpPr>
            <a:spLocks noGrp="1"/>
          </p:cNvSpPr>
          <p:nvPr>
            <p:ph type="sldNum" sz="quarter" idx="12"/>
          </p:nvPr>
        </p:nvSpPr>
        <p:spPr/>
        <p:txBody>
          <a:bodyPr/>
          <a:lstStyle/>
          <a:p>
            <a:fld id="{23B50018-2086-4417-9254-4A5743F1B17F}" type="slidenum">
              <a:rPr lang="nl-NL" smtClean="0"/>
              <a:t>‹#›</a:t>
            </a:fld>
            <a:endParaRPr lang="nl-NL"/>
          </a:p>
        </p:txBody>
      </p:sp>
    </p:spTree>
    <p:extLst>
      <p:ext uri="{BB962C8B-B14F-4D97-AF65-F5344CB8AC3E}">
        <p14:creationId xmlns:p14="http://schemas.microsoft.com/office/powerpoint/2010/main" val="378618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9BCA2E-4951-4BE0-B6FB-4E40844EC4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51D84DB3-2A2A-43F7-80DF-77C863BDA1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AC600CB8-F383-4476-AB8D-6F0EBD386FFD}"/>
              </a:ext>
            </a:extLst>
          </p:cNvPr>
          <p:cNvSpPr>
            <a:spLocks noGrp="1"/>
          </p:cNvSpPr>
          <p:nvPr>
            <p:ph type="dt" sz="half" idx="10"/>
          </p:nvPr>
        </p:nvSpPr>
        <p:spPr/>
        <p:txBody>
          <a:bodyPr/>
          <a:lstStyle/>
          <a:p>
            <a:fld id="{4BF75BC1-8C56-4D89-9199-4449D8F64948}" type="datetimeFigureOut">
              <a:rPr lang="nl-NL" smtClean="0"/>
              <a:t>16-11-2022</a:t>
            </a:fld>
            <a:endParaRPr lang="nl-NL"/>
          </a:p>
        </p:txBody>
      </p:sp>
      <p:sp>
        <p:nvSpPr>
          <p:cNvPr id="5" name="Footer Placeholder 4">
            <a:extLst>
              <a:ext uri="{FF2B5EF4-FFF2-40B4-BE49-F238E27FC236}">
                <a16:creationId xmlns:a16="http://schemas.microsoft.com/office/drawing/2014/main" id="{67DE0B8B-6AC2-4EF9-A4E4-7D075D14E4D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1419F59-C80D-4BD7-85C0-AC0B4F7BAF0A}"/>
              </a:ext>
            </a:extLst>
          </p:cNvPr>
          <p:cNvSpPr>
            <a:spLocks noGrp="1"/>
          </p:cNvSpPr>
          <p:nvPr>
            <p:ph type="sldNum" sz="quarter" idx="12"/>
          </p:nvPr>
        </p:nvSpPr>
        <p:spPr/>
        <p:txBody>
          <a:bodyPr/>
          <a:lstStyle/>
          <a:p>
            <a:fld id="{23B50018-2086-4417-9254-4A5743F1B17F}" type="slidenum">
              <a:rPr lang="nl-NL" smtClean="0"/>
              <a:t>‹#›</a:t>
            </a:fld>
            <a:endParaRPr lang="nl-NL"/>
          </a:p>
        </p:txBody>
      </p:sp>
    </p:spTree>
    <p:extLst>
      <p:ext uri="{BB962C8B-B14F-4D97-AF65-F5344CB8AC3E}">
        <p14:creationId xmlns:p14="http://schemas.microsoft.com/office/powerpoint/2010/main" val="3019738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67E7-E60F-FF41-951C-66FED33E83AB}"/>
              </a:ext>
            </a:extLst>
          </p:cNvPr>
          <p:cNvSpPr>
            <a:spLocks noGrp="1"/>
          </p:cNvSpPr>
          <p:nvPr>
            <p:ph type="ctrTitle"/>
          </p:nvPr>
        </p:nvSpPr>
        <p:spPr>
          <a:xfrm>
            <a:off x="1124198" y="2921147"/>
            <a:ext cx="3701143" cy="2387600"/>
          </a:xfrm>
        </p:spPr>
        <p:txBody>
          <a:bodyPr anchor="b"/>
          <a:lstStyle>
            <a:lvl1pPr algn="r">
              <a:defRPr sz="6000" b="0" i="0">
                <a:latin typeface="Avenir Next" panose="020B0503020202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1F65570-CC95-2143-9E5E-F73C164D1E88}"/>
              </a:ext>
            </a:extLst>
          </p:cNvPr>
          <p:cNvSpPr>
            <a:spLocks noGrp="1"/>
          </p:cNvSpPr>
          <p:nvPr>
            <p:ph type="subTitle" idx="1"/>
          </p:nvPr>
        </p:nvSpPr>
        <p:spPr>
          <a:xfrm>
            <a:off x="6792684" y="3040379"/>
            <a:ext cx="4275118" cy="2149137"/>
          </a:xfrm>
        </p:spPr>
        <p:txBody>
          <a:bodyPr/>
          <a:lstStyle>
            <a:lvl1pPr marL="0" indent="0" algn="r">
              <a:buNone/>
              <a:defRPr sz="2400" b="0" i="0">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559657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66308-C554-6740-8B74-C35D1AD2BEA8}"/>
              </a:ext>
            </a:extLst>
          </p:cNvPr>
          <p:cNvSpPr>
            <a:spLocks noGrp="1"/>
          </p:cNvSpPr>
          <p:nvPr>
            <p:ph type="title"/>
          </p:nvPr>
        </p:nvSpPr>
        <p:spPr/>
        <p:txBody>
          <a:bodyPr>
            <a:normAutofit/>
          </a:bodyPr>
          <a:lstStyle>
            <a:lvl1pPr>
              <a:defRPr sz="3600" b="0" i="0">
                <a:latin typeface="Avenir Next" panose="020B0503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20EE8EE-C0F0-D341-B7B5-498D245BE229}"/>
              </a:ext>
            </a:extLst>
          </p:cNvPr>
          <p:cNvSpPr>
            <a:spLocks noGrp="1"/>
          </p:cNvSpPr>
          <p:nvPr>
            <p:ph idx="1"/>
          </p:nvPr>
        </p:nvSpPr>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stStyle>
          <a:p>
            <a:pPr lvl="0"/>
            <a:r>
              <a:rPr lang="en-GB" dirty="0"/>
              <a:t>Click to edit Master text styles</a:t>
            </a:r>
          </a:p>
          <a:p>
            <a:pPr lvl="1"/>
            <a:r>
              <a:rPr lang="en-GB" dirty="0"/>
              <a:t>Second level</a:t>
            </a:r>
          </a:p>
          <a:p>
            <a:pPr lvl="2"/>
            <a:r>
              <a:rPr lang="en-GB" dirty="0"/>
              <a:t>Third level</a:t>
            </a:r>
          </a:p>
        </p:txBody>
      </p:sp>
      <p:sp>
        <p:nvSpPr>
          <p:cNvPr id="7" name="Date Placeholder 3">
            <a:extLst>
              <a:ext uri="{FF2B5EF4-FFF2-40B4-BE49-F238E27FC236}">
                <a16:creationId xmlns:a16="http://schemas.microsoft.com/office/drawing/2014/main" id="{0A96F3DB-3237-F349-B184-9A72BEDA22E9}"/>
              </a:ext>
            </a:extLst>
          </p:cNvPr>
          <p:cNvSpPr>
            <a:spLocks noGrp="1"/>
          </p:cNvSpPr>
          <p:nvPr>
            <p:ph type="dt" sz="half" idx="2"/>
          </p:nvPr>
        </p:nvSpPr>
        <p:spPr>
          <a:xfrm>
            <a:off x="838200" y="6356350"/>
            <a:ext cx="2596116"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panose="020B0503020202020204" pitchFamily="34" charset="0"/>
              </a:defRPr>
            </a:lvl1pPr>
          </a:lstStyle>
          <a:p>
            <a:r>
              <a:rPr lang="de-CH" dirty="0"/>
              <a:t>Rome, November 18th, 2022</a:t>
            </a:r>
            <a:endParaRPr lang="en-US" dirty="0"/>
          </a:p>
        </p:txBody>
      </p:sp>
      <p:sp>
        <p:nvSpPr>
          <p:cNvPr id="8" name="Footer Placeholder 4">
            <a:extLst>
              <a:ext uri="{FF2B5EF4-FFF2-40B4-BE49-F238E27FC236}">
                <a16:creationId xmlns:a16="http://schemas.microsoft.com/office/drawing/2014/main" id="{D2BA6FF6-63DB-614F-8914-40F230C6554E}"/>
              </a:ext>
            </a:extLst>
          </p:cNvPr>
          <p:cNvSpPr>
            <a:spLocks noGrp="1"/>
          </p:cNvSpPr>
          <p:nvPr>
            <p:ph type="ftr" sz="quarter" idx="3"/>
          </p:nvPr>
        </p:nvSpPr>
        <p:spPr>
          <a:xfrm>
            <a:off x="3434315" y="6356350"/>
            <a:ext cx="7125123" cy="365125"/>
          </a:xfrm>
          <a:prstGeom prst="rect">
            <a:avLst/>
          </a:prstGeom>
        </p:spPr>
        <p:txBody>
          <a:bodyPr vert="horz" lIns="91440" tIns="45720" rIns="91440" bIns="45720" rtlCol="0" anchor="ctr"/>
          <a:lstStyle>
            <a:lvl1pPr algn="ctr">
              <a:defRPr sz="1200">
                <a:solidFill>
                  <a:schemeClr val="tx1">
                    <a:tint val="75000"/>
                  </a:schemeClr>
                </a:solidFill>
                <a:latin typeface="Avenir Next" panose="020B0503020202020204" pitchFamily="34" charset="0"/>
              </a:defRPr>
            </a:lvl1pPr>
          </a:lstStyle>
          <a:p>
            <a:r>
              <a:rPr lang="en-US" dirty="0"/>
              <a:t>ET Civil Engineering - </a:t>
            </a:r>
            <a:r>
              <a:rPr lang="en-US" dirty="0" err="1"/>
              <a:t>M.Marsella</a:t>
            </a:r>
            <a:endParaRPr lang="en-US" dirty="0"/>
          </a:p>
        </p:txBody>
      </p:sp>
      <p:sp>
        <p:nvSpPr>
          <p:cNvPr id="10" name="Slide Number Placeholder 5">
            <a:extLst>
              <a:ext uri="{FF2B5EF4-FFF2-40B4-BE49-F238E27FC236}">
                <a16:creationId xmlns:a16="http://schemas.microsoft.com/office/drawing/2014/main" id="{332181FA-A637-EB40-90CA-5D24A53039E2}"/>
              </a:ext>
            </a:extLst>
          </p:cNvPr>
          <p:cNvSpPr>
            <a:spLocks noGrp="1"/>
          </p:cNvSpPr>
          <p:nvPr>
            <p:ph type="sldNum" sz="quarter" idx="4"/>
          </p:nvPr>
        </p:nvSpPr>
        <p:spPr>
          <a:xfrm>
            <a:off x="10559440" y="6356350"/>
            <a:ext cx="794359"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panose="020B0503020202020204" pitchFamily="34" charset="0"/>
              </a:defRPr>
            </a:lvl1pPr>
          </a:lstStyle>
          <a:p>
            <a:fld id="{6E2A57F7-DDCB-964A-A46D-04B15F889B0A}" type="slidenum">
              <a:rPr lang="en-US" smtClean="0"/>
              <a:pPr/>
              <a:t>‹#›</a:t>
            </a:fld>
            <a:endParaRPr lang="en-US" dirty="0"/>
          </a:p>
        </p:txBody>
      </p:sp>
      <p:cxnSp>
        <p:nvCxnSpPr>
          <p:cNvPr id="5" name="Straight Connector 4">
            <a:extLst>
              <a:ext uri="{FF2B5EF4-FFF2-40B4-BE49-F238E27FC236}">
                <a16:creationId xmlns:a16="http://schemas.microsoft.com/office/drawing/2014/main" id="{0C44ACC8-EA55-3046-88F2-5FE056E176F8}"/>
              </a:ext>
            </a:extLst>
          </p:cNvPr>
          <p:cNvCxnSpPr>
            <a:cxnSpLocks/>
          </p:cNvCxnSpPr>
          <p:nvPr userDrawn="1"/>
        </p:nvCxnSpPr>
        <p:spPr>
          <a:xfrm>
            <a:off x="838200" y="6355088"/>
            <a:ext cx="105156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49910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D362-5F2D-3547-B6B5-18C81C7C8145}"/>
              </a:ext>
            </a:extLst>
          </p:cNvPr>
          <p:cNvSpPr>
            <a:spLocks noGrp="1"/>
          </p:cNvSpPr>
          <p:nvPr>
            <p:ph type="title"/>
          </p:nvPr>
        </p:nvSpPr>
        <p:spPr/>
        <p:txBody>
          <a:bodyPr>
            <a:normAutofit/>
          </a:bodyPr>
          <a:lstStyle>
            <a:lvl1pPr>
              <a:defRPr sz="3600" b="0" i="0">
                <a:latin typeface="Avenir Next" panose="020B0503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923C3168-495D-6F49-A17C-9F5C6BE8FB5D}"/>
              </a:ext>
            </a:extLst>
          </p:cNvPr>
          <p:cNvSpPr>
            <a:spLocks noGrp="1"/>
          </p:cNvSpPr>
          <p:nvPr>
            <p:ph sz="half" idx="1"/>
          </p:nvPr>
        </p:nvSpPr>
        <p:spPr>
          <a:xfrm>
            <a:off x="838200" y="1825625"/>
            <a:ext cx="5181600" cy="4351338"/>
          </a:xfrm>
        </p:spPr>
        <p:txBody>
          <a:bodyPr/>
          <a:lstStyle>
            <a:lvl1pPr>
              <a:defRPr b="0" i="0">
                <a:latin typeface="Avenir Next" panose="020B0503020202020204" pitchFamily="34" charset="0"/>
              </a:defRPr>
            </a:lvl1pPr>
            <a:lvl2pPr>
              <a:defRPr b="0" i="0">
                <a:latin typeface="Avenir Next" panose="020B0503020202020204" pitchFamily="34" charset="0"/>
              </a:defRPr>
            </a:lvl2pPr>
          </a:lstStyle>
          <a:p>
            <a:pPr lvl="0"/>
            <a:r>
              <a:rPr lang="en-GB" dirty="0"/>
              <a:t>Click to edit Master text styles</a:t>
            </a:r>
          </a:p>
          <a:p>
            <a:pPr lvl="1"/>
            <a:r>
              <a:rPr lang="en-GB" dirty="0"/>
              <a:t>Second level</a:t>
            </a:r>
          </a:p>
        </p:txBody>
      </p:sp>
      <p:sp>
        <p:nvSpPr>
          <p:cNvPr id="4" name="Content Placeholder 3">
            <a:extLst>
              <a:ext uri="{FF2B5EF4-FFF2-40B4-BE49-F238E27FC236}">
                <a16:creationId xmlns:a16="http://schemas.microsoft.com/office/drawing/2014/main" id="{490DAAF5-C20A-AC46-B389-B73AA4DDAD15}"/>
              </a:ext>
            </a:extLst>
          </p:cNvPr>
          <p:cNvSpPr>
            <a:spLocks noGrp="1"/>
          </p:cNvSpPr>
          <p:nvPr>
            <p:ph sz="half" idx="2"/>
          </p:nvPr>
        </p:nvSpPr>
        <p:spPr>
          <a:xfrm>
            <a:off x="6172200" y="1825625"/>
            <a:ext cx="5181600" cy="4351338"/>
          </a:xfrm>
        </p:spPr>
        <p:txBody>
          <a:bodyPr/>
          <a:lstStyle>
            <a:lvl1pPr>
              <a:defRPr b="0" i="0">
                <a:latin typeface="Avenir Next" panose="020B0503020202020204" pitchFamily="34" charset="0"/>
              </a:defRPr>
            </a:lvl1pPr>
            <a:lvl2pPr>
              <a:defRPr b="0" i="0">
                <a:latin typeface="Avenir Next" panose="020B0503020202020204" pitchFamily="34" charset="0"/>
              </a:defRPr>
            </a:lvl2pPr>
          </a:lstStyle>
          <a:p>
            <a:pPr lvl="0"/>
            <a:r>
              <a:rPr lang="en-GB" dirty="0"/>
              <a:t>Click to edit Master text styles</a:t>
            </a:r>
          </a:p>
          <a:p>
            <a:pPr lvl="1"/>
            <a:r>
              <a:rPr lang="en-GB" dirty="0"/>
              <a:t>Second level</a:t>
            </a:r>
          </a:p>
        </p:txBody>
      </p:sp>
      <p:sp>
        <p:nvSpPr>
          <p:cNvPr id="8" name="Date Placeholder 3">
            <a:extLst>
              <a:ext uri="{FF2B5EF4-FFF2-40B4-BE49-F238E27FC236}">
                <a16:creationId xmlns:a16="http://schemas.microsoft.com/office/drawing/2014/main" id="{457DC530-438C-3E46-9B6B-274558636915}"/>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panose="020B0503020202020204" pitchFamily="34" charset="0"/>
              </a:defRPr>
            </a:lvl1pPr>
          </a:lstStyle>
          <a:p>
            <a:r>
              <a:rPr lang="de-CH" dirty="0"/>
              <a:t>Rome, November 18th, 2022</a:t>
            </a:r>
            <a:endParaRPr lang="en-US" dirty="0"/>
          </a:p>
        </p:txBody>
      </p:sp>
      <p:sp>
        <p:nvSpPr>
          <p:cNvPr id="9" name="Footer Placeholder 4">
            <a:extLst>
              <a:ext uri="{FF2B5EF4-FFF2-40B4-BE49-F238E27FC236}">
                <a16:creationId xmlns:a16="http://schemas.microsoft.com/office/drawing/2014/main" id="{F31C909A-B393-6745-BE22-9B448BD3D1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panose="020B0503020202020204" pitchFamily="34" charset="0"/>
              </a:defRPr>
            </a:lvl1pPr>
          </a:lstStyle>
          <a:p>
            <a:r>
              <a:rPr lang="en-US" dirty="0"/>
              <a:t>ET Civil Engineering - </a:t>
            </a:r>
            <a:r>
              <a:rPr lang="en-US" dirty="0" err="1"/>
              <a:t>M.Marsella</a:t>
            </a:r>
            <a:endParaRPr lang="en-US" dirty="0"/>
          </a:p>
        </p:txBody>
      </p:sp>
      <p:sp>
        <p:nvSpPr>
          <p:cNvPr id="11" name="Slide Number Placeholder 5">
            <a:extLst>
              <a:ext uri="{FF2B5EF4-FFF2-40B4-BE49-F238E27FC236}">
                <a16:creationId xmlns:a16="http://schemas.microsoft.com/office/drawing/2014/main" id="{206C73C9-69BA-8148-A3AA-2C63E8C8A4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panose="020B0503020202020204" pitchFamily="34" charset="0"/>
              </a:defRPr>
            </a:lvl1pPr>
          </a:lstStyle>
          <a:p>
            <a:fld id="{6E2A57F7-DDCB-964A-A46D-04B15F889B0A}" type="slidenum">
              <a:rPr lang="en-US" smtClean="0"/>
              <a:pPr/>
              <a:t>‹#›</a:t>
            </a:fld>
            <a:endParaRPr lang="en-US" dirty="0"/>
          </a:p>
        </p:txBody>
      </p:sp>
      <p:cxnSp>
        <p:nvCxnSpPr>
          <p:cNvPr id="12" name="Straight Connector 11">
            <a:extLst>
              <a:ext uri="{FF2B5EF4-FFF2-40B4-BE49-F238E27FC236}">
                <a16:creationId xmlns:a16="http://schemas.microsoft.com/office/drawing/2014/main" id="{3054DBC6-7EE1-9B4A-B7D4-D671848FA7E2}"/>
              </a:ext>
            </a:extLst>
          </p:cNvPr>
          <p:cNvCxnSpPr>
            <a:cxnSpLocks/>
          </p:cNvCxnSpPr>
          <p:nvPr userDrawn="1"/>
        </p:nvCxnSpPr>
        <p:spPr>
          <a:xfrm>
            <a:off x="838200" y="6355088"/>
            <a:ext cx="105156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82535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CF7BF-2B99-434E-BC21-6466F95DB2CF}"/>
              </a:ext>
            </a:extLst>
          </p:cNvPr>
          <p:cNvSpPr>
            <a:spLocks noGrp="1"/>
          </p:cNvSpPr>
          <p:nvPr>
            <p:ph type="title"/>
          </p:nvPr>
        </p:nvSpPr>
        <p:spPr/>
        <p:txBody>
          <a:bodyPr>
            <a:normAutofit/>
          </a:bodyPr>
          <a:lstStyle>
            <a:lvl1pPr>
              <a:defRPr sz="3600" b="0" i="0">
                <a:latin typeface="Avenir Next" panose="020B0503020202020204" pitchFamily="34" charset="0"/>
              </a:defRPr>
            </a:lvl1pPr>
          </a:lstStyle>
          <a:p>
            <a:r>
              <a:rPr lang="en-GB" dirty="0"/>
              <a:t>Click to edit Master title style</a:t>
            </a:r>
            <a:endParaRPr lang="en-US" dirty="0"/>
          </a:p>
        </p:txBody>
      </p:sp>
      <p:sp>
        <p:nvSpPr>
          <p:cNvPr id="6" name="Date Placeholder 3">
            <a:extLst>
              <a:ext uri="{FF2B5EF4-FFF2-40B4-BE49-F238E27FC236}">
                <a16:creationId xmlns:a16="http://schemas.microsoft.com/office/drawing/2014/main" id="{67F3FB57-0260-0D4D-BC39-D9143CFEB6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panose="020B0503020202020204" pitchFamily="34" charset="0"/>
              </a:defRPr>
            </a:lvl1pPr>
          </a:lstStyle>
          <a:p>
            <a:r>
              <a:rPr lang="de-CH" dirty="0"/>
              <a:t>Rome, November 18th, 2022</a:t>
            </a:r>
            <a:endParaRPr lang="en-US" dirty="0"/>
          </a:p>
        </p:txBody>
      </p:sp>
      <p:sp>
        <p:nvSpPr>
          <p:cNvPr id="7" name="Footer Placeholder 4">
            <a:extLst>
              <a:ext uri="{FF2B5EF4-FFF2-40B4-BE49-F238E27FC236}">
                <a16:creationId xmlns:a16="http://schemas.microsoft.com/office/drawing/2014/main" id="{51CBD742-2311-A54A-973C-B4CEE441F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panose="020B0503020202020204" pitchFamily="34" charset="0"/>
              </a:defRPr>
            </a:lvl1pPr>
          </a:lstStyle>
          <a:p>
            <a:r>
              <a:rPr lang="en-US" dirty="0"/>
              <a:t>ET Civil Engineering - </a:t>
            </a:r>
            <a:r>
              <a:rPr lang="en-US" dirty="0" err="1"/>
              <a:t>M.Marsella</a:t>
            </a:r>
            <a:endParaRPr lang="en-US" dirty="0"/>
          </a:p>
        </p:txBody>
      </p:sp>
      <p:sp>
        <p:nvSpPr>
          <p:cNvPr id="9" name="Slide Number Placeholder 5">
            <a:extLst>
              <a:ext uri="{FF2B5EF4-FFF2-40B4-BE49-F238E27FC236}">
                <a16:creationId xmlns:a16="http://schemas.microsoft.com/office/drawing/2014/main" id="{1EA912BB-F421-864B-A6A9-2BEDA56E18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Next" panose="020B0503020202020204" pitchFamily="34" charset="0"/>
              </a:defRPr>
            </a:lvl1pPr>
          </a:lstStyle>
          <a:p>
            <a:r>
              <a:rPr lang="en-US" dirty="0"/>
              <a:t>WP5 – ISB kick-off Meeting          </a:t>
            </a:r>
            <a:fld id="{6E2A57F7-DDCB-964A-A46D-04B15F889B0A}" type="slidenum">
              <a:rPr lang="en-US" smtClean="0"/>
              <a:pPr/>
              <a:t>‹#›</a:t>
            </a:fld>
            <a:endParaRPr lang="en-US" dirty="0"/>
          </a:p>
        </p:txBody>
      </p:sp>
      <p:cxnSp>
        <p:nvCxnSpPr>
          <p:cNvPr id="10" name="Straight Connector 9">
            <a:extLst>
              <a:ext uri="{FF2B5EF4-FFF2-40B4-BE49-F238E27FC236}">
                <a16:creationId xmlns:a16="http://schemas.microsoft.com/office/drawing/2014/main" id="{DF0AD27F-F859-1240-BBAF-AA6909E63FB2}"/>
              </a:ext>
            </a:extLst>
          </p:cNvPr>
          <p:cNvCxnSpPr>
            <a:cxnSpLocks/>
          </p:cNvCxnSpPr>
          <p:nvPr userDrawn="1"/>
        </p:nvCxnSpPr>
        <p:spPr>
          <a:xfrm>
            <a:off x="838200" y="6355088"/>
            <a:ext cx="105156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5736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7B93FDB-DB10-7641-AE82-2E502EFAB9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panose="020B0503020202020204" pitchFamily="34" charset="0"/>
              </a:defRPr>
            </a:lvl1pPr>
          </a:lstStyle>
          <a:p>
            <a:r>
              <a:rPr lang="de-CH" dirty="0"/>
              <a:t>Rome, November 18th, 2022</a:t>
            </a:r>
            <a:endParaRPr lang="en-US" dirty="0"/>
          </a:p>
        </p:txBody>
      </p:sp>
      <p:sp>
        <p:nvSpPr>
          <p:cNvPr id="6" name="Footer Placeholder 4">
            <a:extLst>
              <a:ext uri="{FF2B5EF4-FFF2-40B4-BE49-F238E27FC236}">
                <a16:creationId xmlns:a16="http://schemas.microsoft.com/office/drawing/2014/main" id="{78D68476-A434-2F45-848C-9B181D38E4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panose="020B0503020202020204" pitchFamily="34" charset="0"/>
              </a:defRPr>
            </a:lvl1pPr>
          </a:lstStyle>
          <a:p>
            <a:r>
              <a:rPr lang="en-US" dirty="0"/>
              <a:t>ET Civil Engineering - </a:t>
            </a:r>
            <a:r>
              <a:rPr lang="en-US" dirty="0" err="1"/>
              <a:t>M.Marsella</a:t>
            </a:r>
            <a:endParaRPr lang="en-US" dirty="0"/>
          </a:p>
        </p:txBody>
      </p:sp>
      <p:sp>
        <p:nvSpPr>
          <p:cNvPr id="8" name="Slide Number Placeholder 5">
            <a:extLst>
              <a:ext uri="{FF2B5EF4-FFF2-40B4-BE49-F238E27FC236}">
                <a16:creationId xmlns:a16="http://schemas.microsoft.com/office/drawing/2014/main" id="{910348B3-67B2-8540-A406-2196174C50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Next" panose="020B0503020202020204" pitchFamily="34" charset="0"/>
              </a:defRPr>
            </a:lvl1pPr>
          </a:lstStyle>
          <a:p>
            <a:r>
              <a:rPr lang="en-US" dirty="0"/>
              <a:t>WP5 – ISB kick-off Meeting          </a:t>
            </a:r>
            <a:fld id="{6E2A57F7-DDCB-964A-A46D-04B15F889B0A}" type="slidenum">
              <a:rPr lang="en-US" smtClean="0"/>
              <a:pPr/>
              <a:t>‹#›</a:t>
            </a:fld>
            <a:endParaRPr lang="en-US" dirty="0"/>
          </a:p>
        </p:txBody>
      </p:sp>
      <p:cxnSp>
        <p:nvCxnSpPr>
          <p:cNvPr id="9" name="Straight Connector 8">
            <a:extLst>
              <a:ext uri="{FF2B5EF4-FFF2-40B4-BE49-F238E27FC236}">
                <a16:creationId xmlns:a16="http://schemas.microsoft.com/office/drawing/2014/main" id="{FAFBF7BB-4D33-2447-87AE-DC16CED262FA}"/>
              </a:ext>
            </a:extLst>
          </p:cNvPr>
          <p:cNvCxnSpPr>
            <a:cxnSpLocks/>
          </p:cNvCxnSpPr>
          <p:nvPr userDrawn="1"/>
        </p:nvCxnSpPr>
        <p:spPr>
          <a:xfrm>
            <a:off x="838200" y="6355088"/>
            <a:ext cx="105156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0596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13FC-DB97-4200-8A1E-26757EE3325F}"/>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30EEA478-2FC1-4913-8B30-8A9DC4805D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0DC8C94B-DFA8-42BB-BEF7-34856887A6D9}"/>
              </a:ext>
            </a:extLst>
          </p:cNvPr>
          <p:cNvSpPr>
            <a:spLocks noGrp="1"/>
          </p:cNvSpPr>
          <p:nvPr>
            <p:ph type="dt" sz="half" idx="10"/>
          </p:nvPr>
        </p:nvSpPr>
        <p:spPr/>
        <p:txBody>
          <a:bodyPr/>
          <a:lstStyle/>
          <a:p>
            <a:fld id="{4BF75BC1-8C56-4D89-9199-4449D8F64948}" type="datetimeFigureOut">
              <a:rPr lang="nl-NL" smtClean="0"/>
              <a:t>16-11-2022</a:t>
            </a:fld>
            <a:endParaRPr lang="nl-NL"/>
          </a:p>
        </p:txBody>
      </p:sp>
      <p:sp>
        <p:nvSpPr>
          <p:cNvPr id="5" name="Footer Placeholder 4">
            <a:extLst>
              <a:ext uri="{FF2B5EF4-FFF2-40B4-BE49-F238E27FC236}">
                <a16:creationId xmlns:a16="http://schemas.microsoft.com/office/drawing/2014/main" id="{56010C29-5DF4-4A10-B3E3-D407F9F0BB6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2F42CEA-9F13-4E4A-B9B7-BB12050A4C8D}"/>
              </a:ext>
            </a:extLst>
          </p:cNvPr>
          <p:cNvSpPr>
            <a:spLocks noGrp="1"/>
          </p:cNvSpPr>
          <p:nvPr>
            <p:ph type="sldNum" sz="quarter" idx="12"/>
          </p:nvPr>
        </p:nvSpPr>
        <p:spPr/>
        <p:txBody>
          <a:bodyPr/>
          <a:lstStyle/>
          <a:p>
            <a:fld id="{23B50018-2086-4417-9254-4A5743F1B17F}" type="slidenum">
              <a:rPr lang="nl-NL" smtClean="0"/>
              <a:t>‹#›</a:t>
            </a:fld>
            <a:endParaRPr lang="nl-NL"/>
          </a:p>
        </p:txBody>
      </p:sp>
    </p:spTree>
    <p:extLst>
      <p:ext uri="{BB962C8B-B14F-4D97-AF65-F5344CB8AC3E}">
        <p14:creationId xmlns:p14="http://schemas.microsoft.com/office/powerpoint/2010/main" val="347317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159F-3EE1-41CD-B6CB-951FCDCA1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C75E7006-4662-4244-AC3B-B5F4A5C3C7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B5A101-7283-4EFA-B643-04D519FD8DC1}"/>
              </a:ext>
            </a:extLst>
          </p:cNvPr>
          <p:cNvSpPr>
            <a:spLocks noGrp="1"/>
          </p:cNvSpPr>
          <p:nvPr>
            <p:ph type="dt" sz="half" idx="10"/>
          </p:nvPr>
        </p:nvSpPr>
        <p:spPr/>
        <p:txBody>
          <a:bodyPr/>
          <a:lstStyle/>
          <a:p>
            <a:fld id="{4BF75BC1-8C56-4D89-9199-4449D8F64948}" type="datetimeFigureOut">
              <a:rPr lang="nl-NL" smtClean="0"/>
              <a:t>16-11-2022</a:t>
            </a:fld>
            <a:endParaRPr lang="nl-NL"/>
          </a:p>
        </p:txBody>
      </p:sp>
      <p:sp>
        <p:nvSpPr>
          <p:cNvPr id="5" name="Footer Placeholder 4">
            <a:extLst>
              <a:ext uri="{FF2B5EF4-FFF2-40B4-BE49-F238E27FC236}">
                <a16:creationId xmlns:a16="http://schemas.microsoft.com/office/drawing/2014/main" id="{5F092F54-5E30-44E9-A40A-9070BEE6EAB7}"/>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7EA2324-D20F-4055-AB40-D5C36CDEA116}"/>
              </a:ext>
            </a:extLst>
          </p:cNvPr>
          <p:cNvSpPr>
            <a:spLocks noGrp="1"/>
          </p:cNvSpPr>
          <p:nvPr>
            <p:ph type="sldNum" sz="quarter" idx="12"/>
          </p:nvPr>
        </p:nvSpPr>
        <p:spPr/>
        <p:txBody>
          <a:bodyPr/>
          <a:lstStyle/>
          <a:p>
            <a:fld id="{23B50018-2086-4417-9254-4A5743F1B17F}" type="slidenum">
              <a:rPr lang="nl-NL" smtClean="0"/>
              <a:t>‹#›</a:t>
            </a:fld>
            <a:endParaRPr lang="nl-NL"/>
          </a:p>
        </p:txBody>
      </p:sp>
    </p:spTree>
    <p:extLst>
      <p:ext uri="{BB962C8B-B14F-4D97-AF65-F5344CB8AC3E}">
        <p14:creationId xmlns:p14="http://schemas.microsoft.com/office/powerpoint/2010/main" val="217191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00C9-00A1-4B1B-95BC-1582A1B0C0F5}"/>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99C10E4B-0C6A-47AC-869C-F1D488C0B5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CB3DF017-428D-4BFC-9209-08C1A31D91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288EEA8-9B0A-4A72-8722-BC8EC5D8E33C}"/>
              </a:ext>
            </a:extLst>
          </p:cNvPr>
          <p:cNvSpPr>
            <a:spLocks noGrp="1"/>
          </p:cNvSpPr>
          <p:nvPr>
            <p:ph type="dt" sz="half" idx="10"/>
          </p:nvPr>
        </p:nvSpPr>
        <p:spPr/>
        <p:txBody>
          <a:bodyPr/>
          <a:lstStyle/>
          <a:p>
            <a:fld id="{4BF75BC1-8C56-4D89-9199-4449D8F64948}" type="datetimeFigureOut">
              <a:rPr lang="nl-NL" smtClean="0"/>
              <a:t>16-11-2022</a:t>
            </a:fld>
            <a:endParaRPr lang="nl-NL"/>
          </a:p>
        </p:txBody>
      </p:sp>
      <p:sp>
        <p:nvSpPr>
          <p:cNvPr id="6" name="Footer Placeholder 5">
            <a:extLst>
              <a:ext uri="{FF2B5EF4-FFF2-40B4-BE49-F238E27FC236}">
                <a16:creationId xmlns:a16="http://schemas.microsoft.com/office/drawing/2014/main" id="{8EC97750-361E-4D4C-ABC4-8B103685C7F1}"/>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14267EB-83D0-4B2C-936D-2316AB0C9654}"/>
              </a:ext>
            </a:extLst>
          </p:cNvPr>
          <p:cNvSpPr>
            <a:spLocks noGrp="1"/>
          </p:cNvSpPr>
          <p:nvPr>
            <p:ph type="sldNum" sz="quarter" idx="12"/>
          </p:nvPr>
        </p:nvSpPr>
        <p:spPr/>
        <p:txBody>
          <a:bodyPr/>
          <a:lstStyle/>
          <a:p>
            <a:fld id="{23B50018-2086-4417-9254-4A5743F1B17F}" type="slidenum">
              <a:rPr lang="nl-NL" smtClean="0"/>
              <a:t>‹#›</a:t>
            </a:fld>
            <a:endParaRPr lang="nl-NL"/>
          </a:p>
        </p:txBody>
      </p:sp>
    </p:spTree>
    <p:extLst>
      <p:ext uri="{BB962C8B-B14F-4D97-AF65-F5344CB8AC3E}">
        <p14:creationId xmlns:p14="http://schemas.microsoft.com/office/powerpoint/2010/main" val="287072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1B69-757A-4A02-8D02-0681F8EF1CD0}"/>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4A42D4F3-66B6-4CC2-9F38-3BC6E3E02B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867DFD-16E8-4330-969F-4113EDD4F8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50F1F00F-5163-4381-AB4F-BFF17AF47E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BF9EFC-FE4D-4906-8A74-C5E5631CE0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FAB4D897-DAB7-4B94-AE26-0CD4011C2B8F}"/>
              </a:ext>
            </a:extLst>
          </p:cNvPr>
          <p:cNvSpPr>
            <a:spLocks noGrp="1"/>
          </p:cNvSpPr>
          <p:nvPr>
            <p:ph type="dt" sz="half" idx="10"/>
          </p:nvPr>
        </p:nvSpPr>
        <p:spPr/>
        <p:txBody>
          <a:bodyPr/>
          <a:lstStyle/>
          <a:p>
            <a:fld id="{4BF75BC1-8C56-4D89-9199-4449D8F64948}" type="datetimeFigureOut">
              <a:rPr lang="nl-NL" smtClean="0"/>
              <a:t>16-11-2022</a:t>
            </a:fld>
            <a:endParaRPr lang="nl-NL"/>
          </a:p>
        </p:txBody>
      </p:sp>
      <p:sp>
        <p:nvSpPr>
          <p:cNvPr id="8" name="Footer Placeholder 7">
            <a:extLst>
              <a:ext uri="{FF2B5EF4-FFF2-40B4-BE49-F238E27FC236}">
                <a16:creationId xmlns:a16="http://schemas.microsoft.com/office/drawing/2014/main" id="{CE1FB213-D891-4D30-9808-282022C3934E}"/>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78690BD5-9D32-4328-9E8A-4748F02BB69F}"/>
              </a:ext>
            </a:extLst>
          </p:cNvPr>
          <p:cNvSpPr>
            <a:spLocks noGrp="1"/>
          </p:cNvSpPr>
          <p:nvPr>
            <p:ph type="sldNum" sz="quarter" idx="12"/>
          </p:nvPr>
        </p:nvSpPr>
        <p:spPr/>
        <p:txBody>
          <a:bodyPr/>
          <a:lstStyle/>
          <a:p>
            <a:fld id="{23B50018-2086-4417-9254-4A5743F1B17F}" type="slidenum">
              <a:rPr lang="nl-NL" smtClean="0"/>
              <a:t>‹#›</a:t>
            </a:fld>
            <a:endParaRPr lang="nl-NL"/>
          </a:p>
        </p:txBody>
      </p:sp>
    </p:spTree>
    <p:extLst>
      <p:ext uri="{BB962C8B-B14F-4D97-AF65-F5344CB8AC3E}">
        <p14:creationId xmlns:p14="http://schemas.microsoft.com/office/powerpoint/2010/main" val="410575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B2F27-6F54-4F7A-9777-647D5A2448C5}"/>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A2572EFE-9DF0-49A7-940E-66A51A3BBA22}"/>
              </a:ext>
            </a:extLst>
          </p:cNvPr>
          <p:cNvSpPr>
            <a:spLocks noGrp="1"/>
          </p:cNvSpPr>
          <p:nvPr>
            <p:ph type="dt" sz="half" idx="10"/>
          </p:nvPr>
        </p:nvSpPr>
        <p:spPr/>
        <p:txBody>
          <a:bodyPr/>
          <a:lstStyle/>
          <a:p>
            <a:fld id="{4BF75BC1-8C56-4D89-9199-4449D8F64948}" type="datetimeFigureOut">
              <a:rPr lang="nl-NL" smtClean="0"/>
              <a:t>16-11-2022</a:t>
            </a:fld>
            <a:endParaRPr lang="nl-NL"/>
          </a:p>
        </p:txBody>
      </p:sp>
      <p:sp>
        <p:nvSpPr>
          <p:cNvPr id="4" name="Footer Placeholder 3">
            <a:extLst>
              <a:ext uri="{FF2B5EF4-FFF2-40B4-BE49-F238E27FC236}">
                <a16:creationId xmlns:a16="http://schemas.microsoft.com/office/drawing/2014/main" id="{F3B3DD07-5094-41A9-8779-3072C365CA00}"/>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0206797-5B9D-4461-A476-91EB7858D8DD}"/>
              </a:ext>
            </a:extLst>
          </p:cNvPr>
          <p:cNvSpPr>
            <a:spLocks noGrp="1"/>
          </p:cNvSpPr>
          <p:nvPr>
            <p:ph type="sldNum" sz="quarter" idx="12"/>
          </p:nvPr>
        </p:nvSpPr>
        <p:spPr/>
        <p:txBody>
          <a:bodyPr/>
          <a:lstStyle/>
          <a:p>
            <a:fld id="{23B50018-2086-4417-9254-4A5743F1B17F}" type="slidenum">
              <a:rPr lang="nl-NL" smtClean="0"/>
              <a:t>‹#›</a:t>
            </a:fld>
            <a:endParaRPr lang="nl-NL"/>
          </a:p>
        </p:txBody>
      </p:sp>
    </p:spTree>
    <p:extLst>
      <p:ext uri="{BB962C8B-B14F-4D97-AF65-F5344CB8AC3E}">
        <p14:creationId xmlns:p14="http://schemas.microsoft.com/office/powerpoint/2010/main" val="224424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014706-F858-4991-8F4A-3BFA7CF9A676}"/>
              </a:ext>
            </a:extLst>
          </p:cNvPr>
          <p:cNvSpPr>
            <a:spLocks noGrp="1"/>
          </p:cNvSpPr>
          <p:nvPr>
            <p:ph type="dt" sz="half" idx="10"/>
          </p:nvPr>
        </p:nvSpPr>
        <p:spPr/>
        <p:txBody>
          <a:bodyPr/>
          <a:lstStyle/>
          <a:p>
            <a:fld id="{4BF75BC1-8C56-4D89-9199-4449D8F64948}" type="datetimeFigureOut">
              <a:rPr lang="nl-NL" smtClean="0"/>
              <a:t>16-11-2022</a:t>
            </a:fld>
            <a:endParaRPr lang="nl-NL"/>
          </a:p>
        </p:txBody>
      </p:sp>
      <p:sp>
        <p:nvSpPr>
          <p:cNvPr id="3" name="Footer Placeholder 2">
            <a:extLst>
              <a:ext uri="{FF2B5EF4-FFF2-40B4-BE49-F238E27FC236}">
                <a16:creationId xmlns:a16="http://schemas.microsoft.com/office/drawing/2014/main" id="{D3195A40-DE6F-497D-A155-75DCA1FFF5EC}"/>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35617AFD-B192-4EC7-AD6A-B0F06B585DD2}"/>
              </a:ext>
            </a:extLst>
          </p:cNvPr>
          <p:cNvSpPr>
            <a:spLocks noGrp="1"/>
          </p:cNvSpPr>
          <p:nvPr>
            <p:ph type="sldNum" sz="quarter" idx="12"/>
          </p:nvPr>
        </p:nvSpPr>
        <p:spPr/>
        <p:txBody>
          <a:bodyPr/>
          <a:lstStyle/>
          <a:p>
            <a:fld id="{23B50018-2086-4417-9254-4A5743F1B17F}" type="slidenum">
              <a:rPr lang="nl-NL" smtClean="0"/>
              <a:t>‹#›</a:t>
            </a:fld>
            <a:endParaRPr lang="nl-NL"/>
          </a:p>
        </p:txBody>
      </p:sp>
    </p:spTree>
    <p:extLst>
      <p:ext uri="{BB962C8B-B14F-4D97-AF65-F5344CB8AC3E}">
        <p14:creationId xmlns:p14="http://schemas.microsoft.com/office/powerpoint/2010/main" val="46068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1947-F298-45A6-9D95-A00432C88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CC4238AC-3D29-4319-8E6E-B6E9CBBA63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FABAF658-CB24-43FB-AF1C-58D56057B6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FC568F-47B5-4C3F-84CB-C91DFD674D02}"/>
              </a:ext>
            </a:extLst>
          </p:cNvPr>
          <p:cNvSpPr>
            <a:spLocks noGrp="1"/>
          </p:cNvSpPr>
          <p:nvPr>
            <p:ph type="dt" sz="half" idx="10"/>
          </p:nvPr>
        </p:nvSpPr>
        <p:spPr/>
        <p:txBody>
          <a:bodyPr/>
          <a:lstStyle/>
          <a:p>
            <a:fld id="{4BF75BC1-8C56-4D89-9199-4449D8F64948}" type="datetimeFigureOut">
              <a:rPr lang="nl-NL" smtClean="0"/>
              <a:t>16-11-2022</a:t>
            </a:fld>
            <a:endParaRPr lang="nl-NL"/>
          </a:p>
        </p:txBody>
      </p:sp>
      <p:sp>
        <p:nvSpPr>
          <p:cNvPr id="6" name="Footer Placeholder 5">
            <a:extLst>
              <a:ext uri="{FF2B5EF4-FFF2-40B4-BE49-F238E27FC236}">
                <a16:creationId xmlns:a16="http://schemas.microsoft.com/office/drawing/2014/main" id="{288A676C-F31B-4777-93B5-7FC53B8919F0}"/>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07E686A4-1FD0-4556-9B26-5D135620A4F6}"/>
              </a:ext>
            </a:extLst>
          </p:cNvPr>
          <p:cNvSpPr>
            <a:spLocks noGrp="1"/>
          </p:cNvSpPr>
          <p:nvPr>
            <p:ph type="sldNum" sz="quarter" idx="12"/>
          </p:nvPr>
        </p:nvSpPr>
        <p:spPr/>
        <p:txBody>
          <a:bodyPr/>
          <a:lstStyle/>
          <a:p>
            <a:fld id="{23B50018-2086-4417-9254-4A5743F1B17F}" type="slidenum">
              <a:rPr lang="nl-NL" smtClean="0"/>
              <a:t>‹#›</a:t>
            </a:fld>
            <a:endParaRPr lang="nl-NL"/>
          </a:p>
        </p:txBody>
      </p:sp>
    </p:spTree>
    <p:extLst>
      <p:ext uri="{BB962C8B-B14F-4D97-AF65-F5344CB8AC3E}">
        <p14:creationId xmlns:p14="http://schemas.microsoft.com/office/powerpoint/2010/main" val="278710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5AF48-07F4-424C-A7A7-D4F3C6B7B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B9E34464-9E3B-4E0C-8783-D4A68B20AF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2F4A0186-FD92-43C0-9BE8-007C4B932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81E2F9-CD7F-4AC1-B27F-8AA1A6E44C56}"/>
              </a:ext>
            </a:extLst>
          </p:cNvPr>
          <p:cNvSpPr>
            <a:spLocks noGrp="1"/>
          </p:cNvSpPr>
          <p:nvPr>
            <p:ph type="dt" sz="half" idx="10"/>
          </p:nvPr>
        </p:nvSpPr>
        <p:spPr/>
        <p:txBody>
          <a:bodyPr/>
          <a:lstStyle/>
          <a:p>
            <a:fld id="{4BF75BC1-8C56-4D89-9199-4449D8F64948}" type="datetimeFigureOut">
              <a:rPr lang="nl-NL" smtClean="0"/>
              <a:t>16-11-2022</a:t>
            </a:fld>
            <a:endParaRPr lang="nl-NL"/>
          </a:p>
        </p:txBody>
      </p:sp>
      <p:sp>
        <p:nvSpPr>
          <p:cNvPr id="6" name="Footer Placeholder 5">
            <a:extLst>
              <a:ext uri="{FF2B5EF4-FFF2-40B4-BE49-F238E27FC236}">
                <a16:creationId xmlns:a16="http://schemas.microsoft.com/office/drawing/2014/main" id="{CA3AB676-56CB-4FC9-8E35-123F42EF4147}"/>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5E941C85-C813-41CB-87FC-5331121B7743}"/>
              </a:ext>
            </a:extLst>
          </p:cNvPr>
          <p:cNvSpPr>
            <a:spLocks noGrp="1"/>
          </p:cNvSpPr>
          <p:nvPr>
            <p:ph type="sldNum" sz="quarter" idx="12"/>
          </p:nvPr>
        </p:nvSpPr>
        <p:spPr/>
        <p:txBody>
          <a:bodyPr/>
          <a:lstStyle/>
          <a:p>
            <a:fld id="{23B50018-2086-4417-9254-4A5743F1B17F}" type="slidenum">
              <a:rPr lang="nl-NL" smtClean="0"/>
              <a:t>‹#›</a:t>
            </a:fld>
            <a:endParaRPr lang="nl-NL"/>
          </a:p>
        </p:txBody>
      </p:sp>
    </p:spTree>
    <p:extLst>
      <p:ext uri="{BB962C8B-B14F-4D97-AF65-F5344CB8AC3E}">
        <p14:creationId xmlns:p14="http://schemas.microsoft.com/office/powerpoint/2010/main" val="4235975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E6BEFD-16DD-4B1B-B774-F9D3E12F8E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D480C708-C1F3-488A-8B82-40E34E327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9C49D5A-8E20-418E-90CF-ED186010F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75BC1-8C56-4D89-9199-4449D8F64948}" type="datetimeFigureOut">
              <a:rPr lang="nl-NL" smtClean="0"/>
              <a:t>16-11-2022</a:t>
            </a:fld>
            <a:endParaRPr lang="nl-NL"/>
          </a:p>
        </p:txBody>
      </p:sp>
      <p:sp>
        <p:nvSpPr>
          <p:cNvPr id="5" name="Footer Placeholder 4">
            <a:extLst>
              <a:ext uri="{FF2B5EF4-FFF2-40B4-BE49-F238E27FC236}">
                <a16:creationId xmlns:a16="http://schemas.microsoft.com/office/drawing/2014/main" id="{26B24B5F-6772-4B31-A66A-CEA9D8D78D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AE6A38EB-946D-430D-93F0-AA6EB32549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50018-2086-4417-9254-4A5743F1B17F}" type="slidenum">
              <a:rPr lang="nl-NL" smtClean="0"/>
              <a:t>‹#›</a:t>
            </a:fld>
            <a:endParaRPr lang="nl-NL"/>
          </a:p>
        </p:txBody>
      </p:sp>
    </p:spTree>
    <p:extLst>
      <p:ext uri="{BB962C8B-B14F-4D97-AF65-F5344CB8AC3E}">
        <p14:creationId xmlns:p14="http://schemas.microsoft.com/office/powerpoint/2010/main" val="2862322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100000">
              <a:srgbClr val="E1DEB8"/>
            </a:gs>
            <a:gs pos="0">
              <a:schemeClr val="bg2">
                <a:shade val="98000"/>
                <a:satMod val="120000"/>
                <a:alpha val="28000"/>
                <a:lumMod val="32203"/>
                <a:lumOff val="67797"/>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FBB23B-3A2F-374E-8ADE-B605F52EEE42}"/>
              </a:ext>
            </a:extLst>
          </p:cNvPr>
          <p:cNvSpPr>
            <a:spLocks noGrp="1"/>
          </p:cNvSpPr>
          <p:nvPr>
            <p:ph type="title"/>
          </p:nvPr>
        </p:nvSpPr>
        <p:spPr>
          <a:xfrm>
            <a:off x="838200" y="365125"/>
            <a:ext cx="6229612"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9CE38C2-489A-1B4B-A6C8-6169039DA0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p:txBody>
      </p:sp>
      <p:sp>
        <p:nvSpPr>
          <p:cNvPr id="4" name="Date Placeholder 3">
            <a:extLst>
              <a:ext uri="{FF2B5EF4-FFF2-40B4-BE49-F238E27FC236}">
                <a16:creationId xmlns:a16="http://schemas.microsoft.com/office/drawing/2014/main" id="{F216DDFE-7D2E-F449-B568-D36BBE05A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panose="020B0503020202020204" pitchFamily="34" charset="0"/>
              </a:defRPr>
            </a:lvl1pPr>
          </a:lstStyle>
          <a:p>
            <a:r>
              <a:rPr lang="de-CH" dirty="0"/>
              <a:t>Rome, November 18th, 2022</a:t>
            </a:r>
            <a:endParaRPr lang="en-US" dirty="0"/>
          </a:p>
        </p:txBody>
      </p:sp>
      <p:sp>
        <p:nvSpPr>
          <p:cNvPr id="5" name="Footer Placeholder 4">
            <a:extLst>
              <a:ext uri="{FF2B5EF4-FFF2-40B4-BE49-F238E27FC236}">
                <a16:creationId xmlns:a16="http://schemas.microsoft.com/office/drawing/2014/main" id="{D27DAC52-DBBA-984B-BAD5-CF2333F75860}"/>
              </a:ext>
            </a:extLst>
          </p:cNvPr>
          <p:cNvSpPr>
            <a:spLocks noGrp="1"/>
          </p:cNvSpPr>
          <p:nvPr>
            <p:ph type="ftr" sz="quarter" idx="3"/>
          </p:nvPr>
        </p:nvSpPr>
        <p:spPr>
          <a:xfrm>
            <a:off x="4038600" y="6356350"/>
            <a:ext cx="6668386"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panose="020B0503020202020204" pitchFamily="34" charset="0"/>
              </a:defRPr>
            </a:lvl1pPr>
          </a:lstStyle>
          <a:p>
            <a:r>
              <a:rPr lang="en-US" dirty="0"/>
              <a:t>ET Civil Engineering - </a:t>
            </a:r>
            <a:r>
              <a:rPr lang="en-US" dirty="0" err="1"/>
              <a:t>M.Marsella</a:t>
            </a:r>
            <a:endParaRPr lang="en-US" dirty="0"/>
          </a:p>
        </p:txBody>
      </p:sp>
      <p:sp>
        <p:nvSpPr>
          <p:cNvPr id="6" name="Slide Number Placeholder 5">
            <a:extLst>
              <a:ext uri="{FF2B5EF4-FFF2-40B4-BE49-F238E27FC236}">
                <a16:creationId xmlns:a16="http://schemas.microsoft.com/office/drawing/2014/main" id="{BB2DE078-B342-134C-8450-9F94BA412F58}"/>
              </a:ext>
            </a:extLst>
          </p:cNvPr>
          <p:cNvSpPr>
            <a:spLocks noGrp="1"/>
          </p:cNvSpPr>
          <p:nvPr>
            <p:ph type="sldNum" sz="quarter" idx="4"/>
          </p:nvPr>
        </p:nvSpPr>
        <p:spPr>
          <a:xfrm>
            <a:off x="10802678" y="6356350"/>
            <a:ext cx="551121"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panose="020B0503020202020204" pitchFamily="34" charset="0"/>
              </a:defRPr>
            </a:lvl1pPr>
          </a:lstStyle>
          <a:p>
            <a:fld id="{6E2A57F7-DDCB-964A-A46D-04B15F889B0A}" type="slidenum">
              <a:rPr lang="en-US" smtClean="0"/>
              <a:pPr/>
              <a:t>‹#›</a:t>
            </a:fld>
            <a:endParaRPr lang="en-US" dirty="0"/>
          </a:p>
        </p:txBody>
      </p:sp>
      <p:pic>
        <p:nvPicPr>
          <p:cNvPr id="1026" name="Picture 2" descr="ET logo — ET workarea">
            <a:extLst>
              <a:ext uri="{FF2B5EF4-FFF2-40B4-BE49-F238E27FC236}">
                <a16:creationId xmlns:a16="http://schemas.microsoft.com/office/drawing/2014/main" id="{B9C5FDC6-528F-CD44-8D20-C9493D40499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067812" y="365125"/>
            <a:ext cx="4285987" cy="132556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33F8426B-F3AD-3A40-BB91-9A68C12C5D4A}"/>
              </a:ext>
            </a:extLst>
          </p:cNvPr>
          <p:cNvCxnSpPr>
            <a:cxnSpLocks/>
          </p:cNvCxnSpPr>
          <p:nvPr userDrawn="1"/>
        </p:nvCxnSpPr>
        <p:spPr>
          <a:xfrm>
            <a:off x="838200" y="6355088"/>
            <a:ext cx="105156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12466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lgn="l" defTabSz="914400" rtl="0" eaLnBrk="1" latinLnBrk="0" hangingPunct="1">
        <a:lnSpc>
          <a:spcPct val="90000"/>
        </a:lnSpc>
        <a:spcBef>
          <a:spcPct val="0"/>
        </a:spcBef>
        <a:buNone/>
        <a:defRPr sz="4400" b="0"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A92239-164A-48F1-A3F8-9AC49B9868BD}"/>
              </a:ext>
            </a:extLst>
          </p:cNvPr>
          <p:cNvSpPr/>
          <p:nvPr/>
        </p:nvSpPr>
        <p:spPr>
          <a:xfrm>
            <a:off x="133470" y="3254594"/>
            <a:ext cx="11925060" cy="413126"/>
          </a:xfrm>
          <a:prstGeom prst="rect">
            <a:avLst/>
          </a:prstGeom>
        </p:spPr>
        <p:txBody>
          <a:bodyPr wrap="none">
            <a:spAutoFit/>
          </a:bodyPr>
          <a:lstStyle/>
          <a:p>
            <a:pPr algn="ctr">
              <a:lnSpc>
                <a:spcPts val="2000"/>
              </a:lnSpc>
              <a:spcAft>
                <a:spcPts val="0"/>
              </a:spcAft>
            </a:pPr>
            <a:r>
              <a:rPr lang="en-US" sz="4400" kern="1400" spc="-50"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Engineering Department Mandate and Structure</a:t>
            </a:r>
            <a:endParaRPr lang="nl-NL" sz="4400" kern="1400" spc="-50" dirty="0">
              <a:solidFill>
                <a:srgbClr val="E6223C"/>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0347EA2-9AE8-49E3-A9E3-E69EBF683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332" y="283737"/>
            <a:ext cx="3370625" cy="1042787"/>
          </a:xfrm>
          <a:prstGeom prst="rect">
            <a:avLst/>
          </a:prstGeom>
        </p:spPr>
      </p:pic>
    </p:spTree>
    <p:extLst>
      <p:ext uri="{BB962C8B-B14F-4D97-AF65-F5344CB8AC3E}">
        <p14:creationId xmlns:p14="http://schemas.microsoft.com/office/powerpoint/2010/main" val="344387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B5F1D30C-A75D-45FD-BAA3-D76A35CBA362}"/>
              </a:ext>
            </a:extLst>
          </p:cNvPr>
          <p:cNvSpPr/>
          <p:nvPr/>
        </p:nvSpPr>
        <p:spPr>
          <a:xfrm>
            <a:off x="942268" y="2532220"/>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ighlight>
                  <a:srgbClr val="000000"/>
                </a:highlight>
              </a:rPr>
              <a:t>Ventilation</a:t>
            </a:r>
            <a:endParaRPr lang="nl-NL" dirty="0">
              <a:highlight>
                <a:srgbClr val="000000"/>
              </a:highlight>
            </a:endParaRPr>
          </a:p>
        </p:txBody>
      </p:sp>
      <p:sp>
        <p:nvSpPr>
          <p:cNvPr id="32" name="Rectangle: Rounded Corners 31">
            <a:extLst>
              <a:ext uri="{FF2B5EF4-FFF2-40B4-BE49-F238E27FC236}">
                <a16:creationId xmlns:a16="http://schemas.microsoft.com/office/drawing/2014/main" id="{798CA5F9-2702-4977-8494-0C1B328EB0A8}"/>
              </a:ext>
            </a:extLst>
          </p:cNvPr>
          <p:cNvSpPr/>
          <p:nvPr/>
        </p:nvSpPr>
        <p:spPr>
          <a:xfrm>
            <a:off x="3069134" y="2532220"/>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Electricity</a:t>
            </a:r>
            <a:endParaRPr lang="nl-NL" dirty="0"/>
          </a:p>
        </p:txBody>
      </p:sp>
      <p:sp>
        <p:nvSpPr>
          <p:cNvPr id="38" name="Rectangle: Rounded Corners 37">
            <a:extLst>
              <a:ext uri="{FF2B5EF4-FFF2-40B4-BE49-F238E27FC236}">
                <a16:creationId xmlns:a16="http://schemas.microsoft.com/office/drawing/2014/main" id="{51147626-6385-47D8-95AB-BB7ECDFD1CF1}"/>
              </a:ext>
            </a:extLst>
          </p:cNvPr>
          <p:cNvSpPr/>
          <p:nvPr/>
        </p:nvSpPr>
        <p:spPr>
          <a:xfrm>
            <a:off x="5196000" y="723220"/>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 Infrastructure</a:t>
            </a:r>
            <a:endParaRPr lang="nl-NL" dirty="0"/>
          </a:p>
        </p:txBody>
      </p:sp>
      <p:sp>
        <p:nvSpPr>
          <p:cNvPr id="14" name="Rectangle: Rounded Corners 13">
            <a:extLst>
              <a:ext uri="{FF2B5EF4-FFF2-40B4-BE49-F238E27FC236}">
                <a16:creationId xmlns:a16="http://schemas.microsoft.com/office/drawing/2014/main" id="{2CE2171C-FBCD-4245-9409-8488C91A877B}"/>
              </a:ext>
            </a:extLst>
          </p:cNvPr>
          <p:cNvSpPr/>
          <p:nvPr/>
        </p:nvSpPr>
        <p:spPr>
          <a:xfrm>
            <a:off x="5196000" y="2522561"/>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Cooling</a:t>
            </a:r>
            <a:endParaRPr lang="nl-NL" dirty="0"/>
          </a:p>
        </p:txBody>
      </p:sp>
      <p:sp>
        <p:nvSpPr>
          <p:cNvPr id="15" name="Rectangle: Rounded Corners 14">
            <a:extLst>
              <a:ext uri="{FF2B5EF4-FFF2-40B4-BE49-F238E27FC236}">
                <a16:creationId xmlns:a16="http://schemas.microsoft.com/office/drawing/2014/main" id="{A64D074A-679C-45A2-876B-C72E2AAD3379}"/>
              </a:ext>
            </a:extLst>
          </p:cNvPr>
          <p:cNvSpPr/>
          <p:nvPr/>
        </p:nvSpPr>
        <p:spPr>
          <a:xfrm>
            <a:off x="7322866" y="2522561"/>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Transport and Handling</a:t>
            </a:r>
            <a:endParaRPr lang="nl-NL" dirty="0"/>
          </a:p>
        </p:txBody>
      </p:sp>
      <p:sp>
        <p:nvSpPr>
          <p:cNvPr id="16" name="Rectangle: Rounded Corners 15">
            <a:extLst>
              <a:ext uri="{FF2B5EF4-FFF2-40B4-BE49-F238E27FC236}">
                <a16:creationId xmlns:a16="http://schemas.microsoft.com/office/drawing/2014/main" id="{D5607CB1-9978-4C32-812B-35588CD17D7C}"/>
              </a:ext>
            </a:extLst>
          </p:cNvPr>
          <p:cNvSpPr/>
          <p:nvPr/>
        </p:nvSpPr>
        <p:spPr>
          <a:xfrm>
            <a:off x="9449732" y="2522561"/>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 and Alarms</a:t>
            </a:r>
            <a:endParaRPr lang="nl-NL" dirty="0"/>
          </a:p>
        </p:txBody>
      </p:sp>
      <p:cxnSp>
        <p:nvCxnSpPr>
          <p:cNvPr id="4" name="Connector: Elbow 3">
            <a:extLst>
              <a:ext uri="{FF2B5EF4-FFF2-40B4-BE49-F238E27FC236}">
                <a16:creationId xmlns:a16="http://schemas.microsoft.com/office/drawing/2014/main" id="{ABA0459F-5A7F-4C58-93F4-678D1FE8C2BE}"/>
              </a:ext>
            </a:extLst>
          </p:cNvPr>
          <p:cNvCxnSpPr>
            <a:cxnSpLocks/>
            <a:stCxn id="38" idx="2"/>
            <a:endCxn id="30" idx="0"/>
          </p:cNvCxnSpPr>
          <p:nvPr/>
        </p:nvCxnSpPr>
        <p:spPr>
          <a:xfrm rot="5400000">
            <a:off x="3514634" y="-49146"/>
            <a:ext cx="909000" cy="4253732"/>
          </a:xfrm>
          <a:prstGeom prst="bentConnector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FB6D7D69-B1D6-4D1B-977B-102DC7DF1BA8}"/>
              </a:ext>
            </a:extLst>
          </p:cNvPr>
          <p:cNvCxnSpPr>
            <a:cxnSpLocks/>
          </p:cNvCxnSpPr>
          <p:nvPr/>
        </p:nvCxnSpPr>
        <p:spPr>
          <a:xfrm rot="16200000" flipH="1">
            <a:off x="7773196" y="-53975"/>
            <a:ext cx="899341" cy="4253732"/>
          </a:xfrm>
          <a:prstGeom prst="bentConnector3">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D1748E-FB9A-44AA-8921-4C5ADFF4413A}"/>
              </a:ext>
            </a:extLst>
          </p:cNvPr>
          <p:cNvCxnSpPr>
            <a:cxnSpLocks/>
            <a:endCxn id="32" idx="0"/>
          </p:cNvCxnSpPr>
          <p:nvPr/>
        </p:nvCxnSpPr>
        <p:spPr>
          <a:xfrm>
            <a:off x="3969134" y="2072891"/>
            <a:ext cx="0" cy="45932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488A3F-24FC-440F-BB67-765360D7EE64}"/>
              </a:ext>
            </a:extLst>
          </p:cNvPr>
          <p:cNvCxnSpPr>
            <a:cxnSpLocks/>
            <a:endCxn id="14" idx="0"/>
          </p:cNvCxnSpPr>
          <p:nvPr/>
        </p:nvCxnSpPr>
        <p:spPr>
          <a:xfrm>
            <a:off x="6096000" y="2072891"/>
            <a:ext cx="0" cy="44967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B824013-1804-4AE3-AA3E-BA7DBC1A7067}"/>
              </a:ext>
            </a:extLst>
          </p:cNvPr>
          <p:cNvCxnSpPr>
            <a:cxnSpLocks/>
            <a:endCxn id="15" idx="0"/>
          </p:cNvCxnSpPr>
          <p:nvPr/>
        </p:nvCxnSpPr>
        <p:spPr>
          <a:xfrm>
            <a:off x="8222865" y="2072891"/>
            <a:ext cx="1" cy="44967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6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51147626-6385-47D8-95AB-BB7ECDFD1CF1}"/>
              </a:ext>
            </a:extLst>
          </p:cNvPr>
          <p:cNvSpPr/>
          <p:nvPr/>
        </p:nvSpPr>
        <p:spPr>
          <a:xfrm>
            <a:off x="5196000" y="933446"/>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 and Integration</a:t>
            </a:r>
            <a:endParaRPr lang="nl-NL" dirty="0"/>
          </a:p>
        </p:txBody>
      </p:sp>
    </p:spTree>
    <p:extLst>
      <p:ext uri="{BB962C8B-B14F-4D97-AF65-F5344CB8AC3E}">
        <p14:creationId xmlns:p14="http://schemas.microsoft.com/office/powerpoint/2010/main" val="3196909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9CF2BE63-1242-44B5-81BB-FB1783F3C5D8}"/>
              </a:ext>
            </a:extLst>
          </p:cNvPr>
          <p:cNvSpPr/>
          <p:nvPr/>
        </p:nvSpPr>
        <p:spPr>
          <a:xfrm>
            <a:off x="344274" y="2803733"/>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Suspensions</a:t>
            </a:r>
            <a:endParaRPr lang="nl-NL" dirty="0"/>
          </a:p>
        </p:txBody>
      </p:sp>
      <p:sp>
        <p:nvSpPr>
          <p:cNvPr id="29" name="Rectangle: Rounded Corners 28">
            <a:extLst>
              <a:ext uri="{FF2B5EF4-FFF2-40B4-BE49-F238E27FC236}">
                <a16:creationId xmlns:a16="http://schemas.microsoft.com/office/drawing/2014/main" id="{12F4B1DF-48EE-4B23-A180-270E8A265DA5}"/>
              </a:ext>
            </a:extLst>
          </p:cNvPr>
          <p:cNvSpPr/>
          <p:nvPr/>
        </p:nvSpPr>
        <p:spPr>
          <a:xfrm>
            <a:off x="5212933" y="2771133"/>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Cryogenics</a:t>
            </a:r>
            <a:endParaRPr lang="nl-NL" dirty="0"/>
          </a:p>
        </p:txBody>
      </p:sp>
      <p:sp>
        <p:nvSpPr>
          <p:cNvPr id="30" name="Rectangle: Rounded Corners 29">
            <a:extLst>
              <a:ext uri="{FF2B5EF4-FFF2-40B4-BE49-F238E27FC236}">
                <a16:creationId xmlns:a16="http://schemas.microsoft.com/office/drawing/2014/main" id="{B5F1D30C-A75D-45FD-BAA3-D76A35CBA362}"/>
              </a:ext>
            </a:extLst>
          </p:cNvPr>
          <p:cNvSpPr/>
          <p:nvPr/>
        </p:nvSpPr>
        <p:spPr>
          <a:xfrm>
            <a:off x="2778603" y="2803733"/>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Vacuum</a:t>
            </a:r>
            <a:endParaRPr lang="nl-NL" dirty="0"/>
          </a:p>
        </p:txBody>
      </p:sp>
      <p:sp>
        <p:nvSpPr>
          <p:cNvPr id="32" name="Rectangle: Rounded Corners 31">
            <a:extLst>
              <a:ext uri="{FF2B5EF4-FFF2-40B4-BE49-F238E27FC236}">
                <a16:creationId xmlns:a16="http://schemas.microsoft.com/office/drawing/2014/main" id="{798CA5F9-2702-4977-8494-0C1B328EB0A8}"/>
              </a:ext>
            </a:extLst>
          </p:cNvPr>
          <p:cNvSpPr/>
          <p:nvPr/>
        </p:nvSpPr>
        <p:spPr>
          <a:xfrm>
            <a:off x="7647262" y="2771133"/>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Optics</a:t>
            </a:r>
          </a:p>
          <a:p>
            <a:pPr algn="ctr"/>
            <a:r>
              <a:rPr lang="en-US" dirty="0"/>
              <a:t>Interferometer</a:t>
            </a:r>
            <a:endParaRPr lang="nl-NL" dirty="0"/>
          </a:p>
        </p:txBody>
      </p:sp>
      <p:sp>
        <p:nvSpPr>
          <p:cNvPr id="38" name="Rectangle: Rounded Corners 37">
            <a:extLst>
              <a:ext uri="{FF2B5EF4-FFF2-40B4-BE49-F238E27FC236}">
                <a16:creationId xmlns:a16="http://schemas.microsoft.com/office/drawing/2014/main" id="{51147626-6385-47D8-95AB-BB7ECDFD1CF1}"/>
              </a:ext>
            </a:extLst>
          </p:cNvPr>
          <p:cNvSpPr/>
          <p:nvPr/>
        </p:nvSpPr>
        <p:spPr>
          <a:xfrm>
            <a:off x="5196000" y="933446"/>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GW Detectors</a:t>
            </a:r>
            <a:endParaRPr lang="nl-NL" dirty="0"/>
          </a:p>
        </p:txBody>
      </p:sp>
      <p:sp>
        <p:nvSpPr>
          <p:cNvPr id="17" name="Rectangle: Rounded Corners 16">
            <a:extLst>
              <a:ext uri="{FF2B5EF4-FFF2-40B4-BE49-F238E27FC236}">
                <a16:creationId xmlns:a16="http://schemas.microsoft.com/office/drawing/2014/main" id="{C36EE9CE-7C95-47DE-AFE2-15BE1887AF25}"/>
              </a:ext>
            </a:extLst>
          </p:cNvPr>
          <p:cNvSpPr/>
          <p:nvPr/>
        </p:nvSpPr>
        <p:spPr>
          <a:xfrm>
            <a:off x="10081591" y="2803733"/>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endParaRPr lang="nl-NL" dirty="0"/>
          </a:p>
        </p:txBody>
      </p:sp>
      <p:sp>
        <p:nvSpPr>
          <p:cNvPr id="18" name="Rectangle: Rounded Corners 17">
            <a:extLst>
              <a:ext uri="{FF2B5EF4-FFF2-40B4-BE49-F238E27FC236}">
                <a16:creationId xmlns:a16="http://schemas.microsoft.com/office/drawing/2014/main" id="{30A89FBC-B6CC-4404-8F68-684E15B070D6}"/>
              </a:ext>
            </a:extLst>
          </p:cNvPr>
          <p:cNvSpPr/>
          <p:nvPr/>
        </p:nvSpPr>
        <p:spPr>
          <a:xfrm>
            <a:off x="2778603" y="3972133"/>
            <a:ext cx="1800000" cy="900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Beampipe vacuum</a:t>
            </a:r>
            <a:endParaRPr lang="nl-NL" dirty="0"/>
          </a:p>
        </p:txBody>
      </p:sp>
      <p:sp>
        <p:nvSpPr>
          <p:cNvPr id="19" name="Rectangle: Rounded Corners 18">
            <a:extLst>
              <a:ext uri="{FF2B5EF4-FFF2-40B4-BE49-F238E27FC236}">
                <a16:creationId xmlns:a16="http://schemas.microsoft.com/office/drawing/2014/main" id="{3764271B-DA9B-4E56-BE53-D7C2F1687DD4}"/>
              </a:ext>
            </a:extLst>
          </p:cNvPr>
          <p:cNvSpPr/>
          <p:nvPr/>
        </p:nvSpPr>
        <p:spPr>
          <a:xfrm>
            <a:off x="2778603" y="5140533"/>
            <a:ext cx="1800000" cy="90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 vacuum systems</a:t>
            </a:r>
            <a:endParaRPr lang="nl-NL" dirty="0"/>
          </a:p>
        </p:txBody>
      </p:sp>
      <p:sp>
        <p:nvSpPr>
          <p:cNvPr id="20" name="Rectangle: Rounded Corners 19">
            <a:extLst>
              <a:ext uri="{FF2B5EF4-FFF2-40B4-BE49-F238E27FC236}">
                <a16:creationId xmlns:a16="http://schemas.microsoft.com/office/drawing/2014/main" id="{91030295-FC1B-459C-992A-840A14F4865A}"/>
              </a:ext>
            </a:extLst>
          </p:cNvPr>
          <p:cNvSpPr/>
          <p:nvPr/>
        </p:nvSpPr>
        <p:spPr>
          <a:xfrm>
            <a:off x="5212933" y="3972133"/>
            <a:ext cx="1800000" cy="90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ET cryostats</a:t>
            </a:r>
            <a:endParaRPr lang="nl-NL" dirty="0"/>
          </a:p>
        </p:txBody>
      </p:sp>
      <p:sp>
        <p:nvSpPr>
          <p:cNvPr id="21" name="Rectangle: Rounded Corners 20">
            <a:extLst>
              <a:ext uri="{FF2B5EF4-FFF2-40B4-BE49-F238E27FC236}">
                <a16:creationId xmlns:a16="http://schemas.microsoft.com/office/drawing/2014/main" id="{968CC2C1-A65B-41E2-A839-B795CD52CD72}"/>
              </a:ext>
            </a:extLst>
          </p:cNvPr>
          <p:cNvSpPr/>
          <p:nvPr/>
        </p:nvSpPr>
        <p:spPr>
          <a:xfrm>
            <a:off x="5212933" y="5135887"/>
            <a:ext cx="1800000" cy="90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LF Cryotrap</a:t>
            </a:r>
            <a:endParaRPr lang="nl-NL" dirty="0"/>
          </a:p>
        </p:txBody>
      </p:sp>
      <p:sp>
        <p:nvSpPr>
          <p:cNvPr id="24" name="Rectangle: Rounded Corners 23">
            <a:extLst>
              <a:ext uri="{FF2B5EF4-FFF2-40B4-BE49-F238E27FC236}">
                <a16:creationId xmlns:a16="http://schemas.microsoft.com/office/drawing/2014/main" id="{F22D9A03-D237-4C3A-8AF2-4A01DB766509}"/>
              </a:ext>
            </a:extLst>
          </p:cNvPr>
          <p:cNvSpPr/>
          <p:nvPr/>
        </p:nvSpPr>
        <p:spPr>
          <a:xfrm>
            <a:off x="344274" y="3972133"/>
            <a:ext cx="1800000" cy="90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HF Suspensions</a:t>
            </a:r>
            <a:endParaRPr lang="nl-NL" dirty="0"/>
          </a:p>
        </p:txBody>
      </p:sp>
      <p:sp>
        <p:nvSpPr>
          <p:cNvPr id="25" name="Rectangle: Rounded Corners 24">
            <a:extLst>
              <a:ext uri="{FF2B5EF4-FFF2-40B4-BE49-F238E27FC236}">
                <a16:creationId xmlns:a16="http://schemas.microsoft.com/office/drawing/2014/main" id="{1C67CE64-4F48-4161-8298-1A6C53E197C2}"/>
              </a:ext>
            </a:extLst>
          </p:cNvPr>
          <p:cNvSpPr/>
          <p:nvPr/>
        </p:nvSpPr>
        <p:spPr>
          <a:xfrm>
            <a:off x="344274" y="5135887"/>
            <a:ext cx="1800000" cy="90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LF Suspensions</a:t>
            </a:r>
            <a:endParaRPr lang="nl-NL" dirty="0"/>
          </a:p>
        </p:txBody>
      </p:sp>
      <p:sp>
        <p:nvSpPr>
          <p:cNvPr id="2" name="Rectangle: Rounded Corners 1">
            <a:extLst>
              <a:ext uri="{FF2B5EF4-FFF2-40B4-BE49-F238E27FC236}">
                <a16:creationId xmlns:a16="http://schemas.microsoft.com/office/drawing/2014/main" id="{A608C6E6-6F79-434B-88D4-79D7345E1002}"/>
              </a:ext>
            </a:extLst>
          </p:cNvPr>
          <p:cNvSpPr/>
          <p:nvPr/>
        </p:nvSpPr>
        <p:spPr>
          <a:xfrm>
            <a:off x="2554421" y="2625212"/>
            <a:ext cx="2229956" cy="238923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6404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4958-0322-4B7B-A262-E5A7F7CA7BDC}"/>
              </a:ext>
            </a:extLst>
          </p:cNvPr>
          <p:cNvSpPr>
            <a:spLocks noGrp="1"/>
          </p:cNvSpPr>
          <p:nvPr>
            <p:ph type="title"/>
          </p:nvPr>
        </p:nvSpPr>
        <p:spPr/>
        <p:txBody>
          <a:bodyPr/>
          <a:lstStyle/>
          <a:p>
            <a:r>
              <a:rPr lang="en-US" dirty="0"/>
              <a:t>The Engineering Department Tools</a:t>
            </a:r>
            <a:endParaRPr lang="nl-NL" dirty="0"/>
          </a:p>
        </p:txBody>
      </p:sp>
      <p:sp>
        <p:nvSpPr>
          <p:cNvPr id="3" name="Content Placeholder 2">
            <a:extLst>
              <a:ext uri="{FF2B5EF4-FFF2-40B4-BE49-F238E27FC236}">
                <a16:creationId xmlns:a16="http://schemas.microsoft.com/office/drawing/2014/main" id="{D563E948-9BD6-4819-A39A-A63BE194A8E3}"/>
              </a:ext>
            </a:extLst>
          </p:cNvPr>
          <p:cNvSpPr>
            <a:spLocks noGrp="1"/>
          </p:cNvSpPr>
          <p:nvPr>
            <p:ph idx="1"/>
          </p:nvPr>
        </p:nvSpPr>
        <p:spPr/>
        <p:txBody>
          <a:bodyPr>
            <a:normAutofit/>
          </a:bodyPr>
          <a:lstStyle/>
          <a:p>
            <a:r>
              <a:rPr lang="en-US" dirty="0"/>
              <a:t>Consensus on a CAD system with online Product Lifecycle Management (PLM) system: on premise or in the Cloud?</a:t>
            </a:r>
          </a:p>
          <a:p>
            <a:pPr lvl="1"/>
            <a:r>
              <a:rPr lang="en-US" sz="2800" dirty="0"/>
              <a:t>Workflows: approval processes, change management, ….</a:t>
            </a:r>
          </a:p>
          <a:p>
            <a:pPr lvl="1"/>
            <a:r>
              <a:rPr lang="en-US" sz="2800" dirty="0"/>
              <a:t>Re-use of Items and Commercial parts</a:t>
            </a:r>
          </a:p>
          <a:p>
            <a:pPr lvl="1"/>
            <a:r>
              <a:rPr lang="en-US" sz="3000" dirty="0"/>
              <a:t>Managed Bill of Materials</a:t>
            </a:r>
          </a:p>
          <a:p>
            <a:pPr lvl="1"/>
            <a:r>
              <a:rPr lang="en-US" sz="3000" dirty="0"/>
              <a:t>Document management</a:t>
            </a:r>
          </a:p>
          <a:p>
            <a:pPr lvl="1"/>
            <a:endParaRPr lang="en-US" sz="3000" dirty="0"/>
          </a:p>
          <a:p>
            <a:r>
              <a:rPr lang="en-US" sz="3400" dirty="0"/>
              <a:t>Various options like Teamcenter (on premise, Teamcenter X (Cloud), Enovia, ………</a:t>
            </a:r>
          </a:p>
          <a:p>
            <a:endParaRPr lang="en-US" sz="3400" dirty="0"/>
          </a:p>
          <a:p>
            <a:pPr lvl="1"/>
            <a:endParaRPr lang="en-US" sz="3000" dirty="0"/>
          </a:p>
          <a:p>
            <a:endParaRPr lang="en-US" dirty="0"/>
          </a:p>
          <a:p>
            <a:pPr marL="0" indent="0">
              <a:buNone/>
            </a:pPr>
            <a:endParaRPr lang="en-US" dirty="0"/>
          </a:p>
        </p:txBody>
      </p:sp>
    </p:spTree>
    <p:extLst>
      <p:ext uri="{BB962C8B-B14F-4D97-AF65-F5344CB8AC3E}">
        <p14:creationId xmlns:p14="http://schemas.microsoft.com/office/powerpoint/2010/main" val="3645832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DBAA3-ABF1-5255-5F98-482C3F627BAA}"/>
              </a:ext>
            </a:extLst>
          </p:cNvPr>
          <p:cNvSpPr>
            <a:spLocks noGrp="1"/>
          </p:cNvSpPr>
          <p:nvPr>
            <p:ph type="title"/>
          </p:nvPr>
        </p:nvSpPr>
        <p:spPr/>
        <p:txBody>
          <a:bodyPr>
            <a:normAutofit/>
          </a:bodyPr>
          <a:lstStyle/>
          <a:p>
            <a:r>
              <a:rPr lang="it-IT" dirty="0" err="1"/>
              <a:t>Outline</a:t>
            </a:r>
            <a:endParaRPr lang="it-IT" dirty="0"/>
          </a:p>
        </p:txBody>
      </p:sp>
      <p:sp>
        <p:nvSpPr>
          <p:cNvPr id="3" name="Content Placeholder 2">
            <a:extLst>
              <a:ext uri="{FF2B5EF4-FFF2-40B4-BE49-F238E27FC236}">
                <a16:creationId xmlns:a16="http://schemas.microsoft.com/office/drawing/2014/main" id="{DF554206-8DF5-6C28-F4A8-10470ECF222E}"/>
              </a:ext>
            </a:extLst>
          </p:cNvPr>
          <p:cNvSpPr>
            <a:spLocks noGrp="1"/>
          </p:cNvSpPr>
          <p:nvPr>
            <p:ph idx="1"/>
          </p:nvPr>
        </p:nvSpPr>
        <p:spPr>
          <a:xfrm>
            <a:off x="674914" y="1611393"/>
            <a:ext cx="5256215" cy="4600948"/>
          </a:xfrm>
        </p:spPr>
        <p:txBody>
          <a:bodyPr>
            <a:normAutofit fontScale="92500" lnSpcReduction="10000"/>
          </a:bodyPr>
          <a:lstStyle/>
          <a:p>
            <a:pPr marL="0" indent="0">
              <a:buNone/>
            </a:pPr>
            <a:r>
              <a:rPr lang="en-GB" dirty="0"/>
              <a:t>The site</a:t>
            </a:r>
          </a:p>
          <a:p>
            <a:pPr lvl="1"/>
            <a:r>
              <a:rPr lang="en-GB" dirty="0"/>
              <a:t>The layout and the variants</a:t>
            </a:r>
          </a:p>
          <a:p>
            <a:pPr lvl="1"/>
            <a:r>
              <a:rPr lang="en-GB" dirty="0"/>
              <a:t>The geology and the variants</a:t>
            </a:r>
          </a:p>
          <a:p>
            <a:pPr lvl="1"/>
            <a:r>
              <a:rPr lang="en-GB" dirty="0"/>
              <a:t>The environment and the landscape </a:t>
            </a:r>
          </a:p>
          <a:p>
            <a:pPr marL="9525" lvl="1" indent="0">
              <a:buNone/>
            </a:pPr>
            <a:r>
              <a:rPr lang="en-GB" sz="2600" dirty="0"/>
              <a:t>The underground setting</a:t>
            </a:r>
          </a:p>
          <a:p>
            <a:pPr lvl="1"/>
            <a:r>
              <a:rPr lang="en-GB" dirty="0"/>
              <a:t>The tunnels</a:t>
            </a:r>
          </a:p>
          <a:p>
            <a:pPr lvl="1"/>
            <a:r>
              <a:rPr lang="en-GB" dirty="0"/>
              <a:t>The caverns</a:t>
            </a:r>
          </a:p>
          <a:p>
            <a:pPr lvl="1"/>
            <a:r>
              <a:rPr lang="en-GB" dirty="0"/>
              <a:t>The shafts</a:t>
            </a:r>
          </a:p>
          <a:p>
            <a:pPr lvl="1"/>
            <a:r>
              <a:rPr lang="en-GB" dirty="0"/>
              <a:t>The accesses and the recesses</a:t>
            </a:r>
          </a:p>
          <a:p>
            <a:pPr marL="0" indent="0">
              <a:buNone/>
            </a:pPr>
            <a:r>
              <a:rPr lang="en-GB" dirty="0"/>
              <a:t>The surface works</a:t>
            </a:r>
          </a:p>
          <a:p>
            <a:pPr lvl="1"/>
            <a:r>
              <a:rPr lang="en-GB" dirty="0"/>
              <a:t>Offices and laboratory</a:t>
            </a:r>
          </a:p>
          <a:p>
            <a:pPr lvl="1"/>
            <a:r>
              <a:rPr lang="en-GB" dirty="0"/>
              <a:t>Technical buildings</a:t>
            </a:r>
          </a:p>
          <a:p>
            <a:pPr lvl="1"/>
            <a:r>
              <a:rPr lang="en-GB" dirty="0"/>
              <a:t>Access roads</a:t>
            </a:r>
          </a:p>
        </p:txBody>
      </p:sp>
      <p:sp>
        <p:nvSpPr>
          <p:cNvPr id="4" name="Date Placeholder 3">
            <a:extLst>
              <a:ext uri="{FF2B5EF4-FFF2-40B4-BE49-F238E27FC236}">
                <a16:creationId xmlns:a16="http://schemas.microsoft.com/office/drawing/2014/main" id="{C90D6C97-FC8F-BDC0-BE52-D39BEA4DBC05}"/>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rPr>
              <a:t>Rome, November 18th, 2022</a:t>
            </a:r>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5" name="Footer Placeholder 4">
            <a:extLst>
              <a:ext uri="{FF2B5EF4-FFF2-40B4-BE49-F238E27FC236}">
                <a16:creationId xmlns:a16="http://schemas.microsoft.com/office/drawing/2014/main" id="{76658B29-4381-5151-D350-869594C518D8}"/>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rPr>
              <a:t>ET Civil Engineering - </a:t>
            </a:r>
            <a:r>
              <a:rPr kumimoji="0" lang="en-US" sz="1200" b="0" i="0" u="none" strike="noStrike" kern="1200" cap="none" spc="0" normalizeH="0" baseline="0" noProof="0" dirty="0" err="1">
                <a:ln>
                  <a:noFill/>
                </a:ln>
                <a:solidFill>
                  <a:prstClr val="black">
                    <a:tint val="75000"/>
                  </a:prstClr>
                </a:solidFill>
                <a:effectLst/>
                <a:uLnTx/>
                <a:uFillTx/>
                <a:latin typeface="Avenir Next" panose="020B0503020202020204" pitchFamily="34" charset="0"/>
                <a:ea typeface="+mn-ea"/>
                <a:cs typeface="+mn-cs"/>
              </a:rPr>
              <a:t>M.Marsella</a:t>
            </a:r>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6" name="Slide Number Placeholder 5">
            <a:extLst>
              <a:ext uri="{FF2B5EF4-FFF2-40B4-BE49-F238E27FC236}">
                <a16:creationId xmlns:a16="http://schemas.microsoft.com/office/drawing/2014/main" id="{5FEF97A3-CC65-24C5-E38C-0B55E467F02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A57F7-DDCB-964A-A46D-04B15F889B0A}" type="slidenum">
              <a:rPr kumimoji="0" lang="en-US" sz="1200" b="0" i="0" u="none" strike="noStrike" kern="1200" cap="none" spc="0" normalizeH="0" baseline="0" noProof="0" smtClean="0">
                <a:ln>
                  <a:noFill/>
                </a:ln>
                <a:solidFill>
                  <a:prstClr val="black">
                    <a:tint val="75000"/>
                  </a:prstClr>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pic>
        <p:nvPicPr>
          <p:cNvPr id="7" name="Picture 6">
            <a:extLst>
              <a:ext uri="{FF2B5EF4-FFF2-40B4-BE49-F238E27FC236}">
                <a16:creationId xmlns:a16="http://schemas.microsoft.com/office/drawing/2014/main" id="{EBE26B94-FB5D-701D-7761-775B1C9D1030}"/>
              </a:ext>
            </a:extLst>
          </p:cNvPr>
          <p:cNvPicPr>
            <a:picLocks noChangeAspect="1"/>
          </p:cNvPicPr>
          <p:nvPr/>
        </p:nvPicPr>
        <p:blipFill>
          <a:blip r:embed="rId3"/>
          <a:stretch>
            <a:fillRect/>
          </a:stretch>
        </p:blipFill>
        <p:spPr>
          <a:xfrm>
            <a:off x="6094414" y="3429000"/>
            <a:ext cx="5257799" cy="2355687"/>
          </a:xfrm>
          <a:prstGeom prst="rect">
            <a:avLst/>
          </a:prstGeom>
        </p:spPr>
      </p:pic>
      <p:sp>
        <p:nvSpPr>
          <p:cNvPr id="9" name="TextBox 8">
            <a:extLst>
              <a:ext uri="{FF2B5EF4-FFF2-40B4-BE49-F238E27FC236}">
                <a16:creationId xmlns:a16="http://schemas.microsoft.com/office/drawing/2014/main" id="{E2494A50-D2B9-1575-98D2-67D01601F5C1}"/>
              </a:ext>
            </a:extLst>
          </p:cNvPr>
          <p:cNvSpPr txBox="1"/>
          <p:nvPr/>
        </p:nvSpPr>
        <p:spPr>
          <a:xfrm rot="19563804">
            <a:off x="1025913" y="2922619"/>
            <a:ext cx="8954054"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600" b="0" i="0" u="none" strike="noStrike" kern="1200" cap="none" spc="0" normalizeH="0" baseline="0" noProof="0" dirty="0">
                <a:ln>
                  <a:noFill/>
                </a:ln>
                <a:solidFill>
                  <a:prstClr val="white">
                    <a:lumMod val="65000"/>
                    <a:alpha val="17074"/>
                  </a:prstClr>
                </a:solidFill>
                <a:effectLst/>
                <a:uLnTx/>
                <a:uFillTx/>
                <a:latin typeface="Avenir Next" panose="020B0503020202020204" pitchFamily="34" charset="0"/>
                <a:ea typeface="+mn-ea"/>
                <a:cs typeface="+mn-cs"/>
              </a:rPr>
              <a:t>Draft 20221018</a:t>
            </a:r>
          </a:p>
        </p:txBody>
      </p:sp>
    </p:spTree>
    <p:extLst>
      <p:ext uri="{BB962C8B-B14F-4D97-AF65-F5344CB8AC3E}">
        <p14:creationId xmlns:p14="http://schemas.microsoft.com/office/powerpoint/2010/main" val="2370170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AE03-1E85-0249-EBFB-A805A3DEEE64}"/>
              </a:ext>
            </a:extLst>
          </p:cNvPr>
          <p:cNvSpPr>
            <a:spLocks noGrp="1"/>
          </p:cNvSpPr>
          <p:nvPr>
            <p:ph type="title"/>
          </p:nvPr>
        </p:nvSpPr>
        <p:spPr>
          <a:xfrm>
            <a:off x="642258" y="691697"/>
            <a:ext cx="6229612" cy="692975"/>
          </a:xfrm>
        </p:spPr>
        <p:txBody>
          <a:bodyPr>
            <a:noAutofit/>
          </a:bodyPr>
          <a:lstStyle/>
          <a:p>
            <a:br>
              <a:rPr lang="it-IT" sz="2800" b="1" dirty="0"/>
            </a:br>
            <a:r>
              <a:rPr lang="it-IT" dirty="0"/>
              <a:t>Task of the Work Packages</a:t>
            </a:r>
          </a:p>
        </p:txBody>
      </p:sp>
      <p:sp>
        <p:nvSpPr>
          <p:cNvPr id="3" name="Content Placeholder 2">
            <a:extLst>
              <a:ext uri="{FF2B5EF4-FFF2-40B4-BE49-F238E27FC236}">
                <a16:creationId xmlns:a16="http://schemas.microsoft.com/office/drawing/2014/main" id="{80FB1262-3917-6991-BDFE-F4F4CFEF09D7}"/>
              </a:ext>
            </a:extLst>
          </p:cNvPr>
          <p:cNvSpPr>
            <a:spLocks noGrp="1"/>
          </p:cNvSpPr>
          <p:nvPr>
            <p:ph idx="1"/>
          </p:nvPr>
        </p:nvSpPr>
        <p:spPr>
          <a:xfrm>
            <a:off x="385142" y="3835225"/>
            <a:ext cx="12599664" cy="1923604"/>
          </a:xfrm>
        </p:spPr>
        <p:txBody>
          <a:bodyPr>
            <a:normAutofit fontScale="92500" lnSpcReduction="20000"/>
          </a:bodyPr>
          <a:lstStyle/>
          <a:p>
            <a:pPr>
              <a:lnSpc>
                <a:spcPct val="120000"/>
              </a:lnSpc>
              <a:spcBef>
                <a:spcPts val="0"/>
              </a:spcBef>
            </a:pPr>
            <a:r>
              <a:rPr lang="en-GB" sz="2000" dirty="0"/>
              <a:t>Task 1: Science and technology requirements </a:t>
            </a:r>
          </a:p>
          <a:p>
            <a:pPr>
              <a:lnSpc>
                <a:spcPct val="120000"/>
              </a:lnSpc>
              <a:spcBef>
                <a:spcPts val="0"/>
              </a:spcBef>
            </a:pPr>
            <a:r>
              <a:rPr lang="en-GB" sz="2000" dirty="0"/>
              <a:t>Task 2: Civil Engineering Studies for the Underground Works </a:t>
            </a:r>
          </a:p>
          <a:p>
            <a:pPr>
              <a:lnSpc>
                <a:spcPct val="120000"/>
              </a:lnSpc>
              <a:spcBef>
                <a:spcPts val="0"/>
              </a:spcBef>
            </a:pPr>
            <a:r>
              <a:rPr lang="en-GB" sz="2000" dirty="0"/>
              <a:t>Task 3: Civil Engineering Studies for the Surface Works</a:t>
            </a:r>
          </a:p>
          <a:p>
            <a:pPr>
              <a:lnSpc>
                <a:spcPct val="120000"/>
              </a:lnSpc>
              <a:spcBef>
                <a:spcPts val="0"/>
              </a:spcBef>
            </a:pPr>
            <a:r>
              <a:rPr lang="en-GB" sz="2000" dirty="0"/>
              <a:t>Task 4: Environmental impacts and landscape engineering </a:t>
            </a:r>
          </a:p>
          <a:p>
            <a:pPr>
              <a:lnSpc>
                <a:spcPct val="120000"/>
              </a:lnSpc>
              <a:spcBef>
                <a:spcPts val="0"/>
              </a:spcBef>
            </a:pPr>
            <a:r>
              <a:rPr lang="en-GB" sz="2000" dirty="0"/>
              <a:t>Task 5: Civils vs industrial engineering (performance and noise reduction strategy)</a:t>
            </a:r>
          </a:p>
          <a:p>
            <a:pPr>
              <a:lnSpc>
                <a:spcPct val="120000"/>
              </a:lnSpc>
              <a:spcBef>
                <a:spcPts val="0"/>
              </a:spcBef>
            </a:pPr>
            <a:r>
              <a:rPr lang="en-GB" sz="2000" dirty="0"/>
              <a:t>Task 6: Support to the implementation phase </a:t>
            </a:r>
          </a:p>
        </p:txBody>
      </p:sp>
      <p:sp>
        <p:nvSpPr>
          <p:cNvPr id="4" name="Date Placeholder 3">
            <a:extLst>
              <a:ext uri="{FF2B5EF4-FFF2-40B4-BE49-F238E27FC236}">
                <a16:creationId xmlns:a16="http://schemas.microsoft.com/office/drawing/2014/main" id="{7335EFE0-8D51-FFAE-F32F-DA1E196741D7}"/>
              </a:ext>
            </a:extLst>
          </p:cNvPr>
          <p:cNvSpPr>
            <a:spLocks noGrp="1"/>
          </p:cNvSpPr>
          <p:nvPr>
            <p:ph type="dt" sz="half" idx="2"/>
          </p:nvPr>
        </p:nvSpPr>
        <p:spPr/>
        <p:txBody>
          <a:bodyPr/>
          <a:lstStyle/>
          <a:p>
            <a:r>
              <a:rPr lang="de-CH" dirty="0"/>
              <a:t>Rome, November 18th, 2022</a:t>
            </a:r>
            <a:endParaRPr lang="en-US" dirty="0"/>
          </a:p>
        </p:txBody>
      </p:sp>
      <p:sp>
        <p:nvSpPr>
          <p:cNvPr id="5" name="Footer Placeholder 4">
            <a:extLst>
              <a:ext uri="{FF2B5EF4-FFF2-40B4-BE49-F238E27FC236}">
                <a16:creationId xmlns:a16="http://schemas.microsoft.com/office/drawing/2014/main" id="{F329D1A7-76EC-C61A-D3FC-9D07A38F0338}"/>
              </a:ext>
            </a:extLst>
          </p:cNvPr>
          <p:cNvSpPr>
            <a:spLocks noGrp="1"/>
          </p:cNvSpPr>
          <p:nvPr>
            <p:ph type="ftr" sz="quarter" idx="3"/>
          </p:nvPr>
        </p:nvSpPr>
        <p:spPr/>
        <p:txBody>
          <a:bodyPr/>
          <a:lstStyle/>
          <a:p>
            <a:r>
              <a:rPr lang="en-US" dirty="0"/>
              <a:t>ET Civil Engineering - </a:t>
            </a:r>
            <a:r>
              <a:rPr lang="en-US" dirty="0" err="1"/>
              <a:t>M.Marsella</a:t>
            </a:r>
            <a:endParaRPr lang="en-US" dirty="0"/>
          </a:p>
        </p:txBody>
      </p:sp>
      <p:sp>
        <p:nvSpPr>
          <p:cNvPr id="6" name="Slide Number Placeholder 5">
            <a:extLst>
              <a:ext uri="{FF2B5EF4-FFF2-40B4-BE49-F238E27FC236}">
                <a16:creationId xmlns:a16="http://schemas.microsoft.com/office/drawing/2014/main" id="{68528E9C-705D-725B-0ADC-0392CF2AA9C7}"/>
              </a:ext>
            </a:extLst>
          </p:cNvPr>
          <p:cNvSpPr>
            <a:spLocks noGrp="1"/>
          </p:cNvSpPr>
          <p:nvPr>
            <p:ph type="sldNum" sz="quarter" idx="4"/>
          </p:nvPr>
        </p:nvSpPr>
        <p:spPr/>
        <p:txBody>
          <a:bodyPr/>
          <a:lstStyle/>
          <a:p>
            <a:fld id="{6E2A57F7-DDCB-964A-A46D-04B15F889B0A}" type="slidenum">
              <a:rPr lang="en-US" smtClean="0"/>
              <a:pPr/>
              <a:t>15</a:t>
            </a:fld>
            <a:endParaRPr lang="en-US" dirty="0"/>
          </a:p>
        </p:txBody>
      </p:sp>
      <p:sp>
        <p:nvSpPr>
          <p:cNvPr id="9" name="CasellaDiTesto 8">
            <a:extLst>
              <a:ext uri="{FF2B5EF4-FFF2-40B4-BE49-F238E27FC236}">
                <a16:creationId xmlns:a16="http://schemas.microsoft.com/office/drawing/2014/main" id="{83435F97-5040-6BEA-D15C-4EB49B70E4BC}"/>
              </a:ext>
            </a:extLst>
          </p:cNvPr>
          <p:cNvSpPr txBox="1"/>
          <p:nvPr/>
        </p:nvSpPr>
        <p:spPr>
          <a:xfrm>
            <a:off x="244465" y="1982193"/>
            <a:ext cx="9968680" cy="1554272"/>
          </a:xfrm>
          <a:prstGeom prst="rect">
            <a:avLst/>
          </a:prstGeom>
          <a:noFill/>
        </p:spPr>
        <p:txBody>
          <a:bodyPr wrap="square">
            <a:spAutoFit/>
          </a:bodyPr>
          <a:lstStyle/>
          <a:p>
            <a:pPr marL="285750" indent="-285750">
              <a:lnSpc>
                <a:spcPct val="120000"/>
              </a:lnSpc>
              <a:spcBef>
                <a:spcPts val="0"/>
              </a:spcBef>
              <a:buFont typeface="Arial" panose="020B0604020202020204" pitchFamily="34" charset="0"/>
              <a:buChar char="•"/>
            </a:pPr>
            <a:r>
              <a:rPr lang="en-GB" sz="2000" dirty="0">
                <a:latin typeface="Avenir Next" panose="020B0503020202020204" pitchFamily="34" charset="0"/>
              </a:rPr>
              <a:t>The goal is the definition of alternative TDR’s for the underground and surface civil infrastructures</a:t>
            </a:r>
          </a:p>
          <a:p>
            <a:pPr marL="285750" indent="-285750">
              <a:lnSpc>
                <a:spcPct val="120000"/>
              </a:lnSpc>
              <a:spcBef>
                <a:spcPts val="0"/>
              </a:spcBef>
              <a:buFont typeface="Arial" panose="020B0604020202020204" pitchFamily="34" charset="0"/>
              <a:buChar char="•"/>
            </a:pPr>
            <a:r>
              <a:rPr lang="en-GB" sz="2000" dirty="0">
                <a:latin typeface="Avenir Next" panose="020B0503020202020204" pitchFamily="34" charset="0"/>
              </a:rPr>
              <a:t>Site characterization specification and service plant requirements constitute an inputs for the following Tasks, however interactions with scientists is needed.</a:t>
            </a:r>
          </a:p>
        </p:txBody>
      </p:sp>
    </p:spTree>
    <p:extLst>
      <p:ext uri="{BB962C8B-B14F-4D97-AF65-F5344CB8AC3E}">
        <p14:creationId xmlns:p14="http://schemas.microsoft.com/office/powerpoint/2010/main" val="3721259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904D-5B72-0261-D8B6-FCCD6B80B269}"/>
              </a:ext>
            </a:extLst>
          </p:cNvPr>
          <p:cNvSpPr>
            <a:spLocks noGrp="1"/>
          </p:cNvSpPr>
          <p:nvPr>
            <p:ph type="title"/>
          </p:nvPr>
        </p:nvSpPr>
        <p:spPr>
          <a:xfrm>
            <a:off x="446440" y="279435"/>
            <a:ext cx="5784043" cy="1325563"/>
          </a:xfrm>
        </p:spPr>
        <p:txBody>
          <a:bodyPr>
            <a:normAutofit/>
          </a:bodyPr>
          <a:lstStyle/>
          <a:p>
            <a:r>
              <a:rPr lang="en-GB" sz="3200" dirty="0"/>
              <a:t>Site characterization vs civil engineering</a:t>
            </a:r>
          </a:p>
        </p:txBody>
      </p:sp>
      <p:sp>
        <p:nvSpPr>
          <p:cNvPr id="3" name="Content Placeholder 2">
            <a:extLst>
              <a:ext uri="{FF2B5EF4-FFF2-40B4-BE49-F238E27FC236}">
                <a16:creationId xmlns:a16="http://schemas.microsoft.com/office/drawing/2014/main" id="{936E48D3-1843-A31A-DB0F-BCE40B7C74BB}"/>
              </a:ext>
            </a:extLst>
          </p:cNvPr>
          <p:cNvSpPr>
            <a:spLocks noGrp="1"/>
          </p:cNvSpPr>
          <p:nvPr>
            <p:ph idx="1"/>
          </p:nvPr>
        </p:nvSpPr>
        <p:spPr>
          <a:xfrm>
            <a:off x="365299" y="2307143"/>
            <a:ext cx="5346560" cy="4010259"/>
          </a:xfrm>
        </p:spPr>
        <p:txBody>
          <a:bodyPr>
            <a:normAutofit/>
          </a:bodyPr>
          <a:lstStyle/>
          <a:p>
            <a:pPr algn="just">
              <a:lnSpc>
                <a:spcPct val="100000"/>
              </a:lnSpc>
              <a:spcBef>
                <a:spcPts val="600"/>
              </a:spcBef>
            </a:pPr>
            <a:r>
              <a:rPr lang="en-GB" sz="1800" b="1" dirty="0"/>
              <a:t>Geological conditions </a:t>
            </a:r>
            <a:r>
              <a:rPr lang="en-GB" sz="1800" dirty="0"/>
              <a:t>to identify structures, faults, lithology, fractures, alteration, short- and long-term water ingress, etc. to estimate risks of geological hazards i.e. tunnel stability, ground water lowering, subsidence, karst, earthquakes. </a:t>
            </a:r>
          </a:p>
          <a:p>
            <a:pPr algn="just">
              <a:lnSpc>
                <a:spcPct val="100000"/>
              </a:lnSpc>
              <a:spcBef>
                <a:spcPts val="600"/>
              </a:spcBef>
            </a:pPr>
            <a:r>
              <a:rPr lang="en-GB" sz="1800" b="1" dirty="0"/>
              <a:t>Hydrogeological conditions </a:t>
            </a:r>
            <a:r>
              <a:rPr lang="en-GB" sz="1800" dirty="0"/>
              <a:t>to understand the groundwater regime to evaluate potential water inflow into tunnels, shafts and larger cavities during construction phase and define mitigation actions during exploitation phase, Water-drainage systems are a significant source of infrastructure noise affecting the GW detector.</a:t>
            </a:r>
          </a:p>
        </p:txBody>
      </p:sp>
      <p:sp>
        <p:nvSpPr>
          <p:cNvPr id="4" name="Date Placeholder 3">
            <a:extLst>
              <a:ext uri="{FF2B5EF4-FFF2-40B4-BE49-F238E27FC236}">
                <a16:creationId xmlns:a16="http://schemas.microsoft.com/office/drawing/2014/main" id="{34B81A51-F4F0-3368-FA34-6B6A53B7A258}"/>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rPr>
              <a:t>Rome, November 18th, 2022</a:t>
            </a:r>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5" name="Footer Placeholder 4">
            <a:extLst>
              <a:ext uri="{FF2B5EF4-FFF2-40B4-BE49-F238E27FC236}">
                <a16:creationId xmlns:a16="http://schemas.microsoft.com/office/drawing/2014/main" id="{39DDC920-5A36-B097-1A3F-0686110BA625}"/>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rPr>
              <a:t>ET Civil Engineering - </a:t>
            </a:r>
            <a:r>
              <a:rPr kumimoji="0" lang="en-US" sz="1200" b="0" i="0" u="none" strike="noStrike" kern="1200" cap="none" spc="0" normalizeH="0" baseline="0" noProof="0" dirty="0" err="1">
                <a:ln>
                  <a:noFill/>
                </a:ln>
                <a:solidFill>
                  <a:prstClr val="black">
                    <a:tint val="75000"/>
                  </a:prstClr>
                </a:solidFill>
                <a:effectLst/>
                <a:uLnTx/>
                <a:uFillTx/>
                <a:latin typeface="Avenir Next" panose="020B0503020202020204" pitchFamily="34" charset="0"/>
                <a:ea typeface="+mn-ea"/>
                <a:cs typeface="+mn-cs"/>
              </a:rPr>
              <a:t>M.Marsella</a:t>
            </a:r>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6" name="Slide Number Placeholder 5">
            <a:extLst>
              <a:ext uri="{FF2B5EF4-FFF2-40B4-BE49-F238E27FC236}">
                <a16:creationId xmlns:a16="http://schemas.microsoft.com/office/drawing/2014/main" id="{A8BAE6DB-3BF8-8FAA-3035-4FEA9BC5F0C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A57F7-DDCB-964A-A46D-04B15F889B0A}" type="slidenum">
              <a:rPr kumimoji="0" lang="en-US" sz="1200" b="0" i="0" u="none" strike="noStrike" kern="1200" cap="none" spc="0" normalizeH="0" baseline="0" noProof="0" smtClean="0">
                <a:ln>
                  <a:noFill/>
                </a:ln>
                <a:solidFill>
                  <a:prstClr val="black">
                    <a:tint val="75000"/>
                  </a:prstClr>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7" name="Content Placeholder 2">
            <a:extLst>
              <a:ext uri="{FF2B5EF4-FFF2-40B4-BE49-F238E27FC236}">
                <a16:creationId xmlns:a16="http://schemas.microsoft.com/office/drawing/2014/main" id="{3090C198-6C40-2839-D5F4-126E60A3B44A}"/>
              </a:ext>
            </a:extLst>
          </p:cNvPr>
          <p:cNvSpPr txBox="1">
            <a:spLocks/>
          </p:cNvSpPr>
          <p:nvPr/>
        </p:nvSpPr>
        <p:spPr>
          <a:xfrm>
            <a:off x="6149341" y="3572018"/>
            <a:ext cx="5622096" cy="314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GB" sz="1800" b="1"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Geotechnical conditions </a:t>
            </a:r>
            <a:r>
              <a:rPr kumimoji="0" lang="en-GB" sz="18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to understand and forecast the behaviour of hosting rock mass and the variability of the relevant infrastructure parameters as a function of rock types, weathering level, parting, lateral and vertical anisotropy, etc. Also to identify the levels of the primary radioactive elements and their radioactive decay products that lead to human exposure during the works and the lifetime of ET</a:t>
            </a:r>
          </a:p>
        </p:txBody>
      </p:sp>
      <p:sp>
        <p:nvSpPr>
          <p:cNvPr id="8" name="TextBox 7">
            <a:extLst>
              <a:ext uri="{FF2B5EF4-FFF2-40B4-BE49-F238E27FC236}">
                <a16:creationId xmlns:a16="http://schemas.microsoft.com/office/drawing/2014/main" id="{81E380D8-F191-B181-CEC0-BEBDA0DFE9D7}"/>
              </a:ext>
            </a:extLst>
          </p:cNvPr>
          <p:cNvSpPr txBox="1"/>
          <p:nvPr/>
        </p:nvSpPr>
        <p:spPr>
          <a:xfrm>
            <a:off x="365299" y="1451452"/>
            <a:ext cx="578404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Avenir Next" panose="020B0503020202020204" pitchFamily="34" charset="0"/>
                <a:ea typeface="+mn-ea"/>
                <a:cs typeface="+mn-cs"/>
              </a:rPr>
              <a:t>Aimed</a:t>
            </a:r>
            <a:r>
              <a:rPr kumimoji="0" lang="it-IT" sz="18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 </a:t>
            </a:r>
            <a:r>
              <a:rPr kumimoji="0" lang="it-IT" sz="1800" b="0" i="0" u="none" strike="noStrike" kern="1200" cap="none" spc="0" normalizeH="0" baseline="0" noProof="0" dirty="0" err="1">
                <a:ln>
                  <a:noFill/>
                </a:ln>
                <a:solidFill>
                  <a:prstClr val="black"/>
                </a:solidFill>
                <a:effectLst/>
                <a:uLnTx/>
                <a:uFillTx/>
                <a:latin typeface="Avenir Next" panose="020B0503020202020204" pitchFamily="34" charset="0"/>
                <a:ea typeface="+mn-ea"/>
                <a:cs typeface="+mn-cs"/>
              </a:rPr>
              <a:t>at</a:t>
            </a:r>
            <a:r>
              <a:rPr kumimoji="0" lang="it-IT" sz="18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 </a:t>
            </a:r>
            <a:r>
              <a:rPr kumimoji="0" lang="it-IT" sz="1800" b="0" i="0" u="none" strike="noStrike" kern="1200" cap="none" spc="0" normalizeH="0" baseline="0" noProof="0" dirty="0" err="1">
                <a:ln>
                  <a:noFill/>
                </a:ln>
                <a:solidFill>
                  <a:prstClr val="black"/>
                </a:solidFill>
                <a:effectLst/>
                <a:uLnTx/>
                <a:uFillTx/>
                <a:latin typeface="Avenir Next" panose="020B0503020202020204" pitchFamily="34" charset="0"/>
                <a:ea typeface="+mn-ea"/>
                <a:cs typeface="+mn-cs"/>
              </a:rPr>
              <a:t>ensuring</a:t>
            </a:r>
            <a:r>
              <a:rPr kumimoji="0" lang="it-IT" sz="18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 detector performance and </a:t>
            </a:r>
            <a:r>
              <a:rPr kumimoji="0" lang="it-IT" sz="1800" b="0" i="0" u="none" strike="noStrike" kern="1200" cap="none" spc="0" normalizeH="0" baseline="0" noProof="0" dirty="0" err="1">
                <a:ln>
                  <a:noFill/>
                </a:ln>
                <a:solidFill>
                  <a:prstClr val="black"/>
                </a:solidFill>
                <a:effectLst/>
                <a:uLnTx/>
                <a:uFillTx/>
                <a:latin typeface="Avenir Next" panose="020B0503020202020204" pitchFamily="34" charset="0"/>
                <a:ea typeface="+mn-ea"/>
                <a:cs typeface="+mn-cs"/>
              </a:rPr>
              <a:t>at</a:t>
            </a:r>
            <a:r>
              <a:rPr kumimoji="0" lang="it-IT" sz="18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 </a:t>
            </a:r>
            <a:r>
              <a:rPr kumimoji="0" lang="it-IT" sz="1800" b="0" i="0" u="none" strike="noStrike" kern="1200" cap="none" spc="0" normalizeH="0" baseline="0" noProof="0" dirty="0" err="1">
                <a:ln>
                  <a:noFill/>
                </a:ln>
                <a:solidFill>
                  <a:prstClr val="black"/>
                </a:solidFill>
                <a:effectLst/>
                <a:uLnTx/>
                <a:uFillTx/>
                <a:latin typeface="Avenir Next" panose="020B0503020202020204" pitchFamily="34" charset="0"/>
                <a:ea typeface="+mn-ea"/>
                <a:cs typeface="+mn-cs"/>
              </a:rPr>
              <a:t>gathering</a:t>
            </a:r>
            <a:r>
              <a:rPr kumimoji="0" lang="it-IT" sz="18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 </a:t>
            </a:r>
            <a:r>
              <a:rPr kumimoji="0" lang="it-IT" sz="1800" b="0" i="0" u="none" strike="noStrike" kern="1200" cap="none" spc="0" normalizeH="0" baseline="0" noProof="0" dirty="0" err="1">
                <a:ln>
                  <a:noFill/>
                </a:ln>
                <a:solidFill>
                  <a:prstClr val="black"/>
                </a:solidFill>
                <a:effectLst/>
                <a:uLnTx/>
                <a:uFillTx/>
                <a:latin typeface="Avenir Next" panose="020B0503020202020204" pitchFamily="34" charset="0"/>
                <a:ea typeface="+mn-ea"/>
                <a:cs typeface="+mn-cs"/>
              </a:rPr>
              <a:t>requirements</a:t>
            </a:r>
            <a:r>
              <a:rPr kumimoji="0" lang="it-IT" sz="18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 for </a:t>
            </a:r>
            <a:r>
              <a:rPr kumimoji="0" lang="it-IT" sz="1800" b="0" i="0" u="none" strike="noStrike" kern="1200" cap="none" spc="0" normalizeH="0" baseline="0" noProof="0" dirty="0" err="1">
                <a:ln>
                  <a:noFill/>
                </a:ln>
                <a:solidFill>
                  <a:prstClr val="black"/>
                </a:solidFill>
                <a:effectLst/>
                <a:uLnTx/>
                <a:uFillTx/>
                <a:latin typeface="Avenir Next" panose="020B0503020202020204" pitchFamily="34" charset="0"/>
                <a:ea typeface="+mn-ea"/>
                <a:cs typeface="+mn-cs"/>
              </a:rPr>
              <a:t>civil</a:t>
            </a:r>
            <a:r>
              <a:rPr kumimoji="0" lang="it-IT" sz="18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 engineering design </a:t>
            </a:r>
          </a:p>
        </p:txBody>
      </p:sp>
      <p:sp>
        <p:nvSpPr>
          <p:cNvPr id="9" name="TextBox 8">
            <a:extLst>
              <a:ext uri="{FF2B5EF4-FFF2-40B4-BE49-F238E27FC236}">
                <a16:creationId xmlns:a16="http://schemas.microsoft.com/office/drawing/2014/main" id="{6D229956-F0F1-B9BB-CD22-9A698714B3DF}"/>
              </a:ext>
            </a:extLst>
          </p:cNvPr>
          <p:cNvSpPr txBox="1"/>
          <p:nvPr/>
        </p:nvSpPr>
        <p:spPr>
          <a:xfrm rot="19563804">
            <a:off x="668443" y="2922619"/>
            <a:ext cx="9668994"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600" b="0" i="0" u="none" strike="noStrike" kern="1200" cap="none" spc="0" normalizeH="0" baseline="0" noProof="0" dirty="0">
                <a:ln>
                  <a:noFill/>
                </a:ln>
                <a:solidFill>
                  <a:prstClr val="white">
                    <a:lumMod val="65000"/>
                    <a:alpha val="17074"/>
                  </a:prstClr>
                </a:solidFill>
                <a:effectLst/>
                <a:uLnTx/>
                <a:uFillTx/>
                <a:latin typeface="Avenir Next" panose="020B0503020202020204" pitchFamily="34" charset="0"/>
                <a:ea typeface="+mn-ea"/>
                <a:cs typeface="+mn-cs"/>
              </a:rPr>
              <a:t>Draft 2022101u8</a:t>
            </a:r>
          </a:p>
        </p:txBody>
      </p:sp>
    </p:spTree>
    <p:extLst>
      <p:ext uri="{BB962C8B-B14F-4D97-AF65-F5344CB8AC3E}">
        <p14:creationId xmlns:p14="http://schemas.microsoft.com/office/powerpoint/2010/main" val="45031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4B2D-002D-3C1D-2E1A-3EE00336F458}"/>
              </a:ext>
            </a:extLst>
          </p:cNvPr>
          <p:cNvSpPr>
            <a:spLocks noGrp="1"/>
          </p:cNvSpPr>
          <p:nvPr>
            <p:ph type="title"/>
          </p:nvPr>
        </p:nvSpPr>
        <p:spPr>
          <a:xfrm>
            <a:off x="618381" y="87705"/>
            <a:ext cx="6378495" cy="1325563"/>
          </a:xfrm>
        </p:spPr>
        <p:txBody>
          <a:bodyPr>
            <a:noAutofit/>
          </a:bodyPr>
          <a:lstStyle/>
          <a:p>
            <a:pPr>
              <a:lnSpc>
                <a:spcPct val="100000"/>
              </a:lnSpc>
              <a:spcBef>
                <a:spcPts val="0"/>
              </a:spcBef>
            </a:pPr>
            <a:r>
              <a:rPr lang="en-GB" sz="3200" dirty="0"/>
              <a:t>Task1: Science and technology requirements </a:t>
            </a:r>
          </a:p>
        </p:txBody>
      </p:sp>
      <p:sp>
        <p:nvSpPr>
          <p:cNvPr id="3" name="Content Placeholder 2">
            <a:extLst>
              <a:ext uri="{FF2B5EF4-FFF2-40B4-BE49-F238E27FC236}">
                <a16:creationId xmlns:a16="http://schemas.microsoft.com/office/drawing/2014/main" id="{F703A379-011F-4973-C977-B931F8150301}"/>
              </a:ext>
            </a:extLst>
          </p:cNvPr>
          <p:cNvSpPr>
            <a:spLocks noGrp="1"/>
          </p:cNvSpPr>
          <p:nvPr>
            <p:ph idx="1"/>
          </p:nvPr>
        </p:nvSpPr>
        <p:spPr>
          <a:xfrm>
            <a:off x="458461" y="1390182"/>
            <a:ext cx="5257800" cy="365126"/>
          </a:xfrm>
        </p:spPr>
        <p:txBody>
          <a:bodyPr>
            <a:normAutofit fontScale="25000" lnSpcReduction="20000"/>
          </a:bodyPr>
          <a:lstStyle/>
          <a:p>
            <a:pPr algn="just">
              <a:lnSpc>
                <a:spcPct val="120000"/>
              </a:lnSpc>
              <a:spcBef>
                <a:spcPts val="0"/>
              </a:spcBef>
            </a:pPr>
            <a:r>
              <a:rPr lang="en-GB" sz="8000" dirty="0"/>
              <a:t>Convey and express  relevant scientific requirements into civil engineering constraints, condition and qualification</a:t>
            </a:r>
          </a:p>
          <a:p>
            <a:pPr algn="just">
              <a:lnSpc>
                <a:spcPct val="120000"/>
              </a:lnSpc>
              <a:spcBef>
                <a:spcPts val="0"/>
              </a:spcBef>
            </a:pPr>
            <a:endParaRPr lang="en-GB" sz="8000" dirty="0"/>
          </a:p>
          <a:p>
            <a:pPr algn="just">
              <a:lnSpc>
                <a:spcPct val="120000"/>
              </a:lnSpc>
              <a:spcBef>
                <a:spcPts val="0"/>
              </a:spcBef>
            </a:pPr>
            <a:r>
              <a:rPr lang="en-GB" sz="8000" dirty="0"/>
              <a:t>Assessing CE technical choices based on:</a:t>
            </a:r>
          </a:p>
          <a:p>
            <a:pPr algn="just">
              <a:lnSpc>
                <a:spcPct val="120000"/>
              </a:lnSpc>
              <a:spcBef>
                <a:spcPts val="0"/>
              </a:spcBef>
            </a:pPr>
            <a:endParaRPr lang="en-GB" sz="8000" dirty="0"/>
          </a:p>
          <a:p>
            <a:pPr lvl="1">
              <a:lnSpc>
                <a:spcPct val="120000"/>
              </a:lnSpc>
              <a:spcBef>
                <a:spcPts val="0"/>
              </a:spcBef>
            </a:pPr>
            <a:r>
              <a:rPr lang="en-GB" sz="8000" dirty="0"/>
              <a:t>Excavation volume (i.e., tunnel length and diameter) </a:t>
            </a:r>
          </a:p>
          <a:p>
            <a:pPr lvl="1">
              <a:lnSpc>
                <a:spcPct val="120000"/>
              </a:lnSpc>
              <a:spcBef>
                <a:spcPts val="0"/>
              </a:spcBef>
            </a:pPr>
            <a:r>
              <a:rPr lang="en-GB" sz="8000" dirty="0"/>
              <a:t>Site underground conditions and related uncertainties</a:t>
            </a:r>
          </a:p>
          <a:p>
            <a:pPr lvl="1">
              <a:lnSpc>
                <a:spcPct val="120000"/>
              </a:lnSpc>
              <a:spcBef>
                <a:spcPts val="0"/>
              </a:spcBef>
            </a:pPr>
            <a:r>
              <a:rPr lang="en-GB" sz="8000" dirty="0"/>
              <a:t>Ground behaviour</a:t>
            </a:r>
          </a:p>
          <a:p>
            <a:pPr lvl="1">
              <a:lnSpc>
                <a:spcPct val="120000"/>
              </a:lnSpc>
              <a:spcBef>
                <a:spcPts val="0"/>
              </a:spcBef>
            </a:pPr>
            <a:r>
              <a:rPr lang="en-GB" sz="8000" dirty="0"/>
              <a:t>Excavation method </a:t>
            </a:r>
          </a:p>
          <a:p>
            <a:pPr lvl="1">
              <a:lnSpc>
                <a:spcPct val="120000"/>
              </a:lnSpc>
              <a:spcBef>
                <a:spcPts val="0"/>
              </a:spcBef>
            </a:pPr>
            <a:r>
              <a:rPr lang="en-GB" sz="8000" dirty="0"/>
              <a:t>Tunnel depth</a:t>
            </a:r>
          </a:p>
          <a:p>
            <a:pPr lvl="1">
              <a:lnSpc>
                <a:spcPct val="120000"/>
              </a:lnSpc>
              <a:spcBef>
                <a:spcPts val="0"/>
              </a:spcBef>
            </a:pPr>
            <a:r>
              <a:rPr lang="en-GB" sz="8000" dirty="0"/>
              <a:t>Support requirements</a:t>
            </a:r>
          </a:p>
          <a:p>
            <a:pPr lvl="1">
              <a:lnSpc>
                <a:spcPct val="120000"/>
              </a:lnSpc>
              <a:spcBef>
                <a:spcPts val="0"/>
              </a:spcBef>
            </a:pPr>
            <a:r>
              <a:rPr lang="en-GB" sz="8000" dirty="0"/>
              <a:t>Final lining design</a:t>
            </a:r>
            <a:endParaRPr lang="en-GB" sz="6600" dirty="0"/>
          </a:p>
          <a:p>
            <a:pPr>
              <a:lnSpc>
                <a:spcPct val="120000"/>
              </a:lnSpc>
              <a:spcBef>
                <a:spcPts val="0"/>
              </a:spcBef>
            </a:pPr>
            <a:endParaRPr lang="en-GB" sz="8000" dirty="0"/>
          </a:p>
          <a:p>
            <a:endParaRPr lang="it-IT" dirty="0"/>
          </a:p>
        </p:txBody>
      </p:sp>
      <p:sp>
        <p:nvSpPr>
          <p:cNvPr id="4" name="Date Placeholder 3">
            <a:extLst>
              <a:ext uri="{FF2B5EF4-FFF2-40B4-BE49-F238E27FC236}">
                <a16:creationId xmlns:a16="http://schemas.microsoft.com/office/drawing/2014/main" id="{10DB4C71-9EB0-4F36-1704-35DAC87D0C43}"/>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rPr>
              <a:t>Rome, November 18th, 2022</a:t>
            </a:r>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5" name="Footer Placeholder 4">
            <a:extLst>
              <a:ext uri="{FF2B5EF4-FFF2-40B4-BE49-F238E27FC236}">
                <a16:creationId xmlns:a16="http://schemas.microsoft.com/office/drawing/2014/main" id="{CF99C72E-5172-DC0C-32D5-ECCF178F5C26}"/>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rPr>
              <a:t>ET Civil Engineering - </a:t>
            </a:r>
            <a:r>
              <a:rPr kumimoji="0" lang="en-US" sz="1200" b="0" i="0" u="none" strike="noStrike" kern="1200" cap="none" spc="0" normalizeH="0" baseline="0" noProof="0" dirty="0" err="1">
                <a:ln>
                  <a:noFill/>
                </a:ln>
                <a:solidFill>
                  <a:prstClr val="black">
                    <a:tint val="75000"/>
                  </a:prstClr>
                </a:solidFill>
                <a:effectLst/>
                <a:uLnTx/>
                <a:uFillTx/>
                <a:latin typeface="Avenir Next" panose="020B0503020202020204" pitchFamily="34" charset="0"/>
                <a:ea typeface="+mn-ea"/>
                <a:cs typeface="+mn-cs"/>
              </a:rPr>
              <a:t>M.Marsella</a:t>
            </a:r>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6" name="Slide Number Placeholder 5">
            <a:extLst>
              <a:ext uri="{FF2B5EF4-FFF2-40B4-BE49-F238E27FC236}">
                <a16:creationId xmlns:a16="http://schemas.microsoft.com/office/drawing/2014/main" id="{B8EEF2ED-6B58-E014-C0E9-25C7C22CCE2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A57F7-DDCB-964A-A46D-04B15F889B0A}" type="slidenum">
              <a:rPr kumimoji="0" lang="en-US" sz="1200" b="0" i="0" u="none" strike="noStrike" kern="1200" cap="none" spc="0" normalizeH="0" baseline="0" noProof="0" smtClean="0">
                <a:ln>
                  <a:noFill/>
                </a:ln>
                <a:solidFill>
                  <a:prstClr val="black">
                    <a:tint val="75000"/>
                  </a:prstClr>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7" name="Content Placeholder 2">
            <a:extLst>
              <a:ext uri="{FF2B5EF4-FFF2-40B4-BE49-F238E27FC236}">
                <a16:creationId xmlns:a16="http://schemas.microsoft.com/office/drawing/2014/main" id="{C021EFCC-1ECB-D9DF-E580-E563FF19EC43}"/>
              </a:ext>
            </a:extLst>
          </p:cNvPr>
          <p:cNvSpPr txBox="1">
            <a:spLocks/>
          </p:cNvSpPr>
          <p:nvPr/>
        </p:nvSpPr>
        <p:spPr>
          <a:xfrm>
            <a:off x="458461" y="2892029"/>
            <a:ext cx="4705409" cy="2886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100000"/>
              </a:lnSpc>
              <a:spcBef>
                <a:spcPts val="600"/>
              </a:spcBef>
              <a:spcAft>
                <a:spcPts val="0"/>
              </a:spcAft>
              <a:buClrTx/>
              <a:buSzTx/>
              <a:buFont typeface="Wingdings" pitchFamily="2" charset="2"/>
              <a:buChar char="§"/>
              <a:tabLst/>
              <a:defRPr/>
            </a:pPr>
            <a:endParaRPr kumimoji="0" lang="it-IT"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p:txBody>
      </p:sp>
      <p:sp>
        <p:nvSpPr>
          <p:cNvPr id="8" name="Content Placeholder 2">
            <a:extLst>
              <a:ext uri="{FF2B5EF4-FFF2-40B4-BE49-F238E27FC236}">
                <a16:creationId xmlns:a16="http://schemas.microsoft.com/office/drawing/2014/main" id="{9A4E32D5-D348-02F7-102D-6FAC97AC7127}"/>
              </a:ext>
            </a:extLst>
          </p:cNvPr>
          <p:cNvSpPr txBox="1">
            <a:spLocks/>
          </p:cNvSpPr>
          <p:nvPr/>
        </p:nvSpPr>
        <p:spPr>
          <a:xfrm>
            <a:off x="6659879" y="2111636"/>
            <a:ext cx="4693920" cy="26586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GB" sz="2000" b="0" i="0" u="none" strike="noStrike" kern="1200" cap="none" spc="0" normalizeH="0" baseline="0" noProof="0" dirty="0">
                <a:ln>
                  <a:noFill/>
                </a:ln>
                <a:solidFill>
                  <a:srgbClr val="4D4D4D">
                    <a:lumMod val="75000"/>
                  </a:srgbClr>
                </a:solidFill>
                <a:effectLst/>
                <a:uLnTx/>
                <a:uFillTx/>
                <a:latin typeface="Avenir Next" panose="020B0503020202020204" pitchFamily="34" charset="0"/>
                <a:ea typeface="+mn-ea"/>
                <a:cs typeface="+mn-cs"/>
              </a:rPr>
              <a:t>Water ingress and tunnel drainage system</a:t>
            </a:r>
          </a:p>
          <a:p>
            <a:pPr marL="228600" marR="0" lvl="0" indent="-2286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GB" sz="2000" b="0" i="0" u="none" strike="noStrike" kern="1200" cap="none" spc="0" normalizeH="0" baseline="0" noProof="0" dirty="0">
                <a:ln>
                  <a:noFill/>
                </a:ln>
                <a:solidFill>
                  <a:srgbClr val="4D4D4D">
                    <a:lumMod val="75000"/>
                  </a:srgbClr>
                </a:solidFill>
                <a:effectLst/>
                <a:uLnTx/>
                <a:uFillTx/>
                <a:latin typeface="Avenir Next" panose="020B0503020202020204" pitchFamily="34" charset="0"/>
                <a:ea typeface="+mn-ea"/>
                <a:cs typeface="+mn-cs"/>
              </a:rPr>
              <a:t>Environmental aspects</a:t>
            </a:r>
          </a:p>
          <a:p>
            <a:pPr marL="228600" marR="0" lvl="0" indent="-2286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GB" sz="2000" b="0" i="0" u="none" strike="noStrike" kern="1200" cap="none" spc="0" normalizeH="0" baseline="0" noProof="0" dirty="0">
                <a:ln>
                  <a:noFill/>
                </a:ln>
                <a:solidFill>
                  <a:srgbClr val="DDDDDD">
                    <a:lumMod val="75000"/>
                  </a:srgbClr>
                </a:solidFill>
                <a:effectLst/>
                <a:uLnTx/>
                <a:uFillTx/>
                <a:latin typeface="Avenir Next" panose="020B0503020202020204" pitchFamily="34" charset="0"/>
                <a:ea typeface="+mn-ea"/>
                <a:cs typeface="+mn-cs"/>
              </a:rPr>
              <a:t>Labour cost</a:t>
            </a:r>
          </a:p>
          <a:p>
            <a:pPr marL="228600" marR="0" lvl="0" indent="-2286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GB" sz="2000" b="0" i="0" u="none" strike="noStrike" kern="1200" cap="none" spc="0" normalizeH="0" baseline="0" noProof="0" dirty="0">
                <a:ln>
                  <a:noFill/>
                </a:ln>
                <a:solidFill>
                  <a:srgbClr val="DDDDDD">
                    <a:lumMod val="75000"/>
                  </a:srgbClr>
                </a:solidFill>
                <a:effectLst/>
                <a:uLnTx/>
                <a:uFillTx/>
                <a:latin typeface="Avenir Next" panose="020B0503020202020204" pitchFamily="34" charset="0"/>
                <a:ea typeface="+mn-ea"/>
                <a:cs typeface="+mn-cs"/>
              </a:rPr>
              <a:t>Health and safety regulations</a:t>
            </a:r>
          </a:p>
          <a:p>
            <a:pPr marL="228600" marR="0" lvl="0" indent="-2286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GB" sz="20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mn-cs"/>
              </a:rPr>
              <a:t>Market competition</a:t>
            </a:r>
          </a:p>
          <a:p>
            <a:pPr marL="228600" marR="0" lvl="0" indent="-2286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GB" sz="20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mn-cs"/>
              </a:rPr>
              <a:t>Contract type</a:t>
            </a:r>
          </a:p>
          <a:p>
            <a:pPr marL="228600" marR="0" lvl="0" indent="-2286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GB" sz="20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mn-cs"/>
              </a:rPr>
              <a:t>Cost of bidding </a:t>
            </a:r>
          </a:p>
        </p:txBody>
      </p:sp>
      <p:sp>
        <p:nvSpPr>
          <p:cNvPr id="9" name="Content Placeholder 2">
            <a:extLst>
              <a:ext uri="{FF2B5EF4-FFF2-40B4-BE49-F238E27FC236}">
                <a16:creationId xmlns:a16="http://schemas.microsoft.com/office/drawing/2014/main" id="{A0506A9D-5277-BA25-8AB6-F967519D2EEA}"/>
              </a:ext>
            </a:extLst>
          </p:cNvPr>
          <p:cNvSpPr txBox="1">
            <a:spLocks/>
          </p:cNvSpPr>
          <p:nvPr/>
        </p:nvSpPr>
        <p:spPr>
          <a:xfrm>
            <a:off x="6461723" y="4894737"/>
            <a:ext cx="4662268" cy="1325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it-IT" sz="26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The </a:t>
            </a:r>
            <a:r>
              <a:rPr kumimoji="0" lang="it-IT" sz="2600" b="0" i="0" u="none" strike="noStrike" kern="1200" cap="none" spc="0" normalizeH="0" baseline="0" noProof="0" dirty="0" err="1">
                <a:ln>
                  <a:noFill/>
                </a:ln>
                <a:solidFill>
                  <a:prstClr val="black"/>
                </a:solidFill>
                <a:effectLst/>
                <a:uLnTx/>
                <a:uFillTx/>
                <a:latin typeface="Avenir Next" panose="020B0503020202020204" pitchFamily="34" charset="0"/>
                <a:ea typeface="+mn-ea"/>
                <a:cs typeface="+mn-cs"/>
              </a:rPr>
              <a:t>variants</a:t>
            </a:r>
            <a:endParaRPr kumimoji="0" lang="it-IT" sz="26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it-IT" sz="2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Layout (L</a:t>
            </a:r>
            <a:r>
              <a:rPr kumimoji="0" lang="it-IT" sz="26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 </a:t>
            </a:r>
            <a:r>
              <a:rPr kumimoji="0" lang="it-IT" sz="2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or</a:t>
            </a:r>
            <a:r>
              <a:rPr kumimoji="0" lang="it-IT" sz="26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 △</a:t>
            </a:r>
            <a:r>
              <a:rPr kumimoji="0" lang="it-IT" sz="2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a:t>
            </a:r>
            <a:r>
              <a:rPr kumimoji="0" lang="it-IT" sz="26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it-IT" sz="2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Site (Sardinia or EMR)</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it-IT" sz="2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
              <a:tabLst/>
              <a:defRPr/>
            </a:pPr>
            <a:endParaRPr kumimoji="0" lang="it-IT" sz="2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
              <a:tabLst/>
              <a:defRPr/>
            </a:pPr>
            <a:endParaRPr kumimoji="0" lang="it-IT" sz="2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p:txBody>
      </p:sp>
      <p:sp>
        <p:nvSpPr>
          <p:cNvPr id="10" name="TextBox 9">
            <a:extLst>
              <a:ext uri="{FF2B5EF4-FFF2-40B4-BE49-F238E27FC236}">
                <a16:creationId xmlns:a16="http://schemas.microsoft.com/office/drawing/2014/main" id="{0D37E670-657F-15F5-50DE-D06EB18F8F2F}"/>
              </a:ext>
            </a:extLst>
          </p:cNvPr>
          <p:cNvSpPr txBox="1"/>
          <p:nvPr/>
        </p:nvSpPr>
        <p:spPr>
          <a:xfrm rot="19563804">
            <a:off x="1068117" y="2922619"/>
            <a:ext cx="8954054"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600" b="0" i="0" u="none" strike="noStrike" kern="1200" cap="none" spc="0" normalizeH="0" baseline="0" noProof="0" dirty="0">
                <a:ln>
                  <a:noFill/>
                </a:ln>
                <a:solidFill>
                  <a:prstClr val="white">
                    <a:lumMod val="65000"/>
                    <a:alpha val="17074"/>
                  </a:prstClr>
                </a:solidFill>
                <a:effectLst/>
                <a:uLnTx/>
                <a:uFillTx/>
                <a:latin typeface="Avenir Next" panose="020B0503020202020204" pitchFamily="34" charset="0"/>
                <a:ea typeface="+mn-ea"/>
                <a:cs typeface="+mn-cs"/>
              </a:rPr>
              <a:t>Draft 20221018</a:t>
            </a:r>
          </a:p>
        </p:txBody>
      </p:sp>
      <p:sp>
        <p:nvSpPr>
          <p:cNvPr id="12" name="CasellaDiTesto 11">
            <a:extLst>
              <a:ext uri="{FF2B5EF4-FFF2-40B4-BE49-F238E27FC236}">
                <a16:creationId xmlns:a16="http://schemas.microsoft.com/office/drawing/2014/main" id="{1C3050C4-F03F-1D17-B725-C1AF2C9C0489}"/>
              </a:ext>
            </a:extLst>
          </p:cNvPr>
          <p:cNvSpPr txBox="1"/>
          <p:nvPr/>
        </p:nvSpPr>
        <p:spPr>
          <a:xfrm>
            <a:off x="-382083" y="882016"/>
            <a:ext cx="6098344" cy="74328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br>
              <a:rPr kumimoji="0" lang="en-GB" sz="1800" b="0" i="0" u="none" strike="noStrike" kern="1200" cap="none" spc="0" normalizeH="0" baseline="0" noProof="0" dirty="0">
                <a:ln>
                  <a:noFill/>
                </a:ln>
                <a:solidFill>
                  <a:srgbClr val="FF0000"/>
                </a:solidFill>
                <a:effectLst/>
                <a:uLnTx/>
                <a:uFillTx/>
                <a:latin typeface="Avenir Next" panose="020B0503020202020204" pitchFamily="34" charset="0"/>
                <a:ea typeface="+mn-ea"/>
                <a:cs typeface="+mn-cs"/>
              </a:rPr>
            </a:br>
            <a:endParaRPr kumimoji="0" lang="en-GB" sz="1800" b="0" i="0" u="none" strike="noStrike" kern="1200" cap="none" spc="0" normalizeH="0" baseline="0" noProof="0" dirty="0">
              <a:ln>
                <a:noFill/>
              </a:ln>
              <a:solidFill>
                <a:srgbClr val="FF0000"/>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7517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4B2D-002D-3C1D-2E1A-3EE00336F458}"/>
              </a:ext>
            </a:extLst>
          </p:cNvPr>
          <p:cNvSpPr>
            <a:spLocks noGrp="1"/>
          </p:cNvSpPr>
          <p:nvPr>
            <p:ph type="title"/>
          </p:nvPr>
        </p:nvSpPr>
        <p:spPr>
          <a:xfrm>
            <a:off x="446440" y="666615"/>
            <a:ext cx="6229612" cy="1325563"/>
          </a:xfrm>
        </p:spPr>
        <p:txBody>
          <a:bodyPr>
            <a:noAutofit/>
          </a:bodyPr>
          <a:lstStyle/>
          <a:p>
            <a:pPr>
              <a:lnSpc>
                <a:spcPct val="100000"/>
              </a:lnSpc>
              <a:spcBef>
                <a:spcPts val="0"/>
              </a:spcBef>
            </a:pPr>
            <a:r>
              <a:rPr lang="en-GB" sz="3200" dirty="0"/>
              <a:t>WP2: Civil Engineering Studies for the Underground Works </a:t>
            </a:r>
          </a:p>
        </p:txBody>
      </p:sp>
      <p:sp>
        <p:nvSpPr>
          <p:cNvPr id="4" name="Date Placeholder 3">
            <a:extLst>
              <a:ext uri="{FF2B5EF4-FFF2-40B4-BE49-F238E27FC236}">
                <a16:creationId xmlns:a16="http://schemas.microsoft.com/office/drawing/2014/main" id="{10DB4C71-9EB0-4F36-1704-35DAC87D0C43}"/>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rPr>
              <a:t>Rome, November 18th, 2022</a:t>
            </a:r>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5" name="Footer Placeholder 4">
            <a:extLst>
              <a:ext uri="{FF2B5EF4-FFF2-40B4-BE49-F238E27FC236}">
                <a16:creationId xmlns:a16="http://schemas.microsoft.com/office/drawing/2014/main" id="{CF99C72E-5172-DC0C-32D5-ECCF178F5C26}"/>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rPr>
              <a:t>ET Civil Engineering - </a:t>
            </a:r>
            <a:r>
              <a:rPr kumimoji="0" lang="en-US" sz="1200" b="0" i="0" u="none" strike="noStrike" kern="1200" cap="none" spc="0" normalizeH="0" baseline="0" noProof="0" dirty="0" err="1">
                <a:ln>
                  <a:noFill/>
                </a:ln>
                <a:solidFill>
                  <a:prstClr val="black">
                    <a:tint val="75000"/>
                  </a:prstClr>
                </a:solidFill>
                <a:effectLst/>
                <a:uLnTx/>
                <a:uFillTx/>
                <a:latin typeface="Avenir Next" panose="020B0503020202020204" pitchFamily="34" charset="0"/>
                <a:ea typeface="+mn-ea"/>
                <a:cs typeface="+mn-cs"/>
              </a:rPr>
              <a:t>M.Marsella</a:t>
            </a:r>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6" name="Slide Number Placeholder 5">
            <a:extLst>
              <a:ext uri="{FF2B5EF4-FFF2-40B4-BE49-F238E27FC236}">
                <a16:creationId xmlns:a16="http://schemas.microsoft.com/office/drawing/2014/main" id="{B8EEF2ED-6B58-E014-C0E9-25C7C22CCE2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A57F7-DDCB-964A-A46D-04B15F889B0A}" type="slidenum">
              <a:rPr kumimoji="0" lang="en-US" sz="1200" b="0" i="0" u="none" strike="noStrike" kern="1200" cap="none" spc="0" normalizeH="0" baseline="0" noProof="0" smtClean="0">
                <a:ln>
                  <a:noFill/>
                </a:ln>
                <a:solidFill>
                  <a:prstClr val="black">
                    <a:tint val="75000"/>
                  </a:prstClr>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10" name="TextBox 9">
            <a:extLst>
              <a:ext uri="{FF2B5EF4-FFF2-40B4-BE49-F238E27FC236}">
                <a16:creationId xmlns:a16="http://schemas.microsoft.com/office/drawing/2014/main" id="{0D37E670-657F-15F5-50DE-D06EB18F8F2F}"/>
              </a:ext>
            </a:extLst>
          </p:cNvPr>
          <p:cNvSpPr txBox="1"/>
          <p:nvPr/>
        </p:nvSpPr>
        <p:spPr>
          <a:xfrm rot="19563804">
            <a:off x="1025913" y="2922619"/>
            <a:ext cx="8954054"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600" b="0" i="0" u="none" strike="noStrike" kern="1200" cap="none" spc="0" normalizeH="0" baseline="0" noProof="0" dirty="0">
                <a:ln>
                  <a:noFill/>
                </a:ln>
                <a:solidFill>
                  <a:prstClr val="white">
                    <a:lumMod val="65000"/>
                    <a:alpha val="17074"/>
                  </a:prstClr>
                </a:solidFill>
                <a:effectLst/>
                <a:uLnTx/>
                <a:uFillTx/>
                <a:latin typeface="Avenir Next" panose="020B0503020202020204" pitchFamily="34" charset="0"/>
                <a:ea typeface="+mn-ea"/>
                <a:cs typeface="+mn-cs"/>
              </a:rPr>
              <a:t>Draft 20221018</a:t>
            </a:r>
          </a:p>
        </p:txBody>
      </p:sp>
      <p:sp>
        <p:nvSpPr>
          <p:cNvPr id="11" name="Content Placeholder 2">
            <a:extLst>
              <a:ext uri="{FF2B5EF4-FFF2-40B4-BE49-F238E27FC236}">
                <a16:creationId xmlns:a16="http://schemas.microsoft.com/office/drawing/2014/main" id="{2962DE6E-1616-04D3-ED7C-C698196BFA2F}"/>
              </a:ext>
            </a:extLst>
          </p:cNvPr>
          <p:cNvSpPr txBox="1">
            <a:spLocks/>
          </p:cNvSpPr>
          <p:nvPr/>
        </p:nvSpPr>
        <p:spPr>
          <a:xfrm>
            <a:off x="394966" y="2825730"/>
            <a:ext cx="10215947" cy="3475373"/>
          </a:xfrm>
          <a:prstGeom prst="rect">
            <a:avLst/>
          </a:prstGeom>
        </p:spPr>
        <p:txBody>
          <a:bodyPr vert="horz" lIns="91440" tIns="45720" rIns="91440" bIns="45720" rtlCol="0">
            <a:normAutofit/>
          </a:bodyPr>
          <a:lstStyle>
            <a:lvl1pPr marL="228600" indent="-228600">
              <a:lnSpc>
                <a:spcPct val="90000"/>
              </a:lnSpc>
              <a:spcBef>
                <a:spcPts val="1000"/>
              </a:spcBef>
              <a:buFont typeface="Wingdings" pitchFamily="2" charset="2"/>
              <a:buChar char="§"/>
              <a:defRPr sz="2800">
                <a:latin typeface="Avenir Next" panose="020B0503020202020204" pitchFamily="34" charset="0"/>
              </a:defRPr>
            </a:lvl1pPr>
            <a:lvl2pPr marL="685800" lvl="1" indent="-228600">
              <a:lnSpc>
                <a:spcPct val="120000"/>
              </a:lnSpc>
              <a:spcBef>
                <a:spcPts val="0"/>
              </a:spcBef>
              <a:buFont typeface="Wingdings" pitchFamily="2" charset="2"/>
              <a:buChar char="§"/>
              <a:defRPr sz="2800">
                <a:solidFill>
                  <a:srgbClr val="FF0000"/>
                </a:solidFill>
                <a:latin typeface="Avenir Next" panose="020B0503020202020204" pitchFamily="34" charset="0"/>
              </a:defRPr>
            </a:lvl2pPr>
            <a:lvl3pPr marL="1143000" indent="-228600">
              <a:lnSpc>
                <a:spcPct val="90000"/>
              </a:lnSpc>
              <a:spcBef>
                <a:spcPts val="500"/>
              </a:spcBef>
              <a:buFont typeface="Wingdings" pitchFamily="2" charset="2"/>
              <a:buChar char="§"/>
              <a:defRPr sz="2000">
                <a:latin typeface="Avenir Next" panose="020B0503020202020204" pitchFamily="34" charset="0"/>
              </a:defRPr>
            </a:lvl3pPr>
            <a:lvl4pPr marL="1600200" indent="-228600">
              <a:lnSpc>
                <a:spcPct val="90000"/>
              </a:lnSpc>
              <a:spcBef>
                <a:spcPts val="500"/>
              </a:spcBef>
              <a:buFont typeface="Wingdings" pitchFamily="2" charset="2"/>
              <a:buChar char="§"/>
              <a:defRPr>
                <a:latin typeface="Avenir Next" panose="020B0503020202020204" pitchFamily="34" charset="0"/>
              </a:defRPr>
            </a:lvl4pPr>
            <a:lvl5pPr marL="2057400" indent="-228600">
              <a:lnSpc>
                <a:spcPct val="90000"/>
              </a:lnSpc>
              <a:spcBef>
                <a:spcPts val="500"/>
              </a:spcBef>
              <a:buFont typeface="Wingdings" pitchFamily="2" charset="2"/>
              <a:buChar char="§"/>
              <a:defRPr>
                <a:latin typeface="Avenir Next" panose="020B0503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685800" marR="0" lvl="1" indent="-228600" algn="l" defTabSz="914400" rtl="0" eaLnBrk="1" fontAlgn="auto" latinLnBrk="0" hangingPunct="1">
              <a:lnSpc>
                <a:spcPct val="120000"/>
              </a:lnSpc>
              <a:spcBef>
                <a:spcPts val="0"/>
              </a:spcBef>
              <a:spcAft>
                <a:spcPts val="0"/>
              </a:spcAft>
              <a:buClrTx/>
              <a:buSzTx/>
              <a:buFont typeface="Wingdings" pitchFamily="2" charset="2"/>
              <a:buChar char="§"/>
              <a:tabLst/>
              <a:defRPr/>
            </a:pPr>
            <a:r>
              <a:rPr kumimoji="0" lang="en-GB" sz="28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Geotechnical settings and modelling</a:t>
            </a:r>
          </a:p>
          <a:p>
            <a:pPr marL="685800" marR="0" lvl="1" indent="-228600" algn="l" defTabSz="914400" rtl="0" eaLnBrk="1" fontAlgn="auto" latinLnBrk="0" hangingPunct="1">
              <a:lnSpc>
                <a:spcPct val="120000"/>
              </a:lnSpc>
              <a:spcBef>
                <a:spcPts val="0"/>
              </a:spcBef>
              <a:spcAft>
                <a:spcPts val="0"/>
              </a:spcAft>
              <a:buClrTx/>
              <a:buSzTx/>
              <a:buFont typeface="Wingdings" pitchFamily="2" charset="2"/>
              <a:buChar char="§"/>
              <a:tabLst/>
              <a:defRPr/>
            </a:pPr>
            <a:r>
              <a:rPr kumimoji="0" lang="en-GB" sz="28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Structural engineering modelling (metal constructions)</a:t>
            </a:r>
          </a:p>
          <a:p>
            <a:pPr marL="685800" marR="0" lvl="1" indent="-228600" algn="l" defTabSz="914400" rtl="0" eaLnBrk="1" fontAlgn="auto" latinLnBrk="0" hangingPunct="1">
              <a:lnSpc>
                <a:spcPct val="120000"/>
              </a:lnSpc>
              <a:spcBef>
                <a:spcPts val="0"/>
              </a:spcBef>
              <a:spcAft>
                <a:spcPts val="0"/>
              </a:spcAft>
              <a:buClrTx/>
              <a:buSzTx/>
              <a:buFont typeface="Wingdings" pitchFamily="2" charset="2"/>
              <a:buChar char="§"/>
              <a:tabLst/>
              <a:defRPr/>
            </a:pPr>
            <a:r>
              <a:rPr kumimoji="0" lang="en-GB" sz="28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Safety is under project office!</a:t>
            </a:r>
          </a:p>
          <a:p>
            <a:pPr marL="685800" marR="0" lvl="1" indent="-228600" algn="l" defTabSz="914400" rtl="0" eaLnBrk="1" fontAlgn="auto" latinLnBrk="0" hangingPunct="1">
              <a:lnSpc>
                <a:spcPct val="120000"/>
              </a:lnSpc>
              <a:spcBef>
                <a:spcPts val="0"/>
              </a:spcBef>
              <a:spcAft>
                <a:spcPts val="0"/>
              </a:spcAft>
              <a:buClrTx/>
              <a:buSzTx/>
              <a:buFont typeface="Wingdings" pitchFamily="2" charset="2"/>
              <a:buChar char="§"/>
              <a:tabLst/>
              <a:defRPr/>
            </a:pPr>
            <a:r>
              <a:rPr kumimoji="0" lang="en-GB" sz="28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BIM and digital twin</a:t>
            </a:r>
          </a:p>
          <a:p>
            <a:pPr marL="685800" marR="0" lvl="1" indent="-228600" algn="l" defTabSz="914400" rtl="0" eaLnBrk="1" fontAlgn="auto" latinLnBrk="0" hangingPunct="1">
              <a:lnSpc>
                <a:spcPct val="120000"/>
              </a:lnSpc>
              <a:spcBef>
                <a:spcPts val="0"/>
              </a:spcBef>
              <a:spcAft>
                <a:spcPts val="0"/>
              </a:spcAft>
              <a:buClrTx/>
              <a:buSzTx/>
              <a:buFont typeface="Wingdings" pitchFamily="2" charset="2"/>
              <a:buChar char="§"/>
              <a:tabLst/>
              <a:defRPr/>
            </a:pPr>
            <a:r>
              <a:rPr kumimoji="0" lang="en-GB" sz="28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Water drainage systems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GB" sz="28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073646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3F6917-98CF-52E9-FC7D-BF8FDD94B97C}"/>
              </a:ext>
            </a:extLst>
          </p:cNvPr>
          <p:cNvSpPr>
            <a:spLocks noGrp="1"/>
          </p:cNvSpPr>
          <p:nvPr>
            <p:ph idx="1"/>
          </p:nvPr>
        </p:nvSpPr>
        <p:spPr>
          <a:xfrm>
            <a:off x="446440" y="2656183"/>
            <a:ext cx="7025640" cy="3182473"/>
          </a:xfrm>
        </p:spPr>
        <p:txBody>
          <a:bodyPr>
            <a:normAutofit/>
          </a:bodyPr>
          <a:lstStyle/>
          <a:p>
            <a:pPr lvl="1">
              <a:lnSpc>
                <a:spcPct val="120000"/>
              </a:lnSpc>
              <a:spcBef>
                <a:spcPts val="0"/>
              </a:spcBef>
            </a:pPr>
            <a:r>
              <a:rPr lang="en-GB" sz="2800" dirty="0"/>
              <a:t>Design of research buildings, guesthouses, technical facilities, exit portals, access roads</a:t>
            </a:r>
          </a:p>
          <a:p>
            <a:pPr lvl="1">
              <a:lnSpc>
                <a:spcPct val="120000"/>
              </a:lnSpc>
              <a:spcBef>
                <a:spcPts val="0"/>
              </a:spcBef>
            </a:pPr>
            <a:r>
              <a:rPr lang="en-GB" sz="2800" dirty="0"/>
              <a:t>Transportation and logistics</a:t>
            </a:r>
          </a:p>
          <a:p>
            <a:pPr lvl="1">
              <a:lnSpc>
                <a:spcPct val="120000"/>
              </a:lnSpc>
              <a:spcBef>
                <a:spcPts val="0"/>
              </a:spcBef>
            </a:pPr>
            <a:r>
              <a:rPr lang="en-GB" sz="2800" dirty="0"/>
              <a:t>Integration and connectivity between surface and subsurface</a:t>
            </a:r>
          </a:p>
        </p:txBody>
      </p:sp>
      <p:sp>
        <p:nvSpPr>
          <p:cNvPr id="4" name="Date Placeholder 3">
            <a:extLst>
              <a:ext uri="{FF2B5EF4-FFF2-40B4-BE49-F238E27FC236}">
                <a16:creationId xmlns:a16="http://schemas.microsoft.com/office/drawing/2014/main" id="{CD59A7D0-A738-A418-D6F1-B2A3F7AE118E}"/>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rPr>
              <a:t>Rome, November 18th, 2022</a:t>
            </a:r>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5" name="Footer Placeholder 4">
            <a:extLst>
              <a:ext uri="{FF2B5EF4-FFF2-40B4-BE49-F238E27FC236}">
                <a16:creationId xmlns:a16="http://schemas.microsoft.com/office/drawing/2014/main" id="{C184D76E-7896-821A-2EF2-92A30CCF1A8C}"/>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rPr>
              <a:t>ET Civil Engineering - </a:t>
            </a:r>
            <a:r>
              <a:rPr kumimoji="0" lang="en-US" sz="1200" b="0" i="0" u="none" strike="noStrike" kern="1200" cap="none" spc="0" normalizeH="0" baseline="0" noProof="0" dirty="0" err="1">
                <a:ln>
                  <a:noFill/>
                </a:ln>
                <a:solidFill>
                  <a:prstClr val="black">
                    <a:tint val="75000"/>
                  </a:prstClr>
                </a:solidFill>
                <a:effectLst/>
                <a:uLnTx/>
                <a:uFillTx/>
                <a:latin typeface="Avenir Next" panose="020B0503020202020204" pitchFamily="34" charset="0"/>
                <a:ea typeface="+mn-ea"/>
                <a:cs typeface="+mn-cs"/>
              </a:rPr>
              <a:t>M.Marsella</a:t>
            </a:r>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6" name="Slide Number Placeholder 5">
            <a:extLst>
              <a:ext uri="{FF2B5EF4-FFF2-40B4-BE49-F238E27FC236}">
                <a16:creationId xmlns:a16="http://schemas.microsoft.com/office/drawing/2014/main" id="{D3DE8D67-79CD-7BB5-5C8D-A338F56838F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A57F7-DDCB-964A-A46D-04B15F889B0A}" type="slidenum">
              <a:rPr kumimoji="0" lang="en-US" sz="1200" b="0" i="0" u="none" strike="noStrike" kern="1200" cap="none" spc="0" normalizeH="0" baseline="0" noProof="0" smtClean="0">
                <a:ln>
                  <a:noFill/>
                </a:ln>
                <a:solidFill>
                  <a:prstClr val="black">
                    <a:tint val="75000"/>
                  </a:prstClr>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7" name="TextBox 6">
            <a:extLst>
              <a:ext uri="{FF2B5EF4-FFF2-40B4-BE49-F238E27FC236}">
                <a16:creationId xmlns:a16="http://schemas.microsoft.com/office/drawing/2014/main" id="{FE25B737-B0AB-4718-2D01-390375291AB1}"/>
              </a:ext>
            </a:extLst>
          </p:cNvPr>
          <p:cNvSpPr txBox="1"/>
          <p:nvPr/>
        </p:nvSpPr>
        <p:spPr>
          <a:xfrm rot="19563804">
            <a:off x="1025913" y="2922619"/>
            <a:ext cx="8954054"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600" b="0" i="0" u="none" strike="noStrike" kern="1200" cap="none" spc="0" normalizeH="0" baseline="0" noProof="0" dirty="0">
                <a:ln>
                  <a:noFill/>
                </a:ln>
                <a:solidFill>
                  <a:prstClr val="white">
                    <a:lumMod val="65000"/>
                    <a:alpha val="17074"/>
                  </a:prstClr>
                </a:solidFill>
                <a:effectLst/>
                <a:uLnTx/>
                <a:uFillTx/>
                <a:latin typeface="Avenir Next" panose="020B0503020202020204" pitchFamily="34" charset="0"/>
                <a:ea typeface="+mn-ea"/>
                <a:cs typeface="+mn-cs"/>
              </a:rPr>
              <a:t>Draft 20221018</a:t>
            </a:r>
          </a:p>
        </p:txBody>
      </p:sp>
      <p:sp>
        <p:nvSpPr>
          <p:cNvPr id="9" name="Titolo 8">
            <a:extLst>
              <a:ext uri="{FF2B5EF4-FFF2-40B4-BE49-F238E27FC236}">
                <a16:creationId xmlns:a16="http://schemas.microsoft.com/office/drawing/2014/main" id="{F4008996-EE66-CB54-5D74-E4655CB780C7}"/>
              </a:ext>
            </a:extLst>
          </p:cNvPr>
          <p:cNvSpPr>
            <a:spLocks noGrp="1"/>
          </p:cNvSpPr>
          <p:nvPr>
            <p:ph type="title"/>
          </p:nvPr>
        </p:nvSpPr>
        <p:spPr>
          <a:xfrm>
            <a:off x="570914" y="556897"/>
            <a:ext cx="6229612" cy="1325563"/>
          </a:xfrm>
        </p:spPr>
        <p:txBody>
          <a:bodyPr>
            <a:noAutofit/>
          </a:bodyPr>
          <a:lstStyle/>
          <a:p>
            <a:r>
              <a:rPr lang="en-GB" sz="3200" dirty="0"/>
              <a:t>WP3: Civil Engineering Studies for the Surface Works</a:t>
            </a:r>
            <a:br>
              <a:rPr lang="en-GB" sz="3200" dirty="0"/>
            </a:br>
            <a:endParaRPr lang="en-US" sz="3200" dirty="0"/>
          </a:p>
        </p:txBody>
      </p:sp>
    </p:spTree>
    <p:extLst>
      <p:ext uri="{BB962C8B-B14F-4D97-AF65-F5344CB8AC3E}">
        <p14:creationId xmlns:p14="http://schemas.microsoft.com/office/powerpoint/2010/main" val="1549753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4958-0322-4B7B-A262-E5A7F7CA7BDC}"/>
              </a:ext>
            </a:extLst>
          </p:cNvPr>
          <p:cNvSpPr>
            <a:spLocks noGrp="1"/>
          </p:cNvSpPr>
          <p:nvPr>
            <p:ph type="title"/>
          </p:nvPr>
        </p:nvSpPr>
        <p:spPr/>
        <p:txBody>
          <a:bodyPr/>
          <a:lstStyle/>
          <a:p>
            <a:r>
              <a:rPr lang="en-US" dirty="0">
                <a:solidFill>
                  <a:srgbClr val="C00000"/>
                </a:solidFill>
              </a:rPr>
              <a:t>The Engineering Department</a:t>
            </a:r>
            <a:endParaRPr lang="nl-NL" dirty="0">
              <a:solidFill>
                <a:srgbClr val="C00000"/>
              </a:solidFill>
            </a:endParaRPr>
          </a:p>
        </p:txBody>
      </p:sp>
      <p:sp>
        <p:nvSpPr>
          <p:cNvPr id="3" name="Content Placeholder 2">
            <a:extLst>
              <a:ext uri="{FF2B5EF4-FFF2-40B4-BE49-F238E27FC236}">
                <a16:creationId xmlns:a16="http://schemas.microsoft.com/office/drawing/2014/main" id="{D563E948-9BD6-4819-A39A-A63BE194A8E3}"/>
              </a:ext>
            </a:extLst>
          </p:cNvPr>
          <p:cNvSpPr>
            <a:spLocks noGrp="1"/>
          </p:cNvSpPr>
          <p:nvPr>
            <p:ph idx="1"/>
          </p:nvPr>
        </p:nvSpPr>
        <p:spPr/>
        <p:txBody>
          <a:bodyPr>
            <a:normAutofit/>
          </a:bodyPr>
          <a:lstStyle/>
          <a:p>
            <a:r>
              <a:rPr lang="en-US" dirty="0"/>
              <a:t>Mandate and activities</a:t>
            </a:r>
          </a:p>
          <a:p>
            <a:r>
              <a:rPr lang="en-US" dirty="0"/>
              <a:t>Project Phases</a:t>
            </a:r>
          </a:p>
          <a:p>
            <a:r>
              <a:rPr lang="en-US" dirty="0"/>
              <a:t>Structure</a:t>
            </a:r>
          </a:p>
          <a:p>
            <a:r>
              <a:rPr lang="en-US" dirty="0">
                <a:solidFill>
                  <a:srgbClr val="C00000"/>
                </a:solidFill>
              </a:rPr>
              <a:t>Working with other WP’s within INFRA- Dev </a:t>
            </a:r>
          </a:p>
          <a:p>
            <a:r>
              <a:rPr lang="en-US" dirty="0"/>
              <a:t>Tools</a:t>
            </a:r>
          </a:p>
          <a:p>
            <a:pPr marL="0" indent="0">
              <a:buNone/>
            </a:pPr>
            <a:endParaRPr lang="en-US" dirty="0"/>
          </a:p>
        </p:txBody>
      </p:sp>
      <p:pic>
        <p:nvPicPr>
          <p:cNvPr id="4" name="Picture 3">
            <a:extLst>
              <a:ext uri="{FF2B5EF4-FFF2-40B4-BE49-F238E27FC236}">
                <a16:creationId xmlns:a16="http://schemas.microsoft.com/office/drawing/2014/main" id="{7B2747FE-C99D-4E75-A3A0-BD8839B9D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332" y="283737"/>
            <a:ext cx="3370625" cy="1042787"/>
          </a:xfrm>
          <a:prstGeom prst="rect">
            <a:avLst/>
          </a:prstGeom>
        </p:spPr>
      </p:pic>
    </p:spTree>
    <p:extLst>
      <p:ext uri="{BB962C8B-B14F-4D97-AF65-F5344CB8AC3E}">
        <p14:creationId xmlns:p14="http://schemas.microsoft.com/office/powerpoint/2010/main" val="4265938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2B06-9B3F-B491-1D44-488C50805EF7}"/>
              </a:ext>
            </a:extLst>
          </p:cNvPr>
          <p:cNvSpPr>
            <a:spLocks noGrp="1"/>
          </p:cNvSpPr>
          <p:nvPr>
            <p:ph type="title"/>
          </p:nvPr>
        </p:nvSpPr>
        <p:spPr>
          <a:xfrm>
            <a:off x="838200" y="365125"/>
            <a:ext cx="6153443" cy="1325563"/>
          </a:xfrm>
        </p:spPr>
        <p:txBody>
          <a:bodyPr>
            <a:noAutofit/>
          </a:bodyPr>
          <a:lstStyle/>
          <a:p>
            <a:r>
              <a:rPr lang="en-GB" sz="3200" dirty="0"/>
              <a:t>WP5: Environmental impacts and landscape engineering </a:t>
            </a:r>
            <a:endParaRPr lang="it-IT" sz="3200" dirty="0"/>
          </a:p>
        </p:txBody>
      </p:sp>
      <p:sp>
        <p:nvSpPr>
          <p:cNvPr id="3" name="Content Placeholder 2">
            <a:extLst>
              <a:ext uri="{FF2B5EF4-FFF2-40B4-BE49-F238E27FC236}">
                <a16:creationId xmlns:a16="http://schemas.microsoft.com/office/drawing/2014/main" id="{813F6917-98CF-52E9-FC7D-BF8FDD94B97C}"/>
              </a:ext>
            </a:extLst>
          </p:cNvPr>
          <p:cNvSpPr>
            <a:spLocks noGrp="1"/>
          </p:cNvSpPr>
          <p:nvPr>
            <p:ph idx="1"/>
          </p:nvPr>
        </p:nvSpPr>
        <p:spPr>
          <a:xfrm>
            <a:off x="556846" y="2187574"/>
            <a:ext cx="10515600" cy="2947134"/>
          </a:xfrm>
        </p:spPr>
        <p:txBody>
          <a:bodyPr>
            <a:normAutofit/>
          </a:bodyPr>
          <a:lstStyle/>
          <a:p>
            <a:r>
              <a:rPr lang="en-GB" sz="2400" dirty="0"/>
              <a:t>Excavation waste removal strategy</a:t>
            </a:r>
          </a:p>
          <a:p>
            <a:r>
              <a:rPr lang="en-GB" sz="2400" dirty="0"/>
              <a:t>Protected areas and reserves</a:t>
            </a:r>
          </a:p>
          <a:p>
            <a:r>
              <a:rPr lang="en-GB" sz="2400" dirty="0"/>
              <a:t>Territorial issues </a:t>
            </a:r>
          </a:p>
          <a:p>
            <a:r>
              <a:rPr lang="en-GB" sz="2400" dirty="0"/>
              <a:t>Mitigation actions </a:t>
            </a:r>
          </a:p>
          <a:p>
            <a:r>
              <a:rPr lang="en-GB" sz="2400" dirty="0"/>
              <a:t>….</a:t>
            </a:r>
          </a:p>
        </p:txBody>
      </p:sp>
      <p:sp>
        <p:nvSpPr>
          <p:cNvPr id="4" name="Date Placeholder 3">
            <a:extLst>
              <a:ext uri="{FF2B5EF4-FFF2-40B4-BE49-F238E27FC236}">
                <a16:creationId xmlns:a16="http://schemas.microsoft.com/office/drawing/2014/main" id="{CD59A7D0-A738-A418-D6F1-B2A3F7AE118E}"/>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rPr>
              <a:t>Rome, November 18th, 2022</a:t>
            </a:r>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5" name="Footer Placeholder 4">
            <a:extLst>
              <a:ext uri="{FF2B5EF4-FFF2-40B4-BE49-F238E27FC236}">
                <a16:creationId xmlns:a16="http://schemas.microsoft.com/office/drawing/2014/main" id="{C184D76E-7896-821A-2EF2-92A30CCF1A8C}"/>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rPr>
              <a:t>ET Civil Engineering - </a:t>
            </a:r>
            <a:r>
              <a:rPr kumimoji="0" lang="en-US" sz="1200" b="0" i="0" u="none" strike="noStrike" kern="1200" cap="none" spc="0" normalizeH="0" baseline="0" noProof="0" dirty="0" err="1">
                <a:ln>
                  <a:noFill/>
                </a:ln>
                <a:solidFill>
                  <a:prstClr val="black">
                    <a:tint val="75000"/>
                  </a:prstClr>
                </a:solidFill>
                <a:effectLst/>
                <a:uLnTx/>
                <a:uFillTx/>
                <a:latin typeface="Avenir Next" panose="020B0503020202020204" pitchFamily="34" charset="0"/>
                <a:ea typeface="+mn-ea"/>
                <a:cs typeface="+mn-cs"/>
              </a:rPr>
              <a:t>M.Marsella</a:t>
            </a:r>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6" name="Slide Number Placeholder 5">
            <a:extLst>
              <a:ext uri="{FF2B5EF4-FFF2-40B4-BE49-F238E27FC236}">
                <a16:creationId xmlns:a16="http://schemas.microsoft.com/office/drawing/2014/main" id="{D3DE8D67-79CD-7BB5-5C8D-A338F56838F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A57F7-DDCB-964A-A46D-04B15F889B0A}" type="slidenum">
              <a:rPr kumimoji="0" lang="en-US" sz="1200" b="0" i="0" u="none" strike="noStrike" kern="1200" cap="none" spc="0" normalizeH="0" baseline="0" noProof="0" smtClean="0">
                <a:ln>
                  <a:noFill/>
                </a:ln>
                <a:solidFill>
                  <a:prstClr val="black">
                    <a:tint val="75000"/>
                  </a:prstClr>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7" name="TextBox 6">
            <a:extLst>
              <a:ext uri="{FF2B5EF4-FFF2-40B4-BE49-F238E27FC236}">
                <a16:creationId xmlns:a16="http://schemas.microsoft.com/office/drawing/2014/main" id="{3F15CB41-157F-5B91-6340-B5494D684AD9}"/>
              </a:ext>
            </a:extLst>
          </p:cNvPr>
          <p:cNvSpPr txBox="1"/>
          <p:nvPr/>
        </p:nvSpPr>
        <p:spPr>
          <a:xfrm rot="19563804">
            <a:off x="1025913" y="2922619"/>
            <a:ext cx="8954054"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600" b="0" i="0" u="none" strike="noStrike" kern="1200" cap="none" spc="0" normalizeH="0" baseline="0" noProof="0" dirty="0">
                <a:ln>
                  <a:noFill/>
                </a:ln>
                <a:solidFill>
                  <a:prstClr val="white">
                    <a:lumMod val="65000"/>
                    <a:alpha val="17074"/>
                  </a:prstClr>
                </a:solidFill>
                <a:effectLst/>
                <a:uLnTx/>
                <a:uFillTx/>
                <a:latin typeface="Avenir Next" panose="020B0503020202020204" pitchFamily="34" charset="0"/>
                <a:ea typeface="+mn-ea"/>
                <a:cs typeface="+mn-cs"/>
              </a:rPr>
              <a:t>Draft 20221018</a:t>
            </a:r>
          </a:p>
        </p:txBody>
      </p:sp>
    </p:spTree>
    <p:extLst>
      <p:ext uri="{BB962C8B-B14F-4D97-AF65-F5344CB8AC3E}">
        <p14:creationId xmlns:p14="http://schemas.microsoft.com/office/powerpoint/2010/main" val="525671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2B06-9B3F-B491-1D44-488C50805EF7}"/>
              </a:ext>
            </a:extLst>
          </p:cNvPr>
          <p:cNvSpPr>
            <a:spLocks noGrp="1"/>
          </p:cNvSpPr>
          <p:nvPr>
            <p:ph type="title"/>
          </p:nvPr>
        </p:nvSpPr>
        <p:spPr>
          <a:xfrm>
            <a:off x="613117" y="587374"/>
            <a:ext cx="6229612" cy="1325563"/>
          </a:xfrm>
        </p:spPr>
        <p:txBody>
          <a:bodyPr>
            <a:normAutofit/>
          </a:bodyPr>
          <a:lstStyle/>
          <a:p>
            <a:r>
              <a:rPr lang="en-GB" sz="2800" dirty="0"/>
              <a:t>WP6: Civils vs industrial engineering</a:t>
            </a:r>
            <a:endParaRPr lang="it-IT" sz="2800" dirty="0"/>
          </a:p>
        </p:txBody>
      </p:sp>
      <p:sp>
        <p:nvSpPr>
          <p:cNvPr id="3" name="Content Placeholder 2">
            <a:extLst>
              <a:ext uri="{FF2B5EF4-FFF2-40B4-BE49-F238E27FC236}">
                <a16:creationId xmlns:a16="http://schemas.microsoft.com/office/drawing/2014/main" id="{813F6917-98CF-52E9-FC7D-BF8FDD94B97C}"/>
              </a:ext>
            </a:extLst>
          </p:cNvPr>
          <p:cNvSpPr>
            <a:spLocks noGrp="1"/>
          </p:cNvSpPr>
          <p:nvPr>
            <p:ph idx="1"/>
          </p:nvPr>
        </p:nvSpPr>
        <p:spPr>
          <a:xfrm>
            <a:off x="613117" y="2005012"/>
            <a:ext cx="9721238" cy="4351338"/>
          </a:xfrm>
        </p:spPr>
        <p:txBody>
          <a:bodyPr>
            <a:normAutofit/>
          </a:bodyPr>
          <a:lstStyle/>
          <a:p>
            <a:pPr lvl="1">
              <a:lnSpc>
                <a:spcPct val="120000"/>
              </a:lnSpc>
              <a:spcBef>
                <a:spcPts val="0"/>
              </a:spcBef>
            </a:pPr>
            <a:r>
              <a:rPr lang="en-GB" dirty="0"/>
              <a:t>ET performance and noise reduction strategy</a:t>
            </a:r>
          </a:p>
          <a:p>
            <a:pPr lvl="1">
              <a:lnSpc>
                <a:spcPct val="120000"/>
              </a:lnSpc>
              <a:spcBef>
                <a:spcPts val="0"/>
              </a:spcBef>
            </a:pPr>
            <a:r>
              <a:rPr lang="en-GB" dirty="0"/>
              <a:t>Overall dimension requirements for scientific installation (cryogenic plant, vacuum pumps, etc.)</a:t>
            </a:r>
          </a:p>
          <a:p>
            <a:pPr lvl="1">
              <a:lnSpc>
                <a:spcPct val="120000"/>
              </a:lnSpc>
              <a:spcBef>
                <a:spcPts val="0"/>
              </a:spcBef>
            </a:pPr>
            <a:r>
              <a:rPr lang="en-GB" dirty="0"/>
              <a:t>Structural needs for positioning of technical/service installations (water pumps, air ventilations, electric power, etc</a:t>
            </a:r>
          </a:p>
          <a:p>
            <a:pPr lvl="1">
              <a:lnSpc>
                <a:spcPct val="120000"/>
              </a:lnSpc>
            </a:pPr>
            <a:r>
              <a:rPr lang="en-GB" dirty="0"/>
              <a:t>Configuration of network of connections (cabling, ducts, buffer zones, etc.)</a:t>
            </a:r>
          </a:p>
          <a:p>
            <a:pPr lvl="1">
              <a:lnSpc>
                <a:spcPct val="120000"/>
              </a:lnSpc>
            </a:pPr>
            <a:r>
              <a:rPr lang="en-GB" dirty="0"/>
              <a:t>Integration Studies for the pipes, the ducts and the cables</a:t>
            </a:r>
          </a:p>
          <a:p>
            <a:pPr lvl="1">
              <a:lnSpc>
                <a:spcPct val="120000"/>
              </a:lnSpc>
            </a:pPr>
            <a:r>
              <a:rPr lang="en-GB" sz="2400" dirty="0"/>
              <a:t>Integration Studies for the Gravitational Detector</a:t>
            </a:r>
            <a:endParaRPr lang="en-GB" dirty="0"/>
          </a:p>
          <a:p>
            <a:endParaRPr lang="it-IT" sz="2400" dirty="0"/>
          </a:p>
        </p:txBody>
      </p:sp>
      <p:sp>
        <p:nvSpPr>
          <p:cNvPr id="4" name="Date Placeholder 3">
            <a:extLst>
              <a:ext uri="{FF2B5EF4-FFF2-40B4-BE49-F238E27FC236}">
                <a16:creationId xmlns:a16="http://schemas.microsoft.com/office/drawing/2014/main" id="{CD59A7D0-A738-A418-D6F1-B2A3F7AE118E}"/>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rPr>
              <a:t>Rome, November 18th, 2022</a:t>
            </a:r>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5" name="Footer Placeholder 4">
            <a:extLst>
              <a:ext uri="{FF2B5EF4-FFF2-40B4-BE49-F238E27FC236}">
                <a16:creationId xmlns:a16="http://schemas.microsoft.com/office/drawing/2014/main" id="{C184D76E-7896-821A-2EF2-92A30CCF1A8C}"/>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rPr>
              <a:t>ET Civil Engineering - </a:t>
            </a:r>
            <a:r>
              <a:rPr kumimoji="0" lang="en-US" sz="1200" b="0" i="0" u="none" strike="noStrike" kern="1200" cap="none" spc="0" normalizeH="0" baseline="0" noProof="0" dirty="0" err="1">
                <a:ln>
                  <a:noFill/>
                </a:ln>
                <a:solidFill>
                  <a:prstClr val="black">
                    <a:tint val="75000"/>
                  </a:prstClr>
                </a:solidFill>
                <a:effectLst/>
                <a:uLnTx/>
                <a:uFillTx/>
                <a:latin typeface="Avenir Next" panose="020B0503020202020204" pitchFamily="34" charset="0"/>
                <a:ea typeface="+mn-ea"/>
                <a:cs typeface="+mn-cs"/>
              </a:rPr>
              <a:t>M.Marsella</a:t>
            </a:r>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6" name="Slide Number Placeholder 5">
            <a:extLst>
              <a:ext uri="{FF2B5EF4-FFF2-40B4-BE49-F238E27FC236}">
                <a16:creationId xmlns:a16="http://schemas.microsoft.com/office/drawing/2014/main" id="{D3DE8D67-79CD-7BB5-5C8D-A338F56838F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A57F7-DDCB-964A-A46D-04B15F889B0A}" type="slidenum">
              <a:rPr kumimoji="0" lang="en-US" sz="1200" b="0" i="0" u="none" strike="noStrike" kern="1200" cap="none" spc="0" normalizeH="0" baseline="0" noProof="0" smtClean="0">
                <a:ln>
                  <a:noFill/>
                </a:ln>
                <a:solidFill>
                  <a:prstClr val="black">
                    <a:tint val="75000"/>
                  </a:prstClr>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7" name="TextBox 6">
            <a:extLst>
              <a:ext uri="{FF2B5EF4-FFF2-40B4-BE49-F238E27FC236}">
                <a16:creationId xmlns:a16="http://schemas.microsoft.com/office/drawing/2014/main" id="{3F15CB41-157F-5B91-6340-B5494D684AD9}"/>
              </a:ext>
            </a:extLst>
          </p:cNvPr>
          <p:cNvSpPr txBox="1"/>
          <p:nvPr/>
        </p:nvSpPr>
        <p:spPr>
          <a:xfrm rot="19563804">
            <a:off x="1025913" y="2922619"/>
            <a:ext cx="8954054"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600" b="0" i="0" u="none" strike="noStrike" kern="1200" cap="none" spc="0" normalizeH="0" baseline="0" noProof="0" dirty="0">
                <a:ln>
                  <a:noFill/>
                </a:ln>
                <a:solidFill>
                  <a:prstClr val="white">
                    <a:lumMod val="65000"/>
                    <a:alpha val="17074"/>
                  </a:prstClr>
                </a:solidFill>
                <a:effectLst/>
                <a:uLnTx/>
                <a:uFillTx/>
                <a:latin typeface="Avenir Next" panose="020B0503020202020204" pitchFamily="34" charset="0"/>
                <a:ea typeface="+mn-ea"/>
                <a:cs typeface="+mn-cs"/>
              </a:rPr>
              <a:t>Draft 20221018</a:t>
            </a:r>
          </a:p>
        </p:txBody>
      </p:sp>
    </p:spTree>
    <p:extLst>
      <p:ext uri="{BB962C8B-B14F-4D97-AF65-F5344CB8AC3E}">
        <p14:creationId xmlns:p14="http://schemas.microsoft.com/office/powerpoint/2010/main" val="1756751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0E056-89AA-D337-C387-2374AD0B8041}"/>
              </a:ext>
            </a:extLst>
          </p:cNvPr>
          <p:cNvSpPr>
            <a:spLocks noGrp="1"/>
          </p:cNvSpPr>
          <p:nvPr>
            <p:ph type="title"/>
          </p:nvPr>
        </p:nvSpPr>
        <p:spPr/>
        <p:txBody>
          <a:bodyPr>
            <a:noAutofit/>
          </a:bodyPr>
          <a:lstStyle/>
          <a:p>
            <a:r>
              <a:rPr lang="en-GB" sz="3200" dirty="0"/>
              <a:t>Task 6: Support to the implementation phase </a:t>
            </a:r>
            <a:endParaRPr lang="it-IT" sz="3200" dirty="0"/>
          </a:p>
        </p:txBody>
      </p:sp>
      <p:sp>
        <p:nvSpPr>
          <p:cNvPr id="3" name="Content Placeholder 2">
            <a:extLst>
              <a:ext uri="{FF2B5EF4-FFF2-40B4-BE49-F238E27FC236}">
                <a16:creationId xmlns:a16="http://schemas.microsoft.com/office/drawing/2014/main" id="{09116A60-56C7-5005-9471-EEF68A10DC4C}"/>
              </a:ext>
            </a:extLst>
          </p:cNvPr>
          <p:cNvSpPr>
            <a:spLocks noGrp="1"/>
          </p:cNvSpPr>
          <p:nvPr>
            <p:ph idx="1"/>
          </p:nvPr>
        </p:nvSpPr>
        <p:spPr>
          <a:xfrm>
            <a:off x="655319" y="1909126"/>
            <a:ext cx="10528495" cy="4351338"/>
          </a:xfrm>
        </p:spPr>
        <p:txBody>
          <a:bodyPr/>
          <a:lstStyle/>
          <a:p>
            <a:r>
              <a:rPr lang="it-IT" dirty="0"/>
              <a:t>The </a:t>
            </a:r>
            <a:r>
              <a:rPr lang="it-IT" dirty="0" err="1"/>
              <a:t>bidding</a:t>
            </a:r>
            <a:r>
              <a:rPr lang="it-IT" dirty="0"/>
              <a:t> and the procurement </a:t>
            </a:r>
            <a:r>
              <a:rPr lang="it-IT" dirty="0" err="1"/>
              <a:t>process</a:t>
            </a:r>
            <a:endParaRPr lang="it-IT" dirty="0"/>
          </a:p>
          <a:p>
            <a:r>
              <a:rPr lang="it-IT" dirty="0"/>
              <a:t>The </a:t>
            </a:r>
            <a:r>
              <a:rPr lang="it-IT" dirty="0" err="1"/>
              <a:t>construction</a:t>
            </a:r>
            <a:r>
              <a:rPr lang="it-IT" dirty="0"/>
              <a:t> work</a:t>
            </a:r>
          </a:p>
          <a:p>
            <a:r>
              <a:rPr lang="it-IT" sz="2800" dirty="0"/>
              <a:t>Site </a:t>
            </a:r>
            <a:r>
              <a:rPr lang="it-IT" sz="2800" dirty="0" err="1"/>
              <a:t>supervision</a:t>
            </a:r>
            <a:endParaRPr lang="it-IT" dirty="0"/>
          </a:p>
          <a:p>
            <a:r>
              <a:rPr lang="it-IT" dirty="0"/>
              <a:t>S</a:t>
            </a:r>
            <a:r>
              <a:rPr lang="it-IT" sz="2800" dirty="0"/>
              <a:t>afety</a:t>
            </a:r>
            <a:endParaRPr lang="it-IT" dirty="0"/>
          </a:p>
        </p:txBody>
      </p:sp>
      <p:sp>
        <p:nvSpPr>
          <p:cNvPr id="4" name="Date Placeholder 3">
            <a:extLst>
              <a:ext uri="{FF2B5EF4-FFF2-40B4-BE49-F238E27FC236}">
                <a16:creationId xmlns:a16="http://schemas.microsoft.com/office/drawing/2014/main" id="{6426CED9-DD48-A80F-14D6-693AAA8F3A4E}"/>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rPr>
              <a:t>Rome, November 18th, 2022</a:t>
            </a:r>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5" name="Footer Placeholder 4">
            <a:extLst>
              <a:ext uri="{FF2B5EF4-FFF2-40B4-BE49-F238E27FC236}">
                <a16:creationId xmlns:a16="http://schemas.microsoft.com/office/drawing/2014/main" id="{CAF91963-338D-F832-FAF6-2E9A3F907410}"/>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rPr>
              <a:t>ET Civil Engineering - </a:t>
            </a:r>
            <a:r>
              <a:rPr kumimoji="0" lang="en-US" sz="1200" b="0" i="0" u="none" strike="noStrike" kern="1200" cap="none" spc="0" normalizeH="0" baseline="0" noProof="0" dirty="0" err="1">
                <a:ln>
                  <a:noFill/>
                </a:ln>
                <a:solidFill>
                  <a:prstClr val="black">
                    <a:tint val="75000"/>
                  </a:prstClr>
                </a:solidFill>
                <a:effectLst/>
                <a:uLnTx/>
                <a:uFillTx/>
                <a:latin typeface="Avenir Next" panose="020B0503020202020204" pitchFamily="34" charset="0"/>
                <a:ea typeface="+mn-ea"/>
                <a:cs typeface="+mn-cs"/>
              </a:rPr>
              <a:t>M.Marsella</a:t>
            </a:r>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6" name="Slide Number Placeholder 5">
            <a:extLst>
              <a:ext uri="{FF2B5EF4-FFF2-40B4-BE49-F238E27FC236}">
                <a16:creationId xmlns:a16="http://schemas.microsoft.com/office/drawing/2014/main" id="{37E65679-E7F5-FC76-54A1-62CBD971E2D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A57F7-DDCB-964A-A46D-04B15F889B0A}" type="slidenum">
              <a:rPr kumimoji="0" lang="en-US" sz="1200" b="0" i="0" u="none" strike="noStrike" kern="1200" cap="none" spc="0" normalizeH="0" baseline="0" noProof="0" smtClean="0">
                <a:ln>
                  <a:noFill/>
                </a:ln>
                <a:solidFill>
                  <a:prstClr val="black">
                    <a:tint val="75000"/>
                  </a:prstClr>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Avenir Next" panose="020B0503020202020204" pitchFamily="34" charset="0"/>
              <a:ea typeface="+mn-ea"/>
              <a:cs typeface="+mn-cs"/>
            </a:endParaRPr>
          </a:p>
        </p:txBody>
      </p:sp>
      <p:sp>
        <p:nvSpPr>
          <p:cNvPr id="7" name="TextBox 6">
            <a:extLst>
              <a:ext uri="{FF2B5EF4-FFF2-40B4-BE49-F238E27FC236}">
                <a16:creationId xmlns:a16="http://schemas.microsoft.com/office/drawing/2014/main" id="{52642A7B-B081-1110-E26F-3E10FC60BFC7}"/>
              </a:ext>
            </a:extLst>
          </p:cNvPr>
          <p:cNvSpPr txBox="1"/>
          <p:nvPr/>
        </p:nvSpPr>
        <p:spPr>
          <a:xfrm rot="19563804">
            <a:off x="3522590" y="1445292"/>
            <a:ext cx="3960700" cy="45243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600" b="0" i="0" u="none" strike="noStrike" kern="1200" cap="none" spc="0" normalizeH="0" baseline="0" noProof="0" dirty="0">
                <a:ln>
                  <a:noFill/>
                </a:ln>
                <a:solidFill>
                  <a:prstClr val="white">
                    <a:lumMod val="65000"/>
                    <a:alpha val="17074"/>
                  </a:prstClr>
                </a:solidFill>
                <a:effectLst/>
                <a:uLnTx/>
                <a:uFillTx/>
                <a:latin typeface="Avenir Next" panose="020B0503020202020204" pitchFamily="34" charset="0"/>
                <a:ea typeface="+mn-ea"/>
                <a:cs typeface="+mn-cs"/>
              </a:rPr>
              <a:t>Draft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600" b="0" i="0" u="none" strike="noStrike" kern="1200" cap="none" spc="0" normalizeH="0" baseline="0" noProof="0" dirty="0">
                <a:ln>
                  <a:noFill/>
                </a:ln>
                <a:solidFill>
                  <a:prstClr val="white">
                    <a:lumMod val="65000"/>
                    <a:alpha val="17074"/>
                  </a:prstClr>
                </a:solidFill>
                <a:effectLst/>
                <a:uLnTx/>
                <a:uFillTx/>
                <a:latin typeface="Avenir Next" panose="020B0503020202020204" pitchFamily="34" charset="0"/>
                <a:ea typeface="+mn-ea"/>
                <a:cs typeface="+mn-cs"/>
              </a:rPr>
              <a:t>02210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600" b="0" i="0" u="none" strike="noStrike" kern="1200" cap="none" spc="0" normalizeH="0" baseline="0" noProof="0" dirty="0">
                <a:ln>
                  <a:noFill/>
                </a:ln>
                <a:solidFill>
                  <a:prstClr val="white">
                    <a:lumMod val="65000"/>
                    <a:alpha val="17074"/>
                  </a:prstClr>
                </a:solidFill>
                <a:effectLst/>
                <a:uLnTx/>
                <a:uFillTx/>
                <a:latin typeface="Avenir Next" panose="020B0503020202020204" pitchFamily="34" charset="0"/>
                <a:ea typeface="+mn-ea"/>
                <a:cs typeface="+mn-cs"/>
              </a:rPr>
              <a:t>18</a:t>
            </a:r>
          </a:p>
        </p:txBody>
      </p:sp>
    </p:spTree>
    <p:extLst>
      <p:ext uri="{BB962C8B-B14F-4D97-AF65-F5344CB8AC3E}">
        <p14:creationId xmlns:p14="http://schemas.microsoft.com/office/powerpoint/2010/main" val="1968319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4958-0322-4B7B-A262-E5A7F7CA7BDC}"/>
              </a:ext>
            </a:extLst>
          </p:cNvPr>
          <p:cNvSpPr>
            <a:spLocks noGrp="1"/>
          </p:cNvSpPr>
          <p:nvPr>
            <p:ph type="title"/>
          </p:nvPr>
        </p:nvSpPr>
        <p:spPr/>
        <p:txBody>
          <a:bodyPr/>
          <a:lstStyle/>
          <a:p>
            <a:r>
              <a:rPr lang="en-US" dirty="0">
                <a:solidFill>
                  <a:srgbClr val="C00000"/>
                </a:solidFill>
              </a:rPr>
              <a:t>The Engineering Department</a:t>
            </a:r>
            <a:endParaRPr lang="nl-NL" dirty="0">
              <a:solidFill>
                <a:srgbClr val="C00000"/>
              </a:solidFill>
            </a:endParaRPr>
          </a:p>
        </p:txBody>
      </p:sp>
      <p:sp>
        <p:nvSpPr>
          <p:cNvPr id="3" name="Content Placeholder 2">
            <a:extLst>
              <a:ext uri="{FF2B5EF4-FFF2-40B4-BE49-F238E27FC236}">
                <a16:creationId xmlns:a16="http://schemas.microsoft.com/office/drawing/2014/main" id="{D563E948-9BD6-4819-A39A-A63BE194A8E3}"/>
              </a:ext>
            </a:extLst>
          </p:cNvPr>
          <p:cNvSpPr>
            <a:spLocks noGrp="1"/>
          </p:cNvSpPr>
          <p:nvPr>
            <p:ph idx="1"/>
          </p:nvPr>
        </p:nvSpPr>
        <p:spPr/>
        <p:txBody>
          <a:bodyPr>
            <a:normAutofit lnSpcReduction="10000"/>
          </a:bodyPr>
          <a:lstStyle/>
          <a:p>
            <a:pPr marL="0" indent="0">
              <a:buNone/>
            </a:pPr>
            <a:r>
              <a:rPr lang="en-US" dirty="0"/>
              <a:t>The Engineering Department (EN) is mandated for the design, engineering, procurement, installation, commissioning, operation, maintenance and eventually dismantling of:</a:t>
            </a:r>
            <a:endParaRPr lang="nl-NL" dirty="0"/>
          </a:p>
          <a:p>
            <a:pPr lvl="0"/>
            <a:r>
              <a:rPr lang="en-US" dirty="0"/>
              <a:t>The special systems (e.g. vacuum, cryogenics, survey) associated with the gravitational wave detector;</a:t>
            </a:r>
            <a:endParaRPr lang="nl-NL" dirty="0"/>
          </a:p>
          <a:p>
            <a:pPr lvl="0"/>
            <a:r>
              <a:rPr lang="en-US" dirty="0"/>
              <a:t>The technical infrastructure systems needed to operate the interferometer (e.g. civil engineering, cooling, ventilation, electricity). </a:t>
            </a:r>
            <a:endParaRPr lang="nl-NL" dirty="0"/>
          </a:p>
          <a:p>
            <a:pPr marL="0" indent="0">
              <a:buNone/>
            </a:pPr>
            <a:endParaRPr lang="en-US" dirty="0"/>
          </a:p>
          <a:p>
            <a:pPr marL="0" indent="0">
              <a:buNone/>
            </a:pPr>
            <a:r>
              <a:rPr lang="en-US" dirty="0"/>
              <a:t>The requirements, parameters and the layout of the interferometer are set by the ET collaboration in charge of the GW observatory. </a:t>
            </a:r>
            <a:endParaRPr lang="nl-NL" dirty="0"/>
          </a:p>
          <a:p>
            <a:pPr marL="0" indent="0">
              <a:buNone/>
            </a:pPr>
            <a:endParaRPr lang="en-US" dirty="0"/>
          </a:p>
        </p:txBody>
      </p:sp>
      <p:pic>
        <p:nvPicPr>
          <p:cNvPr id="4" name="Picture 3">
            <a:extLst>
              <a:ext uri="{FF2B5EF4-FFF2-40B4-BE49-F238E27FC236}">
                <a16:creationId xmlns:a16="http://schemas.microsoft.com/office/drawing/2014/main" id="{DC03266E-5AEB-4E4A-82A7-D4D7B2D0A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332" y="283737"/>
            <a:ext cx="3370625" cy="1042787"/>
          </a:xfrm>
          <a:prstGeom prst="rect">
            <a:avLst/>
          </a:prstGeom>
        </p:spPr>
      </p:pic>
    </p:spTree>
    <p:extLst>
      <p:ext uri="{BB962C8B-B14F-4D97-AF65-F5344CB8AC3E}">
        <p14:creationId xmlns:p14="http://schemas.microsoft.com/office/powerpoint/2010/main" val="2174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4958-0322-4B7B-A262-E5A7F7CA7BDC}"/>
              </a:ext>
            </a:extLst>
          </p:cNvPr>
          <p:cNvSpPr>
            <a:spLocks noGrp="1"/>
          </p:cNvSpPr>
          <p:nvPr>
            <p:ph type="title"/>
          </p:nvPr>
        </p:nvSpPr>
        <p:spPr/>
        <p:txBody>
          <a:bodyPr/>
          <a:lstStyle/>
          <a:p>
            <a:r>
              <a:rPr lang="en-US" dirty="0">
                <a:solidFill>
                  <a:srgbClr val="C00000"/>
                </a:solidFill>
              </a:rPr>
              <a:t>The Engineering Department</a:t>
            </a:r>
            <a:endParaRPr lang="nl-NL" dirty="0">
              <a:solidFill>
                <a:srgbClr val="C00000"/>
              </a:solidFill>
            </a:endParaRPr>
          </a:p>
        </p:txBody>
      </p:sp>
      <p:sp>
        <p:nvSpPr>
          <p:cNvPr id="3" name="Content Placeholder 2">
            <a:extLst>
              <a:ext uri="{FF2B5EF4-FFF2-40B4-BE49-F238E27FC236}">
                <a16:creationId xmlns:a16="http://schemas.microsoft.com/office/drawing/2014/main" id="{D563E948-9BD6-4819-A39A-A63BE194A8E3}"/>
              </a:ext>
            </a:extLst>
          </p:cNvPr>
          <p:cNvSpPr>
            <a:spLocks noGrp="1"/>
          </p:cNvSpPr>
          <p:nvPr>
            <p:ph idx="1"/>
          </p:nvPr>
        </p:nvSpPr>
        <p:spPr/>
        <p:txBody>
          <a:bodyPr>
            <a:normAutofit/>
          </a:bodyPr>
          <a:lstStyle/>
          <a:p>
            <a:pPr marL="0" indent="0">
              <a:buNone/>
            </a:pPr>
            <a:r>
              <a:rPr lang="en-US" dirty="0"/>
              <a:t>The activity of the Engineering Department is in the following fields:</a:t>
            </a:r>
            <a:endParaRPr lang="nl-NL" dirty="0"/>
          </a:p>
          <a:p>
            <a:pPr lvl="0"/>
            <a:r>
              <a:rPr lang="en-US" dirty="0"/>
              <a:t>The technical infrastructure: civil engineering, cooling, ventilation, electricity, transport, handling, access and alarms;</a:t>
            </a:r>
            <a:endParaRPr lang="nl-NL" dirty="0"/>
          </a:p>
          <a:p>
            <a:pPr lvl="0"/>
            <a:r>
              <a:rPr lang="en-US" dirty="0"/>
              <a:t>The technical systems associated with the gravitational wave detector: vacuum, cryogenics and survey;</a:t>
            </a:r>
            <a:endParaRPr lang="nl-NL" dirty="0"/>
          </a:p>
          <a:p>
            <a:pPr lvl="0"/>
            <a:r>
              <a:rPr lang="en-US" dirty="0"/>
              <a:t>Technical Coordination in close collaboration with the Project Office; </a:t>
            </a:r>
            <a:endParaRPr lang="nl-NL" dirty="0"/>
          </a:p>
          <a:p>
            <a:pPr lvl="0"/>
            <a:r>
              <a:rPr lang="en-US" dirty="0"/>
              <a:t>Giving technical support to the ET Collaboration.</a:t>
            </a:r>
            <a:endParaRPr lang="nl-NL" dirty="0"/>
          </a:p>
        </p:txBody>
      </p:sp>
      <p:pic>
        <p:nvPicPr>
          <p:cNvPr id="4" name="Picture 3">
            <a:extLst>
              <a:ext uri="{FF2B5EF4-FFF2-40B4-BE49-F238E27FC236}">
                <a16:creationId xmlns:a16="http://schemas.microsoft.com/office/drawing/2014/main" id="{DC03266E-5AEB-4E4A-82A7-D4D7B2D0A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332" y="283737"/>
            <a:ext cx="3370625" cy="1042787"/>
          </a:xfrm>
          <a:prstGeom prst="rect">
            <a:avLst/>
          </a:prstGeom>
        </p:spPr>
      </p:pic>
    </p:spTree>
    <p:extLst>
      <p:ext uri="{BB962C8B-B14F-4D97-AF65-F5344CB8AC3E}">
        <p14:creationId xmlns:p14="http://schemas.microsoft.com/office/powerpoint/2010/main" val="137444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A6CAF1-F49A-4280-8E95-56CBF5D49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883" y="2857478"/>
            <a:ext cx="6160616" cy="3319485"/>
          </a:xfrm>
          <a:prstGeom prst="rect">
            <a:avLst/>
          </a:prstGeom>
        </p:spPr>
      </p:pic>
      <p:sp>
        <p:nvSpPr>
          <p:cNvPr id="2" name="Title 1">
            <a:extLst>
              <a:ext uri="{FF2B5EF4-FFF2-40B4-BE49-F238E27FC236}">
                <a16:creationId xmlns:a16="http://schemas.microsoft.com/office/drawing/2014/main" id="{286A4958-0322-4B7B-A262-E5A7F7CA7BDC}"/>
              </a:ext>
            </a:extLst>
          </p:cNvPr>
          <p:cNvSpPr>
            <a:spLocks noGrp="1"/>
          </p:cNvSpPr>
          <p:nvPr>
            <p:ph type="title"/>
          </p:nvPr>
        </p:nvSpPr>
        <p:spPr/>
        <p:txBody>
          <a:bodyPr/>
          <a:lstStyle/>
          <a:p>
            <a:r>
              <a:rPr lang="en-US" dirty="0"/>
              <a:t>The Engineering Department Phases</a:t>
            </a:r>
            <a:endParaRPr lang="nl-NL" dirty="0"/>
          </a:p>
        </p:txBody>
      </p:sp>
      <p:sp>
        <p:nvSpPr>
          <p:cNvPr id="3" name="Content Placeholder 2">
            <a:extLst>
              <a:ext uri="{FF2B5EF4-FFF2-40B4-BE49-F238E27FC236}">
                <a16:creationId xmlns:a16="http://schemas.microsoft.com/office/drawing/2014/main" id="{D563E948-9BD6-4819-A39A-A63BE194A8E3}"/>
              </a:ext>
            </a:extLst>
          </p:cNvPr>
          <p:cNvSpPr>
            <a:spLocks noGrp="1"/>
          </p:cNvSpPr>
          <p:nvPr>
            <p:ph idx="1"/>
          </p:nvPr>
        </p:nvSpPr>
        <p:spPr/>
        <p:txBody>
          <a:bodyPr>
            <a:normAutofit fontScale="92500" lnSpcReduction="20000"/>
          </a:bodyPr>
          <a:lstStyle/>
          <a:p>
            <a:r>
              <a:rPr lang="en-US" dirty="0"/>
              <a:t>Preparatory phase (sept 2026): will need support from ET Collaboration </a:t>
            </a:r>
            <a:r>
              <a:rPr lang="en-US" dirty="0">
                <a:sym typeface="Wingdings" panose="05000000000000000000" pitchFamily="2" charset="2"/>
              </a:rPr>
              <a:t> TDR and Cost</a:t>
            </a:r>
            <a:endParaRPr lang="en-US" dirty="0"/>
          </a:p>
          <a:p>
            <a:pPr lvl="1"/>
            <a:r>
              <a:rPr lang="en-US" sz="2800" dirty="0">
                <a:solidFill>
                  <a:srgbClr val="C00000"/>
                </a:solidFill>
              </a:rPr>
              <a:t>Preliminary Design Phase</a:t>
            </a:r>
          </a:p>
          <a:p>
            <a:pPr lvl="1"/>
            <a:r>
              <a:rPr lang="en-US" sz="2800" dirty="0">
                <a:solidFill>
                  <a:srgbClr val="C00000"/>
                </a:solidFill>
              </a:rPr>
              <a:t>Need a holistic view of ET</a:t>
            </a:r>
          </a:p>
          <a:p>
            <a:r>
              <a:rPr lang="en-US" dirty="0">
                <a:solidFill>
                  <a:schemeClr val="accent1"/>
                </a:solidFill>
              </a:rPr>
              <a:t>Final Design Phase </a:t>
            </a:r>
          </a:p>
          <a:p>
            <a:r>
              <a:rPr lang="en-US" dirty="0"/>
              <a:t>Implementation phase </a:t>
            </a:r>
          </a:p>
          <a:p>
            <a:pPr lvl="1"/>
            <a:r>
              <a:rPr lang="en-US" dirty="0"/>
              <a:t>Civil</a:t>
            </a:r>
          </a:p>
          <a:p>
            <a:pPr lvl="1"/>
            <a:r>
              <a:rPr lang="en-US" dirty="0"/>
              <a:t>Technical Infrastructures</a:t>
            </a:r>
          </a:p>
          <a:p>
            <a:pPr lvl="1"/>
            <a:r>
              <a:rPr lang="en-US" dirty="0"/>
              <a:t>GW Detector</a:t>
            </a:r>
          </a:p>
          <a:p>
            <a:r>
              <a:rPr lang="en-US" dirty="0"/>
              <a:t>Operation</a:t>
            </a:r>
          </a:p>
          <a:p>
            <a:endParaRPr lang="en-US" dirty="0"/>
          </a:p>
          <a:p>
            <a:r>
              <a:rPr lang="en-US" dirty="0">
                <a:solidFill>
                  <a:srgbClr val="C00000"/>
                </a:solidFill>
              </a:rPr>
              <a:t>ED needs to adapt to every phase</a:t>
            </a:r>
          </a:p>
          <a:p>
            <a:endParaRPr lang="en-US" dirty="0"/>
          </a:p>
          <a:p>
            <a:endParaRPr lang="en-US" dirty="0"/>
          </a:p>
          <a:p>
            <a:endParaRPr lang="en-US" dirty="0"/>
          </a:p>
          <a:p>
            <a:endParaRPr lang="en-US" dirty="0"/>
          </a:p>
        </p:txBody>
      </p:sp>
      <p:sp>
        <p:nvSpPr>
          <p:cNvPr id="6" name="Oval 5">
            <a:extLst>
              <a:ext uri="{FF2B5EF4-FFF2-40B4-BE49-F238E27FC236}">
                <a16:creationId xmlns:a16="http://schemas.microsoft.com/office/drawing/2014/main" id="{E0771176-FBA3-4085-8502-E9E7935D6E47}"/>
              </a:ext>
            </a:extLst>
          </p:cNvPr>
          <p:cNvSpPr/>
          <p:nvPr/>
        </p:nvSpPr>
        <p:spPr>
          <a:xfrm>
            <a:off x="8126569" y="2704563"/>
            <a:ext cx="1184856" cy="14939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9723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9B4316-35DA-4858-A373-C5D2E0F6DCA5}"/>
              </a:ext>
            </a:extLst>
          </p:cNvPr>
          <p:cNvPicPr>
            <a:picLocks noChangeAspect="1"/>
          </p:cNvPicPr>
          <p:nvPr/>
        </p:nvPicPr>
        <p:blipFill>
          <a:blip r:embed="rId2"/>
          <a:stretch>
            <a:fillRect/>
          </a:stretch>
        </p:blipFill>
        <p:spPr>
          <a:xfrm>
            <a:off x="426086" y="1415645"/>
            <a:ext cx="7970950" cy="3286396"/>
          </a:xfrm>
          <a:prstGeom prst="rect">
            <a:avLst/>
          </a:prstGeom>
        </p:spPr>
      </p:pic>
      <p:sp>
        <p:nvSpPr>
          <p:cNvPr id="2" name="Title 1">
            <a:extLst>
              <a:ext uri="{FF2B5EF4-FFF2-40B4-BE49-F238E27FC236}">
                <a16:creationId xmlns:a16="http://schemas.microsoft.com/office/drawing/2014/main" id="{B6ED3165-EE05-4C98-A793-C9A990D7CB1A}"/>
              </a:ext>
            </a:extLst>
          </p:cNvPr>
          <p:cNvSpPr>
            <a:spLocks noGrp="1"/>
          </p:cNvSpPr>
          <p:nvPr>
            <p:ph type="title"/>
          </p:nvPr>
        </p:nvSpPr>
        <p:spPr/>
        <p:txBody>
          <a:bodyPr/>
          <a:lstStyle/>
          <a:p>
            <a:r>
              <a:rPr lang="en-US" dirty="0"/>
              <a:t>Life Cycle Stages (nsf21107.pdf)</a:t>
            </a:r>
            <a:endParaRPr lang="nl-NL" dirty="0"/>
          </a:p>
        </p:txBody>
      </p:sp>
      <p:pic>
        <p:nvPicPr>
          <p:cNvPr id="5" name="Picture 4">
            <a:extLst>
              <a:ext uri="{FF2B5EF4-FFF2-40B4-BE49-F238E27FC236}">
                <a16:creationId xmlns:a16="http://schemas.microsoft.com/office/drawing/2014/main" id="{A53B0D5B-ED29-4948-9AD0-26A5F3AFC1C6}"/>
              </a:ext>
            </a:extLst>
          </p:cNvPr>
          <p:cNvPicPr>
            <a:picLocks noChangeAspect="1"/>
          </p:cNvPicPr>
          <p:nvPr/>
        </p:nvPicPr>
        <p:blipFill>
          <a:blip r:embed="rId3"/>
          <a:stretch>
            <a:fillRect/>
          </a:stretch>
        </p:blipFill>
        <p:spPr>
          <a:xfrm>
            <a:off x="6218321" y="2511380"/>
            <a:ext cx="5702140" cy="3981495"/>
          </a:xfrm>
          <a:prstGeom prst="rect">
            <a:avLst/>
          </a:prstGeom>
        </p:spPr>
      </p:pic>
    </p:spTree>
    <p:extLst>
      <p:ext uri="{BB962C8B-B14F-4D97-AF65-F5344CB8AC3E}">
        <p14:creationId xmlns:p14="http://schemas.microsoft.com/office/powerpoint/2010/main" val="2558802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4958-0322-4B7B-A262-E5A7F7CA7BDC}"/>
              </a:ext>
            </a:extLst>
          </p:cNvPr>
          <p:cNvSpPr>
            <a:spLocks noGrp="1"/>
          </p:cNvSpPr>
          <p:nvPr>
            <p:ph type="title"/>
          </p:nvPr>
        </p:nvSpPr>
        <p:spPr/>
        <p:txBody>
          <a:bodyPr/>
          <a:lstStyle/>
          <a:p>
            <a:r>
              <a:rPr lang="en-US" dirty="0"/>
              <a:t>The Engineering Department Structure</a:t>
            </a:r>
            <a:endParaRPr lang="nl-NL" dirty="0"/>
          </a:p>
        </p:txBody>
      </p:sp>
      <p:sp>
        <p:nvSpPr>
          <p:cNvPr id="3" name="Content Placeholder 2">
            <a:extLst>
              <a:ext uri="{FF2B5EF4-FFF2-40B4-BE49-F238E27FC236}">
                <a16:creationId xmlns:a16="http://schemas.microsoft.com/office/drawing/2014/main" id="{D563E948-9BD6-4819-A39A-A63BE194A8E3}"/>
              </a:ext>
            </a:extLst>
          </p:cNvPr>
          <p:cNvSpPr>
            <a:spLocks noGrp="1"/>
          </p:cNvSpPr>
          <p:nvPr>
            <p:ph idx="1"/>
          </p:nvPr>
        </p:nvSpPr>
        <p:spPr/>
        <p:txBody>
          <a:bodyPr>
            <a:normAutofit lnSpcReduction="10000"/>
          </a:bodyPr>
          <a:lstStyle/>
          <a:p>
            <a:r>
              <a:rPr lang="en-US" dirty="0"/>
              <a:t>The organization of the Engineering Department will be based on  work packages following the WBS to ensure the benefits of a systematic approach </a:t>
            </a:r>
            <a:r>
              <a:rPr lang="en-US" dirty="0">
                <a:sym typeface="Wingdings" panose="05000000000000000000" pitchFamily="2" charset="2"/>
              </a:rPr>
              <a:t> Systems Engineering</a:t>
            </a:r>
            <a:endParaRPr lang="en-US" dirty="0"/>
          </a:p>
          <a:p>
            <a:endParaRPr lang="en-US" dirty="0"/>
          </a:p>
          <a:p>
            <a:r>
              <a:rPr lang="en-US" dirty="0"/>
              <a:t>Vertical team structure functions with focus on the specific goals. Preferred for growing or scaling the teams. </a:t>
            </a:r>
          </a:p>
          <a:p>
            <a:endParaRPr lang="en-US" dirty="0">
              <a:highlight>
                <a:srgbClr val="FFFF00"/>
              </a:highlight>
            </a:endParaRPr>
          </a:p>
          <a:p>
            <a:r>
              <a:rPr lang="en-US" dirty="0"/>
              <a:t>Engineering Design Processes and Tools used for Infrastructure and GW Detectors are expected to be different.</a:t>
            </a:r>
          </a:p>
          <a:p>
            <a:r>
              <a:rPr lang="en-US" dirty="0"/>
              <a:t>Integration: that the system can be built together and that it will work</a:t>
            </a:r>
          </a:p>
          <a:p>
            <a:pPr marL="0" indent="0">
              <a:buNone/>
            </a:pPr>
            <a:endParaRPr lang="en-US" dirty="0"/>
          </a:p>
        </p:txBody>
      </p:sp>
    </p:spTree>
    <p:extLst>
      <p:ext uri="{BB962C8B-B14F-4D97-AF65-F5344CB8AC3E}">
        <p14:creationId xmlns:p14="http://schemas.microsoft.com/office/powerpoint/2010/main" val="68723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63AA66C8-A3C3-4F2D-BA76-4F2157B6BC59}"/>
              </a:ext>
            </a:extLst>
          </p:cNvPr>
          <p:cNvSpPr/>
          <p:nvPr/>
        </p:nvSpPr>
        <p:spPr>
          <a:xfrm>
            <a:off x="9294354" y="2078609"/>
            <a:ext cx="1800000" cy="1254698"/>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Project Office</a:t>
            </a:r>
          </a:p>
          <a:p>
            <a:pPr algn="ctr"/>
            <a:r>
              <a:rPr lang="en-US" b="1" dirty="0"/>
              <a:t>Safety</a:t>
            </a:r>
          </a:p>
          <a:p>
            <a:pPr algn="ctr"/>
            <a:r>
              <a:rPr lang="en-US" b="1" dirty="0"/>
              <a:t>Procurement</a:t>
            </a:r>
          </a:p>
          <a:p>
            <a:pPr algn="ctr"/>
            <a:r>
              <a:rPr lang="en-US" b="1" dirty="0"/>
              <a:t>………….</a:t>
            </a:r>
          </a:p>
        </p:txBody>
      </p:sp>
      <p:sp>
        <p:nvSpPr>
          <p:cNvPr id="38" name="Rectangle: Rounded Corners 37">
            <a:extLst>
              <a:ext uri="{FF2B5EF4-FFF2-40B4-BE49-F238E27FC236}">
                <a16:creationId xmlns:a16="http://schemas.microsoft.com/office/drawing/2014/main" id="{51147626-6385-47D8-95AB-BB7ECDFD1CF1}"/>
              </a:ext>
            </a:extLst>
          </p:cNvPr>
          <p:cNvSpPr/>
          <p:nvPr/>
        </p:nvSpPr>
        <p:spPr>
          <a:xfrm>
            <a:off x="1104846" y="4492312"/>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Civil Engineering</a:t>
            </a:r>
            <a:endParaRPr lang="nl-NL" b="1" dirty="0"/>
          </a:p>
        </p:txBody>
      </p:sp>
      <p:sp>
        <p:nvSpPr>
          <p:cNvPr id="39" name="Rectangle: Rounded Corners 38">
            <a:extLst>
              <a:ext uri="{FF2B5EF4-FFF2-40B4-BE49-F238E27FC236}">
                <a16:creationId xmlns:a16="http://schemas.microsoft.com/office/drawing/2014/main" id="{20201C59-D52A-40D8-80D5-AEE082831D69}"/>
              </a:ext>
            </a:extLst>
          </p:cNvPr>
          <p:cNvSpPr/>
          <p:nvPr/>
        </p:nvSpPr>
        <p:spPr>
          <a:xfrm>
            <a:off x="6504847" y="4492312"/>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Risk and Integration</a:t>
            </a:r>
            <a:endParaRPr lang="nl-NL" b="1" dirty="0"/>
          </a:p>
        </p:txBody>
      </p:sp>
      <p:sp>
        <p:nvSpPr>
          <p:cNvPr id="41" name="Rectangle: Rounded Corners 40">
            <a:extLst>
              <a:ext uri="{FF2B5EF4-FFF2-40B4-BE49-F238E27FC236}">
                <a16:creationId xmlns:a16="http://schemas.microsoft.com/office/drawing/2014/main" id="{AEADBA2E-A3EF-4EAA-8524-14BF2870699C}"/>
              </a:ext>
            </a:extLst>
          </p:cNvPr>
          <p:cNvSpPr/>
          <p:nvPr/>
        </p:nvSpPr>
        <p:spPr>
          <a:xfrm>
            <a:off x="9204846" y="4492312"/>
            <a:ext cx="1800000" cy="899999"/>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GW Detectors</a:t>
            </a:r>
            <a:endParaRPr lang="nl-NL" b="1" dirty="0"/>
          </a:p>
        </p:txBody>
      </p:sp>
      <p:sp>
        <p:nvSpPr>
          <p:cNvPr id="42" name="Rectangle: Rounded Corners 41">
            <a:extLst>
              <a:ext uri="{FF2B5EF4-FFF2-40B4-BE49-F238E27FC236}">
                <a16:creationId xmlns:a16="http://schemas.microsoft.com/office/drawing/2014/main" id="{AC0DE04C-909E-400A-83F4-A476AD565947}"/>
              </a:ext>
            </a:extLst>
          </p:cNvPr>
          <p:cNvSpPr/>
          <p:nvPr/>
        </p:nvSpPr>
        <p:spPr>
          <a:xfrm>
            <a:off x="5154846" y="1465688"/>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Engineering Department</a:t>
            </a:r>
            <a:endParaRPr lang="nl-NL" b="1" dirty="0"/>
          </a:p>
        </p:txBody>
      </p:sp>
      <p:cxnSp>
        <p:nvCxnSpPr>
          <p:cNvPr id="16" name="Connector: Elbow 15">
            <a:extLst>
              <a:ext uri="{FF2B5EF4-FFF2-40B4-BE49-F238E27FC236}">
                <a16:creationId xmlns:a16="http://schemas.microsoft.com/office/drawing/2014/main" id="{B6189A04-71E6-4091-8E03-74EF015BB757}"/>
              </a:ext>
            </a:extLst>
          </p:cNvPr>
          <p:cNvCxnSpPr>
            <a:cxnSpLocks/>
            <a:stCxn id="42" idx="2"/>
            <a:endCxn id="38" idx="0"/>
          </p:cNvCxnSpPr>
          <p:nvPr/>
        </p:nvCxnSpPr>
        <p:spPr>
          <a:xfrm rot="5400000">
            <a:off x="2966534" y="1404000"/>
            <a:ext cx="2126624" cy="4050000"/>
          </a:xfrm>
          <a:prstGeom prst="bentConnector3">
            <a:avLst>
              <a:gd name="adj1" fmla="val 50000"/>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E80ABF2B-6DFA-4CC8-AD1C-6BC05EDB931F}"/>
              </a:ext>
            </a:extLst>
          </p:cNvPr>
          <p:cNvCxnSpPr>
            <a:cxnSpLocks/>
            <a:stCxn id="42" idx="2"/>
            <a:endCxn id="41" idx="0"/>
          </p:cNvCxnSpPr>
          <p:nvPr/>
        </p:nvCxnSpPr>
        <p:spPr>
          <a:xfrm rot="16200000" flipH="1">
            <a:off x="7016534" y="1404000"/>
            <a:ext cx="2126624" cy="4050000"/>
          </a:xfrm>
          <a:prstGeom prst="bentConnector3">
            <a:avLst>
              <a:gd name="adj1" fmla="val 50000"/>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EDAD27F-3F84-4FD2-9528-DAA87FA1D74F}"/>
              </a:ext>
            </a:extLst>
          </p:cNvPr>
          <p:cNvCxnSpPr>
            <a:cxnSpLocks/>
            <a:stCxn id="39" idx="3"/>
            <a:endCxn id="41" idx="1"/>
          </p:cNvCxnSpPr>
          <p:nvPr/>
        </p:nvCxnSpPr>
        <p:spPr>
          <a:xfrm>
            <a:off x="8304847" y="4942312"/>
            <a:ext cx="899999" cy="0"/>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E93C428-66C4-4C34-BF9E-346EC3742C76}"/>
              </a:ext>
            </a:extLst>
          </p:cNvPr>
          <p:cNvCxnSpPr>
            <a:cxnSpLocks/>
            <a:stCxn id="34" idx="1"/>
            <a:endCxn id="38" idx="3"/>
          </p:cNvCxnSpPr>
          <p:nvPr/>
        </p:nvCxnSpPr>
        <p:spPr>
          <a:xfrm flipH="1">
            <a:off x="2904846" y="4942312"/>
            <a:ext cx="900000" cy="0"/>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25AE8388-E12A-4A97-B682-F282AFD0C399}"/>
              </a:ext>
            </a:extLst>
          </p:cNvPr>
          <p:cNvSpPr>
            <a:spLocks noGrp="1"/>
          </p:cNvSpPr>
          <p:nvPr>
            <p:ph type="title"/>
          </p:nvPr>
        </p:nvSpPr>
        <p:spPr>
          <a:xfrm>
            <a:off x="838200" y="365125"/>
            <a:ext cx="10515600" cy="1325563"/>
          </a:xfrm>
        </p:spPr>
        <p:txBody>
          <a:bodyPr/>
          <a:lstStyle/>
          <a:p>
            <a:r>
              <a:rPr lang="en-US" dirty="0"/>
              <a:t>The Engineering Department Structure</a:t>
            </a:r>
            <a:endParaRPr lang="nl-NL" dirty="0"/>
          </a:p>
        </p:txBody>
      </p:sp>
      <p:sp>
        <p:nvSpPr>
          <p:cNvPr id="34" name="Rectangle: Rounded Corners 33">
            <a:extLst>
              <a:ext uri="{FF2B5EF4-FFF2-40B4-BE49-F238E27FC236}">
                <a16:creationId xmlns:a16="http://schemas.microsoft.com/office/drawing/2014/main" id="{FCDC027C-E496-4168-9A31-40351D0CEA42}"/>
              </a:ext>
            </a:extLst>
          </p:cNvPr>
          <p:cNvSpPr/>
          <p:nvPr/>
        </p:nvSpPr>
        <p:spPr>
          <a:xfrm>
            <a:off x="3804846" y="4492312"/>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Technical Infrastructure</a:t>
            </a:r>
            <a:endParaRPr lang="nl-NL" b="1" dirty="0"/>
          </a:p>
        </p:txBody>
      </p:sp>
      <p:cxnSp>
        <p:nvCxnSpPr>
          <p:cNvPr id="43" name="Straight Arrow Connector 42">
            <a:extLst>
              <a:ext uri="{FF2B5EF4-FFF2-40B4-BE49-F238E27FC236}">
                <a16:creationId xmlns:a16="http://schemas.microsoft.com/office/drawing/2014/main" id="{D05C1678-EEE7-44A7-932E-DC22CA101613}"/>
              </a:ext>
            </a:extLst>
          </p:cNvPr>
          <p:cNvCxnSpPr>
            <a:cxnSpLocks/>
            <a:stCxn id="39" idx="1"/>
            <a:endCxn id="34" idx="3"/>
          </p:cNvCxnSpPr>
          <p:nvPr/>
        </p:nvCxnSpPr>
        <p:spPr>
          <a:xfrm flipH="1">
            <a:off x="5604846" y="4942312"/>
            <a:ext cx="900001" cy="0"/>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89FC82B-2F3C-4D52-B9A1-A818CB0E39E2}"/>
              </a:ext>
            </a:extLst>
          </p:cNvPr>
          <p:cNvCxnSpPr>
            <a:cxnSpLocks/>
            <a:stCxn id="34" idx="0"/>
          </p:cNvCxnSpPr>
          <p:nvPr/>
        </p:nvCxnSpPr>
        <p:spPr>
          <a:xfrm flipH="1" flipV="1">
            <a:off x="4702995" y="3429000"/>
            <a:ext cx="1851" cy="1063312"/>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F86DF09-1D62-44AB-A6E4-ECBB18B689D4}"/>
              </a:ext>
            </a:extLst>
          </p:cNvPr>
          <p:cNvCxnSpPr>
            <a:cxnSpLocks/>
            <a:stCxn id="39" idx="0"/>
          </p:cNvCxnSpPr>
          <p:nvPr/>
        </p:nvCxnSpPr>
        <p:spPr>
          <a:xfrm flipH="1" flipV="1">
            <a:off x="7402994" y="3429000"/>
            <a:ext cx="1853" cy="1063312"/>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69C061B-BCE0-4768-A5D8-80C890ED0C0D}"/>
              </a:ext>
            </a:extLst>
          </p:cNvPr>
          <p:cNvCxnSpPr>
            <a:cxnSpLocks/>
            <a:stCxn id="36" idx="1"/>
          </p:cNvCxnSpPr>
          <p:nvPr/>
        </p:nvCxnSpPr>
        <p:spPr>
          <a:xfrm flipH="1">
            <a:off x="6054846" y="2705958"/>
            <a:ext cx="3239508" cy="214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1A2165FC-BC18-4861-BE0B-D93E2B1CEAB6}"/>
              </a:ext>
            </a:extLst>
          </p:cNvPr>
          <p:cNvSpPr/>
          <p:nvPr/>
        </p:nvSpPr>
        <p:spPr>
          <a:xfrm>
            <a:off x="471948" y="4111850"/>
            <a:ext cx="8453776" cy="167164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3109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798CA5F9-2702-4977-8494-0C1B328EB0A8}"/>
              </a:ext>
            </a:extLst>
          </p:cNvPr>
          <p:cNvSpPr/>
          <p:nvPr/>
        </p:nvSpPr>
        <p:spPr>
          <a:xfrm>
            <a:off x="8636517" y="2412417"/>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Surface</a:t>
            </a:r>
            <a:endParaRPr lang="nl-NL" dirty="0"/>
          </a:p>
        </p:txBody>
      </p:sp>
      <p:sp>
        <p:nvSpPr>
          <p:cNvPr id="38" name="Rectangle: Rounded Corners 37">
            <a:extLst>
              <a:ext uri="{FF2B5EF4-FFF2-40B4-BE49-F238E27FC236}">
                <a16:creationId xmlns:a16="http://schemas.microsoft.com/office/drawing/2014/main" id="{51147626-6385-47D8-95AB-BB7ECDFD1CF1}"/>
              </a:ext>
            </a:extLst>
          </p:cNvPr>
          <p:cNvSpPr/>
          <p:nvPr/>
        </p:nvSpPr>
        <p:spPr>
          <a:xfrm>
            <a:off x="5265767" y="656280"/>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Civil Engineering</a:t>
            </a:r>
          </a:p>
          <a:p>
            <a:pPr algn="ctr"/>
            <a:r>
              <a:rPr lang="en-US" dirty="0"/>
              <a:t>Maria Marcella</a:t>
            </a:r>
            <a:endParaRPr lang="nl-NL" dirty="0"/>
          </a:p>
        </p:txBody>
      </p:sp>
      <p:sp>
        <p:nvSpPr>
          <p:cNvPr id="8" name="Rectangle: Rounded Corners 7">
            <a:extLst>
              <a:ext uri="{FF2B5EF4-FFF2-40B4-BE49-F238E27FC236}">
                <a16:creationId xmlns:a16="http://schemas.microsoft.com/office/drawing/2014/main" id="{C37B024D-F34C-40EE-A680-9BF14D8C15B6}"/>
              </a:ext>
            </a:extLst>
          </p:cNvPr>
          <p:cNvSpPr/>
          <p:nvPr/>
        </p:nvSpPr>
        <p:spPr>
          <a:xfrm>
            <a:off x="5265767" y="3928056"/>
            <a:ext cx="1800000" cy="588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Caverns</a:t>
            </a:r>
            <a:endParaRPr lang="nl-NL" dirty="0"/>
          </a:p>
        </p:txBody>
      </p:sp>
      <p:sp>
        <p:nvSpPr>
          <p:cNvPr id="9" name="Rectangle: Rounded Corners 8">
            <a:extLst>
              <a:ext uri="{FF2B5EF4-FFF2-40B4-BE49-F238E27FC236}">
                <a16:creationId xmlns:a16="http://schemas.microsoft.com/office/drawing/2014/main" id="{4FDADFCB-21A5-4173-8FEF-2D5547FE131B}"/>
              </a:ext>
            </a:extLst>
          </p:cNvPr>
          <p:cNvSpPr/>
          <p:nvPr/>
        </p:nvSpPr>
        <p:spPr>
          <a:xfrm>
            <a:off x="5265767" y="3339796"/>
            <a:ext cx="1800000" cy="588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Tunnels</a:t>
            </a:r>
          </a:p>
        </p:txBody>
      </p:sp>
      <p:sp>
        <p:nvSpPr>
          <p:cNvPr id="10" name="Rectangle: Rounded Corners 9">
            <a:extLst>
              <a:ext uri="{FF2B5EF4-FFF2-40B4-BE49-F238E27FC236}">
                <a16:creationId xmlns:a16="http://schemas.microsoft.com/office/drawing/2014/main" id="{E774EAC5-0D84-4D5F-AF9C-A29DE8E0638F}"/>
              </a:ext>
            </a:extLst>
          </p:cNvPr>
          <p:cNvSpPr/>
          <p:nvPr/>
        </p:nvSpPr>
        <p:spPr>
          <a:xfrm>
            <a:off x="5265767" y="4533495"/>
            <a:ext cx="1800000" cy="600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Shafts</a:t>
            </a:r>
            <a:endParaRPr lang="nl-NL" dirty="0"/>
          </a:p>
        </p:txBody>
      </p:sp>
      <p:sp>
        <p:nvSpPr>
          <p:cNvPr id="15" name="Rectangle: Rounded Corners 14">
            <a:extLst>
              <a:ext uri="{FF2B5EF4-FFF2-40B4-BE49-F238E27FC236}">
                <a16:creationId xmlns:a16="http://schemas.microsoft.com/office/drawing/2014/main" id="{56A02C1C-D504-4FD2-A85E-2ABA433AE81C}"/>
              </a:ext>
            </a:extLst>
          </p:cNvPr>
          <p:cNvSpPr/>
          <p:nvPr/>
        </p:nvSpPr>
        <p:spPr>
          <a:xfrm>
            <a:off x="1755483" y="2427533"/>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Site</a:t>
            </a:r>
            <a:endParaRPr lang="nl-NL" dirty="0"/>
          </a:p>
        </p:txBody>
      </p:sp>
      <p:sp>
        <p:nvSpPr>
          <p:cNvPr id="16" name="Rectangle: Rounded Corners 15">
            <a:extLst>
              <a:ext uri="{FF2B5EF4-FFF2-40B4-BE49-F238E27FC236}">
                <a16:creationId xmlns:a16="http://schemas.microsoft.com/office/drawing/2014/main" id="{1DF3DC65-D01B-45AA-B274-83B4781C6BE9}"/>
              </a:ext>
            </a:extLst>
          </p:cNvPr>
          <p:cNvSpPr/>
          <p:nvPr/>
        </p:nvSpPr>
        <p:spPr>
          <a:xfrm>
            <a:off x="5265767" y="2427533"/>
            <a:ext cx="1800000" cy="900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Underground</a:t>
            </a:r>
            <a:endParaRPr lang="nl-NL" dirty="0"/>
          </a:p>
        </p:txBody>
      </p:sp>
      <p:sp>
        <p:nvSpPr>
          <p:cNvPr id="17" name="Rectangle: Rounded Corners 16">
            <a:extLst>
              <a:ext uri="{FF2B5EF4-FFF2-40B4-BE49-F238E27FC236}">
                <a16:creationId xmlns:a16="http://schemas.microsoft.com/office/drawing/2014/main" id="{4C8A7C89-85DF-4638-BBBB-E068B532C9E2}"/>
              </a:ext>
            </a:extLst>
          </p:cNvPr>
          <p:cNvSpPr/>
          <p:nvPr/>
        </p:nvSpPr>
        <p:spPr>
          <a:xfrm>
            <a:off x="5265767" y="5151197"/>
            <a:ext cx="1800000" cy="600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a:t>
            </a:r>
            <a:endParaRPr lang="nl-NL" dirty="0"/>
          </a:p>
        </p:txBody>
      </p:sp>
      <p:sp>
        <p:nvSpPr>
          <p:cNvPr id="18" name="Rectangle: Rounded Corners 17">
            <a:extLst>
              <a:ext uri="{FF2B5EF4-FFF2-40B4-BE49-F238E27FC236}">
                <a16:creationId xmlns:a16="http://schemas.microsoft.com/office/drawing/2014/main" id="{4A9239F3-77D1-428D-BCF6-C2EF6D266233}"/>
              </a:ext>
            </a:extLst>
          </p:cNvPr>
          <p:cNvSpPr/>
          <p:nvPr/>
        </p:nvSpPr>
        <p:spPr>
          <a:xfrm>
            <a:off x="1755483" y="3312417"/>
            <a:ext cx="1800000" cy="588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Layout</a:t>
            </a:r>
          </a:p>
        </p:txBody>
      </p:sp>
      <p:sp>
        <p:nvSpPr>
          <p:cNvPr id="19" name="Rectangle: Rounded Corners 18">
            <a:extLst>
              <a:ext uri="{FF2B5EF4-FFF2-40B4-BE49-F238E27FC236}">
                <a16:creationId xmlns:a16="http://schemas.microsoft.com/office/drawing/2014/main" id="{D07A7780-39F7-4DCE-B29C-AB1375CB8A64}"/>
              </a:ext>
            </a:extLst>
          </p:cNvPr>
          <p:cNvSpPr/>
          <p:nvPr/>
        </p:nvSpPr>
        <p:spPr>
          <a:xfrm>
            <a:off x="1755483" y="3900677"/>
            <a:ext cx="1800000" cy="588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Geology</a:t>
            </a:r>
          </a:p>
        </p:txBody>
      </p:sp>
      <p:sp>
        <p:nvSpPr>
          <p:cNvPr id="20" name="Rectangle: Rounded Corners 19">
            <a:extLst>
              <a:ext uri="{FF2B5EF4-FFF2-40B4-BE49-F238E27FC236}">
                <a16:creationId xmlns:a16="http://schemas.microsoft.com/office/drawing/2014/main" id="{E8D476A7-4231-4C1F-AD49-990A3AA2FD35}"/>
              </a:ext>
            </a:extLst>
          </p:cNvPr>
          <p:cNvSpPr/>
          <p:nvPr/>
        </p:nvSpPr>
        <p:spPr>
          <a:xfrm>
            <a:off x="1755483" y="4491431"/>
            <a:ext cx="1800000" cy="588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 and Landscape</a:t>
            </a:r>
          </a:p>
        </p:txBody>
      </p:sp>
      <p:sp>
        <p:nvSpPr>
          <p:cNvPr id="21" name="Rectangle: Rounded Corners 20">
            <a:extLst>
              <a:ext uri="{FF2B5EF4-FFF2-40B4-BE49-F238E27FC236}">
                <a16:creationId xmlns:a16="http://schemas.microsoft.com/office/drawing/2014/main" id="{2E0F0549-71DB-42A9-8AAF-43AD6E72AFA0}"/>
              </a:ext>
            </a:extLst>
          </p:cNvPr>
          <p:cNvSpPr/>
          <p:nvPr/>
        </p:nvSpPr>
        <p:spPr>
          <a:xfrm>
            <a:off x="8636517" y="3251454"/>
            <a:ext cx="1800000" cy="588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Offices and laboratories</a:t>
            </a:r>
          </a:p>
        </p:txBody>
      </p:sp>
      <p:sp>
        <p:nvSpPr>
          <p:cNvPr id="22" name="Rectangle: Rounded Corners 21">
            <a:extLst>
              <a:ext uri="{FF2B5EF4-FFF2-40B4-BE49-F238E27FC236}">
                <a16:creationId xmlns:a16="http://schemas.microsoft.com/office/drawing/2014/main" id="{CD27B33E-4E10-46AA-95E3-395FEBC19E10}"/>
              </a:ext>
            </a:extLst>
          </p:cNvPr>
          <p:cNvSpPr/>
          <p:nvPr/>
        </p:nvSpPr>
        <p:spPr>
          <a:xfrm>
            <a:off x="8636517" y="3836282"/>
            <a:ext cx="1800000" cy="588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 Buildings</a:t>
            </a:r>
          </a:p>
        </p:txBody>
      </p:sp>
      <p:sp>
        <p:nvSpPr>
          <p:cNvPr id="23" name="Rectangle: Rounded Corners 22">
            <a:extLst>
              <a:ext uri="{FF2B5EF4-FFF2-40B4-BE49-F238E27FC236}">
                <a16:creationId xmlns:a16="http://schemas.microsoft.com/office/drawing/2014/main" id="{0A5CA667-C567-4BF1-9980-41EE199B6E28}"/>
              </a:ext>
            </a:extLst>
          </p:cNvPr>
          <p:cNvSpPr/>
          <p:nvPr/>
        </p:nvSpPr>
        <p:spPr>
          <a:xfrm>
            <a:off x="8636517" y="4424542"/>
            <a:ext cx="1800000" cy="588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Roads</a:t>
            </a:r>
          </a:p>
        </p:txBody>
      </p:sp>
      <p:cxnSp>
        <p:nvCxnSpPr>
          <p:cNvPr id="6" name="Connector: Elbow 5">
            <a:extLst>
              <a:ext uri="{FF2B5EF4-FFF2-40B4-BE49-F238E27FC236}">
                <a16:creationId xmlns:a16="http://schemas.microsoft.com/office/drawing/2014/main" id="{FE56F055-8262-410E-B763-380A74B5AF1B}"/>
              </a:ext>
            </a:extLst>
          </p:cNvPr>
          <p:cNvCxnSpPr>
            <a:cxnSpLocks/>
            <a:stCxn id="38" idx="2"/>
            <a:endCxn id="15" idx="0"/>
          </p:cNvCxnSpPr>
          <p:nvPr/>
        </p:nvCxnSpPr>
        <p:spPr>
          <a:xfrm rot="5400000">
            <a:off x="3974999" y="236764"/>
            <a:ext cx="871253" cy="3510284"/>
          </a:xfrm>
          <a:prstGeom prst="bentConnector3">
            <a:avLst>
              <a:gd name="adj1" fmla="val 50000"/>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84BF4481-E372-4F7C-8617-11D67778C3BC}"/>
              </a:ext>
            </a:extLst>
          </p:cNvPr>
          <p:cNvCxnSpPr>
            <a:cxnSpLocks/>
            <a:stCxn id="38" idx="2"/>
            <a:endCxn id="32" idx="0"/>
          </p:cNvCxnSpPr>
          <p:nvPr/>
        </p:nvCxnSpPr>
        <p:spPr>
          <a:xfrm rot="16200000" flipH="1">
            <a:off x="7423074" y="298973"/>
            <a:ext cx="856137" cy="3370750"/>
          </a:xfrm>
          <a:prstGeom prst="bentConnector3">
            <a:avLst>
              <a:gd name="adj1" fmla="val 50000"/>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B8C3F37-D547-4022-B480-4FA262CFABB3}"/>
              </a:ext>
            </a:extLst>
          </p:cNvPr>
          <p:cNvCxnSpPr>
            <a:cxnSpLocks/>
            <a:stCxn id="38" idx="2"/>
            <a:endCxn id="16" idx="0"/>
          </p:cNvCxnSpPr>
          <p:nvPr/>
        </p:nvCxnSpPr>
        <p:spPr>
          <a:xfrm>
            <a:off x="6165767" y="1556280"/>
            <a:ext cx="0" cy="87125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01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314 WP Coordinators Meeting" id="{8CE2F8A1-D56A-524E-B674-8E35ACFD0498}" vid="{C4F1FB36-033B-2F45-A35B-143EF249F3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28052</TotalTime>
  <Words>1205</Words>
  <Application>Microsoft Office PowerPoint</Application>
  <PresentationFormat>Widescreen</PresentationFormat>
  <Paragraphs>214</Paragraphs>
  <Slides>22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Avenir Next</vt:lpstr>
      <vt:lpstr>Calibri</vt:lpstr>
      <vt:lpstr>Calibri Light</vt:lpstr>
      <vt:lpstr>Times New Roman</vt:lpstr>
      <vt:lpstr>Wingdings</vt:lpstr>
      <vt:lpstr>Office Theme</vt:lpstr>
      <vt:lpstr>1_Office Theme</vt:lpstr>
      <vt:lpstr>PowerPoint Presentation</vt:lpstr>
      <vt:lpstr>The Engineering Department</vt:lpstr>
      <vt:lpstr>The Engineering Department</vt:lpstr>
      <vt:lpstr>The Engineering Department</vt:lpstr>
      <vt:lpstr>The Engineering Department Phases</vt:lpstr>
      <vt:lpstr>Life Cycle Stages (nsf21107.pdf)</vt:lpstr>
      <vt:lpstr>The Engineering Department Structure</vt:lpstr>
      <vt:lpstr>The Engineering Department Structure</vt:lpstr>
      <vt:lpstr>PowerPoint Presentation</vt:lpstr>
      <vt:lpstr>PowerPoint Presentation</vt:lpstr>
      <vt:lpstr>PowerPoint Presentation</vt:lpstr>
      <vt:lpstr>PowerPoint Presentation</vt:lpstr>
      <vt:lpstr>The Engineering Department Tools</vt:lpstr>
      <vt:lpstr>Outline</vt:lpstr>
      <vt:lpstr> Task of the Work Packages</vt:lpstr>
      <vt:lpstr>Site characterization vs civil engineering</vt:lpstr>
      <vt:lpstr>Task1: Science and technology requirements </vt:lpstr>
      <vt:lpstr>WP2: Civil Engineering Studies for the Underground Works </vt:lpstr>
      <vt:lpstr>WP3: Civil Engineering Studies for the Surface Works </vt:lpstr>
      <vt:lpstr>WP5: Environmental impacts and landscape engineering </vt:lpstr>
      <vt:lpstr>WP6: Civils vs industrial engineering</vt:lpstr>
      <vt:lpstr>Task 6: Support to the implementation phase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Werneke</dc:creator>
  <cp:lastModifiedBy>Patrick Werneke</cp:lastModifiedBy>
  <cp:revision>121</cp:revision>
  <dcterms:created xsi:type="dcterms:W3CDTF">2022-08-20T08:52:07Z</dcterms:created>
  <dcterms:modified xsi:type="dcterms:W3CDTF">2022-11-16T21:55:28Z</dcterms:modified>
</cp:coreProperties>
</file>