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48" r:id="rId1"/>
  </p:sldMasterIdLst>
  <p:notesMasterIdLst>
    <p:notesMasterId r:id="rId33"/>
  </p:notesMasterIdLst>
  <p:sldIdLst>
    <p:sldId id="256" r:id="rId2"/>
    <p:sldId id="456" r:id="rId3"/>
    <p:sldId id="473" r:id="rId4"/>
    <p:sldId id="454" r:id="rId5"/>
    <p:sldId id="457" r:id="rId6"/>
    <p:sldId id="405" r:id="rId7"/>
    <p:sldId id="429" r:id="rId8"/>
    <p:sldId id="430" r:id="rId9"/>
    <p:sldId id="434" r:id="rId10"/>
    <p:sldId id="435" r:id="rId11"/>
    <p:sldId id="436" r:id="rId12"/>
    <p:sldId id="437" r:id="rId13"/>
    <p:sldId id="455" r:id="rId14"/>
    <p:sldId id="458" r:id="rId15"/>
    <p:sldId id="459" r:id="rId16"/>
    <p:sldId id="460" r:id="rId17"/>
    <p:sldId id="461" r:id="rId18"/>
    <p:sldId id="462" r:id="rId19"/>
    <p:sldId id="463" r:id="rId20"/>
    <p:sldId id="464" r:id="rId21"/>
    <p:sldId id="466" r:id="rId22"/>
    <p:sldId id="467" r:id="rId23"/>
    <p:sldId id="468" r:id="rId24"/>
    <p:sldId id="469" r:id="rId25"/>
    <p:sldId id="470" r:id="rId26"/>
    <p:sldId id="465" r:id="rId27"/>
    <p:sldId id="451" r:id="rId28"/>
    <p:sldId id="471" r:id="rId29"/>
    <p:sldId id="472" r:id="rId30"/>
    <p:sldId id="452" r:id="rId31"/>
    <p:sldId id="474" r:id="rId32"/>
  </p:sldIdLst>
  <p:sldSz cx="9144000" cy="6858000" type="screen4x3"/>
  <p:notesSz cx="7099300" cy="10234613"/>
  <p:embeddedFontLst>
    <p:embeddedFont>
      <p:font typeface="Arial Bar" panose="020B0604020202020204" charset="0"/>
      <p:regular r:id="rId34"/>
    </p:embeddedFont>
    <p:embeddedFont>
      <p:font typeface="Arial Black" panose="020B0A04020102020204" pitchFamily="34" charset="0"/>
      <p:bold r:id="rId35"/>
    </p:embeddedFont>
    <p:embeddedFont>
      <p:font typeface="Berlin Sans FB" panose="020E0602020502020306" pitchFamily="34" charset="0"/>
      <p:regular r:id="rId36"/>
      <p:bold r:id="rId37"/>
    </p:embeddedFont>
    <p:embeddedFont>
      <p:font typeface="Berlin Sans FB Demi" panose="020E0802020502020306" pitchFamily="34" charset="0"/>
      <p:bold r:id="rId38"/>
    </p:embeddedFont>
    <p:embeddedFont>
      <p:font typeface="Bernard MT Condensed" panose="02050806060905020404" pitchFamily="18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Lucida Calligraphy" panose="03010101010101010101" pitchFamily="66" charset="0"/>
      <p:regular r:id="rId44"/>
    </p:embeddedFont>
    <p:embeddedFont>
      <p:font typeface="Lucida Handwriting" panose="03010101010101010101" pitchFamily="66" charset="0"/>
      <p:regular r:id="rId45"/>
    </p:embeddedFont>
    <p:embeddedFont>
      <p:font typeface="Trebuchet MS" panose="020B0603020202020204" pitchFamily="34" charset="0"/>
      <p:regular r:id="rId46"/>
      <p:bold r:id="rId47"/>
      <p:italic r:id="rId48"/>
      <p:bold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CC00"/>
    <a:srgbClr val="CC9900"/>
    <a:srgbClr val="FFFFFF"/>
    <a:srgbClr val="9933FF"/>
    <a:srgbClr val="FF00FF"/>
    <a:srgbClr val="FFFFCC"/>
    <a:srgbClr val="CCFF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54" autoAdjust="0"/>
    <p:restoredTop sz="57751" autoAdjust="0"/>
  </p:normalViewPr>
  <p:slideViewPr>
    <p:cSldViewPr>
      <p:cViewPr varScale="1">
        <p:scale>
          <a:sx n="103" d="100"/>
          <a:sy n="103" d="100"/>
        </p:scale>
        <p:origin x="144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6575" cy="511175"/>
          </a:xfrm>
          <a:prstGeom prst="rect">
            <a:avLst/>
          </a:prstGeom>
        </p:spPr>
        <p:txBody>
          <a:bodyPr vert="horz" lIns="95514" tIns="47757" rIns="95514" bIns="4775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40" y="2"/>
            <a:ext cx="3076575" cy="511175"/>
          </a:xfrm>
          <a:prstGeom prst="rect">
            <a:avLst/>
          </a:prstGeom>
        </p:spPr>
        <p:txBody>
          <a:bodyPr vert="horz" lIns="95514" tIns="47757" rIns="95514" bIns="4775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1CC475A-77BF-4845-83F2-017E76B02B2F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14" tIns="47757" rIns="95514" bIns="47757" rtlCol="0" anchor="ctr"/>
          <a:lstStyle/>
          <a:p>
            <a:pPr lvl="0"/>
            <a:endParaRPr lang="en-US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5" y="4860926"/>
            <a:ext cx="5680075" cy="4605338"/>
          </a:xfrm>
          <a:prstGeom prst="rect">
            <a:avLst/>
          </a:prstGeom>
        </p:spPr>
        <p:txBody>
          <a:bodyPr vert="horz" lIns="95514" tIns="47757" rIns="95514" bIns="47757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2"/>
            <a:ext cx="3076575" cy="511175"/>
          </a:xfrm>
          <a:prstGeom prst="rect">
            <a:avLst/>
          </a:prstGeom>
        </p:spPr>
        <p:txBody>
          <a:bodyPr vert="horz" lIns="95514" tIns="47757" rIns="95514" bIns="4775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40" y="9721852"/>
            <a:ext cx="3076575" cy="511175"/>
          </a:xfrm>
          <a:prstGeom prst="rect">
            <a:avLst/>
          </a:prstGeom>
        </p:spPr>
        <p:txBody>
          <a:bodyPr vert="horz" lIns="95514" tIns="47757" rIns="95514" bIns="4775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D4C3254A-A049-4361-A867-74901A2ADA6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32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7888F-970F-4672-ACDD-2AB07A713A4A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6F977-C6E9-45DE-9B64-8B19011F5C0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81183-489B-4320-93F4-FBD24E742446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DEEEA-ACD2-4912-9187-57FF84D253F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2CA20-DC06-4B76-929F-C5E14A6068E7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FE5D0-48BD-49D6-A4AB-4F73774970C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BB00D-0F20-4BDE-9025-F117D83BC452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90E9-6D3F-4122-8F55-3379D49072A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6C339-1E63-430F-8594-0405315FE9D4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591A-49D3-4679-B007-6606612C06C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6AA46-23AF-4570-B975-346D1D2CAE23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438A3-E684-492D-95FF-305762BEDB5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B68B-0B77-44D7-A013-4F713E15C5A7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D3D11-BA77-4270-B0EE-3AF719A72EA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01B4-30FC-408B-82DF-72EB809E409B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9AE10-6687-4593-92DB-7FD3B134945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ECB80-C256-498B-866B-EDEAFA4FAC5A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0486-CA94-4C32-8B62-8D94F52217E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B72E9-84CD-4349-9FC2-2DA94252EA96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4315B-6AF7-4CB0-B32B-4D04825C41D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3592-7760-46E3-9CEB-FE66515DF159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9EB90-24D7-4A1B-A27B-D56F835E61E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76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B5DE8E-5A73-4439-BE47-7E2B3E3C9287}" type="datetimeFigureOut">
              <a:rPr lang="fr-FR"/>
              <a:pPr>
                <a:defRPr/>
              </a:pPr>
              <a:t>30/11/2022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D33637-0E74-4CB2-8376-B5556E2F3C9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2.wmf"/><Relationship Id="rId26" Type="http://schemas.openxmlformats.org/officeDocument/2006/relationships/image" Target="../media/image46.wmf"/><Relationship Id="rId39" Type="http://schemas.openxmlformats.org/officeDocument/2006/relationships/oleObject" Target="../embeddings/oleObject20.bin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34" Type="http://schemas.openxmlformats.org/officeDocument/2006/relationships/oleObject" Target="../embeddings/oleObject17.bin"/><Relationship Id="rId42" Type="http://schemas.openxmlformats.org/officeDocument/2006/relationships/image" Target="../media/image53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51.wmf"/><Relationship Id="rId2" Type="http://schemas.openxmlformats.org/officeDocument/2006/relationships/image" Target="../media/image6.png"/><Relationship Id="rId16" Type="http://schemas.openxmlformats.org/officeDocument/2006/relationships/image" Target="../media/image41.wmf"/><Relationship Id="rId20" Type="http://schemas.openxmlformats.org/officeDocument/2006/relationships/image" Target="../media/image43.wmf"/><Relationship Id="rId29" Type="http://schemas.openxmlformats.org/officeDocument/2006/relationships/oleObject" Target="../embeddings/oleObject14.bin"/><Relationship Id="rId41" Type="http://schemas.openxmlformats.org/officeDocument/2006/relationships/oleObject" Target="../embeddings/oleObject2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45.wmf"/><Relationship Id="rId32" Type="http://schemas.openxmlformats.org/officeDocument/2006/relationships/image" Target="../media/image49.wmf"/><Relationship Id="rId37" Type="http://schemas.openxmlformats.org/officeDocument/2006/relationships/oleObject" Target="../embeddings/oleObject19.bin"/><Relationship Id="rId40" Type="http://schemas.openxmlformats.org/officeDocument/2006/relationships/image" Target="../media/image52.wmf"/><Relationship Id="rId45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47.wmf"/><Relationship Id="rId36" Type="http://schemas.openxmlformats.org/officeDocument/2006/relationships/image" Target="../media/image50.wmf"/><Relationship Id="rId10" Type="http://schemas.openxmlformats.org/officeDocument/2006/relationships/image" Target="../media/image38.w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4" Type="http://schemas.openxmlformats.org/officeDocument/2006/relationships/image" Target="../media/image55.png"/><Relationship Id="rId4" Type="http://schemas.openxmlformats.org/officeDocument/2006/relationships/image" Target="../media/image3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0.wmf"/><Relationship Id="rId22" Type="http://schemas.openxmlformats.org/officeDocument/2006/relationships/image" Target="../media/image44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48.wmf"/><Relationship Id="rId35" Type="http://schemas.openxmlformats.org/officeDocument/2006/relationships/oleObject" Target="../embeddings/oleObject18.bin"/><Relationship Id="rId43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lhcbproject.web.cern.ch/Publications/LHCbProjectPublic/Summary_all.html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cern.ch/event/1166230/" TargetMode="External"/><Relationship Id="rId5" Type="http://schemas.openxmlformats.org/officeDocument/2006/relationships/hyperlink" Target="http://cds.cern.ch/record/2815752" TargetMode="External"/><Relationship Id="rId4" Type="http://schemas.openxmlformats.org/officeDocument/2006/relationships/hyperlink" Target="https://lhcb-outreach.web.cern.ch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9.jpeg"/><Relationship Id="rId4" Type="http://schemas.openxmlformats.org/officeDocument/2006/relationships/hyperlink" Target="https://link.springer.com/content/pdf/10.1007/JHEP03(2022)153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ontent/pdf/10.1007/JHEP03(2022)153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ontent/pdf/10.1007/JHEP03(2022)153.pdf" TargetMode="External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5.emf"/><Relationship Id="rId7" Type="http://schemas.openxmlformats.org/officeDocument/2006/relationships/image" Target="../media/image87.gi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hyperlink" Target="https://link.springer.com/content/pdf/10.1007/JHEP03(2022)153.pdf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38D2CC-5FCB-7D8F-59BD-9CB9D4746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77234"/>
          <a:stretch/>
        </p:blipFill>
        <p:spPr>
          <a:xfrm>
            <a:off x="0" y="-27384"/>
            <a:ext cx="9144000" cy="129614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8" name="Text Box 604"/>
          <p:cNvSpPr txBox="1">
            <a:spLocks noChangeArrowheads="1"/>
          </p:cNvSpPr>
          <p:nvPr/>
        </p:nvSpPr>
        <p:spPr bwMode="auto">
          <a:xfrm>
            <a:off x="36512" y="-27384"/>
            <a:ext cx="91440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rgbClr val="0000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30 ans (12 en fait …) de </a:t>
            </a:r>
            <a:r>
              <a:rPr lang="fr-FR" sz="2800" b="1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physique à </a:t>
            </a:r>
            <a:r>
              <a:rPr lang="fr-FR" sz="2800" b="1" dirty="0" err="1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LHCb</a:t>
            </a:r>
            <a:r>
              <a:rPr lang="fr-FR" sz="2800" b="1" dirty="0">
                <a:solidFill>
                  <a:srgbClr val="FF00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endParaRPr lang="fr-FR" sz="2800" b="1" baseline="30000" dirty="0">
              <a:solidFill>
                <a:srgbClr val="FF0000"/>
              </a:solidFill>
              <a:latin typeface="Trebuchet MS" panose="020B0603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Box 25" descr="40 %"/>
          <p:cNvSpPr txBox="1">
            <a:spLocks noChangeArrowheads="1"/>
          </p:cNvSpPr>
          <p:nvPr/>
        </p:nvSpPr>
        <p:spPr bwMode="auto">
          <a:xfrm>
            <a:off x="36512" y="429642"/>
            <a:ext cx="914400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 err="1">
                <a:latin typeface="Trebuchet MS" panose="020B0603020202020204" pitchFamily="34" charset="0"/>
              </a:rPr>
              <a:t>V.Tisserand</a:t>
            </a:r>
            <a:r>
              <a:rPr lang="fr-FR" sz="2200" b="1" dirty="0">
                <a:latin typeface="Trebuchet MS" panose="020B0603020202020204" pitchFamily="34" charset="0"/>
              </a:rPr>
              <a:t>, LPC-Clermont Ferrand, France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solidFill>
                  <a:srgbClr val="008000"/>
                </a:solidFill>
                <a:latin typeface="Trebuchet MS" panose="020B0603020202020204" pitchFamily="34" charset="0"/>
              </a:rPr>
              <a:t>Amphi Recherche 1</a:t>
            </a:r>
            <a:r>
              <a:rPr lang="fr-FR" sz="2200" b="1" baseline="30000" dirty="0">
                <a:solidFill>
                  <a:srgbClr val="008000"/>
                </a:solidFill>
                <a:latin typeface="Trebuchet MS" panose="020B0603020202020204" pitchFamily="34" charset="0"/>
              </a:rPr>
              <a:t>er</a:t>
            </a:r>
            <a:r>
              <a:rPr lang="fr-FR" sz="2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décembre 2022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5175385-421D-63E3-0B30-37791067F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971733"/>
            <a:ext cx="4248472" cy="247349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B2A960-3101-80CF-E542-1AE63AC21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188" y="5661132"/>
            <a:ext cx="4523624" cy="115224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8C26D19-04E8-9572-07BF-A7F2226B4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5" y="2993228"/>
            <a:ext cx="4449518" cy="243050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464AD7-9765-5DEE-DA9C-29208AAD3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000" y="1484784"/>
            <a:ext cx="1795700" cy="1296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F1ECA8A-0FA2-E1B7-6FD2-9F728D393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023"/>
          <a:stretch/>
        </p:blipFill>
        <p:spPr>
          <a:xfrm>
            <a:off x="-108520" y="-27383"/>
            <a:ext cx="9361040" cy="136815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63721D-6B1D-8C44-B193-26308A142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185596"/>
            <a:ext cx="1988249" cy="18802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AE3C45-7D4B-81DA-D064-41353683A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942107"/>
            <a:ext cx="4699254" cy="43672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FF8F97-851F-9D2E-0F30-254A3A9E2212}"/>
              </a:ext>
            </a:extLst>
          </p:cNvPr>
          <p:cNvSpPr txBox="1"/>
          <p:nvPr/>
        </p:nvSpPr>
        <p:spPr bwMode="auto">
          <a:xfrm>
            <a:off x="2195736" y="1578278"/>
            <a:ext cx="492795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rebuchet MS" panose="020B0603020202020204" pitchFamily="34" charset="0"/>
              </a:rPr>
              <a:t>2001: </a:t>
            </a:r>
            <a:r>
              <a:rPr lang="fr-FR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Les usines à B entrent en service
</a:t>
            </a:r>
            <a:endParaRPr lang="en-GB" sz="2000" b="1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9A8CBA-BAA1-57B3-F627-CA5551229824}"/>
              </a:ext>
            </a:extLst>
          </p:cNvPr>
          <p:cNvSpPr txBox="1"/>
          <p:nvPr/>
        </p:nvSpPr>
        <p:spPr bwMode="auto">
          <a:xfrm>
            <a:off x="760269" y="2740858"/>
            <a:ext cx="78739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rebuchet MS" panose="020B0603020202020204" pitchFamily="34" charset="0"/>
              </a:rPr>
              <a:t>1995</a:t>
            </a: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1AFCC419-EB09-2EE8-EF3C-AFF846B08F1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2E8DAA7E-9F79-100D-2CEA-344E7E359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19" y="142761"/>
            <a:ext cx="8929689" cy="156966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Les 25 dernières années ont vu d’énormes progrès en matière de </a:t>
            </a:r>
            <a:r>
              <a:rPr lang="fr-FR" sz="3200" b="1" dirty="0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métrologie CKM </a:t>
            </a:r>
            <a:r>
              <a:rPr lang="fr-FR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
</a:t>
            </a:r>
            <a:endParaRPr lang="en-PH" sz="3200" b="1" dirty="0">
              <a:latin typeface="Trebuchet MS" panose="020B0603020202020204" pitchFamily="34" charset="0"/>
              <a:sym typeface="ZapfDingbats" pitchFamily="8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282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351835C-E8F4-7855-DA8E-3505970CE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023"/>
          <a:stretch/>
        </p:blipFill>
        <p:spPr>
          <a:xfrm>
            <a:off x="-108520" y="-27383"/>
            <a:ext cx="9361040" cy="136815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63721D-6B1D-8C44-B193-26308A142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166989"/>
            <a:ext cx="1988249" cy="188023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FF8F97-851F-9D2E-0F30-254A3A9E2212}"/>
              </a:ext>
            </a:extLst>
          </p:cNvPr>
          <p:cNvSpPr txBox="1"/>
          <p:nvPr/>
        </p:nvSpPr>
        <p:spPr bwMode="auto">
          <a:xfrm>
            <a:off x="2434213" y="1578278"/>
            <a:ext cx="599459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rebuchet MS" panose="020B0603020202020204" pitchFamily="34" charset="0"/>
              </a:rPr>
              <a:t>2010:</a:t>
            </a:r>
            <a:r>
              <a:rPr lang="en-GB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 testament des </a:t>
            </a:r>
            <a:r>
              <a:rPr lang="en-GB" sz="2000" b="1" dirty="0" err="1">
                <a:solidFill>
                  <a:srgbClr val="0000FF"/>
                </a:solidFill>
                <a:latin typeface="Trebuchet MS" panose="020B0603020202020204" pitchFamily="34" charset="0"/>
              </a:rPr>
              <a:t>usines</a:t>
            </a:r>
            <a:r>
              <a:rPr lang="en-GB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 à B + </a:t>
            </a:r>
            <a:r>
              <a:rPr lang="en-GB" sz="2000" b="1" dirty="0" err="1">
                <a:solidFill>
                  <a:srgbClr val="0000FF"/>
                </a:solidFill>
                <a:latin typeface="Trebuchet MS" panose="020B0603020202020204" pitchFamily="34" charset="0"/>
              </a:rPr>
              <a:t>CDF@TeVatron</a:t>
            </a:r>
            <a:endParaRPr lang="en-GB" sz="2000" b="1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1AEFA4-ECD5-CC1E-CAF9-29ACAFF32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999" y="1916832"/>
            <a:ext cx="4851273" cy="43805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C09D00A-4B32-CB32-7294-DC8DE14DEBEF}"/>
              </a:ext>
            </a:extLst>
          </p:cNvPr>
          <p:cNvSpPr txBox="1"/>
          <p:nvPr/>
        </p:nvSpPr>
        <p:spPr bwMode="auto">
          <a:xfrm>
            <a:off x="760269" y="2740858"/>
            <a:ext cx="78739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rebuchet MS" panose="020B0603020202020204" pitchFamily="34" charset="0"/>
              </a:rPr>
              <a:t>1995</a:t>
            </a: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005B7D9E-F1F8-22A7-13EE-56FFF119611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CE0868C7-A4B9-7BEB-640F-487E0CA06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19" y="142761"/>
            <a:ext cx="8929689" cy="156966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Les 25 dernières années ont vu d’énormes progrès en matière de </a:t>
            </a:r>
            <a:r>
              <a:rPr lang="fr-FR" sz="3200" b="1" dirty="0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métrologie CKM </a:t>
            </a:r>
            <a:r>
              <a:rPr lang="fr-FR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
</a:t>
            </a:r>
            <a:endParaRPr lang="en-PH" sz="3200" b="1" dirty="0">
              <a:latin typeface="Trebuchet MS" panose="020B0603020202020204" pitchFamily="34" charset="0"/>
              <a:sym typeface="ZapfDingbats" pitchFamily="8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6824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860EF78-0B1D-E219-CBF2-74D9B46E9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023"/>
          <a:stretch/>
        </p:blipFill>
        <p:spPr>
          <a:xfrm>
            <a:off x="-108520" y="-27383"/>
            <a:ext cx="9361040" cy="136815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08A45F-D2A7-C32A-82D8-21917E821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834" y="3017950"/>
            <a:ext cx="2562263" cy="2314405"/>
          </a:xfrm>
          <a:prstGeom prst="rect">
            <a:avLst/>
          </a:prstGeom>
        </p:spPr>
      </p:pic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63721D-6B1D-8C44-B193-26308A142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3078349"/>
            <a:ext cx="2319623" cy="219360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FF8F97-851F-9D2E-0F30-254A3A9E2212}"/>
              </a:ext>
            </a:extLst>
          </p:cNvPr>
          <p:cNvSpPr txBox="1"/>
          <p:nvPr/>
        </p:nvSpPr>
        <p:spPr bwMode="auto">
          <a:xfrm>
            <a:off x="3203848" y="1578278"/>
            <a:ext cx="2864887" cy="400110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Après 10 ans de </a:t>
            </a:r>
            <a:r>
              <a:rPr lang="fr-FR" sz="20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LHCb</a:t>
            </a:r>
            <a:r>
              <a:rPr lang="fr-FR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en-GB" sz="2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4D8CA8-8FD2-5A8D-184D-A88B02BAD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2060848"/>
            <a:ext cx="4569645" cy="422860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89A194E-A433-152E-AD34-39327729A723}"/>
              </a:ext>
            </a:extLst>
          </p:cNvPr>
          <p:cNvSpPr txBox="1"/>
          <p:nvPr/>
        </p:nvSpPr>
        <p:spPr bwMode="auto">
          <a:xfrm>
            <a:off x="760269" y="2740858"/>
            <a:ext cx="78739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rebuchet MS" panose="020B0603020202020204" pitchFamily="34" charset="0"/>
              </a:rPr>
              <a:t>1995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505D60-A538-AC3F-4383-34CD9F75BBD5}"/>
              </a:ext>
            </a:extLst>
          </p:cNvPr>
          <p:cNvSpPr txBox="1"/>
          <p:nvPr/>
        </p:nvSpPr>
        <p:spPr bwMode="auto">
          <a:xfrm>
            <a:off x="7601029" y="2708920"/>
            <a:ext cx="78739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rebuchet MS" panose="020B0603020202020204" pitchFamily="34" charset="0"/>
              </a:rPr>
              <a:t>2010</a:t>
            </a: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86AEE90E-F8D1-B33A-2064-079E9C594FE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71458B0-03BD-CD2E-58A2-9CE3FD358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19" y="142761"/>
            <a:ext cx="8929689" cy="156966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Les 25 dernières années ont vu d’énormes progrès en matière de </a:t>
            </a:r>
            <a:r>
              <a:rPr lang="fr-FR" sz="3200" b="1" dirty="0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métrologie CKM </a:t>
            </a:r>
            <a:r>
              <a:rPr lang="fr-FR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
</a:t>
            </a:r>
            <a:endParaRPr lang="en-PH" sz="3200" b="1" dirty="0">
              <a:latin typeface="Trebuchet MS" panose="020B0603020202020204" pitchFamily="34" charset="0"/>
              <a:sym typeface="ZapfDingbats" pitchFamily="8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8447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1"/>
          <a:stretch/>
        </p:blipFill>
        <p:spPr>
          <a:xfrm>
            <a:off x="-108520" y="-27383"/>
            <a:ext cx="9289032" cy="79208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5190"/>
            <a:ext cx="862014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Prix Nobel pour Kobayashi &amp; </a:t>
            </a:r>
            <a:r>
              <a:rPr lang="fr-FR" sz="2000" b="1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Maskawa</a:t>
            </a:r>
            <a:r>
              <a:rPr lang="fr-FR" sz="20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 en 2008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Pourquoi </a:t>
            </a: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continuer à  </a:t>
            </a:r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étudier </a:t>
            </a: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la</a:t>
            </a:r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 </a:t>
            </a:r>
            <a:r>
              <a:rPr lang="fr-FR" sz="20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Physiques des Saveurs </a:t>
            </a: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?</a:t>
            </a:r>
            <a:endParaRPr lang="fr-FR" sz="20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sym typeface="ZapfDingbats" pitchFamily="82" charset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F7DEDF-C1E3-E3EF-387B-F31F6968D702}"/>
              </a:ext>
            </a:extLst>
          </p:cNvPr>
          <p:cNvSpPr/>
          <p:nvPr/>
        </p:nvSpPr>
        <p:spPr>
          <a:xfrm>
            <a:off x="1108588" y="4268282"/>
            <a:ext cx="69294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FF"/>
                </a:solidFill>
                <a:cs typeface="Arial" pitchFamily="34" charset="0"/>
              </a:rPr>
              <a:t>Physique des saveurs </a:t>
            </a:r>
            <a:r>
              <a:rPr lang="fr-FR" sz="1200" b="1" dirty="0">
                <a:solidFill>
                  <a:srgbClr val="0000FF"/>
                </a:solidFill>
                <a:cs typeface="Arial" pitchFamily="34" charset="0"/>
                <a:sym typeface="Wingdings" pitchFamily="2" charset="2"/>
              </a:rPr>
              <a:t></a:t>
            </a:r>
            <a:r>
              <a:rPr lang="fr-FR" b="1" dirty="0">
                <a:solidFill>
                  <a:srgbClr val="0000FF"/>
                </a:solidFill>
                <a:cs typeface="Arial" pitchFamily="34" charset="0"/>
                <a:sym typeface="Wingdings" pitchFamily="2" charset="2"/>
              </a:rPr>
              <a:t> </a:t>
            </a:r>
            <a:r>
              <a:rPr lang="fr-FR" b="1" dirty="0">
                <a:solidFill>
                  <a:srgbClr val="0000FF"/>
                </a:solidFill>
                <a:cs typeface="Arial" pitchFamily="34" charset="0"/>
              </a:rPr>
              <a:t>construction SM :</a:t>
            </a:r>
          </a:p>
          <a:p>
            <a:pPr algn="ctr"/>
            <a:endParaRPr lang="fr-FR" sz="600" b="1" dirty="0">
              <a:solidFill>
                <a:srgbClr val="0000FF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sz="1600" b="1" dirty="0">
                <a:latin typeface="Symbol" pitchFamily="18" charset="2"/>
              </a:rPr>
              <a:t>G</a:t>
            </a:r>
            <a:r>
              <a:rPr lang="fr-FR" sz="1600" b="1" dirty="0">
                <a:latin typeface="+mj-lt"/>
              </a:rPr>
              <a:t>(K</a:t>
            </a:r>
            <a:r>
              <a:rPr lang="fr-FR" sz="1600" b="1" baseline="-25000" dirty="0">
                <a:latin typeface="+mj-lt"/>
              </a:rPr>
              <a:t>L</a:t>
            </a:r>
            <a:r>
              <a:rPr lang="fr-FR" sz="1600" b="1" dirty="0">
                <a:latin typeface="+mj-lt"/>
                <a:sym typeface="Symbol"/>
              </a:rPr>
              <a:t></a:t>
            </a:r>
            <a:r>
              <a:rPr lang="fr-FR" sz="1600" b="1" dirty="0">
                <a:latin typeface="Symbol" pitchFamily="18" charset="2"/>
                <a:sym typeface="Symbol"/>
              </a:rPr>
              <a:t>mm</a:t>
            </a:r>
            <a:r>
              <a:rPr lang="fr-FR" sz="1600" b="1" dirty="0">
                <a:latin typeface="+mj-lt"/>
              </a:rPr>
              <a:t>)/</a:t>
            </a:r>
            <a:r>
              <a:rPr lang="fr-FR" sz="1600" b="1" dirty="0">
                <a:latin typeface="Symbol" pitchFamily="18" charset="2"/>
              </a:rPr>
              <a:t>G</a:t>
            </a:r>
            <a:r>
              <a:rPr lang="fr-FR" sz="1600" b="1" dirty="0">
                <a:latin typeface="+mj-lt"/>
              </a:rPr>
              <a:t>(K</a:t>
            </a:r>
            <a:r>
              <a:rPr lang="fr-FR" sz="1600" b="1" baseline="30000" dirty="0">
                <a:latin typeface="+mj-lt"/>
              </a:rPr>
              <a:t>+</a:t>
            </a:r>
            <a:r>
              <a:rPr lang="fr-FR" sz="1600" b="1" dirty="0">
                <a:latin typeface="+mj-lt"/>
                <a:sym typeface="Symbol"/>
              </a:rPr>
              <a:t></a:t>
            </a:r>
            <a:r>
              <a:rPr lang="fr-FR" sz="1600" b="1" dirty="0">
                <a:latin typeface="Symbol" pitchFamily="18" charset="2"/>
                <a:sym typeface="Symbol"/>
              </a:rPr>
              <a:t>mn</a:t>
            </a:r>
            <a:r>
              <a:rPr lang="fr-FR" sz="1600" b="1" dirty="0">
                <a:latin typeface="+mj-lt"/>
              </a:rPr>
              <a:t>) très petit : prédiction du 4</a:t>
            </a:r>
            <a:r>
              <a:rPr lang="fr-FR" sz="1600" b="1" baseline="30000" dirty="0">
                <a:latin typeface="+mj-lt"/>
              </a:rPr>
              <a:t>ème</a:t>
            </a:r>
            <a:r>
              <a:rPr lang="fr-FR" sz="1600" b="1" dirty="0">
                <a:latin typeface="+mj-lt"/>
              </a:rPr>
              <a:t> quark (GIM)</a:t>
            </a:r>
          </a:p>
          <a:p>
            <a:pPr>
              <a:buFont typeface="Arial" pitchFamily="34" charset="0"/>
              <a:buChar char="•"/>
            </a:pPr>
            <a:r>
              <a:rPr lang="fr-FR" sz="1600" b="1" dirty="0" err="1">
                <a:latin typeface="Symbol" pitchFamily="18" charset="2"/>
              </a:rPr>
              <a:t>D</a:t>
            </a:r>
            <a:r>
              <a:rPr lang="fr-FR" sz="1600" b="1" dirty="0" err="1">
                <a:latin typeface="+mj-lt"/>
              </a:rPr>
              <a:t>m</a:t>
            </a:r>
            <a:r>
              <a:rPr lang="fr-FR" sz="1600" b="1" baseline="-25000" dirty="0" err="1">
                <a:latin typeface="+mj-lt"/>
              </a:rPr>
              <a:t>K</a:t>
            </a:r>
            <a:r>
              <a:rPr lang="fr-FR" sz="1600" b="1" dirty="0">
                <a:latin typeface="+mj-lt"/>
              </a:rPr>
              <a:t>: prédication de la masse du quark charme (</a:t>
            </a:r>
            <a:r>
              <a:rPr lang="fr-FR" sz="1600" b="1" dirty="0" err="1">
                <a:latin typeface="+mj-lt"/>
              </a:rPr>
              <a:t>m</a:t>
            </a:r>
            <a:r>
              <a:rPr lang="fr-FR" sz="1600" b="1" baseline="-25000" dirty="0" err="1">
                <a:latin typeface="+mj-lt"/>
              </a:rPr>
              <a:t>c</a:t>
            </a:r>
            <a:r>
              <a:rPr lang="fr-FR" sz="1600" b="1" dirty="0">
                <a:latin typeface="+mj-lt"/>
              </a:rPr>
              <a:t> ~ 1.5 </a:t>
            </a:r>
            <a:r>
              <a:rPr lang="fr-FR" sz="1600" b="1" dirty="0" err="1">
                <a:latin typeface="+mj-lt"/>
              </a:rPr>
              <a:t>GeV</a:t>
            </a:r>
            <a:r>
              <a:rPr lang="fr-FR" sz="1600" b="1" dirty="0">
                <a:latin typeface="+mj-lt"/>
              </a:rPr>
              <a:t>/c</a:t>
            </a:r>
            <a:r>
              <a:rPr lang="fr-FR" sz="1600" b="1" baseline="30000" dirty="0">
                <a:latin typeface="+mj-lt"/>
              </a:rPr>
              <a:t>2</a:t>
            </a:r>
            <a:r>
              <a:rPr lang="fr-FR" sz="1600" b="1" dirty="0">
                <a:latin typeface="+mj-lt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1600" b="1" dirty="0" err="1">
                <a:latin typeface="Symbol" pitchFamily="18" charset="2"/>
              </a:rPr>
              <a:t>D</a:t>
            </a:r>
            <a:r>
              <a:rPr lang="fr-FR" sz="1600" b="1" dirty="0" err="1">
                <a:latin typeface="+mj-lt"/>
              </a:rPr>
              <a:t>m</a:t>
            </a:r>
            <a:r>
              <a:rPr lang="fr-FR" sz="1600" b="1" baseline="-25000" dirty="0" err="1">
                <a:latin typeface="+mj-lt"/>
              </a:rPr>
              <a:t>d</a:t>
            </a:r>
            <a:r>
              <a:rPr lang="fr-FR" sz="1600" b="1" baseline="-25000" dirty="0">
                <a:latin typeface="+mj-lt"/>
              </a:rPr>
              <a:t> </a:t>
            </a:r>
            <a:r>
              <a:rPr lang="fr-FR" sz="1600" b="1" dirty="0">
                <a:latin typeface="+mj-lt"/>
              </a:rPr>
              <a:t>: prédication de la masse du quark top (m</a:t>
            </a:r>
            <a:r>
              <a:rPr lang="fr-FR" sz="1600" b="1" baseline="-25000" dirty="0">
                <a:latin typeface="+mj-lt"/>
              </a:rPr>
              <a:t>t</a:t>
            </a:r>
            <a:r>
              <a:rPr lang="fr-FR" sz="1600" b="1" dirty="0">
                <a:latin typeface="+mj-lt"/>
              </a:rPr>
              <a:t> &gt; 50 </a:t>
            </a:r>
            <a:r>
              <a:rPr lang="fr-FR" sz="1600" b="1" dirty="0" err="1">
                <a:latin typeface="+mj-lt"/>
              </a:rPr>
              <a:t>GeV</a:t>
            </a:r>
            <a:r>
              <a:rPr lang="fr-FR" sz="1600" b="1" dirty="0">
                <a:latin typeface="+mj-lt"/>
              </a:rPr>
              <a:t>/c</a:t>
            </a:r>
            <a:r>
              <a:rPr lang="fr-FR" sz="1600" b="1" baseline="30000" dirty="0">
                <a:latin typeface="+mj-lt"/>
              </a:rPr>
              <a:t>2</a:t>
            </a:r>
            <a:r>
              <a:rPr lang="fr-FR" sz="1600" b="1" dirty="0">
                <a:latin typeface="+mj-lt"/>
              </a:rPr>
              <a:t>)</a:t>
            </a:r>
          </a:p>
          <a:p>
            <a:r>
              <a:rPr lang="fr-FR" sz="1600" b="1" dirty="0">
                <a:solidFill>
                  <a:srgbClr val="0000FF"/>
                </a:solidFill>
                <a:latin typeface="+mj-lt"/>
              </a:rPr>
              <a:t>aussi </a:t>
            </a:r>
            <a:r>
              <a:rPr lang="fr-FR" sz="1600" b="1" dirty="0">
                <a:latin typeface="+mj-lt"/>
              </a:rPr>
              <a:t>Kaon CPV (64) + KM (73) </a:t>
            </a:r>
            <a:r>
              <a:rPr lang="fr-FR" sz="1600" b="1" dirty="0">
                <a:latin typeface="+mj-lt"/>
                <a:sym typeface="Symbol"/>
              </a:rPr>
              <a:t> 3</a:t>
            </a:r>
            <a:r>
              <a:rPr lang="fr-FR" sz="1600" b="1" baseline="30000" dirty="0">
                <a:latin typeface="+mj-lt"/>
                <a:sym typeface="Symbol"/>
              </a:rPr>
              <a:t>ème</a:t>
            </a:r>
            <a:r>
              <a:rPr lang="fr-FR" sz="1600" b="1" dirty="0">
                <a:latin typeface="+mj-lt"/>
                <a:sym typeface="Symbol"/>
              </a:rPr>
              <a:t> famille observée </a:t>
            </a:r>
            <a:r>
              <a:rPr lang="fr-FR" sz="1400" b="1" dirty="0">
                <a:latin typeface="+mj-lt"/>
                <a:sym typeface="Symbol"/>
              </a:rPr>
              <a:t>en ‘75 (</a:t>
            </a:r>
            <a:r>
              <a:rPr lang="fr-FR" sz="1400" b="1" dirty="0">
                <a:latin typeface="Symbol" pitchFamily="18" charset="2"/>
                <a:sym typeface="Symbol"/>
              </a:rPr>
              <a:t>t</a:t>
            </a:r>
            <a:r>
              <a:rPr lang="fr-FR" sz="1400" b="1" dirty="0">
                <a:latin typeface="+mj-lt"/>
                <a:sym typeface="Symbol"/>
              </a:rPr>
              <a:t>), ‘77 (b), ‘95 (t)</a:t>
            </a:r>
          </a:p>
          <a:p>
            <a:r>
              <a:rPr lang="fr-FR" sz="1400" b="1" dirty="0">
                <a:latin typeface="+mj-lt"/>
                <a:sym typeface="Symbol"/>
              </a:rPr>
              <a:t>+ courants neutres Gargamelle (‘73) et UA1 au </a:t>
            </a:r>
            <a:r>
              <a:rPr lang="fr-FR" sz="1400" b="1" dirty="0" err="1">
                <a:latin typeface="+mj-lt"/>
                <a:sym typeface="Symbol"/>
              </a:rPr>
              <a:t>S</a:t>
            </a:r>
            <a:r>
              <a:rPr lang="fr-FR" sz="1400" b="1" dirty="0" err="1">
                <a:cs typeface="Arial" pitchFamily="34" charset="0"/>
                <a:sym typeface="Symbol"/>
              </a:rPr>
              <a:t>p</a:t>
            </a:r>
            <a:r>
              <a:rPr lang="fr-FR" sz="1400" b="1" dirty="0" err="1">
                <a:latin typeface="Arial Bar" pitchFamily="34" charset="0"/>
                <a:cs typeface="Arial Bar" pitchFamily="34" charset="0"/>
                <a:sym typeface="Symbol"/>
              </a:rPr>
              <a:t>p</a:t>
            </a:r>
            <a:r>
              <a:rPr lang="fr-FR" sz="1400" b="1" dirty="0" err="1">
                <a:latin typeface="+mj-lt"/>
                <a:sym typeface="Symbol"/>
              </a:rPr>
              <a:t>S</a:t>
            </a:r>
            <a:r>
              <a:rPr lang="fr-FR" sz="1400" b="1" dirty="0">
                <a:latin typeface="+mj-lt"/>
                <a:sym typeface="Symbol"/>
              </a:rPr>
              <a:t> en 1983 …</a:t>
            </a:r>
          </a:p>
          <a:p>
            <a:endParaRPr lang="fr-FR" sz="600" b="1" dirty="0">
              <a:latin typeface="+mj-lt"/>
              <a:sym typeface="Symbol"/>
            </a:endParaRP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bien avant les découvertes directes!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05624F-150A-827C-FE66-E3206D6CF54E}"/>
              </a:ext>
            </a:extLst>
          </p:cNvPr>
          <p:cNvSpPr/>
          <p:nvPr/>
        </p:nvSpPr>
        <p:spPr>
          <a:xfrm>
            <a:off x="179894" y="908720"/>
            <a:ext cx="8858312" cy="646331"/>
          </a:xfrm>
          <a:prstGeom prst="rect">
            <a:avLst/>
          </a:prstGeom>
          <a:solidFill>
            <a:srgbClr val="FFFFCC">
              <a:alpha val="49000"/>
            </a:srgbClr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Wingdings"/>
              <a:buChar char="è"/>
            </a:pPr>
            <a:r>
              <a:rPr lang="fr-FR" sz="2000" b="1" dirty="0">
                <a:solidFill>
                  <a:srgbClr val="FF0000"/>
                </a:solidFill>
                <a:latin typeface="+mj-lt"/>
              </a:rPr>
              <a:t>La </a:t>
            </a:r>
            <a:r>
              <a:rPr lang="fr-FR" sz="2000" dirty="0">
                <a:solidFill>
                  <a:srgbClr val="FF0000"/>
                </a:solidFill>
                <a:latin typeface="Berlin Sans FB" pitchFamily="34" charset="0"/>
              </a:rPr>
              <a:t>Nouvelle Physique </a:t>
            </a:r>
            <a:r>
              <a:rPr lang="fr-FR" sz="2000" b="1" dirty="0">
                <a:solidFill>
                  <a:srgbClr val="FF0000"/>
                </a:solidFill>
                <a:latin typeface="Arial Black" pitchFamily="34" charset="0"/>
              </a:rPr>
              <a:t>(NP)</a:t>
            </a:r>
            <a:r>
              <a:rPr lang="fr-FR" sz="2000" b="1" dirty="0">
                <a:solidFill>
                  <a:srgbClr val="FF0000"/>
                </a:solidFill>
                <a:latin typeface="+mj-lt"/>
              </a:rPr>
              <a:t> peut être découverte </a:t>
            </a:r>
            <a:r>
              <a:rPr lang="fr-FR" sz="2000" b="1" dirty="0">
                <a:latin typeface="+mj-lt"/>
              </a:rPr>
              <a:t>:</a:t>
            </a:r>
            <a:r>
              <a:rPr lang="fr-FR" b="1" dirty="0">
                <a:solidFill>
                  <a:srgbClr val="008000"/>
                </a:solidFill>
                <a:latin typeface="+mj-lt"/>
              </a:rPr>
              <a:t> </a:t>
            </a:r>
            <a:r>
              <a:rPr lang="fr-FR" sz="2000" b="1" i="1" dirty="0">
                <a:solidFill>
                  <a:srgbClr val="008000"/>
                </a:solidFill>
                <a:latin typeface="+mj-lt"/>
              </a:rPr>
              <a:t>approches complémentaires</a:t>
            </a:r>
            <a:r>
              <a:rPr lang="fr-FR" sz="2000" b="1" i="1" dirty="0">
                <a:latin typeface="+mj-lt"/>
              </a:rPr>
              <a:t> </a:t>
            </a:r>
            <a:r>
              <a:rPr lang="fr-FR" sz="1600" b="1" i="1" dirty="0">
                <a:latin typeface="+mj-lt"/>
              </a:rPr>
              <a:t>(« problème inverse » du LHC : quel est le lagrangien de la NP à partir des données ?)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CF8040-04D9-0125-17FC-F647E7AD8E15}"/>
              </a:ext>
            </a:extLst>
          </p:cNvPr>
          <p:cNvSpPr/>
          <p:nvPr/>
        </p:nvSpPr>
        <p:spPr>
          <a:xfrm>
            <a:off x="251332" y="1408786"/>
            <a:ext cx="900115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b="1" dirty="0">
              <a:latin typeface="+mj-lt"/>
            </a:endParaRPr>
          </a:p>
          <a:p>
            <a:r>
              <a:rPr lang="fr-FR" sz="1600" b="1" dirty="0">
                <a:solidFill>
                  <a:srgbClr val="0000FF"/>
                </a:solidFill>
                <a:latin typeface="+mj-lt"/>
                <a:sym typeface="Wingdings"/>
              </a:rPr>
              <a:t> </a:t>
            </a:r>
            <a:r>
              <a:rPr lang="fr-FR" sz="2000" b="1" dirty="0">
                <a:solidFill>
                  <a:srgbClr val="FF0000"/>
                </a:solidFill>
                <a:latin typeface="Arial Black" pitchFamily="34" charset="0"/>
              </a:rPr>
              <a:t>approche directe </a:t>
            </a:r>
            <a:r>
              <a:rPr lang="fr-FR" b="1" dirty="0">
                <a:latin typeface="+mj-lt"/>
              </a:rPr>
              <a:t>[ATLAS/CMS] </a:t>
            </a:r>
            <a:r>
              <a:rPr lang="fr-FR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fr-FR" sz="1600" b="1" dirty="0">
                <a:latin typeface="+mj-lt"/>
              </a:rPr>
              <a:t>en </a:t>
            </a:r>
            <a:r>
              <a:rPr lang="fr-FR" sz="1600" b="1" dirty="0">
                <a:solidFill>
                  <a:srgbClr val="008000"/>
                </a:solidFill>
                <a:latin typeface="+mj-lt"/>
              </a:rPr>
              <a:t>produisant </a:t>
            </a:r>
            <a:r>
              <a:rPr lang="fr-FR" sz="1600" b="1" dirty="0">
                <a:latin typeface="+mj-lt"/>
              </a:rPr>
              <a:t>et</a:t>
            </a:r>
            <a:r>
              <a:rPr lang="fr-FR" sz="1600" b="1" dirty="0">
                <a:solidFill>
                  <a:srgbClr val="008000"/>
                </a:solidFill>
                <a:latin typeface="+mj-lt"/>
              </a:rPr>
              <a:t> observant </a:t>
            </a:r>
            <a:r>
              <a:rPr lang="fr-FR" sz="1600" b="1" dirty="0">
                <a:solidFill>
                  <a:srgbClr val="0000FF"/>
                </a:solidFill>
                <a:latin typeface="+mj-lt"/>
              </a:rPr>
              <a:t>directement </a:t>
            </a:r>
            <a:r>
              <a:rPr lang="fr-FR" sz="1600" b="1" dirty="0">
                <a:latin typeface="+mj-lt"/>
              </a:rPr>
              <a:t>les </a:t>
            </a:r>
            <a:r>
              <a:rPr lang="fr-FR" sz="1600" b="1" dirty="0">
                <a:solidFill>
                  <a:srgbClr val="0000FF"/>
                </a:solidFill>
                <a:latin typeface="+mj-lt"/>
              </a:rPr>
              <a:t>particules nouvelles @</a:t>
            </a:r>
            <a:r>
              <a:rPr lang="fr-FR" dirty="0">
                <a:solidFill>
                  <a:srgbClr val="0000FF"/>
                </a:solidFill>
                <a:latin typeface="Lucida Handwriting" pitchFamily="66" charset="0"/>
              </a:rPr>
              <a:t>O</a:t>
            </a:r>
            <a:r>
              <a:rPr lang="fr-FR" sz="1600" b="1" dirty="0">
                <a:solidFill>
                  <a:srgbClr val="0000FF"/>
                </a:solidFill>
                <a:latin typeface="+mj-lt"/>
              </a:rPr>
              <a:t>( </a:t>
            </a:r>
            <a:r>
              <a:rPr lang="fr-FR" sz="1600" b="1" dirty="0" err="1">
                <a:solidFill>
                  <a:srgbClr val="0000FF"/>
                </a:solidFill>
                <a:latin typeface="+mj-lt"/>
              </a:rPr>
              <a:t>TeV</a:t>
            </a:r>
            <a:r>
              <a:rPr lang="fr-FR" sz="1600" b="1" dirty="0">
                <a:solidFill>
                  <a:srgbClr val="0000FF"/>
                </a:solidFill>
                <a:latin typeface="+mj-lt"/>
              </a:rPr>
              <a:t>) </a:t>
            </a:r>
            <a:r>
              <a:rPr lang="fr-FR" sz="1600" b="1" dirty="0">
                <a:solidFill>
                  <a:srgbClr val="0000FF"/>
                </a:solidFill>
                <a:latin typeface="+mn-lt"/>
              </a:rPr>
              <a:t>(</a:t>
            </a:r>
            <a:r>
              <a:rPr lang="fr-FR" sz="1600" b="1" dirty="0">
                <a:solidFill>
                  <a:srgbClr val="0000FF"/>
                </a:solidFill>
                <a:latin typeface="+mn-lt"/>
                <a:sym typeface="Symbol"/>
              </a:rPr>
              <a:t></a:t>
            </a:r>
            <a:r>
              <a:rPr lang="fr-FR" sz="1200" b="1" dirty="0">
                <a:solidFill>
                  <a:srgbClr val="0000FF"/>
                </a:solidFill>
                <a:latin typeface="+mn-lt"/>
                <a:sym typeface="Symbol"/>
              </a:rPr>
              <a:t> </a:t>
            </a:r>
            <a:r>
              <a:rPr lang="fr-FR" sz="1600" b="1" dirty="0">
                <a:solidFill>
                  <a:srgbClr val="0000FF"/>
                </a:solidFill>
                <a:latin typeface="+mn-lt"/>
                <a:sym typeface="Symbol"/>
              </a:rPr>
              <a:t>s  </a:t>
            </a:r>
            <a:r>
              <a:rPr lang="fr-FR" sz="1600" dirty="0">
                <a:solidFill>
                  <a:srgbClr val="0000FF"/>
                </a:solidFill>
                <a:latin typeface="+mn-lt"/>
                <a:sym typeface="Symbol"/>
              </a:rPr>
              <a:t>et/ou</a:t>
            </a:r>
            <a:r>
              <a:rPr lang="fr-FR" sz="1600" b="1" dirty="0">
                <a:solidFill>
                  <a:srgbClr val="0000FF"/>
                </a:solidFill>
                <a:latin typeface="+mn-lt"/>
                <a:sym typeface="Symbol"/>
              </a:rPr>
              <a:t> </a:t>
            </a:r>
            <a:r>
              <a:rPr lang="fr-FR" sz="1600" dirty="0">
                <a:solidFill>
                  <a:srgbClr val="0000FF"/>
                </a:solidFill>
                <a:latin typeface="Berlin Sans FB" pitchFamily="34" charset="0"/>
                <a:sym typeface="Symbol"/>
              </a:rPr>
              <a:t></a:t>
            </a:r>
            <a:r>
              <a:rPr lang="fr-FR" sz="1600" dirty="0" err="1">
                <a:solidFill>
                  <a:srgbClr val="0000FF"/>
                </a:solidFill>
                <a:latin typeface="Lucida Calligraphy" pitchFamily="66" charset="0"/>
                <a:sym typeface="Symbol"/>
              </a:rPr>
              <a:t>L.</a:t>
            </a:r>
            <a:r>
              <a:rPr lang="fr-FR" sz="1600" dirty="0" err="1">
                <a:solidFill>
                  <a:srgbClr val="0000FF"/>
                </a:solidFill>
                <a:latin typeface="+mj-lt"/>
                <a:sym typeface="Symbol"/>
              </a:rPr>
              <a:t>dt</a:t>
            </a:r>
            <a:r>
              <a:rPr lang="fr-FR" sz="1600" b="1" dirty="0">
                <a:solidFill>
                  <a:srgbClr val="0000FF"/>
                </a:solidFill>
                <a:latin typeface="+mj-lt"/>
                <a:sym typeface="Symbol"/>
              </a:rPr>
              <a:t>?</a:t>
            </a:r>
            <a:r>
              <a:rPr lang="fr-FR" sz="1600" b="1" dirty="0">
                <a:solidFill>
                  <a:srgbClr val="0000FF"/>
                </a:solidFill>
                <a:latin typeface="+mj-lt"/>
              </a:rPr>
              <a:t>)</a:t>
            </a:r>
          </a:p>
          <a:p>
            <a:endParaRPr lang="fr-FR" sz="1400" b="1" dirty="0">
              <a:solidFill>
                <a:srgbClr val="0000FF"/>
              </a:solidFill>
              <a:latin typeface="+mj-lt"/>
            </a:endParaRPr>
          </a:p>
          <a:p>
            <a:endParaRPr lang="fr-FR" sz="1400" b="1" dirty="0">
              <a:solidFill>
                <a:srgbClr val="0000FF"/>
              </a:solidFill>
              <a:latin typeface="+mj-lt"/>
            </a:endParaRPr>
          </a:p>
          <a:p>
            <a:r>
              <a:rPr lang="fr-FR" sz="1600" b="1" dirty="0">
                <a:solidFill>
                  <a:srgbClr val="0000FF"/>
                </a:solidFill>
                <a:latin typeface="+mj-lt"/>
                <a:sym typeface="Wingdings"/>
              </a:rPr>
              <a:t> </a:t>
            </a:r>
            <a:r>
              <a:rPr lang="fr-FR" sz="2000" b="1" dirty="0">
                <a:solidFill>
                  <a:srgbClr val="FF0000"/>
                </a:solidFill>
                <a:latin typeface="Arial Black" pitchFamily="34" charset="0"/>
              </a:rPr>
              <a:t>approche indirecte </a:t>
            </a:r>
            <a:r>
              <a:rPr lang="fr-FR" sz="1600" b="1" dirty="0"/>
              <a:t>[</a:t>
            </a:r>
            <a:r>
              <a:rPr lang="fr-FR" sz="2000" b="1" dirty="0" err="1">
                <a:solidFill>
                  <a:srgbClr val="008000"/>
                </a:solidFill>
                <a:latin typeface="Arial Black" pitchFamily="34" charset="0"/>
              </a:rPr>
              <a:t>LHCb</a:t>
            </a:r>
            <a:r>
              <a:rPr lang="fr-FR" sz="1600" b="1" dirty="0"/>
              <a:t>]: </a:t>
            </a:r>
            <a:r>
              <a:rPr lang="fr-FR" sz="1600" b="1" dirty="0">
                <a:solidFill>
                  <a:srgbClr val="008000"/>
                </a:solidFill>
                <a:latin typeface="Arial Black" pitchFamily="34" charset="0"/>
              </a:rPr>
              <a:t>B</a:t>
            </a:r>
            <a:r>
              <a:rPr lang="fr-FR" sz="1600" b="1" baseline="-25000" dirty="0">
                <a:solidFill>
                  <a:srgbClr val="008000"/>
                </a:solidFill>
                <a:latin typeface="Arial Black" pitchFamily="34" charset="0"/>
              </a:rPr>
              <a:t>s</a:t>
            </a:r>
          </a:p>
          <a:p>
            <a:pPr>
              <a:buFont typeface="Arial" pitchFamily="34" charset="0"/>
              <a:buChar char="•"/>
            </a:pPr>
            <a:r>
              <a:rPr lang="fr-FR" sz="1600" b="1" dirty="0">
                <a:latin typeface="+mj-lt"/>
              </a:rPr>
              <a:t> corrections quantiques causées par </a:t>
            </a:r>
            <a:r>
              <a:rPr lang="fr-FR" sz="1600" b="1" dirty="0">
                <a:solidFill>
                  <a:srgbClr val="0000FF"/>
                </a:solidFill>
                <a:latin typeface="+mj-lt"/>
              </a:rPr>
              <a:t>particules virtuelles</a:t>
            </a:r>
            <a:r>
              <a:rPr lang="fr-FR" sz="1600" b="1" dirty="0">
                <a:latin typeface="+mj-lt"/>
              </a:rPr>
              <a:t>  </a:t>
            </a:r>
            <a:r>
              <a:rPr lang="fr-FR" sz="1600" b="1" dirty="0">
                <a:latin typeface="+mj-lt"/>
                <a:sym typeface="Symbol"/>
              </a:rPr>
              <a:t>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>
                <a:solidFill>
                  <a:srgbClr val="008000"/>
                </a:solidFill>
                <a:latin typeface="+mj-lt"/>
              </a:rPr>
              <a:t>déviations</a:t>
            </a:r>
            <a:r>
              <a:rPr lang="fr-FR" sz="1600" b="1" dirty="0">
                <a:latin typeface="+mj-lt"/>
              </a:rPr>
              <a:t>/</a:t>
            </a:r>
            <a:r>
              <a:rPr lang="fr-FR" sz="1600" b="1" dirty="0">
                <a:solidFill>
                  <a:srgbClr val="008000"/>
                </a:solidFill>
                <a:latin typeface="+mj-lt"/>
              </a:rPr>
              <a:t>prédictions SM</a:t>
            </a:r>
            <a:endParaRPr lang="fr-FR" sz="1600" b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sz="1600" b="1" dirty="0">
                <a:latin typeface="+mj-lt"/>
              </a:rPr>
              <a:t> accès à des échelles d’énergie bien au-delà des accélérateurs</a:t>
            </a:r>
            <a:r>
              <a:rPr lang="fr-FR" sz="1600" b="1" dirty="0"/>
              <a:t>: </a:t>
            </a:r>
            <a:r>
              <a:rPr lang="fr-FR" sz="1600" b="1" dirty="0">
                <a:solidFill>
                  <a:srgbClr val="008000"/>
                </a:solidFill>
                <a:latin typeface="Symbol" pitchFamily="18" charset="2"/>
              </a:rPr>
              <a:t>L</a:t>
            </a:r>
            <a:r>
              <a:rPr lang="fr-FR" sz="1600" b="1" baseline="-25000" dirty="0">
                <a:solidFill>
                  <a:srgbClr val="008000"/>
                </a:solidFill>
              </a:rPr>
              <a:t>NP</a:t>
            </a:r>
            <a:r>
              <a:rPr lang="fr-FR" sz="1600" b="1" dirty="0">
                <a:solidFill>
                  <a:srgbClr val="008000"/>
                </a:solidFill>
              </a:rPr>
              <a:t>&gt; 0.5-2</a:t>
            </a:r>
            <a:r>
              <a:rPr lang="fr-FR" sz="1600" b="1" dirty="0">
                <a:solidFill>
                  <a:srgbClr val="008000"/>
                </a:solidFill>
                <a:sym typeface="Symbol"/>
              </a:rPr>
              <a:t></a:t>
            </a:r>
            <a:r>
              <a:rPr lang="fr-FR" sz="1600" b="1" dirty="0">
                <a:solidFill>
                  <a:srgbClr val="008000"/>
                </a:solidFill>
              </a:rPr>
              <a:t>10</a:t>
            </a:r>
            <a:r>
              <a:rPr lang="fr-FR" sz="1600" b="1" baseline="30000" dirty="0">
                <a:solidFill>
                  <a:srgbClr val="008000"/>
                </a:solidFill>
              </a:rPr>
              <a:t>4</a:t>
            </a:r>
            <a:r>
              <a:rPr lang="fr-FR" sz="1600" b="1" dirty="0">
                <a:solidFill>
                  <a:srgbClr val="008000"/>
                </a:solidFill>
              </a:rPr>
              <a:t> </a:t>
            </a:r>
            <a:r>
              <a:rPr lang="fr-FR" sz="1600" b="1" dirty="0" err="1">
                <a:solidFill>
                  <a:srgbClr val="008000"/>
                </a:solidFill>
                <a:latin typeface="+mj-lt"/>
              </a:rPr>
              <a:t>TeV</a:t>
            </a:r>
            <a:endParaRPr lang="fr-FR" sz="1600" b="1" dirty="0">
              <a:solidFill>
                <a:srgbClr val="00800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sz="1600" b="1" dirty="0">
                <a:latin typeface="+mj-lt"/>
              </a:rPr>
              <a:t> </a:t>
            </a:r>
            <a:r>
              <a:rPr lang="fr-FR" sz="1600" b="1" dirty="0">
                <a:solidFill>
                  <a:srgbClr val="008000"/>
                </a:solidFill>
                <a:latin typeface="+mj-lt"/>
              </a:rPr>
              <a:t>NP@</a:t>
            </a:r>
            <a:r>
              <a:rPr lang="fr-FR" sz="1600" b="1" dirty="0" err="1">
                <a:solidFill>
                  <a:srgbClr val="008000"/>
                </a:solidFill>
                <a:latin typeface="+mj-lt"/>
              </a:rPr>
              <a:t>TeV</a:t>
            </a:r>
            <a:r>
              <a:rPr lang="fr-FR" sz="1600" b="1" dirty="0">
                <a:latin typeface="+mj-lt"/>
              </a:rPr>
              <a:t>: quelle </a:t>
            </a:r>
            <a:r>
              <a:rPr lang="fr-FR" sz="1600" b="1" dirty="0">
                <a:solidFill>
                  <a:srgbClr val="008000"/>
                </a:solidFill>
                <a:latin typeface="+mj-lt"/>
              </a:rPr>
              <a:t>« structure » </a:t>
            </a:r>
            <a:r>
              <a:rPr lang="fr-FR" sz="1600" b="1" dirty="0">
                <a:latin typeface="+mj-lt"/>
              </a:rPr>
              <a:t>de la </a:t>
            </a:r>
            <a:r>
              <a:rPr lang="fr-FR" sz="1600" b="1" dirty="0">
                <a:solidFill>
                  <a:srgbClr val="008000"/>
                </a:solidFill>
                <a:latin typeface="+mj-lt"/>
              </a:rPr>
              <a:t>physique des saveur </a:t>
            </a:r>
            <a:r>
              <a:rPr lang="fr-FR" sz="1600" b="1" dirty="0">
                <a:latin typeface="+mj-lt"/>
              </a:rPr>
              <a:t>explique les processus </a:t>
            </a:r>
            <a:r>
              <a:rPr lang="fr-FR" sz="1600" b="1" dirty="0">
                <a:solidFill>
                  <a:srgbClr val="008000"/>
                </a:solidFill>
                <a:latin typeface="+mj-lt"/>
              </a:rPr>
              <a:t>FCNC observés </a:t>
            </a:r>
            <a:r>
              <a:rPr lang="fr-FR" sz="1600" b="1" dirty="0">
                <a:latin typeface="+mj-lt"/>
              </a:rPr>
              <a:t>? </a:t>
            </a:r>
          </a:p>
          <a:p>
            <a:endParaRPr lang="fr-FR" sz="1600" b="1" dirty="0">
              <a:solidFill>
                <a:srgbClr val="008000"/>
              </a:solidFill>
              <a:latin typeface="+mj-lt"/>
              <a:sym typeface="Wingdings 3"/>
            </a:endParaRPr>
          </a:p>
          <a:p>
            <a:r>
              <a:rPr lang="fr-FR" sz="1600" b="1" dirty="0">
                <a:solidFill>
                  <a:srgbClr val="008000"/>
                </a:solidFill>
                <a:latin typeface="+mj-lt"/>
                <a:sym typeface="Wingdings 3"/>
              </a:rPr>
              <a:t>	  </a:t>
            </a:r>
          </a:p>
          <a:p>
            <a:endParaRPr lang="fr-FR" sz="1600" b="1" dirty="0">
              <a:solidFill>
                <a:srgbClr val="008000"/>
              </a:solidFill>
              <a:latin typeface="+mj-lt"/>
              <a:sym typeface="Wingdings 3"/>
            </a:endParaRPr>
          </a:p>
          <a:p>
            <a:r>
              <a:rPr lang="fr-FR" sz="1600" b="1" dirty="0">
                <a:solidFill>
                  <a:srgbClr val="008000"/>
                </a:solidFill>
                <a:latin typeface="+mj-lt"/>
                <a:sym typeface="Wingdings 3"/>
              </a:rPr>
              <a:t> </a:t>
            </a:r>
            <a:endParaRPr lang="fr-FR" sz="1400" b="1" dirty="0">
              <a:latin typeface="+mj-lt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2A84566-0CA7-B989-2D5D-FEEB668591FA}"/>
              </a:ext>
            </a:extLst>
          </p:cNvPr>
          <p:cNvGrpSpPr/>
          <p:nvPr/>
        </p:nvGrpSpPr>
        <p:grpSpPr>
          <a:xfrm>
            <a:off x="37018" y="4266306"/>
            <a:ext cx="9215502" cy="2500330"/>
            <a:chOff x="-142908" y="3714752"/>
            <a:chExt cx="9215502" cy="25003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9B830E-66C8-AD0F-49E6-31E4D5F056C4}"/>
                </a:ext>
              </a:extLst>
            </p:cNvPr>
            <p:cNvSpPr/>
            <p:nvPr/>
          </p:nvSpPr>
          <p:spPr>
            <a:xfrm>
              <a:off x="-142908" y="3714752"/>
              <a:ext cx="9215502" cy="2500330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algn="ctr"/>
              <a:endPara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  <p:grpSp>
          <p:nvGrpSpPr>
            <p:cNvPr id="17" name="Grouper 197">
              <a:extLst>
                <a:ext uri="{FF2B5EF4-FFF2-40B4-BE49-F238E27FC236}">
                  <a16:creationId xmlns:a16="http://schemas.microsoft.com/office/drawing/2014/main" id="{90FEFC12-E8AC-FAEE-A4C7-BC04FD038CFE}"/>
                </a:ext>
              </a:extLst>
            </p:cNvPr>
            <p:cNvGrpSpPr/>
            <p:nvPr/>
          </p:nvGrpSpPr>
          <p:grpSpPr>
            <a:xfrm>
              <a:off x="23018" y="3940855"/>
              <a:ext cx="8883650" cy="2048125"/>
              <a:chOff x="790865" y="4341242"/>
              <a:chExt cx="8883650" cy="2048125"/>
            </a:xfrm>
            <a:noFill/>
          </p:grpSpPr>
          <p:sp>
            <p:nvSpPr>
              <p:cNvPr id="19" name="Text Box 5">
                <a:extLst>
                  <a:ext uri="{FF2B5EF4-FFF2-40B4-BE49-F238E27FC236}">
                    <a16:creationId xmlns:a16="http://schemas.microsoft.com/office/drawing/2014/main" id="{A8E0EF36-AD32-BCAC-DF4F-777118435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0100" y="4555556"/>
                <a:ext cx="653925" cy="369332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GB" dirty="0">
                    <a:solidFill>
                      <a:schemeClr val="bg1"/>
                    </a:solidFill>
                    <a:latin typeface="Arial Black" pitchFamily="34" charset="0"/>
                  </a:rPr>
                  <a:t>SM </a:t>
                </a:r>
                <a:endParaRPr lang="en-GB" sz="1800" dirty="0">
                  <a:solidFill>
                    <a:schemeClr val="bg1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20" name="Line 9">
                <a:extLst>
                  <a:ext uri="{FF2B5EF4-FFF2-40B4-BE49-F238E27FC236}">
                    <a16:creationId xmlns:a16="http://schemas.microsoft.com/office/drawing/2014/main" id="{33C20AA1-44F3-941C-1CD1-584EA2EBCD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4163" y="5929312"/>
                <a:ext cx="22098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Line 10">
                <a:extLst>
                  <a:ext uri="{FF2B5EF4-FFF2-40B4-BE49-F238E27FC236}">
                    <a16:creationId xmlns:a16="http://schemas.microsoft.com/office/drawing/2014/main" id="{26DCCBAE-3E10-CC38-34DF-15D97C8D3D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763" y="5929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Line 13">
                <a:extLst>
                  <a:ext uri="{FF2B5EF4-FFF2-40B4-BE49-F238E27FC236}">
                    <a16:creationId xmlns:a16="http://schemas.microsoft.com/office/drawing/2014/main" id="{B5CC2278-4A8D-1C52-7B60-F0EA6B0A65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2476" y="5414962"/>
                <a:ext cx="471488" cy="15240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9E7D6FAF-D166-7D51-664D-8082E6F20D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3922" y="5461000"/>
                <a:ext cx="188595" cy="6032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Line 16">
                <a:extLst>
                  <a:ext uri="{FF2B5EF4-FFF2-40B4-BE49-F238E27FC236}">
                    <a16:creationId xmlns:a16="http://schemas.microsoft.com/office/drawing/2014/main" id="{669E18D3-9C6D-9A7A-18C8-D1C92B750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92476" y="5567362"/>
                <a:ext cx="471488" cy="15240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Line 17">
                <a:extLst>
                  <a:ext uri="{FF2B5EF4-FFF2-40B4-BE49-F238E27FC236}">
                    <a16:creationId xmlns:a16="http://schemas.microsoft.com/office/drawing/2014/main" id="{BDAF0C0B-83EB-F8C1-F80E-59508D7CD9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33922" y="5613400"/>
                <a:ext cx="188595" cy="6032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aphicFrame>
            <p:nvGraphicFramePr>
              <p:cNvPr id="26" name="Object 16">
                <a:extLst>
                  <a:ext uri="{FF2B5EF4-FFF2-40B4-BE49-F238E27FC236}">
                    <a16:creationId xmlns:a16="http://schemas.microsoft.com/office/drawing/2014/main" id="{A52903F2-74EF-1342-555A-9C09182964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606676" y="5184775"/>
              <a:ext cx="111125" cy="2111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3" imgW="127000" imgH="241300" progId="Equation.3">
                      <p:embed/>
                    </p:oleObj>
                  </mc:Choice>
                  <mc:Fallback>
                    <p:oleObj name="Équation" r:id="rId3" imgW="127000" imgH="241300" progId="Equation.3">
                      <p:embed/>
                      <p:pic>
                        <p:nvPicPr>
                          <p:cNvPr id="85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06676" y="5184775"/>
                            <a:ext cx="111125" cy="2111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Line 24">
                <a:extLst>
                  <a:ext uri="{FF2B5EF4-FFF2-40B4-BE49-F238E27FC236}">
                    <a16:creationId xmlns:a16="http://schemas.microsoft.com/office/drawing/2014/main" id="{BE85F593-B97F-C99D-4060-5BA676039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1551" y="5167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Line 25">
                <a:extLst>
                  <a:ext uri="{FF2B5EF4-FFF2-40B4-BE49-F238E27FC236}">
                    <a16:creationId xmlns:a16="http://schemas.microsoft.com/office/drawing/2014/main" id="{6CDCED15-FAED-E5D1-3BD5-377301D820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9151" y="5167312"/>
                <a:ext cx="40481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Line 27">
                <a:extLst>
                  <a:ext uri="{FF2B5EF4-FFF2-40B4-BE49-F238E27FC236}">
                    <a16:creationId xmlns:a16="http://schemas.microsoft.com/office/drawing/2014/main" id="{80D08FBF-1F2D-3DE6-C68F-3A51D3369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6563" y="5167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Line 28">
                <a:extLst>
                  <a:ext uri="{FF2B5EF4-FFF2-40B4-BE49-F238E27FC236}">
                    <a16:creationId xmlns:a16="http://schemas.microsoft.com/office/drawing/2014/main" id="{0B573751-8028-86DC-EFFC-D5CB655D2A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4163" y="5167312"/>
                <a:ext cx="40481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Arc 29">
                <a:extLst>
                  <a:ext uri="{FF2B5EF4-FFF2-40B4-BE49-F238E27FC236}">
                    <a16:creationId xmlns:a16="http://schemas.microsoft.com/office/drawing/2014/main" id="{65AAC936-65EB-623F-E259-CD2E7683C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151" y="4862512"/>
                <a:ext cx="1390650" cy="609600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0035"/>
                      <a:pt x="9107" y="523"/>
                      <a:pt x="20660" y="20"/>
                    </a:cubicBezTo>
                  </a:path>
                  <a:path w="43200" h="43200" stroke="0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0035"/>
                      <a:pt x="9107" y="523"/>
                      <a:pt x="20660" y="2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28" name="Arc 30">
                <a:extLst>
                  <a:ext uri="{FF2B5EF4-FFF2-40B4-BE49-F238E27FC236}">
                    <a16:creationId xmlns:a16="http://schemas.microsoft.com/office/drawing/2014/main" id="{68706394-E20D-3897-01A6-0A7FDB7E7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8501" y="5160962"/>
                <a:ext cx="1390650" cy="312738"/>
              </a:xfrm>
              <a:custGeom>
                <a:avLst/>
                <a:gdLst>
                  <a:gd name="T0" fmla="*/ 0 w 43200"/>
                  <a:gd name="T1" fmla="*/ 0 h 22191"/>
                  <a:gd name="T2" fmla="*/ 0 w 43200"/>
                  <a:gd name="T3" fmla="*/ 0 h 22191"/>
                  <a:gd name="T4" fmla="*/ 0 w 43200"/>
                  <a:gd name="T5" fmla="*/ 0 h 22191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191"/>
                  <a:gd name="T11" fmla="*/ 43200 w 43200"/>
                  <a:gd name="T12" fmla="*/ 22191 h 221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191" fill="none" extrusionOk="0">
                    <a:moveTo>
                      <a:pt x="43191" y="-1"/>
                    </a:moveTo>
                    <a:cubicBezTo>
                      <a:pt x="43197" y="196"/>
                      <a:pt x="43200" y="393"/>
                      <a:pt x="43200" y="591"/>
                    </a:cubicBezTo>
                    <a:cubicBezTo>
                      <a:pt x="43200" y="12520"/>
                      <a:pt x="33529" y="22191"/>
                      <a:pt x="21600" y="22191"/>
                    </a:cubicBezTo>
                    <a:cubicBezTo>
                      <a:pt x="9670" y="22191"/>
                      <a:pt x="0" y="12520"/>
                      <a:pt x="0" y="591"/>
                    </a:cubicBezTo>
                    <a:cubicBezTo>
                      <a:pt x="-1" y="398"/>
                      <a:pt x="2" y="205"/>
                      <a:pt x="7" y="12"/>
                    </a:cubicBezTo>
                  </a:path>
                  <a:path w="43200" h="22191" stroke="0" extrusionOk="0">
                    <a:moveTo>
                      <a:pt x="43191" y="-1"/>
                    </a:moveTo>
                    <a:cubicBezTo>
                      <a:pt x="43197" y="196"/>
                      <a:pt x="43200" y="393"/>
                      <a:pt x="43200" y="591"/>
                    </a:cubicBezTo>
                    <a:cubicBezTo>
                      <a:pt x="43200" y="12520"/>
                      <a:pt x="33529" y="22191"/>
                      <a:pt x="21600" y="22191"/>
                    </a:cubicBezTo>
                    <a:cubicBezTo>
                      <a:pt x="9670" y="22191"/>
                      <a:pt x="0" y="12520"/>
                      <a:pt x="0" y="591"/>
                    </a:cubicBezTo>
                    <a:cubicBezTo>
                      <a:pt x="-1" y="398"/>
                      <a:pt x="2" y="205"/>
                      <a:pt x="7" y="12"/>
                    </a:cubicBezTo>
                    <a:lnTo>
                      <a:pt x="21600" y="591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29" name="Line 31">
                <a:extLst>
                  <a:ext uri="{FF2B5EF4-FFF2-40B4-BE49-F238E27FC236}">
                    <a16:creationId xmlns:a16="http://schemas.microsoft.com/office/drawing/2014/main" id="{B67712A6-6E3C-4DC3-4D29-DC1BEF77E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0476" y="54721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aphicFrame>
            <p:nvGraphicFramePr>
              <p:cNvPr id="130" name="Object 21">
                <a:extLst>
                  <a:ext uri="{FF2B5EF4-FFF2-40B4-BE49-F238E27FC236}">
                    <a16:creationId xmlns:a16="http://schemas.microsoft.com/office/drawing/2014/main" id="{9A825C0E-8A98-32DB-CB6C-7E1D8E8A6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43339" y="5322887"/>
              <a:ext cx="111125" cy="144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5" imgW="127000" imgH="165100" progId="Equation.3">
                      <p:embed/>
                    </p:oleObj>
                  </mc:Choice>
                  <mc:Fallback>
                    <p:oleObj name="Équation" r:id="rId5" imgW="127000" imgH="165100" progId="Equation.3">
                      <p:embed/>
                      <p:pic>
                        <p:nvPicPr>
                          <p:cNvPr id="93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3339" y="5322887"/>
                            <a:ext cx="111125" cy="1444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22">
                <a:extLst>
                  <a:ext uri="{FF2B5EF4-FFF2-40B4-BE49-F238E27FC236}">
                    <a16:creationId xmlns:a16="http://schemas.microsoft.com/office/drawing/2014/main" id="{C22C76F7-6E8B-6D44-69D2-4375707FB6C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25876" y="5068887"/>
              <a:ext cx="144463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7" imgW="165100" imgH="203200" progId="Equation.3">
                      <p:embed/>
                    </p:oleObj>
                  </mc:Choice>
                  <mc:Fallback>
                    <p:oleObj name="Équation" r:id="rId7" imgW="165100" imgH="203200" progId="Equation.3">
                      <p:embed/>
                      <p:pic>
                        <p:nvPicPr>
                          <p:cNvPr id="94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25876" y="5068887"/>
                            <a:ext cx="144463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20">
                <a:extLst>
                  <a:ext uri="{FF2B5EF4-FFF2-40B4-BE49-F238E27FC236}">
                    <a16:creationId xmlns:a16="http://schemas.microsoft.com/office/drawing/2014/main" id="{1FFAF6B8-1A46-4C92-3B77-3308BDDF14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02076" y="5068887"/>
              <a:ext cx="477838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9" imgW="546100" imgH="457200" progId="Equation.3">
                      <p:embed/>
                    </p:oleObj>
                  </mc:Choice>
                  <mc:Fallback>
                    <p:oleObj name="Équation" r:id="rId9" imgW="546100" imgH="457200" progId="Equation.3">
                      <p:embed/>
                      <p:pic>
                        <p:nvPicPr>
                          <p:cNvPr id="95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2076" y="5068887"/>
                            <a:ext cx="477838" cy="4000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3" name="Line 37">
                <a:extLst>
                  <a:ext uri="{FF2B5EF4-FFF2-40B4-BE49-F238E27FC236}">
                    <a16:creationId xmlns:a16="http://schemas.microsoft.com/office/drawing/2014/main" id="{09D75BFA-E849-F7F9-EE94-6D16C13A0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5276" y="5472112"/>
                <a:ext cx="457200" cy="76200"/>
              </a:xfrm>
              <a:prstGeom prst="line">
                <a:avLst/>
              </a:prstGeom>
              <a:grp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" name="Text Box 41">
                <a:extLst>
                  <a:ext uri="{FF2B5EF4-FFF2-40B4-BE49-F238E27FC236}">
                    <a16:creationId xmlns:a16="http://schemas.microsoft.com/office/drawing/2014/main" id="{D5105A1E-C6A3-2A2F-8854-672477F0D7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6769" y="6020035"/>
                <a:ext cx="3810000" cy="36671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1800" dirty="0">
                    <a:solidFill>
                      <a:srgbClr val="0000FF"/>
                    </a:solidFill>
                    <a:latin typeface="Berlin Sans FB" pitchFamily="34" charset="0"/>
                  </a:rPr>
                  <a:t>B</a:t>
                </a:r>
                <a:r>
                  <a:rPr lang="en-GB" sz="1800" baseline="-25000" dirty="0">
                    <a:solidFill>
                      <a:srgbClr val="0000FF"/>
                    </a:solidFill>
                    <a:latin typeface="Berlin Sans FB" pitchFamily="34" charset="0"/>
                  </a:rPr>
                  <a:t>s</a:t>
                </a:r>
                <a:r>
                  <a:rPr lang="en-GB" sz="1800" dirty="0">
                    <a:solidFill>
                      <a:srgbClr val="0000FF"/>
                    </a:solidFill>
                    <a:latin typeface="Berlin Sans FB" pitchFamily="34" charset="0"/>
                  </a:rPr>
                  <a:t> </a:t>
                </a:r>
                <a:r>
                  <a:rPr lang="en-GB" sz="1800" dirty="0">
                    <a:solidFill>
                      <a:srgbClr val="0000FF"/>
                    </a:solidFill>
                    <a:latin typeface="Berlin Sans FB" pitchFamily="34" charset="0"/>
                    <a:sym typeface="Symbol" pitchFamily="-110" charset="2"/>
                  </a:rPr>
                  <a:t>  rare decay: “</a:t>
                </a:r>
                <a:r>
                  <a:rPr lang="en-GB" sz="1800" dirty="0" err="1">
                    <a:solidFill>
                      <a:srgbClr val="0000FF"/>
                    </a:solidFill>
                    <a:latin typeface="Berlin Sans FB" pitchFamily="34" charset="0"/>
                  </a:rPr>
                  <a:t>Pingouin</a:t>
                </a:r>
                <a:r>
                  <a:rPr lang="en-GB" sz="1800" dirty="0">
                    <a:solidFill>
                      <a:srgbClr val="0000FF"/>
                    </a:solidFill>
                    <a:latin typeface="Berlin Sans FB" pitchFamily="34" charset="0"/>
                  </a:rPr>
                  <a:t>”</a:t>
                </a:r>
              </a:p>
            </p:txBody>
          </p:sp>
          <p:graphicFrame>
            <p:nvGraphicFramePr>
              <p:cNvPr id="135" name="Object 12">
                <a:extLst>
                  <a:ext uri="{FF2B5EF4-FFF2-40B4-BE49-F238E27FC236}">
                    <a16:creationId xmlns:a16="http://schemas.microsoft.com/office/drawing/2014/main" id="{8BF617F4-7A08-2366-D0F0-859E405D809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33650" y="4857750"/>
              <a:ext cx="377825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11" imgW="431800" imgH="304800" progId="Equation.3">
                      <p:embed/>
                    </p:oleObj>
                  </mc:Choice>
                  <mc:Fallback>
                    <p:oleObj name="Équation" r:id="rId11" imgW="431800" imgH="304800" progId="Equation.3">
                      <p:embed/>
                      <p:pic>
                        <p:nvPicPr>
                          <p:cNvPr id="98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33650" y="4857750"/>
                            <a:ext cx="377825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6" name="Line 45">
                <a:extLst>
                  <a:ext uri="{FF2B5EF4-FFF2-40B4-BE49-F238E27FC236}">
                    <a16:creationId xmlns:a16="http://schemas.microsoft.com/office/drawing/2014/main" id="{FB9ACBC7-5770-67D2-9982-DCA6A2B2A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48550" y="5167312"/>
                <a:ext cx="0" cy="76200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" name="Line 47">
                <a:extLst>
                  <a:ext uri="{FF2B5EF4-FFF2-40B4-BE49-F238E27FC236}">
                    <a16:creationId xmlns:a16="http://schemas.microsoft.com/office/drawing/2014/main" id="{338061AD-831B-6BC2-CA75-0BEA93148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05600" y="5167312"/>
                <a:ext cx="22098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" name="Line 48">
                <a:extLst>
                  <a:ext uri="{FF2B5EF4-FFF2-40B4-BE49-F238E27FC236}">
                    <a16:creationId xmlns:a16="http://schemas.microsoft.com/office/drawing/2014/main" id="{40FA26F0-482F-FE3D-6C5B-2FC1055675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24700" y="5167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" name="Line 49">
                <a:extLst>
                  <a:ext uri="{FF2B5EF4-FFF2-40B4-BE49-F238E27FC236}">
                    <a16:creationId xmlns:a16="http://schemas.microsoft.com/office/drawing/2014/main" id="{9DBBF189-2FE6-CA0C-D55F-33073EC5B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67700" y="5167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aphicFrame>
            <p:nvGraphicFramePr>
              <p:cNvPr id="140" name="Object 2">
                <a:extLst>
                  <a:ext uri="{FF2B5EF4-FFF2-40B4-BE49-F238E27FC236}">
                    <a16:creationId xmlns:a16="http://schemas.microsoft.com/office/drawing/2014/main" id="{F94662A4-DCD8-1609-100E-2FB5D674646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13588" y="5472112"/>
              <a:ext cx="277813" cy="200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13" imgW="317500" imgH="228600" progId="Equation.3">
                      <p:embed/>
                    </p:oleObj>
                  </mc:Choice>
                  <mc:Fallback>
                    <p:oleObj name="Équation" r:id="rId13" imgW="317500" imgH="228600" progId="Equation.3">
                      <p:embed/>
                      <p:pic>
                        <p:nvPicPr>
                          <p:cNvPr id="103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13588" y="5472112"/>
                            <a:ext cx="277813" cy="2000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1" name="Line 52">
                <a:extLst>
                  <a:ext uri="{FF2B5EF4-FFF2-40B4-BE49-F238E27FC236}">
                    <a16:creationId xmlns:a16="http://schemas.microsoft.com/office/drawing/2014/main" id="{3D18C3B5-0763-CD65-875A-B68AD1AAC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05600" y="5929312"/>
                <a:ext cx="22098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" name="Line 53">
                <a:extLst>
                  <a:ext uri="{FF2B5EF4-FFF2-40B4-BE49-F238E27FC236}">
                    <a16:creationId xmlns:a16="http://schemas.microsoft.com/office/drawing/2014/main" id="{35D51A24-599F-DD1A-ECC8-2393E37F03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267700" y="5929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" name="Line 54">
                <a:extLst>
                  <a:ext uri="{FF2B5EF4-FFF2-40B4-BE49-F238E27FC236}">
                    <a16:creationId xmlns:a16="http://schemas.microsoft.com/office/drawing/2014/main" id="{AEFD45BE-22BE-465E-C25D-7AAE5361F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24700" y="5929312"/>
                <a:ext cx="2286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" name="Line 55">
                <a:extLst>
                  <a:ext uri="{FF2B5EF4-FFF2-40B4-BE49-F238E27FC236}">
                    <a16:creationId xmlns:a16="http://schemas.microsoft.com/office/drawing/2014/main" id="{65E84377-3D78-BC66-6DAB-91D4E4930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53400" y="5167312"/>
                <a:ext cx="0" cy="76200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aphicFrame>
            <p:nvGraphicFramePr>
              <p:cNvPr id="147" name="Object 3">
                <a:extLst>
                  <a:ext uri="{FF2B5EF4-FFF2-40B4-BE49-F238E27FC236}">
                    <a16:creationId xmlns:a16="http://schemas.microsoft.com/office/drawing/2014/main" id="{27B739EF-5805-927F-1052-5E1397D41BE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80388" y="5472112"/>
              <a:ext cx="277813" cy="200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15" imgW="317500" imgH="228600" progId="Equation.3">
                      <p:embed/>
                    </p:oleObj>
                  </mc:Choice>
                  <mc:Fallback>
                    <p:oleObj name="Équation" r:id="rId15" imgW="317500" imgH="228600" progId="Equation.3">
                      <p:embed/>
                      <p:pic>
                        <p:nvPicPr>
                          <p:cNvPr id="108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80388" y="5472112"/>
                            <a:ext cx="277813" cy="2000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6">
                <a:extLst>
                  <a:ext uri="{FF2B5EF4-FFF2-40B4-BE49-F238E27FC236}">
                    <a16:creationId xmlns:a16="http://schemas.microsoft.com/office/drawing/2014/main" id="{27359884-54DA-C65E-7FED-01E0D14623C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65407" y="5818188"/>
              <a:ext cx="144463" cy="2111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17" imgW="165100" imgH="241300" progId="Equation.3">
                      <p:embed/>
                    </p:oleObj>
                  </mc:Choice>
                  <mc:Fallback>
                    <p:oleObj name="Équation" r:id="rId17" imgW="165100" imgH="241300" progId="Equation.3">
                      <p:embed/>
                      <p:pic>
                        <p:nvPicPr>
                          <p:cNvPr id="109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65407" y="5818188"/>
                            <a:ext cx="144463" cy="2111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8">
                <a:extLst>
                  <a:ext uri="{FF2B5EF4-FFF2-40B4-BE49-F238E27FC236}">
                    <a16:creationId xmlns:a16="http://schemas.microsoft.com/office/drawing/2014/main" id="{28A4E837-78D9-C9C0-3A05-E30E409282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29990" y="4941317"/>
              <a:ext cx="644525" cy="12049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19" imgW="380880" imgH="711000" progId="Equation.3">
                      <p:embed/>
                    </p:oleObj>
                  </mc:Choice>
                  <mc:Fallback>
                    <p:oleObj name="Équation" r:id="rId19" imgW="380880" imgH="711000" progId="Equation.3">
                      <p:embed/>
                      <p:pic>
                        <p:nvPicPr>
                          <p:cNvPr id="11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29990" y="4941317"/>
                            <a:ext cx="644525" cy="12049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4">
                <a:extLst>
                  <a:ext uri="{FF2B5EF4-FFF2-40B4-BE49-F238E27FC236}">
                    <a16:creationId xmlns:a16="http://schemas.microsoft.com/office/drawing/2014/main" id="{3A2676A0-77BE-DE00-67B6-A58BEFACDC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59700" y="5205412"/>
              <a:ext cx="111125" cy="2111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21" imgW="127000" imgH="241300" progId="Equation.3">
                      <p:embed/>
                    </p:oleObj>
                  </mc:Choice>
                  <mc:Fallback>
                    <p:oleObj name="Équation" r:id="rId21" imgW="127000" imgH="241300" progId="Equation.3">
                      <p:embed/>
                      <p:pic>
                        <p:nvPicPr>
                          <p:cNvPr id="111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59700" y="5205412"/>
                            <a:ext cx="111125" cy="2111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5">
                <a:extLst>
                  <a:ext uri="{FF2B5EF4-FFF2-40B4-BE49-F238E27FC236}">
                    <a16:creationId xmlns:a16="http://schemas.microsoft.com/office/drawing/2014/main" id="{13FA564F-54CA-047D-6ABA-C798DF60DCE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66050" y="5716587"/>
              <a:ext cx="100013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23" imgW="114300" imgH="203200" progId="Equation.3">
                      <p:embed/>
                    </p:oleObj>
                  </mc:Choice>
                  <mc:Fallback>
                    <p:oleObj name="Équation" r:id="rId23" imgW="114300" imgH="203200" progId="Equation.3">
                      <p:embed/>
                      <p:pic>
                        <p:nvPicPr>
                          <p:cNvPr id="112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66050" y="5716587"/>
                            <a:ext cx="100013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2" name="Text Box 67">
                <a:extLst>
                  <a:ext uri="{FF2B5EF4-FFF2-40B4-BE49-F238E27FC236}">
                    <a16:creationId xmlns:a16="http://schemas.microsoft.com/office/drawing/2014/main" id="{2900B294-2729-2DB1-BEE6-1D828ED707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6000" y="6020035"/>
                <a:ext cx="3429000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b="1" dirty="0">
                    <a:solidFill>
                      <a:srgbClr val="0000FF"/>
                    </a:solidFill>
                    <a:latin typeface="Arial Bar" pitchFamily="34" charset="0"/>
                    <a:cs typeface="Arial Bar" pitchFamily="34" charset="0"/>
                  </a:rPr>
                  <a:t>B</a:t>
                </a:r>
                <a:r>
                  <a:rPr lang="en-GB" sz="1800" b="1" baseline="-25000" dirty="0">
                    <a:solidFill>
                      <a:srgbClr val="0000FF"/>
                    </a:solidFill>
                  </a:rPr>
                  <a:t>s</a:t>
                </a:r>
                <a:r>
                  <a:rPr lang="en-GB" sz="1800" b="1" dirty="0">
                    <a:solidFill>
                      <a:srgbClr val="0000FF"/>
                    </a:solidFill>
                  </a:rPr>
                  <a:t>–</a:t>
                </a:r>
                <a:r>
                  <a:rPr lang="en-GB" sz="1800" dirty="0" err="1">
                    <a:solidFill>
                      <a:srgbClr val="0000FF"/>
                    </a:solidFill>
                  </a:rPr>
                  <a:t>Bbar</a:t>
                </a:r>
                <a:r>
                  <a:rPr lang="en-GB" sz="1800" b="1" baseline="-25000" dirty="0" err="1">
                    <a:solidFill>
                      <a:srgbClr val="0000FF"/>
                    </a:solidFill>
                  </a:rPr>
                  <a:t>s</a:t>
                </a:r>
                <a:r>
                  <a:rPr lang="en-GB" sz="1800" dirty="0">
                    <a:solidFill>
                      <a:srgbClr val="0000FF"/>
                    </a:solidFill>
                  </a:rPr>
                  <a:t> </a:t>
                </a:r>
                <a:r>
                  <a:rPr lang="en-GB" sz="1800" dirty="0">
                    <a:solidFill>
                      <a:srgbClr val="0000FF"/>
                    </a:solidFill>
                    <a:latin typeface="Berlin Sans FB" pitchFamily="34" charset="0"/>
                  </a:rPr>
                  <a:t>oscillations: “</a:t>
                </a:r>
                <a:r>
                  <a:rPr lang="en-GB" sz="1800" dirty="0" err="1">
                    <a:solidFill>
                      <a:srgbClr val="0000FF"/>
                    </a:solidFill>
                    <a:latin typeface="Berlin Sans FB" pitchFamily="34" charset="0"/>
                  </a:rPr>
                  <a:t>Boîte</a:t>
                </a:r>
                <a:r>
                  <a:rPr lang="en-GB" sz="1800" dirty="0">
                    <a:solidFill>
                      <a:srgbClr val="0000FF"/>
                    </a:solidFill>
                    <a:latin typeface="Berlin Sans FB" pitchFamily="34" charset="0"/>
                  </a:rPr>
                  <a:t>”</a:t>
                </a:r>
              </a:p>
            </p:txBody>
          </p:sp>
          <p:sp>
            <p:nvSpPr>
              <p:cNvPr id="153" name="Text Box 69">
                <a:extLst>
                  <a:ext uri="{FF2B5EF4-FFF2-40B4-BE49-F238E27FC236}">
                    <a16:creationId xmlns:a16="http://schemas.microsoft.com/office/drawing/2014/main" id="{F86F8108-1512-0DEB-1AF9-88D47834B9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50430" y="4341242"/>
                <a:ext cx="2316484" cy="6463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1800" dirty="0" err="1">
                    <a:sym typeface="Symbol" pitchFamily="-110" charset="2"/>
                  </a:rPr>
                  <a:t>m</a:t>
                </a:r>
                <a:r>
                  <a:rPr lang="en-GB" sz="1800" baseline="-25000" dirty="0" err="1">
                    <a:sym typeface="Symbol" pitchFamily="-110" charset="2"/>
                  </a:rPr>
                  <a:t>s</a:t>
                </a:r>
                <a:r>
                  <a:rPr lang="en-GB" sz="1800" baseline="30000" dirty="0" err="1">
                    <a:sym typeface="Symbol" pitchFamily="-110" charset="2"/>
                  </a:rPr>
                  <a:t>SM</a:t>
                </a:r>
                <a:r>
                  <a:rPr lang="en-GB" sz="1800" dirty="0">
                    <a:sym typeface="Symbol" pitchFamily="-110" charset="2"/>
                  </a:rPr>
                  <a:t> </a:t>
                </a:r>
                <a:r>
                  <a:rPr lang="en-GB" sz="1800" dirty="0" err="1">
                    <a:sym typeface="Symbol" pitchFamily="-110" charset="2"/>
                  </a:rPr>
                  <a:t></a:t>
                </a:r>
                <a:r>
                  <a:rPr lang="en-GB" sz="1800" dirty="0">
                    <a:sym typeface="Symbol" pitchFamily="-110" charset="2"/>
                  </a:rPr>
                  <a:t> |V</a:t>
                </a:r>
                <a:r>
                  <a:rPr lang="en-GB" sz="1800" baseline="-25000" dirty="0">
                    <a:sym typeface="Symbol" pitchFamily="-110" charset="2"/>
                  </a:rPr>
                  <a:t>ts</a:t>
                </a:r>
                <a:r>
                  <a:rPr lang="en-GB" sz="1800" baseline="30000" dirty="0">
                    <a:sym typeface="Symbol" pitchFamily="-110" charset="2"/>
                  </a:rPr>
                  <a:t>2</a:t>
                </a:r>
                <a:r>
                  <a:rPr lang="en-GB" sz="1800" dirty="0">
                    <a:sym typeface="Symbol" pitchFamily="-110" charset="2"/>
                  </a:rPr>
                  <a:t>|,</a:t>
                </a:r>
              </a:p>
              <a:p>
                <a:pPr eaLnBrk="0" hangingPunct="0"/>
                <a:r>
                  <a:rPr lang="en-GB" sz="1800" dirty="0" err="1">
                    <a:sym typeface="Symbol" pitchFamily="-110" charset="2"/>
                  </a:rPr>
                  <a:t></a:t>
                </a:r>
                <a:r>
                  <a:rPr lang="en-GB" sz="1800" baseline="-25000" dirty="0" err="1">
                    <a:sym typeface="Symbol" pitchFamily="-110" charset="2"/>
                  </a:rPr>
                  <a:t>s</a:t>
                </a:r>
                <a:r>
                  <a:rPr lang="en-GB" sz="1800" baseline="30000" dirty="0" err="1">
                    <a:sym typeface="Symbol" pitchFamily="-110" charset="2"/>
                  </a:rPr>
                  <a:t>SM</a:t>
                </a:r>
                <a:r>
                  <a:rPr lang="en-GB" sz="1800" dirty="0">
                    <a:sym typeface="Symbol" pitchFamily="-110" charset="2"/>
                  </a:rPr>
                  <a:t> = –arg(V</a:t>
                </a:r>
                <a:r>
                  <a:rPr lang="en-GB" sz="1800" baseline="-25000" dirty="0">
                    <a:sym typeface="Symbol" pitchFamily="-110" charset="2"/>
                  </a:rPr>
                  <a:t>ts</a:t>
                </a:r>
                <a:r>
                  <a:rPr lang="en-GB" sz="1800" baseline="30000" dirty="0">
                    <a:sym typeface="Symbol" pitchFamily="-110" charset="2"/>
                  </a:rPr>
                  <a:t>2</a:t>
                </a:r>
                <a:r>
                  <a:rPr lang="en-GB" sz="1800" dirty="0">
                    <a:sym typeface="Symbol" pitchFamily="-110" charset="2"/>
                  </a:rPr>
                  <a:t>) = 2</a:t>
                </a:r>
                <a:r>
                  <a:rPr lang="en-GB" sz="1800" baseline="-25000" dirty="0">
                    <a:sym typeface="Symbol" pitchFamily="-110" charset="2"/>
                  </a:rPr>
                  <a:t>s</a:t>
                </a:r>
              </a:p>
            </p:txBody>
          </p:sp>
          <p:graphicFrame>
            <p:nvGraphicFramePr>
              <p:cNvPr id="154" name="Object 22">
                <a:extLst>
                  <a:ext uri="{FF2B5EF4-FFF2-40B4-BE49-F238E27FC236}">
                    <a16:creationId xmlns:a16="http://schemas.microsoft.com/office/drawing/2014/main" id="{40118437-A4A8-3F26-B2B8-A28E30770B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65407" y="5054600"/>
              <a:ext cx="144463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25" imgW="165100" imgH="203200" progId="Equation.3">
                      <p:embed/>
                    </p:oleObj>
                  </mc:Choice>
                  <mc:Fallback>
                    <p:oleObj name="Équation" r:id="rId25" imgW="165100" imgH="203200" progId="Equation.3">
                      <p:embed/>
                      <p:pic>
                        <p:nvPicPr>
                          <p:cNvPr id="116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65407" y="5054600"/>
                            <a:ext cx="144463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3">
                <a:extLst>
                  <a:ext uri="{FF2B5EF4-FFF2-40B4-BE49-F238E27FC236}">
                    <a16:creationId xmlns:a16="http://schemas.microsoft.com/office/drawing/2014/main" id="{C46944C9-ABAD-4D69-1339-0A5727B1ACD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43026" y="5000625"/>
              <a:ext cx="166688" cy="244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27" imgW="190500" imgH="279400" progId="Equation.3">
                      <p:embed/>
                    </p:oleObj>
                  </mc:Choice>
                  <mc:Fallback>
                    <p:oleObj name="Équation" r:id="rId27" imgW="190500" imgH="279400" progId="Equation.3">
                      <p:embed/>
                      <p:pic>
                        <p:nvPicPr>
                          <p:cNvPr id="117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43026" y="5000625"/>
                            <a:ext cx="166688" cy="2444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4">
                <a:extLst>
                  <a:ext uri="{FF2B5EF4-FFF2-40B4-BE49-F238E27FC236}">
                    <a16:creationId xmlns:a16="http://schemas.microsoft.com/office/drawing/2014/main" id="{8BBFFAA1-3745-D51D-2423-B9153DBC583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90865" y="4938142"/>
              <a:ext cx="642938" cy="1198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29" imgW="380880" imgH="711000" progId="Equation.3">
                      <p:embed/>
                    </p:oleObj>
                  </mc:Choice>
                  <mc:Fallback>
                    <p:oleObj name="Équation" r:id="rId29" imgW="380880" imgH="711000" progId="Equation.3">
                      <p:embed/>
                      <p:pic>
                        <p:nvPicPr>
                          <p:cNvPr id="118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90865" y="4938142"/>
                            <a:ext cx="642938" cy="1198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21">
                <a:extLst>
                  <a:ext uri="{FF2B5EF4-FFF2-40B4-BE49-F238E27FC236}">
                    <a16:creationId xmlns:a16="http://schemas.microsoft.com/office/drawing/2014/main" id="{0BC4ED19-918A-4421-8F6B-FE99BEF80D6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70808" y="5867400"/>
              <a:ext cx="111125" cy="144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31" imgW="127000" imgH="165100" progId="Equation.3">
                      <p:embed/>
                    </p:oleObj>
                  </mc:Choice>
                  <mc:Fallback>
                    <p:oleObj name="Équation" r:id="rId31" imgW="127000" imgH="165100" progId="Equation.3">
                      <p:embed/>
                      <p:pic>
                        <p:nvPicPr>
                          <p:cNvPr id="119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70808" y="5867400"/>
                            <a:ext cx="111125" cy="1444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21">
                <a:extLst>
                  <a:ext uri="{FF2B5EF4-FFF2-40B4-BE49-F238E27FC236}">
                    <a16:creationId xmlns:a16="http://schemas.microsoft.com/office/drawing/2014/main" id="{2E6B9447-C950-2249-0D5E-45036EAA8D7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43339" y="5854714"/>
              <a:ext cx="111125" cy="144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33" imgW="127000" imgH="165100" progId="Equation.3">
                      <p:embed/>
                    </p:oleObj>
                  </mc:Choice>
                  <mc:Fallback>
                    <p:oleObj name="Équation" r:id="rId33" imgW="127000" imgH="165100" progId="Equation.3">
                      <p:embed/>
                      <p:pic>
                        <p:nvPicPr>
                          <p:cNvPr id="12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3339" y="5854714"/>
                            <a:ext cx="111125" cy="1444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22">
                <a:extLst>
                  <a:ext uri="{FF2B5EF4-FFF2-40B4-BE49-F238E27FC236}">
                    <a16:creationId xmlns:a16="http://schemas.microsoft.com/office/drawing/2014/main" id="{BBEBC648-8108-9484-91B4-69ABA80D0B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25876" y="5600713"/>
              <a:ext cx="144463" cy="1778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34" imgW="165100" imgH="203200" progId="Equation.3">
                      <p:embed/>
                    </p:oleObj>
                  </mc:Choice>
                  <mc:Fallback>
                    <p:oleObj name="Équation" r:id="rId34" imgW="165100" imgH="203200" progId="Equation.3">
                      <p:embed/>
                      <p:pic>
                        <p:nvPicPr>
                          <p:cNvPr id="121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25876" y="5600713"/>
                            <a:ext cx="144463" cy="1778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20">
                <a:extLst>
                  <a:ext uri="{FF2B5EF4-FFF2-40B4-BE49-F238E27FC236}">
                    <a16:creationId xmlns:a16="http://schemas.microsoft.com/office/drawing/2014/main" id="{4613F00C-F725-663A-62C9-D596BFC037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02076" y="5600700"/>
              <a:ext cx="477838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35" imgW="546100" imgH="457200" progId="Equation.3">
                      <p:embed/>
                    </p:oleObj>
                  </mc:Choice>
                  <mc:Fallback>
                    <p:oleObj name="Équation" r:id="rId35" imgW="546100" imgH="457200" progId="Equation.3">
                      <p:embed/>
                      <p:pic>
                        <p:nvPicPr>
                          <p:cNvPr id="122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2076" y="5600700"/>
                            <a:ext cx="477838" cy="4000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3">
                <a:extLst>
                  <a:ext uri="{FF2B5EF4-FFF2-40B4-BE49-F238E27FC236}">
                    <a16:creationId xmlns:a16="http://schemas.microsoft.com/office/drawing/2014/main" id="{4E03BC86-0164-CB61-F4A6-90A0FF7655E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86526" y="5000625"/>
              <a:ext cx="166688" cy="244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37" imgW="190500" imgH="279400" progId="Equation.3">
                      <p:embed/>
                    </p:oleObj>
                  </mc:Choice>
                  <mc:Fallback>
                    <p:oleObj name="Équation" r:id="rId37" imgW="190500" imgH="279400" progId="Equation.3">
                      <p:embed/>
                      <p:pic>
                        <p:nvPicPr>
                          <p:cNvPr id="123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86526" y="5000625"/>
                            <a:ext cx="166688" cy="2444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4">
                <a:extLst>
                  <a:ext uri="{FF2B5EF4-FFF2-40B4-BE49-F238E27FC236}">
                    <a16:creationId xmlns:a16="http://schemas.microsoft.com/office/drawing/2014/main" id="{9ABDDC7E-199D-5B80-7994-AE8A280B36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32778" y="4944492"/>
              <a:ext cx="644525" cy="1198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39" imgW="380880" imgH="711000" progId="Equation.3">
                      <p:embed/>
                    </p:oleObj>
                  </mc:Choice>
                  <mc:Fallback>
                    <p:oleObj name="Équation" r:id="rId39" imgW="380880" imgH="711000" progId="Equation.3">
                      <p:embed/>
                      <p:pic>
                        <p:nvPicPr>
                          <p:cNvPr id="124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32778" y="4944492"/>
                            <a:ext cx="644525" cy="1198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21">
                <a:extLst>
                  <a:ext uri="{FF2B5EF4-FFF2-40B4-BE49-F238E27FC236}">
                    <a16:creationId xmlns:a16="http://schemas.microsoft.com/office/drawing/2014/main" id="{75D5DD4C-4294-8319-AD97-42B4BBFB0C2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514308" y="5867400"/>
              <a:ext cx="111125" cy="144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41" imgW="127000" imgH="165100" progId="Equation.3">
                      <p:embed/>
                    </p:oleObj>
                  </mc:Choice>
                  <mc:Fallback>
                    <p:oleObj name="Équation" r:id="rId41" imgW="127000" imgH="165100" progId="Equation.3">
                      <p:embed/>
                      <p:pic>
                        <p:nvPicPr>
                          <p:cNvPr id="125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14308" y="5867400"/>
                            <a:ext cx="111125" cy="1444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9E5AFB2D-1C80-FB4E-C383-AAA15C02FDA3}"/>
              </a:ext>
            </a:extLst>
          </p:cNvPr>
          <p:cNvGrpSpPr/>
          <p:nvPr/>
        </p:nvGrpSpPr>
        <p:grpSpPr>
          <a:xfrm>
            <a:off x="322770" y="4135572"/>
            <a:ext cx="8572560" cy="1988122"/>
            <a:chOff x="285720" y="5214950"/>
            <a:chExt cx="8572560" cy="1988122"/>
          </a:xfrm>
        </p:grpSpPr>
        <p:grpSp>
          <p:nvGrpSpPr>
            <p:cNvPr id="165" name="Group 70">
              <a:extLst>
                <a:ext uri="{FF2B5EF4-FFF2-40B4-BE49-F238E27FC236}">
                  <a16:creationId xmlns:a16="http://schemas.microsoft.com/office/drawing/2014/main" id="{54E63054-5081-3119-6AC1-5904B12565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5852" y="5609221"/>
              <a:ext cx="6580188" cy="1593851"/>
              <a:chOff x="1227" y="2742"/>
              <a:chExt cx="4145" cy="1004"/>
            </a:xfrm>
          </p:grpSpPr>
          <p:sp>
            <p:nvSpPr>
              <p:cNvPr id="167" name="Rectangle 71">
                <a:extLst>
                  <a:ext uri="{FF2B5EF4-FFF2-40B4-BE49-F238E27FC236}">
                    <a16:creationId xmlns:a16="http://schemas.microsoft.com/office/drawing/2014/main" id="{9AD7BA49-0EBA-115A-A9D1-A1A50A67E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5" y="2846"/>
                <a:ext cx="450" cy="291"/>
              </a:xfrm>
              <a:prstGeom prst="rect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GB" sz="2400" b="1" dirty="0">
                    <a:solidFill>
                      <a:schemeClr val="bg1"/>
                    </a:solidFill>
                    <a:latin typeface="Arial Black" pitchFamily="34" charset="0"/>
                  </a:rPr>
                  <a:t>NP</a:t>
                </a:r>
              </a:p>
            </p:txBody>
          </p:sp>
          <p:grpSp>
            <p:nvGrpSpPr>
              <p:cNvPr id="168" name="Group 72">
                <a:extLst>
                  <a:ext uri="{FF2B5EF4-FFF2-40B4-BE49-F238E27FC236}">
                    <a16:creationId xmlns:a16="http://schemas.microsoft.com/office/drawing/2014/main" id="{3209350C-34A5-8491-BB0B-1346EF64DA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7" y="2742"/>
                <a:ext cx="1165" cy="1004"/>
                <a:chOff x="3967" y="2742"/>
                <a:chExt cx="1165" cy="1004"/>
              </a:xfrm>
            </p:grpSpPr>
            <p:sp>
              <p:nvSpPr>
                <p:cNvPr id="173" name="Rectangle 73">
                  <a:extLst>
                    <a:ext uri="{FF2B5EF4-FFF2-40B4-BE49-F238E27FC236}">
                      <a16:creationId xmlns:a16="http://schemas.microsoft.com/office/drawing/2014/main" id="{A554C9E9-6FE6-E209-2C72-DCF6206777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6" y="3237"/>
                  <a:ext cx="474" cy="492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F0000"/>
                  </a:solidFill>
                  <a:prstDash val="lgDash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fr-FR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74" name="Text Box 74">
                  <a:extLst>
                    <a:ext uri="{FF2B5EF4-FFF2-40B4-BE49-F238E27FC236}">
                      <a16:creationId xmlns:a16="http://schemas.microsoft.com/office/drawing/2014/main" id="{EC4D31B5-31E4-0844-39B4-2E00170C59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27" y="3360"/>
                  <a:ext cx="193" cy="29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 dirty="0">
                      <a:solidFill>
                        <a:srgbClr val="FF0000"/>
                      </a:solidFill>
                      <a:latin typeface="Berlin Sans FB" pitchFamily="34" charset="0"/>
                    </a:rPr>
                    <a:t>?</a:t>
                  </a:r>
                </a:p>
              </p:txBody>
            </p:sp>
            <p:sp>
              <p:nvSpPr>
                <p:cNvPr id="175" name="Text Box 75">
                  <a:extLst>
                    <a:ext uri="{FF2B5EF4-FFF2-40B4-BE49-F238E27FC236}">
                      <a16:creationId xmlns:a16="http://schemas.microsoft.com/office/drawing/2014/main" id="{949A6428-8980-48BC-26B3-5390B9548C2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39" y="3360"/>
                  <a:ext cx="193" cy="29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 dirty="0">
                      <a:solidFill>
                        <a:srgbClr val="FF0000"/>
                      </a:solidFill>
                      <a:latin typeface="Berlin Sans FB" pitchFamily="34" charset="0"/>
                    </a:rPr>
                    <a:t>?</a:t>
                  </a:r>
                </a:p>
              </p:txBody>
            </p:sp>
            <p:sp>
              <p:nvSpPr>
                <p:cNvPr id="176" name="Text Box 76">
                  <a:extLst>
                    <a:ext uri="{FF2B5EF4-FFF2-40B4-BE49-F238E27FC236}">
                      <a16:creationId xmlns:a16="http://schemas.microsoft.com/office/drawing/2014/main" id="{3D19FA23-7545-19E0-F894-EB046B455E4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4" y="3222"/>
                  <a:ext cx="19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>
                      <a:solidFill>
                        <a:srgbClr val="FF0000"/>
                      </a:solidFill>
                      <a:latin typeface="Berlin Sans FB" pitchFamily="34" charset="0"/>
                    </a:rPr>
                    <a:t>?</a:t>
                  </a:r>
                </a:p>
              </p:txBody>
            </p:sp>
            <p:sp>
              <p:nvSpPr>
                <p:cNvPr id="177" name="Text Box 77">
                  <a:extLst>
                    <a:ext uri="{FF2B5EF4-FFF2-40B4-BE49-F238E27FC236}">
                      <a16:creationId xmlns:a16="http://schemas.microsoft.com/office/drawing/2014/main" id="{15A02C39-54A0-FAF4-67C9-C72DB590903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4" y="3455"/>
                  <a:ext cx="19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 dirty="0">
                      <a:solidFill>
                        <a:srgbClr val="FF0000"/>
                      </a:solidFill>
                      <a:latin typeface="Berlin Sans FB" pitchFamily="34" charset="0"/>
                    </a:rPr>
                    <a:t>?</a:t>
                  </a:r>
                </a:p>
              </p:txBody>
            </p:sp>
            <p:sp>
              <p:nvSpPr>
                <p:cNvPr id="178" name="Text Box 78">
                  <a:extLst>
                    <a:ext uri="{FF2B5EF4-FFF2-40B4-BE49-F238E27FC236}">
                      <a16:creationId xmlns:a16="http://schemas.microsoft.com/office/drawing/2014/main" id="{6948C342-1D65-9F92-E422-D6134974A4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67" y="2742"/>
                  <a:ext cx="504" cy="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r" eaLnBrk="0" hangingPunct="0"/>
                  <a:r>
                    <a:rPr lang="en-GB" sz="1800" b="1" dirty="0" err="1">
                      <a:solidFill>
                        <a:srgbClr val="FF0000"/>
                      </a:solidFill>
                      <a:sym typeface="Symbol" pitchFamily="-110" charset="2"/>
                    </a:rPr>
                    <a:t>m</a:t>
                  </a:r>
                  <a:r>
                    <a:rPr lang="en-GB" sz="1800" b="1" baseline="-25000" dirty="0" err="1">
                      <a:solidFill>
                        <a:srgbClr val="FF0000"/>
                      </a:solidFill>
                      <a:sym typeface="Symbol" pitchFamily="-110" charset="2"/>
                    </a:rPr>
                    <a:t>s</a:t>
                  </a:r>
                  <a:r>
                    <a:rPr lang="en-GB" sz="1800" b="1" dirty="0">
                      <a:solidFill>
                        <a:srgbClr val="FF0000"/>
                      </a:solidFill>
                      <a:sym typeface="Symbol" pitchFamily="-110" charset="2"/>
                    </a:rPr>
                    <a:t> </a:t>
                  </a:r>
                  <a:r>
                    <a:rPr lang="en-GB" sz="1800" b="1" dirty="0" err="1">
                      <a:solidFill>
                        <a:srgbClr val="FF0000"/>
                      </a:solidFill>
                      <a:sym typeface="Symbol" pitchFamily="-110" charset="2"/>
                    </a:rPr>
                    <a:t></a:t>
                  </a:r>
                  <a:endParaRPr lang="en-GB" sz="1800" b="1" dirty="0">
                    <a:solidFill>
                      <a:srgbClr val="FF0000"/>
                    </a:solidFill>
                    <a:sym typeface="Symbol" pitchFamily="-110" charset="2"/>
                  </a:endParaRPr>
                </a:p>
                <a:p>
                  <a:pPr algn="r" eaLnBrk="0" hangingPunct="0"/>
                  <a:r>
                    <a:rPr lang="en-GB" sz="1800" b="1" dirty="0" err="1">
                      <a:solidFill>
                        <a:srgbClr val="FF0000"/>
                      </a:solidFill>
                      <a:sym typeface="Symbol" pitchFamily="-110" charset="2"/>
                    </a:rPr>
                    <a:t></a:t>
                  </a:r>
                  <a:r>
                    <a:rPr lang="en-GB" sz="1800" b="1" baseline="-25000" dirty="0" err="1">
                      <a:solidFill>
                        <a:srgbClr val="FF0000"/>
                      </a:solidFill>
                      <a:sym typeface="Symbol" pitchFamily="-110" charset="2"/>
                    </a:rPr>
                    <a:t>s</a:t>
                  </a:r>
                  <a:r>
                    <a:rPr lang="en-GB" sz="1800" b="1" dirty="0">
                      <a:solidFill>
                        <a:srgbClr val="FF0000"/>
                      </a:solidFill>
                      <a:sym typeface="Symbol" pitchFamily="-110" charset="2"/>
                    </a:rPr>
                    <a:t> </a:t>
                  </a:r>
                  <a:r>
                    <a:rPr lang="en-GB" sz="1800" b="1" baseline="-25000" dirty="0">
                      <a:solidFill>
                        <a:srgbClr val="FF0000"/>
                      </a:solidFill>
                      <a:sym typeface="Symbol" pitchFamily="-110" charset="2"/>
                    </a:rPr>
                    <a:t> </a:t>
                  </a:r>
                  <a:r>
                    <a:rPr lang="en-GB" sz="1800" b="1" dirty="0" err="1">
                      <a:solidFill>
                        <a:srgbClr val="FF0000"/>
                      </a:solidFill>
                      <a:sym typeface="Symbol" pitchFamily="-110" charset="2"/>
                    </a:rPr>
                    <a:t></a:t>
                  </a:r>
                  <a:endParaRPr lang="en-GB" sz="1800" b="1" dirty="0">
                    <a:solidFill>
                      <a:srgbClr val="FF0000"/>
                    </a:solidFill>
                    <a:sym typeface="Symbol" pitchFamily="-110" charset="2"/>
                  </a:endParaRPr>
                </a:p>
              </p:txBody>
            </p:sp>
          </p:grpSp>
          <p:grpSp>
            <p:nvGrpSpPr>
              <p:cNvPr id="169" name="Group 79">
                <a:extLst>
                  <a:ext uri="{FF2B5EF4-FFF2-40B4-BE49-F238E27FC236}">
                    <a16:creationId xmlns:a16="http://schemas.microsoft.com/office/drawing/2014/main" id="{21F2C265-FAAE-76F3-A1AB-FB48D5CDD1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27" y="2997"/>
                <a:ext cx="912" cy="579"/>
                <a:chOff x="1572" y="2997"/>
                <a:chExt cx="912" cy="579"/>
              </a:xfrm>
            </p:grpSpPr>
            <p:sp>
              <p:nvSpPr>
                <p:cNvPr id="170" name="Oval 80">
                  <a:extLst>
                    <a:ext uri="{FF2B5EF4-FFF2-40B4-BE49-F238E27FC236}">
                      <a16:creationId xmlns:a16="http://schemas.microsoft.com/office/drawing/2014/main" id="{B959D3F6-A512-B532-9331-EC36192F69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2" y="3024"/>
                  <a:ext cx="912" cy="51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FF0000"/>
                  </a:solidFill>
                  <a:prstDash val="lgDashDot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fr-FR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71" name="Text Box 81">
                  <a:extLst>
                    <a:ext uri="{FF2B5EF4-FFF2-40B4-BE49-F238E27FC236}">
                      <a16:creationId xmlns:a16="http://schemas.microsoft.com/office/drawing/2014/main" id="{7B9C755C-CB11-F49E-E833-7BA25E390B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0" y="3285"/>
                  <a:ext cx="19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>
                      <a:solidFill>
                        <a:srgbClr val="FF0000"/>
                      </a:solidFill>
                      <a:latin typeface="Berlin Sans FB" pitchFamily="34" charset="0"/>
                    </a:rPr>
                    <a:t>?</a:t>
                  </a:r>
                </a:p>
              </p:txBody>
            </p:sp>
            <p:sp>
              <p:nvSpPr>
                <p:cNvPr id="172" name="Text Box 82">
                  <a:extLst>
                    <a:ext uri="{FF2B5EF4-FFF2-40B4-BE49-F238E27FC236}">
                      <a16:creationId xmlns:a16="http://schemas.microsoft.com/office/drawing/2014/main" id="{A986D1AB-852F-5913-DCC8-569552C65F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93" y="2997"/>
                  <a:ext cx="290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GB" sz="2400" dirty="0">
                      <a:solidFill>
                        <a:srgbClr val="FF0000"/>
                      </a:solidFill>
                      <a:latin typeface="Berlin Sans FB" pitchFamily="34" charset="0"/>
                    </a:rPr>
                    <a:t> ? </a:t>
                  </a:r>
                </a:p>
              </p:txBody>
            </p:sp>
          </p:grp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0B4E6090-BCF1-E725-FAEE-497FD34BC826}"/>
                </a:ext>
              </a:extLst>
            </p:cNvPr>
            <p:cNvSpPr/>
            <p:nvPr/>
          </p:nvSpPr>
          <p:spPr>
            <a:xfrm>
              <a:off x="285720" y="5214950"/>
              <a:ext cx="85725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0000FF"/>
                  </a:solidFill>
                  <a:latin typeface="+mj-lt"/>
                  <a:sym typeface="Wingdings 3"/>
                </a:rPr>
                <a:t> </a:t>
              </a:r>
              <a:r>
                <a:rPr lang="fr-FR" b="1" dirty="0">
                  <a:solidFill>
                    <a:srgbClr val="0000FF"/>
                  </a:solidFill>
                  <a:latin typeface="+mj-lt"/>
                </a:rPr>
                <a:t>Accès </a:t>
              </a:r>
              <a:r>
                <a:rPr lang="fr-FR" b="1" dirty="0">
                  <a:latin typeface="+mj-lt"/>
                </a:rPr>
                <a:t>aux</a:t>
              </a:r>
              <a:r>
                <a:rPr lang="fr-FR" b="1" dirty="0">
                  <a:solidFill>
                    <a:srgbClr val="0000FF"/>
                  </a:solidFill>
                  <a:latin typeface="+mj-lt"/>
                </a:rPr>
                <a:t> phases </a:t>
              </a:r>
              <a:r>
                <a:rPr lang="fr-FR" b="1" dirty="0">
                  <a:latin typeface="+mj-lt"/>
                </a:rPr>
                <a:t>des </a:t>
              </a:r>
              <a:r>
                <a:rPr lang="fr-FR" b="1" dirty="0">
                  <a:solidFill>
                    <a:srgbClr val="0000FF"/>
                  </a:solidFill>
                  <a:latin typeface="+mj-lt"/>
                </a:rPr>
                <a:t>nouveaux couplages </a:t>
              </a:r>
              <a:r>
                <a:rPr lang="fr-FR" b="1" dirty="0">
                  <a:latin typeface="+mj-lt"/>
                </a:rPr>
                <a:t>dans des </a:t>
              </a:r>
              <a:r>
                <a:rPr lang="fr-FR" b="1" dirty="0">
                  <a:solidFill>
                    <a:srgbClr val="FF0000"/>
                  </a:solidFill>
                  <a:latin typeface="+mj-lt"/>
                </a:rPr>
                <a:t>boucles </a:t>
              </a:r>
              <a:r>
                <a:rPr lang="fr-FR" b="1" dirty="0">
                  <a:latin typeface="+mj-lt"/>
                </a:rPr>
                <a:t>: </a:t>
              </a:r>
              <a:r>
                <a:rPr lang="fr-FR" sz="1600" b="1" dirty="0">
                  <a:latin typeface="+mj-lt"/>
                </a:rPr>
                <a:t>CPV et/ou rare decays</a:t>
              </a:r>
            </a:p>
          </p:txBody>
        </p:sp>
      </p:grpSp>
      <p:grpSp>
        <p:nvGrpSpPr>
          <p:cNvPr id="179" name="Groupe 178">
            <a:extLst>
              <a:ext uri="{FF2B5EF4-FFF2-40B4-BE49-F238E27FC236}">
                <a16:creationId xmlns:a16="http://schemas.microsoft.com/office/drawing/2014/main" id="{317A5154-30EC-6E9B-EF79-C87E399EC534}"/>
              </a:ext>
            </a:extLst>
          </p:cNvPr>
          <p:cNvGrpSpPr/>
          <p:nvPr/>
        </p:nvGrpSpPr>
        <p:grpSpPr>
          <a:xfrm>
            <a:off x="4823364" y="2051728"/>
            <a:ext cx="3105163" cy="908698"/>
            <a:chOff x="4714876" y="1714488"/>
            <a:chExt cx="3105163" cy="908698"/>
          </a:xfrm>
        </p:grpSpPr>
        <p:sp>
          <p:nvSpPr>
            <p:cNvPr id="180" name="ZoneTexte 179">
              <a:extLst>
                <a:ext uri="{FF2B5EF4-FFF2-40B4-BE49-F238E27FC236}">
                  <a16:creationId xmlns:a16="http://schemas.microsoft.com/office/drawing/2014/main" id="{05126BAB-881A-FB5E-BCC7-0887C4221412}"/>
                </a:ext>
              </a:extLst>
            </p:cNvPr>
            <p:cNvSpPr txBox="1"/>
            <p:nvPr/>
          </p:nvSpPr>
          <p:spPr bwMode="auto">
            <a:xfrm>
              <a:off x="6110278" y="1999560"/>
              <a:ext cx="46198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Berlin Sans FB Demi" pitchFamily="34" charset="0"/>
                </a:rPr>
                <a:t>VS.</a:t>
              </a:r>
              <a:endParaRPr lang="fr-FR" sz="1600" dirty="0" err="1">
                <a:latin typeface="Berlin Sans FB Demi" pitchFamily="34" charset="0"/>
              </a:endParaRPr>
            </a:p>
          </p:txBody>
        </p:sp>
        <p:grpSp>
          <p:nvGrpSpPr>
            <p:cNvPr id="181" name="Groupe 180">
              <a:extLst>
                <a:ext uri="{FF2B5EF4-FFF2-40B4-BE49-F238E27FC236}">
                  <a16:creationId xmlns:a16="http://schemas.microsoft.com/office/drawing/2014/main" id="{8A672A51-8F37-76F3-39A3-3FEB8E7A2D15}"/>
                </a:ext>
              </a:extLst>
            </p:cNvPr>
            <p:cNvGrpSpPr/>
            <p:nvPr/>
          </p:nvGrpSpPr>
          <p:grpSpPr>
            <a:xfrm>
              <a:off x="6572264" y="1714488"/>
              <a:ext cx="1247775" cy="908698"/>
              <a:chOff x="9644098" y="2928934"/>
              <a:chExt cx="1247775" cy="908698"/>
            </a:xfrm>
          </p:grpSpPr>
          <p:sp>
            <p:nvSpPr>
              <p:cNvPr id="185" name="Freeform 12">
                <a:extLst>
                  <a:ext uri="{FF2B5EF4-FFF2-40B4-BE49-F238E27FC236}">
                    <a16:creationId xmlns:a16="http://schemas.microsoft.com/office/drawing/2014/main" id="{16F90E88-2A57-4256-5BF1-60EC93D4D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8123" y="3474038"/>
                <a:ext cx="118251" cy="337827"/>
              </a:xfrm>
              <a:custGeom>
                <a:avLst/>
                <a:gdLst>
                  <a:gd name="T0" fmla="*/ 30 w 212"/>
                  <a:gd name="T1" fmla="*/ 0 h 590"/>
                  <a:gd name="T2" fmla="*/ 30 w 212"/>
                  <a:gd name="T3" fmla="*/ 318 h 590"/>
                  <a:gd name="T4" fmla="*/ 212 w 212"/>
                  <a:gd name="T5" fmla="*/ 590 h 590"/>
                  <a:gd name="T6" fmla="*/ 0 60000 65536"/>
                  <a:gd name="T7" fmla="*/ 0 60000 65536"/>
                  <a:gd name="T8" fmla="*/ 0 60000 65536"/>
                  <a:gd name="T9" fmla="*/ 0 w 212"/>
                  <a:gd name="T10" fmla="*/ 0 h 590"/>
                  <a:gd name="T11" fmla="*/ 212 w 212"/>
                  <a:gd name="T12" fmla="*/ 590 h 5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" h="590">
                    <a:moveTo>
                      <a:pt x="30" y="0"/>
                    </a:moveTo>
                    <a:cubicBezTo>
                      <a:pt x="15" y="110"/>
                      <a:pt x="0" y="220"/>
                      <a:pt x="30" y="318"/>
                    </a:cubicBezTo>
                    <a:cubicBezTo>
                      <a:pt x="60" y="416"/>
                      <a:pt x="182" y="545"/>
                      <a:pt x="212" y="59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Freeform 13">
                <a:extLst>
                  <a:ext uri="{FF2B5EF4-FFF2-40B4-BE49-F238E27FC236}">
                    <a16:creationId xmlns:a16="http://schemas.microsoft.com/office/drawing/2014/main" id="{AC801973-6DE8-CB0A-9FB4-6FFAFFA73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4098" y="3499805"/>
                <a:ext cx="118251" cy="337827"/>
              </a:xfrm>
              <a:custGeom>
                <a:avLst/>
                <a:gdLst>
                  <a:gd name="T0" fmla="*/ 30 w 212"/>
                  <a:gd name="T1" fmla="*/ 0 h 590"/>
                  <a:gd name="T2" fmla="*/ 30 w 212"/>
                  <a:gd name="T3" fmla="*/ 318 h 590"/>
                  <a:gd name="T4" fmla="*/ 212 w 212"/>
                  <a:gd name="T5" fmla="*/ 590 h 590"/>
                  <a:gd name="T6" fmla="*/ 0 60000 65536"/>
                  <a:gd name="T7" fmla="*/ 0 60000 65536"/>
                  <a:gd name="T8" fmla="*/ 0 60000 65536"/>
                  <a:gd name="T9" fmla="*/ 0 w 212"/>
                  <a:gd name="T10" fmla="*/ 0 h 590"/>
                  <a:gd name="T11" fmla="*/ 212 w 212"/>
                  <a:gd name="T12" fmla="*/ 590 h 5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" h="590">
                    <a:moveTo>
                      <a:pt x="30" y="0"/>
                    </a:moveTo>
                    <a:cubicBezTo>
                      <a:pt x="15" y="110"/>
                      <a:pt x="0" y="220"/>
                      <a:pt x="30" y="318"/>
                    </a:cubicBezTo>
                    <a:cubicBezTo>
                      <a:pt x="60" y="416"/>
                      <a:pt x="182" y="545"/>
                      <a:pt x="212" y="59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Freeform 14">
                <a:extLst>
                  <a:ext uri="{FF2B5EF4-FFF2-40B4-BE49-F238E27FC236}">
                    <a16:creationId xmlns:a16="http://schemas.microsoft.com/office/drawing/2014/main" id="{57CC4B86-865F-5C95-17D7-CFC0AE5C3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1586" y="2954701"/>
                <a:ext cx="176819" cy="415699"/>
              </a:xfrm>
              <a:custGeom>
                <a:avLst/>
                <a:gdLst>
                  <a:gd name="T0" fmla="*/ 0 w 317"/>
                  <a:gd name="T1" fmla="*/ 0 h 726"/>
                  <a:gd name="T2" fmla="*/ 272 w 317"/>
                  <a:gd name="T3" fmla="*/ 317 h 726"/>
                  <a:gd name="T4" fmla="*/ 272 w 317"/>
                  <a:gd name="T5" fmla="*/ 726 h 726"/>
                  <a:gd name="T6" fmla="*/ 0 60000 65536"/>
                  <a:gd name="T7" fmla="*/ 0 60000 65536"/>
                  <a:gd name="T8" fmla="*/ 0 60000 65536"/>
                  <a:gd name="T9" fmla="*/ 0 w 317"/>
                  <a:gd name="T10" fmla="*/ 0 h 726"/>
                  <a:gd name="T11" fmla="*/ 317 w 317"/>
                  <a:gd name="T12" fmla="*/ 726 h 7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7" h="726">
                    <a:moveTo>
                      <a:pt x="0" y="0"/>
                    </a:moveTo>
                    <a:cubicBezTo>
                      <a:pt x="113" y="98"/>
                      <a:pt x="227" y="196"/>
                      <a:pt x="272" y="317"/>
                    </a:cubicBezTo>
                    <a:cubicBezTo>
                      <a:pt x="317" y="438"/>
                      <a:pt x="272" y="658"/>
                      <a:pt x="272" y="7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Freeform 15">
                <a:extLst>
                  <a:ext uri="{FF2B5EF4-FFF2-40B4-BE49-F238E27FC236}">
                    <a16:creationId xmlns:a16="http://schemas.microsoft.com/office/drawing/2014/main" id="{3BBCCED7-D914-BCE2-3949-A6C9E07E2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054" y="2928934"/>
                <a:ext cx="176819" cy="415699"/>
              </a:xfrm>
              <a:custGeom>
                <a:avLst/>
                <a:gdLst>
                  <a:gd name="T0" fmla="*/ 0 w 317"/>
                  <a:gd name="T1" fmla="*/ 0 h 726"/>
                  <a:gd name="T2" fmla="*/ 272 w 317"/>
                  <a:gd name="T3" fmla="*/ 317 h 726"/>
                  <a:gd name="T4" fmla="*/ 272 w 317"/>
                  <a:gd name="T5" fmla="*/ 726 h 726"/>
                  <a:gd name="T6" fmla="*/ 0 60000 65536"/>
                  <a:gd name="T7" fmla="*/ 0 60000 65536"/>
                  <a:gd name="T8" fmla="*/ 0 60000 65536"/>
                  <a:gd name="T9" fmla="*/ 0 w 317"/>
                  <a:gd name="T10" fmla="*/ 0 h 726"/>
                  <a:gd name="T11" fmla="*/ 317 w 317"/>
                  <a:gd name="T12" fmla="*/ 726 h 7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7" h="726">
                    <a:moveTo>
                      <a:pt x="0" y="0"/>
                    </a:moveTo>
                    <a:cubicBezTo>
                      <a:pt x="113" y="98"/>
                      <a:pt x="227" y="196"/>
                      <a:pt x="272" y="317"/>
                    </a:cubicBezTo>
                    <a:cubicBezTo>
                      <a:pt x="317" y="438"/>
                      <a:pt x="272" y="658"/>
                      <a:pt x="272" y="7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189" name="Picture 45">
                <a:extLst>
                  <a:ext uri="{FF2B5EF4-FFF2-40B4-BE49-F238E27FC236}">
                    <a16:creationId xmlns:a16="http://schemas.microsoft.com/office/drawing/2014/main" id="{881A3626-57A9-1784-5015-6AFDFB65A5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 cstate="print"/>
              <a:srcRect t="3788" r="14436"/>
              <a:stretch>
                <a:fillRect/>
              </a:stretch>
            </p:blipFill>
            <p:spPr bwMode="auto">
              <a:xfrm>
                <a:off x="9891741" y="3045471"/>
                <a:ext cx="742528" cy="78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2" name="Groupe 181">
              <a:extLst>
                <a:ext uri="{FF2B5EF4-FFF2-40B4-BE49-F238E27FC236}">
                  <a16:creationId xmlns:a16="http://schemas.microsoft.com/office/drawing/2014/main" id="{AF089E94-51D7-A6F7-4066-D8C137B6183F}"/>
                </a:ext>
              </a:extLst>
            </p:cNvPr>
            <p:cNvGrpSpPr/>
            <p:nvPr/>
          </p:nvGrpSpPr>
          <p:grpSpPr>
            <a:xfrm>
              <a:off x="4714876" y="1775928"/>
              <a:ext cx="1242594" cy="785818"/>
              <a:chOff x="9358346" y="1928802"/>
              <a:chExt cx="1242594" cy="785818"/>
            </a:xfrm>
          </p:grpSpPr>
          <p:pic>
            <p:nvPicPr>
              <p:cNvPr id="183" name="Picture 45">
                <a:extLst>
                  <a:ext uri="{FF2B5EF4-FFF2-40B4-BE49-F238E27FC236}">
                    <a16:creationId xmlns:a16="http://schemas.microsoft.com/office/drawing/2014/main" id="{5E19E8B7-14F2-A839-6C95-7D0D41ACD7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 cstate="print"/>
              <a:srcRect t="3788" r="14436"/>
              <a:stretch>
                <a:fillRect/>
              </a:stretch>
            </p:blipFill>
            <p:spPr bwMode="auto">
              <a:xfrm>
                <a:off x="9858412" y="1928802"/>
                <a:ext cx="742528" cy="78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" name="Picture 8" descr="Ciseaux_de_cuisine">
                <a:extLst>
                  <a:ext uri="{FF2B5EF4-FFF2-40B4-BE49-F238E27FC236}">
                    <a16:creationId xmlns:a16="http://schemas.microsoft.com/office/drawing/2014/main" id="{888195D6-ABC8-896F-B607-D338D58CB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 cstate="print"/>
              <a:srcRect/>
              <a:stretch>
                <a:fillRect/>
              </a:stretch>
            </p:blipFill>
            <p:spPr bwMode="auto">
              <a:xfrm>
                <a:off x="9358346" y="2000240"/>
                <a:ext cx="505444" cy="373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90" name="Picture 46">
            <a:extLst>
              <a:ext uri="{FF2B5EF4-FFF2-40B4-BE49-F238E27FC236}">
                <a16:creationId xmlns:a16="http://schemas.microsoft.com/office/drawing/2014/main" id="{0E4519C5-9770-D438-EC5F-694D574F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5323430" y="2051728"/>
            <a:ext cx="91061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" name="ZoneTexte 190">
            <a:extLst>
              <a:ext uri="{FF2B5EF4-FFF2-40B4-BE49-F238E27FC236}">
                <a16:creationId xmlns:a16="http://schemas.microsoft.com/office/drawing/2014/main" id="{5E18F2BC-8A3E-8890-08D1-C6AA88819A40}"/>
              </a:ext>
            </a:extLst>
          </p:cNvPr>
          <p:cNvSpPr txBox="1"/>
          <p:nvPr/>
        </p:nvSpPr>
        <p:spPr bwMode="auto">
          <a:xfrm>
            <a:off x="717480" y="3789040"/>
            <a:ext cx="7814960" cy="338554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Berlin Sans FB" pitchFamily="34" charset="0"/>
              </a:rPr>
              <a:t>NOUS FAISONS DE LA MECANIQUE QUANTIQUE: Principe d’incertitude de HEISENBERG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5190"/>
            <a:ext cx="862014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Programme </a:t>
            </a: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de</a:t>
            </a:r>
            <a:r>
              <a:rPr lang="fr-FR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 Physique </a:t>
            </a: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de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endParaRPr lang="fr-FR" sz="2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sym typeface="ZapfDingbats" pitchFamily="82" charset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E3D276-B3DA-D356-823D-11F1B8D05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" y="475232"/>
            <a:ext cx="9126503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5190"/>
            <a:ext cx="862014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: </a:t>
            </a:r>
            <a:r>
              <a:rPr lang="fr-FR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un détecteur optimisé pour la physique des saveurs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81063B-A419-A11B-B9ED-B2B100C7C1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6" r="388"/>
          <a:stretch/>
        </p:blipFill>
        <p:spPr>
          <a:xfrm>
            <a:off x="0" y="513073"/>
            <a:ext cx="9144000" cy="59402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CA773F-90A0-B292-BFA6-EE616AD4C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2" y="3068960"/>
            <a:ext cx="2131254" cy="17281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BA45D21-3631-E481-90F3-39779781D9E8}"/>
              </a:ext>
            </a:extLst>
          </p:cNvPr>
          <p:cNvSpPr txBox="1"/>
          <p:nvPr/>
        </p:nvSpPr>
        <p:spPr bwMode="auto">
          <a:xfrm>
            <a:off x="810000" y="6264000"/>
            <a:ext cx="26481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200" i="1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E8635A-AA0F-3DA5-521C-504DD2446FE6}"/>
              </a:ext>
            </a:extLst>
          </p:cNvPr>
          <p:cNvSpPr txBox="1"/>
          <p:nvPr/>
        </p:nvSpPr>
        <p:spPr bwMode="auto">
          <a:xfrm>
            <a:off x="2196000" y="6264000"/>
            <a:ext cx="26481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200" i="1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883C36-DE07-5DB4-3524-03F799604DD7}"/>
              </a:ext>
            </a:extLst>
          </p:cNvPr>
          <p:cNvSpPr txBox="1"/>
          <p:nvPr/>
        </p:nvSpPr>
        <p:spPr bwMode="auto">
          <a:xfrm>
            <a:off x="1224000" y="6264000"/>
            <a:ext cx="28084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200" i="1" dirty="0"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3CAA59F-07B7-B78B-5E2B-BA11A67B63FC}"/>
              </a:ext>
            </a:extLst>
          </p:cNvPr>
          <p:cNvSpPr txBox="1"/>
          <p:nvPr/>
        </p:nvSpPr>
        <p:spPr bwMode="auto">
          <a:xfrm>
            <a:off x="1656000" y="6264000"/>
            <a:ext cx="26481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200" i="1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CF6DFC-5B70-950E-34B4-F4B32BE59941}"/>
              </a:ext>
            </a:extLst>
          </p:cNvPr>
          <p:cNvSpPr txBox="1"/>
          <p:nvPr/>
        </p:nvSpPr>
        <p:spPr bwMode="auto">
          <a:xfrm>
            <a:off x="2651000" y="6264000"/>
            <a:ext cx="26481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200" i="1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594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5190"/>
            <a:ext cx="862014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: </a:t>
            </a:r>
            <a:r>
              <a:rPr lang="fr-FR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un détecteur optimisé pour la physique des saveurs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61D85B-2D7F-8AF3-7BF5-E430262F9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" r="388"/>
          <a:stretch/>
        </p:blipFill>
        <p:spPr>
          <a:xfrm>
            <a:off x="0" y="637233"/>
            <a:ext cx="9144000" cy="581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5190"/>
            <a:ext cx="862014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: </a:t>
            </a:r>
            <a:r>
              <a:rPr lang="fr-FR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un détecteur optimisé pour la physique des saveurs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D5492D-6B5F-0825-6080-6DFDB7CD8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" r="388"/>
          <a:stretch/>
        </p:blipFill>
        <p:spPr>
          <a:xfrm>
            <a:off x="0" y="675986"/>
            <a:ext cx="9144000" cy="58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5190"/>
            <a:ext cx="862014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: </a:t>
            </a:r>
            <a:r>
              <a:rPr lang="fr-FR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un détecteur optimisé pour la physique des saveurs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493051-8EF4-E9AC-396F-B3B27FB57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"/>
          <a:stretch/>
        </p:blipFill>
        <p:spPr>
          <a:xfrm>
            <a:off x="35496" y="607304"/>
            <a:ext cx="9108504" cy="59180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AC0CA7D-DACF-D10A-CC5E-DB6144DF9AE2}"/>
              </a:ext>
            </a:extLst>
          </p:cNvPr>
          <p:cNvSpPr txBox="1"/>
          <p:nvPr/>
        </p:nvSpPr>
        <p:spPr bwMode="auto">
          <a:xfrm>
            <a:off x="2915816" y="6453336"/>
            <a:ext cx="4440639" cy="338554"/>
          </a:xfrm>
          <a:prstGeom prst="rect">
            <a:avLst/>
          </a:prstGeom>
          <a:solidFill>
            <a:srgbClr val="FFC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  <a:sym typeface="Wingdings" panose="05000000000000000000" pitchFamily="2" charset="2"/>
              </a:rPr>
              <a:t> L0 HW trigger was removed during LHC LS2</a:t>
            </a:r>
            <a:endParaRPr lang="en-GB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5190"/>
            <a:ext cx="862014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: </a:t>
            </a:r>
            <a:r>
              <a:rPr lang="fr-FR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un détecteur optimisé pour la physique des saveurs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0359C4-816C-17D3-C44F-69DF2AA5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6" r="388"/>
          <a:stretch/>
        </p:blipFill>
        <p:spPr>
          <a:xfrm>
            <a:off x="0" y="609976"/>
            <a:ext cx="9144000" cy="59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82"/>
          <a:stretch/>
        </p:blipFill>
        <p:spPr>
          <a:xfrm>
            <a:off x="-108520" y="-27384"/>
            <a:ext cx="9289032" cy="57606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3" y="-99392"/>
            <a:ext cx="9095927" cy="67710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FF0000"/>
                </a:solidFill>
                <a:latin typeface="Trebuchet MS" panose="020B0603020202020204" pitchFamily="34" charset="0"/>
                <a:sym typeface="ZapfDingbats" pitchFamily="82" charset="2"/>
              </a:rPr>
              <a:t>25 ans (1998) de groupe </a:t>
            </a:r>
            <a:r>
              <a:rPr lang="fr-FR" sz="2000" b="1" dirty="0" err="1">
                <a:solidFill>
                  <a:srgbClr val="FF0000"/>
                </a:solidFill>
                <a:latin typeface="Trebuchet MS" panose="020B0603020202020204" pitchFamily="34" charset="0"/>
                <a:sym typeface="ZapfDingbats" pitchFamily="82" charset="2"/>
              </a:rPr>
              <a:t>LHCb</a:t>
            </a:r>
            <a:r>
              <a:rPr lang="fr-FR" sz="2000" b="1" dirty="0">
                <a:solidFill>
                  <a:srgbClr val="FF0000"/>
                </a:solidFill>
                <a:latin typeface="Trebuchet MS" panose="020B0603020202020204" pitchFamily="34" charset="0"/>
                <a:sym typeface="ZapfDingbats" pitchFamily="82" charset="2"/>
              </a:rPr>
              <a:t> au LPC </a:t>
            </a:r>
            <a:endParaRPr lang="fr-FR" sz="2000" b="1" dirty="0">
              <a:solidFill>
                <a:srgbClr val="0000FF"/>
              </a:solidFill>
              <a:latin typeface="Trebuchet MS" panose="020B0603020202020204" pitchFamily="34" charset="0"/>
              <a:sym typeface="ZapfDingbats" pitchFamily="82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rgbClr val="0000FF"/>
                </a:solidFill>
                <a:latin typeface="Trebuchet MS" panose="020B0603020202020204" pitchFamily="34" charset="0"/>
                <a:sym typeface="ZapfDingbats" pitchFamily="82" charset="2"/>
              </a:rPr>
              <a:t>93 personnes (sans compter les stagiaires)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C3FEDF-3778-9618-88BD-16777BB6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60FF7F-EA36-A793-EDD0-A8D8516D4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3" y="620688"/>
            <a:ext cx="4595935" cy="56886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F47C6A-1F8E-F02A-6C7E-910C317E3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283" y="908720"/>
            <a:ext cx="4147205" cy="54543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00E7FFF-E686-54E7-E2EC-48AB1CCE6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026" y="6381328"/>
            <a:ext cx="4147206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5190"/>
            <a:ext cx="862014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: </a:t>
            </a:r>
            <a:r>
              <a:rPr lang="fr-FR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statistique @ LHC Run1 &amp; 2 </a:t>
            </a:r>
            <a:endParaRPr lang="fr-FR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sym typeface="ZapfDingbats" pitchFamily="82" charset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50BA89A-89CC-0227-AE8A-E1294389E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66050"/>
            <a:ext cx="4353305" cy="91873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62CA3F1-552C-BD85-B067-0BD4C1B4E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657870"/>
            <a:ext cx="5642508" cy="357133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2DAB385-3463-6595-69A6-BA059DC7E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1124744"/>
            <a:ext cx="3775899" cy="25292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8A8BF0-03DD-8CD0-C346-B787572AC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036" y="3896876"/>
            <a:ext cx="3417986" cy="2044404"/>
          </a:xfrm>
          <a:prstGeom prst="rect">
            <a:avLst/>
          </a:prstGeom>
        </p:spPr>
      </p:pic>
      <p:sp>
        <p:nvSpPr>
          <p:cNvPr id="21" name="ZoneTexte 20">
            <a:hlinkClick r:id="rId8"/>
            <a:extLst>
              <a:ext uri="{FF2B5EF4-FFF2-40B4-BE49-F238E27FC236}">
                <a16:creationId xmlns:a16="http://schemas.microsoft.com/office/drawing/2014/main" id="{2D8EDCB7-8858-4582-62BF-4D3A7B5795B7}"/>
              </a:ext>
            </a:extLst>
          </p:cNvPr>
          <p:cNvSpPr txBox="1"/>
          <p:nvPr/>
        </p:nvSpPr>
        <p:spPr bwMode="auto">
          <a:xfrm>
            <a:off x="551451" y="5445224"/>
            <a:ext cx="416456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 </a:t>
            </a:r>
            <a:r>
              <a:rPr lang="en-GB" sz="2400" b="1" dirty="0" err="1">
                <a:solidFill>
                  <a:srgbClr val="FF0000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LHCb</a:t>
            </a:r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 a </a:t>
            </a:r>
            <a:r>
              <a:rPr lang="en-GB" sz="2400" b="1" dirty="0" err="1">
                <a:solidFill>
                  <a:srgbClr val="FF0000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soumis</a:t>
            </a:r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/</a:t>
            </a:r>
            <a:r>
              <a:rPr lang="en-GB" sz="2400" b="1" dirty="0" err="1">
                <a:solidFill>
                  <a:srgbClr val="FF0000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publié</a:t>
            </a:r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  </a:t>
            </a:r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646/&gt;600 papiers (1.12.22)</a:t>
            </a:r>
            <a:endParaRPr lang="en-GB" sz="2400" b="1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9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5190"/>
            <a:ext cx="862014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Le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 </a:t>
            </a:r>
            <a:r>
              <a:rPr lang="fr-FR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programme de physique </a:t>
            </a: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de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endParaRPr lang="fr-FR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sym typeface="ZapfDingbats" pitchFamily="82" charset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4C502DF-5FC5-5B31-01E8-8B8508B5AFC2}"/>
              </a:ext>
            </a:extLst>
          </p:cNvPr>
          <p:cNvSpPr txBox="1"/>
          <p:nvPr/>
        </p:nvSpPr>
        <p:spPr bwMode="auto">
          <a:xfrm>
            <a:off x="210684" y="5445224"/>
            <a:ext cx="918585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400" b="1" dirty="0">
                <a:latin typeface="Verdana" panose="020B0604030504040204" pitchFamily="34" charset="0"/>
                <a:ea typeface="Verdana" panose="020B0604030504040204" pitchFamily="34" charset="0"/>
              </a:rPr>
              <a:t>Page Publique: </a:t>
            </a:r>
            <a:r>
              <a:rPr lang="fr-FR" sz="1400" b="1" i="1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https://lhcb-outreach.web.cern.ch/</a:t>
            </a:r>
            <a:endParaRPr lang="fr-FR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 sources récentes: </a:t>
            </a:r>
          </a:p>
          <a:p>
            <a:pPr marL="285750" indent="-285750">
              <a:buFontTx/>
              <a:buChar char="-"/>
            </a:pPr>
            <a:r>
              <a:rPr lang="fr-FR" sz="1400" b="1" i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Frédéric Blanc à Bologne ICHEP 22: « </a:t>
            </a:r>
            <a:r>
              <a:rPr lang="fr-FR" sz="1400" b="1" i="1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LHCb</a:t>
            </a:r>
            <a:r>
              <a:rPr lang="fr-FR" sz="1400" b="1" i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 highlights »</a:t>
            </a:r>
          </a:p>
          <a:p>
            <a:pPr marL="285750" indent="-285750">
              <a:buFontTx/>
              <a:buChar char="-"/>
            </a:pPr>
            <a:r>
              <a:rPr lang="fr-FR" sz="1400" b="1" i="1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Le meeting annuel </a:t>
            </a:r>
            <a:r>
              <a:rPr lang="fr-FR" sz="1400" b="1" i="1" dirty="0" err="1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LHCb</a:t>
            </a:r>
            <a:r>
              <a:rPr lang="fr-FR" sz="1400" b="1" i="1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/théoriciens des saveurs oct22@CERN </a:t>
            </a:r>
            <a:endParaRPr lang="fr-FR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F408DBB-8015-080B-3ADE-E7BEACA62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50" y="404664"/>
            <a:ext cx="8431499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4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" y="-27383"/>
            <a:ext cx="8620145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Recherche de nouveaux hadrons exotiques </a:t>
            </a:r>
            <a:r>
              <a:rPr lang="fr-FR" sz="20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à </a:t>
            </a:r>
            <a:r>
              <a:rPr lang="fr-FR" sz="2000" b="1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endParaRPr lang="fr-FR" sz="20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sym typeface="ZapfDingbats" pitchFamily="82" charset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5557EB-5D10-27F6-95E7-B4E1D30EE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9856"/>
            <a:ext cx="9144000" cy="60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" y="-27383"/>
            <a:ext cx="8620145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Physique EW à grande rapidité </a:t>
            </a:r>
            <a:r>
              <a:rPr lang="fr-FR" sz="2000" b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à LHCb </a:t>
            </a:r>
            <a:r>
              <a:rPr lang="fr-FR" sz="20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W &amp; Z</a:t>
            </a:r>
            <a:endParaRPr lang="fr-FR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sym typeface="ZapfDingbats" pitchFamily="82" charset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chemeClr val="tx1"/>
                </a:solidFill>
              </a:rPr>
              <a:t>V. T., LHCb/CKMfitter, LPC Clermont FD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D97CEA-C6A3-6269-B78B-11F6BBD4C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9747"/>
            <a:ext cx="9144000" cy="57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F1C05757-FFA6-32BB-0E8C-8F19A788945D}"/>
              </a:ext>
            </a:extLst>
          </p:cNvPr>
          <p:cNvSpPr txBox="1"/>
          <p:nvPr/>
        </p:nvSpPr>
        <p:spPr bwMode="auto">
          <a:xfrm>
            <a:off x="6252337" y="3162454"/>
            <a:ext cx="1848583" cy="338554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Rare B</a:t>
            </a:r>
            <a:r>
              <a:rPr lang="fr-FR" sz="1600" b="1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(s)</a:t>
            </a:r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µµ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" y="-27383"/>
            <a:ext cx="8620145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Album de photos </a:t>
            </a:r>
            <a:r>
              <a:rPr lang="fr-FR" sz="20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de </a:t>
            </a:r>
            <a:r>
              <a:rPr lang="fr-FR" sz="2000" b="1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r>
              <a:rPr lang="fr-FR" sz="20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 </a:t>
            </a:r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chemeClr val="tx1"/>
                </a:solidFill>
              </a:rPr>
              <a:t>V. T., LHCb/CKMfitter, LPC Clermont FD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358509-6389-AE65-E4FB-8D19EBA27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20688"/>
            <a:ext cx="4283968" cy="253458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759ED43-AFFD-819F-B1BF-4C4D9050FD74}"/>
              </a:ext>
            </a:extLst>
          </p:cNvPr>
          <p:cNvSpPr txBox="1"/>
          <p:nvPr/>
        </p:nvSpPr>
        <p:spPr bwMode="auto">
          <a:xfrm>
            <a:off x="1733581" y="3162454"/>
            <a:ext cx="1463862" cy="338554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Charm</a:t>
            </a:r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CPV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0222D0-B857-CD76-E9D0-39B9A8B60816}"/>
              </a:ext>
            </a:extLst>
          </p:cNvPr>
          <p:cNvSpPr txBox="1"/>
          <p:nvPr/>
        </p:nvSpPr>
        <p:spPr bwMode="auto">
          <a:xfrm>
            <a:off x="3236094" y="6372000"/>
            <a:ext cx="2598788" cy="338554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Saveurs leptoniques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C71B92C-9BB4-2EDF-70B1-75529F4E8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629426"/>
            <a:ext cx="3528392" cy="253187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88736C5-93AE-D7F5-3621-0EEB3AC1A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42" y="3573016"/>
            <a:ext cx="7876715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chemeClr val="tx1"/>
                </a:solidFill>
              </a:rPr>
              <a:t>V. T., LHCb/CKMfitter, LPC Clermont FD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351F74-3E35-E588-A3E4-4260CFE74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15" y="620688"/>
            <a:ext cx="3983983" cy="269214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EB9BB57-10A3-B55D-0AAF-0D9D5E7CE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550" y="551689"/>
            <a:ext cx="3734881" cy="323735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55FA139-646A-F2E3-1E11-F50E08F8F8A2}"/>
              </a:ext>
            </a:extLst>
          </p:cNvPr>
          <p:cNvSpPr txBox="1"/>
          <p:nvPr/>
        </p:nvSpPr>
        <p:spPr bwMode="auto">
          <a:xfrm>
            <a:off x="835590" y="3348000"/>
            <a:ext cx="2728632" cy="338554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Angular</a:t>
            </a:r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</a:t>
            </a:r>
            <a:r>
              <a:rPr lang="fr-FR" sz="1600" b="1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B to K*µµ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34EC3BD-1D79-CA16-3652-81C9730BB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789040"/>
            <a:ext cx="3374504" cy="254172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F277C72-31FD-D567-2221-D075A881DE6C}"/>
              </a:ext>
            </a:extLst>
          </p:cNvPr>
          <p:cNvSpPr txBox="1"/>
          <p:nvPr/>
        </p:nvSpPr>
        <p:spPr bwMode="auto">
          <a:xfrm>
            <a:off x="1000728" y="6093296"/>
            <a:ext cx="2020105" cy="461665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</a:t>
            </a:r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=(63.8</a:t>
            </a:r>
            <a:r>
              <a:rPr lang="fr-FR" sz="16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+3.5</a:t>
            </a:r>
            <a:r>
              <a:rPr lang="fr-FR" sz="1600" b="1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-3.7</a:t>
            </a:r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)°</a:t>
            </a:r>
            <a:endParaRPr lang="fr-FR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FFB3233-47E6-3E22-AEF8-07A53EFEF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464" y="3789040"/>
            <a:ext cx="3995936" cy="271518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8B8DCF4-2169-EBF1-B47F-DF83A77C15CE}"/>
              </a:ext>
            </a:extLst>
          </p:cNvPr>
          <p:cNvSpPr txBox="1"/>
          <p:nvPr/>
        </p:nvSpPr>
        <p:spPr bwMode="auto">
          <a:xfrm>
            <a:off x="5144183" y="6351711"/>
            <a:ext cx="1162498" cy="400110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-2</a:t>
            </a:r>
            <a:r>
              <a:rPr lang="fr-FR" sz="2000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s</a:t>
            </a:r>
            <a:r>
              <a:rPr lang="fr-F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=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φ</a:t>
            </a:r>
            <a:r>
              <a:rPr lang="fr-FR" sz="2000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</a:t>
            </a:r>
            <a:endParaRPr lang="fr-FR" sz="2000" baseline="-25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DBEAFDFD-7487-5249-03C8-8A95102A0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" y="4554"/>
            <a:ext cx="8620145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Album de photos </a:t>
            </a:r>
            <a:r>
              <a:rPr lang="fr-FR" sz="20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de </a:t>
            </a:r>
            <a:r>
              <a:rPr lang="fr-FR" sz="2000" b="1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r>
              <a:rPr lang="fr-FR" sz="20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 </a:t>
            </a:r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10707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228"/>
          <a:stretch/>
        </p:blipFill>
        <p:spPr>
          <a:xfrm>
            <a:off x="-108520" y="-27383"/>
            <a:ext cx="9289032" cy="4738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-15190"/>
            <a:ext cx="862014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LHCb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 </a:t>
            </a: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est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 </a:t>
            </a:r>
            <a:r>
              <a:rPr lang="fr-FR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déjà rentré </a:t>
            </a:r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ZapfDingbats" pitchFamily="82" charset="2"/>
              </a:rPr>
              <a:t>dans l’histoire</a:t>
            </a:r>
            <a:endParaRPr lang="fr-FR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sym typeface="ZapfDingbats" pitchFamily="82" charset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239CDA-661A-6EEF-E99D-0BD16C8F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2052C0-E21B-9E63-D24F-B50AF40C8C2E}"/>
              </a:ext>
            </a:extLst>
          </p:cNvPr>
          <p:cNvSpPr txBox="1"/>
          <p:nvPr/>
        </p:nvSpPr>
        <p:spPr bwMode="auto">
          <a:xfrm>
            <a:off x="29758" y="1640401"/>
            <a:ext cx="2165978" cy="2677656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Physique </a:t>
            </a:r>
          </a:p>
          <a:p>
            <a:r>
              <a:rPr lang="fr-FR" sz="2800" b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la </a:t>
            </a:r>
          </a:p>
          <a:p>
            <a:r>
              <a:rPr lang="fr-FR" sz="2800" b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beauté, </a:t>
            </a:r>
          </a:p>
          <a:p>
            <a:r>
              <a:rPr lang="fr-FR" sz="2800" b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 </a:t>
            </a:r>
          </a:p>
          <a:p>
            <a:r>
              <a:rPr lang="fr-FR" sz="2800" b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charme </a:t>
            </a:r>
          </a:p>
          <a:p>
            <a:r>
              <a:rPr lang="fr-FR" sz="2800" b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&amp; CP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94DEB2-145F-6CE9-A720-B6385B418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522526"/>
            <a:ext cx="6990514" cy="5282738"/>
          </a:xfrm>
          <a:prstGeom prst="rect">
            <a:avLst/>
          </a:prstGeom>
        </p:spPr>
      </p:pic>
      <p:sp>
        <p:nvSpPr>
          <p:cNvPr id="9" name="Explosion : 8 points 8">
            <a:extLst>
              <a:ext uri="{FF2B5EF4-FFF2-40B4-BE49-F238E27FC236}">
                <a16:creationId xmlns:a16="http://schemas.microsoft.com/office/drawing/2014/main" id="{2BF52638-492D-E1D2-2420-B51912098F3D}"/>
              </a:ext>
            </a:extLst>
          </p:cNvPr>
          <p:cNvSpPr/>
          <p:nvPr/>
        </p:nvSpPr>
        <p:spPr>
          <a:xfrm>
            <a:off x="5436096" y="562827"/>
            <a:ext cx="2160240" cy="1037273"/>
          </a:xfrm>
          <a:prstGeom prst="irregularSeal1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fr-FR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7" name="Étoile : 5 branches 6">
            <a:extLst>
              <a:ext uri="{FF2B5EF4-FFF2-40B4-BE49-F238E27FC236}">
                <a16:creationId xmlns:a16="http://schemas.microsoft.com/office/drawing/2014/main" id="{09AF0CD0-FF0C-C9F3-BEDA-74FC445828F3}"/>
              </a:ext>
            </a:extLst>
          </p:cNvPr>
          <p:cNvSpPr/>
          <p:nvPr/>
        </p:nvSpPr>
        <p:spPr>
          <a:xfrm>
            <a:off x="5436096" y="446475"/>
            <a:ext cx="2016224" cy="1193926"/>
          </a:xfrm>
          <a:prstGeom prst="star5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07E0CE-A358-7D6D-89E7-468F843CC033}"/>
              </a:ext>
            </a:extLst>
          </p:cNvPr>
          <p:cNvSpPr/>
          <p:nvPr/>
        </p:nvSpPr>
        <p:spPr>
          <a:xfrm>
            <a:off x="5508104" y="562827"/>
            <a:ext cx="3363561" cy="849949"/>
          </a:xfrm>
          <a:prstGeom prst="rect">
            <a:avLst/>
          </a:prstGeom>
          <a:solidFill>
            <a:srgbClr val="C00000">
              <a:alpha val="16000"/>
            </a:srgbClr>
          </a:solidFill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64B7F2-2028-9A3F-B8E1-8E773B58ACBD}"/>
              </a:ext>
            </a:extLst>
          </p:cNvPr>
          <p:cNvSpPr/>
          <p:nvPr/>
        </p:nvSpPr>
        <p:spPr>
          <a:xfrm>
            <a:off x="6300193" y="3384126"/>
            <a:ext cx="2489035" cy="764954"/>
          </a:xfrm>
          <a:prstGeom prst="rect">
            <a:avLst/>
          </a:prstGeom>
          <a:solidFill>
            <a:srgbClr val="C00000">
              <a:alpha val="16000"/>
            </a:srgbClr>
          </a:solidFill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728294-4016-35AF-6325-8F21B78BD23A}"/>
              </a:ext>
            </a:extLst>
          </p:cNvPr>
          <p:cNvSpPr/>
          <p:nvPr/>
        </p:nvSpPr>
        <p:spPr>
          <a:xfrm>
            <a:off x="6588224" y="5040313"/>
            <a:ext cx="2115680" cy="634912"/>
          </a:xfrm>
          <a:prstGeom prst="rect">
            <a:avLst/>
          </a:prstGeom>
          <a:solidFill>
            <a:srgbClr val="C00000">
              <a:alpha val="16000"/>
            </a:srgbClr>
          </a:solidFill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A8A241-13DB-ADBC-0BAB-06DA453DE2FB}"/>
              </a:ext>
            </a:extLst>
          </p:cNvPr>
          <p:cNvSpPr/>
          <p:nvPr/>
        </p:nvSpPr>
        <p:spPr>
          <a:xfrm>
            <a:off x="7175046" y="2276873"/>
            <a:ext cx="1717434" cy="742005"/>
          </a:xfrm>
          <a:prstGeom prst="rect">
            <a:avLst/>
          </a:prstGeom>
          <a:solidFill>
            <a:srgbClr val="C00000">
              <a:alpha val="16000"/>
            </a:srgbClr>
          </a:solidFill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Berlin Sans FB" pitchFamily="34" charset="0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2F470E1-D031-8EB0-8178-2B3634B7EBC9}"/>
              </a:ext>
            </a:extLst>
          </p:cNvPr>
          <p:cNvCxnSpPr/>
          <p:nvPr/>
        </p:nvCxnSpPr>
        <p:spPr>
          <a:xfrm flipV="1">
            <a:off x="8789228" y="4715562"/>
            <a:ext cx="0" cy="101071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FF7FDBAC-2E4A-050E-D564-432454AEF648}"/>
              </a:ext>
            </a:extLst>
          </p:cNvPr>
          <p:cNvSpPr txBox="1"/>
          <p:nvPr/>
        </p:nvSpPr>
        <p:spPr bwMode="auto">
          <a:xfrm>
            <a:off x="6156176" y="5733256"/>
            <a:ext cx="2908168" cy="461665"/>
          </a:xfrm>
          <a:prstGeom prst="rect">
            <a:avLst/>
          </a:prstGeom>
          <a:solidFill>
            <a:srgbClr val="C00000">
              <a:alpha val="16000"/>
            </a:srgbClr>
          </a:solidFill>
          <a:ln w="28575" algn="ctr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r"/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</a:rPr>
              <a:t>Summer 22: </a:t>
            </a:r>
          </a:p>
          <a:p>
            <a:pPr algn="r"/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</a:rPr>
              <a:t>first </a:t>
            </a:r>
            <a:r>
              <a:rPr lang="fr-FR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charm</a:t>
            </a: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</a:rPr>
              <a:t> CPV in single </a:t>
            </a:r>
            <a:r>
              <a:rPr lang="fr-FR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charm</a:t>
            </a: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4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6BA8179-3040-A9AC-84C9-572812277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597"/>
            <a:ext cx="9144000" cy="6052747"/>
          </a:xfrm>
          <a:prstGeom prst="rect">
            <a:avLst/>
          </a:prstGeom>
        </p:spPr>
      </p:pic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AB8A65-1CED-8893-4A81-8FFDC2C4B0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023"/>
          <a:stretch/>
        </p:blipFill>
        <p:spPr>
          <a:xfrm>
            <a:off x="0" y="-27382"/>
            <a:ext cx="9144000" cy="51276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8F9F15EB-15E1-4007-A739-F9F2C3D39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5" y="-61396"/>
            <a:ext cx="8929689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PH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REGARDONS </a:t>
            </a:r>
            <a:r>
              <a:rPr lang="en-PH" sz="3200" b="1" dirty="0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L’AVENIR RADIEUX</a:t>
            </a:r>
            <a:r>
              <a:rPr lang="en-PH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
</a:t>
            </a:r>
            <a:endParaRPr lang="en-PH" sz="3200" b="1" dirty="0">
              <a:solidFill>
                <a:srgbClr val="FF0000"/>
              </a:solidFill>
              <a:latin typeface="Trebuchet MS" panose="020B0603020202020204" pitchFamily="34" charset="0"/>
              <a:sym typeface="ZapfDingbats" pitchFamily="82" charset="2"/>
            </a:endParaRPr>
          </a:p>
        </p:txBody>
      </p:sp>
      <p:sp>
        <p:nvSpPr>
          <p:cNvPr id="9" name="AutoShape 2">
            <a:hlinkClick r:id="rId4" tooltip="La ressource a été trouvée dans  UNPAYWALL"/>
            <a:extLst>
              <a:ext uri="{FF2B5EF4-FFF2-40B4-BE49-F238E27FC236}">
                <a16:creationId xmlns:a16="http://schemas.microsoft.com/office/drawing/2014/main" id="{CAB4C9C3-2B0D-5E38-FDFA-D721511FF4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7100" y="-136525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Image 2" descr="Une image contenant ciel, extérieur, personne, jeune&#10;&#10;Description générée automatiquement">
            <a:extLst>
              <a:ext uri="{FF2B5EF4-FFF2-40B4-BE49-F238E27FC236}">
                <a16:creationId xmlns:a16="http://schemas.microsoft.com/office/drawing/2014/main" id="{BDF832DE-9711-4B3F-2B95-86AD038D8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45224"/>
            <a:ext cx="1979712" cy="1319808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8AC98D-D12A-CA7B-7D54-35552BA4FD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D03B2A-5360-B8EB-BF18-3FC842FE1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AB8A65-1CED-8893-4A81-8FFDC2C4B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023"/>
          <a:stretch/>
        </p:blipFill>
        <p:spPr>
          <a:xfrm>
            <a:off x="0" y="-27382"/>
            <a:ext cx="9144000" cy="51276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8F9F15EB-15E1-4007-A739-F9F2C3D39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5" y="-61396"/>
            <a:ext cx="8929689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PH" sz="3200" b="1" dirty="0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Premières </a:t>
            </a:r>
            <a:r>
              <a:rPr lang="en-PH" sz="3200" b="1" dirty="0" err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données</a:t>
            </a:r>
            <a:r>
              <a:rPr lang="en-PH" sz="3200" b="1" dirty="0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</a:t>
            </a:r>
            <a:r>
              <a:rPr lang="en-PH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5 </a:t>
            </a:r>
            <a:r>
              <a:rPr lang="en-PH" sz="3200" b="1" dirty="0" err="1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juillet</a:t>
            </a:r>
            <a:r>
              <a:rPr lang="en-PH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2022 à 13.6 </a:t>
            </a:r>
            <a:r>
              <a:rPr lang="en-PH" sz="3200" b="1" dirty="0" err="1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TeV</a:t>
            </a:r>
            <a:r>
              <a:rPr lang="en-PH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
</a:t>
            </a:r>
            <a:endParaRPr lang="en-PH" sz="3200" b="1" dirty="0">
              <a:solidFill>
                <a:srgbClr val="FF0000"/>
              </a:solidFill>
              <a:latin typeface="Trebuchet MS" panose="020B0603020202020204" pitchFamily="34" charset="0"/>
              <a:sym typeface="ZapfDingbats" pitchFamily="82" charset="2"/>
            </a:endParaRPr>
          </a:p>
        </p:txBody>
      </p:sp>
      <p:sp>
        <p:nvSpPr>
          <p:cNvPr id="9" name="AutoShape 2">
            <a:hlinkClick r:id="rId3" tooltip="La ressource a été trouvée dans  UNPAYWALL"/>
            <a:extLst>
              <a:ext uri="{FF2B5EF4-FFF2-40B4-BE49-F238E27FC236}">
                <a16:creationId xmlns:a16="http://schemas.microsoft.com/office/drawing/2014/main" id="{CAB4C9C3-2B0D-5E38-FDFA-D721511FF4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7100" y="-136525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8AC98D-D12A-CA7B-7D54-35552BA4FD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D03B2A-5360-B8EB-BF18-3FC842FE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EAE0EB-5628-DD05-83B2-532FBF69B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7658"/>
            <a:ext cx="9220269" cy="600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AB8A65-1CED-8893-4A81-8FFDC2C4B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023"/>
          <a:stretch/>
        </p:blipFill>
        <p:spPr>
          <a:xfrm>
            <a:off x="0" y="-27382"/>
            <a:ext cx="9144000" cy="51276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8F9F15EB-15E1-4007-A739-F9F2C3D39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5" y="-61396"/>
            <a:ext cx="8929689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PH" sz="3200" b="1" dirty="0" err="1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Données</a:t>
            </a:r>
            <a:r>
              <a:rPr lang="en-PH" sz="3200" b="1" dirty="0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RUN3 </a:t>
            </a:r>
            <a:r>
              <a:rPr lang="en-PH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à 13.6 </a:t>
            </a:r>
            <a:r>
              <a:rPr lang="en-PH" sz="3200" b="1" dirty="0" err="1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TeV</a:t>
            </a:r>
            <a:r>
              <a:rPr lang="en-PH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</a:t>
            </a:r>
            <a:r>
              <a:rPr lang="en-PH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(ne manque que 1/2 UT)</a:t>
            </a:r>
            <a:r>
              <a:rPr lang="en-PH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
</a:t>
            </a:r>
            <a:endParaRPr lang="en-PH" sz="3200" b="1" dirty="0">
              <a:solidFill>
                <a:srgbClr val="FF0000"/>
              </a:solidFill>
              <a:latin typeface="Trebuchet MS" panose="020B0603020202020204" pitchFamily="34" charset="0"/>
              <a:sym typeface="ZapfDingbats" pitchFamily="82" charset="2"/>
            </a:endParaRPr>
          </a:p>
        </p:txBody>
      </p:sp>
      <p:sp>
        <p:nvSpPr>
          <p:cNvPr id="9" name="AutoShape 2">
            <a:hlinkClick r:id="rId3" tooltip="La ressource a été trouvée dans  UNPAYWALL"/>
            <a:extLst>
              <a:ext uri="{FF2B5EF4-FFF2-40B4-BE49-F238E27FC236}">
                <a16:creationId xmlns:a16="http://schemas.microsoft.com/office/drawing/2014/main" id="{CAB4C9C3-2B0D-5E38-FDFA-D721511FF4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7100" y="-136525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8AC98D-D12A-CA7B-7D54-35552BA4FD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D03B2A-5360-B8EB-BF18-3FC842FE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686F6A-F656-3357-18C4-2AF644A74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293" y="3248670"/>
            <a:ext cx="4498211" cy="29886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725297F-BA82-D974-F690-1C7655AC8115}"/>
              </a:ext>
            </a:extLst>
          </p:cNvPr>
          <p:cNvSpPr txBox="1"/>
          <p:nvPr/>
        </p:nvSpPr>
        <p:spPr bwMode="auto">
          <a:xfrm>
            <a:off x="4572000" y="3612248"/>
            <a:ext cx="279114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PbAr</a:t>
            </a:r>
            <a:r>
              <a:rPr lang="fr-FR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(SMOG2) unique au LHC </a:t>
            </a:r>
          </a:p>
          <a:p>
            <a:r>
              <a:rPr lang="fr-FR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semaine dernière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EEE2D7-DC84-12E9-B44D-1DA119513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413" y="3248670"/>
            <a:ext cx="4665421" cy="29886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E2E5DB3-15C7-E32C-0F5A-9560BE766D06}"/>
              </a:ext>
            </a:extLst>
          </p:cNvPr>
          <p:cNvSpPr txBox="1"/>
          <p:nvPr/>
        </p:nvSpPr>
        <p:spPr bwMode="auto">
          <a:xfrm>
            <a:off x="35496" y="5775647"/>
            <a:ext cx="17956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pp collisions </a:t>
            </a:r>
          </a:p>
          <a:p>
            <a:r>
              <a:rPr lang="fr-FR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avec VELO 11 </a:t>
            </a:r>
            <a:r>
              <a:rPr lang="fr-FR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Nov</a:t>
            </a:r>
            <a:r>
              <a:rPr lang="fr-FR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EF8058-5E4A-7B9B-2A3D-714A7535E21F}"/>
              </a:ext>
            </a:extLst>
          </p:cNvPr>
          <p:cNvSpPr txBox="1"/>
          <p:nvPr/>
        </p:nvSpPr>
        <p:spPr bwMode="auto">
          <a:xfrm>
            <a:off x="242228" y="620688"/>
            <a:ext cx="872226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</a:rPr>
              <a:t>NB. P. Perret, J. Daniel et </a:t>
            </a:r>
            <a:r>
              <a:rPr lang="fr-FR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Z.Xu</a:t>
            </a: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</a:rPr>
              <a:t> du LPC travaillent sur l’alignement en temps de la réponse du </a:t>
            </a:r>
            <a:r>
              <a:rPr lang="fr-FR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SciFi</a:t>
            </a: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414B15D-5D0C-CA2D-FD52-0D86FEB96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2" y="1119028"/>
            <a:ext cx="9071992" cy="20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2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82"/>
          <a:stretch/>
        </p:blipFill>
        <p:spPr>
          <a:xfrm>
            <a:off x="-108520" y="-27384"/>
            <a:ext cx="9289032" cy="57606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44" name="Espace réservé de la date 1"/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7179985" cy="430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solidFill>
                  <a:srgbClr val="FF0000"/>
                </a:solidFill>
                <a:latin typeface="Trebuchet MS" panose="020B0603020202020204" pitchFamily="34" charset="0"/>
                <a:sym typeface="ZapfDingbats" pitchFamily="82" charset="2"/>
              </a:rPr>
              <a:t>Symétries discrètes </a:t>
            </a:r>
            <a:r>
              <a:rPr lang="fr-FR" sz="2200" b="1" dirty="0">
                <a:solidFill>
                  <a:srgbClr val="0000FF"/>
                </a:solidFill>
                <a:latin typeface="Trebuchet MS" panose="020B0603020202020204" pitchFamily="34" charset="0"/>
                <a:sym typeface="ZapfDingbats" pitchFamily="82" charset="2"/>
              </a:rPr>
              <a:t>(CPT)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A27559-A517-9D28-8447-AE78D637D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59" y="1916832"/>
            <a:ext cx="3197078" cy="382571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49F935D-B3A8-E1D4-D395-8D7CB6CEFA4A}"/>
              </a:ext>
            </a:extLst>
          </p:cNvPr>
          <p:cNvSpPr txBox="1"/>
          <p:nvPr/>
        </p:nvSpPr>
        <p:spPr bwMode="auto">
          <a:xfrm>
            <a:off x="724131" y="5766355"/>
            <a:ext cx="2569934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latin typeface="Trebuchet MS" panose="020B0603020202020204" pitchFamily="34" charset="0"/>
              </a:rPr>
              <a:t>Lewis Carroll (1871)
« À travers le miroir, et 
Ce qu’Alice y a trouvé » 
</a:t>
            </a:r>
            <a:endParaRPr lang="en-US" sz="1600" dirty="0">
              <a:latin typeface="Trebuchet MS" panose="020B0603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D23B682-3CCE-1B6B-C2F8-8E1259154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2" t="1776"/>
          <a:stretch/>
        </p:blipFill>
        <p:spPr>
          <a:xfrm>
            <a:off x="5102436" y="3804887"/>
            <a:ext cx="3786261" cy="220505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B2858D4-8F94-7DDA-7B93-1D2C69B8134E}"/>
              </a:ext>
            </a:extLst>
          </p:cNvPr>
          <p:cNvSpPr txBox="1"/>
          <p:nvPr/>
        </p:nvSpPr>
        <p:spPr bwMode="auto">
          <a:xfrm>
            <a:off x="4644008" y="5970766"/>
            <a:ext cx="4415084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b="1" dirty="0">
                <a:latin typeface="Trebuchet MS" panose="020B0603020202020204" pitchFamily="34" charset="0"/>
              </a:rPr>
              <a:t>Louis Pasteur et la chiralité moléculaire (1847-1856) [lumière polarisée &amp; cristallographie]
</a:t>
            </a:r>
            <a:endParaRPr lang="en-GB" sz="1600" dirty="0">
              <a:latin typeface="Trebuchet MS" panose="020B0603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2C1C23-329C-AEFB-C176-8909EADEF47E}"/>
              </a:ext>
            </a:extLst>
          </p:cNvPr>
          <p:cNvSpPr txBox="1"/>
          <p:nvPr/>
        </p:nvSpPr>
        <p:spPr bwMode="auto">
          <a:xfrm>
            <a:off x="3679700" y="2551302"/>
            <a:ext cx="1180332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algn="ctr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600" dirty="0" err="1">
                <a:solidFill>
                  <a:srgbClr val="0000FF"/>
                </a:solidFill>
                <a:latin typeface="Trebuchet MS" panose="020B0603020202020204" pitchFamily="34" charset="0"/>
              </a:rPr>
              <a:t>parité</a:t>
            </a:r>
            <a:endParaRPr lang="en-GB" sz="26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BE13A3-BCAC-0689-D08D-CDB50EE81A2A}"/>
              </a:ext>
            </a:extLst>
          </p:cNvPr>
          <p:cNvSpPr txBox="1"/>
          <p:nvPr/>
        </p:nvSpPr>
        <p:spPr bwMode="auto">
          <a:xfrm>
            <a:off x="0" y="620688"/>
            <a:ext cx="9143999" cy="1015663"/>
          </a:xfrm>
          <a:prstGeom prst="rect">
            <a:avLst/>
          </a:prstGeom>
          <a:solidFill>
            <a:srgbClr val="7030A0">
              <a:alpha val="15000"/>
            </a:srgbClr>
          </a:solidFill>
          <a:ln w="28575" algn="ctr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dirty="0">
                <a:latin typeface="Trebuchet MS" panose="020B0603020202020204" pitchFamily="34" charset="0"/>
              </a:rPr>
              <a:t>● </a:t>
            </a:r>
            <a:r>
              <a:rPr lang="fr-FR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Parité :</a:t>
            </a:r>
            <a:r>
              <a:rPr lang="fr-FR" sz="1600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>
                <a:latin typeface="Trebuchet MS" panose="020B0603020202020204" pitchFamily="34" charset="0"/>
              </a:rPr>
              <a:t>un événement vu dans un miroir est-il aussi réaliste que l’original ?
● </a:t>
            </a:r>
            <a:r>
              <a:rPr lang="fr-FR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Renversement du Temps: </a:t>
            </a:r>
            <a:r>
              <a:rPr lang="fr-FR" sz="1600" dirty="0">
                <a:latin typeface="Trebuchet MS" panose="020B0603020202020204" pitchFamily="34" charset="0"/>
              </a:rPr>
              <a:t>regarder un film à l’envers  aboutit à un événement réaliste ?
● </a:t>
            </a:r>
            <a:r>
              <a:rPr lang="fr-FR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Conjugaison de Charge</a:t>
            </a:r>
            <a:r>
              <a:rPr lang="fr-FR" sz="1600" dirty="0">
                <a:latin typeface="Trebuchet MS" panose="020B0603020202020204" pitchFamily="34" charset="0"/>
              </a:rPr>
              <a:t>: peut-on distinguer la matière de l’antimatière ?</a:t>
            </a:r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E01213-FF80-E86E-32A5-4469D32A5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602" y="1807499"/>
            <a:ext cx="3923928" cy="19619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C3FEDF-3778-9618-88BD-16777BB6B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8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34EDF5B1-DC35-4B48-F9AF-8C3135D0A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2" y="3961320"/>
            <a:ext cx="5517751" cy="29240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296D5CB-945F-4E2E-1A9E-CDFBF45FC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2" y="994008"/>
            <a:ext cx="5453888" cy="2867040"/>
          </a:xfrm>
          <a:prstGeom prst="rect">
            <a:avLst/>
          </a:prstGeom>
        </p:spPr>
      </p:pic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AB8A65-1CED-8893-4A81-8FFDC2C4B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023"/>
          <a:stretch/>
        </p:blipFill>
        <p:spPr>
          <a:xfrm>
            <a:off x="0" y="-27382"/>
            <a:ext cx="9144000" cy="51276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8F9F15EB-15E1-4007-A739-F9F2C3D39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-61396"/>
            <a:ext cx="6913116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PH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Nous </a:t>
            </a:r>
            <a:r>
              <a:rPr lang="en-PH" sz="3200" b="1" dirty="0" err="1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sommes</a:t>
            </a:r>
            <a:r>
              <a:rPr lang="en-PH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</a:t>
            </a:r>
            <a:r>
              <a:rPr lang="en-PH" sz="3200" b="1" dirty="0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IMPATIENTS </a:t>
            </a:r>
            <a:r>
              <a:rPr lang="en-PH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!
</a:t>
            </a:r>
            <a:endParaRPr lang="en-PH" sz="3200" b="1" dirty="0">
              <a:solidFill>
                <a:srgbClr val="FF0000"/>
              </a:solidFill>
              <a:latin typeface="Trebuchet MS" panose="020B0603020202020204" pitchFamily="34" charset="0"/>
              <a:sym typeface="ZapfDingbats" pitchFamily="82" charset="2"/>
            </a:endParaRPr>
          </a:p>
        </p:txBody>
      </p:sp>
      <p:sp>
        <p:nvSpPr>
          <p:cNvPr id="9" name="AutoShape 2">
            <a:hlinkClick r:id="rId5" tooltip="La ressource a été trouvée dans  UNPAYWALL"/>
            <a:extLst>
              <a:ext uri="{FF2B5EF4-FFF2-40B4-BE49-F238E27FC236}">
                <a16:creationId xmlns:a16="http://schemas.microsoft.com/office/drawing/2014/main" id="{CAB4C9C3-2B0D-5E38-FDFA-D721511FF4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7100" y="-136525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FF40FA-0D5D-A28E-CBDE-E7FCAB7447A9}"/>
              </a:ext>
            </a:extLst>
          </p:cNvPr>
          <p:cNvSpPr txBox="1"/>
          <p:nvPr/>
        </p:nvSpPr>
        <p:spPr bwMode="auto">
          <a:xfrm>
            <a:off x="-1" y="620688"/>
            <a:ext cx="7558729" cy="338554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  <a:ln w="28575" algn="ctr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Phase I: </a:t>
            </a:r>
            <a:r>
              <a:rPr lang="en-US" sz="1600" b="1" dirty="0" err="1">
                <a:solidFill>
                  <a:srgbClr val="7030A0"/>
                </a:solidFill>
                <a:latin typeface="Trebuchet MS" panose="020B0603020202020204" pitchFamily="34" charset="0"/>
              </a:rPr>
              <a:t>LHCb</a:t>
            </a:r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 at 23 fb</a:t>
            </a:r>
            <a:r>
              <a:rPr lang="en-US" sz="1600" b="1" baseline="30000" dirty="0">
                <a:solidFill>
                  <a:srgbClr val="7030A0"/>
                </a:solidFill>
                <a:latin typeface="Trebuchet MS" panose="020B0603020202020204" pitchFamily="34" charset="0"/>
              </a:rPr>
              <a:t>-1</a:t>
            </a:r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, CMS/ATLAS at 300 fb</a:t>
            </a:r>
            <a:r>
              <a:rPr lang="en-US" sz="1600" b="1" baseline="30000" dirty="0">
                <a:solidFill>
                  <a:srgbClr val="7030A0"/>
                </a:solidFill>
                <a:latin typeface="Trebuchet MS" panose="020B0603020202020204" pitchFamily="34" charset="0"/>
              </a:rPr>
              <a:t>-1</a:t>
            </a:r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, Belle II at 50 ab</a:t>
            </a:r>
            <a:r>
              <a:rPr lang="en-US" sz="1600" b="1" baseline="30000" dirty="0">
                <a:solidFill>
                  <a:srgbClr val="7030A0"/>
                </a:solidFill>
                <a:latin typeface="Trebuchet MS" panose="020B0603020202020204" pitchFamily="34" charset="0"/>
              </a:rPr>
              <a:t>-1</a:t>
            </a:r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.</a:t>
            </a:r>
            <a:endParaRPr lang="en-GB" sz="1600" b="1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ABC14F7-5EE8-69E0-71A5-A69D7DD107BD}"/>
              </a:ext>
            </a:extLst>
          </p:cNvPr>
          <p:cNvSpPr txBox="1"/>
          <p:nvPr/>
        </p:nvSpPr>
        <p:spPr bwMode="auto">
          <a:xfrm>
            <a:off x="-36512" y="3645024"/>
            <a:ext cx="7558729" cy="338554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  <a:ln w="28575" algn="ctr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Phase II: </a:t>
            </a:r>
            <a:r>
              <a:rPr lang="en-US" sz="1600" b="1" dirty="0" err="1">
                <a:solidFill>
                  <a:srgbClr val="7030A0"/>
                </a:solidFill>
                <a:latin typeface="Trebuchet MS" panose="020B0603020202020204" pitchFamily="34" charset="0"/>
              </a:rPr>
              <a:t>LHCb</a:t>
            </a:r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 at 300 fb</a:t>
            </a:r>
            <a:r>
              <a:rPr lang="en-US" sz="1600" b="1" baseline="30000" dirty="0">
                <a:solidFill>
                  <a:srgbClr val="7030A0"/>
                </a:solidFill>
                <a:latin typeface="Trebuchet MS" panose="020B0603020202020204" pitchFamily="34" charset="0"/>
              </a:rPr>
              <a:t>-1</a:t>
            </a:r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, CMS/ATLAS at 3000 fb</a:t>
            </a:r>
            <a:r>
              <a:rPr lang="en-US" sz="1600" b="1" baseline="30000" dirty="0">
                <a:solidFill>
                  <a:srgbClr val="7030A0"/>
                </a:solidFill>
                <a:latin typeface="Trebuchet MS" panose="020B0603020202020204" pitchFamily="34" charset="0"/>
              </a:rPr>
              <a:t>-1</a:t>
            </a:r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, and Belle II at 50 ab</a:t>
            </a:r>
            <a:r>
              <a:rPr lang="en-US" sz="1600" b="1" baseline="30000" dirty="0">
                <a:solidFill>
                  <a:srgbClr val="7030A0"/>
                </a:solidFill>
                <a:latin typeface="Trebuchet MS" panose="020B0603020202020204" pitchFamily="34" charset="0"/>
              </a:rPr>
              <a:t>-1</a:t>
            </a:r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.</a:t>
            </a:r>
            <a:endParaRPr lang="en-GB" sz="1600" b="1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8A62B5-2A9F-D45F-0F0E-0166D250A873}"/>
              </a:ext>
            </a:extLst>
          </p:cNvPr>
          <p:cNvSpPr txBox="1"/>
          <p:nvPr/>
        </p:nvSpPr>
        <p:spPr bwMode="auto">
          <a:xfrm>
            <a:off x="5868144" y="2132856"/>
            <a:ext cx="2481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GB" b="1">
                <a:latin typeface="Trebuchet MS" panose="020B0603020202020204" pitchFamily="34" charset="0"/>
              </a:rPr>
              <a:t>~dans environ 10 ans
</a:t>
            </a:r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119641-722D-1AF0-3813-86F7E9C5FB35}"/>
              </a:ext>
            </a:extLst>
          </p:cNvPr>
          <p:cNvSpPr txBox="1"/>
          <p:nvPr/>
        </p:nvSpPr>
        <p:spPr bwMode="auto">
          <a:xfrm>
            <a:off x="7609971" y="4457190"/>
            <a:ext cx="101662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GB" b="1">
                <a:latin typeface="Trebuchet MS" panose="020B0603020202020204" pitchFamily="34" charset="0"/>
              </a:rPr>
              <a:t>~20 ans
</a:t>
            </a:r>
            <a:endParaRPr lang="en-GB" b="1" dirty="0">
              <a:latin typeface="Trebuchet MS" panose="020B0603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A27D41C-B1C9-24F7-8FDF-E351177F1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155" y="-27384"/>
            <a:ext cx="2572357" cy="180019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1EEE82B-CA7F-5925-3C82-EC29A48995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83" y="2546467"/>
            <a:ext cx="997866" cy="99786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C9482CB-F211-ED49-65F8-770D46325B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84" y="4877966"/>
            <a:ext cx="1042512" cy="10425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8C49E5-C5B5-A521-2A92-D16EFF96BE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941168"/>
            <a:ext cx="1042512" cy="1042512"/>
          </a:xfrm>
          <a:prstGeom prst="rect">
            <a:avLst/>
          </a:prstGeom>
        </p:spPr>
      </p:pic>
      <p:sp>
        <p:nvSpPr>
          <p:cNvPr id="13" name="Espace réservé de la date 1">
            <a:extLst>
              <a:ext uri="{FF2B5EF4-FFF2-40B4-BE49-F238E27FC236}">
                <a16:creationId xmlns:a16="http://schemas.microsoft.com/office/drawing/2014/main" id="{7A57D9B5-8048-F4EA-69E7-C02D3704A31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831462-57AE-297C-EBC6-5BE0DD539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5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Espace réservé de la date 1">
            <a:extLst>
              <a:ext uri="{FF2B5EF4-FFF2-40B4-BE49-F238E27FC236}">
                <a16:creationId xmlns:a16="http://schemas.microsoft.com/office/drawing/2014/main" id="{7A57D9B5-8048-F4EA-69E7-C02D3704A31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831462-57AE-297C-EBC6-5BE0DD539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CF8174-C773-4D07-CD7F-9B27764DB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4560684" cy="29369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F8575B-EAAB-BFBC-5B83-0CC9A1514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98"/>
          <a:stretch/>
        </p:blipFill>
        <p:spPr>
          <a:xfrm>
            <a:off x="4644008" y="332657"/>
            <a:ext cx="4427417" cy="29023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349157-5EEA-2071-A0FF-6DBAC9990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248" y="3234978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55B6256-CFC8-2C38-C1F3-94A59EA31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44266"/>
            <a:ext cx="4441676" cy="222083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B7A0F2C-567E-8DFF-3802-961ACF003C95}"/>
              </a:ext>
            </a:extLst>
          </p:cNvPr>
          <p:cNvSpPr txBox="1"/>
          <p:nvPr/>
        </p:nvSpPr>
        <p:spPr bwMode="auto">
          <a:xfrm>
            <a:off x="539552" y="1722294"/>
            <a:ext cx="374441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algn="ctr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0000FF"/>
                </a:solidFill>
                <a:latin typeface="Trebuchet MS" panose="020B0603020202020204" pitchFamily="34" charset="0"/>
              </a:rPr>
              <a:t>Réacteurs</a:t>
            </a:r>
            <a:r>
              <a:rPr lang="en-GB" sz="1600" b="1" dirty="0">
                <a:solidFill>
                  <a:srgbClr val="0000FF"/>
                </a:solidFill>
                <a:latin typeface="Trebuchet MS" panose="020B0603020202020204" pitchFamily="34" charset="0"/>
              </a:rPr>
              <a:t>/</a:t>
            </a:r>
            <a:r>
              <a:rPr lang="en-GB" sz="1600" b="1" dirty="0" err="1">
                <a:solidFill>
                  <a:srgbClr val="0000FF"/>
                </a:solidFill>
                <a:latin typeface="Trebuchet MS" panose="020B0603020202020204" pitchFamily="34" charset="0"/>
              </a:rPr>
              <a:t>conteneurs</a:t>
            </a:r>
            <a:r>
              <a:rPr lang="en-GB" sz="1600" b="1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en-GB" sz="1600" b="1" dirty="0" err="1">
                <a:solidFill>
                  <a:srgbClr val="0000FF"/>
                </a:solidFill>
                <a:latin typeface="Trebuchet MS" panose="020B0603020202020204" pitchFamily="34" charset="0"/>
              </a:rPr>
              <a:t>d’antimatière</a:t>
            </a:r>
            <a:r>
              <a:rPr lang="en-GB" sz="1600" b="1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B920D80-364E-3BAC-C33E-8CE8BD9D0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4" y="4389090"/>
            <a:ext cx="3627232" cy="213625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4A9085D-F7B1-D5C7-E412-7B3965EA1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168" y="2420888"/>
            <a:ext cx="2857500" cy="16002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627523B-BABA-3352-B9FA-D47EEEE972A1}"/>
              </a:ext>
            </a:extLst>
          </p:cNvPr>
          <p:cNvSpPr txBox="1"/>
          <p:nvPr/>
        </p:nvSpPr>
        <p:spPr bwMode="auto">
          <a:xfrm>
            <a:off x="5292080" y="2010326"/>
            <a:ext cx="343847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algn="ctr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FF"/>
                </a:solidFill>
                <a:latin typeface="Trebuchet MS" panose="020B0603020202020204" pitchFamily="34" charset="0"/>
              </a:rPr>
              <a:t>Machines à </a:t>
            </a:r>
            <a:r>
              <a:rPr lang="en-GB" sz="1600" b="1" dirty="0" err="1">
                <a:solidFill>
                  <a:srgbClr val="0000FF"/>
                </a:solidFill>
                <a:latin typeface="Trebuchet MS" panose="020B0603020202020204" pitchFamily="34" charset="0"/>
              </a:rPr>
              <a:t>remonter</a:t>
            </a:r>
            <a:r>
              <a:rPr lang="en-GB" sz="1600" b="1" dirty="0">
                <a:solidFill>
                  <a:srgbClr val="0000FF"/>
                </a:solidFill>
                <a:latin typeface="Trebuchet MS" panose="020B0603020202020204" pitchFamily="34" charset="0"/>
              </a:rPr>
              <a:t> le temps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9A818A7-FB6F-FFEE-DCF4-D30D82E1EE7D}"/>
              </a:ext>
            </a:extLst>
          </p:cNvPr>
          <p:cNvGrpSpPr/>
          <p:nvPr/>
        </p:nvGrpSpPr>
        <p:grpSpPr>
          <a:xfrm>
            <a:off x="4932040" y="4077072"/>
            <a:ext cx="3937342" cy="2220838"/>
            <a:chOff x="5220072" y="3963623"/>
            <a:chExt cx="3707904" cy="194851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885B7D6-26DA-7654-06DA-628D13CFF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0072" y="3965486"/>
              <a:ext cx="3707904" cy="194665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0AC5B41-B823-71F0-5C6E-B0E323FCE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492" t="16000" r="11491" b="7455"/>
            <a:stretch/>
          </p:blipFill>
          <p:spPr>
            <a:xfrm>
              <a:off x="8125703" y="3963623"/>
              <a:ext cx="766777" cy="545497"/>
            </a:xfrm>
            <a:prstGeom prst="rect">
              <a:avLst/>
            </a:prstGeom>
          </p:spPr>
        </p:pic>
      </p:grp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id="{654F7A20-83DF-D185-78E2-D9D2F67177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9E4B98-536D-C337-0A4A-A12D05627B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0982"/>
          <a:stretch/>
        </p:blipFill>
        <p:spPr>
          <a:xfrm>
            <a:off x="-108520" y="-27384"/>
            <a:ext cx="9289032" cy="57606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ED283BB1-4980-359E-3F61-0C29267F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7179985" cy="430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solidFill>
                  <a:srgbClr val="FF0000"/>
                </a:solidFill>
                <a:latin typeface="Trebuchet MS" panose="020B0603020202020204" pitchFamily="34" charset="0"/>
                <a:sym typeface="ZapfDingbats" pitchFamily="82" charset="2"/>
              </a:rPr>
              <a:t>Symétries discrètes </a:t>
            </a:r>
            <a:r>
              <a:rPr lang="fr-FR" sz="2200" b="1" dirty="0">
                <a:solidFill>
                  <a:srgbClr val="0000FF"/>
                </a:solidFill>
                <a:latin typeface="Trebuchet MS" panose="020B0603020202020204" pitchFamily="34" charset="0"/>
                <a:sym typeface="ZapfDingbats" pitchFamily="82" charset="2"/>
              </a:rPr>
              <a:t>(CPT)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34F9752-2A9B-4DA0-8F77-3C706B25D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D924F9-69BC-4C6D-1DDD-4C61F6E99A79}"/>
              </a:ext>
            </a:extLst>
          </p:cNvPr>
          <p:cNvSpPr txBox="1"/>
          <p:nvPr/>
        </p:nvSpPr>
        <p:spPr bwMode="auto">
          <a:xfrm>
            <a:off x="0" y="620688"/>
            <a:ext cx="9143999" cy="1015663"/>
          </a:xfrm>
          <a:prstGeom prst="rect">
            <a:avLst/>
          </a:prstGeom>
          <a:solidFill>
            <a:srgbClr val="7030A0">
              <a:alpha val="15000"/>
            </a:srgbClr>
          </a:solidFill>
          <a:ln w="28575" algn="ctr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dirty="0">
                <a:latin typeface="Trebuchet MS" panose="020B0603020202020204" pitchFamily="34" charset="0"/>
              </a:rPr>
              <a:t>● </a:t>
            </a:r>
            <a:r>
              <a:rPr lang="fr-FR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Parité :</a:t>
            </a:r>
            <a:r>
              <a:rPr lang="fr-FR" sz="1600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>
                <a:latin typeface="Trebuchet MS" panose="020B0603020202020204" pitchFamily="34" charset="0"/>
              </a:rPr>
              <a:t>un événement vu dans un miroir est-il aussi réaliste que l’original ?
● </a:t>
            </a:r>
            <a:r>
              <a:rPr lang="fr-FR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Renversement du Temps: </a:t>
            </a:r>
            <a:r>
              <a:rPr lang="fr-FR" sz="1600" dirty="0">
                <a:latin typeface="Trebuchet MS" panose="020B0603020202020204" pitchFamily="34" charset="0"/>
              </a:rPr>
              <a:t>regarder un film à l’envers  aboutit à un événement réaliste ?
● </a:t>
            </a:r>
            <a:r>
              <a:rPr lang="fr-FR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Conjugaison de Charge</a:t>
            </a:r>
            <a:r>
              <a:rPr lang="fr-FR" sz="1600" dirty="0">
                <a:latin typeface="Trebuchet MS" panose="020B0603020202020204" pitchFamily="34" charset="0"/>
              </a:rPr>
              <a:t>: peut-on distinguer la matière de l’antimatière ?</a:t>
            </a:r>
            <a:endParaRPr lang="en-GB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B5CD483-D814-EEE5-38F7-F9C148557E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" y="2064928"/>
            <a:ext cx="4709363" cy="39205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10C2A75-C73B-E32D-728E-0F4DED556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54" y="1422524"/>
            <a:ext cx="3525771" cy="2644328"/>
          </a:xfrm>
          <a:prstGeom prst="rect">
            <a:avLst/>
          </a:prstGeom>
        </p:spPr>
      </p:pic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id="{654F7A20-83DF-D185-78E2-D9D2F67177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9E4B98-536D-C337-0A4A-A12D05627B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982"/>
          <a:stretch/>
        </p:blipFill>
        <p:spPr>
          <a:xfrm>
            <a:off x="-108520" y="-27384"/>
            <a:ext cx="9289032" cy="57606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ED283BB1-4980-359E-3F61-0C29267F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7179985" cy="430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solidFill>
                  <a:srgbClr val="FF0000"/>
                </a:solidFill>
                <a:latin typeface="Trebuchet MS" panose="020B0603020202020204" pitchFamily="34" charset="0"/>
                <a:sym typeface="ZapfDingbats" pitchFamily="82" charset="2"/>
              </a:rPr>
              <a:t>Symétries discrètes </a:t>
            </a:r>
            <a:r>
              <a:rPr lang="fr-FR" sz="2200" b="1" dirty="0">
                <a:solidFill>
                  <a:srgbClr val="0000FF"/>
                </a:solidFill>
                <a:latin typeface="Trebuchet MS" panose="020B0603020202020204" pitchFamily="34" charset="0"/>
                <a:sym typeface="ZapfDingbats" pitchFamily="82" charset="2"/>
              </a:rPr>
              <a:t>(CPT)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34F9752-2A9B-4DA0-8F77-3C706B25D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29B02C-9BB3-503A-D327-8F711EF25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481" y="3996493"/>
            <a:ext cx="4449518" cy="24305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B7F180-0E39-8F06-0116-FDAEF844F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9512" y="2636912"/>
            <a:ext cx="4968552" cy="3160688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CD4341B-D22D-C036-E36E-09BFD2FA2EF4}"/>
              </a:ext>
            </a:extLst>
          </p:cNvPr>
          <p:cNvCxnSpPr>
            <a:cxnSpLocks/>
          </p:cNvCxnSpPr>
          <p:nvPr/>
        </p:nvCxnSpPr>
        <p:spPr>
          <a:xfrm flipV="1">
            <a:off x="1346618" y="1844824"/>
            <a:ext cx="4449518" cy="79208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EFE7225-5BF4-BF60-FAB6-950D083C3AE1}"/>
              </a:ext>
            </a:extLst>
          </p:cNvPr>
          <p:cNvCxnSpPr>
            <a:cxnSpLocks/>
          </p:cNvCxnSpPr>
          <p:nvPr/>
        </p:nvCxnSpPr>
        <p:spPr>
          <a:xfrm>
            <a:off x="1346618" y="5085184"/>
            <a:ext cx="3347863" cy="1224136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D62B8E22-1A83-6D78-5FB7-EB251121F3CB}"/>
              </a:ext>
            </a:extLst>
          </p:cNvPr>
          <p:cNvSpPr txBox="1"/>
          <p:nvPr/>
        </p:nvSpPr>
        <p:spPr bwMode="auto">
          <a:xfrm>
            <a:off x="0" y="620688"/>
            <a:ext cx="9143999" cy="1015663"/>
          </a:xfrm>
          <a:prstGeom prst="rect">
            <a:avLst/>
          </a:prstGeom>
          <a:solidFill>
            <a:srgbClr val="7030A0">
              <a:alpha val="15000"/>
            </a:srgbClr>
          </a:solidFill>
          <a:ln w="28575" algn="ctr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dirty="0">
                <a:latin typeface="Trebuchet MS" panose="020B0603020202020204" pitchFamily="34" charset="0"/>
              </a:rPr>
              <a:t>● </a:t>
            </a:r>
            <a:r>
              <a:rPr lang="fr-FR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Parité :</a:t>
            </a:r>
            <a:r>
              <a:rPr lang="fr-FR" sz="1600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>
                <a:latin typeface="Trebuchet MS" panose="020B0603020202020204" pitchFamily="34" charset="0"/>
              </a:rPr>
              <a:t>un événement vu dans un miroir est-il aussi réaliste que l’original ?
● </a:t>
            </a:r>
            <a:r>
              <a:rPr lang="fr-FR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Renversement du Temps: </a:t>
            </a:r>
            <a:r>
              <a:rPr lang="fr-FR" sz="1600" dirty="0">
                <a:latin typeface="Trebuchet MS" panose="020B0603020202020204" pitchFamily="34" charset="0"/>
              </a:rPr>
              <a:t>regarder un film à l’envers  aboutit à un événement réaliste ?
● </a:t>
            </a:r>
            <a:r>
              <a:rPr lang="fr-FR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Conjugaison de Charge</a:t>
            </a:r>
            <a:r>
              <a:rPr lang="fr-FR" sz="1600" dirty="0">
                <a:latin typeface="Trebuchet MS" panose="020B0603020202020204" pitchFamily="34" charset="0"/>
              </a:rPr>
              <a:t>: peut-on distinguer la matière de l’antimatière ?</a:t>
            </a:r>
            <a:endParaRPr lang="en-GB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3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85D6-D8E6-B49A-62C2-9EEA1E75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82"/>
          <a:stretch/>
        </p:blipFill>
        <p:spPr>
          <a:xfrm>
            <a:off x="-108520" y="-27384"/>
            <a:ext cx="9289032" cy="891956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16192A6-6756-44A1-906F-4309D925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7179985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latin typeface="Trebuchet MS" panose="020B0603020202020204" pitchFamily="34" charset="0"/>
                <a:sym typeface="ZapfDingbats" pitchFamily="82" charset="2"/>
              </a:rPr>
              <a:t>Le </a:t>
            </a:r>
            <a:r>
              <a:rPr lang="fr-FR" sz="2200" b="1" dirty="0">
                <a:solidFill>
                  <a:srgbClr val="FF0000"/>
                </a:solidFill>
                <a:latin typeface="Trebuchet MS" panose="020B0603020202020204" pitchFamily="34" charset="0"/>
                <a:sym typeface="ZapfDingbats" pitchFamily="82" charset="2"/>
              </a:rPr>
              <a:t>Modèle standard (MS)</a:t>
            </a:r>
            <a:r>
              <a:rPr lang="fr-FR" sz="2200" b="1" dirty="0">
                <a:latin typeface="Trebuchet MS" panose="020B0603020202020204" pitchFamily="34" charset="0"/>
                <a:sym typeface="ZapfDingbats" pitchFamily="82" charset="2"/>
              </a:rPr>
              <a:t> et la </a:t>
            </a:r>
            <a:r>
              <a:rPr lang="fr-FR" sz="2200" b="1" dirty="0">
                <a:solidFill>
                  <a:srgbClr val="008000"/>
                </a:solidFill>
                <a:latin typeface="Trebuchet MS" panose="020B0603020202020204" pitchFamily="34" charset="0"/>
                <a:sym typeface="ZapfDingbats" pitchFamily="82" charset="2"/>
              </a:rPr>
              <a:t>matrice CKM unitaire</a:t>
            </a:r>
            <a:r>
              <a:rPr lang="fr-FR" sz="2200" b="1" dirty="0">
                <a:latin typeface="Trebuchet MS" panose="020B0603020202020204" pitchFamily="34" charset="0"/>
                <a:sym typeface="ZapfDingbats" pitchFamily="82" charset="2"/>
              </a:rPr>
              <a:t>
</a:t>
            </a:r>
            <a:r>
              <a:rPr lang="fr-FR" sz="2200" b="1" dirty="0">
                <a:solidFill>
                  <a:srgbClr val="FF0000"/>
                </a:solidFill>
                <a:latin typeface="Trebuchet MS" panose="020B0603020202020204" pitchFamily="34" charset="0"/>
                <a:sym typeface="ZapfDingbats" pitchFamily="82" charset="2"/>
              </a:rPr>
              <a:t></a:t>
            </a:r>
            <a:r>
              <a:rPr lang="fr-FR" sz="2200" b="1" dirty="0">
                <a:latin typeface="Trebuchet MS" panose="020B0603020202020204" pitchFamily="34" charset="0"/>
                <a:sym typeface="ZapfDingbats" pitchFamily="82" charset="2"/>
              </a:rPr>
              <a:t> </a:t>
            </a:r>
            <a:r>
              <a:rPr lang="fr-FR" sz="2200" b="1" dirty="0">
                <a:solidFill>
                  <a:srgbClr val="0000FF"/>
                </a:solidFill>
                <a:latin typeface="Trebuchet MS" panose="020B0603020202020204" pitchFamily="34" charset="0"/>
                <a:sym typeface="ZapfDingbats" pitchFamily="82" charset="2"/>
              </a:rPr>
              <a:t>mélange des 3 familles de quarks &amp; violation CP</a:t>
            </a:r>
          </a:p>
        </p:txBody>
      </p:sp>
      <p:grpSp>
        <p:nvGrpSpPr>
          <p:cNvPr id="16" name="Groupe 29">
            <a:extLst>
              <a:ext uri="{FF2B5EF4-FFF2-40B4-BE49-F238E27FC236}">
                <a16:creationId xmlns:a16="http://schemas.microsoft.com/office/drawing/2014/main" id="{64F3D827-0529-4AAF-B619-61F4603671EA}"/>
              </a:ext>
            </a:extLst>
          </p:cNvPr>
          <p:cNvGrpSpPr/>
          <p:nvPr/>
        </p:nvGrpSpPr>
        <p:grpSpPr>
          <a:xfrm>
            <a:off x="123827" y="3967462"/>
            <a:ext cx="4376735" cy="2000269"/>
            <a:chOff x="4481513" y="642918"/>
            <a:chExt cx="4662487" cy="2143145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A32A588-1B8C-47FE-AD64-CC87E4030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81513" y="642938"/>
              <a:ext cx="4662487" cy="21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e 28">
              <a:extLst>
                <a:ext uri="{FF2B5EF4-FFF2-40B4-BE49-F238E27FC236}">
                  <a16:creationId xmlns:a16="http://schemas.microsoft.com/office/drawing/2014/main" id="{3EC34CB7-C65B-4806-A77C-F74824EDB2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0114" y="857250"/>
              <a:ext cx="3531653" cy="1857375"/>
              <a:chOff x="5499295" y="857232"/>
              <a:chExt cx="3532511" cy="185738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5E473FD-9672-4C2D-9D87-4D6DBEBA1EA6}"/>
                  </a:ext>
                </a:extLst>
              </p:cNvPr>
              <p:cNvSpPr/>
              <p:nvPr/>
            </p:nvSpPr>
            <p:spPr>
              <a:xfrm>
                <a:off x="5642778" y="857232"/>
                <a:ext cx="3286923" cy="1857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erlin Sans FB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A6380B2-1D84-485F-BECD-674D4AC1B23B}"/>
                  </a:ext>
                </a:extLst>
              </p:cNvPr>
              <p:cNvSpPr txBox="1"/>
              <p:nvPr/>
            </p:nvSpPr>
            <p:spPr bwMode="auto">
              <a:xfrm>
                <a:off x="5747580" y="928671"/>
                <a:ext cx="861342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n-lt"/>
                  </a:rPr>
                  <a:t>1</a:t>
                </a:r>
                <a:r>
                  <a:rPr lang="en-US" sz="2000" b="1" dirty="0">
                    <a:latin typeface="+mj-lt"/>
                  </a:rPr>
                  <a:t>-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r>
                  <a:rPr lang="en-US" sz="2000" b="1" baseline="30000" dirty="0">
                    <a:latin typeface="+mj-lt"/>
                  </a:rPr>
                  <a:t>2</a:t>
                </a:r>
                <a:r>
                  <a:rPr lang="en-US" sz="2000" b="1" dirty="0">
                    <a:latin typeface="+mj-lt"/>
                  </a:rPr>
                  <a:t>/2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CDAB406-11A6-4B60-A33D-2D4954E3EFBC}"/>
                  </a:ext>
                </a:extLst>
              </p:cNvPr>
              <p:cNvSpPr txBox="1"/>
              <p:nvPr/>
            </p:nvSpPr>
            <p:spPr bwMode="auto">
              <a:xfrm>
                <a:off x="7055998" y="928671"/>
                <a:ext cx="325809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Symbol" pitchFamily="18" charset="2"/>
                  </a:rPr>
                  <a:t>l</a:t>
                </a:r>
                <a:endParaRPr lang="en-US" sz="2000" b="1" dirty="0">
                  <a:latin typeface="+mj-lt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AC7E6C4-7015-47A0-952A-651AD242DD50}"/>
                  </a:ext>
                </a:extLst>
              </p:cNvPr>
              <p:cNvSpPr txBox="1"/>
              <p:nvPr/>
            </p:nvSpPr>
            <p:spPr bwMode="auto">
              <a:xfrm>
                <a:off x="7865819" y="928671"/>
                <a:ext cx="1165987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n-lt"/>
                  </a:rPr>
                  <a:t>A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r>
                  <a:rPr lang="en-US" sz="2000" b="1" baseline="30000" dirty="0">
                    <a:latin typeface="+mj-lt"/>
                  </a:rPr>
                  <a:t>3</a:t>
                </a:r>
                <a:r>
                  <a:rPr lang="en-US" sz="2000" b="1" dirty="0">
                    <a:latin typeface="+mj-lt"/>
                  </a:rPr>
                  <a:t>(</a:t>
                </a:r>
                <a:r>
                  <a:rPr lang="en-US" sz="2000" b="1" dirty="0">
                    <a:latin typeface="Symbol" pitchFamily="18" charset="2"/>
                    <a:cs typeface="Arial Bar"/>
                  </a:rPr>
                  <a:t>r</a:t>
                </a:r>
                <a:r>
                  <a:rPr lang="en-US" sz="2000" b="1" dirty="0">
                    <a:latin typeface="+mj-lt"/>
                  </a:rPr>
                  <a:t>-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+mj-lt"/>
                  </a:rPr>
                  <a:t>i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Symbol" pitchFamily="18" charset="2"/>
                    <a:cs typeface="Arial Bar"/>
                  </a:rPr>
                  <a:t>h</a:t>
                </a:r>
                <a:r>
                  <a:rPr lang="en-US" sz="2000" b="1" dirty="0">
                    <a:latin typeface="+mn-lt"/>
                    <a:cs typeface="Arial Bar"/>
                  </a:rPr>
                  <a:t>)</a:t>
                </a:r>
                <a:endParaRPr lang="en-US" sz="2000" b="1" dirty="0">
                  <a:latin typeface="+mn-lt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E6FB32A-54C1-4CDE-8793-59A56CD4A164}"/>
                  </a:ext>
                </a:extLst>
              </p:cNvPr>
              <p:cNvSpPr txBox="1"/>
              <p:nvPr/>
            </p:nvSpPr>
            <p:spPr bwMode="auto">
              <a:xfrm>
                <a:off x="5969884" y="1643051"/>
                <a:ext cx="404376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j-lt"/>
                  </a:rPr>
                  <a:t>-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endParaRPr lang="en-US" sz="2000" b="1" dirty="0">
                  <a:latin typeface="+mj-lt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218C53B-022B-471B-8CCB-3651B9B051C4}"/>
                  </a:ext>
                </a:extLst>
              </p:cNvPr>
              <p:cNvSpPr txBox="1"/>
              <p:nvPr/>
            </p:nvSpPr>
            <p:spPr bwMode="auto">
              <a:xfrm>
                <a:off x="8153227" y="1643051"/>
                <a:ext cx="567922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n-lt"/>
                  </a:rPr>
                  <a:t>A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r>
                  <a:rPr lang="en-US" sz="2000" b="1" baseline="30000" dirty="0">
                    <a:latin typeface="+mj-lt"/>
                  </a:rPr>
                  <a:t>2</a:t>
                </a:r>
                <a:endParaRPr lang="en-US" sz="2000" b="1" dirty="0">
                  <a:latin typeface="+mn-lt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BF77CCD-8D95-4443-9C52-C70AF1A3B0BA}"/>
                  </a:ext>
                </a:extLst>
              </p:cNvPr>
              <p:cNvSpPr txBox="1"/>
              <p:nvPr/>
            </p:nvSpPr>
            <p:spPr bwMode="auto">
              <a:xfrm>
                <a:off x="6793997" y="1643051"/>
                <a:ext cx="861342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n-lt"/>
                  </a:rPr>
                  <a:t>1</a:t>
                </a:r>
                <a:r>
                  <a:rPr lang="en-US" sz="2000" b="1" dirty="0">
                    <a:latin typeface="+mj-lt"/>
                  </a:rPr>
                  <a:t>-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r>
                  <a:rPr lang="en-US" sz="2000" b="1" baseline="30000" dirty="0">
                    <a:latin typeface="+mj-lt"/>
                  </a:rPr>
                  <a:t>2</a:t>
                </a:r>
                <a:r>
                  <a:rPr lang="en-US" sz="2000" b="1" dirty="0">
                    <a:latin typeface="+mj-lt"/>
                  </a:rPr>
                  <a:t>/2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27DC8903-3912-4128-B9C9-E183A043F971}"/>
                  </a:ext>
                </a:extLst>
              </p:cNvPr>
              <p:cNvSpPr txBox="1"/>
              <p:nvPr/>
            </p:nvSpPr>
            <p:spPr bwMode="auto">
              <a:xfrm>
                <a:off x="6956963" y="2285992"/>
                <a:ext cx="646488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n-lt"/>
                  </a:rPr>
                  <a:t>-</a:t>
                </a:r>
                <a:r>
                  <a:rPr lang="en-US" sz="2000" b="1" dirty="0">
                    <a:latin typeface="+mj-lt"/>
                  </a:rPr>
                  <a:t>A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r>
                  <a:rPr lang="en-US" sz="2000" b="1" baseline="30000" dirty="0">
                    <a:latin typeface="+mj-lt"/>
                  </a:rPr>
                  <a:t>2</a:t>
                </a:r>
                <a:endParaRPr lang="en-US" sz="2000" b="1" dirty="0">
                  <a:latin typeface="+mj-lt"/>
                </a:endParaRP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DDB4BF4-E726-4E51-ACCE-4A46037746A8}"/>
                  </a:ext>
                </a:extLst>
              </p:cNvPr>
              <p:cNvSpPr txBox="1"/>
              <p:nvPr/>
            </p:nvSpPr>
            <p:spPr bwMode="auto">
              <a:xfrm>
                <a:off x="8400935" y="2285992"/>
                <a:ext cx="314401" cy="40005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5E0F727-B0AE-4CAF-B302-822B3C24AC01}"/>
                  </a:ext>
                </a:extLst>
              </p:cNvPr>
              <p:cNvSpPr txBox="1"/>
              <p:nvPr/>
            </p:nvSpPr>
            <p:spPr bwMode="auto">
              <a:xfrm>
                <a:off x="5499295" y="2285992"/>
                <a:ext cx="1380841" cy="40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latin typeface="+mn-lt"/>
                  </a:rPr>
                  <a:t>A</a:t>
                </a:r>
                <a:r>
                  <a:rPr lang="en-US" sz="2000" b="1" dirty="0">
                    <a:latin typeface="Symbol" pitchFamily="18" charset="2"/>
                  </a:rPr>
                  <a:t>l</a:t>
                </a:r>
                <a:r>
                  <a:rPr lang="en-US" sz="2000" b="1" baseline="30000" dirty="0">
                    <a:latin typeface="+mj-lt"/>
                  </a:rPr>
                  <a:t>3</a:t>
                </a:r>
                <a:r>
                  <a:rPr lang="en-US" sz="2000" b="1" dirty="0">
                    <a:latin typeface="+mj-lt"/>
                  </a:rPr>
                  <a:t>(1-</a:t>
                </a:r>
                <a:r>
                  <a:rPr lang="en-US" sz="2000" b="1" dirty="0">
                    <a:latin typeface="Symbol" pitchFamily="18" charset="2"/>
                    <a:cs typeface="Arial Bar"/>
                  </a:rPr>
                  <a:t>r</a:t>
                </a:r>
                <a:r>
                  <a:rPr lang="en-US" sz="2000" b="1" dirty="0">
                    <a:latin typeface="+mj-lt"/>
                  </a:rPr>
                  <a:t>-</a:t>
                </a:r>
                <a:r>
                  <a:rPr lang="en-US" sz="2000" b="1" dirty="0">
                    <a:solidFill>
                      <a:srgbClr val="FF0000"/>
                    </a:solidFill>
                    <a:latin typeface="+mj-lt"/>
                  </a:rPr>
                  <a:t>i</a:t>
                </a:r>
                <a:r>
                  <a:rPr lang="en-US" sz="2000" b="1" dirty="0">
                    <a:solidFill>
                      <a:srgbClr val="FF0000"/>
                    </a:solidFill>
                    <a:latin typeface="Symbol" pitchFamily="18" charset="2"/>
                    <a:cs typeface="Arial Bar"/>
                  </a:rPr>
                  <a:t>h</a:t>
                </a:r>
                <a:r>
                  <a:rPr lang="en-US" sz="2000" b="1" dirty="0">
                    <a:latin typeface="+mn-lt"/>
                    <a:cs typeface="Arial Bar"/>
                  </a:rPr>
                  <a:t>)</a:t>
                </a:r>
                <a:endParaRPr lang="en-US" sz="2000" b="1" dirty="0">
                  <a:latin typeface="+mn-lt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F6EC02-566E-47CB-BFD3-FF2FA70A30CF}"/>
                </a:ext>
              </a:extLst>
            </p:cNvPr>
            <p:cNvSpPr/>
            <p:nvPr/>
          </p:nvSpPr>
          <p:spPr>
            <a:xfrm>
              <a:off x="6429388" y="642918"/>
              <a:ext cx="357190" cy="285752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43EFA9D-7B83-4885-B1D6-A326F2D696CE}"/>
              </a:ext>
            </a:extLst>
          </p:cNvPr>
          <p:cNvSpPr/>
          <p:nvPr/>
        </p:nvSpPr>
        <p:spPr>
          <a:xfrm>
            <a:off x="-32" y="100744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fr-FR" dirty="0">
                <a:latin typeface="Trebuchet MS" panose="020B0603020202020204" pitchFamily="34" charset="0"/>
              </a:rPr>
              <a:t>le boson de Higgs donne une masse aux bosons élémentaires et fermions (quarks, leptons) par des couplages de </a:t>
            </a:r>
            <a:r>
              <a:rPr lang="fr-FR" dirty="0" err="1">
                <a:latin typeface="Trebuchet MS" panose="020B0603020202020204" pitchFamily="34" charset="0"/>
              </a:rPr>
              <a:t>Yukawa</a:t>
            </a:r>
            <a:r>
              <a:rPr lang="fr-FR" dirty="0">
                <a:latin typeface="Trebuchet MS" panose="020B0603020202020204" pitchFamily="34" charset="0"/>
              </a:rPr>
              <a:t>, mais il n’y a pas que ça ! </a:t>
            </a:r>
          </a:p>
          <a:p>
            <a:pPr>
              <a:buFont typeface="Arial" pitchFamily="34" charset="0"/>
              <a:buChar char="•"/>
            </a:pPr>
            <a:endParaRPr lang="fr-FR" dirty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fr-FR" dirty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fr-FR" dirty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fr-FR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FF"/>
                </a:solidFill>
                <a:latin typeface="Trebuchet MS" panose="020B0603020202020204" pitchFamily="34" charset="0"/>
              </a:rPr>
              <a:t>les courants chargés (EW) impliquent des transitions entre les familles de quarks : les quarks se désintègrent </a:t>
            </a:r>
            <a:r>
              <a:rPr lang="fr-FR" dirty="0">
                <a:latin typeface="Trebuchet MS" panose="020B0603020202020204" pitchFamily="34" charset="0"/>
              </a:rPr>
              <a:t>[il n’y a pas de courant neutre changeant de saveur (FCNC) au niveau de l’arbre (c’est-à-dire de mécanisme GIM)].</a:t>
            </a:r>
            <a:endParaRPr lang="en-GB" sz="1400" b="1" dirty="0">
              <a:latin typeface="Trebuchet MS" panose="020B0603020202020204" pitchFamily="34" charset="0"/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62657FF2-9803-4DF3-A89F-59035D5B3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714488"/>
            <a:ext cx="7699916" cy="95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ZoneTexte 6">
            <a:extLst>
              <a:ext uri="{FF2B5EF4-FFF2-40B4-BE49-F238E27FC236}">
                <a16:creationId xmlns:a16="http://schemas.microsoft.com/office/drawing/2014/main" id="{11F5F44A-7CB7-4BFD-BD8D-2FAB36C3F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4" y="3714752"/>
            <a:ext cx="4286280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GB" sz="2400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fr-FR" b="1" dirty="0">
                <a:solidFill>
                  <a:srgbClr val="0000FF"/>
                </a:solidFill>
                <a:latin typeface="Trebuchet MS" panose="020B0603020202020204" pitchFamily="34" charset="0"/>
              </a:rPr>
              <a:t>forte hiérarchie dans les couplages EW V</a:t>
            </a:r>
            <a:r>
              <a:rPr lang="fr-FR" b="1" baseline="-25000" dirty="0">
                <a:solidFill>
                  <a:srgbClr val="0000FF"/>
                </a:solidFill>
                <a:latin typeface="Trebuchet MS" panose="020B0603020202020204" pitchFamily="34" charset="0"/>
              </a:rPr>
              <a:t>CKM</a:t>
            </a:r>
            <a:r>
              <a:rPr lang="fr-FR" b="1" dirty="0">
                <a:solidFill>
                  <a:srgbClr val="0000FF"/>
                </a:solidFill>
                <a:latin typeface="Trebuchet MS" panose="020B0603020202020204" pitchFamily="34" charset="0"/>
              </a:rPr>
              <a:t>(</a:t>
            </a:r>
            <a:r>
              <a:rPr lang="fr-FR" b="1" dirty="0" err="1">
                <a:solidFill>
                  <a:srgbClr val="0000FF"/>
                </a:solidFill>
                <a:latin typeface="Trebuchet MS" panose="020B0603020202020204" pitchFamily="34" charset="0"/>
              </a:rPr>
              <a:t>ij</a:t>
            </a:r>
            <a:r>
              <a:rPr lang="fr-FR" b="1" dirty="0">
                <a:solidFill>
                  <a:srgbClr val="0000FF"/>
                </a:solidFill>
                <a:latin typeface="Trebuchet MS" panose="020B0603020202020204" pitchFamily="34" charset="0"/>
              </a:rPr>
              <a:t>) </a:t>
            </a:r>
            <a:r>
              <a:rPr lang="fr-FR" b="1" dirty="0">
                <a:latin typeface="Trebuchet MS" panose="020B0603020202020204" pitchFamily="34" charset="0"/>
              </a:rPr>
              <a:t>pour les 3 familles (couplages diagonaux vs </a:t>
            </a:r>
            <a:r>
              <a:rPr lang="en-GB" dirty="0">
                <a:latin typeface="Trebuchet MS" panose="020B0603020202020204" pitchFamily="34" charset="0"/>
                <a:sym typeface="Symbol"/>
              </a:rPr>
              <a:t></a:t>
            </a:r>
            <a:r>
              <a:rPr lang="en-GB" b="1" dirty="0">
                <a:latin typeface="Trebuchet MS" panose="020B0603020202020204" pitchFamily="34" charset="0"/>
                <a:sym typeface="Symbol" panose="05050102010706020507" pitchFamily="18" charset="2"/>
              </a:rPr>
              <a:t></a:t>
            </a:r>
            <a:r>
              <a:rPr lang="en-GB" baseline="30000" dirty="0">
                <a:latin typeface="Trebuchet MS" panose="020B0603020202020204" pitchFamily="34" charset="0"/>
              </a:rPr>
              <a:t>N</a:t>
            </a:r>
            <a:r>
              <a:rPr lang="en-GB" dirty="0">
                <a:latin typeface="Trebuchet MS" panose="020B0603020202020204" pitchFamily="34" charset="0"/>
              </a:rPr>
              <a:t> </a:t>
            </a:r>
            <a:r>
              <a:rPr lang="en-GB" dirty="0">
                <a:latin typeface="Trebuchet MS" panose="020B0603020202020204" pitchFamily="34" charset="0"/>
                <a:sym typeface="Symbol"/>
              </a:rPr>
              <a:t></a:t>
            </a:r>
            <a:r>
              <a:rPr lang="en-GB" dirty="0">
                <a:latin typeface="Trebuchet MS" panose="020B0603020202020204" pitchFamily="34" charset="0"/>
              </a:rPr>
              <a:t> </a:t>
            </a:r>
            <a:r>
              <a:rPr lang="en-GB" b="1" dirty="0">
                <a:latin typeface="Trebuchet MS" panose="020B0603020202020204" pitchFamily="34" charset="0"/>
              </a:rPr>
              <a:t>(</a:t>
            </a:r>
            <a:r>
              <a:rPr lang="en-GB" b="1" dirty="0">
                <a:latin typeface="Trebuchet MS" panose="020B0603020202020204" pitchFamily="34" charset="0"/>
                <a:cs typeface="Arial" pitchFamily="34" charset="0"/>
              </a:rPr>
              <a:t>0.225</a:t>
            </a:r>
            <a:r>
              <a:rPr lang="en-GB" b="1" dirty="0">
                <a:latin typeface="Trebuchet MS" panose="020B0603020202020204" pitchFamily="34" charset="0"/>
              </a:rPr>
              <a:t>)</a:t>
            </a:r>
            <a:r>
              <a:rPr lang="en-GB" b="1" baseline="30000" dirty="0">
                <a:latin typeface="Trebuchet MS" panose="020B0603020202020204" pitchFamily="34" charset="0"/>
              </a:rPr>
              <a:t>N</a:t>
            </a:r>
            <a:r>
              <a:rPr lang="en-GB" b="1" dirty="0">
                <a:latin typeface="Trebuchet MS" panose="020B0603020202020204" pitchFamily="34" charset="0"/>
              </a:rPr>
              <a:t> : </a:t>
            </a:r>
            <a:r>
              <a:rPr lang="en-GB" b="1" dirty="0">
                <a:latin typeface="Trebuchet MS" panose="020B0603020202020204" pitchFamily="34" charset="0"/>
                <a:sym typeface="Wingdings" pitchFamily="2" charset="2"/>
              </a:rPr>
              <a:t> </a:t>
            </a:r>
            <a:r>
              <a:rPr lang="en-GB" b="1" dirty="0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angle de </a:t>
            </a:r>
            <a:r>
              <a:rPr lang="en-GB" b="1" dirty="0" err="1">
                <a:solidFill>
                  <a:srgbClr val="0000FF"/>
                </a:solidFill>
                <a:latin typeface="Trebuchet MS" panose="020B0603020202020204" pitchFamily="34" charset="0"/>
              </a:rPr>
              <a:t>Cabibbo</a:t>
            </a:r>
            <a:r>
              <a:rPr lang="en-GB" b="1" dirty="0">
                <a:latin typeface="Trebuchet MS" panose="020B0603020202020204" pitchFamily="34" charset="0"/>
              </a:rPr>
              <a:t>).</a:t>
            </a:r>
            <a:endParaRPr lang="en-GB" b="1" dirty="0">
              <a:latin typeface="Trebuchet MS" panose="020B0603020202020204" pitchFamily="34" charset="0"/>
              <a:sym typeface="Symbol" pitchFamily="18" charset="2"/>
            </a:endParaRPr>
          </a:p>
          <a:p>
            <a:pPr algn="just">
              <a:buFont typeface="Arial" pitchFamily="34" charset="0"/>
              <a:buChar char="•"/>
            </a:pPr>
            <a:r>
              <a:rPr lang="en-GB" sz="2400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fr-FR" sz="1600" b="1" dirty="0">
                <a:latin typeface="Trebuchet MS" panose="020B0603020202020204" pitchFamily="34" charset="0"/>
              </a:rPr>
              <a:t>mécanisme</a:t>
            </a:r>
            <a:r>
              <a:rPr lang="fr-FR" sz="1800" b="1" dirty="0">
                <a:latin typeface="Trebuchet MS" panose="020B0603020202020204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KM </a:t>
            </a:r>
            <a:r>
              <a:rPr lang="en-GB" sz="1600" b="1" dirty="0">
                <a:latin typeface="Trebuchet MS" panose="020B0603020202020204" pitchFamily="34" charset="0"/>
              </a:rPr>
              <a:t>(</a:t>
            </a:r>
            <a:r>
              <a:rPr lang="en-GB" b="1" dirty="0">
                <a:latin typeface="Trebuchet MS" panose="020B0603020202020204" pitchFamily="34" charset="0"/>
              </a:rPr>
              <a:t>Kobayashi-</a:t>
            </a:r>
            <a:r>
              <a:rPr lang="en-GB" b="1" dirty="0" err="1">
                <a:latin typeface="Trebuchet MS" panose="020B0603020202020204" pitchFamily="34" charset="0"/>
              </a:rPr>
              <a:t>Maskawa</a:t>
            </a:r>
            <a:r>
              <a:rPr lang="en-GB" sz="1600" b="1" dirty="0">
                <a:latin typeface="Trebuchet MS" panose="020B0603020202020204" pitchFamily="34" charset="0"/>
              </a:rPr>
              <a:t>)</a:t>
            </a:r>
            <a:r>
              <a:rPr lang="fr-FR" sz="1600" b="1" dirty="0">
                <a:latin typeface="Trebuchet MS" panose="020B0603020202020204" pitchFamily="34" charset="0"/>
              </a:rPr>
              <a:t>: 3 générations &amp; 4 paramètres : </a:t>
            </a:r>
            <a:r>
              <a:rPr lang="en-GB" b="1" dirty="0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A, </a:t>
            </a:r>
            <a:r>
              <a:rPr lang="en-GB" sz="2000" b="1" dirty="0">
                <a:solidFill>
                  <a:srgbClr val="0000FF"/>
                </a:solidFill>
                <a:latin typeface="Trebuchet MS" panose="020B0603020202020204" pitchFamily="34" charset="0"/>
                <a:cs typeface="Arial" pitchFamily="34" charset="0"/>
                <a:sym typeface="Symbol"/>
              </a:rPr>
              <a:t></a:t>
            </a:r>
            <a:r>
              <a:rPr lang="en-GB" dirty="0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, </a:t>
            </a:r>
            <a:r>
              <a:rPr lang="en-GB" b="1" dirty="0">
                <a:solidFill>
                  <a:srgbClr val="0000FF"/>
                </a:solidFill>
                <a:latin typeface="Trebuchet MS" panose="020B0603020202020204" pitchFamily="34" charset="0"/>
                <a:cs typeface="Arial" pitchFamily="34" charset="0"/>
                <a:sym typeface="Symbol" panose="05050102010706020507" pitchFamily="18" charset="2"/>
              </a:rPr>
              <a:t></a:t>
            </a:r>
            <a:r>
              <a:rPr lang="en-GB" dirty="0">
                <a:solidFill>
                  <a:srgbClr val="0000FF"/>
                </a:solidFill>
                <a:latin typeface="Trebuchet MS" panose="020B0603020202020204" pitchFamily="34" charset="0"/>
                <a:sym typeface="Symbol"/>
              </a:rPr>
              <a:t> </a:t>
            </a:r>
            <a:r>
              <a:rPr lang="en-GB" b="1" dirty="0">
                <a:latin typeface="Trebuchet MS" panose="020B0603020202020204" pitchFamily="34" charset="0"/>
                <a:sym typeface="Symbol"/>
              </a:rPr>
              <a:t>&amp;</a:t>
            </a:r>
            <a:r>
              <a:rPr lang="en-GB" b="1" dirty="0">
                <a:solidFill>
                  <a:srgbClr val="0000FF"/>
                </a:solidFill>
                <a:latin typeface="Trebuchet MS" panose="020B0603020202020204" pitchFamily="34" charset="0"/>
                <a:sym typeface="Symbol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1 phase </a:t>
            </a:r>
            <a:r>
              <a:rPr lang="en-GB" dirty="0">
                <a:solidFill>
                  <a:srgbClr val="FF0000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</a:t>
            </a:r>
            <a:r>
              <a:rPr lang="en-GB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complexe</a:t>
            </a:r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 qui </a:t>
            </a:r>
            <a:r>
              <a:rPr lang="fr-FR" b="1" dirty="0">
                <a:solidFill>
                  <a:srgbClr val="FF0000"/>
                </a:solidFill>
                <a:latin typeface="Trebuchet MS" panose="020B0603020202020204" pitchFamily="34" charset="0"/>
              </a:rPr>
              <a:t>est la seule source de CPV dans SM. </a:t>
            </a:r>
            <a:endParaRPr lang="en-GB" sz="1600" b="1" dirty="0">
              <a:solidFill>
                <a:srgbClr val="FF0000"/>
              </a:solidFill>
              <a:latin typeface="Trebuchet MS" panose="020B0603020202020204" pitchFamily="34" charset="0"/>
              <a:sym typeface="Symbol" pitchFamily="18" charset="2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5BF083A-52FD-4414-9311-F91A4FFABD95}"/>
              </a:ext>
            </a:extLst>
          </p:cNvPr>
          <p:cNvSpPr txBox="1"/>
          <p:nvPr/>
        </p:nvSpPr>
        <p:spPr bwMode="auto">
          <a:xfrm>
            <a:off x="1644458" y="6110607"/>
            <a:ext cx="2284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  <a:latin typeface="Berlin Sans FB" pitchFamily="34" charset="0"/>
              </a:rPr>
              <a:t>+</a:t>
            </a:r>
            <a:r>
              <a:rPr lang="fr-FR" sz="2400" dirty="0">
                <a:solidFill>
                  <a:srgbClr val="0000FF"/>
                </a:solidFill>
                <a:latin typeface="Lucida Handwriting" pitchFamily="66" charset="0"/>
              </a:rPr>
              <a:t> O</a:t>
            </a:r>
            <a:r>
              <a:rPr lang="fr-FR" sz="2400" dirty="0">
                <a:solidFill>
                  <a:srgbClr val="0000FF"/>
                </a:solidFill>
                <a:latin typeface="Berlin Sans FB" pitchFamily="34" charset="0"/>
              </a:rPr>
              <a:t>(</a:t>
            </a:r>
            <a:r>
              <a:rPr lang="fr-FR" sz="2400" dirty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fr-FR" sz="2400" baseline="30000" dirty="0">
                <a:solidFill>
                  <a:srgbClr val="0000FF"/>
                </a:solidFill>
                <a:latin typeface="Berlin Sans FB" pitchFamily="34" charset="0"/>
              </a:rPr>
              <a:t>4</a:t>
            </a:r>
            <a:r>
              <a:rPr lang="fr-FR" sz="2400" dirty="0">
                <a:solidFill>
                  <a:srgbClr val="0000FF"/>
                </a:solidFill>
                <a:latin typeface="Berlin Sans FB" pitchFamily="34" charset="0"/>
              </a:rPr>
              <a:t>)     </a:t>
            </a:r>
            <a:r>
              <a:rPr lang="fr-FR" sz="1600" b="1" dirty="0">
                <a:solidFill>
                  <a:srgbClr val="0000FF"/>
                </a:solidFill>
                <a:cs typeface="Arial" pitchFamily="34" charset="0"/>
              </a:rPr>
              <a:t>(VV</a:t>
            </a:r>
            <a:r>
              <a:rPr lang="fr-FR" sz="1600" b="1" baseline="30000" dirty="0">
                <a:solidFill>
                  <a:srgbClr val="0000FF"/>
                </a:solidFill>
                <a:cs typeface="Arial" pitchFamily="34" charset="0"/>
                <a:sym typeface="Wingdings 2"/>
              </a:rPr>
              <a:t></a:t>
            </a:r>
            <a:r>
              <a:rPr lang="fr-FR" sz="1600" b="1" dirty="0">
                <a:solidFill>
                  <a:srgbClr val="0000FF"/>
                </a:solidFill>
                <a:cs typeface="Arial" pitchFamily="34" charset="0"/>
              </a:rPr>
              <a:t>=</a:t>
            </a:r>
            <a:r>
              <a:rPr lang="fr-FR" sz="1600" b="1" dirty="0">
                <a:solidFill>
                  <a:srgbClr val="0000FF"/>
                </a:solidFill>
                <a:latin typeface="Bernard MT Condensed" pitchFamily="18" charset="0"/>
                <a:ea typeface="OpenSymbol" pitchFamily="2" charset="0"/>
                <a:cs typeface="Arial" pitchFamily="34" charset="0"/>
              </a:rPr>
              <a:t>1</a:t>
            </a:r>
            <a:r>
              <a:rPr lang="fr-FR" sz="1600" b="1" dirty="0">
                <a:solidFill>
                  <a:srgbClr val="0000FF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id="{E90FCB19-7E56-6BC3-7BCA-372D0C83FEB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FE8F46-FDD2-DA0C-C59E-C7ED8F654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9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BF3295-1FE5-9995-3E5D-6BEC35B98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82"/>
          <a:stretch/>
        </p:blipFill>
        <p:spPr>
          <a:xfrm>
            <a:off x="-32" y="-27383"/>
            <a:ext cx="9180544" cy="82965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33313896-9A5B-4B00-B6D0-66B07A8DB2E9}"/>
              </a:ext>
            </a:extLst>
          </p:cNvPr>
          <p:cNvGrpSpPr/>
          <p:nvPr/>
        </p:nvGrpSpPr>
        <p:grpSpPr>
          <a:xfrm>
            <a:off x="-32" y="3501008"/>
            <a:ext cx="9108536" cy="2925507"/>
            <a:chOff x="-32" y="3646765"/>
            <a:chExt cx="9108536" cy="2925507"/>
          </a:xfrm>
        </p:grpSpPr>
        <p:grpSp>
          <p:nvGrpSpPr>
            <p:cNvPr id="40" name="Groupe 14">
              <a:extLst>
                <a:ext uri="{FF2B5EF4-FFF2-40B4-BE49-F238E27FC236}">
                  <a16:creationId xmlns:a16="http://schemas.microsoft.com/office/drawing/2014/main" id="{4DD017A3-2560-4532-9076-4D87389C9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9058" y="4071942"/>
              <a:ext cx="5143536" cy="2500330"/>
              <a:chOff x="2243008" y="4643445"/>
              <a:chExt cx="4329256" cy="2171986"/>
            </a:xfrm>
          </p:grpSpPr>
          <p:pic>
            <p:nvPicPr>
              <p:cNvPr id="45" name="Picture 10">
                <a:extLst>
                  <a:ext uri="{FF2B5EF4-FFF2-40B4-BE49-F238E27FC236}">
                    <a16:creationId xmlns:a16="http://schemas.microsoft.com/office/drawing/2014/main" id="{D485C5A5-34A4-469A-AA3F-B3A629F8D9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40058" y="4643445"/>
                <a:ext cx="3932206" cy="21719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ZoneTexte 10">
                <a:extLst>
                  <a:ext uri="{FF2B5EF4-FFF2-40B4-BE49-F238E27FC236}">
                    <a16:creationId xmlns:a16="http://schemas.microsoft.com/office/drawing/2014/main" id="{D7011B23-195B-44CF-90A0-B15770A4E1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8871" y="5421912"/>
                <a:ext cx="372658" cy="2940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>
                    <a:latin typeface="Berlin Sans FB" pitchFamily="34" charset="0"/>
                  </a:rPr>
                  <a:t>=R</a:t>
                </a:r>
                <a:r>
                  <a:rPr lang="fr-FR" sz="1600" baseline="-25000">
                    <a:latin typeface="Berlin Sans FB" pitchFamily="34" charset="0"/>
                  </a:rPr>
                  <a:t>t</a:t>
                </a:r>
              </a:p>
            </p:txBody>
          </p:sp>
          <p:sp>
            <p:nvSpPr>
              <p:cNvPr id="47" name="ZoneTexte 13">
                <a:extLst>
                  <a:ext uri="{FF2B5EF4-FFF2-40B4-BE49-F238E27FC236}">
                    <a16:creationId xmlns:a16="http://schemas.microsoft.com/office/drawing/2014/main" id="{12BF83D2-B201-4078-86E8-562CD8CB84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3008" y="5429264"/>
                <a:ext cx="396944" cy="2940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>
                    <a:latin typeface="Berlin Sans FB" pitchFamily="34" charset="0"/>
                  </a:rPr>
                  <a:t>R</a:t>
                </a:r>
                <a:r>
                  <a:rPr lang="fr-FR" sz="1600" baseline="-25000">
                    <a:latin typeface="Berlin Sans FB" pitchFamily="34" charset="0"/>
                  </a:rPr>
                  <a:t>u</a:t>
                </a:r>
                <a:r>
                  <a:rPr lang="fr-FR" sz="1600">
                    <a:latin typeface="Berlin Sans FB" pitchFamily="34" charset="0"/>
                  </a:rPr>
                  <a:t>=</a:t>
                </a:r>
              </a:p>
            </p:txBody>
          </p:sp>
        </p:grp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17116D25-430E-402D-AE96-8B040E213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70238"/>
            <a:stretch>
              <a:fillRect/>
            </a:stretch>
          </p:blipFill>
          <p:spPr bwMode="auto">
            <a:xfrm>
              <a:off x="1285883" y="4664536"/>
              <a:ext cx="1785919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3CBADC4-69CB-4D3B-98F6-D0FD9B053B4C}"/>
                </a:ext>
              </a:extLst>
            </p:cNvPr>
            <p:cNvSpPr/>
            <p:nvPr/>
          </p:nvSpPr>
          <p:spPr>
            <a:xfrm>
              <a:off x="5907474" y="3646765"/>
              <a:ext cx="320103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dirty="0">
                  <a:solidFill>
                    <a:srgbClr val="0000FF"/>
                  </a:solidFill>
                  <a:latin typeface="Trebuchet MS" panose="020B0603020202020204" pitchFamily="34" charset="0"/>
                </a:rPr>
                <a:t>Triangle d’</a:t>
              </a:r>
              <a:r>
                <a:rPr lang="fr-FR" dirty="0" err="1">
                  <a:solidFill>
                    <a:srgbClr val="0000FF"/>
                  </a:solidFill>
                  <a:latin typeface="Trebuchet MS" panose="020B0603020202020204" pitchFamily="34" charset="0"/>
                </a:rPr>
                <a:t>unitarité</a:t>
              </a:r>
              <a:r>
                <a:rPr lang="fr-FR" dirty="0">
                  <a:solidFill>
                    <a:srgbClr val="0000FF"/>
                  </a:solidFill>
                  <a:latin typeface="Trebuchet MS" panose="020B0603020202020204" pitchFamily="34" charset="0"/>
                </a:rPr>
                <a:t> dans le plan complexe (</a:t>
              </a:r>
              <a:r>
                <a:rPr lang="fr-FR" dirty="0" err="1">
                  <a:solidFill>
                    <a:srgbClr val="0000FF"/>
                  </a:solidFill>
                  <a:latin typeface="Trebuchet MS" panose="020B0603020202020204" pitchFamily="34" charset="0"/>
                </a:rPr>
                <a:t>ρ̅,η</a:t>
              </a:r>
              <a:r>
                <a:rPr lang="fr-FR" dirty="0">
                  <a:solidFill>
                    <a:srgbClr val="0000FF"/>
                  </a:solidFill>
                  <a:latin typeface="Trebuchet MS" panose="020B0603020202020204" pitchFamily="34" charset="0"/>
                </a:rPr>
                <a:t>̅) :
</a:t>
              </a:r>
              <a:endParaRPr lang="en-GB" dirty="0">
                <a:solidFill>
                  <a:srgbClr val="0000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B1958AA6-04B0-437D-9BA2-BC06F65FFD9E}"/>
                </a:ext>
              </a:extLst>
            </p:cNvPr>
            <p:cNvSpPr txBox="1"/>
            <p:nvPr/>
          </p:nvSpPr>
          <p:spPr bwMode="auto">
            <a:xfrm>
              <a:off x="0" y="4003812"/>
              <a:ext cx="5000628" cy="800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GB" sz="1400">
                  <a:latin typeface="Trebuchet MS" panose="020B0603020202020204" pitchFamily="34" charset="0"/>
                </a:rPr>
                <a:t>Parametrisation « à  la Wolfenstein » phase invariant </a:t>
              </a:r>
            </a:p>
            <a:p>
              <a:r>
                <a:rPr lang="en-GB" sz="1400">
                  <a:latin typeface="Trebuchet MS" panose="020B0603020202020204" pitchFamily="34" charset="0"/>
                </a:rPr>
                <a:t>&amp; valid at any orders in</a:t>
              </a:r>
              <a:r>
                <a:rPr lang="en-GB">
                  <a:latin typeface="Trebuchet MS" panose="020B0603020202020204" pitchFamily="34" charset="0"/>
                  <a:sym typeface="Symbol" panose="05050102010706020507" pitchFamily="18" charset="2"/>
                </a:rPr>
                <a:t>  </a:t>
              </a:r>
              <a:r>
                <a:rPr lang="en-GB">
                  <a:solidFill>
                    <a:srgbClr val="FF0000"/>
                  </a:solidFill>
                  <a:latin typeface="Trebuchet MS" panose="020B0603020202020204" pitchFamily="34" charset="0"/>
                </a:rPr>
                <a:t>@ CKMfitter </a:t>
              </a:r>
            </a:p>
            <a:p>
              <a:r>
                <a:rPr lang="en-GB" sz="1100" b="1" i="1">
                  <a:latin typeface="+mj-lt"/>
                  <a:sym typeface="Symbol" pitchFamily="18" charset="2"/>
                </a:rPr>
                <a:t>(EPJ C41,  1-131, 2005) </a:t>
              </a:r>
              <a:r>
                <a:rPr lang="en-GB" sz="1400">
                  <a:latin typeface="Berlin Sans FB" pitchFamily="34" charset="0"/>
                </a:rPr>
                <a:t>: </a:t>
              </a:r>
              <a:endParaRPr lang="en-GB" sz="1400" dirty="0">
                <a:latin typeface="Symbol" pitchFamily="18" charset="2"/>
              </a:endParaRPr>
            </a:p>
          </p:txBody>
        </p:sp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8F54AFF8-6F2E-45EA-A20D-D5E9FB16A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r="32540"/>
            <a:stretch>
              <a:fillRect/>
            </a:stretch>
          </p:blipFill>
          <p:spPr bwMode="auto">
            <a:xfrm>
              <a:off x="-32" y="5378916"/>
              <a:ext cx="3828535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8F9F15EB-15E1-4007-A739-F9F2C3D39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" y="-27384"/>
            <a:ext cx="9144601" cy="11079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latin typeface="Trebuchet MS" panose="020B0603020202020204" pitchFamily="34" charset="0"/>
                <a:sym typeface="ZapfDingbats" pitchFamily="82" charset="2"/>
              </a:rPr>
              <a:t>La </a:t>
            </a:r>
            <a:r>
              <a:rPr lang="fr-FR" sz="2200" b="1" dirty="0">
                <a:solidFill>
                  <a:srgbClr val="FF0000"/>
                </a:solidFill>
                <a:latin typeface="Trebuchet MS" panose="020B0603020202020204" pitchFamily="34" charset="0"/>
                <a:sym typeface="ZapfDingbats" pitchFamily="82" charset="2"/>
              </a:rPr>
              <a:t>matrice CKM </a:t>
            </a:r>
            <a:r>
              <a:rPr lang="fr-FR" sz="2200" b="1" dirty="0">
                <a:latin typeface="Trebuchet MS" panose="020B0603020202020204" pitchFamily="34" charset="0"/>
                <a:sym typeface="ZapfDingbats" pitchFamily="82" charset="2"/>
              </a:rPr>
              <a:t>: le </a:t>
            </a:r>
            <a:r>
              <a:rPr lang="fr-FR" sz="2200" b="1" dirty="0">
                <a:solidFill>
                  <a:srgbClr val="008000"/>
                </a:solidFill>
                <a:latin typeface="Trebuchet MS" panose="020B0603020202020204" pitchFamily="34" charset="0"/>
                <a:sym typeface="ZapfDingbats" pitchFamily="82" charset="2"/>
              </a:rPr>
              <a:t>triangle d’</a:t>
            </a:r>
            <a:r>
              <a:rPr lang="fr-FR" sz="2200" b="1" dirty="0" err="1">
                <a:solidFill>
                  <a:srgbClr val="008000"/>
                </a:solidFill>
                <a:latin typeface="Trebuchet MS" panose="020B0603020202020204" pitchFamily="34" charset="0"/>
                <a:sym typeface="ZapfDingbats" pitchFamily="82" charset="2"/>
              </a:rPr>
              <a:t>unitarité</a:t>
            </a:r>
            <a:r>
              <a:rPr lang="fr-FR" sz="2200" b="1" dirty="0">
                <a:solidFill>
                  <a:srgbClr val="008000"/>
                </a:solidFill>
                <a:latin typeface="Trebuchet MS" panose="020B0603020202020204" pitchFamily="34" charset="0"/>
                <a:sym typeface="ZapfDingbats" pitchFamily="82" charset="2"/>
              </a:rPr>
              <a:t> </a:t>
            </a:r>
            <a:r>
              <a:rPr lang="fr-FR" sz="2200" b="1" dirty="0">
                <a:latin typeface="Trebuchet MS" panose="020B0603020202020204" pitchFamily="34" charset="0"/>
                <a:sym typeface="ZapfDingbats" pitchFamily="82" charset="2"/>
              </a:rPr>
              <a:t>&amp; 
La </a:t>
            </a:r>
            <a:r>
              <a:rPr lang="fr-FR" sz="2200" b="1" dirty="0" err="1">
                <a:solidFill>
                  <a:srgbClr val="0000FF"/>
                </a:solidFill>
                <a:latin typeface="Trebuchet MS" panose="020B0603020202020204" pitchFamily="34" charset="0"/>
                <a:sym typeface="ZapfDingbats" pitchFamily="82" charset="2"/>
              </a:rPr>
              <a:t>phénoménolgie</a:t>
            </a:r>
            <a:r>
              <a:rPr lang="fr-FR" sz="2200" b="1" dirty="0">
                <a:solidFill>
                  <a:srgbClr val="0000FF"/>
                </a:solidFill>
                <a:latin typeface="Trebuchet MS" panose="020B0603020202020204" pitchFamily="34" charset="0"/>
                <a:sym typeface="ZapfDingbats" pitchFamily="82" charset="2"/>
              </a:rPr>
              <a:t> très riche des saveurs de quarks  </a:t>
            </a:r>
            <a:r>
              <a:rPr lang="fr-FR" sz="2200" b="1" dirty="0">
                <a:solidFill>
                  <a:srgbClr val="FF0000"/>
                </a:solidFill>
                <a:latin typeface="Trebuchet MS" panose="020B0603020202020204" pitchFamily="34" charset="0"/>
                <a:sym typeface="ZapfDingbats" pitchFamily="82" charset="2"/>
              </a:rPr>
              <a:t>
</a:t>
            </a:r>
            <a:endParaRPr lang="en-GB" sz="2200" b="1" dirty="0">
              <a:solidFill>
                <a:srgbClr val="0000FF"/>
              </a:solidFill>
              <a:latin typeface="Trebuchet MS" panose="020B0603020202020204" pitchFamily="34" charset="0"/>
              <a:sym typeface="ZapfDingbats" pitchFamily="82" charset="2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1354B937-1736-470E-8A24-DF11F0A3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874274"/>
            <a:ext cx="4929222" cy="291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AAF30B3-B256-44E7-8B2B-7C03275D6007}"/>
              </a:ext>
            </a:extLst>
          </p:cNvPr>
          <p:cNvSpPr/>
          <p:nvPr/>
        </p:nvSpPr>
        <p:spPr>
          <a:xfrm>
            <a:off x="5220072" y="822771"/>
            <a:ext cx="392909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  <a:defRPr/>
            </a:pPr>
            <a:r>
              <a:rPr lang="en-GB" dirty="0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4 </a:t>
            </a:r>
            <a:r>
              <a:rPr lang="en-GB" dirty="0" err="1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paramètres</a:t>
            </a:r>
            <a:r>
              <a:rPr lang="en-GB" dirty="0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 (A, </a:t>
            </a:r>
            <a:r>
              <a:rPr lang="en-GB" sz="2000" dirty="0">
                <a:solidFill>
                  <a:srgbClr val="0000FF"/>
                </a:solidFill>
                <a:latin typeface="Trebuchet MS" panose="020B0603020202020204" pitchFamily="34" charset="0"/>
                <a:cs typeface="Arial" pitchFamily="34" charset="0"/>
                <a:sym typeface="Symbol"/>
              </a:rPr>
              <a:t></a:t>
            </a:r>
            <a:r>
              <a:rPr lang="en-GB" dirty="0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, </a:t>
            </a:r>
            <a:r>
              <a:rPr lang="en-GB" dirty="0">
                <a:solidFill>
                  <a:srgbClr val="0000FF"/>
                </a:solidFill>
                <a:latin typeface="Trebuchet MS" panose="020B0603020202020204" pitchFamily="34" charset="0"/>
                <a:cs typeface="Arial Bar" pitchFamily="34" charset="0"/>
                <a:sym typeface="Symbol" panose="05050102010706020507" pitchFamily="18" charset="2"/>
              </a:rPr>
              <a:t></a:t>
            </a:r>
            <a:r>
              <a:rPr lang="en-GB" dirty="0">
                <a:solidFill>
                  <a:srgbClr val="0000FF"/>
                </a:solidFill>
                <a:latin typeface="Trebuchet MS" panose="020B0603020202020204" pitchFamily="34" charset="0"/>
                <a:cs typeface="Arial Bar" pitchFamily="34" charset="0"/>
                <a:sym typeface="Symbol"/>
              </a:rPr>
              <a:t> &amp; )</a:t>
            </a:r>
            <a:r>
              <a:rPr lang="en-GB" dirty="0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 à </a:t>
            </a:r>
            <a:r>
              <a:rPr lang="en-GB" dirty="0" err="1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obtenir</a:t>
            </a:r>
            <a:r>
              <a:rPr lang="en-GB" dirty="0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/tester : physique des </a:t>
            </a:r>
            <a:r>
              <a:rPr lang="en-GB" dirty="0" err="1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nucléons</a:t>
            </a:r>
            <a:r>
              <a:rPr lang="en-GB" dirty="0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, K, D, B(s) &amp; physique top.</a:t>
            </a:r>
            <a:endParaRPr lang="en-GB" sz="800" dirty="0">
              <a:latin typeface="Trebuchet MS" panose="020B0603020202020204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</a:t>
            </a:r>
            <a:r>
              <a:rPr lang="en-GB" dirty="0">
                <a:solidFill>
                  <a:srgbClr val="0000FF"/>
                </a:solidFill>
                <a:latin typeface="Trebuchet MS" panose="020B0603020202020204" pitchFamily="34" charset="0"/>
                <a:sym typeface="Wingdings" pitchFamily="2" charset="2"/>
              </a:rPr>
              <a:t> </a:t>
            </a:r>
            <a:r>
              <a:rPr lang="fr-FR" dirty="0">
                <a:latin typeface="Trebuchet MS" panose="020B0603020202020204" pitchFamily="34" charset="0"/>
              </a:rPr>
              <a:t>relation d’</a:t>
            </a:r>
            <a:r>
              <a:rPr lang="fr-FR" dirty="0" err="1">
                <a:latin typeface="Trebuchet MS" panose="020B0603020202020204" pitchFamily="34" charset="0"/>
              </a:rPr>
              <a:t>unitarité</a:t>
            </a:r>
            <a:r>
              <a:rPr lang="fr-FR" dirty="0">
                <a:latin typeface="Trebuchet MS" panose="020B0603020202020204" pitchFamily="34" charset="0"/>
              </a:rPr>
              <a:t> dans le système B</a:t>
            </a:r>
            <a:r>
              <a:rPr lang="fr-FR" baseline="-25000" dirty="0">
                <a:latin typeface="Trebuchet MS" panose="020B0603020202020204" pitchFamily="34" charset="0"/>
              </a:rPr>
              <a:t>d  </a:t>
            </a:r>
            <a:r>
              <a:rPr lang="fr-FR" dirty="0">
                <a:latin typeface="Trebuchet MS" panose="020B0603020202020204" pitchFamily="34" charset="0"/>
              </a:rPr>
              <a:t>(1</a:t>
            </a:r>
            <a:r>
              <a:rPr lang="fr-FR" baseline="30000" dirty="0">
                <a:latin typeface="Trebuchet MS" panose="020B0603020202020204" pitchFamily="34" charset="0"/>
              </a:rPr>
              <a:t>ère</a:t>
            </a:r>
            <a:r>
              <a:rPr lang="fr-FR" dirty="0">
                <a:latin typeface="Trebuchet MS" panose="020B0603020202020204" pitchFamily="34" charset="0"/>
              </a:rPr>
              <a:t> ligne/3</a:t>
            </a:r>
            <a:r>
              <a:rPr lang="fr-FR" baseline="30000" dirty="0">
                <a:latin typeface="Trebuchet MS" panose="020B0603020202020204" pitchFamily="34" charset="0"/>
              </a:rPr>
              <a:t>ème</a:t>
            </a:r>
            <a:r>
              <a:rPr lang="fr-FR" dirty="0">
                <a:latin typeface="Trebuchet MS" panose="020B0603020202020204" pitchFamily="34" charset="0"/>
              </a:rPr>
              <a:t> colonne):
</a:t>
            </a:r>
            <a:endParaRPr lang="en-GB" dirty="0">
              <a:latin typeface="Trebuchet MS" panose="020B0603020202020204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rebuchet MS" panose="020B0603020202020204" pitchFamily="34" charset="0"/>
                <a:sym typeface="Wingdings" pitchFamily="2" charset="2"/>
              </a:rPr>
              <a:t> </a:t>
            </a:r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AC117CA4-EFBA-4923-8704-920E24FC6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735150"/>
            <a:ext cx="2916988" cy="6938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BF3B6D03-019F-455C-BDC9-9050D2B05D00}"/>
              </a:ext>
            </a:extLst>
          </p:cNvPr>
          <p:cNvGrpSpPr/>
          <p:nvPr/>
        </p:nvGrpSpPr>
        <p:grpSpPr>
          <a:xfrm>
            <a:off x="5500694" y="5733256"/>
            <a:ext cx="2738248" cy="504000"/>
            <a:chOff x="5500694" y="5858357"/>
            <a:chExt cx="2738248" cy="504000"/>
          </a:xfrm>
          <a:solidFill>
            <a:srgbClr val="FF0000">
              <a:alpha val="5000"/>
            </a:srgbClr>
          </a:solidFill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3F1130A-9FA6-4E7C-87D7-3D60B0DEA8EF}"/>
                </a:ext>
              </a:extLst>
            </p:cNvPr>
            <p:cNvSpPr/>
            <p:nvPr/>
          </p:nvSpPr>
          <p:spPr>
            <a:xfrm>
              <a:off x="5500694" y="5858357"/>
              <a:ext cx="642942" cy="432000"/>
            </a:xfrm>
            <a:prstGeom prst="ellipse">
              <a:avLst/>
            </a:prstGeom>
            <a:grpFill/>
            <a:ln w="28575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23EDE56-81D5-4E10-80BC-4820849391DB}"/>
                </a:ext>
              </a:extLst>
            </p:cNvPr>
            <p:cNvSpPr/>
            <p:nvPr/>
          </p:nvSpPr>
          <p:spPr>
            <a:xfrm>
              <a:off x="7596000" y="5930357"/>
              <a:ext cx="642942" cy="432000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44000"/>
              </a:schemeClr>
            </a:solidFill>
            <a:ln w="28575">
              <a:solidFill>
                <a:srgbClr val="00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>
                <a:solidFill>
                  <a:schemeClr val="tx1">
                    <a:lumMod val="95000"/>
                    <a:lumOff val="5000"/>
                  </a:schemeClr>
                </a:solidFill>
                <a:latin typeface="Berlin Sans FB" pitchFamily="34" charset="0"/>
              </a:endParaRPr>
            </a:p>
          </p:txBody>
        </p:sp>
      </p:grpSp>
      <p:sp>
        <p:nvSpPr>
          <p:cNvPr id="4" name="Espace réservé de la date 1">
            <a:extLst>
              <a:ext uri="{FF2B5EF4-FFF2-40B4-BE49-F238E27FC236}">
                <a16:creationId xmlns:a16="http://schemas.microsoft.com/office/drawing/2014/main" id="{9968275C-0186-7BA2-6866-1BA57B7ACBB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F307F4-BE12-8B92-E96D-BA97607B3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1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>
            <a:extLst>
              <a:ext uri="{FF2B5EF4-FFF2-40B4-BE49-F238E27FC236}">
                <a16:creationId xmlns:a16="http://schemas.microsoft.com/office/drawing/2014/main" id="{9B2B095F-83B7-43A1-943C-25AABBAF089B}"/>
              </a:ext>
            </a:extLst>
          </p:cNvPr>
          <p:cNvSpPr txBox="1"/>
          <p:nvPr/>
        </p:nvSpPr>
        <p:spPr bwMode="auto">
          <a:xfrm>
            <a:off x="-43919" y="2204864"/>
            <a:ext cx="9187919" cy="101566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rebuchet MS" panose="020B0603020202020204" pitchFamily="34" charset="0"/>
              </a:rPr>
              <a:t>Il y a déjà 12 ans, après la </a:t>
            </a:r>
            <a:r>
              <a:rPr lang="fr-FR" sz="2000" b="1" dirty="0" err="1">
                <a:latin typeface="Trebuchet MS" panose="020B0603020202020204" pitchFamily="34" charset="0"/>
              </a:rPr>
              <a:t>BaBar@SLAC</a:t>
            </a:r>
            <a:r>
              <a:rPr lang="fr-FR" sz="2000" b="1" dirty="0">
                <a:latin typeface="Trebuchet MS" panose="020B0603020202020204" pitchFamily="34" charset="0"/>
              </a:rPr>
              <a:t> et la </a:t>
            </a:r>
            <a:r>
              <a:rPr lang="fr-FR" sz="2000" b="1" dirty="0" err="1">
                <a:latin typeface="Trebuchet MS" panose="020B0603020202020204" pitchFamily="34" charset="0"/>
              </a:rPr>
              <a:t>Belle@KEK</a:t>
            </a:r>
            <a:r>
              <a:rPr lang="fr-FR" sz="2000" b="1" dirty="0">
                <a:latin typeface="Trebuchet MS" panose="020B0603020202020204" pitchFamily="34" charset="0"/>
              </a:rPr>
              <a:t> des usines B, nous le savions déjà! 
</a:t>
            </a:r>
            <a:endParaRPr lang="en-GB" sz="2000" b="1" dirty="0">
              <a:latin typeface="Trebuchet MS" panose="020B0603020202020204" pitchFamily="34" charset="0"/>
            </a:endParaRPr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617C19F-8E67-433A-978D-551CDA2F110F}"/>
              </a:ext>
            </a:extLst>
          </p:cNvPr>
          <p:cNvGrpSpPr/>
          <p:nvPr/>
        </p:nvGrpSpPr>
        <p:grpSpPr>
          <a:xfrm>
            <a:off x="3779912" y="3139221"/>
            <a:ext cx="5292081" cy="3170099"/>
            <a:chOff x="202035" y="5380859"/>
            <a:chExt cx="3937449" cy="2763134"/>
          </a:xfrm>
        </p:grpSpPr>
        <p:pic>
          <p:nvPicPr>
            <p:cNvPr id="27" name="Picture 1">
              <a:extLst>
                <a:ext uri="{FF2B5EF4-FFF2-40B4-BE49-F238E27FC236}">
                  <a16:creationId xmlns:a16="http://schemas.microsoft.com/office/drawing/2014/main" id="{053C1CA8-9EA0-4BAA-8B72-72DEB7AB2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507" y="5633437"/>
              <a:ext cx="1922515" cy="129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6E9A454-F546-44E0-92D2-C5EC06A21B22}"/>
                </a:ext>
              </a:extLst>
            </p:cNvPr>
            <p:cNvSpPr txBox="1"/>
            <p:nvPr/>
          </p:nvSpPr>
          <p:spPr bwMode="auto">
            <a:xfrm>
              <a:off x="202035" y="7014243"/>
              <a:ext cx="2089459" cy="804796"/>
            </a:xfrm>
            <a:prstGeom prst="rect">
              <a:avLst/>
            </a:prstGeom>
            <a:solidFill>
              <a:srgbClr val="0000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M. Kobayashi &amp; 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T. </a:t>
              </a:r>
              <a:r>
                <a:rPr lang="fr-FR" b="1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Masakwa</a:t>
              </a:r>
              <a:r>
                <a:rPr lang="fr-FR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, Prix Nobel de physique 2008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F5F6CF9-22FD-480F-862F-C622257C3C31}"/>
                </a:ext>
              </a:extLst>
            </p:cNvPr>
            <p:cNvSpPr txBox="1"/>
            <p:nvPr/>
          </p:nvSpPr>
          <p:spPr bwMode="auto">
            <a:xfrm>
              <a:off x="2353534" y="5380859"/>
              <a:ext cx="1785950" cy="2763134"/>
            </a:xfrm>
            <a:prstGeom prst="rect">
              <a:avLst/>
            </a:prstGeom>
            <a:solidFill>
              <a:srgbClr val="FFFFCC"/>
            </a:solidFill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Le mécanisme KM est la principale source de CPV à l’échelle de la EW (c’est-à-dire @ m</a:t>
              </a:r>
              <a:r>
                <a:rPr lang="fr-FR" sz="2000" b="1" baseline="-25000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W/Z)</a:t>
              </a:r>
            </a:p>
            <a:p>
              <a:pPr algn="ctr"/>
              <a:r>
                <a:rPr lang="fr-FR" sz="2000" b="1" dirty="0">
                  <a:solidFill>
                    <a:srgbClr val="0000FF"/>
                  </a:solidFill>
                  <a:latin typeface="Trebuchet MS" panose="020B0603020202020204" pitchFamily="34" charset="0"/>
                </a:rPr>
                <a:t>Mais il y a encore de la place pour la physique au-delà du MS!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FAB8A65-1CED-8893-4A81-8FFDC2C4B0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023"/>
          <a:stretch/>
        </p:blipFill>
        <p:spPr>
          <a:xfrm>
            <a:off x="0" y="-27383"/>
            <a:ext cx="9144000" cy="223224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8F9F15EB-15E1-4007-A739-F9F2C3D39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07" y="44624"/>
            <a:ext cx="8929689" cy="20621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PH" sz="3200" b="1" dirty="0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 </a:t>
            </a:r>
            <a:r>
              <a:rPr lang="fr-FR" sz="3200" b="1" dirty="0">
                <a:solidFill>
                  <a:srgbClr val="0000FF"/>
                </a:solidFill>
                <a:latin typeface="Trebuchet MS" panose="020B0603020202020204" pitchFamily="34" charset="0"/>
                <a:sym typeface="ZapfDingbats" pitchFamily="82" charset="2"/>
              </a:rPr>
              <a:t>L’angle CKM </a:t>
            </a:r>
            <a:r>
              <a:rPr lang="fr-FR" sz="3200" b="1" dirty="0">
                <a:solidFill>
                  <a:srgbClr val="0000FF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</a:t>
            </a:r>
            <a:r>
              <a:rPr lang="fr-FR" sz="3200" b="1" dirty="0">
                <a:solidFill>
                  <a:srgbClr val="0000FF"/>
                </a:solidFill>
                <a:latin typeface="Trebuchet MS" panose="020B0603020202020204" pitchFamily="34" charset="0"/>
                <a:sym typeface="ZapfDingbats" pitchFamily="82" charset="2"/>
              </a:rPr>
              <a:t> est un paramètre fondamental du MS lié</a:t>
            </a:r>
            <a:r>
              <a:rPr lang="fr-FR" sz="3200" b="1" dirty="0">
                <a:solidFill>
                  <a:srgbClr val="FF0000"/>
                </a:solidFill>
                <a:latin typeface="Trebuchet MS" panose="020B0603020202020204" pitchFamily="34" charset="0"/>
                <a:sym typeface="ZapfDingbats" pitchFamily="82" charset="2"/>
              </a:rPr>
              <a:t> à la phase complexe du mécanisme KM responsable de la violation CP dans le secteur des quarks</a:t>
            </a:r>
            <a:endParaRPr lang="en-PH" sz="3200" b="1" dirty="0">
              <a:latin typeface="Trebuchet MS" panose="020B0603020202020204" pitchFamily="34" charset="0"/>
              <a:sym typeface="ZapfDingbats" pitchFamily="82" charset="2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E7DBAC-81AB-51CD-D52C-585AF67C3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952219"/>
            <a:ext cx="3328704" cy="1928713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14705D8-8F60-48D1-4EF8-4180E00145B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E37734-B068-5F54-4D18-E042BBB02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726868"/>
            <a:ext cx="3328704" cy="17984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4C3766-F06D-BDC4-2D4A-A1FE09EB6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150"/>
            <a:ext cx="2133600" cy="47625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0928E-7A18-4E87-88D4-466F63FC40B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AB8A65-1CED-8893-4A81-8FFDC2C4B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023"/>
          <a:stretch/>
        </p:blipFill>
        <p:spPr>
          <a:xfrm>
            <a:off x="-108520" y="-27383"/>
            <a:ext cx="9361040" cy="136815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8F9F15EB-15E1-4007-A739-F9F2C3D39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19" y="142761"/>
            <a:ext cx="8929689" cy="156966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Les 25 dernières années ont vu d’énormes progrès en matière de </a:t>
            </a:r>
            <a:r>
              <a:rPr lang="fr-FR" sz="3200" b="1" dirty="0">
                <a:solidFill>
                  <a:srgbClr val="FF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métrologie CKM </a:t>
            </a:r>
            <a:r>
              <a:rPr lang="fr-FR" sz="3200" b="1" dirty="0">
                <a:solidFill>
                  <a:srgbClr val="0000FF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
</a:t>
            </a:r>
            <a:endParaRPr lang="en-PH" sz="3200" b="1" dirty="0">
              <a:latin typeface="Trebuchet MS" panose="020B0603020202020204" pitchFamily="34" charset="0"/>
              <a:sym typeface="ZapfDingbats" pitchFamily="82" charset="2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63721D-6B1D-8C44-B193-26308A142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922105"/>
            <a:ext cx="4639247" cy="43872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6B874D-5B0E-161B-BE80-82FE9FF85A9C}"/>
              </a:ext>
            </a:extLst>
          </p:cNvPr>
          <p:cNvSpPr txBox="1"/>
          <p:nvPr/>
        </p:nvSpPr>
        <p:spPr bwMode="auto">
          <a:xfrm>
            <a:off x="3393041" y="1578278"/>
            <a:ext cx="242566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rebuchet MS" panose="020B0603020202020204" pitchFamily="34" charset="0"/>
              </a:rPr>
              <a:t>1995: </a:t>
            </a:r>
            <a:r>
              <a:rPr lang="en-GB" sz="2000" b="1" dirty="0">
                <a:solidFill>
                  <a:srgbClr val="0000FF"/>
                </a:solidFill>
                <a:latin typeface="Trebuchet MS" panose="020B0603020202020204" pitchFamily="34" charset="0"/>
              </a:rPr>
              <a:t>après le LEP
</a:t>
            </a:r>
          </a:p>
        </p:txBody>
      </p:sp>
      <p:sp>
        <p:nvSpPr>
          <p:cNvPr id="4" name="Espace réservé de la date 1">
            <a:extLst>
              <a:ext uri="{FF2B5EF4-FFF2-40B4-BE49-F238E27FC236}">
                <a16:creationId xmlns:a16="http://schemas.microsoft.com/office/drawing/2014/main" id="{3A2CBF32-05BF-E16E-B406-6D2649DC8DA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24625"/>
            <a:ext cx="3059832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tx1"/>
                </a:solidFill>
              </a:rPr>
              <a:t>V. T., </a:t>
            </a:r>
            <a:r>
              <a:rPr lang="en-US" sz="1100" b="1" dirty="0" err="1">
                <a:solidFill>
                  <a:schemeClr val="tx1"/>
                </a:solidFill>
              </a:rPr>
              <a:t>LHCb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err="1">
                <a:solidFill>
                  <a:schemeClr val="tx1"/>
                </a:solidFill>
              </a:rPr>
              <a:t>CKMfitter</a:t>
            </a:r>
            <a:r>
              <a:rPr lang="en-US" sz="1100" b="1" dirty="0">
                <a:solidFill>
                  <a:schemeClr val="tx1"/>
                </a:solidFill>
              </a:rPr>
              <a:t>, LPC Clermont FD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2A29E22-456C-F0CA-071E-68A2CD171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426994"/>
            <a:ext cx="6889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1">
                <a:lumMod val="95000"/>
                <a:lumOff val="5000"/>
              </a:schemeClr>
            </a:solidFill>
            <a:latin typeface="Berlin Sans FB" pitchFamily="34" charset="0"/>
          </a:defRPr>
        </a:defPPr>
      </a:lstStyle>
    </a:spDef>
    <a:txDef>
      <a:spPr bwMode="auto">
        <a:noFill/>
        <a:ln w="9525" algn="ctr">
          <a:noFill/>
          <a:miter lim="800000"/>
          <a:headEnd/>
          <a:tailEnd/>
        </a:ln>
        <a:effectLst/>
      </a:spPr>
      <a:bodyPr wrap="none" rtlCol="0">
        <a:spAutoFit/>
      </a:bodyPr>
      <a:lstStyle>
        <a:defPPr>
          <a:defRPr sz="1600" dirty="0" err="1" smtClean="0">
            <a:latin typeface="Berlin Sans FB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92363</TotalTime>
  <Words>1772</Words>
  <Application>Microsoft Office PowerPoint</Application>
  <PresentationFormat>Affichage à l'écran (4:3)</PresentationFormat>
  <Paragraphs>215</Paragraphs>
  <Slides>31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6" baseType="lpstr">
      <vt:lpstr>Verdana</vt:lpstr>
      <vt:lpstr>Trebuchet MS</vt:lpstr>
      <vt:lpstr>Berlin Sans FB</vt:lpstr>
      <vt:lpstr>Calibri</vt:lpstr>
      <vt:lpstr>Arial</vt:lpstr>
      <vt:lpstr>Berlin Sans FB Demi</vt:lpstr>
      <vt:lpstr>Lucida Handwriting</vt:lpstr>
      <vt:lpstr>Arial Bar</vt:lpstr>
      <vt:lpstr>Wingdings</vt:lpstr>
      <vt:lpstr>Symbol</vt:lpstr>
      <vt:lpstr>Bernard MT Condensed</vt:lpstr>
      <vt:lpstr>Lucida Calligraphy</vt:lpstr>
      <vt:lpstr>Arial Black</vt:lpstr>
      <vt:lpstr>Thème Office</vt:lpstr>
      <vt:lpstr>Équation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lapp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tisserav</dc:creator>
  <cp:lastModifiedBy>Vincent TISSERAND</cp:lastModifiedBy>
  <cp:revision>4022</cp:revision>
  <cp:lastPrinted>2022-11-02T08:44:59Z</cp:lastPrinted>
  <dcterms:created xsi:type="dcterms:W3CDTF">2008-08-25T07:35:47Z</dcterms:created>
  <dcterms:modified xsi:type="dcterms:W3CDTF">2022-11-30T18:12:48Z</dcterms:modified>
</cp:coreProperties>
</file>