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59" r:id="rId5"/>
    <p:sldId id="260" r:id="rId6"/>
    <p:sldId id="265" r:id="rId7"/>
    <p:sldId id="266" r:id="rId8"/>
    <p:sldId id="269" r:id="rId9"/>
    <p:sldId id="262" r:id="rId10"/>
    <p:sldId id="268" r:id="rId11"/>
    <p:sldId id="263" r:id="rId12"/>
    <p:sldId id="271" r:id="rId13"/>
    <p:sldId id="272" r:id="rId14"/>
    <p:sldId id="273" r:id="rId15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6" autoAdjust="0"/>
  </p:normalViewPr>
  <p:slideViewPr>
    <p:cSldViewPr>
      <p:cViewPr varScale="1">
        <p:scale>
          <a:sx n="116" d="100"/>
          <a:sy n="116" d="100"/>
        </p:scale>
        <p:origin x="276" y="114"/>
      </p:cViewPr>
      <p:guideLst>
        <p:guide orient="horz" pos="2160"/>
        <p:guide pos="59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395AB-4238-4358-8A23-A4A193D54EA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63EE162-7942-4A22-924C-C4F4EACD288D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7030A0"/>
              </a:solidFill>
            </a:rPr>
            <a:t>2011      </a:t>
          </a:r>
        </a:p>
        <a:p>
          <a:r>
            <a:rPr lang="fr-FR" sz="1400" b="1" dirty="0" smtClean="0">
              <a:solidFill>
                <a:srgbClr val="7030A0"/>
              </a:solidFill>
            </a:rPr>
            <a:t>Début R&amp;D</a:t>
          </a:r>
          <a:endParaRPr lang="fr-FR" sz="1400" b="1" dirty="0">
            <a:solidFill>
              <a:srgbClr val="7030A0"/>
            </a:solidFill>
          </a:endParaRPr>
        </a:p>
      </dgm:t>
    </dgm:pt>
    <dgm:pt modelId="{3A5F3FBF-E0D9-40EC-A7EF-28B32C1DE2C1}" type="parTrans" cxnId="{290DB31C-F7C6-4F3C-8B5A-ACFD52C8015F}">
      <dgm:prSet/>
      <dgm:spPr/>
      <dgm:t>
        <a:bodyPr/>
        <a:lstStyle/>
        <a:p>
          <a:endParaRPr lang="fr-FR"/>
        </a:p>
      </dgm:t>
    </dgm:pt>
    <dgm:pt modelId="{24F13274-6C23-462F-8DCC-29D86F32F96A}" type="sibTrans" cxnId="{290DB31C-F7C6-4F3C-8B5A-ACFD52C8015F}">
      <dgm:prSet/>
      <dgm:spPr/>
      <dgm:t>
        <a:bodyPr/>
        <a:lstStyle/>
        <a:p>
          <a:endParaRPr lang="fr-FR"/>
        </a:p>
      </dgm:t>
    </dgm:pt>
    <dgm:pt modelId="{BD8504CF-AEC4-40ED-98D1-287FF99FA6FF}">
      <dgm:prSet phldrT="[Texte]" custT="1"/>
      <dgm:spPr/>
      <dgm:t>
        <a:bodyPr/>
        <a:lstStyle/>
        <a:p>
          <a:endParaRPr lang="fr-FR" sz="1400" b="1" dirty="0">
            <a:solidFill>
              <a:srgbClr val="7030A0"/>
            </a:solidFill>
          </a:endParaRPr>
        </a:p>
      </dgm:t>
    </dgm:pt>
    <dgm:pt modelId="{0620A0FB-5B61-427E-995A-7AC60D0AA7F0}" type="parTrans" cxnId="{535A0861-C140-484B-A8E5-EF9E06BAF6E6}">
      <dgm:prSet/>
      <dgm:spPr/>
      <dgm:t>
        <a:bodyPr/>
        <a:lstStyle/>
        <a:p>
          <a:endParaRPr lang="fr-FR"/>
        </a:p>
      </dgm:t>
    </dgm:pt>
    <dgm:pt modelId="{C305B434-C8EF-4532-9E28-65C03E250B1B}" type="sibTrans" cxnId="{535A0861-C140-484B-A8E5-EF9E06BAF6E6}">
      <dgm:prSet/>
      <dgm:spPr/>
      <dgm:t>
        <a:bodyPr/>
        <a:lstStyle/>
        <a:p>
          <a:endParaRPr lang="fr-FR"/>
        </a:p>
      </dgm:t>
    </dgm:pt>
    <dgm:pt modelId="{597D58EE-8451-4DF9-BE60-E23BFBC64D61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7030A0"/>
              </a:solidFill>
            </a:rPr>
            <a:t>27 avril 2016  </a:t>
          </a:r>
          <a:r>
            <a:rPr lang="en-GB" sz="1400" b="1" dirty="0" smtClean="0">
              <a:solidFill>
                <a:srgbClr val="7030A0"/>
              </a:solidFill>
            </a:rPr>
            <a:t>Engineering Design Review de </a:t>
          </a:r>
          <a:r>
            <a:rPr lang="en-GB" sz="1400" b="1" dirty="0" err="1" smtClean="0">
              <a:solidFill>
                <a:srgbClr val="7030A0"/>
              </a:solidFill>
            </a:rPr>
            <a:t>l’électronique</a:t>
          </a:r>
          <a:r>
            <a:rPr lang="en-GB" sz="1400" b="1" dirty="0" smtClean="0">
              <a:solidFill>
                <a:srgbClr val="7030A0"/>
              </a:solidFill>
            </a:rPr>
            <a:t>(CERN)</a:t>
          </a:r>
          <a:endParaRPr lang="fr-FR" sz="1400" b="1" dirty="0">
            <a:solidFill>
              <a:srgbClr val="7030A0"/>
            </a:solidFill>
          </a:endParaRPr>
        </a:p>
      </dgm:t>
    </dgm:pt>
    <dgm:pt modelId="{02FD530D-0DAE-4DD7-AAF3-E02462DE7ECC}" type="parTrans" cxnId="{794BF534-37AF-452C-9689-B943DE80CFAB}">
      <dgm:prSet/>
      <dgm:spPr/>
      <dgm:t>
        <a:bodyPr/>
        <a:lstStyle/>
        <a:p>
          <a:endParaRPr lang="fr-FR"/>
        </a:p>
      </dgm:t>
    </dgm:pt>
    <dgm:pt modelId="{B6FE3759-CB37-4CC9-93E5-C6C6F2B84BBC}" type="sibTrans" cxnId="{794BF534-37AF-452C-9689-B943DE80CFAB}">
      <dgm:prSet/>
      <dgm:spPr/>
      <dgm:t>
        <a:bodyPr/>
        <a:lstStyle/>
        <a:p>
          <a:endParaRPr lang="fr-FR"/>
        </a:p>
      </dgm:t>
    </dgm:pt>
    <dgm:pt modelId="{DBB52149-337B-4853-9A9E-E8CEDEE44FA6}">
      <dgm:prSet phldrT="[Texte]" custT="1"/>
      <dgm:spPr/>
      <dgm:t>
        <a:bodyPr/>
        <a:lstStyle/>
        <a:p>
          <a:endParaRPr lang="fr-FR" sz="1400" b="1" dirty="0">
            <a:solidFill>
              <a:srgbClr val="7030A0"/>
            </a:solidFill>
          </a:endParaRPr>
        </a:p>
      </dgm:t>
    </dgm:pt>
    <dgm:pt modelId="{990BE04B-ABCC-4910-B6F5-6911484E5914}" type="parTrans" cxnId="{BCB42AC3-9564-45F4-BEBA-E1F94532B478}">
      <dgm:prSet/>
      <dgm:spPr/>
      <dgm:t>
        <a:bodyPr/>
        <a:lstStyle/>
        <a:p>
          <a:endParaRPr lang="fr-FR"/>
        </a:p>
      </dgm:t>
    </dgm:pt>
    <dgm:pt modelId="{39BD7C12-DFC4-4326-B830-21C3E4112458}" type="sibTrans" cxnId="{BCB42AC3-9564-45F4-BEBA-E1F94532B478}">
      <dgm:prSet/>
      <dgm:spPr/>
      <dgm:t>
        <a:bodyPr/>
        <a:lstStyle/>
        <a:p>
          <a:endParaRPr lang="fr-FR"/>
        </a:p>
      </dgm:t>
    </dgm:pt>
    <dgm:pt modelId="{E0FDFED5-5758-4A63-A3EC-5E58F7203FE5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7030A0"/>
              </a:solidFill>
            </a:rPr>
            <a:t>Mai 2018   </a:t>
          </a:r>
        </a:p>
        <a:p>
          <a:r>
            <a:rPr lang="fr-FR" sz="1400" b="1" dirty="0" smtClean="0">
              <a:solidFill>
                <a:srgbClr val="7030A0"/>
              </a:solidFill>
            </a:rPr>
            <a:t>Retour de fonderie du 1</a:t>
          </a:r>
          <a:r>
            <a:rPr lang="fr-FR" sz="1400" b="1" baseline="30000" dirty="0" smtClean="0">
              <a:solidFill>
                <a:srgbClr val="7030A0"/>
              </a:solidFill>
            </a:rPr>
            <a:t>er</a:t>
          </a:r>
          <a:r>
            <a:rPr lang="fr-FR" sz="1400" b="1" dirty="0" smtClean="0">
              <a:solidFill>
                <a:srgbClr val="7030A0"/>
              </a:solidFill>
            </a:rPr>
            <a:t> wafer et mis en boîtier des 1</a:t>
          </a:r>
          <a:r>
            <a:rPr lang="fr-FR" sz="1400" b="1" baseline="30000" dirty="0" smtClean="0">
              <a:solidFill>
                <a:srgbClr val="7030A0"/>
              </a:solidFill>
            </a:rPr>
            <a:t>ers</a:t>
          </a:r>
          <a:r>
            <a:rPr lang="fr-FR" sz="1400" b="1" dirty="0" smtClean="0">
              <a:solidFill>
                <a:srgbClr val="7030A0"/>
              </a:solidFill>
            </a:rPr>
            <a:t> chips pour tests et validation.</a:t>
          </a:r>
          <a:endParaRPr lang="fr-FR" sz="1400" b="1" dirty="0">
            <a:solidFill>
              <a:srgbClr val="7030A0"/>
            </a:solidFill>
          </a:endParaRPr>
        </a:p>
      </dgm:t>
    </dgm:pt>
    <dgm:pt modelId="{92CB9F3A-78E4-4884-8AC2-BCB0DB9A5DDF}" type="parTrans" cxnId="{867EE441-91D9-4D14-B8B1-1B430872019C}">
      <dgm:prSet/>
      <dgm:spPr/>
      <dgm:t>
        <a:bodyPr/>
        <a:lstStyle/>
        <a:p>
          <a:endParaRPr lang="fr-FR"/>
        </a:p>
      </dgm:t>
    </dgm:pt>
    <dgm:pt modelId="{A1E8DC9A-B9F6-434B-8102-BA25C15B127E}" type="sibTrans" cxnId="{867EE441-91D9-4D14-B8B1-1B430872019C}">
      <dgm:prSet/>
      <dgm:spPr/>
      <dgm:t>
        <a:bodyPr/>
        <a:lstStyle/>
        <a:p>
          <a:endParaRPr lang="fr-FR"/>
        </a:p>
      </dgm:t>
    </dgm:pt>
    <dgm:pt modelId="{8F38AC67-C8F3-4D15-8527-A2D374360254}" type="pres">
      <dgm:prSet presAssocID="{ED3395AB-4238-4358-8A23-A4A193D54EA5}" presName="Name0" presStyleCnt="0">
        <dgm:presLayoutVars>
          <dgm:dir/>
          <dgm:resizeHandles val="exact"/>
        </dgm:presLayoutVars>
      </dgm:prSet>
      <dgm:spPr/>
    </dgm:pt>
    <dgm:pt modelId="{6DE29B92-E31E-41C3-9815-0A5CD7A7FADC}" type="pres">
      <dgm:prSet presAssocID="{ED3395AB-4238-4358-8A23-A4A193D54EA5}" presName="arrow" presStyleLbl="bgShp" presStyleIdx="0" presStyleCnt="1"/>
      <dgm:spPr/>
    </dgm:pt>
    <dgm:pt modelId="{A62021B1-7417-4CF5-8A9A-382EF74BDE5B}" type="pres">
      <dgm:prSet presAssocID="{ED3395AB-4238-4358-8A23-A4A193D54EA5}" presName="points" presStyleCnt="0"/>
      <dgm:spPr/>
    </dgm:pt>
    <dgm:pt modelId="{4913CC1F-4286-41BE-9A75-D81DDF2A7F9F}" type="pres">
      <dgm:prSet presAssocID="{763EE162-7942-4A22-924C-C4F4EACD288D}" presName="compositeA" presStyleCnt="0"/>
      <dgm:spPr/>
    </dgm:pt>
    <dgm:pt modelId="{72ED0D6D-72BA-4117-A081-7000E52A039E}" type="pres">
      <dgm:prSet presAssocID="{763EE162-7942-4A22-924C-C4F4EACD288D}" presName="textA" presStyleLbl="revTx" presStyleIdx="0" presStyleCnt="5" custScaleX="214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3FC664-50DE-4F92-ACC8-4F34870C9DF6}" type="pres">
      <dgm:prSet presAssocID="{763EE162-7942-4A22-924C-C4F4EACD288D}" presName="circleA" presStyleLbl="node1" presStyleIdx="0" presStyleCnt="5"/>
      <dgm:spPr/>
    </dgm:pt>
    <dgm:pt modelId="{704E0951-5922-4291-B244-3F148E567656}" type="pres">
      <dgm:prSet presAssocID="{763EE162-7942-4A22-924C-C4F4EACD288D}" presName="spaceA" presStyleCnt="0"/>
      <dgm:spPr/>
    </dgm:pt>
    <dgm:pt modelId="{DC9AF34E-3ACB-47A2-84D8-0913FFDD8C97}" type="pres">
      <dgm:prSet presAssocID="{24F13274-6C23-462F-8DCC-29D86F32F96A}" presName="space" presStyleCnt="0"/>
      <dgm:spPr/>
    </dgm:pt>
    <dgm:pt modelId="{7A972DC0-F71E-49E8-93B0-65F4DA99EE21}" type="pres">
      <dgm:prSet presAssocID="{BD8504CF-AEC4-40ED-98D1-287FF99FA6FF}" presName="compositeB" presStyleCnt="0"/>
      <dgm:spPr/>
    </dgm:pt>
    <dgm:pt modelId="{372CA314-B1A1-443F-B0FE-8743E46B6E9F}" type="pres">
      <dgm:prSet presAssocID="{BD8504CF-AEC4-40ED-98D1-287FF99FA6FF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A3BA0-3722-46C0-9D97-9E14C4787182}" type="pres">
      <dgm:prSet presAssocID="{BD8504CF-AEC4-40ED-98D1-287FF99FA6FF}" presName="circleB" presStyleLbl="node1" presStyleIdx="1" presStyleCnt="5"/>
      <dgm:spPr/>
    </dgm:pt>
    <dgm:pt modelId="{15E74B49-9B72-4DFE-8EA3-BDE006A05C70}" type="pres">
      <dgm:prSet presAssocID="{BD8504CF-AEC4-40ED-98D1-287FF99FA6FF}" presName="spaceB" presStyleCnt="0"/>
      <dgm:spPr/>
    </dgm:pt>
    <dgm:pt modelId="{D1FF62BA-5998-41D1-ABAB-28865B69871A}" type="pres">
      <dgm:prSet presAssocID="{C305B434-C8EF-4532-9E28-65C03E250B1B}" presName="space" presStyleCnt="0"/>
      <dgm:spPr/>
    </dgm:pt>
    <dgm:pt modelId="{D9201B4C-0745-4A56-8007-09CE39D54A94}" type="pres">
      <dgm:prSet presAssocID="{597D58EE-8451-4DF9-BE60-E23BFBC64D61}" presName="compositeA" presStyleCnt="0"/>
      <dgm:spPr/>
    </dgm:pt>
    <dgm:pt modelId="{CA298EEC-2C49-4DAB-8E1A-F5E717E4E715}" type="pres">
      <dgm:prSet presAssocID="{597D58EE-8451-4DF9-BE60-E23BFBC64D61}" presName="textA" presStyleLbl="revTx" presStyleIdx="2" presStyleCnt="5" custScaleX="334700">
        <dgm:presLayoutVars>
          <dgm:bulletEnabled val="1"/>
        </dgm:presLayoutVars>
      </dgm:prSet>
      <dgm:spPr/>
    </dgm:pt>
    <dgm:pt modelId="{83F49C0D-3EAC-4D5D-BCB5-955F067669E4}" type="pres">
      <dgm:prSet presAssocID="{597D58EE-8451-4DF9-BE60-E23BFBC64D61}" presName="circleA" presStyleLbl="node1" presStyleIdx="2" presStyleCnt="5"/>
      <dgm:spPr/>
    </dgm:pt>
    <dgm:pt modelId="{4A1B82D2-9BD0-4ECA-ACFD-5852E165FB29}" type="pres">
      <dgm:prSet presAssocID="{597D58EE-8451-4DF9-BE60-E23BFBC64D61}" presName="spaceA" presStyleCnt="0"/>
      <dgm:spPr/>
    </dgm:pt>
    <dgm:pt modelId="{7F43E246-C8DC-41CC-860F-777B6EFCF60B}" type="pres">
      <dgm:prSet presAssocID="{B6FE3759-CB37-4CC9-93E5-C6C6F2B84BBC}" presName="space" presStyleCnt="0"/>
      <dgm:spPr/>
    </dgm:pt>
    <dgm:pt modelId="{BB88B05A-3BB5-4AD6-B9F3-47D4059562BD}" type="pres">
      <dgm:prSet presAssocID="{DBB52149-337B-4853-9A9E-E8CEDEE44FA6}" presName="compositeB" presStyleCnt="0"/>
      <dgm:spPr/>
    </dgm:pt>
    <dgm:pt modelId="{A287C242-AA3C-46CC-A55B-149ECEB5DC29}" type="pres">
      <dgm:prSet presAssocID="{DBB52149-337B-4853-9A9E-E8CEDEE44FA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D114-19E5-4B9C-8C46-50FFACA1ADE7}" type="pres">
      <dgm:prSet presAssocID="{DBB52149-337B-4853-9A9E-E8CEDEE44FA6}" presName="circleB" presStyleLbl="node1" presStyleIdx="3" presStyleCnt="5"/>
      <dgm:spPr/>
    </dgm:pt>
    <dgm:pt modelId="{7272DE2B-0FCC-4059-88D9-BA582CD940A2}" type="pres">
      <dgm:prSet presAssocID="{DBB52149-337B-4853-9A9E-E8CEDEE44FA6}" presName="spaceB" presStyleCnt="0"/>
      <dgm:spPr/>
    </dgm:pt>
    <dgm:pt modelId="{7127DC5F-7721-44AC-958B-9FA29FAA8051}" type="pres">
      <dgm:prSet presAssocID="{39BD7C12-DFC4-4326-B830-21C3E4112458}" presName="space" presStyleCnt="0"/>
      <dgm:spPr/>
    </dgm:pt>
    <dgm:pt modelId="{4BEB7CEE-E221-46A3-9FDD-4C126086B159}" type="pres">
      <dgm:prSet presAssocID="{E0FDFED5-5758-4A63-A3EC-5E58F7203FE5}" presName="compositeA" presStyleCnt="0"/>
      <dgm:spPr/>
    </dgm:pt>
    <dgm:pt modelId="{65597D62-C882-4549-B92A-74866A812E4F}" type="pres">
      <dgm:prSet presAssocID="{E0FDFED5-5758-4A63-A3EC-5E58F7203FE5}" presName="textA" presStyleLbl="revTx" presStyleIdx="4" presStyleCnt="5" custScaleX="374405">
        <dgm:presLayoutVars>
          <dgm:bulletEnabled val="1"/>
        </dgm:presLayoutVars>
      </dgm:prSet>
      <dgm:spPr/>
    </dgm:pt>
    <dgm:pt modelId="{D0A52CD0-FCF6-40D2-B4F6-60388E51AF5D}" type="pres">
      <dgm:prSet presAssocID="{E0FDFED5-5758-4A63-A3EC-5E58F7203FE5}" presName="circleA" presStyleLbl="node1" presStyleIdx="4" presStyleCnt="5"/>
      <dgm:spPr/>
    </dgm:pt>
    <dgm:pt modelId="{49119A18-32BA-43BE-9D79-E2E5F143DF3E}" type="pres">
      <dgm:prSet presAssocID="{E0FDFED5-5758-4A63-A3EC-5E58F7203FE5}" presName="spaceA" presStyleCnt="0"/>
      <dgm:spPr/>
    </dgm:pt>
  </dgm:ptLst>
  <dgm:cxnLst>
    <dgm:cxn modelId="{F88C420D-5E22-4FC5-B4E5-5EA6F613A7D0}" type="presOf" srcId="{763EE162-7942-4A22-924C-C4F4EACD288D}" destId="{72ED0D6D-72BA-4117-A081-7000E52A039E}" srcOrd="0" destOrd="0" presId="urn:microsoft.com/office/officeart/2005/8/layout/hProcess11"/>
    <dgm:cxn modelId="{A2878B63-6F52-4C75-A60D-F49F4B391EAF}" type="presOf" srcId="{ED3395AB-4238-4358-8A23-A4A193D54EA5}" destId="{8F38AC67-C8F3-4D15-8527-A2D374360254}" srcOrd="0" destOrd="0" presId="urn:microsoft.com/office/officeart/2005/8/layout/hProcess11"/>
    <dgm:cxn modelId="{48AAE10D-1C36-4F0A-9F91-EC075EE0584E}" type="presOf" srcId="{E0FDFED5-5758-4A63-A3EC-5E58F7203FE5}" destId="{65597D62-C882-4549-B92A-74866A812E4F}" srcOrd="0" destOrd="0" presId="urn:microsoft.com/office/officeart/2005/8/layout/hProcess11"/>
    <dgm:cxn modelId="{794BF534-37AF-452C-9689-B943DE80CFAB}" srcId="{ED3395AB-4238-4358-8A23-A4A193D54EA5}" destId="{597D58EE-8451-4DF9-BE60-E23BFBC64D61}" srcOrd="2" destOrd="0" parTransId="{02FD530D-0DAE-4DD7-AAF3-E02462DE7ECC}" sibTransId="{B6FE3759-CB37-4CC9-93E5-C6C6F2B84BBC}"/>
    <dgm:cxn modelId="{BCB42AC3-9564-45F4-BEBA-E1F94532B478}" srcId="{ED3395AB-4238-4358-8A23-A4A193D54EA5}" destId="{DBB52149-337B-4853-9A9E-E8CEDEE44FA6}" srcOrd="3" destOrd="0" parTransId="{990BE04B-ABCC-4910-B6F5-6911484E5914}" sibTransId="{39BD7C12-DFC4-4326-B830-21C3E4112458}"/>
    <dgm:cxn modelId="{76BAE246-B6EB-483A-B61D-D14FD11D013E}" type="presOf" srcId="{BD8504CF-AEC4-40ED-98D1-287FF99FA6FF}" destId="{372CA314-B1A1-443F-B0FE-8743E46B6E9F}" srcOrd="0" destOrd="0" presId="urn:microsoft.com/office/officeart/2005/8/layout/hProcess11"/>
    <dgm:cxn modelId="{867EE441-91D9-4D14-B8B1-1B430872019C}" srcId="{ED3395AB-4238-4358-8A23-A4A193D54EA5}" destId="{E0FDFED5-5758-4A63-A3EC-5E58F7203FE5}" srcOrd="4" destOrd="0" parTransId="{92CB9F3A-78E4-4884-8AC2-BCB0DB9A5DDF}" sibTransId="{A1E8DC9A-B9F6-434B-8102-BA25C15B127E}"/>
    <dgm:cxn modelId="{535A0861-C140-484B-A8E5-EF9E06BAF6E6}" srcId="{ED3395AB-4238-4358-8A23-A4A193D54EA5}" destId="{BD8504CF-AEC4-40ED-98D1-287FF99FA6FF}" srcOrd="1" destOrd="0" parTransId="{0620A0FB-5B61-427E-995A-7AC60D0AA7F0}" sibTransId="{C305B434-C8EF-4532-9E28-65C03E250B1B}"/>
    <dgm:cxn modelId="{290DB31C-F7C6-4F3C-8B5A-ACFD52C8015F}" srcId="{ED3395AB-4238-4358-8A23-A4A193D54EA5}" destId="{763EE162-7942-4A22-924C-C4F4EACD288D}" srcOrd="0" destOrd="0" parTransId="{3A5F3FBF-E0D9-40EC-A7EF-28B32C1DE2C1}" sibTransId="{24F13274-6C23-462F-8DCC-29D86F32F96A}"/>
    <dgm:cxn modelId="{6D123DE8-9599-40CA-A6A2-7701107A770E}" type="presOf" srcId="{DBB52149-337B-4853-9A9E-E8CEDEE44FA6}" destId="{A287C242-AA3C-46CC-A55B-149ECEB5DC29}" srcOrd="0" destOrd="0" presId="urn:microsoft.com/office/officeart/2005/8/layout/hProcess11"/>
    <dgm:cxn modelId="{7214B1EF-E041-44F7-889A-19F24CBAA301}" type="presOf" srcId="{597D58EE-8451-4DF9-BE60-E23BFBC64D61}" destId="{CA298EEC-2C49-4DAB-8E1A-F5E717E4E715}" srcOrd="0" destOrd="0" presId="urn:microsoft.com/office/officeart/2005/8/layout/hProcess11"/>
    <dgm:cxn modelId="{0679DFB1-79B0-472C-A9FE-1E2BD57F564F}" type="presParOf" srcId="{8F38AC67-C8F3-4D15-8527-A2D374360254}" destId="{6DE29B92-E31E-41C3-9815-0A5CD7A7FADC}" srcOrd="0" destOrd="0" presId="urn:microsoft.com/office/officeart/2005/8/layout/hProcess11"/>
    <dgm:cxn modelId="{4992FD93-46AE-4F0E-8079-FC6E4966B750}" type="presParOf" srcId="{8F38AC67-C8F3-4D15-8527-A2D374360254}" destId="{A62021B1-7417-4CF5-8A9A-382EF74BDE5B}" srcOrd="1" destOrd="0" presId="urn:microsoft.com/office/officeart/2005/8/layout/hProcess11"/>
    <dgm:cxn modelId="{D3AD0C1F-2D7B-44E3-8A3A-C89D361BF60A}" type="presParOf" srcId="{A62021B1-7417-4CF5-8A9A-382EF74BDE5B}" destId="{4913CC1F-4286-41BE-9A75-D81DDF2A7F9F}" srcOrd="0" destOrd="0" presId="urn:microsoft.com/office/officeart/2005/8/layout/hProcess11"/>
    <dgm:cxn modelId="{2F6C7AC6-4779-4B34-B65F-EA27E54E241B}" type="presParOf" srcId="{4913CC1F-4286-41BE-9A75-D81DDF2A7F9F}" destId="{72ED0D6D-72BA-4117-A081-7000E52A039E}" srcOrd="0" destOrd="0" presId="urn:microsoft.com/office/officeart/2005/8/layout/hProcess11"/>
    <dgm:cxn modelId="{5FDA6E6F-B9EE-4D5B-8CAF-83C0F9581B9E}" type="presParOf" srcId="{4913CC1F-4286-41BE-9A75-D81DDF2A7F9F}" destId="{DF3FC664-50DE-4F92-ACC8-4F34870C9DF6}" srcOrd="1" destOrd="0" presId="urn:microsoft.com/office/officeart/2005/8/layout/hProcess11"/>
    <dgm:cxn modelId="{DB422553-FD4A-42C5-B745-E0778E4E6B2B}" type="presParOf" srcId="{4913CC1F-4286-41BE-9A75-D81DDF2A7F9F}" destId="{704E0951-5922-4291-B244-3F148E567656}" srcOrd="2" destOrd="0" presId="urn:microsoft.com/office/officeart/2005/8/layout/hProcess11"/>
    <dgm:cxn modelId="{8356AA54-156C-4524-9A9B-22AF757A4FF8}" type="presParOf" srcId="{A62021B1-7417-4CF5-8A9A-382EF74BDE5B}" destId="{DC9AF34E-3ACB-47A2-84D8-0913FFDD8C97}" srcOrd="1" destOrd="0" presId="urn:microsoft.com/office/officeart/2005/8/layout/hProcess11"/>
    <dgm:cxn modelId="{1FE4D1D1-5CD9-4E64-86BD-F3EDF0798066}" type="presParOf" srcId="{A62021B1-7417-4CF5-8A9A-382EF74BDE5B}" destId="{7A972DC0-F71E-49E8-93B0-65F4DA99EE21}" srcOrd="2" destOrd="0" presId="urn:microsoft.com/office/officeart/2005/8/layout/hProcess11"/>
    <dgm:cxn modelId="{E7CE7E90-B3CB-4D64-AFBD-9FA95A262B01}" type="presParOf" srcId="{7A972DC0-F71E-49E8-93B0-65F4DA99EE21}" destId="{372CA314-B1A1-443F-B0FE-8743E46B6E9F}" srcOrd="0" destOrd="0" presId="urn:microsoft.com/office/officeart/2005/8/layout/hProcess11"/>
    <dgm:cxn modelId="{DF6694D3-3EC9-40E5-BF4C-24FB040EDDE1}" type="presParOf" srcId="{7A972DC0-F71E-49E8-93B0-65F4DA99EE21}" destId="{FF7A3BA0-3722-46C0-9D97-9E14C4787182}" srcOrd="1" destOrd="0" presId="urn:microsoft.com/office/officeart/2005/8/layout/hProcess11"/>
    <dgm:cxn modelId="{059751CC-6223-48AE-BB41-943CFB6DE444}" type="presParOf" srcId="{7A972DC0-F71E-49E8-93B0-65F4DA99EE21}" destId="{15E74B49-9B72-4DFE-8EA3-BDE006A05C70}" srcOrd="2" destOrd="0" presId="urn:microsoft.com/office/officeart/2005/8/layout/hProcess11"/>
    <dgm:cxn modelId="{6ED66E28-9453-4BEC-B84A-E7992430706F}" type="presParOf" srcId="{A62021B1-7417-4CF5-8A9A-382EF74BDE5B}" destId="{D1FF62BA-5998-41D1-ABAB-28865B69871A}" srcOrd="3" destOrd="0" presId="urn:microsoft.com/office/officeart/2005/8/layout/hProcess11"/>
    <dgm:cxn modelId="{F1F4DC34-1047-4F03-A44E-EDD6B0CDFA52}" type="presParOf" srcId="{A62021B1-7417-4CF5-8A9A-382EF74BDE5B}" destId="{D9201B4C-0745-4A56-8007-09CE39D54A94}" srcOrd="4" destOrd="0" presId="urn:microsoft.com/office/officeart/2005/8/layout/hProcess11"/>
    <dgm:cxn modelId="{37130B4C-6757-470D-ADF9-06EB86A1B636}" type="presParOf" srcId="{D9201B4C-0745-4A56-8007-09CE39D54A94}" destId="{CA298EEC-2C49-4DAB-8E1A-F5E717E4E715}" srcOrd="0" destOrd="0" presId="urn:microsoft.com/office/officeart/2005/8/layout/hProcess11"/>
    <dgm:cxn modelId="{3C533D7A-7612-4BDF-A577-19D23538FC8B}" type="presParOf" srcId="{D9201B4C-0745-4A56-8007-09CE39D54A94}" destId="{83F49C0D-3EAC-4D5D-BCB5-955F067669E4}" srcOrd="1" destOrd="0" presId="urn:microsoft.com/office/officeart/2005/8/layout/hProcess11"/>
    <dgm:cxn modelId="{C82968B9-BB3A-4BE9-B133-F2B3272439FF}" type="presParOf" srcId="{D9201B4C-0745-4A56-8007-09CE39D54A94}" destId="{4A1B82D2-9BD0-4ECA-ACFD-5852E165FB29}" srcOrd="2" destOrd="0" presId="urn:microsoft.com/office/officeart/2005/8/layout/hProcess11"/>
    <dgm:cxn modelId="{BFDC7C21-EA7F-45CB-830E-7486DB1D220D}" type="presParOf" srcId="{A62021B1-7417-4CF5-8A9A-382EF74BDE5B}" destId="{7F43E246-C8DC-41CC-860F-777B6EFCF60B}" srcOrd="5" destOrd="0" presId="urn:microsoft.com/office/officeart/2005/8/layout/hProcess11"/>
    <dgm:cxn modelId="{65129B0D-B262-4B4D-B577-EAF3D2ACCD1A}" type="presParOf" srcId="{A62021B1-7417-4CF5-8A9A-382EF74BDE5B}" destId="{BB88B05A-3BB5-4AD6-B9F3-47D4059562BD}" srcOrd="6" destOrd="0" presId="urn:microsoft.com/office/officeart/2005/8/layout/hProcess11"/>
    <dgm:cxn modelId="{7D859922-56E3-4BF9-A5E4-1601A08E8564}" type="presParOf" srcId="{BB88B05A-3BB5-4AD6-B9F3-47D4059562BD}" destId="{A287C242-AA3C-46CC-A55B-149ECEB5DC29}" srcOrd="0" destOrd="0" presId="urn:microsoft.com/office/officeart/2005/8/layout/hProcess11"/>
    <dgm:cxn modelId="{4D9EEE58-CEAB-4118-8503-E82CD91E7D18}" type="presParOf" srcId="{BB88B05A-3BB5-4AD6-B9F3-47D4059562BD}" destId="{97A5D114-19E5-4B9C-8C46-50FFACA1ADE7}" srcOrd="1" destOrd="0" presId="urn:microsoft.com/office/officeart/2005/8/layout/hProcess11"/>
    <dgm:cxn modelId="{CFB4D00C-26A8-4716-B215-1654AD27623E}" type="presParOf" srcId="{BB88B05A-3BB5-4AD6-B9F3-47D4059562BD}" destId="{7272DE2B-0FCC-4059-88D9-BA582CD940A2}" srcOrd="2" destOrd="0" presId="urn:microsoft.com/office/officeart/2005/8/layout/hProcess11"/>
    <dgm:cxn modelId="{985DBA9D-7084-4DE5-9926-A849E002916E}" type="presParOf" srcId="{A62021B1-7417-4CF5-8A9A-382EF74BDE5B}" destId="{7127DC5F-7721-44AC-958B-9FA29FAA8051}" srcOrd="7" destOrd="0" presId="urn:microsoft.com/office/officeart/2005/8/layout/hProcess11"/>
    <dgm:cxn modelId="{70A423D4-BF7B-4DC4-BD50-B53232D1FA40}" type="presParOf" srcId="{A62021B1-7417-4CF5-8A9A-382EF74BDE5B}" destId="{4BEB7CEE-E221-46A3-9FDD-4C126086B159}" srcOrd="8" destOrd="0" presId="urn:microsoft.com/office/officeart/2005/8/layout/hProcess11"/>
    <dgm:cxn modelId="{0DC3D5FA-AB5B-492F-9637-2E210BA74A57}" type="presParOf" srcId="{4BEB7CEE-E221-46A3-9FDD-4C126086B159}" destId="{65597D62-C882-4549-B92A-74866A812E4F}" srcOrd="0" destOrd="0" presId="urn:microsoft.com/office/officeart/2005/8/layout/hProcess11"/>
    <dgm:cxn modelId="{27F29F27-02B0-40D5-B49A-56D6FC0413B8}" type="presParOf" srcId="{4BEB7CEE-E221-46A3-9FDD-4C126086B159}" destId="{D0A52CD0-FCF6-40D2-B4F6-60388E51AF5D}" srcOrd="1" destOrd="0" presId="urn:microsoft.com/office/officeart/2005/8/layout/hProcess11"/>
    <dgm:cxn modelId="{CE45E3CA-E02B-49E9-BA2F-FF8FDDF9B817}" type="presParOf" srcId="{4BEB7CEE-E221-46A3-9FDD-4C126086B159}" destId="{49119A18-32BA-43BE-9D79-E2E5F143DF3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395AB-4238-4358-8A23-A4A193D54EA5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3EE162-7942-4A22-924C-C4F4EACD288D}">
      <dgm:prSet phldrT="[Texte]" custT="1"/>
      <dgm:spPr/>
      <dgm:t>
        <a:bodyPr/>
        <a:lstStyle/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2012       </a:t>
          </a:r>
        </a:p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Début R&amp;D</a:t>
          </a:r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3A5F3FBF-E0D9-40EC-A7EF-28B32C1DE2C1}" type="parTrans" cxnId="{290DB31C-F7C6-4F3C-8B5A-ACFD52C8015F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24F13274-6C23-462F-8DCC-29D86F32F96A}" type="sibTrans" cxnId="{290DB31C-F7C6-4F3C-8B5A-ACFD52C8015F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BD8504CF-AEC4-40ED-98D1-287FF99FA6FF}">
      <dgm:prSet phldrT="[Texte]" custT="1"/>
      <dgm:spPr/>
      <dgm:t>
        <a:bodyPr/>
        <a:lstStyle/>
        <a:p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0620A0FB-5B61-427E-995A-7AC60D0AA7F0}" type="parTrans" cxnId="{535A0861-C140-484B-A8E5-EF9E06BAF6E6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C305B434-C8EF-4532-9E28-65C03E250B1B}" type="sibTrans" cxnId="{535A0861-C140-484B-A8E5-EF9E06BAF6E6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597D58EE-8451-4DF9-BE60-E23BFBC64D61}">
      <dgm:prSet phldrT="[Texte]" custT="1"/>
      <dgm:spPr/>
      <dgm:t>
        <a:bodyPr/>
        <a:lstStyle/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27 avril 2016  </a:t>
          </a:r>
          <a:r>
            <a:rPr lang="en-GB" sz="1400" b="1" i="1" dirty="0" smtClean="0">
              <a:solidFill>
                <a:schemeClr val="accent6">
                  <a:lumMod val="50000"/>
                </a:schemeClr>
              </a:solidFill>
            </a:rPr>
            <a:t>Engineering Design Review de </a:t>
          </a:r>
          <a:r>
            <a:rPr lang="en-GB" sz="1400" b="1" i="1" dirty="0" err="1" smtClean="0">
              <a:solidFill>
                <a:schemeClr val="accent6">
                  <a:lumMod val="50000"/>
                </a:schemeClr>
              </a:solidFill>
            </a:rPr>
            <a:t>l’électronique</a:t>
          </a:r>
          <a:r>
            <a:rPr lang="en-GB" sz="1400" b="1" i="1" dirty="0" smtClean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GB" sz="1400" b="1" i="1" dirty="0" err="1" smtClean="0">
              <a:solidFill>
                <a:schemeClr val="accent6">
                  <a:lumMod val="50000"/>
                </a:schemeClr>
              </a:solidFill>
            </a:rPr>
            <a:t>cern</a:t>
          </a:r>
          <a:r>
            <a:rPr lang="en-GB" sz="1400" b="1" i="1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02FD530D-0DAE-4DD7-AAF3-E02462DE7ECC}" type="parTrans" cxnId="{794BF534-37AF-452C-9689-B943DE80CFAB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B6FE3759-CB37-4CC9-93E5-C6C6F2B84BBC}" type="sibTrans" cxnId="{794BF534-37AF-452C-9689-B943DE80CFAB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DBB52149-337B-4853-9A9E-E8CEDEE44FA6}">
      <dgm:prSet phldrT="[Texte]" custT="1"/>
      <dgm:spPr/>
      <dgm:t>
        <a:bodyPr/>
        <a:lstStyle/>
        <a:p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990BE04B-ABCC-4910-B6F5-6911484E5914}" type="parTrans" cxnId="{BCB42AC3-9564-45F4-BEBA-E1F94532B478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39BD7C12-DFC4-4326-B830-21C3E4112458}" type="sibTrans" cxnId="{BCB42AC3-9564-45F4-BEBA-E1F94532B478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33511FE1-686D-4722-9B97-84753E5E7A54}">
      <dgm:prSet phldrT="[Texte]" custT="1"/>
      <dgm:spPr/>
      <dgm:t>
        <a:bodyPr/>
        <a:lstStyle/>
        <a:p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E9A538B5-9711-4527-873A-99F498E20E2F}" type="parTrans" cxnId="{B439DB27-289D-4E8F-80B9-2297E4FE3922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6C0CA206-2454-455A-A15B-2EADFC7BB689}" type="sibTrans" cxnId="{B439DB27-289D-4E8F-80B9-2297E4FE3922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7999BCD3-BD9E-4DFA-87AE-EE9DE2FBA32D}">
      <dgm:prSet phldrT="[Texte]" custT="1"/>
      <dgm:spPr/>
      <dgm:t>
        <a:bodyPr/>
        <a:lstStyle/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Mars 2018 – Juin 2019 </a:t>
          </a:r>
          <a:r>
            <a:rPr lang="fr-FR" sz="1400" b="1" i="1" dirty="0" err="1" smtClean="0">
              <a:solidFill>
                <a:schemeClr val="accent6">
                  <a:lumMod val="50000"/>
                </a:schemeClr>
              </a:solidFill>
            </a:rPr>
            <a:t>Préproduction</a:t>
          </a:r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, production et des tests des 2250 cartes </a:t>
          </a:r>
          <a:r>
            <a:rPr lang="fr-FR" sz="1400" b="1" i="1" dirty="0" err="1" smtClean="0">
              <a:solidFill>
                <a:schemeClr val="accent6">
                  <a:lumMod val="50000"/>
                </a:schemeClr>
              </a:solidFill>
            </a:rPr>
            <a:t>clusterisation</a:t>
          </a:r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39D4E3CA-99A8-42FF-96FB-0B509D9636FD}" type="parTrans" cxnId="{B3E0572B-732D-4C61-A421-B501B9D3F94E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8696B8B1-963B-4AFF-9B14-E584F9932293}" type="sibTrans" cxnId="{B3E0572B-732D-4C61-A421-B501B9D3F94E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D89A0607-4FB7-4224-90DE-966D13A0DB60}">
      <dgm:prSet phldrT="[Texte]" custT="1"/>
      <dgm:spPr/>
      <dgm:t>
        <a:bodyPr/>
        <a:lstStyle/>
        <a:p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94A7D120-51EB-456D-8B0C-16EB15CA14CF}" type="parTrans" cxnId="{81FC1ABD-C368-40EE-8E87-2273D5CB9E20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283AE6D2-A305-4CD3-A77A-7E438244B77C}" type="sibTrans" cxnId="{81FC1ABD-C368-40EE-8E87-2273D5CB9E20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ABFA2DF9-8FCD-466B-A9F4-96DB0869958A}">
      <dgm:prSet phldrT="[Texte]" custT="1"/>
      <dgm:spPr/>
      <dgm:t>
        <a:bodyPr/>
        <a:lstStyle/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Mars 2019</a:t>
          </a:r>
        </a:p>
        <a:p>
          <a:r>
            <a:rPr lang="fr-FR" sz="1400" b="1" i="1" dirty="0" smtClean="0">
              <a:solidFill>
                <a:schemeClr val="accent6">
                  <a:lumMod val="50000"/>
                </a:schemeClr>
              </a:solidFill>
            </a:rPr>
            <a:t>Tests assemblage FEB</a:t>
          </a:r>
          <a:endParaRPr lang="fr-FR" sz="1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6366DF47-EBF1-40D5-8B14-95B354880444}" type="parTrans" cxnId="{DE5557FE-7C2E-4CA4-830F-B23D19698839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15393B1B-8222-4060-9B46-0705FCD07B90}" type="sibTrans" cxnId="{DE5557FE-7C2E-4CA4-830F-B23D19698839}">
      <dgm:prSet/>
      <dgm:spPr/>
      <dgm:t>
        <a:bodyPr/>
        <a:lstStyle/>
        <a:p>
          <a:endParaRPr lang="fr-FR" sz="1400" b="1" i="1">
            <a:solidFill>
              <a:schemeClr val="accent6">
                <a:lumMod val="50000"/>
              </a:schemeClr>
            </a:solidFill>
          </a:endParaRPr>
        </a:p>
      </dgm:t>
    </dgm:pt>
    <dgm:pt modelId="{BACDB8D2-D84B-400A-A14E-2A84052EC43B}" type="pres">
      <dgm:prSet presAssocID="{ED3395AB-4238-4358-8A23-A4A193D54EA5}" presName="Name0" presStyleCnt="0">
        <dgm:presLayoutVars>
          <dgm:dir/>
          <dgm:resizeHandles val="exact"/>
        </dgm:presLayoutVars>
      </dgm:prSet>
      <dgm:spPr/>
    </dgm:pt>
    <dgm:pt modelId="{CF9311F5-854A-4391-8BFD-76546523965E}" type="pres">
      <dgm:prSet presAssocID="{ED3395AB-4238-4358-8A23-A4A193D54EA5}" presName="arrow" presStyleLbl="bgShp" presStyleIdx="0" presStyleCnt="1" custLinFactNeighborX="-85" custLinFactNeighborY="2240"/>
      <dgm:spPr/>
    </dgm:pt>
    <dgm:pt modelId="{697AF51C-78FC-426D-824E-ABE1F742CDAD}" type="pres">
      <dgm:prSet presAssocID="{ED3395AB-4238-4358-8A23-A4A193D54EA5}" presName="points" presStyleCnt="0"/>
      <dgm:spPr/>
    </dgm:pt>
    <dgm:pt modelId="{DD7C4239-0BBB-4A0F-A064-19B5E09FD2A1}" type="pres">
      <dgm:prSet presAssocID="{763EE162-7942-4A22-924C-C4F4EACD288D}" presName="compositeA" presStyleCnt="0"/>
      <dgm:spPr/>
    </dgm:pt>
    <dgm:pt modelId="{1BBC4388-2111-4DD2-B46A-DC05349E1F74}" type="pres">
      <dgm:prSet presAssocID="{763EE162-7942-4A22-924C-C4F4EACD288D}" presName="textA" presStyleLbl="revTx" presStyleIdx="0" presStyleCnt="8" custScaleX="2610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DFC3DA-B104-44C0-A514-1F8A07A1F9E6}" type="pres">
      <dgm:prSet presAssocID="{763EE162-7942-4A22-924C-C4F4EACD288D}" presName="circleA" presStyleLbl="node1" presStyleIdx="0" presStyleCnt="8"/>
      <dgm:spPr/>
    </dgm:pt>
    <dgm:pt modelId="{58EF71E4-ED33-47B9-8D31-1DD78E051D6C}" type="pres">
      <dgm:prSet presAssocID="{763EE162-7942-4A22-924C-C4F4EACD288D}" presName="spaceA" presStyleCnt="0"/>
      <dgm:spPr/>
    </dgm:pt>
    <dgm:pt modelId="{143A6F74-6F56-4C88-AA1B-099CA6A54216}" type="pres">
      <dgm:prSet presAssocID="{24F13274-6C23-462F-8DCC-29D86F32F96A}" presName="space" presStyleCnt="0"/>
      <dgm:spPr/>
    </dgm:pt>
    <dgm:pt modelId="{02D8A733-EF04-49B5-8CB7-B3E959057459}" type="pres">
      <dgm:prSet presAssocID="{BD8504CF-AEC4-40ED-98D1-287FF99FA6FF}" presName="compositeB" presStyleCnt="0"/>
      <dgm:spPr/>
    </dgm:pt>
    <dgm:pt modelId="{9259D8D1-9404-4579-8A4D-C3926E707C78}" type="pres">
      <dgm:prSet presAssocID="{BD8504CF-AEC4-40ED-98D1-287FF99FA6FF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E11F6-E809-4B67-A6F5-9643534D5C42}" type="pres">
      <dgm:prSet presAssocID="{BD8504CF-AEC4-40ED-98D1-287FF99FA6FF}" presName="circleB" presStyleLbl="node1" presStyleIdx="1" presStyleCnt="8"/>
      <dgm:spPr/>
    </dgm:pt>
    <dgm:pt modelId="{F1FCF4A1-003A-4C59-B11B-41CE1995D471}" type="pres">
      <dgm:prSet presAssocID="{BD8504CF-AEC4-40ED-98D1-287FF99FA6FF}" presName="spaceB" presStyleCnt="0"/>
      <dgm:spPr/>
    </dgm:pt>
    <dgm:pt modelId="{A6FEC312-42EC-47AD-B858-C61378EEA994}" type="pres">
      <dgm:prSet presAssocID="{C305B434-C8EF-4532-9E28-65C03E250B1B}" presName="space" presStyleCnt="0"/>
      <dgm:spPr/>
    </dgm:pt>
    <dgm:pt modelId="{0CB21C27-2FD6-4335-BC98-E8C008F129F0}" type="pres">
      <dgm:prSet presAssocID="{597D58EE-8451-4DF9-BE60-E23BFBC64D61}" presName="compositeA" presStyleCnt="0"/>
      <dgm:spPr/>
    </dgm:pt>
    <dgm:pt modelId="{065A0C7D-7786-476C-98A9-AF78A6EEC0BB}" type="pres">
      <dgm:prSet presAssocID="{597D58EE-8451-4DF9-BE60-E23BFBC64D61}" presName="textA" presStyleLbl="revTx" presStyleIdx="2" presStyleCnt="8" custScaleX="324992">
        <dgm:presLayoutVars>
          <dgm:bulletEnabled val="1"/>
        </dgm:presLayoutVars>
      </dgm:prSet>
      <dgm:spPr/>
    </dgm:pt>
    <dgm:pt modelId="{DE69DB87-51B9-4F63-BAD2-C15267A2D92F}" type="pres">
      <dgm:prSet presAssocID="{597D58EE-8451-4DF9-BE60-E23BFBC64D61}" presName="circleA" presStyleLbl="node1" presStyleIdx="2" presStyleCnt="8"/>
      <dgm:spPr/>
    </dgm:pt>
    <dgm:pt modelId="{C949ED9A-8CBF-4F9E-91B5-F333EBD7CCBB}" type="pres">
      <dgm:prSet presAssocID="{597D58EE-8451-4DF9-BE60-E23BFBC64D61}" presName="spaceA" presStyleCnt="0"/>
      <dgm:spPr/>
    </dgm:pt>
    <dgm:pt modelId="{22452E83-FA51-4CAE-AF8D-A8A66CB203BB}" type="pres">
      <dgm:prSet presAssocID="{B6FE3759-CB37-4CC9-93E5-C6C6F2B84BBC}" presName="space" presStyleCnt="0"/>
      <dgm:spPr/>
    </dgm:pt>
    <dgm:pt modelId="{A4D47F30-242B-4003-A5AE-59F4E910613F}" type="pres">
      <dgm:prSet presAssocID="{DBB52149-337B-4853-9A9E-E8CEDEE44FA6}" presName="compositeB" presStyleCnt="0"/>
      <dgm:spPr/>
    </dgm:pt>
    <dgm:pt modelId="{9CE79036-36DE-4ECF-A350-617A418B8DEC}" type="pres">
      <dgm:prSet presAssocID="{DBB52149-337B-4853-9A9E-E8CEDEE44FA6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75F88D-A536-4775-9799-C8D6C9D0FEAD}" type="pres">
      <dgm:prSet presAssocID="{DBB52149-337B-4853-9A9E-E8CEDEE44FA6}" presName="circleB" presStyleLbl="node1" presStyleIdx="3" presStyleCnt="8"/>
      <dgm:spPr/>
    </dgm:pt>
    <dgm:pt modelId="{C3CAEC6B-5D63-48DB-92B7-759FBF137835}" type="pres">
      <dgm:prSet presAssocID="{DBB52149-337B-4853-9A9E-E8CEDEE44FA6}" presName="spaceB" presStyleCnt="0"/>
      <dgm:spPr/>
    </dgm:pt>
    <dgm:pt modelId="{C811E5CD-F763-467C-9CA8-B404EA4707BC}" type="pres">
      <dgm:prSet presAssocID="{39BD7C12-DFC4-4326-B830-21C3E4112458}" presName="space" presStyleCnt="0"/>
      <dgm:spPr/>
    </dgm:pt>
    <dgm:pt modelId="{0E70E944-3F82-4253-A132-02D6166575A9}" type="pres">
      <dgm:prSet presAssocID="{7999BCD3-BD9E-4DFA-87AE-EE9DE2FBA32D}" presName="compositeA" presStyleCnt="0"/>
      <dgm:spPr/>
    </dgm:pt>
    <dgm:pt modelId="{8B0EEFB9-2D10-413F-9523-15E759E90C2D}" type="pres">
      <dgm:prSet presAssocID="{7999BCD3-BD9E-4DFA-87AE-EE9DE2FBA32D}" presName="textA" presStyleLbl="revTx" presStyleIdx="4" presStyleCnt="8" custScaleX="391302">
        <dgm:presLayoutVars>
          <dgm:bulletEnabled val="1"/>
        </dgm:presLayoutVars>
      </dgm:prSet>
      <dgm:spPr/>
    </dgm:pt>
    <dgm:pt modelId="{CADF40C9-F69B-4077-B25C-20BF44BC5966}" type="pres">
      <dgm:prSet presAssocID="{7999BCD3-BD9E-4DFA-87AE-EE9DE2FBA32D}" presName="circleA" presStyleLbl="node1" presStyleIdx="4" presStyleCnt="8"/>
      <dgm:spPr/>
    </dgm:pt>
    <dgm:pt modelId="{1A3A75AE-7D5A-4BD8-B116-E56C904B5B29}" type="pres">
      <dgm:prSet presAssocID="{7999BCD3-BD9E-4DFA-87AE-EE9DE2FBA32D}" presName="spaceA" presStyleCnt="0"/>
      <dgm:spPr/>
    </dgm:pt>
    <dgm:pt modelId="{A2924A04-AA9E-4734-ADF3-FE23609128AC}" type="pres">
      <dgm:prSet presAssocID="{8696B8B1-963B-4AFF-9B14-E584F9932293}" presName="space" presStyleCnt="0"/>
      <dgm:spPr/>
    </dgm:pt>
    <dgm:pt modelId="{B3E10EED-C88A-46FD-880A-F3B6BBC9CC9C}" type="pres">
      <dgm:prSet presAssocID="{D89A0607-4FB7-4224-90DE-966D13A0DB60}" presName="compositeB" presStyleCnt="0"/>
      <dgm:spPr/>
    </dgm:pt>
    <dgm:pt modelId="{4E7AFDE5-DAB4-4C02-BDF2-6A6BA2BE5297}" type="pres">
      <dgm:prSet presAssocID="{D89A0607-4FB7-4224-90DE-966D13A0DB60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A980B-EA68-46F8-9EA6-CB81F6157487}" type="pres">
      <dgm:prSet presAssocID="{D89A0607-4FB7-4224-90DE-966D13A0DB60}" presName="circleB" presStyleLbl="node1" presStyleIdx="5" presStyleCnt="8"/>
      <dgm:spPr/>
    </dgm:pt>
    <dgm:pt modelId="{EC286508-B5FD-4755-9AFA-8EAABDF2EBF7}" type="pres">
      <dgm:prSet presAssocID="{D89A0607-4FB7-4224-90DE-966D13A0DB60}" presName="spaceB" presStyleCnt="0"/>
      <dgm:spPr/>
    </dgm:pt>
    <dgm:pt modelId="{62B1E939-3ED5-432C-8D3D-A14FD4AE262F}" type="pres">
      <dgm:prSet presAssocID="{283AE6D2-A305-4CD3-A77A-7E438244B77C}" presName="space" presStyleCnt="0"/>
      <dgm:spPr/>
    </dgm:pt>
    <dgm:pt modelId="{95A05162-EBA5-4EE5-B64A-9A660D5F27D8}" type="pres">
      <dgm:prSet presAssocID="{ABFA2DF9-8FCD-466B-A9F4-96DB0869958A}" presName="compositeA" presStyleCnt="0"/>
      <dgm:spPr/>
    </dgm:pt>
    <dgm:pt modelId="{126606FF-742B-4470-8098-2419EEAEB652}" type="pres">
      <dgm:prSet presAssocID="{ABFA2DF9-8FCD-466B-A9F4-96DB0869958A}" presName="textA" presStyleLbl="revTx" presStyleIdx="6" presStyleCnt="8" custScaleX="2931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CAE6BC-94D0-4484-A4EE-FDD1CCBC5489}" type="pres">
      <dgm:prSet presAssocID="{ABFA2DF9-8FCD-466B-A9F4-96DB0869958A}" presName="circleA" presStyleLbl="node1" presStyleIdx="6" presStyleCnt="8"/>
      <dgm:spPr/>
    </dgm:pt>
    <dgm:pt modelId="{7721F9D3-8287-4378-89E1-CA22220B40DB}" type="pres">
      <dgm:prSet presAssocID="{ABFA2DF9-8FCD-466B-A9F4-96DB0869958A}" presName="spaceA" presStyleCnt="0"/>
      <dgm:spPr/>
    </dgm:pt>
    <dgm:pt modelId="{BE150208-147A-445D-9DC1-580922EFDF14}" type="pres">
      <dgm:prSet presAssocID="{15393B1B-8222-4060-9B46-0705FCD07B90}" presName="space" presStyleCnt="0"/>
      <dgm:spPr/>
    </dgm:pt>
    <dgm:pt modelId="{3749126F-347B-4075-8EB9-ECB2CD4B21BE}" type="pres">
      <dgm:prSet presAssocID="{33511FE1-686D-4722-9B97-84753E5E7A54}" presName="compositeB" presStyleCnt="0"/>
      <dgm:spPr/>
    </dgm:pt>
    <dgm:pt modelId="{27B3BF25-C38D-456A-8B3E-500F3B8A2668}" type="pres">
      <dgm:prSet presAssocID="{33511FE1-686D-4722-9B97-84753E5E7A54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9F9739-6A49-412D-9297-7B70D04339EC}" type="pres">
      <dgm:prSet presAssocID="{33511FE1-686D-4722-9B97-84753E5E7A54}" presName="circleB" presStyleLbl="node1" presStyleIdx="7" presStyleCnt="8"/>
      <dgm:spPr/>
    </dgm:pt>
    <dgm:pt modelId="{C2CB29A2-B769-4DE2-8B21-6EB0F34283DB}" type="pres">
      <dgm:prSet presAssocID="{33511FE1-686D-4722-9B97-84753E5E7A54}" presName="spaceB" presStyleCnt="0"/>
      <dgm:spPr/>
    </dgm:pt>
  </dgm:ptLst>
  <dgm:cxnLst>
    <dgm:cxn modelId="{794BF534-37AF-452C-9689-B943DE80CFAB}" srcId="{ED3395AB-4238-4358-8A23-A4A193D54EA5}" destId="{597D58EE-8451-4DF9-BE60-E23BFBC64D61}" srcOrd="2" destOrd="0" parTransId="{02FD530D-0DAE-4DD7-AAF3-E02462DE7ECC}" sibTransId="{B6FE3759-CB37-4CC9-93E5-C6C6F2B84BBC}"/>
    <dgm:cxn modelId="{DE5557FE-7C2E-4CA4-830F-B23D19698839}" srcId="{ED3395AB-4238-4358-8A23-A4A193D54EA5}" destId="{ABFA2DF9-8FCD-466B-A9F4-96DB0869958A}" srcOrd="6" destOrd="0" parTransId="{6366DF47-EBF1-40D5-8B14-95B354880444}" sibTransId="{15393B1B-8222-4060-9B46-0705FCD07B90}"/>
    <dgm:cxn modelId="{D56FFDED-8904-47CA-9126-83AF536947F7}" type="presOf" srcId="{763EE162-7942-4A22-924C-C4F4EACD288D}" destId="{1BBC4388-2111-4DD2-B46A-DC05349E1F74}" srcOrd="0" destOrd="0" presId="urn:microsoft.com/office/officeart/2005/8/layout/hProcess11"/>
    <dgm:cxn modelId="{BCB42AC3-9564-45F4-BEBA-E1F94532B478}" srcId="{ED3395AB-4238-4358-8A23-A4A193D54EA5}" destId="{DBB52149-337B-4853-9A9E-E8CEDEE44FA6}" srcOrd="3" destOrd="0" parTransId="{990BE04B-ABCC-4910-B6F5-6911484E5914}" sibTransId="{39BD7C12-DFC4-4326-B830-21C3E4112458}"/>
    <dgm:cxn modelId="{5864A98B-0AA2-4202-96DA-0C8B3117E7B5}" type="presOf" srcId="{D89A0607-4FB7-4224-90DE-966D13A0DB60}" destId="{4E7AFDE5-DAB4-4C02-BDF2-6A6BA2BE5297}" srcOrd="0" destOrd="0" presId="urn:microsoft.com/office/officeart/2005/8/layout/hProcess11"/>
    <dgm:cxn modelId="{81FC1ABD-C368-40EE-8E87-2273D5CB9E20}" srcId="{ED3395AB-4238-4358-8A23-A4A193D54EA5}" destId="{D89A0607-4FB7-4224-90DE-966D13A0DB60}" srcOrd="5" destOrd="0" parTransId="{94A7D120-51EB-456D-8B0C-16EB15CA14CF}" sibTransId="{283AE6D2-A305-4CD3-A77A-7E438244B77C}"/>
    <dgm:cxn modelId="{77EFFAC5-B838-4774-87ED-FBF5FF3EAC94}" type="presOf" srcId="{BD8504CF-AEC4-40ED-98D1-287FF99FA6FF}" destId="{9259D8D1-9404-4579-8A4D-C3926E707C78}" srcOrd="0" destOrd="0" presId="urn:microsoft.com/office/officeart/2005/8/layout/hProcess11"/>
    <dgm:cxn modelId="{B439DB27-289D-4E8F-80B9-2297E4FE3922}" srcId="{ED3395AB-4238-4358-8A23-A4A193D54EA5}" destId="{33511FE1-686D-4722-9B97-84753E5E7A54}" srcOrd="7" destOrd="0" parTransId="{E9A538B5-9711-4527-873A-99F498E20E2F}" sibTransId="{6C0CA206-2454-455A-A15B-2EADFC7BB689}"/>
    <dgm:cxn modelId="{81836455-E1AE-4B7F-98BA-4C6D4E7DC6C1}" type="presOf" srcId="{7999BCD3-BD9E-4DFA-87AE-EE9DE2FBA32D}" destId="{8B0EEFB9-2D10-413F-9523-15E759E90C2D}" srcOrd="0" destOrd="0" presId="urn:microsoft.com/office/officeart/2005/8/layout/hProcess11"/>
    <dgm:cxn modelId="{78C4D139-ABB8-47F7-8F31-E121C4FE3AA5}" type="presOf" srcId="{597D58EE-8451-4DF9-BE60-E23BFBC64D61}" destId="{065A0C7D-7786-476C-98A9-AF78A6EEC0BB}" srcOrd="0" destOrd="0" presId="urn:microsoft.com/office/officeart/2005/8/layout/hProcess11"/>
    <dgm:cxn modelId="{16EEEE27-27DC-4ED5-A4DF-17FB10C216E6}" type="presOf" srcId="{ABFA2DF9-8FCD-466B-A9F4-96DB0869958A}" destId="{126606FF-742B-4470-8098-2419EEAEB652}" srcOrd="0" destOrd="0" presId="urn:microsoft.com/office/officeart/2005/8/layout/hProcess11"/>
    <dgm:cxn modelId="{845CF99D-96DA-41BA-AFF0-5BAA66DAE240}" type="presOf" srcId="{33511FE1-686D-4722-9B97-84753E5E7A54}" destId="{27B3BF25-C38D-456A-8B3E-500F3B8A2668}" srcOrd="0" destOrd="0" presId="urn:microsoft.com/office/officeart/2005/8/layout/hProcess11"/>
    <dgm:cxn modelId="{535A0861-C140-484B-A8E5-EF9E06BAF6E6}" srcId="{ED3395AB-4238-4358-8A23-A4A193D54EA5}" destId="{BD8504CF-AEC4-40ED-98D1-287FF99FA6FF}" srcOrd="1" destOrd="0" parTransId="{0620A0FB-5B61-427E-995A-7AC60D0AA7F0}" sibTransId="{C305B434-C8EF-4532-9E28-65C03E250B1B}"/>
    <dgm:cxn modelId="{290DB31C-F7C6-4F3C-8B5A-ACFD52C8015F}" srcId="{ED3395AB-4238-4358-8A23-A4A193D54EA5}" destId="{763EE162-7942-4A22-924C-C4F4EACD288D}" srcOrd="0" destOrd="0" parTransId="{3A5F3FBF-E0D9-40EC-A7EF-28B32C1DE2C1}" sibTransId="{24F13274-6C23-462F-8DCC-29D86F32F96A}"/>
    <dgm:cxn modelId="{B5614171-3541-4455-8D31-054A23143422}" type="presOf" srcId="{DBB52149-337B-4853-9A9E-E8CEDEE44FA6}" destId="{9CE79036-36DE-4ECF-A350-617A418B8DEC}" srcOrd="0" destOrd="0" presId="urn:microsoft.com/office/officeart/2005/8/layout/hProcess11"/>
    <dgm:cxn modelId="{A39C2CFC-964B-4E88-B100-9E12E95731E3}" type="presOf" srcId="{ED3395AB-4238-4358-8A23-A4A193D54EA5}" destId="{BACDB8D2-D84B-400A-A14E-2A84052EC43B}" srcOrd="0" destOrd="0" presId="urn:microsoft.com/office/officeart/2005/8/layout/hProcess11"/>
    <dgm:cxn modelId="{B3E0572B-732D-4C61-A421-B501B9D3F94E}" srcId="{ED3395AB-4238-4358-8A23-A4A193D54EA5}" destId="{7999BCD3-BD9E-4DFA-87AE-EE9DE2FBA32D}" srcOrd="4" destOrd="0" parTransId="{39D4E3CA-99A8-42FF-96FB-0B509D9636FD}" sibTransId="{8696B8B1-963B-4AFF-9B14-E584F9932293}"/>
    <dgm:cxn modelId="{94EB4DE9-E7C8-4281-830D-7A20E01E1440}" type="presParOf" srcId="{BACDB8D2-D84B-400A-A14E-2A84052EC43B}" destId="{CF9311F5-854A-4391-8BFD-76546523965E}" srcOrd="0" destOrd="0" presId="urn:microsoft.com/office/officeart/2005/8/layout/hProcess11"/>
    <dgm:cxn modelId="{2A1DFCA4-FA7C-4828-9334-9842DCDF4F0D}" type="presParOf" srcId="{BACDB8D2-D84B-400A-A14E-2A84052EC43B}" destId="{697AF51C-78FC-426D-824E-ABE1F742CDAD}" srcOrd="1" destOrd="0" presId="urn:microsoft.com/office/officeart/2005/8/layout/hProcess11"/>
    <dgm:cxn modelId="{F587BB88-5AC8-416F-B2FD-F6FE75E106B4}" type="presParOf" srcId="{697AF51C-78FC-426D-824E-ABE1F742CDAD}" destId="{DD7C4239-0BBB-4A0F-A064-19B5E09FD2A1}" srcOrd="0" destOrd="0" presId="urn:microsoft.com/office/officeart/2005/8/layout/hProcess11"/>
    <dgm:cxn modelId="{EA76CC54-254A-47A1-9717-397ABB1CFB16}" type="presParOf" srcId="{DD7C4239-0BBB-4A0F-A064-19B5E09FD2A1}" destId="{1BBC4388-2111-4DD2-B46A-DC05349E1F74}" srcOrd="0" destOrd="0" presId="urn:microsoft.com/office/officeart/2005/8/layout/hProcess11"/>
    <dgm:cxn modelId="{F4F2B6CB-498A-4C3D-A451-2BA8EBC058C0}" type="presParOf" srcId="{DD7C4239-0BBB-4A0F-A064-19B5E09FD2A1}" destId="{79DFC3DA-B104-44C0-A514-1F8A07A1F9E6}" srcOrd="1" destOrd="0" presId="urn:microsoft.com/office/officeart/2005/8/layout/hProcess11"/>
    <dgm:cxn modelId="{76629158-AFB6-4A51-9870-2BC25E52A48D}" type="presParOf" srcId="{DD7C4239-0BBB-4A0F-A064-19B5E09FD2A1}" destId="{58EF71E4-ED33-47B9-8D31-1DD78E051D6C}" srcOrd="2" destOrd="0" presId="urn:microsoft.com/office/officeart/2005/8/layout/hProcess11"/>
    <dgm:cxn modelId="{86D20D66-7DE8-4319-A8A1-A6D4FCB9C805}" type="presParOf" srcId="{697AF51C-78FC-426D-824E-ABE1F742CDAD}" destId="{143A6F74-6F56-4C88-AA1B-099CA6A54216}" srcOrd="1" destOrd="0" presId="urn:microsoft.com/office/officeart/2005/8/layout/hProcess11"/>
    <dgm:cxn modelId="{496ED49C-141B-4753-AD5E-1A08B421888E}" type="presParOf" srcId="{697AF51C-78FC-426D-824E-ABE1F742CDAD}" destId="{02D8A733-EF04-49B5-8CB7-B3E959057459}" srcOrd="2" destOrd="0" presId="urn:microsoft.com/office/officeart/2005/8/layout/hProcess11"/>
    <dgm:cxn modelId="{7B17FB19-7222-488D-9613-89D17AD4720A}" type="presParOf" srcId="{02D8A733-EF04-49B5-8CB7-B3E959057459}" destId="{9259D8D1-9404-4579-8A4D-C3926E707C78}" srcOrd="0" destOrd="0" presId="urn:microsoft.com/office/officeart/2005/8/layout/hProcess11"/>
    <dgm:cxn modelId="{EC9FA049-51D5-43A2-A413-CCC2E9F619AE}" type="presParOf" srcId="{02D8A733-EF04-49B5-8CB7-B3E959057459}" destId="{AB4E11F6-E809-4B67-A6F5-9643534D5C42}" srcOrd="1" destOrd="0" presId="urn:microsoft.com/office/officeart/2005/8/layout/hProcess11"/>
    <dgm:cxn modelId="{E10B7B0C-38D6-4CEC-9B19-0C7F770F3E5E}" type="presParOf" srcId="{02D8A733-EF04-49B5-8CB7-B3E959057459}" destId="{F1FCF4A1-003A-4C59-B11B-41CE1995D471}" srcOrd="2" destOrd="0" presId="urn:microsoft.com/office/officeart/2005/8/layout/hProcess11"/>
    <dgm:cxn modelId="{BA2BB49D-243D-4CC7-BD95-28A94718CEC2}" type="presParOf" srcId="{697AF51C-78FC-426D-824E-ABE1F742CDAD}" destId="{A6FEC312-42EC-47AD-B858-C61378EEA994}" srcOrd="3" destOrd="0" presId="urn:microsoft.com/office/officeart/2005/8/layout/hProcess11"/>
    <dgm:cxn modelId="{EB1C0657-5306-4B37-9B4B-4795C6020867}" type="presParOf" srcId="{697AF51C-78FC-426D-824E-ABE1F742CDAD}" destId="{0CB21C27-2FD6-4335-BC98-E8C008F129F0}" srcOrd="4" destOrd="0" presId="urn:microsoft.com/office/officeart/2005/8/layout/hProcess11"/>
    <dgm:cxn modelId="{017E2865-AC53-4691-A962-13AD8A86728E}" type="presParOf" srcId="{0CB21C27-2FD6-4335-BC98-E8C008F129F0}" destId="{065A0C7D-7786-476C-98A9-AF78A6EEC0BB}" srcOrd="0" destOrd="0" presId="urn:microsoft.com/office/officeart/2005/8/layout/hProcess11"/>
    <dgm:cxn modelId="{6C8537E6-F157-4E8F-8FBB-63485A28C92A}" type="presParOf" srcId="{0CB21C27-2FD6-4335-BC98-E8C008F129F0}" destId="{DE69DB87-51B9-4F63-BAD2-C15267A2D92F}" srcOrd="1" destOrd="0" presId="urn:microsoft.com/office/officeart/2005/8/layout/hProcess11"/>
    <dgm:cxn modelId="{974849B5-61CD-41EA-B23F-7B834E866D84}" type="presParOf" srcId="{0CB21C27-2FD6-4335-BC98-E8C008F129F0}" destId="{C949ED9A-8CBF-4F9E-91B5-F333EBD7CCBB}" srcOrd="2" destOrd="0" presId="urn:microsoft.com/office/officeart/2005/8/layout/hProcess11"/>
    <dgm:cxn modelId="{B2736F21-AF10-46EE-AD2E-535D8D576AD5}" type="presParOf" srcId="{697AF51C-78FC-426D-824E-ABE1F742CDAD}" destId="{22452E83-FA51-4CAE-AF8D-A8A66CB203BB}" srcOrd="5" destOrd="0" presId="urn:microsoft.com/office/officeart/2005/8/layout/hProcess11"/>
    <dgm:cxn modelId="{02BAD0F0-7BA4-40A3-958B-1271FBD8D5B1}" type="presParOf" srcId="{697AF51C-78FC-426D-824E-ABE1F742CDAD}" destId="{A4D47F30-242B-4003-A5AE-59F4E910613F}" srcOrd="6" destOrd="0" presId="urn:microsoft.com/office/officeart/2005/8/layout/hProcess11"/>
    <dgm:cxn modelId="{06CBFAFE-9FBD-4FEA-BA87-686FD524C188}" type="presParOf" srcId="{A4D47F30-242B-4003-A5AE-59F4E910613F}" destId="{9CE79036-36DE-4ECF-A350-617A418B8DEC}" srcOrd="0" destOrd="0" presId="urn:microsoft.com/office/officeart/2005/8/layout/hProcess11"/>
    <dgm:cxn modelId="{8120B3D3-63DE-4901-BD28-47907412390D}" type="presParOf" srcId="{A4D47F30-242B-4003-A5AE-59F4E910613F}" destId="{7975F88D-A536-4775-9799-C8D6C9D0FEAD}" srcOrd="1" destOrd="0" presId="urn:microsoft.com/office/officeart/2005/8/layout/hProcess11"/>
    <dgm:cxn modelId="{9012042A-7B34-426B-AA7A-0BFBD816247A}" type="presParOf" srcId="{A4D47F30-242B-4003-A5AE-59F4E910613F}" destId="{C3CAEC6B-5D63-48DB-92B7-759FBF137835}" srcOrd="2" destOrd="0" presId="urn:microsoft.com/office/officeart/2005/8/layout/hProcess11"/>
    <dgm:cxn modelId="{556C763E-5C16-41C5-A670-D2EA1FF16CF6}" type="presParOf" srcId="{697AF51C-78FC-426D-824E-ABE1F742CDAD}" destId="{C811E5CD-F763-467C-9CA8-B404EA4707BC}" srcOrd="7" destOrd="0" presId="urn:microsoft.com/office/officeart/2005/8/layout/hProcess11"/>
    <dgm:cxn modelId="{7A3BF802-02E6-4A56-8B23-8DE1C972ADC5}" type="presParOf" srcId="{697AF51C-78FC-426D-824E-ABE1F742CDAD}" destId="{0E70E944-3F82-4253-A132-02D6166575A9}" srcOrd="8" destOrd="0" presId="urn:microsoft.com/office/officeart/2005/8/layout/hProcess11"/>
    <dgm:cxn modelId="{8362AC23-83B6-4CE6-9B35-1FA258EFA767}" type="presParOf" srcId="{0E70E944-3F82-4253-A132-02D6166575A9}" destId="{8B0EEFB9-2D10-413F-9523-15E759E90C2D}" srcOrd="0" destOrd="0" presId="urn:microsoft.com/office/officeart/2005/8/layout/hProcess11"/>
    <dgm:cxn modelId="{754A4631-EF55-4193-9F51-C71B7E0AF584}" type="presParOf" srcId="{0E70E944-3F82-4253-A132-02D6166575A9}" destId="{CADF40C9-F69B-4077-B25C-20BF44BC5966}" srcOrd="1" destOrd="0" presId="urn:microsoft.com/office/officeart/2005/8/layout/hProcess11"/>
    <dgm:cxn modelId="{0CFC1A8F-1A53-4950-8A54-55ECB3F82CC9}" type="presParOf" srcId="{0E70E944-3F82-4253-A132-02D6166575A9}" destId="{1A3A75AE-7D5A-4BD8-B116-E56C904B5B29}" srcOrd="2" destOrd="0" presId="urn:microsoft.com/office/officeart/2005/8/layout/hProcess11"/>
    <dgm:cxn modelId="{1EAA52C8-860A-4B08-AE50-5FCDBC65234B}" type="presParOf" srcId="{697AF51C-78FC-426D-824E-ABE1F742CDAD}" destId="{A2924A04-AA9E-4734-ADF3-FE23609128AC}" srcOrd="9" destOrd="0" presId="urn:microsoft.com/office/officeart/2005/8/layout/hProcess11"/>
    <dgm:cxn modelId="{BC0C76D8-0EB0-414D-AE12-E0E579CAD2D8}" type="presParOf" srcId="{697AF51C-78FC-426D-824E-ABE1F742CDAD}" destId="{B3E10EED-C88A-46FD-880A-F3B6BBC9CC9C}" srcOrd="10" destOrd="0" presId="urn:microsoft.com/office/officeart/2005/8/layout/hProcess11"/>
    <dgm:cxn modelId="{1A45ABFC-B01E-45EF-913A-9381B48B49AD}" type="presParOf" srcId="{B3E10EED-C88A-46FD-880A-F3B6BBC9CC9C}" destId="{4E7AFDE5-DAB4-4C02-BDF2-6A6BA2BE5297}" srcOrd="0" destOrd="0" presId="urn:microsoft.com/office/officeart/2005/8/layout/hProcess11"/>
    <dgm:cxn modelId="{2B7B0C68-A684-41E9-B047-7214437BB764}" type="presParOf" srcId="{B3E10EED-C88A-46FD-880A-F3B6BBC9CC9C}" destId="{D89A980B-EA68-46F8-9EA6-CB81F6157487}" srcOrd="1" destOrd="0" presId="urn:microsoft.com/office/officeart/2005/8/layout/hProcess11"/>
    <dgm:cxn modelId="{85F92DE3-32B6-4529-A4F0-0431CE92582F}" type="presParOf" srcId="{B3E10EED-C88A-46FD-880A-F3B6BBC9CC9C}" destId="{EC286508-B5FD-4755-9AFA-8EAABDF2EBF7}" srcOrd="2" destOrd="0" presId="urn:microsoft.com/office/officeart/2005/8/layout/hProcess11"/>
    <dgm:cxn modelId="{2670C409-ED73-4713-89D9-4F2F40B70460}" type="presParOf" srcId="{697AF51C-78FC-426D-824E-ABE1F742CDAD}" destId="{62B1E939-3ED5-432C-8D3D-A14FD4AE262F}" srcOrd="11" destOrd="0" presId="urn:microsoft.com/office/officeart/2005/8/layout/hProcess11"/>
    <dgm:cxn modelId="{7ADA0B42-E7A9-4BF2-AFCD-52B5399B8128}" type="presParOf" srcId="{697AF51C-78FC-426D-824E-ABE1F742CDAD}" destId="{95A05162-EBA5-4EE5-B64A-9A660D5F27D8}" srcOrd="12" destOrd="0" presId="urn:microsoft.com/office/officeart/2005/8/layout/hProcess11"/>
    <dgm:cxn modelId="{BA203626-2E00-43EE-A984-4808B3FAF128}" type="presParOf" srcId="{95A05162-EBA5-4EE5-B64A-9A660D5F27D8}" destId="{126606FF-742B-4470-8098-2419EEAEB652}" srcOrd="0" destOrd="0" presId="urn:microsoft.com/office/officeart/2005/8/layout/hProcess11"/>
    <dgm:cxn modelId="{292590D0-6D8D-438E-A5EB-A3B18D2E25D9}" type="presParOf" srcId="{95A05162-EBA5-4EE5-B64A-9A660D5F27D8}" destId="{22CAE6BC-94D0-4484-A4EE-FDD1CCBC5489}" srcOrd="1" destOrd="0" presId="urn:microsoft.com/office/officeart/2005/8/layout/hProcess11"/>
    <dgm:cxn modelId="{BB8A9028-BA06-4ED8-B38A-0D04EFCFE9C1}" type="presParOf" srcId="{95A05162-EBA5-4EE5-B64A-9A660D5F27D8}" destId="{7721F9D3-8287-4378-89E1-CA22220B40DB}" srcOrd="2" destOrd="0" presId="urn:microsoft.com/office/officeart/2005/8/layout/hProcess11"/>
    <dgm:cxn modelId="{E9C044E4-7D9C-433E-BF25-8F38DE60501E}" type="presParOf" srcId="{697AF51C-78FC-426D-824E-ABE1F742CDAD}" destId="{BE150208-147A-445D-9DC1-580922EFDF14}" srcOrd="13" destOrd="0" presId="urn:microsoft.com/office/officeart/2005/8/layout/hProcess11"/>
    <dgm:cxn modelId="{48632FFD-2A9F-4597-B2BE-4076E2519042}" type="presParOf" srcId="{697AF51C-78FC-426D-824E-ABE1F742CDAD}" destId="{3749126F-347B-4075-8EB9-ECB2CD4B21BE}" srcOrd="14" destOrd="0" presId="urn:microsoft.com/office/officeart/2005/8/layout/hProcess11"/>
    <dgm:cxn modelId="{DF8F2AB5-52F1-4622-9687-06BB370C8320}" type="presParOf" srcId="{3749126F-347B-4075-8EB9-ECB2CD4B21BE}" destId="{27B3BF25-C38D-456A-8B3E-500F3B8A2668}" srcOrd="0" destOrd="0" presId="urn:microsoft.com/office/officeart/2005/8/layout/hProcess11"/>
    <dgm:cxn modelId="{B14CF5E4-8E4D-4E5D-9DE2-E7992F4BCA61}" type="presParOf" srcId="{3749126F-347B-4075-8EB9-ECB2CD4B21BE}" destId="{739F9739-6A49-412D-9297-7B70D04339EC}" srcOrd="1" destOrd="0" presId="urn:microsoft.com/office/officeart/2005/8/layout/hProcess11"/>
    <dgm:cxn modelId="{3592148A-FD68-4668-BC04-A8B609E9460B}" type="presParOf" srcId="{3749126F-347B-4075-8EB9-ECB2CD4B21BE}" destId="{C2CB29A2-B769-4DE2-8B21-6EB0F34283D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9B92-E31E-41C3-9815-0A5CD7A7FADC}">
      <dsp:nvSpPr>
        <dsp:cNvPr id="0" name=""/>
        <dsp:cNvSpPr/>
      </dsp:nvSpPr>
      <dsp:spPr>
        <a:xfrm>
          <a:off x="0" y="1149727"/>
          <a:ext cx="7557037" cy="15329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D0D6D-72BA-4117-A081-7000E52A039E}">
      <dsp:nvSpPr>
        <dsp:cNvPr id="0" name=""/>
        <dsp:cNvSpPr/>
      </dsp:nvSpPr>
      <dsp:spPr>
        <a:xfrm>
          <a:off x="2731" y="0"/>
          <a:ext cx="1272782" cy="15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7030A0"/>
              </a:solidFill>
            </a:rPr>
            <a:t>2011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7030A0"/>
              </a:solidFill>
            </a:rPr>
            <a:t>Début R&amp;D</a:t>
          </a:r>
          <a:endParaRPr lang="fr-FR" sz="1400" b="1" kern="1200" dirty="0">
            <a:solidFill>
              <a:srgbClr val="7030A0"/>
            </a:solidFill>
          </a:endParaRPr>
        </a:p>
      </dsp:txBody>
      <dsp:txXfrm>
        <a:off x="2731" y="0"/>
        <a:ext cx="1272782" cy="1532970"/>
      </dsp:txXfrm>
    </dsp:sp>
    <dsp:sp modelId="{DF3FC664-50DE-4F92-ACC8-4F34870C9DF6}">
      <dsp:nvSpPr>
        <dsp:cNvPr id="0" name=""/>
        <dsp:cNvSpPr/>
      </dsp:nvSpPr>
      <dsp:spPr>
        <a:xfrm>
          <a:off x="447501" y="1724591"/>
          <a:ext cx="383242" cy="3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CA314-B1A1-443F-B0FE-8743E46B6E9F}">
      <dsp:nvSpPr>
        <dsp:cNvPr id="0" name=""/>
        <dsp:cNvSpPr/>
      </dsp:nvSpPr>
      <dsp:spPr>
        <a:xfrm>
          <a:off x="1305236" y="2299454"/>
          <a:ext cx="594452" cy="15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solidFill>
              <a:srgbClr val="7030A0"/>
            </a:solidFill>
          </a:endParaRPr>
        </a:p>
      </dsp:txBody>
      <dsp:txXfrm>
        <a:off x="1305236" y="2299454"/>
        <a:ext cx="594452" cy="1532970"/>
      </dsp:txXfrm>
    </dsp:sp>
    <dsp:sp modelId="{FF7A3BA0-3722-46C0-9D97-9E14C4787182}">
      <dsp:nvSpPr>
        <dsp:cNvPr id="0" name=""/>
        <dsp:cNvSpPr/>
      </dsp:nvSpPr>
      <dsp:spPr>
        <a:xfrm>
          <a:off x="1410841" y="1724591"/>
          <a:ext cx="383242" cy="3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98EEC-2C49-4DAB-8E1A-F5E717E4E715}">
      <dsp:nvSpPr>
        <dsp:cNvPr id="0" name=""/>
        <dsp:cNvSpPr/>
      </dsp:nvSpPr>
      <dsp:spPr>
        <a:xfrm>
          <a:off x="1929411" y="0"/>
          <a:ext cx="1989632" cy="15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7030A0"/>
              </a:solidFill>
            </a:rPr>
            <a:t>27 avril 2016  </a:t>
          </a:r>
          <a:r>
            <a:rPr lang="en-GB" sz="1400" b="1" kern="1200" dirty="0" smtClean="0">
              <a:solidFill>
                <a:srgbClr val="7030A0"/>
              </a:solidFill>
            </a:rPr>
            <a:t>Engineering Design Review de </a:t>
          </a:r>
          <a:r>
            <a:rPr lang="en-GB" sz="1400" b="1" kern="1200" dirty="0" err="1" smtClean="0">
              <a:solidFill>
                <a:srgbClr val="7030A0"/>
              </a:solidFill>
            </a:rPr>
            <a:t>l’électronique</a:t>
          </a:r>
          <a:r>
            <a:rPr lang="en-GB" sz="1400" b="1" kern="1200" dirty="0" smtClean="0">
              <a:solidFill>
                <a:srgbClr val="7030A0"/>
              </a:solidFill>
            </a:rPr>
            <a:t>(CERN)</a:t>
          </a:r>
          <a:endParaRPr lang="fr-FR" sz="1400" b="1" kern="1200" dirty="0">
            <a:solidFill>
              <a:srgbClr val="7030A0"/>
            </a:solidFill>
          </a:endParaRPr>
        </a:p>
      </dsp:txBody>
      <dsp:txXfrm>
        <a:off x="1929411" y="0"/>
        <a:ext cx="1989632" cy="1532970"/>
      </dsp:txXfrm>
    </dsp:sp>
    <dsp:sp modelId="{83F49C0D-3EAC-4D5D-BCB5-955F067669E4}">
      <dsp:nvSpPr>
        <dsp:cNvPr id="0" name=""/>
        <dsp:cNvSpPr/>
      </dsp:nvSpPr>
      <dsp:spPr>
        <a:xfrm>
          <a:off x="2732606" y="1724591"/>
          <a:ext cx="383242" cy="3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7C242-AA3C-46CC-A55B-149ECEB5DC29}">
      <dsp:nvSpPr>
        <dsp:cNvPr id="0" name=""/>
        <dsp:cNvSpPr/>
      </dsp:nvSpPr>
      <dsp:spPr>
        <a:xfrm>
          <a:off x="3948766" y="2299454"/>
          <a:ext cx="594452" cy="15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solidFill>
              <a:srgbClr val="7030A0"/>
            </a:solidFill>
          </a:endParaRPr>
        </a:p>
      </dsp:txBody>
      <dsp:txXfrm>
        <a:off x="3948766" y="2299454"/>
        <a:ext cx="594452" cy="1532970"/>
      </dsp:txXfrm>
    </dsp:sp>
    <dsp:sp modelId="{97A5D114-19E5-4B9C-8C46-50FFACA1ADE7}">
      <dsp:nvSpPr>
        <dsp:cNvPr id="0" name=""/>
        <dsp:cNvSpPr/>
      </dsp:nvSpPr>
      <dsp:spPr>
        <a:xfrm>
          <a:off x="4054371" y="1724591"/>
          <a:ext cx="383242" cy="3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97D62-C882-4549-B92A-74866A812E4F}">
      <dsp:nvSpPr>
        <dsp:cNvPr id="0" name=""/>
        <dsp:cNvSpPr/>
      </dsp:nvSpPr>
      <dsp:spPr>
        <a:xfrm>
          <a:off x="4572941" y="0"/>
          <a:ext cx="2225659" cy="15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7030A0"/>
              </a:solidFill>
            </a:rPr>
            <a:t>Mai 2018 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7030A0"/>
              </a:solidFill>
            </a:rPr>
            <a:t>Retour de fonderie du 1</a:t>
          </a:r>
          <a:r>
            <a:rPr lang="fr-FR" sz="1400" b="1" kern="1200" baseline="30000" dirty="0" smtClean="0">
              <a:solidFill>
                <a:srgbClr val="7030A0"/>
              </a:solidFill>
            </a:rPr>
            <a:t>er</a:t>
          </a:r>
          <a:r>
            <a:rPr lang="fr-FR" sz="1400" b="1" kern="1200" dirty="0" smtClean="0">
              <a:solidFill>
                <a:srgbClr val="7030A0"/>
              </a:solidFill>
            </a:rPr>
            <a:t> wafer et mis en boîtier des 1</a:t>
          </a:r>
          <a:r>
            <a:rPr lang="fr-FR" sz="1400" b="1" kern="1200" baseline="30000" dirty="0" smtClean="0">
              <a:solidFill>
                <a:srgbClr val="7030A0"/>
              </a:solidFill>
            </a:rPr>
            <a:t>ers</a:t>
          </a:r>
          <a:r>
            <a:rPr lang="fr-FR" sz="1400" b="1" kern="1200" dirty="0" smtClean="0">
              <a:solidFill>
                <a:srgbClr val="7030A0"/>
              </a:solidFill>
            </a:rPr>
            <a:t> chips pour tests et validation.</a:t>
          </a:r>
          <a:endParaRPr lang="fr-FR" sz="1400" b="1" kern="1200" dirty="0">
            <a:solidFill>
              <a:srgbClr val="7030A0"/>
            </a:solidFill>
          </a:endParaRPr>
        </a:p>
      </dsp:txBody>
      <dsp:txXfrm>
        <a:off x="4572941" y="0"/>
        <a:ext cx="2225659" cy="1532970"/>
      </dsp:txXfrm>
    </dsp:sp>
    <dsp:sp modelId="{D0A52CD0-FCF6-40D2-B4F6-60388E51AF5D}">
      <dsp:nvSpPr>
        <dsp:cNvPr id="0" name=""/>
        <dsp:cNvSpPr/>
      </dsp:nvSpPr>
      <dsp:spPr>
        <a:xfrm>
          <a:off x="5494150" y="1724591"/>
          <a:ext cx="383242" cy="3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11F5-854A-4391-8BFD-76546523965E}">
      <dsp:nvSpPr>
        <dsp:cNvPr id="0" name=""/>
        <dsp:cNvSpPr/>
      </dsp:nvSpPr>
      <dsp:spPr>
        <a:xfrm>
          <a:off x="0" y="1098306"/>
          <a:ext cx="10072054" cy="142193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C4388-2111-4DD2-B46A-DC05349E1F74}">
      <dsp:nvSpPr>
        <dsp:cNvPr id="0" name=""/>
        <dsp:cNvSpPr/>
      </dsp:nvSpPr>
      <dsp:spPr>
        <a:xfrm>
          <a:off x="3164" y="0"/>
          <a:ext cx="1386672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2012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Début R&amp;D</a:t>
          </a: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64" y="0"/>
        <a:ext cx="1386672" cy="1421939"/>
      </dsp:txXfrm>
    </dsp:sp>
    <dsp:sp modelId="{79DFC3DA-B104-44C0-A514-1F8A07A1F9E6}">
      <dsp:nvSpPr>
        <dsp:cNvPr id="0" name=""/>
        <dsp:cNvSpPr/>
      </dsp:nvSpPr>
      <dsp:spPr>
        <a:xfrm>
          <a:off x="518758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9D8D1-9404-4579-8A4D-C3926E707C78}">
      <dsp:nvSpPr>
        <dsp:cNvPr id="0" name=""/>
        <dsp:cNvSpPr/>
      </dsp:nvSpPr>
      <dsp:spPr>
        <a:xfrm>
          <a:off x="1416394" y="2132909"/>
          <a:ext cx="531143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16394" y="2132909"/>
        <a:ext cx="531143" cy="1421939"/>
      </dsp:txXfrm>
    </dsp:sp>
    <dsp:sp modelId="{AB4E11F6-E809-4B67-A6F5-9643534D5C42}">
      <dsp:nvSpPr>
        <dsp:cNvPr id="0" name=""/>
        <dsp:cNvSpPr/>
      </dsp:nvSpPr>
      <dsp:spPr>
        <a:xfrm>
          <a:off x="1504223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A0C7D-7786-476C-98A9-AF78A6EEC0BB}">
      <dsp:nvSpPr>
        <dsp:cNvPr id="0" name=""/>
        <dsp:cNvSpPr/>
      </dsp:nvSpPr>
      <dsp:spPr>
        <a:xfrm>
          <a:off x="1974094" y="0"/>
          <a:ext cx="1726173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27 avril 2016  </a:t>
          </a:r>
          <a:r>
            <a:rPr lang="en-GB" sz="1400" b="1" i="1" kern="1200" dirty="0" smtClean="0">
              <a:solidFill>
                <a:schemeClr val="accent6">
                  <a:lumMod val="50000"/>
                </a:schemeClr>
              </a:solidFill>
            </a:rPr>
            <a:t>Engineering Design Review de </a:t>
          </a:r>
          <a:r>
            <a:rPr lang="en-GB" sz="1400" b="1" i="1" kern="1200" dirty="0" err="1" smtClean="0">
              <a:solidFill>
                <a:schemeClr val="accent6">
                  <a:lumMod val="50000"/>
                </a:schemeClr>
              </a:solidFill>
            </a:rPr>
            <a:t>l’électronique</a:t>
          </a:r>
          <a:r>
            <a:rPr lang="en-GB" sz="1400" b="1" i="1" kern="1200" dirty="0" smtClean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GB" sz="1400" b="1" i="1" kern="1200" dirty="0" err="1" smtClean="0">
              <a:solidFill>
                <a:schemeClr val="accent6">
                  <a:lumMod val="50000"/>
                </a:schemeClr>
              </a:solidFill>
            </a:rPr>
            <a:t>cern</a:t>
          </a:r>
          <a:r>
            <a:rPr lang="en-GB" sz="1400" b="1" i="1" kern="1200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974094" y="0"/>
        <a:ext cx="1726173" cy="1421939"/>
      </dsp:txXfrm>
    </dsp:sp>
    <dsp:sp modelId="{DE69DB87-51B9-4F63-BAD2-C15267A2D92F}">
      <dsp:nvSpPr>
        <dsp:cNvPr id="0" name=""/>
        <dsp:cNvSpPr/>
      </dsp:nvSpPr>
      <dsp:spPr>
        <a:xfrm>
          <a:off x="2659439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79036-36DE-4ECF-A350-617A418B8DEC}">
      <dsp:nvSpPr>
        <dsp:cNvPr id="0" name=""/>
        <dsp:cNvSpPr/>
      </dsp:nvSpPr>
      <dsp:spPr>
        <a:xfrm>
          <a:off x="3726825" y="2132909"/>
          <a:ext cx="531143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26825" y="2132909"/>
        <a:ext cx="531143" cy="1421939"/>
      </dsp:txXfrm>
    </dsp:sp>
    <dsp:sp modelId="{7975F88D-A536-4775-9799-C8D6C9D0FEAD}">
      <dsp:nvSpPr>
        <dsp:cNvPr id="0" name=""/>
        <dsp:cNvSpPr/>
      </dsp:nvSpPr>
      <dsp:spPr>
        <a:xfrm>
          <a:off x="3814655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EFB9-2D10-413F-9523-15E759E90C2D}">
      <dsp:nvSpPr>
        <dsp:cNvPr id="0" name=""/>
        <dsp:cNvSpPr/>
      </dsp:nvSpPr>
      <dsp:spPr>
        <a:xfrm>
          <a:off x="4284526" y="0"/>
          <a:ext cx="2078375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Mars 2018 – Juin 2019 </a:t>
          </a:r>
          <a:r>
            <a:rPr lang="fr-FR" sz="1400" b="1" i="1" kern="1200" dirty="0" err="1" smtClean="0">
              <a:solidFill>
                <a:schemeClr val="accent6">
                  <a:lumMod val="50000"/>
                </a:schemeClr>
              </a:solidFill>
            </a:rPr>
            <a:t>Préproduction</a:t>
          </a: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, production et des tests des 2250 cartes </a:t>
          </a:r>
          <a:r>
            <a:rPr lang="fr-FR" sz="1400" b="1" i="1" kern="1200" dirty="0" err="1" smtClean="0">
              <a:solidFill>
                <a:schemeClr val="accent6">
                  <a:lumMod val="50000"/>
                </a:schemeClr>
              </a:solidFill>
            </a:rPr>
            <a:t>clusterisation</a:t>
          </a: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4526" y="0"/>
        <a:ext cx="2078375" cy="1421939"/>
      </dsp:txXfrm>
    </dsp:sp>
    <dsp:sp modelId="{CADF40C9-F69B-4077-B25C-20BF44BC5966}">
      <dsp:nvSpPr>
        <dsp:cNvPr id="0" name=""/>
        <dsp:cNvSpPr/>
      </dsp:nvSpPr>
      <dsp:spPr>
        <a:xfrm>
          <a:off x="5145971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AFDE5-DAB4-4C02-BDF2-6A6BA2BE5297}">
      <dsp:nvSpPr>
        <dsp:cNvPr id="0" name=""/>
        <dsp:cNvSpPr/>
      </dsp:nvSpPr>
      <dsp:spPr>
        <a:xfrm>
          <a:off x="6389458" y="2132909"/>
          <a:ext cx="531143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389458" y="2132909"/>
        <a:ext cx="531143" cy="1421939"/>
      </dsp:txXfrm>
    </dsp:sp>
    <dsp:sp modelId="{D89A980B-EA68-46F8-9EA6-CB81F6157487}">
      <dsp:nvSpPr>
        <dsp:cNvPr id="0" name=""/>
        <dsp:cNvSpPr/>
      </dsp:nvSpPr>
      <dsp:spPr>
        <a:xfrm>
          <a:off x="6477287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606FF-742B-4470-8098-2419EEAEB652}">
      <dsp:nvSpPr>
        <dsp:cNvPr id="0" name=""/>
        <dsp:cNvSpPr/>
      </dsp:nvSpPr>
      <dsp:spPr>
        <a:xfrm>
          <a:off x="6947159" y="0"/>
          <a:ext cx="1556824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Mars 2019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chemeClr val="accent6">
                  <a:lumMod val="50000"/>
                </a:schemeClr>
              </a:solidFill>
            </a:rPr>
            <a:t>Tests assemblage FEB</a:t>
          </a: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47159" y="0"/>
        <a:ext cx="1556824" cy="1421939"/>
      </dsp:txXfrm>
    </dsp:sp>
    <dsp:sp modelId="{22CAE6BC-94D0-4484-A4EE-FDD1CCBC5489}">
      <dsp:nvSpPr>
        <dsp:cNvPr id="0" name=""/>
        <dsp:cNvSpPr/>
      </dsp:nvSpPr>
      <dsp:spPr>
        <a:xfrm>
          <a:off x="7547828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BF25-C38D-456A-8B3E-500F3B8A2668}">
      <dsp:nvSpPr>
        <dsp:cNvPr id="0" name=""/>
        <dsp:cNvSpPr/>
      </dsp:nvSpPr>
      <dsp:spPr>
        <a:xfrm>
          <a:off x="8530540" y="2132909"/>
          <a:ext cx="531143" cy="1421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530540" y="2132909"/>
        <a:ext cx="531143" cy="1421939"/>
      </dsp:txXfrm>
    </dsp:sp>
    <dsp:sp modelId="{739F9739-6A49-412D-9297-7B70D04339EC}">
      <dsp:nvSpPr>
        <dsp:cNvPr id="0" name=""/>
        <dsp:cNvSpPr/>
      </dsp:nvSpPr>
      <dsp:spPr>
        <a:xfrm>
          <a:off x="8618369" y="1599682"/>
          <a:ext cx="355484" cy="355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3360-B0A0-4716-A253-575F2C5E2C1F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4B16-6E4E-4E33-B29B-98EA44BE0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5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6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58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86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66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029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4B16-6E4E-4E33-B29B-98EA44BE09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34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5AD426-52E4-4C2B-8837-2A879BFF8D7C}" type="datetimeFigureOut">
              <a:rPr lang="fr-FR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C886E9-7E1A-43FA-93BB-5DF4C041AB7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8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4.jpeg"/><Relationship Id="rId10" Type="http://schemas.openxmlformats.org/officeDocument/2006/relationships/image" Target="../media/image3.png"/><Relationship Id="rId4" Type="http://schemas.openxmlformats.org/officeDocument/2006/relationships/image" Target="../media/image43.jpe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3.png"/><Relationship Id="rId10" Type="http://schemas.openxmlformats.org/officeDocument/2006/relationships/image" Target="../media/image53.jpeg"/><Relationship Id="rId4" Type="http://schemas.openxmlformats.org/officeDocument/2006/relationships/image" Target="../media/image2.jp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3.jpeg"/><Relationship Id="rId5" Type="http://schemas.openxmlformats.org/officeDocument/2006/relationships/image" Target="../media/image60.jpeg"/><Relationship Id="rId10" Type="http://schemas.openxmlformats.org/officeDocument/2006/relationships/image" Target="../media/image3.png"/><Relationship Id="rId4" Type="http://schemas.openxmlformats.org/officeDocument/2006/relationships/image" Target="../media/image59.jpeg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png"/><Relationship Id="rId5" Type="http://schemas.openxmlformats.org/officeDocument/2006/relationships/image" Target="../media/image33.jpeg"/><Relationship Id="rId10" Type="http://schemas.openxmlformats.org/officeDocument/2006/relationships/image" Target="../media/image3.png"/><Relationship Id="rId4" Type="http://schemas.openxmlformats.org/officeDocument/2006/relationships/image" Target="../media/image32.jpeg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2.jpeg"/><Relationship Id="rId7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673224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5400" b="1" dirty="0">
                <a:latin typeface="+mn-lt"/>
              </a:rPr>
              <a:t>L’aventure technique  </a:t>
            </a:r>
            <a:r>
              <a:rPr lang="fr-FR" sz="5400" b="1" dirty="0" err="1">
                <a:latin typeface="+mn-lt"/>
              </a:rPr>
              <a:t>LHCb</a:t>
            </a:r>
            <a:r>
              <a:rPr lang="fr-FR" sz="5400" b="1" dirty="0">
                <a:latin typeface="+mn-lt"/>
              </a:rPr>
              <a:t> </a:t>
            </a:r>
            <a:r>
              <a:rPr lang="fr-FR" sz="5400" b="1" dirty="0" err="1" smtClean="0">
                <a:latin typeface="+mn-lt"/>
              </a:rPr>
              <a:t>SciFi</a:t>
            </a:r>
            <a:r>
              <a:rPr lang="fr-FR" sz="5400" b="1" dirty="0" smtClean="0">
                <a:latin typeface="+mn-lt"/>
              </a:rPr>
              <a:t> </a:t>
            </a:r>
            <a:r>
              <a:rPr lang="fr-FR" sz="5400" b="1" dirty="0">
                <a:latin typeface="+mn-lt"/>
              </a:rPr>
              <a:t>au LPC </a:t>
            </a:r>
            <a:br>
              <a:rPr lang="fr-FR" sz="5400" b="1" dirty="0">
                <a:latin typeface="+mn-lt"/>
              </a:rPr>
            </a:br>
            <a:r>
              <a:rPr lang="fr-FR" sz="5400" b="1" dirty="0" smtClean="0">
                <a:latin typeface="+mn-lt"/>
              </a:rPr>
              <a:t>2010-2022  </a:t>
            </a:r>
            <a:r>
              <a:rPr sz="5400" b="1" dirty="0">
                <a:latin typeface="+mn-lt"/>
              </a:rPr>
              <a:t>…</a:t>
            </a:r>
            <a:endParaRPr lang="fr-FR" sz="5400" b="1" dirty="0">
              <a:latin typeface="+mn-lt"/>
            </a:endParaRPr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>
          <a:xfrm>
            <a:off x="1524000" y="3861048"/>
            <a:ext cx="5364088" cy="2088232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Jeudi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</a:t>
            </a:r>
            <a:r>
              <a:rPr lang="fr-FR" sz="2000" dirty="0" err="1" smtClean="0"/>
              <a:t>Decembre</a:t>
            </a:r>
            <a:r>
              <a:rPr lang="fr-FR" sz="2000" dirty="0" smtClean="0"/>
              <a:t> 2022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800" dirty="0" smtClean="0"/>
              <a:t>Magali Magne &amp; les participants à cette aventure </a:t>
            </a:r>
            <a:endParaRPr lang="fr-FR" sz="1800" dirty="0"/>
          </a:p>
        </p:txBody>
      </p:sp>
      <p:grpSp>
        <p:nvGrpSpPr>
          <p:cNvPr id="4" name="Groupe 3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3490" y="3689774"/>
            <a:ext cx="5414120" cy="266516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0002618" y="2874626"/>
            <a:ext cx="2016224" cy="3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cxnSp>
        <p:nvCxnSpPr>
          <p:cNvPr id="26" name="Straight Connector 4"/>
          <p:cNvCxnSpPr>
            <a:cxnSpLocks/>
          </p:cNvCxnSpPr>
          <p:nvPr/>
        </p:nvCxnSpPr>
        <p:spPr bwMode="auto">
          <a:xfrm>
            <a:off x="8523698" y="3689774"/>
            <a:ext cx="252051" cy="189940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2"/>
          <p:cNvCxnSpPr>
            <a:cxnSpLocks/>
          </p:cNvCxnSpPr>
          <p:nvPr/>
        </p:nvCxnSpPr>
        <p:spPr bwMode="auto">
          <a:xfrm flipH="1">
            <a:off x="9197132" y="3689774"/>
            <a:ext cx="2653222" cy="1907836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3"/>
          <p:cNvCxnSpPr>
            <a:cxnSpLocks/>
          </p:cNvCxnSpPr>
          <p:nvPr/>
        </p:nvCxnSpPr>
        <p:spPr bwMode="auto">
          <a:xfrm flipH="1">
            <a:off x="9201346" y="708769"/>
            <a:ext cx="2649007" cy="328758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/>
          <p:cNvCxnSpPr>
            <a:cxnSpLocks/>
          </p:cNvCxnSpPr>
          <p:nvPr/>
        </p:nvCxnSpPr>
        <p:spPr bwMode="auto">
          <a:xfrm>
            <a:off x="8523698" y="692696"/>
            <a:ext cx="243624" cy="3307875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27120" y="708769"/>
            <a:ext cx="3323234" cy="298100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32" name="Rectangle 31"/>
          <p:cNvSpPr/>
          <p:nvPr/>
        </p:nvSpPr>
        <p:spPr bwMode="auto">
          <a:xfrm>
            <a:off x="8771535" y="4000570"/>
            <a:ext cx="427134" cy="15982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27119" y="708769"/>
            <a:ext cx="3323234" cy="298100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046" y="80834"/>
            <a:ext cx="47837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1167" y="66701"/>
            <a:ext cx="5738151" cy="214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2316464"/>
            <a:ext cx="2788983" cy="209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931" y="2322184"/>
            <a:ext cx="2788983" cy="209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931" y="4517913"/>
            <a:ext cx="2856510" cy="2142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e 13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2">
            <a:extLst>
              <a:ext uri="{FF2B5EF4-FFF2-40B4-BE49-F238E27FC236}">
                <a16:creationId xmlns:a16="http://schemas.microsoft.com/office/drawing/2014/main" id="{2176F883-4DA4-EA52-C443-9073EBB155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46" y="5808517"/>
            <a:ext cx="4599604" cy="851778"/>
          </a:xfrm>
          <a:prstGeom prst="rect">
            <a:avLst/>
          </a:prstGeom>
        </p:spPr>
      </p:pic>
      <p:pic>
        <p:nvPicPr>
          <p:cNvPr id="19" name="Picture 5" descr="CERN_logo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68" y="5899380"/>
            <a:ext cx="643769" cy="6296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C9CBABA-6B77-F6BE-82FB-8F60028C6D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336" y="4513539"/>
            <a:ext cx="2862676" cy="214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521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137757" y="173831"/>
            <a:ext cx="3826859" cy="11143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/>
              <a:t>Clermont </a:t>
            </a:r>
            <a:r>
              <a:rPr lang="en-GB" sz="2800" dirty="0" err="1" smtClean="0"/>
              <a:t>SciFi</a:t>
            </a:r>
            <a:r>
              <a:rPr lang="en-GB" sz="2800" dirty="0" smtClean="0"/>
              <a:t> teams </a:t>
            </a:r>
            <a:br>
              <a:rPr lang="en-GB" sz="2800" dirty="0" smtClean="0"/>
            </a:br>
            <a:r>
              <a:rPr lang="fr-FR" sz="2800" dirty="0" smtClean="0"/>
              <a:t>en pleine action  </a:t>
            </a:r>
            <a:r>
              <a:rPr lang="en-AE" sz="2800" dirty="0" smtClean="0">
                <a:sym typeface="Wingdings" panose="05000000000000000000" pitchFamily="2" charset="2"/>
              </a:rPr>
              <a:t></a:t>
            </a:r>
            <a:br>
              <a:rPr lang="en-AE" sz="2800" dirty="0" smtClean="0">
                <a:sym typeface="Wingdings" panose="05000000000000000000" pitchFamily="2" charset="2"/>
              </a:rPr>
            </a:br>
            <a:endParaRPr lang="en-GB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84953" y="4221105"/>
            <a:ext cx="2954617" cy="221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4700" y="788033"/>
            <a:ext cx="2598432" cy="194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66355" y="177793"/>
            <a:ext cx="2590205" cy="361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301" y="3608990"/>
            <a:ext cx="3704975" cy="277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16024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3532928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40161" y="4742506"/>
            <a:ext cx="2917920" cy="218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35555" y="1304615"/>
            <a:ext cx="2729993" cy="210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D:\LHCb\Billeder\SXL8 B3852\111 03-02-2021 Cable prepraration and heating wire repair\20210303_181446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16" r="-468"/>
          <a:stretch/>
        </p:blipFill>
        <p:spPr bwMode="auto">
          <a:xfrm>
            <a:off x="3219977" y="3147363"/>
            <a:ext cx="2160240" cy="292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946" y="538319"/>
            <a:ext cx="4431815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00" y="101752"/>
            <a:ext cx="1894801" cy="33708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Bulle ronde 7"/>
          <p:cNvSpPr/>
          <p:nvPr/>
        </p:nvSpPr>
        <p:spPr>
          <a:xfrm>
            <a:off x="6867013" y="-3162"/>
            <a:ext cx="2192222" cy="648072"/>
          </a:xfrm>
          <a:prstGeom prst="wedgeEllipseCallout">
            <a:avLst>
              <a:gd name="adj1" fmla="val -39026"/>
              <a:gd name="adj2" fmla="val 91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Mais si ça va le faire 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255" y="1241674"/>
            <a:ext cx="3064104" cy="22980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Bulle ronde 10"/>
          <p:cNvSpPr/>
          <p:nvPr/>
        </p:nvSpPr>
        <p:spPr>
          <a:xfrm>
            <a:off x="9030644" y="567571"/>
            <a:ext cx="2664296" cy="8933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Ça y est j’y suis presque </a:t>
            </a:r>
            <a:r>
              <a:rPr lang="en-AE" sz="1600" dirty="0" smtClean="0"/>
              <a:t>…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028675" y="97539"/>
            <a:ext cx="316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aventure de plus de 10 ans 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60491" y="3448580"/>
            <a:ext cx="3813043" cy="2859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Bulle ronde 14"/>
          <p:cNvSpPr/>
          <p:nvPr/>
        </p:nvSpPr>
        <p:spPr>
          <a:xfrm>
            <a:off x="6867012" y="5287226"/>
            <a:ext cx="1969679" cy="1055584"/>
          </a:xfrm>
          <a:prstGeom prst="wedgeEllipseCallout">
            <a:avLst>
              <a:gd name="adj1" fmla="val -33703"/>
              <a:gd name="adj2" fmla="val 41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« Enfin </a:t>
            </a:r>
            <a:r>
              <a:rPr lang="fr-FR" dirty="0"/>
              <a:t>dans le </a:t>
            </a:r>
            <a:r>
              <a:rPr lang="fr-FR" dirty="0" smtClean="0"/>
              <a:t>puits »</a:t>
            </a:r>
          </a:p>
          <a:p>
            <a:pPr algn="ctr"/>
            <a:r>
              <a:rPr lang="fr-FR" sz="1600" dirty="0" smtClean="0"/>
              <a:t>Mars </a:t>
            </a:r>
            <a:r>
              <a:rPr lang="fr-FR" sz="1600" dirty="0" smtClean="0"/>
              <a:t>2022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27" y="3733241"/>
            <a:ext cx="3615321" cy="271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Bulle ronde 16"/>
          <p:cNvSpPr/>
          <p:nvPr/>
        </p:nvSpPr>
        <p:spPr>
          <a:xfrm>
            <a:off x="4345992" y="3118084"/>
            <a:ext cx="2130201" cy="1230314"/>
          </a:xfrm>
          <a:prstGeom prst="wedgeEllipseCallout">
            <a:avLst>
              <a:gd name="adj1" fmla="val -89472"/>
              <a:gd name="adj2" fmla="val 53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Derniers réglages et on démarre le détecteur  </a:t>
            </a:r>
            <a:r>
              <a:rPr lang="en-AE" sz="1600" dirty="0" smtClean="0">
                <a:sym typeface="Wingdings" panose="05000000000000000000" pitchFamily="2" charset="2"/>
              </a:rPr>
              <a:t>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grpSp>
        <p:nvGrpSpPr>
          <p:cNvPr id="18" name="Groupe 17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Pensées 21"/>
          <p:cNvSpPr/>
          <p:nvPr/>
        </p:nvSpPr>
        <p:spPr>
          <a:xfrm>
            <a:off x="3365207" y="188639"/>
            <a:ext cx="2699540" cy="898683"/>
          </a:xfrm>
          <a:prstGeom prst="cloudCallout">
            <a:avLst>
              <a:gd name="adj1" fmla="val -57442"/>
              <a:gd name="adj2" fmla="val 66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Ça ne </a:t>
            </a:r>
            <a:r>
              <a:rPr lang="fr-FR" sz="1600" dirty="0"/>
              <a:t>fonctionnera jamais </a:t>
            </a:r>
          </a:p>
          <a:p>
            <a:pPr algn="ctr"/>
            <a:r>
              <a:rPr lang="fr-FR" sz="1600" dirty="0" smtClean="0"/>
              <a:t>2016 </a:t>
            </a:r>
            <a:r>
              <a:rPr lang="en-AE" sz="1600" dirty="0" smtClean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15187" y="3581726"/>
            <a:ext cx="1963869" cy="2618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ZoneTexte 23"/>
          <p:cNvSpPr txBox="1"/>
          <p:nvPr/>
        </p:nvSpPr>
        <p:spPr>
          <a:xfrm>
            <a:off x="8853477" y="6283293"/>
            <a:ext cx="316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Nous allons maintenant pouvoir ranger nos outils dans le placard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773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1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2144" y="365125"/>
            <a:ext cx="3961656" cy="47158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SciFi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22/09/2022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Pascal Perret  - LPC Clermont</a:t>
            </a:r>
            <a:endParaRPr lang="en-GB" dirty="0"/>
          </a:p>
        </p:txBody>
      </p:sp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-528736" y="1027906"/>
            <a:ext cx="5976664" cy="1477328"/>
          </a:xfrm>
        </p:spPr>
        <p:txBody>
          <a:bodyPr/>
          <a:lstStyle/>
          <a:p>
            <a:pPr lvl="1"/>
            <a:r>
              <a:rPr lang="fr-FR" dirty="0" smtClean="0"/>
              <a:t>Fin de l’assemblage et du </a:t>
            </a:r>
            <a:r>
              <a:rPr lang="fr-FR" dirty="0" err="1" smtClean="0"/>
              <a:t>commissioning</a:t>
            </a:r>
            <a:r>
              <a:rPr lang="fr-FR" dirty="0" smtClean="0"/>
              <a:t> dans le hall et transport dans la caverne:</a:t>
            </a:r>
          </a:p>
          <a:p>
            <a:pPr lvl="2"/>
            <a:r>
              <a:rPr lang="fr-FR" dirty="0"/>
              <a:t>3 ans de travail: 2019-2022 </a:t>
            </a:r>
            <a:r>
              <a:rPr lang="fr-FR" dirty="0" smtClean="0"/>
              <a:t> </a:t>
            </a: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 bwMode="auto">
          <a:xfrm>
            <a:off x="-456728" y="6125234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Char char="u"/>
              <a:defRPr sz="24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58825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itchFamily="2" charset="2"/>
              <a:buChar char="n"/>
              <a:defRPr sz="2200">
                <a:solidFill>
                  <a:srgbClr val="0000CC"/>
                </a:solidFill>
                <a:latin typeface="+mn-lt"/>
              </a:defRPr>
            </a:lvl2pPr>
            <a:lvl3pPr marL="1146175" indent="-1968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0000"/>
              <a:buFont typeface="Wingdings" pitchFamily="2" charset="2"/>
              <a:buChar char="l"/>
              <a:defRPr sz="2000">
                <a:solidFill>
                  <a:srgbClr val="0000CC"/>
                </a:solidFill>
                <a:latin typeface="+mn-lt"/>
              </a:defRPr>
            </a:lvl3pPr>
            <a:lvl4pPr marL="152558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rgbClr val="0000CC"/>
                </a:solidFill>
                <a:latin typeface="+mn-lt"/>
              </a:defRPr>
            </a:lvl4pPr>
            <a:lvl5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rgbClr val="0000CC"/>
                </a:solidFill>
                <a:latin typeface="+mn-lt"/>
              </a:defRPr>
            </a:lvl5pPr>
            <a:lvl6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8194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766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733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fr-FR" kern="0" dirty="0" smtClean="0"/>
              <a:t>20 FEB manquantes</a:t>
            </a:r>
          </a:p>
        </p:txBody>
      </p:sp>
      <p:pic>
        <p:nvPicPr>
          <p:cNvPr id="11" name="Picture 4" descr="D:\LHCb\Billeder\Cavern\027 03-05-2021 Installation of C-frame 1-4\20210503_0958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7015" y="876333"/>
            <a:ext cx="6701673" cy="56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0" y="2519144"/>
          <a:ext cx="6456040" cy="34301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7926">
                  <a:extLst>
                    <a:ext uri="{9D8B030D-6E8A-4147-A177-3AD203B41FA5}">
                      <a16:colId xmlns:a16="http://schemas.microsoft.com/office/drawing/2014/main" val="2687069312"/>
                    </a:ext>
                  </a:extLst>
                </a:gridCol>
                <a:gridCol w="3143373">
                  <a:extLst>
                    <a:ext uri="{9D8B030D-6E8A-4147-A177-3AD203B41FA5}">
                      <a16:colId xmlns:a16="http://schemas.microsoft.com/office/drawing/2014/main" val="1544335500"/>
                    </a:ext>
                  </a:extLst>
                </a:gridCol>
                <a:gridCol w="2024741">
                  <a:extLst>
                    <a:ext uri="{9D8B030D-6E8A-4147-A177-3AD203B41FA5}">
                      <a16:colId xmlns:a16="http://schemas.microsoft.com/office/drawing/2014/main" val="37220983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C-Frames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Assemblage &amp; </a:t>
                      </a:r>
                      <a:r>
                        <a:rPr lang="fr-FR" sz="1600" dirty="0" err="1">
                          <a:effectLst/>
                        </a:rPr>
                        <a:t>commissioning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Début - Fin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Transport </a:t>
                      </a:r>
                      <a:r>
                        <a:rPr lang="fr-FR" sz="1600" dirty="0">
                          <a:effectLst/>
                        </a:rPr>
                        <a:t>caverne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492047317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04/03/2019</a:t>
                      </a:r>
                      <a:r>
                        <a:rPr lang="fr-FR" sz="1600" b="1" dirty="0">
                          <a:effectLst/>
                        </a:rPr>
                        <a:t> – 01/04/2021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03/05/2021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412340019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05/08/2019 – 01/04/2021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40806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26/08/2019 – 06/04/2021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43120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09/12/2019 – 25/03/2021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0769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27/01/2020 – 14/06/2021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12/07/2021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1326990187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6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02/03/2020 – 08/07/2021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36806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7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25/05/2021 – 05/11/2021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09/11/2021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2262751020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8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14/04/2021 – 07/10/2021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04751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9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21/04/2021 – 23/11/2021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25/01/2022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2979873492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10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08/07/2021 – 24/01/2022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20495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C-Frame 11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12/07/2021 – </a:t>
                      </a:r>
                      <a:r>
                        <a:rPr lang="fr-FR" sz="1600" b="1" dirty="0" smtClean="0">
                          <a:effectLst/>
                        </a:rPr>
                        <a:t>27/01/2022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16/02/2022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extLst>
                  <a:ext uri="{0D108BD9-81ED-4DB2-BD59-A6C34878D82A}">
                    <a16:rowId xmlns:a16="http://schemas.microsoft.com/office/drawing/2014/main" val="2948244395"/>
                  </a:ext>
                </a:extLst>
              </a:tr>
              <a:tr h="22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C-Frame 12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06/07/2021 –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11/02/2022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9" marR="6056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375545" y="0"/>
            <a:ext cx="10515600" cy="920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Les participants  à cette aventure</a:t>
            </a:r>
            <a:r>
              <a:rPr lang="fr-FR" sz="2700" dirty="0"/>
              <a:t> </a:t>
            </a:r>
            <a:r>
              <a:rPr lang="fr-FR" sz="2200" dirty="0"/>
              <a:t>par ordre alphabétique</a:t>
            </a:r>
            <a:r>
              <a:rPr lang="fr-FR" sz="4000" dirty="0"/>
              <a:t/>
            </a:r>
            <a:br>
              <a:rPr lang="fr-FR" sz="4000" dirty="0"/>
            </a:br>
            <a:endParaRPr lang="en-GB" sz="1800" dirty="0"/>
          </a:p>
        </p:txBody>
      </p:sp>
      <p:grpSp>
        <p:nvGrpSpPr>
          <p:cNvPr id="8" name="Groupe 7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ZoneTexte 7"/>
          <p:cNvSpPr txBox="1"/>
          <p:nvPr/>
        </p:nvSpPr>
        <p:spPr bwMode="auto">
          <a:xfrm>
            <a:off x="2132464" y="76208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70C0"/>
                </a:solidFill>
              </a:rPr>
              <a:t>Cyrille Achard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(assemblage détecteurs)</a:t>
            </a:r>
          </a:p>
        </p:txBody>
      </p:sp>
      <p:sp>
        <p:nvSpPr>
          <p:cNvPr id="38" name="ZoneTexte 8"/>
          <p:cNvSpPr txBox="1"/>
          <p:nvPr/>
        </p:nvSpPr>
        <p:spPr bwMode="auto">
          <a:xfrm>
            <a:off x="1808428" y="13943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Guillaume Blanchard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(aide banc test électronique)</a:t>
            </a:r>
          </a:p>
        </p:txBody>
      </p:sp>
      <p:sp>
        <p:nvSpPr>
          <p:cNvPr id="39" name="ZoneTexte 9"/>
          <p:cNvSpPr txBox="1"/>
          <p:nvPr/>
        </p:nvSpPr>
        <p:spPr bwMode="auto">
          <a:xfrm>
            <a:off x="1808428" y="202662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Jonathan Bonnard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(électronique firmware clusterization)</a:t>
            </a:r>
          </a:p>
        </p:txBody>
      </p:sp>
      <p:sp>
        <p:nvSpPr>
          <p:cNvPr id="40" name="ZoneTexte 10"/>
          <p:cNvSpPr txBox="1"/>
          <p:nvPr/>
        </p:nvSpPr>
        <p:spPr bwMode="auto">
          <a:xfrm>
            <a:off x="1977690" y="2658894"/>
            <a:ext cx="18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Martine Bony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(assemblage FEB et détecteurs)</a:t>
            </a:r>
          </a:p>
        </p:txBody>
      </p:sp>
      <p:sp>
        <p:nvSpPr>
          <p:cNvPr id="41" name="ZoneTexte 12"/>
          <p:cNvSpPr txBox="1"/>
          <p:nvPr/>
        </p:nvSpPr>
        <p:spPr bwMode="auto">
          <a:xfrm>
            <a:off x="1587270" y="4077320"/>
            <a:ext cx="2602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0070C0"/>
                </a:solidFill>
              </a:rPr>
              <a:t>François </a:t>
            </a:r>
            <a:r>
              <a:rPr lang="fr-FR" b="1" dirty="0" err="1">
                <a:solidFill>
                  <a:srgbClr val="0070C0"/>
                </a:solidFill>
              </a:rPr>
              <a:t>Daudon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(conception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, tests, gestion production et assemblage détecteurs)</a:t>
            </a:r>
          </a:p>
        </p:txBody>
      </p:sp>
      <p:sp>
        <p:nvSpPr>
          <p:cNvPr id="42" name="ZoneTexte 13"/>
          <p:cNvSpPr txBox="1"/>
          <p:nvPr/>
        </p:nvSpPr>
        <p:spPr bwMode="auto">
          <a:xfrm>
            <a:off x="1977690" y="4863477"/>
            <a:ext cx="18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Christian Fayard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(assemblage FEB)</a:t>
            </a:r>
          </a:p>
        </p:txBody>
      </p:sp>
      <p:sp>
        <p:nvSpPr>
          <p:cNvPr id="43" name="ZoneTexte 14"/>
          <p:cNvSpPr txBox="1"/>
          <p:nvPr/>
        </p:nvSpPr>
        <p:spPr bwMode="auto">
          <a:xfrm>
            <a:off x="4351636" y="1383364"/>
            <a:ext cx="2976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0070C0"/>
                </a:solidFill>
              </a:rPr>
              <a:t>Christine </a:t>
            </a:r>
            <a:r>
              <a:rPr lang="fr-FR" b="1" dirty="0" err="1">
                <a:solidFill>
                  <a:srgbClr val="0070C0"/>
                </a:solidFill>
              </a:rPr>
              <a:t>Gasq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(gestion projet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méca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simulations thermiques, conception et assemblage détecteurs)</a:t>
            </a:r>
          </a:p>
        </p:txBody>
      </p:sp>
      <p:sp>
        <p:nvSpPr>
          <p:cNvPr id="44" name="ZoneTexte 15"/>
          <p:cNvSpPr txBox="1"/>
          <p:nvPr/>
        </p:nvSpPr>
        <p:spPr bwMode="auto">
          <a:xfrm>
            <a:off x="4512610" y="2152469"/>
            <a:ext cx="2699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0070C0"/>
                </a:solidFill>
              </a:rPr>
              <a:t>Sonia </a:t>
            </a:r>
            <a:r>
              <a:rPr lang="fr-FR" b="1" dirty="0" err="1">
                <a:solidFill>
                  <a:srgbClr val="0070C0"/>
                </a:solidFill>
              </a:rPr>
              <a:t>Hamrat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(stage et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thèse :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étude des échanges thermiques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ZoneTexte 16"/>
          <p:cNvSpPr txBox="1"/>
          <p:nvPr/>
        </p:nvSpPr>
        <p:spPr bwMode="auto">
          <a:xfrm>
            <a:off x="4549059" y="3401083"/>
            <a:ext cx="2582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70C0"/>
                </a:solidFill>
              </a:rPr>
              <a:t>Christophe Insa</a:t>
            </a:r>
            <a:r>
              <a:rPr lang="fr-FR"/>
              <a:t/>
            </a:r>
            <a:br>
              <a:rPr lang="fr-FR"/>
            </a:br>
            <a:r>
              <a:rPr lang="fr-FR" sz="1000"/>
              <a:t>(gestion projet méca, conception, gestion production, tests et assemblage détecteurs)</a:t>
            </a:r>
          </a:p>
        </p:txBody>
      </p:sp>
      <p:sp>
        <p:nvSpPr>
          <p:cNvPr id="46" name="ZoneTexte 17"/>
          <p:cNvSpPr txBox="1"/>
          <p:nvPr/>
        </p:nvSpPr>
        <p:spPr bwMode="auto">
          <a:xfrm>
            <a:off x="4842057" y="4797525"/>
            <a:ext cx="199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70C0"/>
                </a:solidFill>
              </a:rPr>
              <a:t>Gilles Magaud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(réalisations méca)</a:t>
            </a:r>
          </a:p>
        </p:txBody>
      </p:sp>
      <p:sp>
        <p:nvSpPr>
          <p:cNvPr id="47" name="ZoneTexte 18"/>
          <p:cNvSpPr txBox="1"/>
          <p:nvPr/>
        </p:nvSpPr>
        <p:spPr bwMode="auto">
          <a:xfrm>
            <a:off x="4556218" y="5418805"/>
            <a:ext cx="25677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Magali Magne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(conception électronique, suivi production Cluster et FEB, assemblage FEB &amp; détecteurs)</a:t>
            </a:r>
          </a:p>
        </p:txBody>
      </p:sp>
      <p:sp>
        <p:nvSpPr>
          <p:cNvPr id="48" name="ZoneTexte 19"/>
          <p:cNvSpPr txBox="1"/>
          <p:nvPr/>
        </p:nvSpPr>
        <p:spPr bwMode="auto">
          <a:xfrm>
            <a:off x="7999785" y="762087"/>
            <a:ext cx="256770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B050"/>
                </a:solidFill>
              </a:rPr>
              <a:t>Marie Lise Mercier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(layout cartes électroniques)</a:t>
            </a:r>
          </a:p>
        </p:txBody>
      </p:sp>
      <p:sp>
        <p:nvSpPr>
          <p:cNvPr id="49" name="ZoneTexte 20"/>
          <p:cNvSpPr txBox="1"/>
          <p:nvPr/>
        </p:nvSpPr>
        <p:spPr bwMode="auto">
          <a:xfrm>
            <a:off x="7962543" y="2136545"/>
            <a:ext cx="2642187" cy="6771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FFC000"/>
                </a:solidFill>
              </a:rPr>
              <a:t>Nicolas Pillet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(conception chip PACIFIC, coordination groupe électronique, assemblage détecteurs)</a:t>
            </a:r>
          </a:p>
        </p:txBody>
      </p:sp>
      <p:sp>
        <p:nvSpPr>
          <p:cNvPr id="50" name="ZoneTexte 21"/>
          <p:cNvSpPr txBox="1"/>
          <p:nvPr/>
        </p:nvSpPr>
        <p:spPr bwMode="auto">
          <a:xfrm>
            <a:off x="8250782" y="2900718"/>
            <a:ext cx="2065708" cy="6771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0070C0"/>
                </a:solidFill>
              </a:rPr>
              <a:t>Julien Ramaherison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(réalisations prototypes et production, assemblage détecteurs)</a:t>
            </a:r>
          </a:p>
        </p:txBody>
      </p:sp>
      <p:sp>
        <p:nvSpPr>
          <p:cNvPr id="51" name="ZoneTexte 22"/>
          <p:cNvSpPr txBox="1"/>
          <p:nvPr/>
        </p:nvSpPr>
        <p:spPr bwMode="auto">
          <a:xfrm>
            <a:off x="8283070" y="4885461"/>
            <a:ext cx="200113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FFC000"/>
                </a:solidFill>
              </a:rPr>
              <a:t>Richard Vandaele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(layout chip PACIFIC)</a:t>
            </a:r>
          </a:p>
        </p:txBody>
      </p:sp>
      <p:sp>
        <p:nvSpPr>
          <p:cNvPr id="52" name="ZoneTexte 23"/>
          <p:cNvSpPr txBox="1"/>
          <p:nvPr/>
        </p:nvSpPr>
        <p:spPr bwMode="auto">
          <a:xfrm>
            <a:off x="8250782" y="5495749"/>
            <a:ext cx="206570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0070C0"/>
                </a:solidFill>
              </a:rPr>
              <a:t>Pierre-Etienne Vert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(conseils et aide sur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tests)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ZoneTexte 24"/>
          <p:cNvSpPr txBox="1"/>
          <p:nvPr/>
        </p:nvSpPr>
        <p:spPr bwMode="auto">
          <a:xfrm>
            <a:off x="2121643" y="5495749"/>
            <a:ext cx="153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 err="1">
                <a:solidFill>
                  <a:srgbClr val="FFC000"/>
                </a:solidFill>
              </a:rPr>
              <a:t>Yengui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err="1">
                <a:solidFill>
                  <a:srgbClr val="FFC000"/>
                </a:solidFill>
              </a:rPr>
              <a:t>Firas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(chip PACIFIC)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ZoneTexte 25"/>
          <p:cNvSpPr txBox="1"/>
          <p:nvPr/>
        </p:nvSpPr>
        <p:spPr bwMode="auto">
          <a:xfrm>
            <a:off x="5083985" y="76208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FF0000"/>
                </a:solidFill>
              </a:rPr>
              <a:t>Cyril Galpier</a:t>
            </a:r>
            <a:r>
              <a:rPr lang="fr-FR"/>
              <a:t/>
            </a:r>
            <a:br>
              <a:rPr lang="fr-FR"/>
            </a:br>
            <a:r>
              <a:rPr lang="fr-FR" sz="1000"/>
              <a:t>(gestionnaire)</a:t>
            </a:r>
          </a:p>
        </p:txBody>
      </p:sp>
      <p:sp>
        <p:nvSpPr>
          <p:cNvPr id="55" name="ZoneTexte 26"/>
          <p:cNvSpPr txBox="1"/>
          <p:nvPr/>
        </p:nvSpPr>
        <p:spPr bwMode="auto">
          <a:xfrm>
            <a:off x="5011849" y="2779806"/>
            <a:ext cx="165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Florence </a:t>
            </a:r>
            <a:r>
              <a:rPr lang="fr-FR" b="1" dirty="0" err="1">
                <a:solidFill>
                  <a:srgbClr val="FF0000"/>
                </a:solidFill>
              </a:rPr>
              <a:t>Holop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/>
              <a:t>(gestionnaire)</a:t>
            </a:r>
          </a:p>
        </p:txBody>
      </p:sp>
      <p:sp>
        <p:nvSpPr>
          <p:cNvPr id="56" name="ZoneTexte 27"/>
          <p:cNvSpPr txBox="1"/>
          <p:nvPr/>
        </p:nvSpPr>
        <p:spPr bwMode="auto">
          <a:xfrm>
            <a:off x="4665733" y="4176248"/>
            <a:ext cx="234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FF0000"/>
                </a:solidFill>
              </a:rPr>
              <a:t>Jean-Marie Lannusse</a:t>
            </a:r>
            <a:r>
              <a:rPr lang="fr-FR"/>
              <a:t/>
            </a:r>
            <a:br>
              <a:rPr lang="fr-FR"/>
            </a:br>
            <a:r>
              <a:rPr lang="fr-FR" sz="1000"/>
              <a:t>(gestionnaire)</a:t>
            </a:r>
          </a:p>
        </p:txBody>
      </p:sp>
      <p:sp>
        <p:nvSpPr>
          <p:cNvPr id="57" name="ZoneTexte 28"/>
          <p:cNvSpPr txBox="1"/>
          <p:nvPr/>
        </p:nvSpPr>
        <p:spPr bwMode="auto">
          <a:xfrm>
            <a:off x="8179910" y="1372372"/>
            <a:ext cx="2207452" cy="6771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7030A0"/>
                </a:solidFill>
              </a:rPr>
              <a:t>Pascal Perret</a:t>
            </a:r>
            <a:r>
              <a:rPr lang="fr-FR"/>
              <a:t/>
            </a:r>
            <a:br>
              <a:rPr lang="fr-FR"/>
            </a:br>
            <a:r>
              <a:rPr lang="fr-FR" sz="1000"/>
              <a:t>(supervision projet, installation &amp; commissioning)</a:t>
            </a:r>
          </a:p>
        </p:txBody>
      </p:sp>
      <p:sp>
        <p:nvSpPr>
          <p:cNvPr id="58" name="ZoneTexte 29"/>
          <p:cNvSpPr txBox="1"/>
          <p:nvPr/>
        </p:nvSpPr>
        <p:spPr bwMode="auto">
          <a:xfrm>
            <a:off x="8179910" y="4275176"/>
            <a:ext cx="220745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7030A0"/>
                </a:solidFill>
              </a:rPr>
              <a:t>Laïs Soares</a:t>
            </a:r>
            <a:r>
              <a:rPr lang="fr-FR"/>
              <a:t/>
            </a:r>
            <a:br>
              <a:rPr lang="fr-FR"/>
            </a:br>
            <a:r>
              <a:rPr lang="fr-FR" sz="1000"/>
              <a:t>(thèse, installation &amp; commissioning)</a:t>
            </a:r>
          </a:p>
        </p:txBody>
      </p:sp>
      <p:sp>
        <p:nvSpPr>
          <p:cNvPr id="59" name="ZoneTexte 30"/>
          <p:cNvSpPr txBox="1"/>
          <p:nvPr/>
        </p:nvSpPr>
        <p:spPr bwMode="auto">
          <a:xfrm>
            <a:off x="8283070" y="3664891"/>
            <a:ext cx="200113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FFC000"/>
                </a:solidFill>
              </a:rPr>
              <a:t>Laurent Royer</a:t>
            </a:r>
            <a:r>
              <a:rPr lang="fr-FR" dirty="0"/>
              <a:t/>
            </a:r>
            <a:br>
              <a:rPr lang="fr-FR" dirty="0"/>
            </a:b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(chip PACIFIC)</a:t>
            </a:r>
          </a:p>
        </p:txBody>
      </p:sp>
      <p:sp>
        <p:nvSpPr>
          <p:cNvPr id="61" name="ZoneTexte 11"/>
          <p:cNvSpPr txBox="1"/>
          <p:nvPr/>
        </p:nvSpPr>
        <p:spPr bwMode="auto">
          <a:xfrm>
            <a:off x="1315856" y="3266188"/>
            <a:ext cx="32403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srgbClr val="FFC000"/>
                </a:solidFill>
              </a:rPr>
              <a:t>Hervé Chanal</a:t>
            </a:r>
            <a:r>
              <a:rPr lang="fr-FR"/>
              <a:t/>
            </a:r>
            <a:br>
              <a:rPr lang="fr-FR"/>
            </a:br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(définition cahier des charges électronique, conception chip PACIFIC, coordination groupe électronique)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75543449"/>
              </p:ext>
            </p:extLst>
          </p:nvPr>
        </p:nvGraphicFramePr>
        <p:xfrm>
          <a:off x="1275266" y="626540"/>
          <a:ext cx="7557037" cy="38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/>
        </p:nvGraphicFramePr>
        <p:xfrm>
          <a:off x="1891876" y="3522281"/>
          <a:ext cx="10072054" cy="355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e 9"/>
          <p:cNvGrpSpPr/>
          <p:nvPr/>
        </p:nvGrpSpPr>
        <p:grpSpPr bwMode="auto">
          <a:xfrm>
            <a:off x="0" y="102930"/>
            <a:ext cx="1067788" cy="6756246"/>
            <a:chOff x="9840450" y="-1745220"/>
            <a:chExt cx="986900" cy="502264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094335" y="296869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Quelques dates clefs : µ</a:t>
            </a:r>
            <a:r>
              <a:rPr lang="fr-FR" dirty="0" err="1" smtClean="0"/>
              <a:t>elec</a:t>
            </a:r>
            <a:r>
              <a:rPr lang="fr-FR" dirty="0" smtClean="0"/>
              <a:t> /</a:t>
            </a:r>
            <a:r>
              <a:rPr lang="fr-FR" dirty="0" err="1" smtClean="0"/>
              <a:t>elec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891876" y="2937506"/>
            <a:ext cx="2045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Novembre 2013 </a:t>
            </a:r>
            <a:endParaRPr lang="fr-FR" sz="1400" b="1" dirty="0" smtClean="0">
              <a:solidFill>
                <a:srgbClr val="7030A0"/>
              </a:solidFill>
            </a:endParaRPr>
          </a:p>
          <a:p>
            <a:pPr lvl="0" algn="ctr"/>
            <a:r>
              <a:rPr lang="fr-FR" sz="1400" b="1" dirty="0" smtClean="0">
                <a:solidFill>
                  <a:srgbClr val="7030A0"/>
                </a:solidFill>
              </a:rPr>
              <a:t>1</a:t>
            </a:r>
            <a:r>
              <a:rPr lang="fr-FR" sz="1400" b="1" baseline="30000" dirty="0" smtClean="0">
                <a:solidFill>
                  <a:srgbClr val="7030A0"/>
                </a:solidFill>
              </a:rPr>
              <a:t>ère</a:t>
            </a:r>
            <a:r>
              <a:rPr lang="fr-FR" sz="1400" b="1" dirty="0" smtClean="0">
                <a:solidFill>
                  <a:srgbClr val="7030A0"/>
                </a:solidFill>
              </a:rPr>
              <a:t> </a:t>
            </a:r>
            <a:r>
              <a:rPr lang="fr-FR" sz="1400" b="1" dirty="0">
                <a:solidFill>
                  <a:srgbClr val="7030A0"/>
                </a:solidFill>
              </a:rPr>
              <a:t>fonderie de PACIFIC, technologie IBM 130 nm</a:t>
            </a:r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82067" y="2937506"/>
            <a:ext cx="18118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12 octobre 2017  Revue finale Production </a:t>
            </a:r>
            <a:r>
              <a:rPr lang="fr-FR" sz="1400" b="1" dirty="0" err="1">
                <a:solidFill>
                  <a:srgbClr val="7030A0"/>
                </a:solidFill>
              </a:rPr>
              <a:t>Readiness</a:t>
            </a:r>
            <a:r>
              <a:rPr lang="fr-FR" sz="1400" b="1" dirty="0">
                <a:solidFill>
                  <a:srgbClr val="7030A0"/>
                </a:solidFill>
              </a:rPr>
              <a:t> </a:t>
            </a:r>
            <a:r>
              <a:rPr lang="fr-FR" sz="1400" b="1" dirty="0" err="1">
                <a:solidFill>
                  <a:srgbClr val="7030A0"/>
                </a:solidFill>
              </a:rPr>
              <a:t>Review</a:t>
            </a:r>
            <a:r>
              <a:rPr lang="fr-FR" sz="1400" b="1" dirty="0">
                <a:solidFill>
                  <a:srgbClr val="7030A0"/>
                </a:solidFill>
              </a:rPr>
              <a:t> de l'ASIC</a:t>
            </a:r>
          </a:p>
          <a:p>
            <a:pPr algn="ctr"/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1574800" y="5701596"/>
            <a:ext cx="2679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12/2016             </a:t>
            </a:r>
          </a:p>
          <a:p>
            <a:pPr lvl="0" algn="ctr"/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r-FR" sz="1400" b="1" i="1" baseline="30000" dirty="0">
                <a:solidFill>
                  <a:schemeClr val="accent6">
                    <a:lumMod val="50000"/>
                  </a:schemeClr>
                </a:solidFill>
              </a:rPr>
              <a:t>er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prototype</a:t>
            </a:r>
          </a:p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carte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Clusterization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4076" y="5719020"/>
            <a:ext cx="267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23 janvier 2018 </a:t>
            </a:r>
          </a:p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Revue finale Production </a:t>
            </a:r>
            <a:r>
              <a:rPr lang="fr-FR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Readiness</a:t>
            </a: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Review</a:t>
            </a: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 des cartes d’électronique</a:t>
            </a:r>
            <a:endParaRPr lang="fr-FR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1667" y="5701596"/>
            <a:ext cx="2904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Juillet 2018    </a:t>
            </a:r>
            <a:endParaRPr lang="fr-FR" sz="1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Tests 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communs en faisceaux </a:t>
            </a: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tests</a:t>
            </a:r>
          </a:p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des cartes d’électronique FEB et validation</a:t>
            </a:r>
            <a:endParaRPr lang="fr-FR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35734" y="5873690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Août 2019 – Mars 2020 </a:t>
            </a:r>
            <a:endParaRPr lang="fr-FR" sz="1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</a:rPr>
              <a:t>Assemblage 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FEB</a:t>
            </a:r>
            <a:endParaRPr lang="fr-FR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1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247775" y="227759"/>
            <a:ext cx="10062024" cy="1235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Quelques dates clefs : mécanique /Assemblage et installation  </a:t>
            </a:r>
            <a:endParaRPr lang="en-GB" dirty="0"/>
          </a:p>
        </p:txBody>
      </p:sp>
      <p:grpSp>
        <p:nvGrpSpPr>
          <p:cNvPr id="13" name="Groupe 12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10225"/>
              </p:ext>
            </p:extLst>
          </p:nvPr>
        </p:nvGraphicFramePr>
        <p:xfrm>
          <a:off x="1631504" y="1562334"/>
          <a:ext cx="10225104" cy="5084060"/>
        </p:xfrm>
        <a:graphic>
          <a:graphicData uri="http://schemas.openxmlformats.org/drawingml/2006/table">
            <a:tbl>
              <a:tblPr/>
              <a:tblGrid>
                <a:gridCol w="2477328">
                  <a:extLst>
                    <a:ext uri="{9D8B030D-6E8A-4147-A177-3AD203B41FA5}">
                      <a16:colId xmlns:a16="http://schemas.microsoft.com/office/drawing/2014/main" val="101837255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48070515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226137701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636073332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28087059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77894543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12478312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29516862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6547411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38029889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09091859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73325331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3128198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05754712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84289235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72849393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01829251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10308414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62766140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422042549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93918128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73021202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86037988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03029465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3681687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70116644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10807279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701116331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821560486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666169422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929530001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918354186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534319786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11328622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35057563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77318369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06303442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66909020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41661273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77203714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399141417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28994458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76114198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245269397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415176547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93785991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926174586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477851374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675155138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60880489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471424803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386045592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877620707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69798112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19385783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98441530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867193841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42603950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936866750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876442015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8673064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323739052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2763492027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679381999"/>
                    </a:ext>
                  </a:extLst>
                </a:gridCol>
                <a:gridCol w="121059">
                  <a:extLst>
                    <a:ext uri="{9D8B030D-6E8A-4147-A177-3AD203B41FA5}">
                      <a16:colId xmlns:a16="http://schemas.microsoft.com/office/drawing/2014/main" val="1189057725"/>
                    </a:ext>
                  </a:extLst>
                </a:gridCol>
              </a:tblGrid>
              <a:tr h="184553">
                <a:tc>
                  <a:txBody>
                    <a:bodyPr/>
                    <a:lstStyle/>
                    <a:p>
                      <a:pPr algn="l" fontAlgn="ctr"/>
                      <a:r>
                        <a:rPr lang="en-A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15359"/>
                  </a:ext>
                </a:extLst>
              </a:tr>
              <a:tr h="184553">
                <a:tc>
                  <a:txBody>
                    <a:bodyPr/>
                    <a:lstStyle/>
                    <a:p>
                      <a:pPr algn="l" fontAlgn="ctr"/>
                      <a:r>
                        <a:rPr lang="en-A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Avr.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822417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Revues d'intégration mécanique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8074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Prototypage rampes de refroidissement (blocs et tuayux) : cinq solutions testées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868214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1er prototype des plaques de refroidissement (support des FEB)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750787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</a:rPr>
                        <a:t>1er prototype des capots des FEB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20216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9900FF"/>
                          </a:solidFill>
                          <a:effectLst/>
                          <a:latin typeface="Calibri" panose="020F0502020204030204" pitchFamily="34" charset="0"/>
                        </a:rPr>
                        <a:t>Production refroidisseurs internes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949540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Production des plaques de refroidissement (support des FEB)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57552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</a:rPr>
                        <a:t>Production des blocs de refroidissement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167508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Production des rampes en cuivre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53217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Production des petits et grands capots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897233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Assemblage système de refroidissement </a:t>
                      </a:r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sur 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C-Frames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17825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Assemblage FEB sur C-Frames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1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37953"/>
                  </a:ext>
                </a:extLst>
              </a:tr>
              <a:tr h="352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Installation et connexion des flexibles en caverne sur distribution eau et C-Frames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A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989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43472" y="1562334"/>
            <a:ext cx="432048" cy="35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51" t="23400" r="22700" b="17801"/>
          <a:stretch/>
        </p:blipFill>
        <p:spPr>
          <a:xfrm rot="16200000">
            <a:off x="9467815" y="4391244"/>
            <a:ext cx="2432665" cy="2376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403171" y="31358"/>
            <a:ext cx="99822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dirty="0"/>
              <a:t>De la puce …  à l’électronique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383864" y="5481040"/>
            <a:ext cx="260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Pacific </a:t>
            </a:r>
            <a:r>
              <a:rPr lang="fr-FR" dirty="0" smtClean="0"/>
              <a:t>5 (2018) </a:t>
            </a:r>
            <a:endParaRPr lang="fr-FR" dirty="0"/>
          </a:p>
          <a:p>
            <a:pPr>
              <a:defRPr/>
            </a:pPr>
            <a:r>
              <a:rPr lang="fr-FR" dirty="0"/>
              <a:t>technologie TSMC 130nm</a:t>
            </a:r>
            <a:endParaRPr dirty="0"/>
          </a:p>
          <a:p>
            <a:pPr>
              <a:defRPr/>
            </a:pPr>
            <a:r>
              <a:rPr lang="fr-FR" dirty="0"/>
              <a:t>Taille 4mm x 4mm.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7406151" y="4873736"/>
            <a:ext cx="207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Pacific </a:t>
            </a:r>
          </a:p>
          <a:p>
            <a:r>
              <a:rPr lang="fr-FR" dirty="0" smtClean="0"/>
              <a:t>avec 4 chips Pacific  Heidelberg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66972" y="6400571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~</a:t>
            </a:r>
            <a:r>
              <a:rPr lang="fr-FR" dirty="0" smtClean="0"/>
              <a:t>10 </a:t>
            </a:r>
            <a:r>
              <a:rPr lang="fr-FR" dirty="0"/>
              <a:t>000 ASIC</a:t>
            </a:r>
          </a:p>
        </p:txBody>
      </p:sp>
      <p:grpSp>
        <p:nvGrpSpPr>
          <p:cNvPr id="15" name="Groupe 14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Image 20"/>
          <p:cNvPicPr/>
          <p:nvPr/>
        </p:nvPicPr>
        <p:blipFill>
          <a:blip r:embed="rId6"/>
          <a:stretch/>
        </p:blipFill>
        <p:spPr>
          <a:xfrm>
            <a:off x="7896158" y="31358"/>
            <a:ext cx="4134664" cy="1188456"/>
          </a:xfrm>
          <a:prstGeom prst="rect">
            <a:avLst/>
          </a:prstGeom>
          <a:ln w="0"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32" y="4362957"/>
            <a:ext cx="2957934" cy="240694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1237766"/>
            <a:ext cx="9374516" cy="3461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44" y="101847"/>
            <a:ext cx="10515600" cy="71420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Réalisation électronique au cours du projet 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8555" y="2488060"/>
            <a:ext cx="3323861" cy="24928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144" y="4557603"/>
            <a:ext cx="4175787" cy="2348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676" y="2597744"/>
            <a:ext cx="4001672" cy="23963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053" y="4904601"/>
            <a:ext cx="2376264" cy="1800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11" y="4994130"/>
            <a:ext cx="4896544" cy="18515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144" y="764704"/>
            <a:ext cx="3192149" cy="18805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5" y="982043"/>
            <a:ext cx="2910069" cy="21825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7" y="3190943"/>
            <a:ext cx="2521441" cy="18910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436" y="826991"/>
            <a:ext cx="2880321" cy="158417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161" y="201973"/>
            <a:ext cx="3252464" cy="24393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37981" y="2470293"/>
            <a:ext cx="20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Banc de test de production cartes cluster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168008" y="727371"/>
            <a:ext cx="208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Steup</a:t>
            </a:r>
            <a:r>
              <a:rPr lang="fr-FR" sz="1400" dirty="0" smtClean="0"/>
              <a:t> de test FEB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974447" y="265706"/>
            <a:ext cx="314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Banc de test de production pour le </a:t>
            </a:r>
            <a:r>
              <a:rPr lang="fr-FR" sz="1200" b="1" dirty="0" err="1" smtClean="0">
                <a:solidFill>
                  <a:schemeClr val="bg1"/>
                </a:solidFill>
              </a:rPr>
              <a:t>deverminage</a:t>
            </a:r>
            <a:r>
              <a:rPr lang="fr-FR" sz="1200" b="1" dirty="0" smtClean="0">
                <a:solidFill>
                  <a:schemeClr val="bg1"/>
                </a:solidFill>
              </a:rPr>
              <a:t> des cartes cluster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957711" y="2614995"/>
            <a:ext cx="2087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émulateur carte Pacific pour le test des cartes clusters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6023992" y="6420866"/>
            <a:ext cx="33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composants </a:t>
            </a:r>
            <a:r>
              <a:rPr lang="fr-FR" dirty="0" err="1" smtClean="0"/>
              <a:t>Feastmp</a:t>
            </a:r>
            <a:r>
              <a:rPr lang="fr-FR" dirty="0" smtClean="0"/>
              <a:t>(CERN)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79654" y="6452601"/>
            <a:ext cx="466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Banc de test de production cartes cluster (envers)</a:t>
            </a:r>
            <a:endParaRPr lang="fr-FR" sz="1400" dirty="0"/>
          </a:p>
        </p:txBody>
      </p:sp>
      <p:pic>
        <p:nvPicPr>
          <p:cNvPr id="4" name="Picture 2" descr="100_122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840" y="1844824"/>
            <a:ext cx="3168351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41339" y="33081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Carte Cluster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7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389" y="94472"/>
            <a:ext cx="10515600" cy="769820"/>
          </a:xfrm>
        </p:spPr>
        <p:txBody>
          <a:bodyPr/>
          <a:lstStyle/>
          <a:p>
            <a:r>
              <a:rPr lang="fr-FR" dirty="0" smtClean="0"/>
              <a:t>Réalisations mécaniques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4" y="4559683"/>
            <a:ext cx="2952328" cy="22142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85245"/>
            <a:ext cx="4330387" cy="30438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786156"/>
            <a:ext cx="2970910" cy="22658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0" y="2832685"/>
            <a:ext cx="3096344" cy="16721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782791"/>
            <a:ext cx="3724346" cy="19981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829" y="4183883"/>
            <a:ext cx="3469691" cy="260226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95" y="3452528"/>
            <a:ext cx="3495909" cy="18001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40" y="5489518"/>
            <a:ext cx="3635964" cy="12386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05821" y="3516147"/>
            <a:ext cx="3272921" cy="2454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925" y="2757677"/>
            <a:ext cx="3529011" cy="12906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43682" y="6381328"/>
            <a:ext cx="196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plate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359507" y="5172763"/>
            <a:ext cx="322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FEB : petit et grand capot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498554" y="3788707"/>
            <a:ext cx="238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FEB : radiateur interne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6843" y="2609525"/>
            <a:ext cx="3808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FEB : bancs de test mesures thermique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9625538" y="2895351"/>
            <a:ext cx="2602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FEB :mesures thermique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142186" y="2867298"/>
            <a:ext cx="2142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blocks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9174201" y="6349865"/>
            <a:ext cx="30533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Cframe</a:t>
            </a:r>
            <a:r>
              <a:rPr lang="fr-FR" sz="1400" dirty="0" smtClean="0"/>
              <a:t> : système de génération et régulation du refroidissement par eau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5552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64" y="997456"/>
            <a:ext cx="4544532" cy="597521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168495" y="87328"/>
            <a:ext cx="4783489" cy="9760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Ou se </a:t>
            </a:r>
            <a:r>
              <a:rPr lang="fr-FR" dirty="0" smtClean="0"/>
              <a:t>situent </a:t>
            </a:r>
            <a:r>
              <a:rPr lang="fr-FR" dirty="0"/>
              <a:t>nos réalisations ?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2487616" y="961848"/>
            <a:ext cx="19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/>
              <a:t>1 sur 12 C-FRAME 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69413" y="281556"/>
            <a:ext cx="6398092" cy="4316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795696" y="1384617"/>
            <a:ext cx="902135" cy="839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lèche droite 15"/>
          <p:cNvSpPr/>
          <p:nvPr/>
        </p:nvSpPr>
        <p:spPr bwMode="auto">
          <a:xfrm>
            <a:off x="3527281" y="1862884"/>
            <a:ext cx="2008513" cy="1754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Ellipse 2"/>
          <p:cNvSpPr/>
          <p:nvPr/>
        </p:nvSpPr>
        <p:spPr>
          <a:xfrm>
            <a:off x="4743048" y="327535"/>
            <a:ext cx="4586529" cy="249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985" y="3266834"/>
            <a:ext cx="2226363" cy="31873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571" y="1337244"/>
            <a:ext cx="2736304" cy="1800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500" y="3184817"/>
            <a:ext cx="3599401" cy="3334182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 bwMode="auto">
          <a:xfrm>
            <a:off x="6895782" y="3853212"/>
            <a:ext cx="325841" cy="871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 bwMode="auto">
          <a:xfrm>
            <a:off x="6872117" y="5323962"/>
            <a:ext cx="1467445" cy="11041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528048" y="6518999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production de l’assemblage des FEB 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ZoneTexte 16"/>
          <p:cNvSpPr txBox="1"/>
          <p:nvPr/>
        </p:nvSpPr>
        <p:spPr>
          <a:xfrm>
            <a:off x="9988953" y="3507574"/>
            <a:ext cx="220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Electronique FEB :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7434" y="3874741"/>
            <a:ext cx="1363631" cy="675443"/>
          </a:xfrm>
          <a:prstGeom prst="rect">
            <a:avLst/>
          </a:prstGeom>
        </p:spPr>
      </p:pic>
      <p:pic>
        <p:nvPicPr>
          <p:cNvPr id="28" name="Picture 3" descr="C:\Users\magali\Desktop\logos_LPC-comple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95981" y="4538983"/>
            <a:ext cx="1687638" cy="584450"/>
          </a:xfrm>
          <a:prstGeom prst="rect">
            <a:avLst/>
          </a:prstGeom>
          <a:noFill/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845" y="5248136"/>
            <a:ext cx="1479756" cy="8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01" y="1037330"/>
            <a:ext cx="4544532" cy="597521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240347" y="55304"/>
            <a:ext cx="10134600" cy="976027"/>
          </a:xfrm>
        </p:spPr>
        <p:txBody>
          <a:bodyPr/>
          <a:lstStyle/>
          <a:p>
            <a:pPr>
              <a:defRPr/>
            </a:pPr>
            <a:r>
              <a:rPr lang="fr-FR" dirty="0"/>
              <a:t>Ou se </a:t>
            </a:r>
            <a:r>
              <a:rPr lang="fr-FR" dirty="0" smtClean="0"/>
              <a:t>situent </a:t>
            </a:r>
            <a:r>
              <a:rPr lang="fr-FR" dirty="0"/>
              <a:t>nos réalisations ?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3210246" y="804874"/>
            <a:ext cx="19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/>
              <a:t>1 sur 12 C-FRAME 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868346" y="609555"/>
            <a:ext cx="6398092" cy="4316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876550" y="1558084"/>
            <a:ext cx="650730" cy="766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lèche droite 15"/>
          <p:cNvSpPr/>
          <p:nvPr/>
        </p:nvSpPr>
        <p:spPr bwMode="auto">
          <a:xfrm>
            <a:off x="3527281" y="1862884"/>
            <a:ext cx="2008513" cy="1754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Ellipse 16"/>
          <p:cNvSpPr/>
          <p:nvPr/>
        </p:nvSpPr>
        <p:spPr bwMode="auto">
          <a:xfrm rot="1766910">
            <a:off x="8538145" y="556193"/>
            <a:ext cx="3900831" cy="1519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034" y="2674512"/>
            <a:ext cx="2335799" cy="175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189" y="3171230"/>
            <a:ext cx="3287688" cy="246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234" y="4694732"/>
            <a:ext cx="2788983" cy="209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e 17"/>
          <p:cNvGrpSpPr/>
          <p:nvPr/>
        </p:nvGrpSpPr>
        <p:grpSpPr bwMode="auto">
          <a:xfrm>
            <a:off x="81951" y="101753"/>
            <a:ext cx="1067788" cy="6756246"/>
            <a:chOff x="9840450" y="-1745220"/>
            <a:chExt cx="986900" cy="5022647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 rot="16199998">
              <a:off x="9619513" y="2094321"/>
              <a:ext cx="1404043" cy="96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 descr="C:\Users\magali\Desktop\logos_LPC-complet.jpg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rot="16199998">
              <a:off x="9257927" y="-1120498"/>
              <a:ext cx="2194145" cy="944701"/>
            </a:xfrm>
            <a:prstGeom prst="rect">
              <a:avLst/>
            </a:prstGeom>
            <a:noFill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/>
          </p:blipFill>
          <p:spPr bwMode="auto">
            <a:xfrm rot="16199998">
              <a:off x="9776123" y="614820"/>
              <a:ext cx="1144843" cy="9435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685</Words>
  <Application>Microsoft Office PowerPoint</Application>
  <DocSecurity>0</DocSecurity>
  <PresentationFormat>Grand écran</PresentationFormat>
  <Paragraphs>883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Thème Office</vt:lpstr>
      <vt:lpstr>L’aventure technique  LHCb SciFi au LPC  2010-2022  …</vt:lpstr>
      <vt:lpstr>Les participants  à cette aventure par ordre alphabétique </vt:lpstr>
      <vt:lpstr>Quelques dates clefs : µelec /elec</vt:lpstr>
      <vt:lpstr>Quelques dates clefs : mécanique /Assemblage et installation  </vt:lpstr>
      <vt:lpstr>De la puce …  à l’électronique </vt:lpstr>
      <vt:lpstr>Réalisation électronique au cours du projet </vt:lpstr>
      <vt:lpstr>Réalisations mécaniques</vt:lpstr>
      <vt:lpstr>Ou se situent nos réalisations ? </vt:lpstr>
      <vt:lpstr>Ou se situent nos réalisations ? </vt:lpstr>
      <vt:lpstr>Présentation PowerPoint</vt:lpstr>
      <vt:lpstr>Clermont SciFi teams  en pleine action   </vt:lpstr>
      <vt:lpstr>Présentation PowerPoint</vt:lpstr>
      <vt:lpstr>Merci de votre attention  </vt:lpstr>
      <vt:lpstr>SciFi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L’aventure LHCb Scifi 2012-2022  …</dc:title>
  <dc:subject/>
  <dc:creator>Utilisateur Windows</dc:creator>
  <cp:keywords/>
  <dc:description/>
  <cp:lastModifiedBy>Utilisateur Windows</cp:lastModifiedBy>
  <cp:revision>93</cp:revision>
  <dcterms:created xsi:type="dcterms:W3CDTF">2022-11-28T08:10:05Z</dcterms:created>
  <dcterms:modified xsi:type="dcterms:W3CDTF">2022-11-30T09:23:24Z</dcterms:modified>
  <cp:category/>
  <dc:identifier/>
  <cp:contentStatus/>
  <dc:language/>
  <cp:version/>
</cp:coreProperties>
</file>