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60" r:id="rId3"/>
    <p:sldId id="261" r:id="rId4"/>
    <p:sldId id="262" r:id="rId5"/>
    <p:sldId id="265" r:id="rId6"/>
    <p:sldId id="263" r:id="rId7"/>
    <p:sldId id="295" r:id="rId8"/>
    <p:sldId id="266" r:id="rId9"/>
    <p:sldId id="267" r:id="rId10"/>
    <p:sldId id="268" r:id="rId11"/>
    <p:sldId id="270" r:id="rId12"/>
    <p:sldId id="271" r:id="rId13"/>
    <p:sldId id="274" r:id="rId14"/>
    <p:sldId id="287" r:id="rId15"/>
    <p:sldId id="276" r:id="rId16"/>
    <p:sldId id="277" r:id="rId17"/>
    <p:sldId id="278" r:id="rId18"/>
    <p:sldId id="279" r:id="rId19"/>
    <p:sldId id="280" r:id="rId20"/>
    <p:sldId id="282" r:id="rId21"/>
    <p:sldId id="281" r:id="rId22"/>
    <p:sldId id="292" r:id="rId23"/>
    <p:sldId id="293" r:id="rId24"/>
    <p:sldId id="283" r:id="rId25"/>
    <p:sldId id="272" r:id="rId26"/>
    <p:sldId id="285" r:id="rId27"/>
    <p:sldId id="294" r:id="rId28"/>
    <p:sldId id="284" r:id="rId29"/>
    <p:sldId id="286" r:id="rId30"/>
    <p:sldId id="288" r:id="rId31"/>
    <p:sldId id="289" r:id="rId32"/>
    <p:sldId id="290" r:id="rId33"/>
    <p:sldId id="296" r:id="rId34"/>
    <p:sldId id="291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3" d="100"/>
          <a:sy n="163" d="100"/>
        </p:scale>
        <p:origin x="-47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67189-57EC-4CFB-BF31-44C15FBEB4F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E241410-3D19-4F23-A3B9-AEBA9B632E7A}" type="pres">
      <dgm:prSet presAssocID="{16867189-57EC-4CFB-BF31-44C15FBEB4FE}" presName="linearFlow" presStyleCnt="0">
        <dgm:presLayoutVars>
          <dgm:dir/>
          <dgm:resizeHandles val="exact"/>
        </dgm:presLayoutVars>
      </dgm:prSet>
      <dgm:spPr/>
    </dgm:pt>
  </dgm:ptLst>
  <dgm:cxnLst>
    <dgm:cxn modelId="{153C35A7-0A8A-43E8-9C8F-CC60E4FF4D25}" type="presOf" srcId="{16867189-57EC-4CFB-BF31-44C15FBEB4FE}" destId="{FE241410-3D19-4F23-A3B9-AEBA9B632E7A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C780E-291E-470E-909E-A1B4FF464AB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DB95B-309E-4EEA-9511-EB9B90AE4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44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9EDC4E7-A04E-4E7A-8D1F-F3C0BE5EA07D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Contributions des services techniques</a:t>
            </a:r>
            <a:b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à l’expérience ATLAS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7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27223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Contributions techniques aux activité informatiques de « contrôle lent »</a:t>
            </a:r>
            <a:br>
              <a:rPr lang="fr-FR" sz="44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et salle de shift déportée</a:t>
            </a:r>
            <a:r>
              <a:rPr lang="fr-FR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fr-FR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475656" y="3573016"/>
            <a:ext cx="5598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1. Les divers Bancs Tests.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2. Contrôle en ligne des différentes électroniques et mécanismes.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3. Salle de ″shift ATLAS″ déportée au LPC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9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21881"/>
            <a:ext cx="2232248" cy="25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5" y="3717032"/>
            <a:ext cx="2664296" cy="255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54324"/>
            <a:ext cx="2600324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7" descr="PICT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1" y="1169733"/>
            <a:ext cx="3024188" cy="209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211960" y="1908992"/>
            <a:ext cx="1314784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DCS Laser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90894" y="3262819"/>
            <a:ext cx="3055645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DCS Hautes Tensions: EBC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781313" y="3261264"/>
            <a:ext cx="1864613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Super-Tiroir 61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899592" y="3933827"/>
            <a:ext cx="2881721" cy="143939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414289" y="4070970"/>
            <a:ext cx="1978427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</a:rPr>
              <a:t>Historique voie 1</a:t>
            </a:r>
          </a:p>
        </p:txBody>
      </p:sp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32226"/>
            <a:ext cx="207883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529208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Contrôle Lent Laser et Haute tension</a:t>
            </a:r>
            <a:endParaRPr lang="fr-FR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9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Quelques Souvenirs 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Désolé pour les absents</a:t>
            </a:r>
          </a:p>
          <a:p>
            <a:pPr marL="137160" indent="0">
              <a:buNone/>
            </a:pPr>
            <a:endParaRPr lang="fr-FR" dirty="0" smtClean="0"/>
          </a:p>
          <a:p>
            <a:r>
              <a:rPr lang="fr-FR" dirty="0" smtClean="0"/>
              <a:t>Attention certaines photos peuvent surprendre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2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6150" y="108894"/>
            <a:ext cx="8693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alt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ssemblage </a:t>
            </a:r>
            <a:r>
              <a:rPr lang="fr-FR" alt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alt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alt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Tiroirs et </a:t>
            </a:r>
            <a:r>
              <a:rPr lang="fr-FR" alt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Super-Tiroirs et certification</a:t>
            </a:r>
            <a:endParaRPr lang="fr-FR" alt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PhotoPC vendredi 27 septembre 2002 1552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8" y="1095042"/>
            <a:ext cx="1997869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ssembl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79" y="1196752"/>
            <a:ext cx="203716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banc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16" y="1029944"/>
            <a:ext cx="14097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a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65" y="4262438"/>
            <a:ext cx="205144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ali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58" y="4284663"/>
            <a:ext cx="1997869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604887" y="4256088"/>
            <a:ext cx="797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/>
              <a:t>CERN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010254" y="718106"/>
            <a:ext cx="2270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Montage mécanique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691355" y="764704"/>
            <a:ext cx="250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Montage électronique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281161" y="3927476"/>
            <a:ext cx="1196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Insertion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682027" y="3968751"/>
            <a:ext cx="156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/>
              <a:t>Certification</a:t>
            </a: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3226267" y="2319338"/>
            <a:ext cx="43219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82651" y="4399907"/>
            <a:ext cx="0" cy="87059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5709910" y="5270500"/>
            <a:ext cx="207645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319137" y="5029200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400" b="1"/>
              <a:t>+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315940" y="2319338"/>
            <a:ext cx="43219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83568" y="3281145"/>
            <a:ext cx="3393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Production (Moulage/Usinage)</a:t>
            </a:r>
          </a:p>
          <a:p>
            <a:pPr eaLnBrk="1" hangingPunct="1"/>
            <a:r>
              <a:rPr lang="fr-FR" altLang="fr-FR" dirty="0"/>
              <a:t> Assemblage et tests (540)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602853" y="3500824"/>
            <a:ext cx="2074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Assemblage (516)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010254" y="6277342"/>
            <a:ext cx="23086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/>
              <a:t>Banc Test portable:</a:t>
            </a:r>
          </a:p>
          <a:p>
            <a:pPr algn="ctr" eaLnBrk="1" hangingPunct="1"/>
            <a:r>
              <a:rPr lang="fr-FR" altLang="fr-FR" dirty="0" err="1"/>
              <a:t>MobiDICK</a:t>
            </a:r>
            <a:endParaRPr lang="fr-FR" altLang="fr-FR" dirty="0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7758951" y="4440754"/>
            <a:ext cx="1261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/>
              <a:t>Banc Test</a:t>
            </a:r>
          </a:p>
          <a:p>
            <a:pPr algn="ctr" eaLnBrk="1" hangingPunct="1"/>
            <a:r>
              <a:rPr lang="fr-FR" altLang="fr-FR" dirty="0"/>
              <a:t>fixe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5872431" y="5490865"/>
            <a:ext cx="2787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/>
              <a:t>Avec outillages spéciaux</a:t>
            </a:r>
          </a:p>
          <a:p>
            <a:pPr algn="ctr" eaLnBrk="1" hangingPunct="1"/>
            <a:r>
              <a:rPr lang="fr-FR" altLang="fr-FR" dirty="0"/>
              <a:t>(Plusieurs ensembles)</a:t>
            </a:r>
          </a:p>
        </p:txBody>
      </p:sp>
      <p:sp>
        <p:nvSpPr>
          <p:cNvPr id="29" name="Espace réservé de la date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30" name="Espace réservé du pied de page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1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893585" cy="38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Ils ont été jeunes 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7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16" y="836712"/>
            <a:ext cx="6648792" cy="5550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138546"/>
            <a:ext cx="671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Préparation de l’outillage d’insertion (plaque de référence)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1" y="404664"/>
            <a:ext cx="7896200" cy="592215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2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16632"/>
            <a:ext cx="8640283" cy="648021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7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" y="165085"/>
            <a:ext cx="9013903" cy="659735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143500" cy="68580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7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Contributions des services techniques</a:t>
            </a:r>
            <a:b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à l’expérience ATLAS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539755448"/>
              </p:ext>
            </p:extLst>
          </p:nvPr>
        </p:nvGraphicFramePr>
        <p:xfrm>
          <a:off x="1373784" y="4221087"/>
          <a:ext cx="64008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83568" y="299695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R. Bonnefoy, J. Bonnard M. </a:t>
            </a:r>
            <a:r>
              <a:rPr lang="fr-FR" dirty="0" err="1" smtClean="0">
                <a:solidFill>
                  <a:srgbClr val="FFFF00"/>
                </a:solidFill>
              </a:rPr>
              <a:t>Bony</a:t>
            </a:r>
            <a:r>
              <a:rPr lang="fr-FR" dirty="0" smtClean="0">
                <a:solidFill>
                  <a:srgbClr val="FFFF00"/>
                </a:solidFill>
              </a:rPr>
              <a:t>, R. </a:t>
            </a:r>
            <a:r>
              <a:rPr lang="fr-FR" dirty="0" err="1" smtClean="0">
                <a:solidFill>
                  <a:srgbClr val="FFFF00"/>
                </a:solidFill>
              </a:rPr>
              <a:t>Chadelas</a:t>
            </a:r>
            <a:r>
              <a:rPr lang="fr-FR" dirty="0" smtClean="0">
                <a:solidFill>
                  <a:srgbClr val="FFFF00"/>
                </a:solidFill>
              </a:rPr>
              <a:t>, M. </a:t>
            </a:r>
            <a:r>
              <a:rPr lang="fr-FR" dirty="0" err="1" smtClean="0">
                <a:solidFill>
                  <a:srgbClr val="FFFF00"/>
                </a:solidFill>
              </a:rPr>
              <a:t>Crouau</a:t>
            </a:r>
            <a:r>
              <a:rPr lang="fr-FR" dirty="0" smtClean="0">
                <a:solidFill>
                  <a:srgbClr val="FFFF00"/>
                </a:solidFill>
              </a:rPr>
              <a:t>, C . Fayard,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D. Lambert, R. </a:t>
            </a:r>
            <a:r>
              <a:rPr lang="fr-FR" dirty="0" err="1" smtClean="0">
                <a:solidFill>
                  <a:srgbClr val="FFFF00"/>
                </a:solidFill>
              </a:rPr>
              <a:t>Lentignac</a:t>
            </a:r>
            <a:r>
              <a:rPr lang="fr-FR" dirty="0" smtClean="0">
                <a:solidFill>
                  <a:srgbClr val="FFFF00"/>
                </a:solidFill>
              </a:rPr>
              <a:t>, M. Magne, ML. Mercier, B. </a:t>
            </a:r>
            <a:r>
              <a:rPr lang="fr-FR" dirty="0" err="1" smtClean="0">
                <a:solidFill>
                  <a:srgbClr val="FFFF00"/>
                </a:solidFill>
              </a:rPr>
              <a:t>Ronfet</a:t>
            </a:r>
            <a:r>
              <a:rPr lang="fr-FR" dirty="0" smtClean="0">
                <a:solidFill>
                  <a:srgbClr val="FFFF00"/>
                </a:solidFill>
              </a:rPr>
              <a:t>, E. </a:t>
            </a:r>
            <a:r>
              <a:rPr lang="fr-FR" dirty="0" err="1" smtClean="0">
                <a:solidFill>
                  <a:srgbClr val="FFFF00"/>
                </a:solidFill>
              </a:rPr>
              <a:t>Sahuc</a:t>
            </a:r>
            <a:r>
              <a:rPr lang="fr-FR" dirty="0" smtClean="0">
                <a:solidFill>
                  <a:srgbClr val="FFFF00"/>
                </a:solidFill>
              </a:rPr>
              <a:t>,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A. </a:t>
            </a:r>
            <a:r>
              <a:rPr lang="fr-FR" dirty="0" err="1" smtClean="0">
                <a:solidFill>
                  <a:srgbClr val="FFFF00"/>
                </a:solidFill>
              </a:rPr>
              <a:t>Teurrisse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568" y="407707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C. Crozatier, F. </a:t>
            </a:r>
            <a:r>
              <a:rPr lang="fr-FR" dirty="0" err="1" smtClean="0"/>
              <a:t>Daudon</a:t>
            </a:r>
            <a:r>
              <a:rPr lang="fr-FR" dirty="0" smtClean="0"/>
              <a:t>, G. </a:t>
            </a:r>
            <a:r>
              <a:rPr lang="fr-FR" dirty="0" err="1" smtClean="0"/>
              <a:t>Magaud</a:t>
            </a:r>
            <a:r>
              <a:rPr lang="fr-FR" dirty="0" smtClean="0"/>
              <a:t>, M. </a:t>
            </a:r>
            <a:r>
              <a:rPr lang="fr-FR" dirty="0" err="1" smtClean="0"/>
              <a:t>Nivoix</a:t>
            </a:r>
            <a:r>
              <a:rPr lang="fr-FR" dirty="0" smtClean="0"/>
              <a:t>,  R. Pirard, G. </a:t>
            </a:r>
            <a:r>
              <a:rPr lang="fr-FR" dirty="0" err="1" smtClean="0"/>
              <a:t>Reinmuth</a:t>
            </a:r>
            <a:r>
              <a:rPr lang="fr-FR" dirty="0" smtClean="0"/>
              <a:t>, R Saigne, G. </a:t>
            </a:r>
            <a:r>
              <a:rPr lang="fr-FR" dirty="0" err="1" smtClean="0"/>
              <a:t>Savinel</a:t>
            </a:r>
            <a:r>
              <a:rPr lang="fr-FR" dirty="0" smtClean="0"/>
              <a:t>, P. Verdier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83568" y="4869160"/>
            <a:ext cx="7482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G. </a:t>
            </a:r>
            <a:r>
              <a:rPr lang="fr-FR" dirty="0" err="1" smtClean="0">
                <a:solidFill>
                  <a:srgbClr val="002060"/>
                </a:solidFill>
              </a:rPr>
              <a:t>Bonher</a:t>
            </a:r>
            <a:r>
              <a:rPr lang="fr-FR" dirty="0" smtClean="0">
                <a:solidFill>
                  <a:srgbClr val="002060"/>
                </a:solidFill>
              </a:rPr>
              <a:t>, N. </a:t>
            </a:r>
            <a:r>
              <a:rPr lang="fr-FR" dirty="0" err="1" smtClean="0">
                <a:solidFill>
                  <a:srgbClr val="002060"/>
                </a:solidFill>
              </a:rPr>
              <a:t>Arveuf</a:t>
            </a:r>
            <a:r>
              <a:rPr lang="fr-FR" dirty="0" smtClean="0">
                <a:solidFill>
                  <a:srgbClr val="002060"/>
                </a:solidFill>
              </a:rPr>
              <a:t>, N. Pillet, S. </a:t>
            </a:r>
            <a:r>
              <a:rPr lang="fr-FR" dirty="0" err="1" smtClean="0">
                <a:solidFill>
                  <a:srgbClr val="002060"/>
                </a:solidFill>
              </a:rPr>
              <a:t>Manen</a:t>
            </a:r>
            <a:r>
              <a:rPr lang="fr-FR" dirty="0" smtClean="0">
                <a:solidFill>
                  <a:srgbClr val="002060"/>
                </a:solidFill>
              </a:rPr>
              <a:t>,  J. Lecoq, L. Royer, A. Soulier,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R. </a:t>
            </a:r>
            <a:r>
              <a:rPr lang="fr-FR" dirty="0" err="1" smtClean="0">
                <a:solidFill>
                  <a:srgbClr val="002060"/>
                </a:solidFill>
              </a:rPr>
              <a:t>Vandaele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P. </a:t>
            </a:r>
            <a:r>
              <a:rPr lang="fr-FR" dirty="0" err="1" smtClean="0">
                <a:solidFill>
                  <a:srgbClr val="FF0000"/>
                </a:solidFill>
              </a:rPr>
              <a:t>Larfargette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68952" cy="68580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3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552728" cy="68580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879464" cy="650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8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8928992" cy="6732984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3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44860" y="44624"/>
            <a:ext cx="8229600" cy="1143000"/>
          </a:xfrm>
        </p:spPr>
        <p:txBody>
          <a:bodyPr/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Salle de shift au LPC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320136" cy="5490102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9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 maintenant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ATLAS @LPC continue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Suivi de production et tests des cartes </a:t>
            </a:r>
            <a:r>
              <a:rPr lang="fr-FR" dirty="0" err="1" smtClean="0"/>
              <a:t>Fenics</a:t>
            </a:r>
            <a:endParaRPr lang="fr-FR" dirty="0" smtClean="0"/>
          </a:p>
          <a:p>
            <a:pPr lvl="1"/>
            <a:r>
              <a:rPr lang="fr-FR" dirty="0" smtClean="0"/>
              <a:t>Développement du chip ALTIROC pour HGTD</a:t>
            </a:r>
          </a:p>
          <a:p>
            <a:pPr lvl="1"/>
            <a:r>
              <a:rPr lang="fr-FR" dirty="0" smtClean="0"/>
              <a:t>Carte ILANA pour le LASER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1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Cartes </a:t>
            </a:r>
            <a:r>
              <a:rPr lang="fr-FR" sz="4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Fenics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Test de déverminage</a:t>
            </a:r>
          </a:p>
          <a:p>
            <a:pPr lvl="1"/>
            <a:r>
              <a:rPr lang="fr-FR" dirty="0" smtClean="0"/>
              <a:t> 240 cartes/semaine @65 °C</a:t>
            </a:r>
          </a:p>
          <a:p>
            <a:r>
              <a:rPr lang="fr-FR" dirty="0" smtClean="0"/>
              <a:t>Tests des cartes </a:t>
            </a:r>
            <a:r>
              <a:rPr lang="fr-FR" dirty="0" err="1"/>
              <a:t>F</a:t>
            </a:r>
            <a:r>
              <a:rPr lang="fr-FR" dirty="0" err="1" smtClean="0"/>
              <a:t>enics</a:t>
            </a:r>
            <a:r>
              <a:rPr lang="fr-FR" dirty="0" smtClean="0"/>
              <a:t>  ~11000 cartes</a:t>
            </a:r>
          </a:p>
          <a:p>
            <a:r>
              <a:rPr lang="fr-FR" dirty="0" smtClean="0"/>
              <a:t>1 an et demi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99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Tests Cartes </a:t>
            </a:r>
            <a:r>
              <a:rPr lang="fr-FR" sz="4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</a:t>
            </a:r>
            <a:r>
              <a:rPr lang="fr-FR" sz="4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enics</a:t>
            </a:r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et déverminage</a:t>
            </a:r>
            <a:endParaRPr lang="fr-FR" dirty="0"/>
          </a:p>
        </p:txBody>
      </p:sp>
      <p:pic>
        <p:nvPicPr>
          <p:cNvPr id="1026" name="Picture 2" descr="E:\Chadelas\Downloads\IMG_6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4933" y="1613308"/>
            <a:ext cx="4867057" cy="46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Chadelas\Downloads\IMG_7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1537500"/>
            <a:ext cx="3524250" cy="49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5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ALTIROC HGTD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83568" y="1412776"/>
            <a:ext cx="655272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Sensor: Low Gain Avalanche Detector (LGAD)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Pixel size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1.3x1.3 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/>
              </a:rPr>
              <a:t>mm</a:t>
            </a:r>
            <a:r>
              <a:rPr lang="en-GB" baseline="30000" dirty="0" smtClean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225 channels / ASIC </a:t>
            </a:r>
            <a:endParaRPr lang="en-GB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cooling at -30°C</a:t>
            </a:r>
            <a:endParaRPr lang="en-GB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 smtClean="0"/>
              <a:t>Number of channels: 3.59 M</a:t>
            </a:r>
          </a:p>
          <a:p>
            <a:pPr marL="780098" lvl="1" indent="-30003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b="1" dirty="0" err="1" smtClean="0"/>
              <a:t>Mesure</a:t>
            </a:r>
            <a:r>
              <a:rPr lang="en-GB" b="1" dirty="0" smtClean="0"/>
              <a:t> du temps de </a:t>
            </a:r>
            <a:r>
              <a:rPr lang="en-GB" b="1" dirty="0" err="1" smtClean="0"/>
              <a:t>vol</a:t>
            </a:r>
            <a:r>
              <a:rPr lang="en-GB" b="1" dirty="0" smtClean="0"/>
              <a:t> avec </a:t>
            </a:r>
            <a:r>
              <a:rPr lang="en-GB" b="1" dirty="0" err="1" smtClean="0"/>
              <a:t>une</a:t>
            </a:r>
            <a:r>
              <a:rPr lang="en-GB" b="1" dirty="0" smtClean="0"/>
              <a:t> resolution 10 </a:t>
            </a:r>
            <a:r>
              <a:rPr lang="en-GB" b="1" dirty="0" err="1" smtClean="0"/>
              <a:t>ps</a:t>
            </a:r>
            <a:endParaRPr lang="en-GB" b="1" dirty="0" smtClean="0"/>
          </a:p>
          <a:p>
            <a:pPr marL="480060" lvl="1">
              <a:lnSpc>
                <a:spcPct val="150000"/>
              </a:lnSpc>
            </a:pPr>
            <a:endParaRPr lang="en-GB" b="1" dirty="0" smtClean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D9A940A-F889-6095-37DB-91BEA914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753823"/>
            <a:ext cx="5214905" cy="1036791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4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40735"/>
              </p:ext>
            </p:extLst>
          </p:nvPr>
        </p:nvGraphicFramePr>
        <p:xfrm>
          <a:off x="35496" y="2060848"/>
          <a:ext cx="8928992" cy="266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781">
                  <a:extLst>
                    <a:ext uri="{9D8B030D-6E8A-4147-A177-3AD203B41FA5}">
                      <a16:colId xmlns:a16="http://schemas.microsoft.com/office/drawing/2014/main" xmlns="" val="2484943275"/>
                    </a:ext>
                  </a:extLst>
                </a:gridCol>
                <a:gridCol w="5501027">
                  <a:extLst>
                    <a:ext uri="{9D8B030D-6E8A-4147-A177-3AD203B41FA5}">
                      <a16:colId xmlns:a16="http://schemas.microsoft.com/office/drawing/2014/main" xmlns="" val="203244086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285925851"/>
                    </a:ext>
                  </a:extLst>
                </a:gridCol>
              </a:tblGrid>
              <a:tr h="376114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Collaboration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Détecteur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Période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679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RD1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Calorimètre électromagnétique et hadronique</a:t>
                      </a:r>
                    </a:p>
                    <a:p>
                      <a:pPr algn="ctr"/>
                      <a:r>
                        <a:rPr lang="fr-FR" sz="18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Plomb/Fibres scintillantes</a:t>
                      </a:r>
                      <a:endParaRPr lang="fr-FR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1991 - 1994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7697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RD34/ATLAS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TILECAL: Calorimètre hadronique Fer/Tuiles scintillantes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Depuis 1994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992786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Upgrade ATLAS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TILECAL: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Calorimètre hadronique Fer/Tuiles scintillantes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Depuis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2008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65680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HGTD: High </a:t>
                      </a:r>
                      <a:r>
                        <a:rPr lang="fr-FR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Granularity</a:t>
                      </a:r>
                      <a:r>
                        <a:rPr lang="fr-F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Timing Detector</a:t>
                      </a:r>
                      <a:endParaRPr lang="fr-FR" b="0" i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Depuis 2018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5438739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Quelques Dates 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6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5015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AltiRoc</a:t>
            </a:r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en Photos …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3AB0DAF-8749-474A-BC03-2835A48D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751" y="1052736"/>
            <a:ext cx="2736116" cy="24859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E4DC644-F238-40D0-AB40-755051B5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366" y="1196752"/>
            <a:ext cx="2441126" cy="16646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1EB48CF-BBA3-AFE1-FD7F-F138E9FFA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14"/>
          <a:stretch/>
        </p:blipFill>
        <p:spPr>
          <a:xfrm>
            <a:off x="1212277" y="3933056"/>
            <a:ext cx="7046373" cy="25149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30BBD2-D9D9-82E0-5354-BF47EF5A70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120"/>
          <a:stretch/>
        </p:blipFill>
        <p:spPr>
          <a:xfrm>
            <a:off x="100934" y="1196752"/>
            <a:ext cx="2651817" cy="232644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5A18017-5592-B37D-85DC-DAAC85ACCE12}"/>
              </a:ext>
            </a:extLst>
          </p:cNvPr>
          <p:cNvSpPr txBox="1"/>
          <p:nvPr/>
        </p:nvSpPr>
        <p:spPr>
          <a:xfrm>
            <a:off x="5724128" y="3573016"/>
            <a:ext cx="318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Wafers avec les circuits Altiroc2</a:t>
            </a:r>
            <a:endParaRPr lang="en-GB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FF9ED86-99DB-4B5F-017F-A13E9B593575}"/>
              </a:ext>
            </a:extLst>
          </p:cNvPr>
          <p:cNvSpPr txBox="1"/>
          <p:nvPr/>
        </p:nvSpPr>
        <p:spPr>
          <a:xfrm>
            <a:off x="3020787" y="3068960"/>
            <a:ext cx="300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Circuits Altiroc2 « découpés »</a:t>
            </a:r>
            <a:endParaRPr lang="en-GB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4DF32D7-C6F0-3BA1-A6BF-5D8ABC2E1BB7}"/>
              </a:ext>
            </a:extLst>
          </p:cNvPr>
          <p:cNvSpPr txBox="1"/>
          <p:nvPr/>
        </p:nvSpPr>
        <p:spPr>
          <a:xfrm>
            <a:off x="100934" y="3573016"/>
            <a:ext cx="282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Circuit Altiroc2 « </a:t>
            </a:r>
            <a:r>
              <a:rPr lang="fr-FR" b="1" dirty="0" err="1"/>
              <a:t>boundé</a:t>
            </a:r>
            <a:r>
              <a:rPr lang="fr-FR" b="1" dirty="0"/>
              <a:t> »</a:t>
            </a:r>
            <a:endParaRPr lang="en-GB" b="1" dirty="0"/>
          </a:p>
        </p:txBody>
      </p:sp>
      <p:sp>
        <p:nvSpPr>
          <p:cNvPr id="10" name="Flèche : droite 14">
            <a:extLst>
              <a:ext uri="{FF2B5EF4-FFF2-40B4-BE49-F238E27FC236}">
                <a16:creationId xmlns:a16="http://schemas.microsoft.com/office/drawing/2014/main" xmlns="" id="{EC02DFDD-BC0F-81DE-88F3-01CC5E945F69}"/>
              </a:ext>
            </a:extLst>
          </p:cNvPr>
          <p:cNvSpPr/>
          <p:nvPr/>
        </p:nvSpPr>
        <p:spPr>
          <a:xfrm rot="10800000">
            <a:off x="5779642" y="1988840"/>
            <a:ext cx="477954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èche : droite 15">
            <a:extLst>
              <a:ext uri="{FF2B5EF4-FFF2-40B4-BE49-F238E27FC236}">
                <a16:creationId xmlns:a16="http://schemas.microsoft.com/office/drawing/2014/main" xmlns="" id="{98725423-739E-21D1-AFAA-5D28D0E7DC13}"/>
              </a:ext>
            </a:extLst>
          </p:cNvPr>
          <p:cNvSpPr/>
          <p:nvPr/>
        </p:nvSpPr>
        <p:spPr>
          <a:xfrm rot="10800000">
            <a:off x="2779289" y="1942106"/>
            <a:ext cx="477954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E47DBA2-38AE-C9FF-9EF0-0C82E5638B72}"/>
              </a:ext>
            </a:extLst>
          </p:cNvPr>
          <p:cNvSpPr txBox="1"/>
          <p:nvPr/>
        </p:nvSpPr>
        <p:spPr>
          <a:xfrm>
            <a:off x="5448457" y="9132103"/>
            <a:ext cx="281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Banc  de test Altiroc2 @LPC</a:t>
            </a:r>
            <a:endParaRPr lang="en-GB" b="1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8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ILANA LASER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Interface Laser New Acquisition</a:t>
            </a:r>
          </a:p>
          <a:p>
            <a:pPr lvl="1"/>
            <a:r>
              <a:rPr lang="fr-FR" dirty="0" smtClean="0"/>
              <a:t>32 voies ADC de charge bi gain</a:t>
            </a:r>
          </a:p>
          <a:p>
            <a:pPr lvl="1"/>
            <a:r>
              <a:rPr lang="fr-FR" dirty="0" smtClean="0"/>
              <a:t>Interface GBT (signaux LHC)</a:t>
            </a:r>
          </a:p>
          <a:p>
            <a:pPr lvl="1"/>
            <a:r>
              <a:rPr lang="fr-FR" dirty="0" smtClean="0"/>
              <a:t>Interface DAQ ATLAS (fibre optique 9,6 Gb/s)</a:t>
            </a:r>
          </a:p>
          <a:p>
            <a:pPr lvl="1"/>
            <a:r>
              <a:rPr lang="fr-FR" dirty="0" smtClean="0"/>
              <a:t>Interface avec le Laser</a:t>
            </a:r>
          </a:p>
          <a:p>
            <a:pPr lvl="1"/>
            <a:r>
              <a:rPr lang="fr-FR" dirty="0" err="1" smtClean="0"/>
              <a:t>Run</a:t>
            </a:r>
            <a:r>
              <a:rPr lang="fr-FR" dirty="0" smtClean="0"/>
              <a:t> Laser pendant les croisements vides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9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Test ILANA au CERN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3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Merci à François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06720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8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Merci à François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06720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34</a:t>
            </a:fld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 rot="19794889">
            <a:off x="467544" y="3212976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Merci pour votre attention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152917" y="369084"/>
            <a:ext cx="4838184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Contributions techniques </a:t>
            </a:r>
            <a:br>
              <a:rPr lang="fr-FR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aux activité de mécanique</a:t>
            </a:r>
            <a:r>
              <a:rPr lang="fr-FR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fr-FR" sz="2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628800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altLang="fr-FR" dirty="0" smtClean="0"/>
              <a:t>Contributions au design global du Calorimètre avec la Cie GEC Alsthom (La ″grosse″ mécanique).</a:t>
            </a:r>
          </a:p>
          <a:p>
            <a:pPr marL="342900" indent="-342900">
              <a:buAutoNum type="arabicPeriod"/>
            </a:pPr>
            <a:r>
              <a:rPr lang="fr-FR" altLang="fr-FR" dirty="0" smtClean="0"/>
              <a:t>à la réception des torons de fibres et au glissement des Tiroirs: </a:t>
            </a:r>
          </a:p>
          <a:p>
            <a:r>
              <a:rPr lang="fr-FR" altLang="fr-FR" dirty="0" smtClean="0"/>
              <a:t>      Concept, des bagues. </a:t>
            </a:r>
          </a:p>
          <a:p>
            <a:pPr marL="342900" indent="-342900">
              <a:buAutoNum type="arabicPeriod" startAt="3"/>
            </a:pPr>
            <a:r>
              <a:rPr lang="fr-FR" altLang="fr-FR" dirty="0" smtClean="0"/>
              <a:t>au concept et à la fabrication/montage des Tiroirs et outillage mobile.</a:t>
            </a:r>
          </a:p>
          <a:p>
            <a:r>
              <a:rPr lang="fr-FR" altLang="fr-FR" dirty="0" smtClean="0"/>
              <a:t>4.   au concept des Blocs PMT et à la production de nombreux éléments.</a:t>
            </a:r>
          </a:p>
          <a:p>
            <a:pPr marL="342900" indent="-342900">
              <a:buAutoNum type="arabicPeriod" startAt="5"/>
            </a:pPr>
            <a:r>
              <a:rPr lang="fr-FR" altLang="fr-FR" dirty="0" smtClean="0"/>
              <a:t>au concept du système Laser qui envoie des impulsions de calibration sur tous les </a:t>
            </a:r>
            <a:r>
              <a:rPr lang="fr-FR" altLang="fr-FR" dirty="0" err="1" smtClean="0"/>
              <a:t>PMTs</a:t>
            </a:r>
            <a:r>
              <a:rPr lang="fr-FR" altLang="fr-FR" dirty="0" smtClean="0"/>
              <a:t>.</a:t>
            </a:r>
          </a:p>
          <a:p>
            <a:pPr marL="342900" indent="-342900">
              <a:buAutoNum type="arabicPeriod" startAt="5"/>
            </a:pPr>
            <a:r>
              <a:rPr lang="fr-FR" altLang="fr-FR" dirty="0" smtClean="0"/>
              <a:t>au système de refroidissement des Tiroirs dit ″sans fuites″ </a:t>
            </a:r>
          </a:p>
          <a:p>
            <a:endParaRPr lang="fr-FR" altLang="fr-FR" dirty="0"/>
          </a:p>
          <a:p>
            <a:r>
              <a:rPr lang="fr-FR" altLang="fr-FR" dirty="0" smtClean="0"/>
              <a:t>7. Aux activités d’upgrade du TILECAL:</a:t>
            </a:r>
          </a:p>
          <a:p>
            <a:r>
              <a:rPr lang="fr-FR" altLang="fr-FR" dirty="0" smtClean="0"/>
              <a:t>    Concept et tests des Mini-Tiroirs et outillages, </a:t>
            </a:r>
          </a:p>
          <a:p>
            <a:r>
              <a:rPr lang="fr-FR" altLang="fr-FR" dirty="0" smtClean="0"/>
              <a:t>    Hautes Tensions déportées,</a:t>
            </a:r>
          </a:p>
          <a:p>
            <a:r>
              <a:rPr lang="fr-FR" altLang="fr-FR" dirty="0" smtClean="0"/>
              <a:t>    Ponts Diviseurs actifs et Tests de radiation associés.</a:t>
            </a:r>
            <a:endParaRPr lang="fr-FR" altLang="fr-FR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r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87" y="44450"/>
            <a:ext cx="208597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ird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94" y="1976438"/>
            <a:ext cx="213241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81" y="44450"/>
            <a:ext cx="1835944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OUTILCOLL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81" y="1970088"/>
            <a:ext cx="189071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hotoPC vendredi 27 septembre 2002 1552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87" y="3967163"/>
            <a:ext cx="2106216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46551" y="404814"/>
            <a:ext cx="28664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/>
              <a:t>Conception et </a:t>
            </a:r>
          </a:p>
          <a:p>
            <a:pPr algn="ctr" eaLnBrk="1" hangingPunct="1"/>
            <a:r>
              <a:rPr lang="fr-FR" altLang="fr-FR"/>
              <a:t>production des</a:t>
            </a:r>
          </a:p>
          <a:p>
            <a:pPr algn="ctr" eaLnBrk="1" hangingPunct="1"/>
            <a:r>
              <a:rPr lang="fr-FR" altLang="fr-FR"/>
              <a:t>bagues pour  les poutres </a:t>
            </a:r>
          </a:p>
          <a:p>
            <a:pPr algn="ctr" eaLnBrk="1" hangingPunct="1"/>
            <a:r>
              <a:rPr lang="fr-FR" altLang="fr-FR"/>
              <a:t>  4x13000 pièces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471894" y="2101120"/>
            <a:ext cx="34676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/>
              <a:t>… et des 3 outils pneumatiques</a:t>
            </a:r>
          </a:p>
          <a:p>
            <a:pPr algn="ctr" eaLnBrk="1" hangingPunct="1"/>
            <a:r>
              <a:rPr lang="fr-FR" altLang="fr-FR" dirty="0"/>
              <a:t>de mise en place</a:t>
            </a:r>
          </a:p>
          <a:p>
            <a:pPr algn="ctr" eaLnBrk="1" hangingPunct="1"/>
            <a:r>
              <a:rPr lang="fr-FR" altLang="fr-FR" dirty="0"/>
              <a:t> + démonstrations à </a:t>
            </a:r>
          </a:p>
          <a:p>
            <a:pPr algn="ctr" eaLnBrk="1" hangingPunct="1"/>
            <a:r>
              <a:rPr lang="fr-FR" altLang="fr-FR" dirty="0"/>
              <a:t>Argonne , Barcelone et </a:t>
            </a:r>
            <a:r>
              <a:rPr lang="fr-FR" altLang="fr-FR" dirty="0" err="1"/>
              <a:t>Dubna</a:t>
            </a:r>
            <a:endParaRPr lang="fr-FR" altLang="fr-FR" dirty="0"/>
          </a:p>
        </p:txBody>
      </p:sp>
      <p:pic>
        <p:nvPicPr>
          <p:cNvPr id="9" name="Picture 9" descr="P00062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11" y="3399424"/>
            <a:ext cx="1613297" cy="306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98740" y="5910651"/>
            <a:ext cx="23229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 smtClean="0"/>
              <a:t>Conception des </a:t>
            </a:r>
          </a:p>
          <a:p>
            <a:pPr algn="ctr" eaLnBrk="1" hangingPunct="1"/>
            <a:r>
              <a:rPr lang="fr-FR" altLang="fr-FR" dirty="0" smtClean="0"/>
              <a:t>540 </a:t>
            </a:r>
            <a:r>
              <a:rPr lang="fr-FR" altLang="fr-FR" dirty="0"/>
              <a:t>Tiroirs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235608" y="4091325"/>
            <a:ext cx="15696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dirty="0"/>
              <a:t>Conception</a:t>
            </a:r>
          </a:p>
          <a:p>
            <a:pPr algn="ctr" eaLnBrk="1" hangingPunct="1"/>
            <a:r>
              <a:rPr lang="fr-FR" altLang="fr-FR" dirty="0"/>
              <a:t>et montage</a:t>
            </a:r>
          </a:p>
          <a:p>
            <a:pPr algn="ctr" eaLnBrk="1" hangingPunct="1"/>
            <a:r>
              <a:rPr lang="fr-FR" altLang="fr-FR" dirty="0"/>
              <a:t>du</a:t>
            </a:r>
          </a:p>
          <a:p>
            <a:pPr algn="ctr" eaLnBrk="1" hangingPunct="1"/>
            <a:r>
              <a:rPr lang="fr-FR" altLang="fr-FR" dirty="0"/>
              <a:t>Système</a:t>
            </a:r>
          </a:p>
          <a:p>
            <a:pPr algn="ctr" eaLnBrk="1" hangingPunct="1"/>
            <a:r>
              <a:rPr lang="fr-FR" altLang="fr-FR" dirty="0"/>
              <a:t> </a:t>
            </a:r>
            <a:r>
              <a:rPr lang="fr-FR" altLang="fr-FR" dirty="0" smtClean="0"/>
              <a:t>Laser,</a:t>
            </a:r>
          </a:p>
          <a:p>
            <a:pPr algn="ctr" eaLnBrk="1" hangingPunct="1"/>
            <a:r>
              <a:rPr lang="fr-FR" altLang="fr-FR" dirty="0"/>
              <a:t>a</a:t>
            </a:r>
            <a:r>
              <a:rPr lang="fr-FR" altLang="fr-FR" dirty="0" smtClean="0"/>
              <a:t>vec des</a:t>
            </a:r>
          </a:p>
          <a:p>
            <a:pPr algn="ctr" eaLnBrk="1" hangingPunct="1"/>
            <a:r>
              <a:rPr lang="fr-FR" altLang="fr-FR" dirty="0" smtClean="0"/>
              <a:t> mécanismes.</a:t>
            </a:r>
            <a:endParaRPr lang="fr-FR" altLang="fr-FR" dirty="0"/>
          </a:p>
        </p:txBody>
      </p:sp>
      <p:pic>
        <p:nvPicPr>
          <p:cNvPr id="12" name="Picture 12" descr="PMT_Bl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81" y="3933826"/>
            <a:ext cx="18907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458680" y="5589589"/>
            <a:ext cx="19094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Conception des</a:t>
            </a:r>
          </a:p>
          <a:p>
            <a:pPr algn="ctr" eaLnBrk="1" hangingPunct="1"/>
            <a:r>
              <a:rPr lang="fr-FR" altLang="fr-FR" sz="1400" dirty="0"/>
              <a:t>Blocs PMT et</a:t>
            </a:r>
          </a:p>
          <a:p>
            <a:pPr algn="ctr" eaLnBrk="1" hangingPunct="1"/>
            <a:r>
              <a:rPr lang="fr-FR" altLang="fr-FR" sz="1400" dirty="0"/>
              <a:t>production de pièces</a:t>
            </a:r>
          </a:p>
          <a:p>
            <a:pPr algn="ctr" eaLnBrk="1" hangingPunct="1"/>
            <a:r>
              <a:rPr lang="fr-FR" altLang="fr-FR" sz="1400" dirty="0"/>
              <a:t>(7x11000)</a:t>
            </a: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061003" y="5157788"/>
            <a:ext cx="1241822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30 Ans ATLAS@LPC         D. Lambert</a:t>
            </a:r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582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Contributions des services </a:t>
            </a:r>
            <a:r>
              <a:rPr lang="fr-FR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aux activités d’électronique et de micro-électronique.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23528" y="213285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sz="1600" dirty="0" smtClean="0">
                <a:latin typeface="Comic Sans MS" panose="030F0702030302020204" pitchFamily="66" charset="0"/>
              </a:rPr>
              <a:t>Collaboration avec la société japonaise Hamamatsu sur le développement des Photomultiplicateurs</a:t>
            </a:r>
            <a:r>
              <a:rPr lang="fr-FR" sz="1600" dirty="0" smtClean="0">
                <a:latin typeface="Comic Sans MS" panose="030F0702030302020204" pitchFamily="66" charset="0"/>
              </a:rPr>
              <a:t>. (~ 7ans).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latin typeface="Comic Sans MS" panose="030F0702030302020204" pitchFamily="66" charset="0"/>
              </a:rPr>
              <a:t>Conception et assemblage de 7 Bancs Tests identiques délivrés à 7 laboratoires dont LPC.</a:t>
            </a:r>
          </a:p>
          <a:p>
            <a:r>
              <a:rPr lang="fr-FR" sz="1600" dirty="0" smtClean="0">
                <a:latin typeface="Comic Sans MS" panose="030F0702030302020204" pitchFamily="66" charset="0"/>
              </a:rPr>
              <a:t>3</a:t>
            </a:r>
            <a:r>
              <a:rPr lang="fr-FR" sz="1600" dirty="0" smtClean="0">
                <a:latin typeface="Comic Sans MS" panose="030F0702030302020204" pitchFamily="66" charset="0"/>
              </a:rPr>
              <a:t>.  Conception des Ponts Diviseurs et du Banc Test associé.</a:t>
            </a:r>
          </a:p>
          <a:p>
            <a:pPr marL="342900" indent="-342900">
              <a:buAutoNum type="arabicPeriod" startAt="4"/>
            </a:pPr>
            <a:r>
              <a:rPr lang="fr-FR" sz="1600" dirty="0" smtClean="0">
                <a:latin typeface="Comic Sans MS" panose="030F0702030302020204" pitchFamily="66" charset="0"/>
              </a:rPr>
              <a:t>Conception du système embarqué des Hautes Tensions et des Bancs Tests associés,     	=&gt; Tests de radiation, </a:t>
            </a:r>
          </a:p>
          <a:p>
            <a:pPr lvl="1"/>
            <a:r>
              <a:rPr lang="fr-FR" sz="1600" dirty="0">
                <a:latin typeface="Comic Sans MS" panose="030F0702030302020204" pitchFamily="66" charset="0"/>
              </a:rPr>
              <a:t>	</a:t>
            </a:r>
            <a:r>
              <a:rPr lang="fr-FR" sz="1600" dirty="0" smtClean="0">
                <a:latin typeface="Comic Sans MS" panose="030F0702030302020204" pitchFamily="66" charset="0"/>
              </a:rPr>
              <a:t>=&gt; </a:t>
            </a:r>
            <a:r>
              <a:rPr lang="fr-FR" sz="1600" dirty="0" smtClean="0">
                <a:latin typeface="Comic Sans MS" panose="030F0702030302020204" pitchFamily="66" charset="0"/>
              </a:rPr>
              <a:t>électronique associée dans la salle de comptage.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5</a:t>
            </a:r>
            <a:r>
              <a:rPr lang="fr-FR" sz="1600" dirty="0" smtClean="0">
                <a:latin typeface="Comic Sans MS" panose="030F0702030302020204" pitchFamily="66" charset="0"/>
              </a:rPr>
              <a:t>.  Conception des cartes électroniques associées au système Laser à l’intérieur de la ″boîte″ Laser et dans la chaîne électronique générale de lecture et d’acquisition.</a:t>
            </a:r>
          </a:p>
          <a:p>
            <a:endParaRPr lang="fr-FR" sz="1600" dirty="0" smtClean="0">
              <a:latin typeface="Comic Sans MS" panose="030F0702030302020204" pitchFamily="66" charset="0"/>
            </a:endParaRPr>
          </a:p>
          <a:p>
            <a:r>
              <a:rPr lang="fr-FR" sz="1600" dirty="0">
                <a:latin typeface="Comic Sans MS" panose="030F0702030302020204" pitchFamily="66" charset="0"/>
              </a:rPr>
              <a:t>6</a:t>
            </a:r>
            <a:r>
              <a:rPr lang="fr-FR" sz="1600" dirty="0" smtClean="0">
                <a:latin typeface="Comic Sans MS" panose="030F0702030302020204" pitchFamily="66" charset="0"/>
              </a:rPr>
              <a:t>. </a:t>
            </a:r>
            <a:r>
              <a:rPr lang="fr-FR" altLang="fr-FR" sz="1600" dirty="0" smtClean="0">
                <a:latin typeface="Comic Sans MS" panose="030F0702030302020204" pitchFamily="66" charset="0"/>
              </a:rPr>
              <a:t>Aux activités d’upgrade du TILECAL: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altLang="fr-FR" sz="1600" dirty="0" smtClean="0">
                <a:latin typeface="Comic Sans MS" panose="030F0702030302020204" pitchFamily="66" charset="0"/>
              </a:rPr>
              <a:t>Concept et tests des Hautes Tensions déportées, des Ponts Diviseurs actifs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altLang="fr-FR" sz="1600" dirty="0" smtClean="0">
                <a:latin typeface="Comic Sans MS" panose="030F0702030302020204" pitchFamily="66" charset="0"/>
              </a:rPr>
              <a:t>Conception et performances du chip FATALIC.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altLang="fr-FR" sz="1600" dirty="0" smtClean="0">
                <a:latin typeface="Comic Sans MS" panose="030F0702030302020204" pitchFamily="66" charset="0"/>
              </a:rPr>
              <a:t>Tests et production de la nouvelle électronique frontale, et tests de radiation associés.</a:t>
            </a:r>
          </a:p>
          <a:p>
            <a:r>
              <a:rPr lang="fr-FR" altLang="fr-FR" sz="1600" dirty="0" smtClean="0">
                <a:latin typeface="Comic Sans MS" panose="030F0702030302020204" pitchFamily="66" charset="0"/>
              </a:rPr>
              <a:t>7. Aux activités de microélectronique concernant les nouveaux détecteurs HGTD, et les Tests de radiation.</a:t>
            </a:r>
            <a:endParaRPr lang="fr-FR" altLang="fr-FR" sz="1600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6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582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Contributions des services </a:t>
            </a:r>
            <a:r>
              <a:rPr lang="fr-FR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aux activités d’électronique et de micro-électronique.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23528" y="2132856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Comic Sans MS" panose="030F0702030302020204" pitchFamily="66" charset="0"/>
              </a:rPr>
              <a:t>6</a:t>
            </a:r>
            <a:r>
              <a:rPr lang="fr-FR" sz="1600" dirty="0" smtClean="0">
                <a:latin typeface="Comic Sans MS" panose="030F0702030302020204" pitchFamily="66" charset="0"/>
              </a:rPr>
              <a:t>. </a:t>
            </a:r>
            <a:r>
              <a:rPr lang="fr-FR" altLang="fr-FR" sz="1600" dirty="0" smtClean="0">
                <a:latin typeface="Comic Sans MS" panose="030F0702030302020204" pitchFamily="66" charset="0"/>
              </a:rPr>
              <a:t>Aux activités d’upgrade du TILECAL: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altLang="fr-FR" sz="1600" dirty="0" smtClean="0">
                <a:latin typeface="Comic Sans MS" panose="030F0702030302020204" pitchFamily="66" charset="0"/>
              </a:rPr>
              <a:t>Concept et tests des Hautes Tensions déportées, des Ponts Diviseurs actifs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altLang="fr-FR" sz="1600" dirty="0" smtClean="0">
                <a:latin typeface="Comic Sans MS" panose="030F0702030302020204" pitchFamily="66" charset="0"/>
              </a:rPr>
              <a:t>Conception et performances du chip FATALIC.</a:t>
            </a: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>
              <a:latin typeface="Comic Sans MS" panose="030F0702030302020204" pitchFamily="66" charset="0"/>
            </a:endParaRPr>
          </a:p>
          <a:p>
            <a:pPr lvl="1"/>
            <a:endParaRPr lang="fr-FR" altLang="fr-FR" sz="1600" dirty="0" smtClean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 smtClean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 smtClean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 smtClean="0"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fr-FR" altLang="fr-FR" sz="1600" dirty="0" smtClean="0">
              <a:latin typeface="Comic Sans MS" panose="030F0702030302020204" pitchFamily="66" charset="0"/>
            </a:endParaRPr>
          </a:p>
          <a:p>
            <a:r>
              <a:rPr lang="fr-FR" altLang="fr-FR" sz="1600" dirty="0" smtClean="0">
                <a:latin typeface="Comic Sans MS" panose="030F0702030302020204" pitchFamily="66" charset="0"/>
              </a:rPr>
              <a:t>7. Tests et production de la nouvelle électronique frontale, et tests de radiation associés.</a:t>
            </a:r>
          </a:p>
          <a:p>
            <a:r>
              <a:rPr lang="fr-FR" altLang="fr-FR" sz="1600" dirty="0" smtClean="0">
                <a:latin typeface="Comic Sans MS" panose="030F0702030302020204" pitchFamily="66" charset="0"/>
              </a:rPr>
              <a:t>7. Aux activités de microélectronique concernant les nouveaux détecteurs HGTD, et les Tests de radiation.</a:t>
            </a:r>
            <a:endParaRPr lang="fr-FR" altLang="fr-FR" sz="1600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7</a:t>
            </a:fld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29" y="2924944"/>
            <a:ext cx="2609503" cy="18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1" y="3429000"/>
            <a:ext cx="20193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186633" y="3429000"/>
            <a:ext cx="8640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6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96232"/>
            <a:ext cx="136802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50" y="721022"/>
            <a:ext cx="137398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935" y="703166"/>
            <a:ext cx="1350169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MTBL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3" y="2368033"/>
            <a:ext cx="61317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7" y="2437090"/>
            <a:ext cx="140374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00" y="2540793"/>
            <a:ext cx="1674019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49" y="4502168"/>
            <a:ext cx="1350169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12" y="4494492"/>
            <a:ext cx="1350169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21" y="4527551"/>
            <a:ext cx="1350169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7911"/>
            <a:ext cx="1350169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212878" y="-26988"/>
            <a:ext cx="27061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R&amp;D (7 ans) puis achat et test</a:t>
            </a:r>
          </a:p>
          <a:p>
            <a:pPr algn="ctr" eaLnBrk="1" hangingPunct="1"/>
            <a:r>
              <a:rPr lang="fr-FR" altLang="fr-FR" sz="1400" dirty="0"/>
              <a:t>d’environ 3000 </a:t>
            </a:r>
            <a:r>
              <a:rPr lang="fr-FR" altLang="fr-FR" sz="1400" dirty="0" err="1" smtClean="0"/>
              <a:t>PMTs</a:t>
            </a:r>
            <a:endParaRPr lang="fr-FR" altLang="fr-FR" sz="1400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720" y="1556792"/>
            <a:ext cx="33879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1400" dirty="0"/>
              <a:t>Conception et </a:t>
            </a:r>
            <a:r>
              <a:rPr lang="fr-FR" altLang="fr-FR" sz="1400" dirty="0" smtClean="0"/>
              <a:t>assemblage de </a:t>
            </a:r>
            <a:r>
              <a:rPr lang="fr-FR" altLang="fr-FR" sz="1400" dirty="0"/>
              <a:t>7 Bancs Tests pour </a:t>
            </a:r>
            <a:r>
              <a:rPr lang="fr-FR" altLang="fr-FR" sz="1400" dirty="0" smtClean="0"/>
              <a:t>Clermont-Ferrand, Urbana, UTA, Lisbonne</a:t>
            </a:r>
            <a:r>
              <a:rPr lang="fr-FR" altLang="fr-FR" sz="1400" dirty="0"/>
              <a:t>, Pise, Valence, </a:t>
            </a:r>
            <a:r>
              <a:rPr lang="fr-FR" altLang="fr-FR" sz="1400" dirty="0" err="1"/>
              <a:t>Dubna</a:t>
            </a:r>
            <a:endParaRPr lang="fr-FR" altLang="fr-FR" sz="1400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033367" y="80734"/>
            <a:ext cx="2222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Conception, production</a:t>
            </a:r>
          </a:p>
          <a:p>
            <a:pPr algn="ctr" eaLnBrk="1" hangingPunct="1"/>
            <a:r>
              <a:rPr lang="fr-FR" altLang="fr-FR" sz="1400" dirty="0"/>
              <a:t>et tests  de 11000 Ponts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07504" y="3978277"/>
            <a:ext cx="17940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Banc Test des </a:t>
            </a:r>
          </a:p>
          <a:p>
            <a:pPr algn="ctr" eaLnBrk="1" hangingPunct="1"/>
            <a:r>
              <a:rPr lang="fr-FR" altLang="fr-FR" sz="1400" dirty="0"/>
              <a:t>Ponts et Blocs PMT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814057" y="2698700"/>
            <a:ext cx="15087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Conception</a:t>
            </a:r>
          </a:p>
          <a:p>
            <a:pPr algn="ctr" eaLnBrk="1" hangingPunct="1"/>
            <a:r>
              <a:rPr lang="fr-FR" altLang="fr-FR" sz="1400" dirty="0"/>
              <a:t>puis assemblage</a:t>
            </a:r>
          </a:p>
          <a:p>
            <a:pPr algn="ctr" eaLnBrk="1" hangingPunct="1"/>
            <a:r>
              <a:rPr lang="fr-FR" altLang="fr-FR" sz="1400" dirty="0"/>
              <a:t>de 700</a:t>
            </a:r>
          </a:p>
          <a:p>
            <a:pPr algn="ctr" eaLnBrk="1" hangingPunct="1"/>
            <a:r>
              <a:rPr lang="fr-FR" altLang="fr-FR" sz="1400" dirty="0"/>
              <a:t>Blocs PMT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084168" y="2872225"/>
            <a:ext cx="291458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Cartes HT embarquées:</a:t>
            </a:r>
          </a:p>
          <a:p>
            <a:pPr algn="ctr" eaLnBrk="1" hangingPunct="1"/>
            <a:r>
              <a:rPr lang="fr-FR" altLang="fr-FR" sz="1400" dirty="0"/>
              <a:t>Conception, production et tests</a:t>
            </a:r>
          </a:p>
          <a:p>
            <a:pPr algn="ctr" eaLnBrk="1" hangingPunct="1"/>
            <a:r>
              <a:rPr lang="fr-FR" altLang="fr-FR" sz="1400" dirty="0"/>
              <a:t>270 Cartes Bus Rigides Internes</a:t>
            </a:r>
          </a:p>
          <a:p>
            <a:pPr algn="ctr" eaLnBrk="1" hangingPunct="1"/>
            <a:r>
              <a:rPr lang="fr-FR" altLang="fr-FR" sz="1400" dirty="0"/>
              <a:t>270 Cartes Bus Flexibles</a:t>
            </a:r>
          </a:p>
          <a:p>
            <a:pPr algn="ctr" eaLnBrk="1" hangingPunct="1"/>
            <a:r>
              <a:rPr lang="fr-FR" altLang="fr-FR" sz="1400" dirty="0"/>
              <a:t>270 Cartes Bus Rigides Internes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131823" y="5876924"/>
            <a:ext cx="1904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1400" dirty="0"/>
              <a:t>540 Cartes HT </a:t>
            </a:r>
            <a:r>
              <a:rPr lang="fr-FR" altLang="fr-FR" sz="1400" dirty="0" err="1"/>
              <a:t>Opto</a:t>
            </a:r>
            <a:endParaRPr lang="fr-FR" altLang="fr-FR" sz="1400" dirty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914105" y="5876925"/>
            <a:ext cx="1954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1400"/>
              <a:t>270 cartes HT Micro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000561" y="2175480"/>
            <a:ext cx="1806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 sz="1400" dirty="0"/>
              <a:t>Banc Test</a:t>
            </a:r>
          </a:p>
          <a:p>
            <a:pPr algn="ctr" eaLnBrk="1" hangingPunct="1"/>
            <a:r>
              <a:rPr lang="fr-FR" altLang="fr-FR" sz="1400" dirty="0"/>
              <a:t>des Ponts Diviseurs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06121" y="6311144"/>
            <a:ext cx="1871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1400" dirty="0"/>
              <a:t>Banc Test HT Micro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147449" y="5926948"/>
            <a:ext cx="18069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1400" dirty="0"/>
              <a:t>Banc Test HT </a:t>
            </a:r>
            <a:r>
              <a:rPr lang="fr-FR" altLang="fr-FR" sz="1400" dirty="0" err="1"/>
              <a:t>Opto</a:t>
            </a:r>
            <a:endParaRPr lang="fr-FR" altLang="fr-FR" sz="1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656"/>
            <a:ext cx="187220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5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s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6" y="1196975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ERN300108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48" y="3824932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P00062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r="6361"/>
          <a:stretch>
            <a:fillRect/>
          </a:stretch>
        </p:blipFill>
        <p:spPr bwMode="auto">
          <a:xfrm>
            <a:off x="5243081" y="404813"/>
            <a:ext cx="237648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43081" y="404814"/>
            <a:ext cx="2376488" cy="293052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243081" y="4076701"/>
            <a:ext cx="2376488" cy="2354263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5081156" y="1484314"/>
            <a:ext cx="648891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5135925" y="2205038"/>
            <a:ext cx="1674019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5135925" y="2708276"/>
            <a:ext cx="809625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379879" y="3789363"/>
            <a:ext cx="161925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30661" y="5294258"/>
            <a:ext cx="893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LILAS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47679" y="5620822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ADC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962910" y="5949315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SLAMA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740352" y="4752339"/>
            <a:ext cx="1292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dirty="0"/>
              <a:t>LASTROD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4723853" y="4797425"/>
            <a:ext cx="1059771" cy="648493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4606834" y="4941888"/>
            <a:ext cx="1392295" cy="86360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4974725" y="5373688"/>
            <a:ext cx="1132750" cy="719608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6324168" y="5013176"/>
            <a:ext cx="1416183" cy="216024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004456" y="44450"/>
            <a:ext cx="38042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400" dirty="0"/>
              <a:t>Système Laser</a:t>
            </a:r>
          </a:p>
          <a:p>
            <a:pPr eaLnBrk="1" hangingPunct="1">
              <a:buFont typeface="Symbol" panose="05050102010706020507" pitchFamily="18" charset="2"/>
              <a:buChar char="®"/>
            </a:pPr>
            <a:r>
              <a:rPr lang="fr-FR" altLang="fr-FR" dirty="0">
                <a:sym typeface="Symbol" panose="05050102010706020507" pitchFamily="18" charset="2"/>
              </a:rPr>
              <a:t> Pulses sur tous les </a:t>
            </a:r>
            <a:r>
              <a:rPr lang="fr-FR" altLang="fr-FR" dirty="0" err="1">
                <a:sym typeface="Symbol" panose="05050102010706020507" pitchFamily="18" charset="2"/>
              </a:rPr>
              <a:t>PMTs</a:t>
            </a:r>
            <a:r>
              <a:rPr lang="fr-FR" altLang="fr-FR" dirty="0">
                <a:sym typeface="Symbol" panose="05050102010706020507" pitchFamily="18" charset="2"/>
              </a:rPr>
              <a:t> et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fr-FR" altLang="fr-FR" dirty="0">
                <a:sym typeface="Symbol" panose="05050102010706020507" pitchFamily="18" charset="2"/>
              </a:rPr>
              <a:t>   sur toute la dynamique physique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969728" y="5661025"/>
            <a:ext cx="30043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fr-FR" altLang="fr-FR"/>
              <a:t>Mécanique et électronique</a:t>
            </a:r>
          </a:p>
          <a:p>
            <a:pPr algn="ctr" eaLnBrk="1" hangingPunct="1"/>
            <a:r>
              <a:rPr lang="fr-FR" altLang="fr-FR"/>
              <a:t>complètement LPC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01108" y="2205038"/>
            <a:ext cx="1026114" cy="1007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Automate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LPC</a:t>
            </a:r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Espace réservé de la date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01/12/2022</a:t>
            </a:r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30 Ans ATLAS@LPC         D. Lambert</a:t>
            </a:r>
            <a:endParaRPr lang="fr-FR" dirty="0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DC4E7-A04E-4E7A-8D1F-F3C0BE5EA07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0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1863</TotalTime>
  <Words>1174</Words>
  <Application>Microsoft Office PowerPoint</Application>
  <PresentationFormat>Affichage à l'écran (4:3)</PresentationFormat>
  <Paragraphs>290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Apex</vt:lpstr>
      <vt:lpstr>Contributions des services techniques à l’expérience ATLAS.</vt:lpstr>
      <vt:lpstr>  Contributions des services techniques à l’expérience ATLAS.</vt:lpstr>
      <vt:lpstr>Quelques Dates …</vt:lpstr>
      <vt:lpstr>Contributions techniques  aux activité de mécanique </vt:lpstr>
      <vt:lpstr>Présentation PowerPoint</vt:lpstr>
      <vt:lpstr>Contributions des services aux activités d’électronique et de micro-électronique.</vt:lpstr>
      <vt:lpstr>Contributions des services aux activités d’électronique et de micro-électronique.</vt:lpstr>
      <vt:lpstr>Présentation PowerPoint</vt:lpstr>
      <vt:lpstr>Présentation PowerPoint</vt:lpstr>
      <vt:lpstr>Contributions techniques aux activité informatiques de « contrôle lent » et salle de shift déportée </vt:lpstr>
      <vt:lpstr>Contrôle Lent Laser et Haute tension</vt:lpstr>
      <vt:lpstr>Quelques Souvenirs …</vt:lpstr>
      <vt:lpstr>Présentation PowerPoint</vt:lpstr>
      <vt:lpstr>Ils ont été jeunes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Salle de shift au LPC</vt:lpstr>
      <vt:lpstr>Et maintenant …</vt:lpstr>
      <vt:lpstr>Cartes Fenics</vt:lpstr>
      <vt:lpstr>Tests Cartes Fenics et déverminage</vt:lpstr>
      <vt:lpstr>ALTIROC HGTD</vt:lpstr>
      <vt:lpstr>AltiRoc en Photos …</vt:lpstr>
      <vt:lpstr>ILANA LASER</vt:lpstr>
      <vt:lpstr>Test ILANA au CERN</vt:lpstr>
      <vt:lpstr>Merci à François</vt:lpstr>
      <vt:lpstr>Merci à François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Contributions des services techniques à l’expérience ATLAS.</dc:title>
  <dc:creator>Chadelas</dc:creator>
  <cp:lastModifiedBy>Chadelas</cp:lastModifiedBy>
  <cp:revision>50</cp:revision>
  <dcterms:created xsi:type="dcterms:W3CDTF">2022-11-29T08:25:04Z</dcterms:created>
  <dcterms:modified xsi:type="dcterms:W3CDTF">2022-11-30T15:28:45Z</dcterms:modified>
</cp:coreProperties>
</file>