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5" r:id="rId24"/>
    <p:sldId id="283" r:id="rId25"/>
    <p:sldId id="284" r:id="rId26"/>
    <p:sldId id="287" r:id="rId27"/>
    <p:sldId id="289" r:id="rId28"/>
    <p:sldId id="290" r:id="rId29"/>
    <p:sldId id="292" r:id="rId30"/>
    <p:sldId id="293" r:id="rId31"/>
    <p:sldId id="295" r:id="rId32"/>
    <p:sldId id="296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7" r:id="rId58"/>
    <p:sldId id="328" r:id="rId59"/>
    <p:sldId id="329" r:id="rId60"/>
    <p:sldId id="330" r:id="rId61"/>
    <p:sldId id="335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51" r:id="rId74"/>
    <p:sldId id="353" r:id="rId75"/>
    <p:sldId id="354" r:id="rId76"/>
    <p:sldId id="355" r:id="rId77"/>
    <p:sldId id="356" r:id="rId78"/>
    <p:sldId id="357" r:id="rId79"/>
    <p:sldId id="374" r:id="rId80"/>
    <p:sldId id="358" r:id="rId81"/>
    <p:sldId id="378" r:id="rId82"/>
    <p:sldId id="371" r:id="rId83"/>
    <p:sldId id="370" r:id="rId84"/>
    <p:sldId id="359" r:id="rId85"/>
    <p:sldId id="360" r:id="rId86"/>
    <p:sldId id="361" r:id="rId87"/>
    <p:sldId id="365" r:id="rId88"/>
    <p:sldId id="363" r:id="rId89"/>
    <p:sldId id="364" r:id="rId90"/>
    <p:sldId id="379" r:id="rId91"/>
    <p:sldId id="380" r:id="rId92"/>
    <p:sldId id="381" r:id="rId93"/>
    <p:sldId id="382" r:id="rId94"/>
    <p:sldId id="367" r:id="rId95"/>
    <p:sldId id="369" r:id="rId96"/>
    <p:sldId id="372" r:id="rId97"/>
    <p:sldId id="368" r:id="rId98"/>
    <p:sldId id="373" r:id="rId99"/>
    <p:sldId id="375" r:id="rId100"/>
    <p:sldId id="376" r:id="rId101"/>
    <p:sldId id="383" r:id="rId102"/>
    <p:sldId id="384" r:id="rId103"/>
    <p:sldId id="377" r:id="rId104"/>
    <p:sldId id="385" r:id="rId105"/>
    <p:sldId id="386" r:id="rId106"/>
    <p:sldId id="387" r:id="rId107"/>
    <p:sldId id="388" r:id="rId108"/>
    <p:sldId id="389" r:id="rId109"/>
    <p:sldId id="390" r:id="rId110"/>
    <p:sldId id="391" r:id="rId111"/>
    <p:sldId id="392" r:id="rId112"/>
    <p:sldId id="393" r:id="rId113"/>
    <p:sldId id="394" r:id="rId114"/>
    <p:sldId id="395" r:id="rId115"/>
    <p:sldId id="396" r:id="rId116"/>
    <p:sldId id="397" r:id="rId117"/>
    <p:sldId id="398" r:id="rId118"/>
    <p:sldId id="399" r:id="rId119"/>
    <p:sldId id="400" r:id="rId120"/>
    <p:sldId id="401" r:id="rId121"/>
    <p:sldId id="402" r:id="rId122"/>
    <p:sldId id="403" r:id="rId123"/>
    <p:sldId id="404" r:id="rId124"/>
    <p:sldId id="405" r:id="rId125"/>
    <p:sldId id="406" r:id="rId126"/>
    <p:sldId id="408" r:id="rId127"/>
    <p:sldId id="407" r:id="rId128"/>
    <p:sldId id="409" r:id="rId129"/>
    <p:sldId id="410" r:id="rId130"/>
    <p:sldId id="411" r:id="rId131"/>
    <p:sldId id="412" r:id="rId132"/>
    <p:sldId id="413" r:id="rId133"/>
    <p:sldId id="414" r:id="rId134"/>
    <p:sldId id="415" r:id="rId135"/>
    <p:sldId id="416" r:id="rId136"/>
    <p:sldId id="417" r:id="rId137"/>
    <p:sldId id="418" r:id="rId138"/>
    <p:sldId id="419" r:id="rId139"/>
    <p:sldId id="421" r:id="rId140"/>
    <p:sldId id="422" r:id="rId141"/>
    <p:sldId id="423" r:id="rId142"/>
    <p:sldId id="424" r:id="rId143"/>
    <p:sldId id="425" r:id="rId144"/>
    <p:sldId id="426" r:id="rId145"/>
    <p:sldId id="427" r:id="rId146"/>
    <p:sldId id="428" r:id="rId147"/>
    <p:sldId id="429" r:id="rId148"/>
    <p:sldId id="430" r:id="rId149"/>
    <p:sldId id="431" r:id="rId150"/>
    <p:sldId id="432" r:id="rId151"/>
    <p:sldId id="433" r:id="rId152"/>
    <p:sldId id="434" r:id="rId153"/>
    <p:sldId id="435" r:id="rId154"/>
    <p:sldId id="437" r:id="rId1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83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46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44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2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1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9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42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73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24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10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7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45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E3C45-0546-413A-BE6F-F3577540322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FB15F-0672-41EA-99B2-5CE6D48120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3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ded2pkq5zsyd4.cloudfront.net/images/CERN-images/Tunnel-access.jpg?v=eae8d11a613a6cb61f77879646fc2b7661b18236" TargetMode="Externa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ded2pkq5zsyd4.cloudfront.net/images/CERN-images/Atlas1-DetectorHall.jpg?v=e3a8e74f5ba474b3f9e5495b92ef5b3dba63e63e" TargetMode="Externa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23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107014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76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498362" y="2743180"/>
            <a:ext cx="7604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LEP 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au</a:t>
            </a:r>
            <a:r>
              <a:rPr lang="en-GB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CERN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(Grand </a:t>
            </a:r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collisionneur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Electron-Positron)</a:t>
            </a:r>
          </a:p>
        </p:txBody>
      </p:sp>
    </p:spTree>
    <p:extLst>
      <p:ext uri="{BB962C8B-B14F-4D97-AF65-F5344CB8AC3E}">
        <p14:creationId xmlns:p14="http://schemas.microsoft.com/office/powerpoint/2010/main" val="38563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TR.jpg"/>
          <p:cNvPicPr>
            <a:picLocks noChangeAspect="1"/>
          </p:cNvPicPr>
          <p:nvPr/>
        </p:nvPicPr>
        <p:blipFill>
          <a:blip r:embed="rId2" cstate="print"/>
          <a:srcRect l="8831" t="10931" b="12554"/>
          <a:stretch>
            <a:fillRect/>
          </a:stretch>
        </p:blipFill>
        <p:spPr>
          <a:xfrm>
            <a:off x="2233092" y="1336452"/>
            <a:ext cx="6971564" cy="41362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97480" y="572894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Absorbeur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3961284" y="3280668"/>
            <a:ext cx="1008112" cy="2448272"/>
          </a:xfrm>
          <a:prstGeom prst="straightConnector1">
            <a:avLst/>
          </a:prstGeom>
          <a:ln w="38100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644938" y="561996"/>
            <a:ext cx="302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Aimant de l’expérience L3,</a:t>
            </a:r>
          </a:p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nstrumenté par ALICE</a:t>
            </a:r>
            <a:endParaRPr lang="fr-FR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969396" y="6044033"/>
            <a:ext cx="3555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Nouveau spectromètre </a:t>
            </a:r>
            <a:r>
              <a:rPr lang="fr-FR" dirty="0" err="1" smtClean="0">
                <a:solidFill>
                  <a:srgbClr val="FF9900"/>
                </a:solidFill>
                <a:latin typeface="Comic Sans MS" panose="030F0702030302020204" pitchFamily="66" charset="0"/>
              </a:rPr>
              <a:t>dimuons</a:t>
            </a:r>
            <a:endParaRPr lang="fr-FR" dirty="0" smtClean="0">
              <a:solidFill>
                <a:srgbClr val="FF99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sur l’avant</a:t>
            </a:r>
            <a:endParaRPr lang="fr-FR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Connecteur droit avec flèche 6"/>
          <p:cNvCxnSpPr>
            <a:stCxn id="6" idx="0"/>
          </p:cNvCxnSpPr>
          <p:nvPr/>
        </p:nvCxnSpPr>
        <p:spPr>
          <a:xfrm flipV="1">
            <a:off x="6747287" y="4648820"/>
            <a:ext cx="22309" cy="1395213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45460" y="624908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Nouvel aimant</a:t>
            </a:r>
            <a:endParaRPr lang="fr-FR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cteur droit avec flèche 8"/>
          <p:cNvCxnSpPr>
            <a:stCxn id="5" idx="2"/>
          </p:cNvCxnSpPr>
          <p:nvPr/>
        </p:nvCxnSpPr>
        <p:spPr>
          <a:xfrm>
            <a:off x="3159937" y="1208327"/>
            <a:ext cx="873355" cy="7041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stCxn id="8" idx="2"/>
          </p:cNvCxnSpPr>
          <p:nvPr/>
        </p:nvCxnSpPr>
        <p:spPr>
          <a:xfrm flipH="1">
            <a:off x="6193532" y="994240"/>
            <a:ext cx="197673" cy="1638356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826930" y="112316"/>
            <a:ext cx="27590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Chambres RPC</a:t>
            </a: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(sur lesquelles</a:t>
            </a: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   l’équipe travaillera)</a:t>
            </a:r>
          </a:p>
          <a:p>
            <a:pPr algn="ctr"/>
            <a:r>
              <a:rPr lang="fr-FR" dirty="0">
                <a:solidFill>
                  <a:srgbClr val="FF99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+ autres absorbeurs</a:t>
            </a: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               et</a:t>
            </a: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                   détecteurs</a:t>
            </a:r>
            <a:endParaRPr lang="fr-FR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7039277" y="400348"/>
            <a:ext cx="1314495" cy="2160240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9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2568766"/>
            <a:ext cx="9144000" cy="3657600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285304" y="15476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25-27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octobre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88284" y="1367944"/>
            <a:ext cx="291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Présidé par Samuel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Ting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(Nobel 1976)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8004" y="6372036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François Vazeille: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″The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ATLAS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Scintillating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Tile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Calorimeter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 Design R&amp;D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result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.″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760" y="267269"/>
            <a:ext cx="4916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″Beijing </a:t>
            </a:r>
            <a:r>
              <a:rPr lang="fr-F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Calorimetry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Symposium″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21" y="824835"/>
            <a:ext cx="1826869" cy="15223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40012" y="2624724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Pékin</a:t>
            </a:r>
            <a:endParaRPr 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7401" y="813374"/>
            <a:ext cx="360040" cy="15338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696796" y="815028"/>
            <a:ext cx="360040" cy="15338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12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15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décembre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17273" y="440433"/>
            <a:ext cx="444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Proposition Technique ATLAS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06184" y="1484784"/>
            <a:ext cx="284885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140 laboratoires.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1512 signataires</a:t>
            </a:r>
          </a:p>
          <a:p>
            <a:pPr algn="ctr"/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Portes-paroles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Peter Jenni (CERN)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Friedrich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Dydak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Laboratoires français: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Annecy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Clermont-Ferrand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Grenoble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Marseille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Orsay LAL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Paris VI-VII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Saclay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63" y="5904218"/>
            <a:ext cx="4644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Estimation du coût: (450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 25)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MCHF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45" y="1656847"/>
            <a:ext cx="462892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212121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16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Décembre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44008" y="440433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Conseil du CERN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90098" y="1484784"/>
            <a:ext cx="421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99FFCC"/>
                </a:solidFill>
                <a:latin typeface="Comic Sans MS" panose="030F0702030302020204" pitchFamily="66" charset="0"/>
              </a:rPr>
              <a:t>S</a:t>
            </a:r>
            <a:r>
              <a:rPr lang="fr-FR" sz="24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éance historique: la 100</a:t>
            </a:r>
            <a:r>
              <a:rPr lang="fr-FR" sz="2400" baseline="30000" dirty="0" smtClean="0">
                <a:solidFill>
                  <a:srgbClr val="99FFCC"/>
                </a:solidFill>
                <a:latin typeface="Comic Sans MS" panose="030F0702030302020204" pitchFamily="66" charset="0"/>
              </a:rPr>
              <a:t>ième</a:t>
            </a:r>
          </a:p>
        </p:txBody>
      </p:sp>
      <p:sp>
        <p:nvSpPr>
          <p:cNvPr id="5" name="Parchemin vertical 4"/>
          <p:cNvSpPr/>
          <p:nvPr/>
        </p:nvSpPr>
        <p:spPr>
          <a:xfrm>
            <a:off x="2321744" y="3068960"/>
            <a:ext cx="4970295" cy="324621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Ordre du jour:</a:t>
            </a:r>
          </a:p>
          <a:p>
            <a:pPr algn="ctr"/>
            <a:r>
              <a:rPr lang="fr-FR" sz="2400" i="1" dirty="0" smtClean="0">
                <a:latin typeface="Comic Sans MS" panose="030F0702030302020204" pitchFamily="66" charset="0"/>
              </a:rPr>
              <a:t>″Projet de résolution.</a:t>
            </a:r>
          </a:p>
          <a:p>
            <a:pPr algn="ctr"/>
            <a:r>
              <a:rPr lang="fr-FR" sz="2400" i="1" dirty="0" smtClean="0">
                <a:latin typeface="Comic Sans MS" panose="030F0702030302020204" pitchFamily="66" charset="0"/>
              </a:rPr>
              <a:t>Approbation du  projet de</a:t>
            </a:r>
          </a:p>
          <a:p>
            <a:pPr algn="ctr"/>
            <a:r>
              <a:rPr lang="fr-FR" sz="2400" i="1" dirty="0" smtClean="0">
                <a:latin typeface="Comic Sans MS" panose="030F0702030302020204" pitchFamily="66" charset="0"/>
              </a:rPr>
              <a:t>Grand Collisionneur </a:t>
            </a:r>
          </a:p>
          <a:p>
            <a:pPr algn="ctr"/>
            <a:r>
              <a:rPr lang="fr-FR" sz="2400" i="1" dirty="0">
                <a:latin typeface="Comic Sans MS" panose="030F0702030302020204" pitchFamily="66" charset="0"/>
              </a:rPr>
              <a:t>d</a:t>
            </a:r>
            <a:r>
              <a:rPr lang="fr-FR" sz="2400" i="1" dirty="0" smtClean="0">
                <a:latin typeface="Comic Sans MS" panose="030F0702030302020204" pitchFamily="66" charset="0"/>
              </a:rPr>
              <a:t>e Hadrons</a:t>
            </a:r>
          </a:p>
          <a:p>
            <a:pPr algn="ctr"/>
            <a:r>
              <a:rPr lang="fr-FR" sz="2400" i="1" dirty="0" smtClean="0">
                <a:latin typeface="Comic Sans MS" panose="030F0702030302020204" pitchFamily="66" charset="0"/>
              </a:rPr>
              <a:t>LHC″</a:t>
            </a:r>
            <a:endParaRPr lang="fr-FR" sz="2400" i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4968" y="1966582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aseline="30000" dirty="0">
                <a:solidFill>
                  <a:srgbClr val="FFFF00"/>
                </a:solidFill>
                <a:latin typeface="Comic Sans MS" panose="030F0702030302020204" pitchFamily="66" charset="0"/>
              </a:rPr>
              <a:t>… 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mais pas seulement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7662950" y="3861048"/>
            <a:ext cx="29033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MAIS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 CONTEXTE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EST TRES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PROBLEMATIQUE</a:t>
            </a:r>
            <a:endParaRPr lang="fr-FR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7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04032" y="274341"/>
            <a:ext cx="573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Beaucoup d’écueils à franchir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108" y="1192560"/>
            <a:ext cx="836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Conseil du CERN de décembre 1993: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Refus Allemagne/Grande Bretagne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d’une augmentation du budget du CERN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 « 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trouver des moyens de réduire les coûts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 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»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401" y="2157788"/>
            <a:ext cx="8928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Conseil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du CERN de juin 1994: </a:t>
            </a:r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</a:rPr>
              <a:t>plan révisé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- Décalage du programme de la machine.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- Etalement de la construction des détecteurs.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- Recherche de contributions en dehors de l’Europe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2620" y="4960414"/>
            <a:ext cx="9092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A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utomne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1994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nouvelles conditions de ces 2 pays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 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inflation </a:t>
            </a:r>
            <a:r>
              <a:rPr lang="fr-FR" i="1" dirty="0">
                <a:solidFill>
                  <a:srgbClr val="FF9933"/>
                </a:solidFill>
                <a:latin typeface="Comic Sans MS" panose="030F0702030302020204" pitchFamily="66" charset="0"/>
              </a:rPr>
              <a:t>de 2% (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supposée) mais </a:t>
            </a:r>
            <a:r>
              <a:rPr lang="fr-FR" i="1" dirty="0">
                <a:solidFill>
                  <a:srgbClr val="FF9933"/>
                </a:solidFill>
                <a:latin typeface="Comic Sans MS" panose="030F0702030302020204" pitchFamily="66" charset="0"/>
              </a:rPr>
              <a:t>budget CERN seulement augmenté de 1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%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 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 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0686" y="5877141"/>
            <a:ext cx="8964488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Conclusion: </a:t>
            </a:r>
          </a:p>
          <a:p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Construction impossible avec un budget déclinant de 1% / an !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2620" y="3532660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 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Approbations </a:t>
            </a:r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</a:rPr>
              <a:t>de 17 pays membres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…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mais nouvelles demandes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Allemagne/Grande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Bretagne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-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 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Nouvelles </a:t>
            </a:r>
            <a:r>
              <a:rPr lang="fr-FR" i="1" dirty="0">
                <a:solidFill>
                  <a:srgbClr val="FF9933"/>
                </a:solidFill>
                <a:latin typeface="Comic Sans MS" panose="030F0702030302020204" pitchFamily="66" charset="0"/>
              </a:rPr>
              <a:t>économies 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exigées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-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 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Contributions </a:t>
            </a:r>
            <a:r>
              <a:rPr lang="fr-FR" i="1" dirty="0">
                <a:solidFill>
                  <a:srgbClr val="FF9933"/>
                </a:solidFill>
                <a:latin typeface="Comic Sans MS" panose="030F0702030302020204" pitchFamily="66" charset="0"/>
              </a:rPr>
              <a:t>substantielles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demandées à la </a:t>
            </a:r>
            <a:r>
              <a:rPr lang="fr-FR" i="1" dirty="0">
                <a:solidFill>
                  <a:srgbClr val="FF9933"/>
                </a:solidFill>
                <a:latin typeface="Comic Sans MS" panose="030F0702030302020204" pitchFamily="66" charset="0"/>
              </a:rPr>
              <a:t>France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et à la </a:t>
            </a:r>
            <a:r>
              <a:rPr lang="fr-FR" i="1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Suisse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 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9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78" y="551127"/>
            <a:ext cx="1714500" cy="23431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32" y="487706"/>
            <a:ext cx="2068337" cy="23431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3546" y="256873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ôles majeurs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33004" y="3276296"/>
            <a:ext cx="37144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Hubert Curien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(1924-2005)</a:t>
            </a:r>
          </a:p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Président du Conseil du CERN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(1994-1996)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15696" y="3235575"/>
            <a:ext cx="3467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Sir Chris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Llewellyn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Smith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(1942-)</a:t>
            </a:r>
          </a:p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Directeur Général du CERN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(1994-1998)</a:t>
            </a:r>
          </a:p>
        </p:txBody>
      </p:sp>
      <p:sp>
        <p:nvSpPr>
          <p:cNvPr id="7" name="Rectangle 6"/>
          <p:cNvSpPr/>
          <p:nvPr/>
        </p:nvSpPr>
        <p:spPr>
          <a:xfrm>
            <a:off x="7408161" y="4686839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Théoricien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à Oxford…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Anobli, Royal Society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pourtant, courageux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s’était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opposé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à la politique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scientifique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f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rileuse/LHC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 la Grande Bretagne 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95106" y="4699010"/>
            <a:ext cx="33073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Cristallographe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Univ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Paris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Académicien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Ministre de la Recherche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Directeur Général du CNRS…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Président du CNES…</a:t>
            </a:r>
          </a:p>
        </p:txBody>
      </p:sp>
    </p:spTree>
    <p:extLst>
      <p:ext uri="{BB962C8B-B14F-4D97-AF65-F5344CB8AC3E}">
        <p14:creationId xmlns:p14="http://schemas.microsoft.com/office/powerpoint/2010/main" val="33213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7486" y="188640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et aussi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32620" y="926718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Günter Eugen Wolf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Expérimentateur à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Desy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Hambourg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Porte-parole de l’expérience Zeus/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Hera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Médaille Stern-Gerlach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German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Physical Society)</a:t>
            </a:r>
          </a:p>
          <a:p>
            <a:pPr algn="ctr"/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Président du SPC 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(Scientific Policy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Committee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Comité des Directives Scientifiques du CERN)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284" y="1233929"/>
            <a:ext cx="2276475" cy="22479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7486" y="4825744"/>
            <a:ext cx="11102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Il faut noter que </a:t>
            </a:r>
            <a:r>
              <a:rPr lang="fr-FR" sz="2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Llewellyn</a:t>
            </a:r>
            <a:r>
              <a:rPr lang="fr-FR" sz="2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Smith et Günter Wolf ont défendu le projet LHC</a:t>
            </a:r>
          </a:p>
          <a:p>
            <a:pPr algn="ctr"/>
            <a:r>
              <a:rPr lang="fr-FR" sz="2400" dirty="0">
                <a:solidFill>
                  <a:srgbClr val="FF66FF"/>
                </a:solidFill>
                <a:latin typeface="Comic Sans MS" panose="030F0702030302020204" pitchFamily="66" charset="0"/>
              </a:rPr>
              <a:t>à</a:t>
            </a:r>
            <a:r>
              <a:rPr lang="fr-FR" sz="2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 l’encontre des positions officielles réticentes de leurs pays respectifs.</a:t>
            </a:r>
            <a:endParaRPr lang="fr-FR" sz="240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27986" y="6076404"/>
            <a:ext cx="747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Nous allons retrouver ces 3 personnages dans une vidéo prochaine …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2103872" y="30661"/>
            <a:ext cx="7776864" cy="1584176"/>
          </a:xfrm>
          <a:prstGeom prst="horizontalScroll">
            <a:avLst/>
          </a:prstGeom>
          <a:solidFill>
            <a:srgbClr val="99FF66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i="1" dirty="0">
                <a:solidFill>
                  <a:srgbClr val="008000"/>
                </a:solidFill>
                <a:latin typeface="Comic Sans MS" panose="030F0702030302020204" pitchFamily="66" charset="0"/>
              </a:rPr>
              <a:t>« Le Conseil du CERN donne le feu vert pour le</a:t>
            </a:r>
          </a:p>
          <a:p>
            <a:pPr algn="ctr"/>
            <a:r>
              <a:rPr lang="fr-FR" sz="2400" i="1" dirty="0">
                <a:solidFill>
                  <a:srgbClr val="008000"/>
                </a:solidFill>
                <a:latin typeface="Comic Sans MS" panose="030F0702030302020204" pitchFamily="66" charset="0"/>
              </a:rPr>
              <a:t>grand collisionneur de hadrons »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93085" y="1708660"/>
            <a:ext cx="115984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sz="22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Construction en 2 temps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avec un budget constant des Etats membres:</a:t>
            </a:r>
          </a:p>
          <a:p>
            <a:endParaRPr lang="fr-FR" sz="22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</a:t>
            </a:r>
            <a:r>
              <a:rPr lang="fr-FR" sz="22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Etape 1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pour collisions en 2004:  Energie nominale de 10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TeV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par faisceau</a:t>
            </a:r>
          </a:p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avec seulement </a:t>
            </a:r>
            <a:r>
              <a:rPr lang="fr-FR" sz="2200" dirty="0" smtClean="0">
                <a:solidFill>
                  <a:srgbClr val="FF99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2/3 des aimants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pour réduire le coût et éviter une longue</a:t>
            </a:r>
          </a:p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période sans machine entre LEP et LHC.</a:t>
            </a:r>
          </a:p>
          <a:p>
            <a:endParaRPr lang="fr-FR" sz="22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</a:t>
            </a:r>
            <a:r>
              <a:rPr lang="fr-FR" sz="22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Etape 2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4 ans plus tard avec </a:t>
            </a:r>
            <a:r>
              <a:rPr lang="fr-FR" sz="2200" dirty="0" smtClean="0">
                <a:solidFill>
                  <a:srgbClr val="00CC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aimants supplémentaires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énergie de 14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TeV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85" y="4362287"/>
            <a:ext cx="1191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sz="22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Réexamen </a:t>
            </a:r>
            <a:r>
              <a:rPr lang="fr-FR" sz="2200" dirty="0">
                <a:solidFill>
                  <a:srgbClr val="FF9933"/>
                </a:solidFill>
                <a:latin typeface="Comic Sans MS" panose="030F0702030302020204" pitchFamily="66" charset="0"/>
              </a:rPr>
              <a:t>en 1997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sz="2200" dirty="0">
                <a:solidFill>
                  <a:srgbClr val="00CC00"/>
                </a:solidFill>
                <a:latin typeface="Comic Sans MS" panose="030F0702030302020204" pitchFamily="66" charset="0"/>
              </a:rPr>
              <a:t>possibilité d’une seule </a:t>
            </a:r>
            <a:r>
              <a:rPr lang="fr-FR" sz="2200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étape </a:t>
            </a:r>
            <a:r>
              <a:rPr lang="fr-FR" sz="2200" dirty="0">
                <a:solidFill>
                  <a:srgbClr val="00CC00"/>
                </a:solidFill>
                <a:latin typeface="Comic Sans MS" panose="030F0702030302020204" pitchFamily="66" charset="0"/>
              </a:rPr>
              <a:t>à 14 </a:t>
            </a:r>
            <a:r>
              <a:rPr lang="fr-FR" sz="2200" dirty="0" err="1">
                <a:solidFill>
                  <a:srgbClr val="00CC00"/>
                </a:solidFill>
                <a:latin typeface="Comic Sans MS" panose="030F0702030302020204" pitchFamily="66" charset="0"/>
              </a:rPr>
              <a:t>TeV</a:t>
            </a:r>
            <a:r>
              <a:rPr lang="fr-FR" sz="2200" dirty="0">
                <a:solidFill>
                  <a:srgbClr val="00CC00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si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contributions</a:t>
            </a:r>
          </a:p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financières 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d’Etats non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membres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sans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réduction de celles des 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tats membres.</a:t>
            </a:r>
            <a:endParaRPr lang="fr-FR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085" y="5248436"/>
            <a:ext cx="97306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sz="2200" dirty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Contribution non augmentée 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 l’Allemagne jusqu’au 31 décembre 1998.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600" y="5897631"/>
            <a:ext cx="12103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 </a:t>
            </a:r>
            <a:r>
              <a:rPr lang="fr-FR" sz="22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Contributions </a:t>
            </a:r>
            <a:r>
              <a:rPr lang="fr-FR" sz="2200" dirty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volontaires spéciales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des pays hôtes (France et Suisse):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indexations à 2% et participations à des infrastructures.</a:t>
            </a:r>
            <a:endParaRPr lang="fr-FR" sz="2200" dirty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095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2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février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 1995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13486" y="366424"/>
            <a:ext cx="508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Conseil Scientifique IN2P3 (Paris)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32246" y="3131064"/>
            <a:ext cx="6684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Exposé de François Vazeille 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accompagné de Sylvie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Poirot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(Doctorante sur ce sujet)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9640" y="1125575"/>
            <a:ext cx="8010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 présence de Jean-Jacques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Aubert (Directeur de l’IN2P3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et de Jürgen </a:t>
            </a:r>
            <a:r>
              <a:rPr lang="fr-FR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Schukraft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(CERN, porte-parole d’Alice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9893" y="4408122"/>
            <a:ext cx="1079975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Rôle majeur attendu d’ATLAS pour le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″jet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quenching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″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observation attendue d’une dissymétrie des énergies des 2 jets d’un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dijet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 fonction de la centralité de la collision: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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parcours inégaux des particules initiatrices (Quarks ou gluons) dans le QGP.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6436" y="2631005"/>
            <a:ext cx="4378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″Les ions lourds dans ATLAS″</a:t>
            </a:r>
          </a:p>
        </p:txBody>
      </p:sp>
    </p:spTree>
    <p:extLst>
      <p:ext uri="{BB962C8B-B14F-4D97-AF65-F5344CB8AC3E}">
        <p14:creationId xmlns:p14="http://schemas.microsoft.com/office/powerpoint/2010/main" val="193760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98366" y="688003"/>
            <a:ext cx="8672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Commentaire très pessimiste de Jean-Jacques Aubert: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f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orts doutes sur la capacité du Calorimètre à Tuiles d’Atlas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mesurer ce phénomène.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92" y="3941164"/>
            <a:ext cx="2606799" cy="2087516"/>
          </a:xfrm>
          <a:prstGeom prst="rect">
            <a:avLst/>
          </a:prstGeom>
        </p:spPr>
      </p:pic>
      <p:pic>
        <p:nvPicPr>
          <p:cNvPr id="4" name="Picture 2" descr="Les membres - Institut Universitaire de F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6" y="662732"/>
            <a:ext cx="2136304" cy="21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498366" y="1940057"/>
            <a:ext cx="8577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sa préférence allant sur des mesures dites ″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energy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flow″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 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uivis individuels des particules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chargées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FV: … encore plus difficile dans les collisions d’ions !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63642" y="4569423"/>
            <a:ext cx="6285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Jürgen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Schukraft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est plus positif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confiant dans notre proposition … Atlas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0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 Vazeille\Desktop\30 ans après\LEP-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88" y="116632"/>
            <a:ext cx="916936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84692" y="4149080"/>
            <a:ext cx="1664168" cy="57606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     </a:t>
            </a:r>
            <a:r>
              <a:rPr lang="en-GB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électrons</a:t>
            </a:r>
            <a:endParaRPr lang="en-GB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positrons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4684692" y="4365104"/>
            <a:ext cx="45720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4684692" y="4581128"/>
            <a:ext cx="457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365084" y="3509056"/>
            <a:ext cx="109454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L3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2596" y="4797152"/>
            <a:ext cx="108012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OPAL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2916" y="4797152"/>
            <a:ext cx="1080120" cy="45720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ALEPH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6228" y="3356992"/>
            <a:ext cx="109454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DELPHI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49124" y="2587800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Suisse</a:t>
            </a:r>
            <a:endParaRPr lang="en-GB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93347" y="2206944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France</a:t>
            </a:r>
            <a:endParaRPr lang="en-GB" sz="2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21068" y="5085184"/>
            <a:ext cx="1152128" cy="576064"/>
          </a:xfrm>
          <a:prstGeom prst="wedgeRectCallout">
            <a:avLst>
              <a:gd name="adj1" fmla="val 5849"/>
              <a:gd name="adj2" fmla="val -127882"/>
            </a:avLst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LEP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(27 km)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940" y="4150210"/>
            <a:ext cx="914400" cy="306324"/>
          </a:xfrm>
          <a:prstGeom prst="wedgeRectCallout">
            <a:avLst>
              <a:gd name="adj1" fmla="val -32833"/>
              <a:gd name="adj2" fmla="val -85262"/>
            </a:avLst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SPS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Parchemin horizontal 13"/>
          <p:cNvSpPr/>
          <p:nvPr/>
        </p:nvSpPr>
        <p:spPr>
          <a:xfrm>
            <a:off x="1578271" y="5661248"/>
            <a:ext cx="8972924" cy="1033272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Une</a:t>
            </a: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révolution</a:t>
            </a: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scientifique</a:t>
            </a: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, technique, </a:t>
            </a:r>
            <a:r>
              <a:rPr lang="en-GB" sz="28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humaine</a:t>
            </a: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41763" y="745540"/>
            <a:ext cx="899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et le </a:t>
            </a:r>
            <a:r>
              <a:rPr lang="en-GB" sz="2800" dirty="0" err="1" smtClean="0">
                <a:solidFill>
                  <a:srgbClr val="FF3399"/>
                </a:solidFill>
                <a:latin typeface="Comic Sans MS" panose="030F0702030302020204" pitchFamily="66" charset="0"/>
              </a:rPr>
              <a:t>seul</a:t>
            </a:r>
            <a:r>
              <a:rPr lang="en-GB" sz="2800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FF3399"/>
                </a:solidFill>
                <a:latin typeface="Comic Sans MS" panose="030F0702030302020204" pitchFamily="66" charset="0"/>
              </a:rPr>
              <a:t>organisme</a:t>
            </a:r>
            <a:r>
              <a:rPr lang="en-GB" sz="2800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 international à cheval sur 2 pays</a:t>
            </a:r>
            <a:endParaRPr lang="en-GB" sz="2800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85259" y="232192"/>
            <a:ext cx="3268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FF3399"/>
                </a:solidFill>
                <a:latin typeface="Comic Sans MS" panose="030F0702030302020204" pitchFamily="66" charset="0"/>
              </a:rPr>
              <a:t>La </a:t>
            </a:r>
            <a:r>
              <a:rPr lang="en-GB" sz="2800" dirty="0" err="1">
                <a:solidFill>
                  <a:srgbClr val="FF3399"/>
                </a:solidFill>
                <a:latin typeface="Comic Sans MS" panose="030F0702030302020204" pitchFamily="66" charset="0"/>
              </a:rPr>
              <a:t>seule</a:t>
            </a:r>
            <a:r>
              <a:rPr lang="en-GB" sz="2800" dirty="0">
                <a:solidFill>
                  <a:srgbClr val="FF3399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solidFill>
                  <a:srgbClr val="FF3399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en-GB" sz="2800" dirty="0">
                <a:solidFill>
                  <a:srgbClr val="FF3399"/>
                </a:solidFill>
                <a:latin typeface="Comic Sans MS" panose="030F0702030302020204" pitchFamily="66" charset="0"/>
              </a:rPr>
              <a:t>machine</a:t>
            </a:r>
            <a:r>
              <a:rPr lang="en-GB" sz="2800" dirty="0">
                <a:solidFill>
                  <a:srgbClr val="FF3399"/>
                </a:solidFill>
                <a:latin typeface="Comic Sans MS" panose="030F0702030302020204" pitchFamily="66" charset="0"/>
                <a:sym typeface="Symbol"/>
              </a:rPr>
              <a:t></a:t>
            </a:r>
          </a:p>
        </p:txBody>
      </p:sp>
    </p:spTree>
    <p:extLst>
      <p:ext uri="{BB962C8B-B14F-4D97-AF65-F5344CB8AC3E}">
        <p14:creationId xmlns:p14="http://schemas.microsoft.com/office/powerpoint/2010/main" val="13709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/>
      <p:bldP spid="1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220" y="1700808"/>
            <a:ext cx="4632815" cy="3977063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4589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15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décembre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1995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96673" y="440433"/>
            <a:ext cx="434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Proposition Technique ALICE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459740" y="1907540"/>
            <a:ext cx="28488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63 laboratoires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Porte-parole: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J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Schukraft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(CERN).</a:t>
            </a:r>
          </a:p>
          <a:p>
            <a:pPr algn="ctr"/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Laboratoires français: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Clermont-Ferrand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Nantes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Orsay IPN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Strasbourg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14664" y="5824677"/>
            <a:ext cx="4363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Estimation du coût: 116-123 MCHF.</a:t>
            </a:r>
            <a:endParaRPr lang="fr-FR" sz="20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25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Août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1995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23928" y="440433"/>
            <a:ext cx="207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LOI de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LHCb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42553" y="3814435"/>
            <a:ext cx="2117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Porte-paroles: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Nakada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(PSI),</a:t>
            </a: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P.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Schlein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(UCLA).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4" y="1268760"/>
            <a:ext cx="4943862" cy="5184576"/>
          </a:xfrm>
          <a:prstGeom prst="rect">
            <a:avLst/>
          </a:prstGeom>
        </p:spPr>
      </p:pic>
      <p:sp>
        <p:nvSpPr>
          <p:cNvPr id="6" name="Ruban vers le haut 5"/>
          <p:cNvSpPr/>
          <p:nvPr/>
        </p:nvSpPr>
        <p:spPr>
          <a:xfrm>
            <a:off x="7042553" y="905543"/>
            <a:ext cx="3983651" cy="2379441"/>
          </a:xfrm>
          <a:prstGeom prst="ribbon2">
            <a:avLst/>
          </a:prstGeom>
          <a:solidFill>
            <a:srgbClr val="00CC00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Option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Collisionneur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 </a:t>
            </a:r>
          </a:p>
          <a:p>
            <a:pPr algn="ctr"/>
            <a:r>
              <a:rPr lang="fr-FR" sz="20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retenue  </a:t>
            </a:r>
            <a:r>
              <a:rPr lang="fr-FR" sz="20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!</a:t>
            </a:r>
            <a:endParaRPr lang="fr-FR" sz="20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84158" y="5428381"/>
            <a:ext cx="3097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34 laboratoires.</a:t>
            </a:r>
          </a:p>
          <a:p>
            <a:pPr algn="ctr"/>
            <a:endParaRPr lang="fr-FR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Laboratoires français: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Collège de France (IN2P3),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Saclay (CEA).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1030891" y="4365103"/>
            <a:ext cx="4392488" cy="2006333"/>
          </a:xfrm>
          <a:prstGeom prst="irregularSeal1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IN2P3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eu représenté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Photo | Peter-Schlein | UC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034" y="3501008"/>
            <a:ext cx="1338447" cy="17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/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511" y="1267019"/>
            <a:ext cx="7802880" cy="549249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5454" y="44624"/>
            <a:ext cx="10706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Détecteur ouvert avec détection des particules sur l’avant à petit angle.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Particules détectées: principalement celles possédant le quark b.</a:t>
            </a:r>
            <a:r>
              <a:rPr lang="fr-FR" sz="2400" dirty="0" smtClean="0">
                <a:latin typeface="Comic Sans MS" panose="030F0702030302020204" pitchFamily="66" charset="0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11888" y="2852936"/>
            <a:ext cx="432048" cy="216024"/>
          </a:xfrm>
          <a:prstGeom prst="round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756104" y="443711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Avant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19400" y="603366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Collision</a:t>
            </a:r>
            <a:endParaRPr lang="fr-FR" dirty="0">
              <a:latin typeface="Comic Sans MS" panose="030F0702030302020204" pitchFamily="66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067472" y="5733256"/>
            <a:ext cx="0" cy="3724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928702" y="6538845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Comic Sans MS" panose="030F0702030302020204" pitchFamily="66" charset="0"/>
              </a:rPr>
              <a:t>0</a:t>
            </a:r>
            <a:endParaRPr lang="fr-FR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84200" y="-99392"/>
            <a:ext cx="7577435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1995-1996 et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ré-examen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du LHC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en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1997 ?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13753" y="836712"/>
            <a:ext cx="4395755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Période encore troublée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(à partir d’un texte de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Llewellin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-Smith)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84201" y="1700808"/>
            <a:ext cx="8563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Négociations avec Etats non-membres: Canada, Inde, Japon, Russie,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mais accord promis avec USA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«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 </a:t>
            </a:r>
            <a:r>
              <a:rPr lang="fr-FR" i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remis en cause par la nouvelle majorité républicaine (Octobre 1996)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</a:t>
            </a:r>
          </a:p>
          <a:p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</a:t>
            </a:r>
            <a:r>
              <a:rPr lang="fr-FR" i="1" dirty="0" smtClean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puis sera finalement signé fin 1997</a:t>
            </a:r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 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».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40439" y="4139788"/>
            <a:ext cx="600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« </a:t>
            </a:r>
            <a:r>
              <a:rPr lang="fr-FR" i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Nouvelle attaque  contre le budget  du CERN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 » !!!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00796" y="4581128"/>
            <a:ext cx="9318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Août 1996: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Demande de l’Allemagne de réduire sa part de 8,5 % (2 ans) puis de 9,3%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 Problèmes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économiques en Allemagne (réunification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).         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Grande-Bretagne en profite pour exiger une réduction de tous les Etats membres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en contrepartie de sa participation à la construction des Détecteurs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4852" y="2996952"/>
            <a:ext cx="8064896" cy="923330"/>
          </a:xfrm>
          <a:prstGeom prst="rect">
            <a:avLst/>
          </a:prstGeom>
          <a:ln>
            <a:solidFill>
              <a:srgbClr val="99FF66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 </a:t>
            </a:r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Juin 1996: « </a:t>
            </a:r>
            <a:r>
              <a:rPr lang="fr-FR" i="1" dirty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Financement estimé suffisant par les Etats non-membres </a:t>
            </a:r>
          </a:p>
          <a:p>
            <a:r>
              <a:rPr lang="fr-FR" i="1" dirty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pour défendre au Conseil du CERN de Décembre 1996</a:t>
            </a:r>
          </a:p>
          <a:p>
            <a:r>
              <a:rPr lang="fr-FR" i="1" dirty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la construction en une seule </a:t>
            </a:r>
            <a:r>
              <a:rPr lang="fr-FR" i="1" dirty="0" smtClean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étape</a:t>
            </a:r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 ».</a:t>
            </a:r>
            <a:endParaRPr lang="fr-FR" dirty="0">
              <a:solidFill>
                <a:srgbClr val="99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9162" y="5834031"/>
            <a:ext cx="9146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Commentaire additionnel de </a:t>
            </a:r>
            <a:r>
              <a:rPr lang="fr-FR" dirty="0" err="1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Llewellin</a:t>
            </a:r>
            <a:r>
              <a:rPr lang="fr-FR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Smith:</a:t>
            </a:r>
          </a:p>
          <a:p>
            <a:r>
              <a:rPr lang="fr-FR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« 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le peu de sympathie de Sir John Cadogan (</a:t>
            </a:r>
            <a:r>
              <a:rPr lang="fr-FR" i="1" dirty="0" err="1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Director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i="1" dirty="0" err="1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general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of </a:t>
            </a:r>
            <a:r>
              <a:rPr lang="fr-FR" i="1" dirty="0" err="1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Research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i="1" dirty="0" err="1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Councils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)</a:t>
            </a:r>
          </a:p>
          <a:p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pour la Physique des particules</a:t>
            </a:r>
            <a:r>
              <a:rPr lang="fr-FR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 » !!!        </a:t>
            </a:r>
          </a:p>
        </p:txBody>
      </p:sp>
    </p:spTree>
    <p:extLst>
      <p:ext uri="{BB962C8B-B14F-4D97-AF65-F5344CB8AC3E}">
        <p14:creationId xmlns:p14="http://schemas.microsoft.com/office/powerpoint/2010/main" val="124549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00282" y="116632"/>
            <a:ext cx="8089074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Effets directs des diminutions des supports Allemagne/Grande Bretagne:</a:t>
            </a:r>
          </a:p>
          <a:p>
            <a:pPr marL="285750" indent="-285750" algn="ctr">
              <a:buFont typeface="Symbol" panose="05050102010706020507" pitchFamily="18" charset="2"/>
              <a:buChar char="Þ"/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Demande de réductions pour tous les Etats membres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par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rapport au niveau prévu en décembre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1994: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7.5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% en 1997,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8.5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% en 1998-2000, et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9.3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% en 2001 et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au-delà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72739" y="1488328"/>
            <a:ext cx="11819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Comment procéder sans perdre les contributions en vue des Etats non membres ?</a:t>
            </a:r>
            <a:endParaRPr lang="fr-FR" sz="24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99617" y="1988840"/>
            <a:ext cx="709040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 seul moyen: </a:t>
            </a:r>
            <a:r>
              <a:rPr lang="fr-FR" sz="24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le Recours à un emprunt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des mesures de nouvelles économies</a:t>
            </a:r>
          </a:p>
          <a:p>
            <a:pPr algn="ctr"/>
            <a:endParaRPr lang="fr-FR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mais l’Allemagne a toujours imposé son veto à cette démarche.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47315" y="3791470"/>
            <a:ext cx="7891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Déplacement de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Llewellyn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Smith et Horst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Wenninger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à Bonn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    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Physicien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allemand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au CERN, avec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    nombreuses responsabilités,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           et ancien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diplomate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219" y="3331133"/>
            <a:ext cx="1701790" cy="28304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90020" y="6204391"/>
            <a:ext cx="2036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Horst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Wenninger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(1938-2020)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00657" y="5756011"/>
            <a:ext cx="6785832" cy="461665"/>
          </a:xfrm>
          <a:prstGeom prst="rect">
            <a:avLst/>
          </a:prstGeom>
          <a:solidFill>
            <a:srgbClr val="99FF66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L’ Allemagne lève son veto contre un emprunt !</a:t>
            </a:r>
            <a:endParaRPr lang="fr-FR" sz="24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2" y="1273535"/>
            <a:ext cx="4328620" cy="5899881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193006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15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Octobre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1996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37422" y="255767"/>
            <a:ext cx="4834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Addendum à la LOI ALICE: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Spectromètre Muons sur l’avant.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7785" y="6641976"/>
            <a:ext cx="4860032" cy="5314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400564" y="4455356"/>
            <a:ext cx="3062056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ALICE compte maintenant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67 Laboratoires,</a:t>
            </a:r>
          </a:p>
          <a:p>
            <a:pPr algn="ctr"/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ont 4 français: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Clermont-Ferrand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Nantes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Orsay IPN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Strasbourg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500" y="1268760"/>
            <a:ext cx="4124970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2512364" y="1988840"/>
            <a:ext cx="7776864" cy="2215182"/>
          </a:xfrm>
          <a:prstGeom prst="horizontalScroll">
            <a:avLst/>
          </a:prstGeom>
          <a:solidFill>
            <a:srgbClr val="99FF66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8000"/>
                </a:solidFill>
                <a:latin typeface="Comic Sans MS" panose="030F0702030302020204" pitchFamily="66" charset="0"/>
              </a:rPr>
              <a:t>Le Conseil a décidé par consensus que le projet LHC serait réalisé en une seule étape et que la planification serait établie sur la base de la mise en service du LHC en </a:t>
            </a:r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2005</a:t>
            </a:r>
            <a:r>
              <a:rPr lang="fr-FR" sz="2400" dirty="0">
                <a:solidFill>
                  <a:srgbClr val="008000"/>
                </a:solidFill>
                <a:latin typeface="Comic Sans MS" panose="030F0702030302020204" pitchFamily="66" charset="0"/>
              </a:rPr>
              <a:t>. </a:t>
            </a:r>
            <a:endParaRPr lang="fr-FR" sz="2400" i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archemin horizontal 2"/>
          <p:cNvSpPr/>
          <p:nvPr/>
        </p:nvSpPr>
        <p:spPr>
          <a:xfrm>
            <a:off x="304772" y="188640"/>
            <a:ext cx="3672408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20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Décembre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1996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69268" y="440433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Conseil du CERN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35456" y="1153892"/>
            <a:ext cx="553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Nouvelle Séance historique: la 106</a:t>
            </a:r>
            <a:r>
              <a:rPr lang="fr-FR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ième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8428" y="1700808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L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 </a:t>
            </a:r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dernière sous la présidence de M. Hubert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Curien.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4772" y="4419357"/>
            <a:ext cx="11720214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Symbol" panose="05050102010706020507" pitchFamily="18" charset="2"/>
              <a:buChar char="·"/>
            </a:pP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Contributions financières d’Etats non membres:</a:t>
            </a:r>
            <a:r>
              <a:rPr lang="fr-FR" sz="2400" i="1" dirty="0">
                <a:solidFill>
                  <a:srgbClr val="D6009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endParaRPr lang="fr-FR" sz="2400" i="1" dirty="0" smtClean="0">
              <a:solidFill>
                <a:srgbClr val="D60093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Canada, Etats-Unis, Inde, Japon, Russie.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Importantes coupures dans le budget du CERN, </a:t>
            </a: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en particulier baisses de salaires pendant 1 an.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Large emprunt.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2956872" y="118963"/>
            <a:ext cx="7605878" cy="1797869"/>
          </a:xfrm>
          <a:prstGeom prst="wedgeEllipseCallout">
            <a:avLst>
              <a:gd name="adj1" fmla="val -42248"/>
              <a:gd name="adj2" fmla="val 153704"/>
            </a:avLst>
          </a:prstGeom>
          <a:gradFill flip="none" rotWithShape="1">
            <a:gsLst>
              <a:gs pos="0">
                <a:srgbClr val="99CCFF">
                  <a:shade val="30000"/>
                  <a:satMod val="115000"/>
                </a:srgbClr>
              </a:gs>
              <a:gs pos="22000">
                <a:srgbClr val="99CCFF">
                  <a:shade val="67500"/>
                  <a:satMod val="115000"/>
                </a:srgbClr>
              </a:gs>
              <a:gs pos="100000">
                <a:srgbClr val="99CC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4" descr="President of SESAME Council awarded Royal Medal | SESAME |  Synchrotron-light for Experimental Science and Applications in the Middle  E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86" y="2872333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127858" y="321037"/>
            <a:ext cx="731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i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J’ai présenté un plan qui, sur le papier, rend possible</a:t>
            </a:r>
          </a:p>
          <a:p>
            <a:pPr algn="ctr"/>
            <a:r>
              <a:rPr lang="fr-FR" i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[la construction], mais il restait un grand nombre d’hypothèses.</a:t>
            </a:r>
          </a:p>
          <a:p>
            <a:pPr algn="ctr"/>
            <a:r>
              <a:rPr lang="fr-FR" i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Je soulignais avec insistance les risques et le Conseil devrait se</a:t>
            </a:r>
          </a:p>
          <a:p>
            <a:pPr algn="ctr"/>
            <a:r>
              <a:rPr lang="fr-FR" i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tenir prêt à apporter son aide si ces risques se matérialisaient.</a:t>
            </a:r>
            <a:r>
              <a:rPr lang="fr-FR" i="1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*</a:t>
            </a:r>
            <a:endParaRPr lang="fr-FR" i="1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07907" y="2478087"/>
            <a:ext cx="628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* Chris </a:t>
            </a:r>
            <a:r>
              <a:rPr lang="fr-FR" sz="1200" i="1" dirty="0" err="1" smtClean="0">
                <a:solidFill>
                  <a:srgbClr val="D60093"/>
                </a:solidFill>
                <a:latin typeface="Comic Sans MS" panose="030F0702030302020204" pitchFamily="66" charset="0"/>
              </a:rPr>
              <a:t>Llewellyn</a:t>
            </a:r>
            <a:r>
              <a:rPr lang="fr-FR" sz="1200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Smith, « Genesis of the Large Hadron </a:t>
            </a:r>
            <a:r>
              <a:rPr lang="fr-FR" sz="1200" i="1" dirty="0" err="1" smtClean="0">
                <a:solidFill>
                  <a:srgbClr val="D60093"/>
                </a:solidFill>
                <a:latin typeface="Comic Sans MS" panose="030F0702030302020204" pitchFamily="66" charset="0"/>
              </a:rPr>
              <a:t>Collider</a:t>
            </a:r>
            <a:r>
              <a:rPr lang="fr-FR" sz="1200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 »,</a:t>
            </a:r>
          </a:p>
          <a:p>
            <a:r>
              <a:rPr lang="fr-FR" sz="1200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  </a:t>
            </a:r>
            <a:r>
              <a:rPr lang="fr-FR" sz="1200" i="1" dirty="0" err="1" smtClean="0">
                <a:solidFill>
                  <a:srgbClr val="D60093"/>
                </a:solidFill>
                <a:latin typeface="Comic Sans MS" panose="030F0702030302020204" pitchFamily="66" charset="0"/>
              </a:rPr>
              <a:t>Philosophical</a:t>
            </a:r>
            <a:r>
              <a:rPr lang="fr-FR" sz="1200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Transactions A, The Royal Society </a:t>
            </a:r>
            <a:r>
              <a:rPr lang="fr-FR" sz="1200" i="1" dirty="0" err="1" smtClean="0">
                <a:solidFill>
                  <a:srgbClr val="D60093"/>
                </a:solidFill>
                <a:latin typeface="Comic Sans MS" panose="030F0702030302020204" pitchFamily="66" charset="0"/>
              </a:rPr>
              <a:t>Publishing</a:t>
            </a:r>
            <a:r>
              <a:rPr lang="fr-FR" sz="1200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, A373: 201 40037, 2014.</a:t>
            </a:r>
            <a:endParaRPr lang="fr-FR" sz="1200" i="1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25024" y="3501008"/>
            <a:ext cx="5929828" cy="1015663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Réaction du Chef de la délégation allemande:</a:t>
            </a:r>
          </a:p>
          <a:p>
            <a:pPr algn="ctr"/>
            <a:r>
              <a:rPr lang="fr-FR" sz="2000" i="1" dirty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 grand niveau de risques doit inévitablement</a:t>
            </a:r>
          </a:p>
          <a:p>
            <a:pPr algn="ctr"/>
            <a:r>
              <a:rPr lang="fr-F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accompagner le LHC </a:t>
            </a:r>
            <a:r>
              <a:rPr lang="fr-FR" sz="2000" i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0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fr-FR" sz="20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41413" y="4725144"/>
            <a:ext cx="6521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Commentaire personnel: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prise de risque est essentielle dans la recherche,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m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ais est difficilement justifiable dans la construction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’une machine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mutualisée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aussi complexe que le LHC,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orsque ces risques relèvent de problèmes de financement.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66986" y="188640"/>
            <a:ext cx="3672408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</a:t>
            </a:r>
            <a:r>
              <a:rPr lang="en-GB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0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avril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1997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33955" y="280829"/>
            <a:ext cx="49135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Séminaire de Jacques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Lefrançois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(LAL Orsay,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ancien Porte-parole d’ALEPH):</a:t>
            </a:r>
          </a:p>
          <a:p>
            <a:pPr algn="ctr"/>
            <a:r>
              <a:rPr lang="fr-FR" sz="2400" i="1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 </a:t>
            </a:r>
            <a:r>
              <a:rPr lang="fr-FR" sz="2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Une </a:t>
            </a:r>
            <a:r>
              <a:rPr lang="fr-FR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expérience </a:t>
            </a:r>
            <a:r>
              <a:rPr lang="fr-FR" sz="2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spécialisée</a:t>
            </a:r>
          </a:p>
          <a:p>
            <a:pPr algn="ctr"/>
            <a:r>
              <a:rPr lang="fr-FR" sz="2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sz="2400" i="1" dirty="0">
                <a:solidFill>
                  <a:srgbClr val="FFFF00"/>
                </a:solidFill>
                <a:latin typeface="Comic Sans MS" panose="030F0702030302020204" pitchFamily="66" charset="0"/>
              </a:rPr>
              <a:t>dans la physique du B au </a:t>
            </a:r>
            <a:r>
              <a:rPr lang="fr-FR" sz="24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LHC</a:t>
            </a:r>
            <a:r>
              <a:rPr lang="fr-FR" sz="2400" i="1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2514932"/>
            <a:ext cx="1895475" cy="2409825"/>
          </a:xfrm>
          <a:prstGeom prst="rect">
            <a:avLst/>
          </a:prstGeom>
        </p:spPr>
      </p:pic>
      <p:sp>
        <p:nvSpPr>
          <p:cNvPr id="5" name="Bulle ronde 4"/>
          <p:cNvSpPr/>
          <p:nvPr/>
        </p:nvSpPr>
        <p:spPr>
          <a:xfrm>
            <a:off x="5524174" y="2745913"/>
            <a:ext cx="5112568" cy="2047919"/>
          </a:xfrm>
          <a:prstGeom prst="wedgeEllipseCallout">
            <a:avLst>
              <a:gd name="adj1" fmla="val -82202"/>
              <a:gd name="adj2" fmla="val -12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Comic Sans MS" panose="030F0702030302020204" pitchFamily="66" charset="0"/>
              </a:rPr>
              <a:t>Le détecteur </a:t>
            </a:r>
            <a:r>
              <a:rPr lang="fr-FR" sz="2000" dirty="0" err="1" smtClean="0">
                <a:latin typeface="Comic Sans MS" panose="030F0702030302020204" pitchFamily="66" charset="0"/>
              </a:rPr>
              <a:t>LHCb</a:t>
            </a:r>
            <a:endParaRPr lang="fr-FR" sz="2000" dirty="0" smtClean="0">
              <a:latin typeface="Comic Sans MS" panose="030F0702030302020204" pitchFamily="66" charset="0"/>
            </a:endParaRPr>
          </a:p>
          <a:p>
            <a:pPr algn="ctr"/>
            <a:r>
              <a:rPr lang="fr-FR" sz="2000" dirty="0" smtClean="0">
                <a:latin typeface="Comic Sans MS" panose="030F0702030302020204" pitchFamily="66" charset="0"/>
              </a:rPr>
              <a:t> sera décrit</a:t>
            </a:r>
          </a:p>
          <a:p>
            <a:pPr algn="ctr"/>
            <a:r>
              <a:rPr lang="fr-FR" sz="2000" dirty="0">
                <a:latin typeface="Comic Sans MS" panose="030F0702030302020204" pitchFamily="66" charset="0"/>
              </a:rPr>
              <a:t>e</a:t>
            </a:r>
            <a:r>
              <a:rPr lang="fr-FR" sz="2000" dirty="0" smtClean="0">
                <a:latin typeface="Comic Sans MS" panose="030F0702030302020204" pitchFamily="66" charset="0"/>
              </a:rPr>
              <a:t>t la 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participation d’un groupe IN2P3  à l’expérience sera discutée</a:t>
            </a:r>
            <a:r>
              <a:rPr lang="fr-FR" sz="2000" dirty="0" smtClean="0">
                <a:latin typeface="Comic Sans MS" panose="030F0702030302020204" pitchFamily="66" charset="0"/>
              </a:rPr>
              <a:t>. 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7" name="Parchemin horizontal 6"/>
          <p:cNvSpPr/>
          <p:nvPr/>
        </p:nvSpPr>
        <p:spPr>
          <a:xfrm>
            <a:off x="2499838" y="5670461"/>
            <a:ext cx="7848872" cy="1033272"/>
          </a:xfrm>
          <a:prstGeom prst="horizontalScroll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Echo positif de membres de l’équipe ALEPH du LPC</a:t>
            </a:r>
            <a:r>
              <a:rPr lang="fr-FR" sz="2400" dirty="0" smtClean="0">
                <a:latin typeface="Comic Sans MS" panose="030F0702030302020204" pitchFamily="66" charset="0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vague 5"/>
          <p:cNvSpPr/>
          <p:nvPr/>
        </p:nvSpPr>
        <p:spPr>
          <a:xfrm>
            <a:off x="1956630" y="2666761"/>
            <a:ext cx="8712968" cy="3151029"/>
          </a:xfrm>
          <a:prstGeom prst="doubleWave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archemin horizontal 6"/>
          <p:cNvSpPr/>
          <p:nvPr/>
        </p:nvSpPr>
        <p:spPr>
          <a:xfrm>
            <a:off x="179512" y="188640"/>
            <a:ext cx="3672408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</a:t>
            </a:r>
            <a:r>
              <a:rPr lang="en-GB" sz="2800" baseline="30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Juillet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1997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09667" y="116632"/>
            <a:ext cx="49039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Approbations formelles des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expériences ATLAS et CMS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 le comité LHCC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le directeur Général du CERN.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8638" y="3014275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“Le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Comité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des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Expériences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au LHC et le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Directeur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-General du CERN, </a:t>
            </a:r>
            <a:r>
              <a:rPr lang="en-US" sz="2400" dirty="0">
                <a:solidFill>
                  <a:srgbClr val="006600"/>
                </a:solidFill>
                <a:latin typeface="Comic Sans MS" panose="030F0702030302020204" pitchFamily="66" charset="0"/>
              </a:rPr>
              <a:t>Chris Llewellyn Smith,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approuvent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la </a:t>
            </a:r>
            <a:r>
              <a:rPr lang="en-US" sz="2400" dirty="0">
                <a:solidFill>
                  <a:srgbClr val="006600"/>
                </a:solidFill>
                <a:latin typeface="Comic Sans MS" panose="030F0702030302020204" pitchFamily="66" charset="0"/>
              </a:rPr>
              <a:t>construction 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du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détecteur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ATLAS. Les premiers Rapports Techniques de Conception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ont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été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approuvés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les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équipes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ATLAS à travers le monde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commencent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la construction des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composants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du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détecteur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et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ont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travaillé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sur les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dernières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mises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au point</a:t>
            </a:r>
          </a:p>
          <a:p>
            <a:r>
              <a:rPr lang="en-US" sz="24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                         techniques. </a:t>
            </a:r>
            <a:r>
              <a:rPr lang="en-US" sz="2400" dirty="0" smtClean="0">
                <a:solidFill>
                  <a:srgbClr val="0066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endParaRPr lang="fr-FR" sz="24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0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08" y="163525"/>
            <a:ext cx="9221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Premières collisions le 13 aout 1989 à 23 heures 20: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Premier cliché de l’une des 4 expériences: Expérience OPAL.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3" descr="C:\Users\François Vazeille\Desktop\30 ans après\OP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60" y="1181943"/>
            <a:ext cx="40640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224" y="4100564"/>
            <a:ext cx="8826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- 5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ans et onze mois exactement après la cérémonie du premier coup de pioche,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- 8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ans après la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décision officielle  de construire le LEP le 16 décembre 1981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,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…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pour un projet commencé en 1976 !</a:t>
            </a:r>
          </a:p>
        </p:txBody>
      </p:sp>
      <p:pic>
        <p:nvPicPr>
          <p:cNvPr id="5" name="Picture 6" descr="C:\Users\François Vazeille\AppData\Local\Microsoft\Windows\INetCache\IE\RW5RNV9Y\sun-720227_64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41" y="5300916"/>
            <a:ext cx="1502296" cy="15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rchemin horizontal 5"/>
          <p:cNvSpPr/>
          <p:nvPr/>
        </p:nvSpPr>
        <p:spPr>
          <a:xfrm>
            <a:off x="6776730" y="5445224"/>
            <a:ext cx="5112568" cy="10332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Et le LPC dans cette histoire ?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vague 1"/>
          <p:cNvSpPr/>
          <p:nvPr/>
        </p:nvSpPr>
        <p:spPr>
          <a:xfrm>
            <a:off x="2058412" y="2060848"/>
            <a:ext cx="8712968" cy="3151029"/>
          </a:xfrm>
          <a:prstGeom prst="doubleWave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Parchemin horizontal 2"/>
          <p:cNvSpPr/>
          <p:nvPr/>
        </p:nvSpPr>
        <p:spPr>
          <a:xfrm>
            <a:off x="179512" y="188640"/>
            <a:ext cx="3672408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Septembre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1997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4436" y="2564904"/>
            <a:ext cx="8424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Symbol" panose="05050102010706020507" pitchFamily="18" charset="2"/>
              <a:buChar char="·"/>
            </a:pP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Conseil </a:t>
            </a:r>
            <a:r>
              <a:rPr lang="fr-FR" sz="2400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Scientifique de l’IN2P3 (R&amp;D</a:t>
            </a: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fr-FR" sz="2400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  Approbation participation française à </a:t>
            </a:r>
            <a:r>
              <a:rPr lang="fr-FR" sz="2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LHCb</a:t>
            </a: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:      </a:t>
            </a:r>
          </a:p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   LAL </a:t>
            </a:r>
            <a:r>
              <a:rPr lang="fr-FR" sz="2400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(Orsay), CPPM (Marseille), </a:t>
            </a: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LPC (Clermont-</a:t>
            </a:r>
            <a:r>
              <a:rPr lang="fr-FR" sz="2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Fd</a:t>
            </a: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).</a:t>
            </a:r>
            <a:endParaRPr lang="fr-FR" sz="2400" dirty="0">
              <a:solidFill>
                <a:srgbClr val="0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  <a:sym typeface="Symbol" panose="05050102010706020507" pitchFamily="18" charset="2"/>
              </a:rPr>
              <a:t> Approbation par la collaboration </a:t>
            </a:r>
            <a:r>
              <a:rPr lang="fr-FR" sz="240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  <a:sym typeface="Symbol" panose="05050102010706020507" pitchFamily="18" charset="2"/>
              </a:rPr>
              <a:t>LHCb</a:t>
            </a:r>
            <a:r>
              <a:rPr lang="fr-FR" sz="2400" dirty="0" smtClean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  <a:sym typeface="Symbol" panose="05050102010706020507" pitchFamily="18" charset="2"/>
              </a:rPr>
              <a:t>.</a:t>
            </a:r>
            <a:endParaRPr lang="fr-FR" sz="2400" dirty="0">
              <a:solidFill>
                <a:srgbClr val="0000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04625" y="103553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À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partir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de 1998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3888" y="44624"/>
            <a:ext cx="5656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Début des travaux de génie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civil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pour LHC et expériences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ATLAS et CMS: bâtiments de surface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7389" y="1352962"/>
            <a:ext cx="5908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sans compromettre le fonctionnement du</a:t>
            </a:r>
          </a:p>
          <a:p>
            <a:pPr algn="ctr"/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LEP et des 4 expériences en cours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30113" y="5733256"/>
            <a:ext cx="3499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Nouveaux tunnels de transfert</a:t>
            </a:r>
          </a:p>
          <a:p>
            <a:pPr algn="ctr"/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T12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T18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entre SPS et LHC, 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etc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39992" y="5222320"/>
            <a:ext cx="200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Point 1: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Cavernes ATLAS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58795" y="182303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Point 5: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Cavernes CMS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81103" y="478786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23534" y="446942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57295" y="446518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81143" y="251558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20021" y="2616515"/>
            <a:ext cx="2448272" cy="2417485"/>
          </a:xfrm>
          <a:prstGeom prst="ellipse">
            <a:avLst/>
          </a:prstGeom>
          <a:noFill/>
          <a:ln w="762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879973" y="4535995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14" name="Ellipse 13"/>
          <p:cNvSpPr/>
          <p:nvPr/>
        </p:nvSpPr>
        <p:spPr>
          <a:xfrm>
            <a:off x="2851350" y="2843191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4</a:t>
            </a:r>
          </a:p>
        </p:txBody>
      </p:sp>
      <p:sp>
        <p:nvSpPr>
          <p:cNvPr id="15" name="Ellipse 14"/>
          <p:cNvSpPr/>
          <p:nvPr/>
        </p:nvSpPr>
        <p:spPr>
          <a:xfrm>
            <a:off x="2482509" y="3612358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3</a:t>
            </a:r>
          </a:p>
        </p:txBody>
      </p:sp>
      <p:sp>
        <p:nvSpPr>
          <p:cNvPr id="16" name="Ellipse 15"/>
          <p:cNvSpPr/>
          <p:nvPr/>
        </p:nvSpPr>
        <p:spPr>
          <a:xfrm>
            <a:off x="3693679" y="2506235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5</a:t>
            </a:r>
          </a:p>
        </p:txBody>
      </p:sp>
      <p:sp>
        <p:nvSpPr>
          <p:cNvPr id="17" name="Ellipse 16"/>
          <p:cNvSpPr/>
          <p:nvPr/>
        </p:nvSpPr>
        <p:spPr>
          <a:xfrm>
            <a:off x="3706255" y="4882262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CC"/>
                </a:solidFill>
              </a:rPr>
              <a:t>1</a:t>
            </a:r>
            <a:endParaRPr lang="fr-FR" dirty="0">
              <a:solidFill>
                <a:srgbClr val="0000CC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589038" y="2789004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19" name="Ellipse 18"/>
          <p:cNvSpPr/>
          <p:nvPr/>
        </p:nvSpPr>
        <p:spPr>
          <a:xfrm>
            <a:off x="4919653" y="3626818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7</a:t>
            </a:r>
          </a:p>
        </p:txBody>
      </p:sp>
      <p:sp>
        <p:nvSpPr>
          <p:cNvPr id="20" name="Ellipse 19"/>
          <p:cNvSpPr/>
          <p:nvPr/>
        </p:nvSpPr>
        <p:spPr>
          <a:xfrm>
            <a:off x="4599313" y="4512386"/>
            <a:ext cx="286152" cy="2749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CC"/>
                </a:solidFill>
              </a:rPr>
              <a:t>8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447253" y="3531801"/>
            <a:ext cx="793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LEP</a:t>
            </a:r>
            <a:endParaRPr lang="fr-FR" sz="2800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061560" y="2811983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ALEPH</a:t>
            </a:r>
            <a:endParaRPr lang="fr-FR" sz="1600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397621" y="451238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L3</a:t>
            </a:r>
            <a:endParaRPr lang="fr-FR" sz="1600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940861" y="4472451"/>
            <a:ext cx="950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DELPHI</a:t>
            </a:r>
            <a:endParaRPr lang="fr-FR" sz="1600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944815" y="2776241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99CCFF"/>
                </a:solidFill>
                <a:latin typeface="Comic Sans MS" panose="030F0702030302020204" pitchFamily="66" charset="0"/>
              </a:rPr>
              <a:t>OPAL</a:t>
            </a:r>
            <a:endParaRPr lang="fr-FR" sz="1600" dirty="0">
              <a:solidFill>
                <a:srgbClr val="99CC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84" y="2411108"/>
            <a:ext cx="2284831" cy="3134377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8411647" y="2943605"/>
            <a:ext cx="628698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SPS</a:t>
            </a:r>
          </a:p>
          <a:p>
            <a:endParaRPr lang="fr-FR" dirty="0" smtClean="0">
              <a:solidFill>
                <a:srgbClr val="0080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LHC</a:t>
            </a:r>
            <a:endParaRPr lang="fr-FR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 rot="2652201">
            <a:off x="7708312" y="3713046"/>
            <a:ext cx="4956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T12</a:t>
            </a:r>
            <a:endParaRPr lang="fr-FR" sz="1400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 rot="2214906">
            <a:off x="9298956" y="3226366"/>
            <a:ext cx="544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T18</a:t>
            </a:r>
            <a:endParaRPr lang="fr-FR" sz="1400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88090" y="2717239"/>
            <a:ext cx="278126" cy="358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963392" y="6149165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ALICE (Point 2) et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LHCb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(Point 8)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attendront un peu… l’arrêt du LEP.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/>
      <p:bldP spid="30" grpId="0" animBg="1"/>
      <p:bldP spid="31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Avril 1998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0406" y="293747"/>
            <a:ext cx="5172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Début des travaux de génie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civil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n profondeur pour ATLAS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0704" y="1312071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xcavation des puits (-100 m) et des cavernes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330704" y="5613047"/>
            <a:ext cx="3666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plus grandes caverne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rtificielle à grande profondeur: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1380 m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 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2500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au total).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64" y="2128613"/>
            <a:ext cx="4311047" cy="3256216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stCxn id="5" idx="0"/>
          </p:cNvCxnSpPr>
          <p:nvPr/>
        </p:nvCxnSpPr>
        <p:spPr>
          <a:xfrm flipV="1">
            <a:off x="4163898" y="4360861"/>
            <a:ext cx="255038" cy="125218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331031" y="2920701"/>
            <a:ext cx="42098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… après de longues discussions</a:t>
            </a:r>
          </a:p>
          <a:p>
            <a:pPr algn="ctr"/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avec CMS et CERN</a:t>
            </a:r>
          </a:p>
          <a:p>
            <a:pPr algn="ctr"/>
            <a:r>
              <a:rPr lang="fr-FR" dirty="0">
                <a:solidFill>
                  <a:srgbClr val="FF9933"/>
                </a:solidFill>
                <a:latin typeface="Comic Sans MS" panose="030F0702030302020204" pitchFamily="66" charset="0"/>
              </a:rPr>
              <a:t>s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ur le choix Point 1/Point 5</a:t>
            </a:r>
          </a:p>
          <a:p>
            <a:pPr algn="ctr"/>
            <a:r>
              <a:rPr lang="fr-FR" dirty="0">
                <a:solidFill>
                  <a:srgbClr val="FF9933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n raison de problèmes géologiques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</a:rPr>
              <a:t>l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’excavation de la plus grande caverne</a:t>
            </a:r>
          </a:p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l’emporta pour le Point 1!</a:t>
            </a:r>
            <a:endParaRPr lang="fr-FR" dirty="0">
              <a:solidFill>
                <a:srgbClr val="99FF6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07168" y="5849902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Avant finition: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 = 56 m, l = 42 m, h = 40 m.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c 4">
            <a:hlinkClick r:id="rId2" tooltip="&quot;Shafts of 12m to 22m diameter are needed to access the new underground facilities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84" y="1008112"/>
            <a:ext cx="7020272" cy="56612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577658" y="188640"/>
            <a:ext cx="913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2 grands puits débouchant sur la future caverne principale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08357" y="2276872"/>
            <a:ext cx="163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12 mètres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diamètre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908357" y="4653136"/>
            <a:ext cx="163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mètres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diamètre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54" y="820597"/>
            <a:ext cx="9144000" cy="58487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03926" y="188640"/>
            <a:ext cx="31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Hall et puits achevés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6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c 2">
            <a:hlinkClick r:id="rId2" tooltip="&quot;The ceiling of the 35m span ATLAS cavern 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14" y="0"/>
            <a:ext cx="88204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3961037" y="44624"/>
            <a:ext cx="44390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Voûte épaisse de 2 mètres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de 10 000 tonnes,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suspendue par 36 câbles,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uis posée ultérieurement sur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 futures parois en béton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é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paisses de 2 mètres.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3066458" y="260648"/>
            <a:ext cx="8640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>
            <a:off x="8251034" y="332656"/>
            <a:ext cx="86409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12" y="3589446"/>
            <a:ext cx="4525625" cy="32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04" y="1052736"/>
            <a:ext cx="4536504" cy="326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85088" y="332656"/>
            <a:ext cx="5508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Nouveaux tunnels de liaison SPS-LHC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0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Mai 1998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74373" y="188640"/>
            <a:ext cx="5056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Création de l’équipe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LHCb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(activité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commencée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 1997)</a:t>
            </a:r>
          </a:p>
          <a:p>
            <a:pPr algn="ctr"/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à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l’occasion du 1</a:t>
            </a:r>
            <a:r>
              <a:rPr lang="fr-FR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er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Conseil Scientifique du LPC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97829" y="2320817"/>
            <a:ext cx="450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é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quipe initiale qui évoluera bien entendu.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425303" y="1628800"/>
            <a:ext cx="555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Z. Ajaltouni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1,2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V. Breton</a:t>
            </a:r>
            <a:r>
              <a:rPr lang="fr-FR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A. Falvard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P. Perret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endParaRPr lang="fr-FR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911632" y="1904839"/>
            <a:ext cx="1944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D60093"/>
                </a:solidFill>
                <a:latin typeface="Comic Sans MS" panose="030F0702030302020204" pitchFamily="66" charset="0"/>
              </a:rPr>
              <a:t>Origines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ALEPH</a:t>
            </a:r>
          </a:p>
          <a:p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ATLAS</a:t>
            </a:r>
          </a:p>
          <a:p>
            <a:r>
              <a:rPr lang="fr-FR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Sonde Electro-</a:t>
            </a:r>
          </a:p>
          <a:p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      magnétique. </a:t>
            </a:r>
            <a:endParaRPr lang="fr-FR" baseline="30000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38824" y="3284984"/>
            <a:ext cx="64139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Objectifs physiques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 l’expérience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LHCb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Divers canaux de Physique, dont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B°</a:t>
            </a:r>
            <a:r>
              <a:rPr lang="fr-FR" baseline="-25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J/ .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38824" y="4500958"/>
            <a:ext cx="649889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Objectifs instrumentaux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Electronique de lecture du Détecteur de pied de gerbe.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Unité de décision du déclenchement au niveau zéro.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 Contributions aux logiciels  de l’expérience.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Accolade fermante 8"/>
          <p:cNvSpPr/>
          <p:nvPr/>
        </p:nvSpPr>
        <p:spPr>
          <a:xfrm>
            <a:off x="7975528" y="4906646"/>
            <a:ext cx="216024" cy="482352"/>
          </a:xfrm>
          <a:prstGeom prst="rightBrace">
            <a:avLst/>
          </a:prstGeom>
          <a:ln w="28575">
            <a:solidFill>
              <a:srgbClr val="99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9FF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162700" y="4293096"/>
            <a:ext cx="2600391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Contribution</a:t>
            </a:r>
          </a:p>
          <a:p>
            <a:pPr algn="ctr"/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u groupe nouveau</a:t>
            </a:r>
          </a:p>
          <a:p>
            <a:pPr algn="ctr"/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u LPC</a:t>
            </a:r>
            <a:r>
              <a:rPr lang="fr-FR" dirty="0">
                <a:solidFill>
                  <a:srgbClr val="99FF66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de </a:t>
            </a:r>
          </a:p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Microélectronique:</a:t>
            </a:r>
          </a:p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G. </a:t>
            </a:r>
            <a:r>
              <a:rPr lang="fr-FR" dirty="0" err="1" smtClean="0">
                <a:solidFill>
                  <a:srgbClr val="99FF66"/>
                </a:solidFill>
                <a:latin typeface="Comic Sans MS" panose="030F0702030302020204" pitchFamily="66" charset="0"/>
              </a:rPr>
              <a:t>Bohner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, R. </a:t>
            </a:r>
            <a:r>
              <a:rPr lang="fr-FR" dirty="0" err="1" smtClean="0">
                <a:solidFill>
                  <a:srgbClr val="99FF66"/>
                </a:solidFill>
                <a:latin typeface="Comic Sans MS" panose="030F0702030302020204" pitchFamily="66" charset="0"/>
              </a:rPr>
              <a:t>Cornat</a:t>
            </a:r>
            <a:endParaRPr lang="fr-FR" dirty="0" smtClean="0">
              <a:solidFill>
                <a:srgbClr val="99FF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J. Lecoq, C. </a:t>
            </a:r>
            <a:r>
              <a:rPr lang="fr-FR" dirty="0" err="1" smtClean="0">
                <a:solidFill>
                  <a:srgbClr val="99FF66"/>
                </a:solidFill>
                <a:latin typeface="Comic Sans MS" panose="030F0702030302020204" pitchFamily="66" charset="0"/>
              </a:rPr>
              <a:t>Trouilleau</a:t>
            </a:r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(Arrivée au LPC:</a:t>
            </a:r>
          </a:p>
          <a:p>
            <a:pPr algn="ctr"/>
            <a:r>
              <a:rPr lang="fr-FR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 Septembre 1998)</a:t>
            </a:r>
            <a:endParaRPr lang="fr-FR" dirty="0">
              <a:solidFill>
                <a:srgbClr val="99FF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044" y="307611"/>
            <a:ext cx="68355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</a:t>
            </a:r>
            <a:r>
              <a:rPr lang="fr-FR" sz="2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aura la particularité d’être l’un des rares laboratoires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à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travers le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monde et le seul en France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à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être présent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sur 3 des 4 grandes expériences auprès du LHC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78217" y="2708920"/>
            <a:ext cx="4164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Deux conséquences uniques: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1886196" y="3376125"/>
            <a:ext cx="8959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Alice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Atlas et 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LHCb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couvrent </a:t>
            </a:r>
            <a:r>
              <a:rPr lang="fr-FR" sz="20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tout le spectre de la Physique exploitée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LPC sera </a:t>
            </a:r>
            <a:r>
              <a:rPr lang="fr-FR" sz="20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présent dans toute découverte majeure auprès du LHC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16167" y="4337749"/>
            <a:ext cx="7430239" cy="2308324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Cela a un prix:</a:t>
            </a:r>
          </a:p>
          <a:p>
            <a:pPr algn="ctr"/>
            <a:r>
              <a:rPr lang="fr-FR" sz="20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des travaux menés 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simultanément</a:t>
            </a:r>
            <a:r>
              <a:rPr lang="fr-FR" sz="20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par les 3 équipes</a:t>
            </a:r>
          </a:p>
          <a:p>
            <a:pPr algn="ctr"/>
            <a:r>
              <a:rPr lang="fr-FR" sz="20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avec les 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mêmes échéances globales. </a:t>
            </a:r>
          </a:p>
          <a:p>
            <a:pPr algn="ctr"/>
            <a:endParaRPr lang="fr-FR" sz="2000" dirty="0" smtClean="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Investissement important de tous les services du LPC</a:t>
            </a:r>
          </a:p>
          <a:p>
            <a:r>
              <a:rPr lang="fr-FR" sz="2000" dirty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 Recours à des personnels temporaires</a:t>
            </a:r>
          </a:p>
          <a:p>
            <a:r>
              <a:rPr lang="fr-FR" sz="2000" dirty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sz="2000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 Multiplicité des tâches exigées des physiciens.</a:t>
            </a:r>
            <a:endParaRPr lang="fr-FR" sz="2000" dirty="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Coq De Bande Dessinée Clip Art Libres De Droits , Vecteurs Et Illustration.  Image 15234307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28" y="11622"/>
            <a:ext cx="1857375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2942" y="2571843"/>
            <a:ext cx="8959504" cy="15121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2033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3" descr="mise en route LHC _Demain Clermo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4248150" cy="28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695105" y="1126401"/>
            <a:ext cx="311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rgbClr val="3333FF"/>
                </a:solidFill>
                <a:latin typeface="Comic Sans MS" panose="030F0702030302020204" pitchFamily="66" charset="0"/>
              </a:rPr>
              <a:t>Revue</a:t>
            </a:r>
          </a:p>
          <a:p>
            <a:r>
              <a:rPr lang="fr-FR" altLang="fr-FR" dirty="0">
                <a:solidFill>
                  <a:srgbClr val="3333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Demain Clermont-Ferrand</a:t>
            </a: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1476375" y="692150"/>
            <a:ext cx="1414463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</a:rPr>
              <a:t>1mois avant</a:t>
            </a:r>
          </a:p>
        </p:txBody>
      </p:sp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806105" y="2499207"/>
            <a:ext cx="584200" cy="37941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</a:rPr>
              <a:t>J-3</a:t>
            </a:r>
          </a:p>
        </p:txBody>
      </p:sp>
      <p:pic>
        <p:nvPicPr>
          <p:cNvPr id="7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0" y="2932594"/>
            <a:ext cx="25463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8" descr="mise en route LHC2_sep 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74" y="2814291"/>
            <a:ext cx="2495550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1331913" y="44450"/>
            <a:ext cx="645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Compte à rebours pour le démarrage du LHC</a:t>
            </a:r>
          </a:p>
        </p:txBody>
      </p: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6804025" y="1773238"/>
            <a:ext cx="2339975" cy="158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1" name="Picture 53" descr="mise en route LHC3_sept 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79" y="3101629"/>
            <a:ext cx="240982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4"/>
          <p:cNvSpPr txBox="1">
            <a:spLocks noChangeArrowheads="1"/>
          </p:cNvSpPr>
          <p:nvPr/>
        </p:nvSpPr>
        <p:spPr bwMode="auto">
          <a:xfrm>
            <a:off x="5051574" y="2382491"/>
            <a:ext cx="584200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</a:rPr>
              <a:t>J-2</a:t>
            </a:r>
          </a:p>
        </p:txBody>
      </p:sp>
      <p:sp>
        <p:nvSpPr>
          <p:cNvPr id="13" name="Text Box 55"/>
          <p:cNvSpPr txBox="1">
            <a:spLocks noChangeArrowheads="1"/>
          </p:cNvSpPr>
          <p:nvPr/>
        </p:nvSpPr>
        <p:spPr bwMode="auto">
          <a:xfrm>
            <a:off x="9222304" y="2671416"/>
            <a:ext cx="547687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</a:rPr>
              <a:t>J-1</a:t>
            </a:r>
          </a:p>
        </p:txBody>
      </p:sp>
      <p:sp>
        <p:nvSpPr>
          <p:cNvPr id="14" name="Text Box 56"/>
          <p:cNvSpPr txBox="1">
            <a:spLocks noChangeArrowheads="1"/>
          </p:cNvSpPr>
          <p:nvPr/>
        </p:nvSpPr>
        <p:spPr bwMode="auto">
          <a:xfrm>
            <a:off x="518767" y="6453669"/>
            <a:ext cx="2943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 7 septembre</a:t>
            </a:r>
          </a:p>
        </p:txBody>
      </p:sp>
      <p:sp>
        <p:nvSpPr>
          <p:cNvPr id="15" name="Text Box 57"/>
          <p:cNvSpPr txBox="1">
            <a:spLocks noChangeArrowheads="1"/>
          </p:cNvSpPr>
          <p:nvPr/>
        </p:nvSpPr>
        <p:spPr bwMode="auto">
          <a:xfrm>
            <a:off x="4762649" y="6444142"/>
            <a:ext cx="2943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>
                <a:solidFill>
                  <a:srgbClr val="3333FF"/>
                </a:solidFill>
                <a:latin typeface="Comic Sans MS" panose="030F0702030302020204" pitchFamily="66" charset="0"/>
              </a:rPr>
              <a:t>La Montagne 8 septembre</a:t>
            </a: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>
            <a:off x="8790504" y="6487766"/>
            <a:ext cx="2943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 9 septembre</a:t>
            </a:r>
          </a:p>
        </p:txBody>
      </p:sp>
    </p:spTree>
    <p:extLst>
      <p:ext uri="{BB962C8B-B14F-4D97-AF65-F5344CB8AC3E}">
        <p14:creationId xmlns:p14="http://schemas.microsoft.com/office/powerpoint/2010/main" val="24476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385245" y="908720"/>
            <a:ext cx="5322872" cy="1944216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1981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3820" y="3861048"/>
            <a:ext cx="7274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Quelles étaient les </a:t>
            </a:r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activités au LPC ?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1976117"/>
            <a:ext cx="9144000" cy="33250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09106" y="1155386"/>
            <a:ext cx="24945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Chris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Llewellyn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Smith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33442" y="1124744"/>
            <a:ext cx="152638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Carlo Rubbia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Connecteur droit avec flèche 4"/>
          <p:cNvCxnSpPr>
            <a:stCxn id="3" idx="2"/>
          </p:cNvCxnSpPr>
          <p:nvPr/>
        </p:nvCxnSpPr>
        <p:spPr>
          <a:xfrm>
            <a:off x="5756403" y="1524718"/>
            <a:ext cx="1143179" cy="5361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7331630" y="1524718"/>
            <a:ext cx="919368" cy="6081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355982" y="4797152"/>
            <a:ext cx="9216008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900" b="1" dirty="0" smtClean="0"/>
              <a:t> Le jour où le monde est passé à la physique des </a:t>
            </a:r>
            <a:r>
              <a:rPr lang="fr-FR" sz="2900" b="1" dirty="0" err="1" smtClean="0"/>
              <a:t>particules</a:t>
            </a:r>
            <a:r>
              <a:rPr lang="fr-FR" sz="2900" dirty="0" err="1" smtClean="0">
                <a:solidFill>
                  <a:schemeClr val="bg1"/>
                </a:solidFill>
              </a:rPr>
              <a:t>s</a:t>
            </a:r>
            <a:endParaRPr lang="fr-FR" sz="2900" dirty="0">
              <a:solidFill>
                <a:schemeClr val="bg1"/>
              </a:solidFill>
            </a:endParaRPr>
          </a:p>
        </p:txBody>
      </p:sp>
      <p:sp>
        <p:nvSpPr>
          <p:cNvPr id="8" name="Parchemin horizontal 7"/>
          <p:cNvSpPr/>
          <p:nvPr/>
        </p:nvSpPr>
        <p:spPr>
          <a:xfrm>
            <a:off x="179512" y="188640"/>
            <a:ext cx="3816424" cy="965252"/>
          </a:xfrm>
          <a:prstGeom prst="horizontalScroll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10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Septembre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2008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55825" y="333375"/>
            <a:ext cx="571500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H-1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22" y="4941888"/>
            <a:ext cx="12954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92275" y="765175"/>
            <a:ext cx="748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latin typeface="Comic Sans MS" panose="030F0702030302020204" pitchFamily="66" charset="0"/>
              </a:rPr>
              <a:t>F. Vazeille en direct avec Rédacteur en chef Lionel Gony (8 minutes).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39999" y="1628775"/>
            <a:ext cx="1096962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Heure H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74" y="1412875"/>
            <a:ext cx="1582737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11" y="2420938"/>
            <a:ext cx="17478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99" y="2119313"/>
            <a:ext cx="6875462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552436" y="4149725"/>
            <a:ext cx="2005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latin typeface="Comic Sans MS" panose="030F0702030302020204" pitchFamily="66" charset="0"/>
              </a:rPr>
              <a:t>Premiers protons</a:t>
            </a:r>
          </a:p>
          <a:p>
            <a:pPr algn="ctr"/>
            <a:r>
              <a:rPr lang="fr-FR" altLang="fr-FR">
                <a:latin typeface="Comic Sans MS" panose="030F0702030302020204" pitchFamily="66" charset="0"/>
              </a:rPr>
              <a:t>à 10h28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68585" y="5157788"/>
            <a:ext cx="4778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Radio Scoop Lyon et Radio Scoop Clermont:</a:t>
            </a:r>
          </a:p>
          <a:p>
            <a:r>
              <a:rPr lang="fr-FR" altLang="fr-FR">
                <a:latin typeface="Comic Sans MS" panose="030F0702030302020204" pitchFamily="66" charset="0"/>
              </a:rPr>
              <a:t>Interview F. Vazeille.</a:t>
            </a: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2954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987675" y="333375"/>
            <a:ext cx="573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France Bleue Pays d’Auvergne le 10 septembre 2008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936986" y="1628775"/>
            <a:ext cx="4945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latin typeface="Comic Sans MS" panose="030F0702030302020204" pitchFamily="66" charset="0"/>
              </a:rPr>
              <a:t>Retransmission en direct au LPC de 9h a 18 h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931960" y="6165850"/>
            <a:ext cx="5683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18h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652685" y="6165850"/>
            <a:ext cx="6048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Conférence de presse à la Mairie de Clermont-Ferrand.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0766147" y="45021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chemeClr val="bg1"/>
                </a:solidFill>
                <a:latin typeface="Comic Sans MS" panose="030F0702030302020204" pitchFamily="66" charset="0"/>
              </a:rPr>
              <a:t>LPC à 11h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773163" y="4480690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Photo J. Pellet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3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44" y="692150"/>
            <a:ext cx="24288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06" y="1125538"/>
            <a:ext cx="2127250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94" y="2060575"/>
            <a:ext cx="2160587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INFO_15 sep 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706" y="2492375"/>
            <a:ext cx="1957388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43144" y="260350"/>
            <a:ext cx="919162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Jour J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335531" y="620713"/>
            <a:ext cx="561975" cy="37941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J+1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73894" y="1628775"/>
            <a:ext cx="598487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J+2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656706" y="2060575"/>
            <a:ext cx="598488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0000"/>
                </a:solidFill>
                <a:latin typeface="Comic Sans MS" panose="030F0702030302020204" pitchFamily="66" charset="0"/>
              </a:rPr>
              <a:t>J+5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743144" y="3860800"/>
            <a:ext cx="19859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 10 septembre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sur le démarrage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(Page politique) 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300606" y="3789363"/>
            <a:ext cx="19177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 11 septembre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sur la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 mise en route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  réussie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(Dernière page) 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153219" y="4221163"/>
            <a:ext cx="25749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 12 septembre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sur la 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retransmission au LPC 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8728144" y="5694363"/>
            <a:ext cx="18938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INFO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 15 septembre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sur la 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Conf. de presse.</a:t>
            </a:r>
          </a:p>
        </p:txBody>
      </p:sp>
    </p:spTree>
    <p:extLst>
      <p:ext uri="{BB962C8B-B14F-4D97-AF65-F5344CB8AC3E}">
        <p14:creationId xmlns:p14="http://schemas.microsoft.com/office/powerpoint/2010/main" val="350918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inge a la pom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"/>
            <a:ext cx="1284287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50" y="57150"/>
            <a:ext cx="3240087" cy="25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795963" y="260350"/>
            <a:ext cx="360362" cy="25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omic Sans MS" panose="030F0702030302020204" pitchFamily="66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76375" y="387350"/>
            <a:ext cx="55322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7 octobre à 20h33:</a:t>
            </a:r>
          </a:p>
          <a:p>
            <a:r>
              <a:rPr lang="fr-FR" altLang="fr-FR" sz="24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Bar des Sciences à la Baie des Singes</a:t>
            </a:r>
          </a:p>
          <a:p>
            <a:r>
              <a:rPr lang="fr-FR" altLang="fr-FR">
                <a:latin typeface="Comic Sans MS" panose="030F0702030302020204" pitchFamily="66" charset="0"/>
              </a:rPr>
              <a:t>(E. Gangler, S. Monteil, F. Vazeille).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76712" y="1509713"/>
            <a:ext cx="1527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11 octobre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9" y="2486992"/>
            <a:ext cx="11049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125731" y="2585417"/>
            <a:ext cx="7142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22 octobre: </a:t>
            </a:r>
            <a:r>
              <a:rPr lang="fr-FR" altLang="fr-FR" sz="24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Le mini </a:t>
            </a:r>
            <a:r>
              <a:rPr lang="fr-FR" altLang="fr-FR" sz="2400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Big</a:t>
            </a:r>
            <a:r>
              <a:rPr lang="fr-FR" altLang="fr-FR" sz="24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 Bang</a:t>
            </a:r>
            <a:endParaRPr lang="fr-FR" altLang="fr-FR" sz="2400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fr-FR" altLang="fr-FR" dirty="0">
                <a:latin typeface="Comic Sans MS" panose="030F0702030302020204" pitchFamily="66" charset="0"/>
              </a:rPr>
              <a:t>Ph. </a:t>
            </a:r>
            <a:r>
              <a:rPr lang="fr-FR" altLang="fr-FR" dirty="0" err="1">
                <a:latin typeface="Comic Sans MS" panose="030F0702030302020204" pitchFamily="66" charset="0"/>
              </a:rPr>
              <a:t>Rosnet</a:t>
            </a:r>
            <a:r>
              <a:rPr lang="fr-FR" altLang="fr-FR" dirty="0">
                <a:latin typeface="Comic Sans MS" panose="030F0702030302020204" pitchFamily="66" charset="0"/>
              </a:rPr>
              <a:t> dans le cadre de l’exposition </a:t>
            </a:r>
            <a:r>
              <a:rPr lang="fr-FR" altLang="fr-FR" dirty="0">
                <a:latin typeface="Comic Sans MS" panose="030F0702030302020204" pitchFamily="66" charset="0"/>
                <a:sym typeface="Symbol" panose="05050102010706020507" pitchFamily="18" charset="2"/>
              </a:rPr>
              <a:t>Mosaïque de la Physique</a:t>
            </a:r>
          </a:p>
          <a:p>
            <a:r>
              <a:rPr lang="fr-FR" altLang="fr-FR" dirty="0">
                <a:latin typeface="Comic Sans MS" panose="030F0702030302020204" pitchFamily="66" charset="0"/>
                <a:sym typeface="Symbol" panose="05050102010706020507" pitchFamily="18" charset="2"/>
              </a:rPr>
              <a:t>organisée par l’UBP et la SFP.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03891" y="3789363"/>
            <a:ext cx="3438525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12 novembre: </a:t>
            </a:r>
            <a:r>
              <a:rPr lang="fr-FR" altLang="fr-FR" sz="240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Symbol" panose="05050102010706020507" pitchFamily="18" charset="2"/>
              </a:rPr>
              <a:t>Le LHC</a:t>
            </a:r>
            <a:endParaRPr lang="fr-FR" altLang="fr-FR" sz="240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fr-FR" altLang="fr-FR">
                <a:latin typeface="Comic Sans MS" panose="030F0702030302020204" pitchFamily="66" charset="0"/>
              </a:rPr>
              <a:t>S. Monteil dans le cadre</a:t>
            </a:r>
          </a:p>
          <a:p>
            <a:r>
              <a:rPr lang="fr-FR" altLang="fr-FR">
                <a:latin typeface="Comic Sans MS" panose="030F0702030302020204" pitchFamily="66" charset="0"/>
              </a:rPr>
              <a:t>des </a:t>
            </a:r>
            <a:r>
              <a:rPr lang="fr-FR" altLang="fr-FR">
                <a:latin typeface="Comic Sans MS" panose="030F0702030302020204" pitchFamily="66" charset="0"/>
                <a:sym typeface="Symbol" panose="05050102010706020507" pitchFamily="18" charset="2"/>
              </a:rPr>
              <a:t>Mercredis de la Science.</a:t>
            </a:r>
          </a:p>
          <a:p>
            <a:r>
              <a:rPr lang="fr-FR" altLang="fr-FR">
                <a:latin typeface="Comic Sans MS" panose="030F0702030302020204" pitchFamily="66" charset="0"/>
                <a:sym typeface="Symbol" panose="05050102010706020507" pitchFamily="18" charset="2"/>
              </a:rPr>
              <a:t>organisés par</a:t>
            </a:r>
          </a:p>
          <a:p>
            <a:r>
              <a:rPr lang="fr-FR" altLang="fr-FR">
                <a:latin typeface="Comic Sans MS" panose="030F0702030302020204" pitchFamily="66" charset="0"/>
                <a:sym typeface="Symbol" panose="05050102010706020507" pitchFamily="18" charset="2"/>
              </a:rPr>
              <a:t>l’UBP, Clermont Communauté</a:t>
            </a:r>
          </a:p>
          <a:p>
            <a:r>
              <a:rPr lang="fr-FR" altLang="fr-FR">
                <a:latin typeface="Comic Sans MS" panose="030F0702030302020204" pitchFamily="66" charset="0"/>
                <a:sym typeface="Symbol" panose="05050102010706020507" pitchFamily="18" charset="2"/>
              </a:rPr>
              <a:t>et la Bibliothèque.</a:t>
            </a:r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579" y="3670300"/>
            <a:ext cx="3419475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123254" y="5949950"/>
            <a:ext cx="1527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La Montagne</a:t>
            </a:r>
          </a:p>
          <a:p>
            <a:pPr algn="ctr"/>
            <a:r>
              <a:rPr lang="fr-FR" altLang="fr-FR">
                <a:solidFill>
                  <a:srgbClr val="3333FF"/>
                </a:solidFill>
                <a:latin typeface="Comic Sans MS" panose="030F0702030302020204" pitchFamily="66" charset="0"/>
              </a:rPr>
              <a:t>13 novembre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530866" y="5805488"/>
            <a:ext cx="1982788" cy="4699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Cela se gâte!</a:t>
            </a:r>
          </a:p>
        </p:txBody>
      </p:sp>
    </p:spTree>
    <p:extLst>
      <p:ext uri="{BB962C8B-B14F-4D97-AF65-F5344CB8AC3E}">
        <p14:creationId xmlns:p14="http://schemas.microsoft.com/office/powerpoint/2010/main" val="101857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592288" cy="230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202090" y="460413"/>
            <a:ext cx="4844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Comic Sans MS" pitchFamily="66" charset="0"/>
              </a:rPr>
              <a:t>19 septembre 2008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056617" y="2502197"/>
            <a:ext cx="6535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solidFill>
                  <a:srgbClr val="FF0000"/>
                </a:solidFill>
                <a:latin typeface="Comic Sans MS" pitchFamily="66" charset="0"/>
              </a:rPr>
              <a:t>Accident</a:t>
            </a:r>
            <a:r>
              <a:rPr lang="fr-FR" sz="2800" dirty="0">
                <a:solidFill>
                  <a:srgbClr val="FF0000"/>
                </a:solidFill>
                <a:latin typeface="Comic Sans MS" pitchFamily="66" charset="0"/>
              </a:rPr>
              <a:t>:</a:t>
            </a:r>
            <a:r>
              <a:rPr lang="fr-FR" sz="28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dans </a:t>
            </a:r>
            <a:r>
              <a:rPr lang="fr-FR" sz="2800" dirty="0">
                <a:solidFill>
                  <a:schemeClr val="bg1"/>
                </a:solidFill>
                <a:latin typeface="Comic Sans MS" pitchFamily="66" charset="0"/>
              </a:rPr>
              <a:t>le secteur 3-4 du LHC.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866" y="3429000"/>
            <a:ext cx="16970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8041" y="3429000"/>
            <a:ext cx="16700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02091" y="6006712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 </a:t>
            </a:r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Réparations et améliorations au CERN (14 mois, jour et nuit).</a:t>
            </a:r>
            <a:endParaRPr lang="fr-FR" sz="20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879709" y="1483990"/>
            <a:ext cx="5495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Alors qu’un 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eul faisceau circule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2294" y="1028700"/>
            <a:ext cx="8424862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 rot="21403971">
            <a:off x="7444406" y="2133600"/>
            <a:ext cx="3100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5050"/>
                </a:solidFill>
                <a:latin typeface="Comic Sans MS" pitchFamily="66" charset="0"/>
              </a:rPr>
              <a:t>Salle de contrôle </a:t>
            </a:r>
          </a:p>
          <a:p>
            <a:pPr algn="ctr"/>
            <a:r>
              <a:rPr lang="fr-FR" sz="2800" dirty="0">
                <a:solidFill>
                  <a:srgbClr val="FF5050"/>
                </a:solidFill>
                <a:latin typeface="Comic Sans MS" pitchFamily="66" charset="0"/>
              </a:rPr>
              <a:t>du LHC</a:t>
            </a:r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1827831" y="1052513"/>
            <a:ext cx="1873250" cy="1871662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78315" y="5661025"/>
            <a:ext cx="39901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Les 2 faisceaux à 450 </a:t>
            </a:r>
            <a:r>
              <a:rPr lang="fr-FR" sz="2400" dirty="0" err="1" smtClean="0">
                <a:solidFill>
                  <a:schemeClr val="bg1"/>
                </a:solidFill>
                <a:latin typeface="Comic Sans MS" pitchFamily="66" charset="0"/>
              </a:rPr>
              <a:t>GeV</a:t>
            </a:r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2908919" y="2924175"/>
            <a:ext cx="863600" cy="27368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9635" y="169837"/>
            <a:ext cx="3328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23 novembre 2009</a:t>
            </a:r>
            <a:endParaRPr lang="fr-FR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95936" y="154375"/>
            <a:ext cx="494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Un collisionneur qui marche </a:t>
            </a:r>
            <a:r>
              <a:rPr lang="fr-FR" sz="2800" dirty="0" smtClean="0">
                <a:solidFill>
                  <a:srgbClr val="92D050"/>
                </a:solidFill>
              </a:rPr>
              <a:t>!</a:t>
            </a:r>
            <a:endParaRPr lang="fr-FR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hoto10.jpg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0747" y="-26988"/>
            <a:ext cx="9144000" cy="6100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6035" y="6262688"/>
            <a:ext cx="838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omic Sans MS" pitchFamily="66" charset="0"/>
              </a:rPr>
              <a:t>Salle de contrôle ATLAS: Après 20 ans de préparation !!!!!</a:t>
            </a:r>
          </a:p>
        </p:txBody>
      </p:sp>
    </p:spTree>
    <p:extLst>
      <p:ext uri="{BB962C8B-B14F-4D97-AF65-F5344CB8AC3E}">
        <p14:creationId xmlns:p14="http://schemas.microsoft.com/office/powerpoint/2010/main" val="7758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592288" cy="230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347864" y="836712"/>
            <a:ext cx="55627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Comic Sans MS" pitchFamily="66" charset="0"/>
              </a:rPr>
              <a:t>De records en records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6673" y="3068960"/>
            <a:ext cx="68772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FF00"/>
                </a:solidFill>
                <a:latin typeface="Comic Sans MS" pitchFamily="66" charset="0"/>
              </a:rPr>
              <a:t>• 29 novembre </a:t>
            </a:r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2009 à </a:t>
            </a:r>
            <a:r>
              <a:rPr lang="fr-FR" sz="2000" dirty="0">
                <a:solidFill>
                  <a:srgbClr val="FFFF00"/>
                </a:solidFill>
                <a:latin typeface="Comic Sans MS" pitchFamily="66" charset="0"/>
              </a:rPr>
              <a:t>21h28</a:t>
            </a:r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: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Record du monde de protons accélérés à 1,05 TeV.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Précédent record: Tévatron (USA) à 0,98 TeV </a:t>
            </a:r>
            <a:r>
              <a:rPr lang="fr-FR" sz="2000" dirty="0" smtClean="0">
                <a:solidFill>
                  <a:schemeClr val="bg1"/>
                </a:solidFill>
                <a:latin typeface="Comic Sans MS" pitchFamily="66" charset="0"/>
              </a:rPr>
              <a:t> (2001).</a:t>
            </a:r>
            <a:endParaRPr lang="fr-FR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6673" y="4097188"/>
            <a:ext cx="37433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FFFF00"/>
                </a:solidFill>
                <a:latin typeface="Comic Sans MS" pitchFamily="66" charset="0"/>
              </a:rPr>
              <a:t>• 30 novembre à 0h44: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 Double record mondial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 avec les 2 faisceaux à 1,18 TeV.</a:t>
            </a:r>
          </a:p>
        </p:txBody>
      </p:sp>
      <p:pic>
        <p:nvPicPr>
          <p:cNvPr id="6" name="Picture 7" descr="record_1,18T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2996" y="2060847"/>
            <a:ext cx="3274856" cy="2177603"/>
          </a:xfrm>
          <a:prstGeom prst="rect">
            <a:avLst/>
          </a:prstGeom>
          <a:noFill/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67570" y="3860626"/>
            <a:ext cx="2520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itchFamily="66" charset="0"/>
              </a:rPr>
              <a:t>Salle de contrôle LHC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076673" y="5449782"/>
            <a:ext cx="56316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FF00"/>
                </a:solidFill>
                <a:latin typeface="Comic Sans MS" pitchFamily="66" charset="0"/>
              </a:rPr>
              <a:t>• 8 décembre à 20h </a:t>
            </a:r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… pendant 3 minutes: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Record mondial pour des collisions à 2,38 TeV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   dans un détecteur (coup de chance).</a:t>
            </a:r>
          </a:p>
        </p:txBody>
      </p:sp>
      <p:pic>
        <p:nvPicPr>
          <p:cNvPr id="9" name="Picture 11" descr="atlas2009-collision-vp1-142308-482137-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7444" y="4581128"/>
            <a:ext cx="3240408" cy="2232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9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592288" cy="230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347864" y="980728"/>
            <a:ext cx="57166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000" dirty="0" smtClean="0">
                <a:solidFill>
                  <a:srgbClr val="FFFF00"/>
                </a:solidFill>
                <a:latin typeface="Comic Sans MS" pitchFamily="66" charset="0"/>
              </a:rPr>
              <a:t>De records en records:</a:t>
            </a:r>
          </a:p>
          <a:p>
            <a:pPr algn="ctr"/>
            <a:r>
              <a:rPr lang="fr-FR" sz="4000" dirty="0" smtClean="0">
                <a:solidFill>
                  <a:srgbClr val="FFFF00"/>
                </a:solidFill>
                <a:latin typeface="Comic Sans MS" pitchFamily="66" charset="0"/>
              </a:rPr>
              <a:t>mieux encore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17374" y="2960647"/>
            <a:ext cx="74863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  <a:latin typeface="Comic Sans MS" pitchFamily="66" charset="0"/>
              </a:rPr>
              <a:t>2010-2011</a:t>
            </a:r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: 2 fois 3,5 TeV en proton-proton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   avec en novembre 2011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       287 </a:t>
            </a:r>
            <a:r>
              <a:rPr lang="fr-FR" sz="2800" dirty="0" err="1" smtClean="0">
                <a:solidFill>
                  <a:schemeClr val="bg1"/>
                </a:solidFill>
                <a:latin typeface="Comic Sans MS" pitchFamily="66" charset="0"/>
              </a:rPr>
              <a:t>TeV</a:t>
            </a:r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 en plomb-plomb</a:t>
            </a:r>
          </a:p>
          <a:p>
            <a:endParaRPr lang="fr-FR" sz="28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fr-FR" sz="2800" dirty="0" smtClean="0">
                <a:solidFill>
                  <a:srgbClr val="FFFF00"/>
                </a:solidFill>
                <a:latin typeface="Comic Sans MS" pitchFamily="66" charset="0"/>
              </a:rPr>
              <a:t>2012</a:t>
            </a:r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: 2 fois 4 TeV en proton-proton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     et aussi plomb-plomb…</a:t>
            </a:r>
            <a:endParaRPr lang="fr-FR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87824" y="6175513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….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860546" y="5963626"/>
            <a:ext cx="6630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… Record final : 13,6 </a:t>
            </a:r>
            <a:r>
              <a:rPr lang="fr-FR" sz="2800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TeV</a:t>
            </a:r>
            <a:r>
              <a:rPr lang="fr-FR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par faisceau.</a:t>
            </a:r>
            <a:endParaRPr lang="fr-FR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9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7980" y="0"/>
            <a:ext cx="932452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Picture 2" descr="C:\Users\François\Desktop\IMG_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532" y="764704"/>
            <a:ext cx="8124395" cy="609329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078559" y="6167045"/>
            <a:ext cx="4839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Salle de contrôle d’ATLAS…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à travers la vitre de la galerie des visiteurs</a:t>
            </a:r>
            <a:endParaRPr lang="fr-F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99204" y="44624"/>
            <a:ext cx="7951216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 </a:t>
            </a:r>
            <a:r>
              <a:rPr lang="fr-FR" sz="4800" dirty="0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Les expériences collectent</a:t>
            </a:r>
          </a:p>
          <a:p>
            <a:r>
              <a:rPr lang="fr-FR" sz="4800" dirty="0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des monceaux de données</a:t>
            </a:r>
            <a:endParaRPr lang="fr-FR" sz="48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72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58227" y="262389"/>
            <a:ext cx="826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Activités LPC auprès d’accélérateurs 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31228" y="128933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nucléaire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62072" y="1268760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des particules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8712" y="1851496"/>
            <a:ext cx="4453463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ASTERIX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SC IPN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Orsay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Faisceau: protons 200 MeV.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Cibles fixes: Al, Si, Li, Ni, Au.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 LPC/Caen.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DIOGENE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Saturne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Saclay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Faisceaux: Protons et Alphas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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800 MeV/A.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Cibles fixes: C, Cu, Pb.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 LPC avec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Saclay/Strasbourg.</a:t>
            </a:r>
          </a:p>
          <a:p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ALS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Accél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Linéaire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Saclay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Faisceaux électrons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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6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00 MeV et pions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Cibles fixes: H, N.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Collaborations LPC  avec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Lyon/Saclay/ IKO Hollande/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Northwestern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USA.</a:t>
            </a: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11462" y="1772816"/>
            <a:ext cx="445506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Photon-Photon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expérience DM2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Accél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Linéaire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d’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Orsay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DCI.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(Anneaux de collision)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Faisceaux: électro, positrons.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Centre de Masse: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1.3 à 3.7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Collaboration LPC avec Orsay/Padoue/Rome.</a:t>
            </a:r>
          </a:p>
          <a:p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SPS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expériences NA9 au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Super Synchrotron à Protons.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Faisceau: Pions 200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Cibles: Cu, Plomb.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 LPC avec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Milan/Pise/Trieste/Frascati/Turin/Londres.</a:t>
            </a:r>
          </a:p>
          <a:p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ISR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expérience R608 au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(Anneaux de Stockage à Intersections).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Faisceaux: Protons, Antiprotons, Alphas.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Centre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de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Masse: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 62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en proton-antiproton.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Collaboration LPC avec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CERN/Los Angeles/Saclay.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8712" y="1196752"/>
            <a:ext cx="4362346" cy="5397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52841" y="1196752"/>
            <a:ext cx="4362346" cy="5397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1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\Desktop\Slide_Fabi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7252" y="26504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2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12532" y="1232453"/>
            <a:ext cx="8021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Laissons aux 3 expériences les choix</a:t>
            </a:r>
          </a:p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 leurs meilleurs exemples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28801" y="3472069"/>
            <a:ext cx="8589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Mais terminons avec les 2 Mini </a:t>
            </a:r>
            <a:r>
              <a:rPr lang="fr-FR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Big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Bangs d’ATLAS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23589" y="2212369"/>
            <a:ext cx="56701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fr-FR" sz="4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ollisions plomb-plomb:</a:t>
            </a:r>
          </a:p>
          <a:p>
            <a:pPr algn="ctr"/>
            <a:r>
              <a:rPr lang="fr-FR" sz="4000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Plasma Quark Gluon</a:t>
            </a:r>
            <a:endParaRPr lang="fr-FR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6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\Desktop\Gazette-janvier-février_2011\Ions_PRL_j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4632" y="2553408"/>
            <a:ext cx="3376984" cy="419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François\Desktop\Gazette-janvier-février_2011\CERN Courrier0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5072" y="2553408"/>
            <a:ext cx="2952328" cy="411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15"/>
          <p:cNvSpPr txBox="1">
            <a:spLocks noChangeArrowheads="1"/>
          </p:cNvSpPr>
          <p:nvPr/>
        </p:nvSpPr>
        <p:spPr bwMode="auto">
          <a:xfrm>
            <a:off x="3246471" y="1905336"/>
            <a:ext cx="22429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Comic Sans MS" pitchFamily="66" charset="0"/>
              </a:rPr>
              <a:t>Décembre 2010</a:t>
            </a:r>
            <a:r>
              <a:rPr lang="fr-FR" sz="2000" dirty="0">
                <a:latin typeface="Comic Sans MS" pitchFamily="66" charset="0"/>
              </a:rPr>
              <a:t>: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couverture PRL B</a:t>
            </a:r>
          </a:p>
        </p:txBody>
      </p:sp>
      <p:sp>
        <p:nvSpPr>
          <p:cNvPr id="5" name="ZoneTexte 16"/>
          <p:cNvSpPr txBox="1">
            <a:spLocks noChangeArrowheads="1"/>
          </p:cNvSpPr>
          <p:nvPr/>
        </p:nvSpPr>
        <p:spPr bwMode="auto">
          <a:xfrm>
            <a:off x="6797080" y="1917530"/>
            <a:ext cx="27446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Comic Sans MS" pitchFamily="66" charset="0"/>
              </a:rPr>
              <a:t>Janvier-février 2011</a:t>
            </a:r>
            <a:r>
              <a:rPr lang="fr-FR" sz="2000" dirty="0">
                <a:latin typeface="Comic Sans MS" pitchFamily="66" charset="0"/>
              </a:rPr>
              <a:t>: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itchFamily="66" charset="0"/>
              </a:rPr>
              <a:t>CERN Courrier N°51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6018" y="242911"/>
            <a:ext cx="11940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Publication proposée à la revue américaine </a:t>
            </a:r>
            <a:r>
              <a:rPr lang="fr-FR" sz="2400" i="1" dirty="0" smtClean="0">
                <a:solidFill>
                  <a:schemeClr val="bg1"/>
                </a:solidFill>
                <a:latin typeface="Comic Sans MS" pitchFamily="66" charset="0"/>
              </a:rPr>
              <a:t>Physical Review Letters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le jour de la fête ″Thanks  giving″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                                 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  <a:sym typeface="Symbol" panose="05050102010706020507" pitchFamily="18" charset="2"/>
              </a:rPr>
              <a:t> </a:t>
            </a:r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Acceptée dès le lendemain.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                                                Figure ATLAS sur la couverture de la revue</a:t>
            </a:r>
            <a:r>
              <a:rPr lang="fr-FR" sz="20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9616" y="2469730"/>
            <a:ext cx="76067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Collisions proton-proton:</a:t>
            </a:r>
          </a:p>
          <a:p>
            <a:pPr algn="ctr"/>
            <a:r>
              <a:rPr lang="fr-FR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la traque du boson de </a:t>
            </a:r>
            <a:r>
              <a:rPr lang="fr-FR" sz="40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Higgs</a:t>
            </a:r>
            <a:r>
              <a:rPr lang="fr-FR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17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\Desktop\LHC_collisions\Higgs\Conférence_Higgs\4juill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9" y="1051179"/>
            <a:ext cx="9180512" cy="612223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3681" y="37073"/>
            <a:ext cx="858279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Comic Sans MS" pitchFamily="66" charset="0"/>
              </a:rPr>
              <a:t>Date historique: 4 juillet 2012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Duplex CERN/Melbourne (ICHEP) </a:t>
            </a:r>
            <a:r>
              <a:rPr lang="fr-FR" sz="2800" dirty="0" smtClean="0">
                <a:solidFill>
                  <a:srgbClr val="FFFF00"/>
                </a:solidFill>
                <a:latin typeface="Comic Sans MS" pitchFamily="66" charset="0"/>
              </a:rPr>
              <a:t>et monde entier</a:t>
            </a:r>
            <a:endParaRPr lang="fr-F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82221" y="1860793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découverte du boson BEH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\Desktop\LHC_collisions\Higgs\Conférence_Higgs\4juille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90" y="1051179"/>
            <a:ext cx="9180512" cy="612223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3682" y="37073"/>
            <a:ext cx="858279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Comic Sans MS" pitchFamily="66" charset="0"/>
              </a:rPr>
              <a:t>Date historique: 4 juillet 2012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itchFamily="66" charset="0"/>
              </a:rPr>
              <a:t>Duplex CERN/Melbourne (ICHEP) </a:t>
            </a:r>
            <a:r>
              <a:rPr lang="fr-FR" sz="2800" dirty="0" smtClean="0">
                <a:solidFill>
                  <a:srgbClr val="FFFF00"/>
                </a:solidFill>
                <a:latin typeface="Comic Sans MS" pitchFamily="66" charset="0"/>
              </a:rPr>
              <a:t>et monde entier</a:t>
            </a:r>
            <a:endParaRPr lang="fr-FR" sz="2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82222" y="1860793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découverte du boson BEH</a:t>
            </a:r>
            <a:endParaRPr lang="fr-FR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759" y="944266"/>
            <a:ext cx="9144000" cy="594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950836" y="260648"/>
            <a:ext cx="6497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Exemple de candidat Higgs donnant 4 muons</a:t>
            </a:r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56204" y="116632"/>
            <a:ext cx="9147056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17 septembre 2012: </a:t>
            </a:r>
            <a:r>
              <a:rPr lang="fr-FR" sz="3200" dirty="0" smtClean="0">
                <a:solidFill>
                  <a:srgbClr val="FFFF00"/>
                </a:solidFill>
                <a:latin typeface="Comic Sans MS" pitchFamily="66" charset="0"/>
              </a:rPr>
              <a:t>parution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                     dans la revue ″Physics Letters B″ 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                     d’une </a:t>
            </a:r>
            <a:r>
              <a:rPr lang="fr-FR" sz="3200" dirty="0" smtClean="0">
                <a:solidFill>
                  <a:srgbClr val="FFFF00"/>
                </a:solidFill>
                <a:latin typeface="Comic Sans MS" pitchFamily="66" charset="0"/>
                <a:sym typeface="Symbol"/>
              </a:rPr>
              <a:t>façon exceptionnelle</a:t>
            </a:r>
            <a:endParaRPr lang="fr-FR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François\Desktop\LHC_collisions\Higgs\Conférence_Higgs\PL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963" y="1996057"/>
            <a:ext cx="3625959" cy="4889327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726634" y="4365104"/>
            <a:ext cx="1451038" cy="646331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Comic Sans MS" pitchFamily="66" charset="0"/>
              </a:rPr>
              <a:t>Couverture </a:t>
            </a:r>
          </a:p>
          <a:p>
            <a:pPr algn="ctr"/>
            <a:r>
              <a:rPr lang="fr-FR" dirty="0" smtClean="0">
                <a:latin typeface="Comic Sans MS" pitchFamily="66" charset="0"/>
              </a:rPr>
              <a:t>usuelle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3614" y="1988840"/>
            <a:ext cx="3635308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90930" y="5661248"/>
            <a:ext cx="543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Probabilité de moins de 2 10</a:t>
            </a:r>
            <a:r>
              <a:rPr lang="fr-FR" baseline="30000" dirty="0" smtClean="0">
                <a:solidFill>
                  <a:schemeClr val="bg1"/>
                </a:solidFill>
                <a:latin typeface="Comic Sans MS" pitchFamily="66" charset="0"/>
              </a:rPr>
              <a:t>-9</a:t>
            </a:r>
            <a:endParaRPr lang="fr-FR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itchFamily="66" charset="0"/>
              </a:rPr>
              <a:t>que ce soit  dû à une fluctuation du bruit de fond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5836477" y="2204864"/>
            <a:ext cx="4285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Illustrations CMS et ATLAS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itchFamily="66" charset="0"/>
              </a:rPr>
              <a:t>en page de couverture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0970" y="3429000"/>
            <a:ext cx="4572000" cy="193899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Découverte  certaine </a:t>
            </a:r>
          </a:p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d’un nouveau boson</a:t>
            </a:r>
          </a:p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 de masse voisine de 126 GeV</a:t>
            </a:r>
          </a:p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qui  ressemble beaucoup</a:t>
            </a:r>
          </a:p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itchFamily="66" charset="0"/>
              </a:rPr>
              <a:t> au boson BEH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4670850" y="5877272"/>
            <a:ext cx="1728192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4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64738" y="378533"/>
            <a:ext cx="895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Une année va s’écouler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63" y="1360680"/>
            <a:ext cx="5489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Trop court pour un Prix Nobel 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0047" y="2278781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Et pour qui ?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5163" y="319613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Les théoriciens qui ont inventé le mécanisme de Higgs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4032" y="477856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Les expérimentateurs qui l’ont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découvert  …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après 48 années de recherche vaine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6242" y="5930115"/>
            <a:ext cx="2331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Un partage ?</a:t>
            </a:r>
          </a:p>
        </p:txBody>
      </p:sp>
    </p:spTree>
    <p:extLst>
      <p:ext uri="{BB962C8B-B14F-4D97-AF65-F5344CB8AC3E}">
        <p14:creationId xmlns:p14="http://schemas.microsoft.com/office/powerpoint/2010/main" val="19490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58228" y="262389"/>
            <a:ext cx="826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Activités LPC auprès d’accélérateurs 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27435" y="128933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nucléaire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52765" y="1255313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des particules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74919" y="1851496"/>
            <a:ext cx="424827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ASTERIX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SC IPN </a:t>
            </a:r>
            <a:r>
              <a:rPr lang="fr-FR" dirty="0">
                <a:solidFill>
                  <a:srgbClr val="00FFFF"/>
                </a:solidFill>
                <a:latin typeface="Comic Sans MS" panose="030F0702030302020204" pitchFamily="66" charset="0"/>
              </a:rPr>
              <a:t>Orsay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M. Al Hassan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Avan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Baldit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 Castor, 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G.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Chaigne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A. Devaux, </a:t>
            </a:r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J. </a:t>
            </a:r>
            <a:r>
              <a:rPr lang="fr-FR" sz="1400" dirty="0" err="1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Fargeix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Force,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Landaud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G. Roche, 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J.Vicente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M. El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Zoubidi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endParaRPr lang="fr-FR" sz="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DIOGENE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Saturne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Saclay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J.P.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Alard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err="1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J.Arnold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J.Augerat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J.P.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Costilhes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Fraysse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Montarou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H. Meunier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P.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Mutter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M.J.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Parizet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M.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fr-FR" sz="1400" dirty="0" err="1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radoux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, W. Rajah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 C.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Tamain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ALS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Accél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Linéaire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Saclay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P.Y Bertin, B.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Coupat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D.B. Isabelle.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02155" y="1759369"/>
            <a:ext cx="439896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Photon-Photon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expérience DM2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Accél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Linéaire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d’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Orsay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DCI.</a:t>
            </a:r>
          </a:p>
          <a:p>
            <a:r>
              <a:rPr lang="fr-FR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(Anneaux de collision)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Falvard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Jousset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B. Michel, J.C.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Montret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fr-FR" sz="2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SPS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expériences NA9 au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Super Synchrotron à Protons.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L.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Capraro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Ch. Doré, Ph. Lévy, </a:t>
            </a:r>
            <a:r>
              <a:rPr lang="fr-FR" sz="1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S.Maury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Querrou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Ch.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Verbeck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Verbeken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fr-FR" sz="1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ISR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expérience R608 au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Berthot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P. </a:t>
            </a:r>
            <a:r>
              <a:rPr lang="fr-FR" sz="1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Chauvat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J.C. Combe, </a:t>
            </a:r>
            <a:r>
              <a:rPr lang="fr-FR" sz="1400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J.J </a:t>
            </a:r>
            <a:r>
              <a:rPr lang="fr-FR" sz="1400" dirty="0" err="1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Dugne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J. Gardes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L.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Méritet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Vazeille.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919" y="1196752"/>
            <a:ext cx="4362346" cy="5397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43534" y="1183305"/>
            <a:ext cx="4362346" cy="5397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8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9772" y="3789040"/>
            <a:ext cx="8808627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"Le </a:t>
            </a:r>
            <a:r>
              <a:rPr lang="fr-FR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Prix Nobel de Physique 2013 a été décerné conjointement à François Englert et Peter W. Higgs pour l</a:t>
            </a:r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fr-FR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découverte théorique du mécanisme qui contribue à notre compréhension de l'origine de </a:t>
            </a:r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masse </a:t>
            </a:r>
            <a:r>
              <a:rPr lang="fr-FR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des particules </a:t>
            </a:r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subatomiques et </a:t>
            </a:r>
            <a:r>
              <a:rPr lang="fr-FR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qui a été récemment confirmée par la découverte de la particule fondamentale prédite, par les expériences </a:t>
            </a:r>
            <a:r>
              <a:rPr lang="fr-FR" sz="2200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Atlas</a:t>
            </a:r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et CMS du Grand collisionneur </a:t>
            </a:r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   hadrons </a:t>
            </a:r>
            <a:r>
              <a:rPr lang="fr-FR" sz="2200" i="1" dirty="0">
                <a:solidFill>
                  <a:schemeClr val="bg1"/>
                </a:solidFill>
                <a:latin typeface="Comic Sans MS" panose="030F0702030302020204" pitchFamily="66" charset="0"/>
              </a:rPr>
              <a:t>(LHC) du CERN</a:t>
            </a:r>
            <a:r>
              <a:rPr lang="fr-FR" sz="22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." </a:t>
            </a:r>
          </a:p>
          <a:p>
            <a:pPr algn="just"/>
            <a:endParaRPr lang="fr-FR" sz="9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Communiqué de l’académie royale suédoise des sciences, le 8 octobre 2013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François Vazeille\Desktop\Higgs_oct2013\Nobel_medal_fichiers\20101213070839!NobelPr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48" y="130302"/>
            <a:ext cx="3730746" cy="373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l_fi" descr="5d74f_AFP_131008_z26c0_englert-higgs_sn6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172" y="404664"/>
            <a:ext cx="5256584" cy="295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88987" y="332656"/>
            <a:ext cx="4536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Finalement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Notre Univers et nous-mêmes,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ous avons eu de la chance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2119" y="1993486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Matière l’a emporté sur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 Antimatière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369253" y="4556318"/>
            <a:ext cx="3999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particules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déconfinées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nt pu se confiner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8519" y="3284984"/>
            <a:ext cx="3708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particules ont acquis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la masse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19282" y="5990967"/>
            <a:ext cx="974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Structuration de la matière … de l’atome à la molécule … et à la vie.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94737" y="2681625"/>
            <a:ext cx="7306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Mais c’est encore … mieux !</a:t>
            </a:r>
            <a:endParaRPr lang="fr-FR" sz="4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" y="6693"/>
            <a:ext cx="35179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279499" y="4237593"/>
            <a:ext cx="2379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Albert Einstein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 1947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(1879, 1955)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35" y="3019425"/>
            <a:ext cx="31432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333336" y="215912"/>
            <a:ext cx="704071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Ceux qui utilisent négligemment les miracles de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la science,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en ne la comprenant pas plus qu’une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v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ache ne comprend la botanique des plantes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q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u’elle broute avec plaisir,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devraient tous avoir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h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onte.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17413" y="6165304"/>
            <a:ext cx="5756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CC0066"/>
                </a:solidFill>
                <a:latin typeface="Comic Sans MS" panose="030F0702030302020204" pitchFamily="66" charset="0"/>
              </a:rPr>
              <a:t>*Cité par Thibault Damour, dans</a:t>
            </a:r>
          </a:p>
          <a:p>
            <a:r>
              <a:rPr lang="fr-FR" i="1" dirty="0" smtClean="0">
                <a:solidFill>
                  <a:srgbClr val="CC0066"/>
                </a:solidFill>
                <a:latin typeface="Comic Sans MS" panose="030F0702030302020204" pitchFamily="66" charset="0"/>
                <a:sym typeface="Symbol"/>
              </a:rPr>
              <a:t>Si Einstein m’était conté …, Ed. Flammarion (2016)</a:t>
            </a:r>
            <a:endParaRPr lang="fr-FR" i="1" dirty="0">
              <a:solidFill>
                <a:srgbClr val="CC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354155" y="2060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C0066"/>
                </a:solidFill>
              </a:rPr>
              <a:t>*</a:t>
            </a:r>
            <a:endParaRPr lang="fr-FR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4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56974" y="-3577"/>
            <a:ext cx="8085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ous avons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aidé la chance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en participant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à cette </a:t>
            </a:r>
            <a:r>
              <a:rPr lang="fr-FR" sz="24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construction de la connaissance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en contribuant (entre autres)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à ces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 grands thèmes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32565" y="1702549"/>
            <a:ext cx="3970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La Matière l’a emporté sur</a:t>
            </a:r>
          </a:p>
          <a:p>
            <a:pPr algn="ctr"/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’ Antimatière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33974" y="4294837"/>
            <a:ext cx="3999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Les particules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déconfinées</a:t>
            </a:r>
            <a:endParaRPr lang="fr-FR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o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nt pu se confiner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79848" y="3070701"/>
            <a:ext cx="3708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Les particules ont acquis</a:t>
            </a:r>
          </a:p>
          <a:p>
            <a:pPr algn="ctr"/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 la masse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280312" y="1196752"/>
            <a:ext cx="4392488" cy="3960440"/>
          </a:xfrm>
          <a:prstGeom prst="irregularSeal1">
            <a:avLst/>
          </a:prstGeom>
          <a:gradFill flip="none" rotWithShape="1">
            <a:gsLst>
              <a:gs pos="0">
                <a:srgbClr val="99FF66">
                  <a:shade val="30000"/>
                  <a:satMod val="115000"/>
                </a:srgbClr>
              </a:gs>
              <a:gs pos="76000">
                <a:srgbClr val="99FF66">
                  <a:shade val="67500"/>
                  <a:satMod val="115000"/>
                </a:srgbClr>
              </a:gs>
              <a:gs pos="100000">
                <a:srgbClr val="99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Nos 3 expériences:</a:t>
            </a:r>
          </a:p>
          <a:p>
            <a:pPr algn="ctr"/>
            <a:r>
              <a:rPr lang="fr-FR" sz="24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ALICE</a:t>
            </a:r>
          </a:p>
          <a:p>
            <a:pPr algn="ctr"/>
            <a:r>
              <a:rPr lang="fr-FR" sz="24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 ATLAS</a:t>
            </a:r>
          </a:p>
          <a:p>
            <a:pPr algn="ctr"/>
            <a:r>
              <a:rPr lang="fr-FR" sz="2400" dirty="0" err="1" smtClean="0">
                <a:solidFill>
                  <a:srgbClr val="003300"/>
                </a:solidFill>
                <a:latin typeface="Comic Sans MS" panose="030F0702030302020204" pitchFamily="66" charset="0"/>
              </a:rPr>
              <a:t>LHCb</a:t>
            </a:r>
            <a:endParaRPr lang="fr-FR" sz="24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83161" y="5694347"/>
            <a:ext cx="105576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grâce à l’engagement et la peine des personnels du laboratoire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... 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cela fait plus de 30 ans que cela dure!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3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98569" y="262389"/>
            <a:ext cx="826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et le futur auprès d’accélérateurs 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35011" y="128933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nucléaire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39318" y="1319113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des particules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260" y="1196752"/>
            <a:ext cx="4362346" cy="5397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643534" y="1196752"/>
            <a:ext cx="4362346" cy="5397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uban courbé vers le bas 6"/>
          <p:cNvSpPr/>
          <p:nvPr/>
        </p:nvSpPr>
        <p:spPr>
          <a:xfrm>
            <a:off x="1147696" y="2132856"/>
            <a:ext cx="4329910" cy="3384376"/>
          </a:xfrm>
          <a:prstGeom prst="ellipseRibbon">
            <a:avLst/>
          </a:prstGeom>
          <a:solidFill>
            <a:srgbClr val="99FF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  Deux 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projets:</a:t>
            </a:r>
          </a:p>
          <a:p>
            <a:endParaRPr lang="fr-FR" sz="1000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-  Accélérateur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     européen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électrons ≥</a:t>
            </a:r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15 </a:t>
            </a:r>
            <a:r>
              <a:rPr lang="fr-FR" dirty="0" err="1">
                <a:solidFill>
                  <a:srgbClr val="0000CC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fr-FR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- Ions lourds</a:t>
            </a:r>
          </a:p>
          <a:p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     relativistes.</a:t>
            </a:r>
          </a:p>
        </p:txBody>
      </p:sp>
      <p:sp>
        <p:nvSpPr>
          <p:cNvPr id="8" name="Ruban courbé vers le bas 7"/>
          <p:cNvSpPr/>
          <p:nvPr/>
        </p:nvSpPr>
        <p:spPr>
          <a:xfrm>
            <a:off x="6652384" y="2132856"/>
            <a:ext cx="4329910" cy="3384376"/>
          </a:xfrm>
          <a:prstGeom prst="ellipseRibbon">
            <a:avLst/>
          </a:prstGeom>
          <a:solidFill>
            <a:srgbClr val="99FF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fr-FR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2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485779" y="2378028"/>
            <a:ext cx="5322872" cy="1944216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Juin</a:t>
            </a:r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1981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 Vazeille\Desktop\30 ans après\Villars-sur-ol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36" y="-54005"/>
            <a:ext cx="9252520" cy="69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096859" y="-67613"/>
            <a:ext cx="6641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Réunion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ECFA à Villars-sur-</a:t>
            </a:r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Ollon</a:t>
            </a:r>
            <a:endParaRPr lang="en-GB" sz="3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Alpes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Vaudoises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Suisse)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93" y="1058742"/>
            <a:ext cx="5983209" cy="122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98" y="2781545"/>
            <a:ext cx="2949896" cy="323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818" y="2564904"/>
            <a:ext cx="2768723" cy="367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467648" y="4861609"/>
            <a:ext cx="3162846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Création de l’équipe</a:t>
            </a:r>
            <a:r>
              <a:rPr lang="fr-FR" sz="2000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LEP … puis collaborations</a:t>
            </a:r>
          </a:p>
          <a:p>
            <a:pPr algn="ctr"/>
            <a:r>
              <a:rPr lang="fr-FR" sz="2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ELECTRA et ALEPH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91542" y="1208336"/>
            <a:ext cx="2315057" cy="923330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Participation LPC: </a:t>
            </a:r>
          </a:p>
          <a:p>
            <a:pPr algn="ctr"/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Louis </a:t>
            </a:r>
            <a:r>
              <a:rPr lang="fr-FR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Méritet</a:t>
            </a:r>
            <a:endParaRPr lang="fr-FR" dirty="0" smtClean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à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la demande de FV.</a:t>
            </a:r>
            <a:endParaRPr lang="fr-FR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14549" y="2840368"/>
            <a:ext cx="3215945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FV et LM (courrier interne):</a:t>
            </a:r>
          </a:p>
          <a:p>
            <a:pPr algn="ctr"/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i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nformation du LPC</a:t>
            </a:r>
          </a:p>
          <a:p>
            <a:pPr algn="ctr"/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et collection des</a:t>
            </a:r>
          </a:p>
          <a:p>
            <a:pPr algn="ctr"/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xpressions d’intérêt.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8836321" y="4136512"/>
            <a:ext cx="242316" cy="64807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573817" y="5949280"/>
            <a:ext cx="2768723" cy="3095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3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08" y="2132856"/>
            <a:ext cx="5465415" cy="45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38975" y="385535"/>
            <a:ext cx="8369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L’équipe LEP initiale va devenir l’équipe ALEPH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évoluer pendant de nombreuses années: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M. Brossard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A. Falvard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 Jousset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2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J.L. Lateulère</a:t>
            </a:r>
            <a:r>
              <a:rPr lang="fr-FR" sz="2000" i="1" baseline="30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3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B. Michel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J.C .Montret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2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J. Prat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Querrou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4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Vazeille</a:t>
            </a:r>
            <a:r>
              <a:rPr lang="fr-FR" sz="2000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5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5187" y="310534"/>
            <a:ext cx="8369345" cy="15081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84277" y="2164794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omic Sans MS" panose="030F0702030302020204" pitchFamily="66" charset="0"/>
              </a:rPr>
              <a:t>Détecteur ALEPH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083478" y="5085375"/>
            <a:ext cx="16674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Electronique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DM2 Orsay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Doctorant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4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NA9 CERN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5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R608 CERN</a:t>
            </a:r>
            <a:endParaRPr lang="fr-FR" i="1" baseline="30000" dirty="0" smtClean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6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 Vazeille\Desktop\Archamps\CERN_géné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7385"/>
            <a:ext cx="9180512" cy="69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771946" y="116632"/>
            <a:ext cx="6591868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GB" sz="5400" b="1" cap="all" dirty="0" err="1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Trente</a:t>
            </a:r>
            <a:r>
              <a:rPr lang="en-GB" sz="5400" b="1" cap="all" dirty="0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 </a:t>
            </a:r>
            <a:r>
              <a:rPr lang="en-GB" sz="5400" b="1" cap="all" dirty="0" err="1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ans</a:t>
            </a:r>
            <a:r>
              <a:rPr lang="en-GB" sz="5400" b="1" cap="all" dirty="0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 </a:t>
            </a:r>
          </a:p>
          <a:p>
            <a:pPr algn="ctr"/>
            <a:r>
              <a:rPr lang="en-GB" sz="5400" b="1" cap="all" dirty="0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et un </a:t>
            </a:r>
            <a:r>
              <a:rPr lang="en-GB" sz="5400" b="1" cap="all" dirty="0" err="1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peu</a:t>
            </a:r>
            <a:r>
              <a:rPr lang="en-GB" sz="5400" b="1" cap="all" dirty="0" smtClean="0">
                <a:ln w="0"/>
                <a:solidFill>
                  <a:srgbClr val="000066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 plus…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91040" y="6165304"/>
            <a:ext cx="2836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François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Vazeille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LPC (1</a:t>
            </a:r>
            <a:r>
              <a:rPr lang="fr-FR" baseline="30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er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décembre 2022)</a:t>
            </a:r>
            <a:endParaRPr lang="fr-FR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9914772" y="3242712"/>
            <a:ext cx="789740" cy="47432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7752184" y="2420888"/>
            <a:ext cx="789740" cy="47432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5951984" y="2204864"/>
            <a:ext cx="789740" cy="474320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33936" y="3441774"/>
            <a:ext cx="58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5400" b="1" cap="all" dirty="0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Le LHC au </a:t>
            </a:r>
            <a:r>
              <a:rPr lang="en-GB" sz="5400" b="1" cap="all" dirty="0" smtClean="0">
                <a:ln w="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  <a:sym typeface="Symbol"/>
              </a:rPr>
              <a:t>LPC </a:t>
            </a:r>
            <a:endParaRPr lang="en-GB" sz="5400" b="1" cap="all" dirty="0">
              <a:ln w="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13982" y="93808"/>
            <a:ext cx="9151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Performances de l’accélérateur au-delà des prévisions (Energie, Luminosité).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Une moisson de résultats physiques de précision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Très fortes contraintes sur le Modèle Standard des particules élémentaires.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20983" y="1484784"/>
            <a:ext cx="321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Et puis … le terrible moment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4" name="Picture 4" descr="DV00019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4" t="9178" r="19873" b="27603"/>
          <a:stretch>
            <a:fillRect/>
          </a:stretch>
        </p:blipFill>
        <p:spPr bwMode="auto">
          <a:xfrm>
            <a:off x="1300039" y="2780928"/>
            <a:ext cx="19319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0011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39" y="2450877"/>
            <a:ext cx="625834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011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86" y="1196752"/>
            <a:ext cx="631199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 flipH="1">
            <a:off x="9028837" y="2196877"/>
            <a:ext cx="1562218" cy="911225"/>
          </a:xfrm>
          <a:prstGeom prst="wedgeEllipseCallout">
            <a:avLst>
              <a:gd name="adj1" fmla="val -43750"/>
              <a:gd name="adj2" fmla="val 69829"/>
            </a:avLst>
          </a:prstGeom>
          <a:solidFill>
            <a:srgbClr val="92D050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en-US" altLang="en-US" sz="18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9241463" y="2396788"/>
            <a:ext cx="12168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100" dirty="0">
                <a:solidFill>
                  <a:srgbClr val="000000"/>
                </a:solidFill>
                <a:latin typeface="Comic Sans MS" panose="030F0702030302020204" pitchFamily="66" charset="0"/>
              </a:rPr>
              <a:t>Goodbye my friends I must move 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27771" y="1484784"/>
            <a:ext cx="2512227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PUIS:</a:t>
            </a:r>
          </a:p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moment terrible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novembre 2000.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24654" y="5890046"/>
            <a:ext cx="2406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Extrait</a:t>
            </a:r>
            <a:r>
              <a:rPr lang="en-GB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S. Myers</a:t>
            </a:r>
          </a:p>
          <a:p>
            <a:pPr algn="ctr">
              <a:spcBef>
                <a:spcPct val="0"/>
              </a:spcBef>
            </a:pPr>
            <a:r>
              <a:rPr lang="en-GB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LEP 30 </a:t>
            </a:r>
            <a:r>
              <a:rPr lang="en-GB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Colloquium</a:t>
            </a:r>
          </a:p>
          <a:p>
            <a:pPr algn="ctr">
              <a:spcBef>
                <a:spcPct val="0"/>
              </a:spcBef>
            </a:pP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(28 </a:t>
            </a:r>
            <a:r>
              <a:rPr lang="en-US" alt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Novembre</a:t>
            </a:r>
            <a:r>
              <a:rPr lang="en-US" alt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2019)</a:t>
            </a:r>
            <a:endParaRPr lang="en-US" alt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Parchemin horizontal 10"/>
          <p:cNvSpPr/>
          <p:nvPr/>
        </p:nvSpPr>
        <p:spPr>
          <a:xfrm>
            <a:off x="890713" y="4647183"/>
            <a:ext cx="2629346" cy="205228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omic Sans MS" panose="030F0702030302020204" pitchFamily="66" charset="0"/>
              </a:rPr>
              <a:t>E</a:t>
            </a:r>
            <a:r>
              <a:rPr lang="fr-FR" dirty="0" smtClean="0">
                <a:latin typeface="Comic Sans MS" panose="030F0702030302020204" pitchFamily="66" charset="0"/>
              </a:rPr>
              <a:t>quipe ALEPH/LPC </a:t>
            </a:r>
            <a:r>
              <a:rPr lang="fr-FR" sz="2000" dirty="0" smtClean="0">
                <a:latin typeface="Comic Sans MS" panose="030F0702030302020204" pitchFamily="66" charset="0"/>
              </a:rPr>
              <a:t>jusqu’à 2004 environ: </a:t>
            </a:r>
            <a:r>
              <a:rPr lang="fr-FR" sz="2000" dirty="0">
                <a:latin typeface="Comic Sans MS" panose="030F0702030302020204" pitchFamily="66" charset="0"/>
              </a:rPr>
              <a:t>f</a:t>
            </a:r>
            <a:r>
              <a:rPr lang="fr-FR" sz="2000" dirty="0" smtClean="0">
                <a:latin typeface="Comic Sans MS" panose="030F0702030302020204" pitchFamily="66" charset="0"/>
              </a:rPr>
              <a:t>in d’un programme de près de 25 ans!</a:t>
            </a:r>
            <a:endParaRPr lang="fr-F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83038" y="335558"/>
            <a:ext cx="69172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Mais pourquoi fallait-il une machine</a:t>
            </a:r>
          </a:p>
          <a:p>
            <a:pPr algn="ctr"/>
            <a:r>
              <a:rPr lang="fr-FR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aussi grande ?</a:t>
            </a:r>
            <a:endParaRPr lang="fr-FR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31937" y="1628800"/>
            <a:ext cx="7988085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La taille de l’accélérateur dépend: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- de l’énergie requise,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- de la nature de la particule accélérée,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- du type d’accélérateur,</a:t>
            </a:r>
          </a:p>
          <a:p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et aussi des possibilités techniques, financières … et politiques.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171301" y="3933056"/>
            <a:ext cx="7556037" cy="266429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68537" y="4725144"/>
            <a:ext cx="4112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… et d’une autre chose</a:t>
            </a:r>
          </a:p>
          <a:p>
            <a:pPr algn="ctr"/>
            <a:r>
              <a:rPr lang="fr-FR" sz="2400" dirty="0">
                <a:solidFill>
                  <a:srgbClr val="0000CC"/>
                </a:solidFill>
                <a:latin typeface="Comic Sans MS" panose="030F0702030302020204" pitchFamily="66" charset="0"/>
              </a:rPr>
              <a:t>q</a:t>
            </a:r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ue nous verrons plus loin …</a:t>
            </a:r>
            <a:endParaRPr lang="fr-FR" sz="24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442037" y="4448144"/>
            <a:ext cx="29690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LEP et le LHC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sont des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Synchrotrons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3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5721466" y="945160"/>
            <a:ext cx="3419706" cy="3447600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5634542" y="873152"/>
            <a:ext cx="3600000" cy="360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814542" y="1053152"/>
            <a:ext cx="3240000" cy="324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74902" y="2313312"/>
            <a:ext cx="432048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562534" y="2313312"/>
            <a:ext cx="432048" cy="720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670566" y="2313112"/>
            <a:ext cx="180000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9018918" y="2313312"/>
            <a:ext cx="180000" cy="7200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977542" y="801144"/>
            <a:ext cx="914400" cy="4320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977542" y="4113512"/>
            <a:ext cx="914400" cy="4320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8614226">
            <a:off x="5773143" y="1354558"/>
            <a:ext cx="914400" cy="432048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 rot="19026406">
            <a:off x="8201983" y="3591245"/>
            <a:ext cx="914400" cy="4320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 rot="2591279">
            <a:off x="5763603" y="3592206"/>
            <a:ext cx="914400" cy="4320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 rot="3091852">
            <a:off x="8201983" y="1360993"/>
            <a:ext cx="914400" cy="4320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560736" y="187447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Injecteur</a:t>
            </a:r>
            <a:endParaRPr lang="fr-FR" dirty="0">
              <a:solidFill>
                <a:srgbClr val="FF99C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50209" y="935290"/>
            <a:ext cx="1300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Optique</a:t>
            </a:r>
          </a:p>
          <a:p>
            <a:pPr algn="ctr"/>
            <a:r>
              <a:rPr lang="fr-FR" dirty="0">
                <a:solidFill>
                  <a:srgbClr val="FF99CC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’injection</a:t>
            </a:r>
            <a:endParaRPr lang="fr-FR" dirty="0">
              <a:solidFill>
                <a:srgbClr val="FF99CC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740481" y="154813"/>
            <a:ext cx="138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Aimants de</a:t>
            </a:r>
          </a:p>
          <a:p>
            <a:pPr algn="ctr"/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déflexion</a:t>
            </a:r>
            <a:endParaRPr lang="fr-FR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686831" y="2387061"/>
            <a:ext cx="172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Cavités RF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accélératrices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239352" y="1377208"/>
            <a:ext cx="29329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chaque tour: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pport d’énergie</a:t>
            </a:r>
          </a:p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  énergie nominale,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 maintien de l’énergie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ominale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,</a:t>
            </a:r>
            <a:endParaRPr lang="fr-FR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fr-FR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et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maintien des particules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en paquets.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999574" y="82805"/>
            <a:ext cx="2914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Trajectoire fixe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indépendante de l’énergie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8025721" y="565068"/>
            <a:ext cx="973853" cy="4995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016496" y="5085184"/>
            <a:ext cx="827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hamps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magnétique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(aimants) et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électrique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(cavités RF)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synchronisés avec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la fréquence de rotation des particules, donc de leur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énergie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4857370" y="1809256"/>
            <a:ext cx="903196" cy="260110"/>
          </a:xfrm>
          <a:prstGeom prst="straightConnector1">
            <a:avLst/>
          </a:prstGeom>
          <a:ln w="28575">
            <a:solidFill>
              <a:srgbClr val="FF99CC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09387" y="5713251"/>
            <a:ext cx="8711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Sur cet exemple, il y a 2 sections droites: cavités RF.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Il peut y avoir plus de sections droites: zones de collisions et des expériences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66604" y="6350290"/>
            <a:ext cx="8138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Accélérateur non circulaire: alternances de sections droites et d’arcs.</a:t>
            </a:r>
            <a:r>
              <a:rPr lang="fr-FR" dirty="0">
                <a:sym typeface="Symbol"/>
              </a:rPr>
              <a:t>.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52823" y="329731"/>
            <a:ext cx="2417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Qu’est-ce qu’un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Synchrotron ?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Parchemin horizontal 26"/>
          <p:cNvSpPr/>
          <p:nvPr/>
        </p:nvSpPr>
        <p:spPr>
          <a:xfrm>
            <a:off x="93569" y="3023946"/>
            <a:ext cx="5160606" cy="2289466"/>
          </a:xfrm>
          <a:prstGeom prst="horizontalScroll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i="1" dirty="0" smtClean="0">
                <a:solidFill>
                  <a:schemeClr val="tx1"/>
                </a:solidFill>
              </a:rPr>
              <a:t>Voir aussi</a:t>
            </a:r>
            <a:r>
              <a:rPr lang="fr-FR" i="1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fr-FR" i="1" dirty="0" smtClean="0">
                <a:solidFill>
                  <a:schemeClr val="tx1"/>
                </a:solidFill>
              </a:rPr>
              <a:t> ″Et </a:t>
            </a:r>
            <a:r>
              <a:rPr lang="fr-FR" i="1" dirty="0">
                <a:solidFill>
                  <a:schemeClr val="tx1"/>
                </a:solidFill>
              </a:rPr>
              <a:t>si nous parlions du premier collisionneur de hadrons et de son héritage?″</a:t>
            </a:r>
          </a:p>
          <a:p>
            <a:pPr algn="ctr"/>
            <a:r>
              <a:rPr lang="fr-FR" i="1" dirty="0" smtClean="0">
                <a:solidFill>
                  <a:schemeClr val="tx1"/>
                </a:solidFill>
              </a:rPr>
              <a:t>Séminaire </a:t>
            </a:r>
            <a:r>
              <a:rPr lang="fr-FR" i="1" dirty="0">
                <a:solidFill>
                  <a:schemeClr val="tx1"/>
                </a:solidFill>
              </a:rPr>
              <a:t>LPC du 17 décembre 2021</a:t>
            </a:r>
          </a:p>
          <a:p>
            <a:pPr algn="ctr"/>
            <a:r>
              <a:rPr lang="fr-FR" i="1" dirty="0">
                <a:solidFill>
                  <a:schemeClr val="tx1"/>
                </a:solidFill>
              </a:rPr>
              <a:t>https://indico.in2p3.fr/event/24684/</a:t>
            </a:r>
          </a:p>
        </p:txBody>
      </p:sp>
    </p:spTree>
    <p:extLst>
      <p:ext uri="{BB962C8B-B14F-4D97-AF65-F5344CB8AC3E}">
        <p14:creationId xmlns:p14="http://schemas.microsoft.com/office/powerpoint/2010/main" val="6881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2" grpId="0"/>
      <p:bldP spid="24" grpId="0"/>
      <p:bldP spid="25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9113" y="1911635"/>
            <a:ext cx="3816424" cy="286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8165521" y="3752458"/>
            <a:ext cx="91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 descr="C:\Users\François Vazeille\Desktop\30 ans après\Annea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14" y="1889658"/>
            <a:ext cx="3816085" cy="2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>
            <a:off x="2394834" y="2154679"/>
            <a:ext cx="2541984" cy="23437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135104" y="4368176"/>
            <a:ext cx="224880" cy="28496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4008056" y="4368176"/>
            <a:ext cx="257648" cy="284960"/>
          </a:xfrm>
          <a:prstGeom prst="straightConnector1">
            <a:avLst/>
          </a:prstGeom>
          <a:ln w="28575">
            <a:solidFill>
              <a:srgbClr val="66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456243" y="236794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56104" y="404108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84450" y="236263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63208" y="403697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37490" y="434680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059139" y="402282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413682" y="401374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37530" y="206413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X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8838746" y="2515109"/>
            <a:ext cx="169167" cy="1846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 flipV="1">
            <a:off x="9414810" y="2914655"/>
            <a:ext cx="155808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409439" y="188640"/>
            <a:ext cx="5351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Synchrotrons en mode collisionneur: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 possibilités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350402" y="1368053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 Synchrotron unique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28336" y="1340768"/>
            <a:ext cx="3462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Deux Synchrotrons entrelacés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167021" y="4891400"/>
            <a:ext cx="31678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Particules  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bleu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verte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</a:t>
            </a:r>
            <a:endParaRPr lang="fr-FR" dirty="0" smtClean="0">
              <a:solidFill>
                <a:srgbClr val="66FF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charges électriques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signes opposés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776030" y="4891400"/>
            <a:ext cx="31678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Particules 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 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bleu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verte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</a:t>
            </a:r>
            <a:endParaRPr lang="fr-FR" dirty="0" smtClean="0">
              <a:solidFill>
                <a:srgbClr val="66FF3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charges électriques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même signe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823419" y="5814730"/>
            <a:ext cx="4054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Autres exemples: 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proton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antiproton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SPS collisionneur et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Tevatron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776030" y="5831313"/>
            <a:ext cx="400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Autre exemple: 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proton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proton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ISR (aussi </a:t>
            </a:r>
            <a:r>
              <a:rPr lang="fr-FR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prot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FR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antipr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135104" y="2853571"/>
            <a:ext cx="11256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latin typeface="Comic Sans MS" panose="030F0702030302020204" pitchFamily="66" charset="0"/>
              </a:rPr>
              <a:t>LEP</a:t>
            </a:r>
          </a:p>
          <a:p>
            <a:pPr algn="ctr"/>
            <a:r>
              <a:rPr lang="fr-FR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fr-FR" sz="32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+</a:t>
            </a:r>
            <a:r>
              <a:rPr lang="fr-FR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  <a:r>
              <a:rPr lang="fr-FR" sz="3200" baseline="30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</a:t>
            </a:r>
            <a:r>
              <a:rPr lang="fr-FR" sz="3200" dirty="0" smtClean="0">
                <a:latin typeface="Comic Sans MS" panose="030F0702030302020204" pitchFamily="66" charset="0"/>
              </a:rPr>
              <a:t> </a:t>
            </a:r>
            <a:endParaRPr lang="fr-FR" sz="3200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58850" y="2910213"/>
            <a:ext cx="9733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3200" dirty="0" smtClean="0">
                <a:latin typeface="Comic Sans MS" panose="030F0702030302020204" pitchFamily="66" charset="0"/>
              </a:rPr>
              <a:t>LHC</a:t>
            </a:r>
          </a:p>
          <a:p>
            <a:pPr lvl="0" algn="ctr"/>
            <a:r>
              <a:rPr lang="fr-FR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r>
              <a:rPr lang="fr-FR" sz="32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+ </a:t>
            </a:r>
            <a:r>
              <a:rPr lang="fr-FR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</a:t>
            </a:r>
            <a:r>
              <a:rPr lang="fr-FR" sz="3200" baseline="30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+</a:t>
            </a:r>
            <a:endParaRPr lang="fr-FR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0472431" y="2641628"/>
            <a:ext cx="1550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aussi:</a:t>
            </a:r>
          </a:p>
          <a:p>
            <a:r>
              <a:rPr lang="fr-FR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Ion</a:t>
            </a:r>
            <a:r>
              <a:rPr lang="fr-FR" sz="24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+</a:t>
            </a:r>
            <a:r>
              <a:rPr lang="fr-FR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Ion</a:t>
            </a:r>
            <a:r>
              <a:rPr lang="fr-FR" sz="2400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+</a:t>
            </a:r>
            <a:r>
              <a:rPr lang="fr-FR" sz="2400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r>
              <a:rPr lang="fr-FR" sz="24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+</a:t>
            </a:r>
            <a:r>
              <a:rPr lang="fr-FR" sz="2400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Ion</a:t>
            </a:r>
            <a:r>
              <a:rPr lang="fr-FR" sz="2400" baseline="30000" dirty="0">
                <a:solidFill>
                  <a:srgbClr val="00B050"/>
                </a:solidFill>
                <a:latin typeface="Comic Sans MS" panose="030F0702030302020204" pitchFamily="66" charset="0"/>
              </a:rPr>
              <a:t>+</a:t>
            </a:r>
            <a:endParaRPr lang="fr-FR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12746" y="183684"/>
            <a:ext cx="8198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Deux problèmes intrinsèques majeurs à résoudre (… et 2 petites formules)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lorsque les énergies nominales sont élevées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(et d’autres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problèmes évidemment plus techniques et ignorés ici)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688" y="1340768"/>
            <a:ext cx="4446128" cy="51125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508166" y="1340768"/>
            <a:ext cx="4424360" cy="51125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64549" y="144872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Rayonnement synchrotron</a:t>
            </a:r>
            <a:endParaRPr lang="fr-FR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60118" y="1467054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Champs magnétiques</a:t>
            </a:r>
            <a:endParaRPr lang="fr-FR" sz="24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47696" y="2060848"/>
            <a:ext cx="4198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Rayonnement anisotrope émis par une</a:t>
            </a:r>
          </a:p>
          <a:p>
            <a:pPr algn="ctr"/>
            <a:r>
              <a:rPr lang="fr-FR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fr-FR" smtClean="0">
                <a:solidFill>
                  <a:schemeClr val="bg1"/>
                </a:solidFill>
                <a:latin typeface="Comic Sans MS" panose="030F0702030302020204" pitchFamily="66" charset="0"/>
              </a:rPr>
              <a:t>articule relativiste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qui a une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Trajectoire courbée (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r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ayon 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 accélération transverse.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77602" y="2308238"/>
            <a:ext cx="3938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Capables d’assurer la trajectoire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circulaire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souhaitée (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rayon 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Aimants dipolaires performants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07736" y="3316342"/>
            <a:ext cx="3445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Perte d’énergie E/seconde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(Puissance dissipée).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219704" y="4355812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E = a 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(E/M)</a:t>
            </a:r>
            <a:r>
              <a:rPr lang="fr-FR" baseline="300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4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Q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/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R</a:t>
            </a:r>
            <a:r>
              <a:rPr lang="fr-FR" baseline="30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2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48695" y="3962673"/>
            <a:ext cx="16914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Constante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E: Energie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M: Masse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 : charge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élec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R: Rayon courbure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7696" y="5132224"/>
            <a:ext cx="443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(E/M)</a:t>
            </a:r>
            <a:r>
              <a:rPr lang="fr-FR" baseline="30000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4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très grand si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E grand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et</a:t>
            </a:r>
            <a:r>
              <a:rPr lang="fr-FR" dirty="0" smtClean="0"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M petit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47696" y="5641134"/>
            <a:ext cx="433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Pour réduire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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Compenser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(E/M)</a:t>
            </a:r>
            <a:r>
              <a:rPr lang="fr-FR" baseline="30000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4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</a:t>
            </a:r>
          </a:p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               par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R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très grand.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23201" y="392376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b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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/ (Q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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044122" y="3639507"/>
            <a:ext cx="1744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constante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P: impulsion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 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: charge </a:t>
            </a:r>
            <a:r>
              <a:rPr lang="fr-FR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élec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R: Rayon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courbure 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72308" y="5662989"/>
            <a:ext cx="37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Pour réduire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Compenser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P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</a:t>
            </a:r>
          </a:p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               par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R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très grand.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548150" y="5132224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 grand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 grand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27192" y="424816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Cas du LEP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688" y="1340768"/>
            <a:ext cx="4446128" cy="51125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561951" y="1340768"/>
            <a:ext cx="4424360" cy="51125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364549" y="144872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Rayonnement synchrotron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41895" y="1467054"/>
            <a:ext cx="3108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Champs magnétiques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dipolaires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549021" y="2060848"/>
            <a:ext cx="3594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LEP 1: 45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par exemple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E  0.13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/tour.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LEP 2: 104.5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valeur record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E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 3.7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/tour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687" y="3429000"/>
            <a:ext cx="44461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Mais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les électrons sont ultra-relativistes: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itesse 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 c (lumière dans le vide)</a:t>
            </a:r>
          </a:p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11 245,5 tours/seconde.</a:t>
            </a:r>
          </a:p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Ils perdraient toute leur énergie</a:t>
            </a:r>
          </a:p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          en une seconde au LEP2 !</a:t>
            </a:r>
            <a:endParaRPr lang="fr-FR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30904" y="5304404"/>
            <a:ext cx="3935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Rajout de cavités accélératrices</a:t>
            </a:r>
          </a:p>
          <a:p>
            <a:pPr algn="ctr"/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 supraconductrices à LEP 2.</a:t>
            </a:r>
          </a:p>
          <a:p>
            <a:pPr algn="ctr"/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… le LEP a pu atteindre 104,5 </a:t>
            </a:r>
            <a:r>
              <a:rPr lang="fr-FR" dirty="0" err="1" smtClean="0">
                <a:solidFill>
                  <a:srgbClr val="66FF33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 !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420234" y="2386608"/>
            <a:ext cx="283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&lt; 0.13 Tesla à 104.5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93823" y="3212976"/>
            <a:ext cx="4466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Valeur faible / accélérateurs protons</a:t>
            </a:r>
          </a:p>
          <a:p>
            <a:pPr marL="285750" indent="-285750">
              <a:buFont typeface="Symbol"/>
              <a:buChar char="Þ"/>
            </a:pP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Aimants originaux et bon marché″</a:t>
            </a:r>
          </a:p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 plaques d’acier avec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garnissage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béton</a:t>
            </a:r>
          </a:p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  ( coût/2 par rapport à l’acier massif). 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79033" y="4581128"/>
            <a:ext cx="39901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… mais</a:t>
            </a: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il y a beaucoup d’aimants dipolaires </a:t>
            </a:r>
          </a:p>
          <a:p>
            <a:pPr algn="ctr"/>
            <a:r>
              <a:rPr lang="fr-FR" dirty="0">
                <a:solidFill>
                  <a:srgbClr val="FF9900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t d’autres encore:</a:t>
            </a:r>
          </a:p>
          <a:p>
            <a:pPr algn="ctr"/>
            <a:r>
              <a:rPr lang="fr-FR" dirty="0">
                <a:solidFill>
                  <a:srgbClr val="FF99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3 368 dipôles,</a:t>
            </a:r>
          </a:p>
          <a:p>
            <a:pPr algn="ctr"/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816 Quadripôles, 504 </a:t>
            </a:r>
            <a:r>
              <a:rPr lang="fr-FR" dirty="0" err="1" smtClean="0">
                <a:solidFill>
                  <a:srgbClr val="FF9900"/>
                </a:solidFill>
                <a:latin typeface="Comic Sans MS" panose="030F0702030302020204" pitchFamily="66" charset="0"/>
              </a:rPr>
              <a:t>sextupôles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 …</a:t>
            </a:r>
          </a:p>
          <a:p>
            <a:pPr algn="ctr"/>
            <a:r>
              <a:rPr lang="fr-FR" dirty="0">
                <a:solidFill>
                  <a:srgbClr val="FF9900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t 700 autres aimants.</a:t>
            </a:r>
            <a:endParaRPr lang="fr-FR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3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4892" y="434599"/>
            <a:ext cx="11295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et deux nouvelles petites formules caractérisant les modes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collisionneurs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val 9"/>
          <p:cNvSpPr>
            <a:spLocks noChangeArrowheads="1"/>
          </p:cNvSpPr>
          <p:nvPr/>
        </p:nvSpPr>
        <p:spPr bwMode="auto">
          <a:xfrm>
            <a:off x="2785455" y="1543663"/>
            <a:ext cx="503238" cy="503238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fr-FR" alt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fr-FR" alt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6027130" y="1543663"/>
            <a:ext cx="503238" cy="503238"/>
          </a:xfrm>
          <a:prstGeom prst="ellipse">
            <a:avLst/>
          </a:prstGeom>
          <a:solidFill>
            <a:srgbClr val="66FF33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defRPr/>
            </a:pPr>
            <a:r>
              <a:rPr lang="fr-FR" alt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fr-FR" alt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 rot="19085189">
            <a:off x="3901314" y="1009324"/>
            <a:ext cx="1582738" cy="1657350"/>
          </a:xfrm>
          <a:prstGeom prst="irregularSeal2">
            <a:avLst/>
          </a:prstGeom>
          <a:gradFill rotWithShape="1">
            <a:gsLst>
              <a:gs pos="0">
                <a:srgbClr val="FFFF00"/>
              </a:gs>
              <a:gs pos="50000">
                <a:srgbClr val="FFFF00">
                  <a:gamma/>
                  <a:shade val="46275"/>
                  <a:invGamma/>
                </a:srgbClr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alt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Energie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541785" y="2985043"/>
            <a:ext cx="4854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rgbClr val="CCECFF"/>
                </a:solidFill>
              </a:rPr>
              <a:t>Création</a:t>
            </a:r>
            <a:r>
              <a:rPr lang="fr-FR" altLang="fr-FR" dirty="0">
                <a:solidFill>
                  <a:schemeClr val="bg1"/>
                </a:solidFill>
              </a:rPr>
              <a:t> </a:t>
            </a:r>
            <a:r>
              <a:rPr lang="fr-FR" altLang="fr-FR" dirty="0" smtClean="0">
                <a:solidFill>
                  <a:schemeClr val="bg1"/>
                </a:solidFill>
              </a:rPr>
              <a:t>possible de </a:t>
            </a:r>
            <a:r>
              <a:rPr lang="fr-FR" altLang="fr-FR" dirty="0" smtClean="0">
                <a:solidFill>
                  <a:srgbClr val="FFFF00"/>
                </a:solidFill>
              </a:rPr>
              <a:t>particules</a:t>
            </a:r>
            <a:endParaRPr lang="fr-FR" altLang="fr-FR" dirty="0">
              <a:solidFill>
                <a:srgbClr val="FFFF00"/>
              </a:solidFill>
            </a:endParaRPr>
          </a:p>
          <a:p>
            <a:pPr algn="ctr" eaLnBrk="1" hangingPunct="1"/>
            <a:r>
              <a:rPr lang="fr-FR" altLang="fr-FR" dirty="0" smtClean="0">
                <a:solidFill>
                  <a:schemeClr val="bg1"/>
                </a:solidFill>
              </a:rPr>
              <a:t>et </a:t>
            </a:r>
            <a:r>
              <a:rPr lang="fr-FR" altLang="fr-FR" dirty="0">
                <a:solidFill>
                  <a:srgbClr val="CCECFF"/>
                </a:solidFill>
              </a:rPr>
              <a:t>observation</a:t>
            </a:r>
            <a:r>
              <a:rPr lang="fr-FR" altLang="fr-FR" dirty="0">
                <a:solidFill>
                  <a:schemeClr val="bg1"/>
                </a:solidFill>
              </a:rPr>
              <a:t> dans </a:t>
            </a:r>
            <a:r>
              <a:rPr lang="fr-FR" altLang="fr-FR" dirty="0" smtClean="0">
                <a:solidFill>
                  <a:schemeClr val="bg1"/>
                </a:solidFill>
              </a:rPr>
              <a:t>des </a:t>
            </a:r>
            <a:r>
              <a:rPr lang="fr-FR" altLang="fr-FR" dirty="0">
                <a:solidFill>
                  <a:schemeClr val="bg1"/>
                </a:solidFill>
              </a:rPr>
              <a:t>grands détecteurs.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033927" y="1471134"/>
            <a:ext cx="2416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sz="3600" dirty="0" smtClean="0">
                <a:solidFill>
                  <a:schemeClr val="bg1"/>
                </a:solidFill>
              </a:rPr>
              <a:t>E </a:t>
            </a:r>
            <a:r>
              <a:rPr lang="fr-FR" altLang="fr-FR" sz="3600" dirty="0" smtClean="0">
                <a:solidFill>
                  <a:schemeClr val="bg1"/>
                </a:solidFill>
                <a:sym typeface="Symbol"/>
              </a:rPr>
              <a:t></a:t>
            </a:r>
            <a:r>
              <a:rPr lang="fr-FR" altLang="fr-FR" sz="3600" dirty="0" smtClean="0">
                <a:solidFill>
                  <a:srgbClr val="FFFF00"/>
                </a:solidFill>
              </a:rPr>
              <a:t> </a:t>
            </a:r>
            <a:r>
              <a:rPr lang="fr-FR" altLang="fr-FR" sz="3600" dirty="0" err="1" smtClean="0">
                <a:solidFill>
                  <a:srgbClr val="00FFFF"/>
                </a:solidFill>
              </a:rPr>
              <a:t>E</a:t>
            </a:r>
            <a:r>
              <a:rPr lang="fr-FR" altLang="fr-FR" sz="3600" baseline="-25000" dirty="0" err="1">
                <a:solidFill>
                  <a:srgbClr val="00FFFF"/>
                </a:solidFill>
              </a:rPr>
              <a:t>a</a:t>
            </a:r>
            <a:r>
              <a:rPr lang="fr-FR" altLang="fr-FR" sz="3600" dirty="0" smtClean="0">
                <a:solidFill>
                  <a:srgbClr val="FFFF00"/>
                </a:solidFill>
              </a:rPr>
              <a:t> </a:t>
            </a:r>
            <a:r>
              <a:rPr lang="fr-FR" altLang="fr-FR" sz="3600" dirty="0">
                <a:solidFill>
                  <a:schemeClr val="bg1"/>
                </a:solidFill>
              </a:rPr>
              <a:t>+</a:t>
            </a:r>
            <a:r>
              <a:rPr lang="fr-FR" altLang="fr-FR" sz="3600" dirty="0">
                <a:solidFill>
                  <a:srgbClr val="FFFF00"/>
                </a:solidFill>
              </a:rPr>
              <a:t> </a:t>
            </a:r>
            <a:r>
              <a:rPr lang="fr-FR" altLang="fr-FR" sz="3600" dirty="0" err="1" smtClean="0">
                <a:solidFill>
                  <a:srgbClr val="66FF33"/>
                </a:solidFill>
              </a:rPr>
              <a:t>E</a:t>
            </a:r>
            <a:r>
              <a:rPr lang="fr-FR" altLang="fr-FR" sz="3600" baseline="-25000" dirty="0" err="1">
                <a:solidFill>
                  <a:srgbClr val="66FF33"/>
                </a:solidFill>
              </a:rPr>
              <a:t>b</a:t>
            </a:r>
            <a:endParaRPr lang="fr-FR" altLang="fr-FR" sz="36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02074" y="2233605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E</a:t>
            </a:r>
            <a:r>
              <a:rPr lang="fr-FR" sz="2400" baseline="-25000" dirty="0" err="1">
                <a:solidFill>
                  <a:srgbClr val="00FFFF"/>
                </a:solidFill>
                <a:latin typeface="Comic Sans MS" panose="030F0702030302020204" pitchFamily="66" charset="0"/>
              </a:rPr>
              <a:t>a</a:t>
            </a:r>
            <a:endParaRPr lang="fr-FR" sz="2400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23682" y="2233605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66FF33"/>
                </a:solidFill>
                <a:latin typeface="Comic Sans MS" panose="030F0702030302020204" pitchFamily="66" charset="0"/>
              </a:rPr>
              <a:t>E</a:t>
            </a:r>
            <a:r>
              <a:rPr lang="fr-FR" sz="2400" baseline="-25000" dirty="0" err="1">
                <a:solidFill>
                  <a:srgbClr val="66FF33"/>
                </a:solidFill>
                <a:latin typeface="Comic Sans MS" panose="030F0702030302020204" pitchFamily="66" charset="0"/>
              </a:rPr>
              <a:t>b</a:t>
            </a:r>
            <a:endParaRPr lang="fr-FR" sz="2400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58682" y="3797235"/>
            <a:ext cx="3278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Soit     </a:t>
            </a:r>
            <a:r>
              <a:rPr lang="fr-FR" altLang="fr-FR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fr-FR" alt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+ </a:t>
            </a:r>
            <a:r>
              <a:rPr lang="fr-FR" altLang="fr-FR" sz="2800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fr-FR" alt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alt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</a:t>
            </a:r>
            <a:r>
              <a:rPr lang="fr-FR" altLang="fr-F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/>
              </a:rPr>
              <a:t>c</a:t>
            </a:r>
            <a:r>
              <a:rPr lang="fr-FR" altLang="fr-FR" sz="28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alt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+ </a:t>
            </a:r>
            <a:r>
              <a:rPr lang="fr-FR" alt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Symbol"/>
              </a:rPr>
              <a:t>X</a:t>
            </a:r>
            <a:endParaRPr lang="fr-FR" alt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763137" y="3789040"/>
            <a:ext cx="4788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Nombre </a:t>
            </a:r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de particules </a:t>
            </a:r>
            <a:r>
              <a:rPr lang="fr-F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?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90730" y="4914746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= </a:t>
            </a:r>
            <a:r>
              <a:rPr lang="en-US" altLang="fr-FR" sz="3600" dirty="0">
                <a:solidFill>
                  <a:srgbClr val="FF0000"/>
                </a:solidFill>
                <a:latin typeface="Script MT Bold" pitchFamily="66" charset="0"/>
              </a:rPr>
              <a:t>L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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78962" y="4653136"/>
            <a:ext cx="634981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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liée à la probabilité de création de la particule c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   appelée Section efficace.</a:t>
            </a:r>
          </a:p>
          <a:p>
            <a:r>
              <a:rPr lang="en-US" altLang="fr-FR" sz="2800" dirty="0">
                <a:solidFill>
                  <a:srgbClr val="FF0000"/>
                </a:solidFill>
                <a:latin typeface="Script MT Bold" pitchFamily="66" charset="0"/>
              </a:rPr>
              <a:t>L</a:t>
            </a:r>
            <a:r>
              <a:rPr lang="en-US" altLang="fr-FR" sz="2000" dirty="0">
                <a:solidFill>
                  <a:srgbClr val="FF0000"/>
                </a:solidFill>
                <a:latin typeface="Script MT Bold" pitchFamily="66" charset="0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: Luminosité du collisionneur, propre à la machine.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378762" y="6121240"/>
            <a:ext cx="733085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 la production de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est rare, </a:t>
            </a:r>
            <a:r>
              <a:rPr lang="en-US" altLang="fr-FR" sz="2800" dirty="0">
                <a:solidFill>
                  <a:srgbClr val="FF0000"/>
                </a:solidFill>
                <a:latin typeface="Script MT Bold" pitchFamily="66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doit être grande.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7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418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0.00533 L -0.11823 -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03239" y="889366"/>
            <a:ext cx="6477000" cy="633413"/>
            <a:chOff x="68" y="2115"/>
            <a:chExt cx="5410" cy="543"/>
          </a:xfrm>
        </p:grpSpPr>
        <p:sp>
          <p:nvSpPr>
            <p:cNvPr id="3" name="Oval 5"/>
            <p:cNvSpPr>
              <a:spLocks noChangeAspect="1" noChangeArrowheads="1"/>
            </p:cNvSpPr>
            <p:nvPr/>
          </p:nvSpPr>
          <p:spPr bwMode="auto">
            <a:xfrm>
              <a:off x="261" y="2387"/>
              <a:ext cx="453" cy="27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4" name="Oval 6"/>
            <p:cNvSpPr>
              <a:spLocks noChangeAspect="1" noChangeArrowheads="1"/>
            </p:cNvSpPr>
            <p:nvPr/>
          </p:nvSpPr>
          <p:spPr bwMode="auto">
            <a:xfrm>
              <a:off x="1214" y="2414"/>
              <a:ext cx="340" cy="2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2166" y="2469"/>
              <a:ext cx="227" cy="1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6" name="Oval 8"/>
            <p:cNvSpPr>
              <a:spLocks noChangeArrowheads="1"/>
            </p:cNvSpPr>
            <p:nvPr/>
          </p:nvSpPr>
          <p:spPr bwMode="auto">
            <a:xfrm>
              <a:off x="3074" y="2460"/>
              <a:ext cx="227" cy="13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7" name="Oval 9"/>
            <p:cNvSpPr>
              <a:spLocks noChangeAspect="1" noChangeArrowheads="1"/>
            </p:cNvSpPr>
            <p:nvPr/>
          </p:nvSpPr>
          <p:spPr bwMode="auto">
            <a:xfrm>
              <a:off x="3935" y="2411"/>
              <a:ext cx="340" cy="2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8" name="Oval 10"/>
            <p:cNvSpPr>
              <a:spLocks noChangeAspect="1" noChangeArrowheads="1"/>
            </p:cNvSpPr>
            <p:nvPr/>
          </p:nvSpPr>
          <p:spPr bwMode="auto">
            <a:xfrm>
              <a:off x="4797" y="2387"/>
              <a:ext cx="453" cy="271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68" y="2523"/>
              <a:ext cx="264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flipH="1">
              <a:off x="2756" y="2523"/>
              <a:ext cx="2722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2610" y="2115"/>
              <a:ext cx="38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fr-FR" sz="1800" b="1">
                  <a:solidFill>
                    <a:schemeClr val="bg1"/>
                  </a:solidFill>
                  <a:latin typeface="Arial" pitchFamily="34" charset="0"/>
                </a:rPr>
                <a:t>IP </a:t>
              </a:r>
            </a:p>
          </p:txBody>
        </p:sp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207794" y="2951506"/>
            <a:ext cx="6694488" cy="2119313"/>
            <a:chOff x="381000" y="2667000"/>
            <a:chExt cx="6693694" cy="2119068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 rot="-1177541">
              <a:off x="4056324" y="3468010"/>
              <a:ext cx="273630" cy="1602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" name="Oval 8"/>
            <p:cNvSpPr>
              <a:spLocks noChangeAspect="1" noChangeArrowheads="1"/>
            </p:cNvSpPr>
            <p:nvPr/>
          </p:nvSpPr>
          <p:spPr bwMode="auto">
            <a:xfrm rot="-1177541">
              <a:off x="4877214" y="3121691"/>
              <a:ext cx="409843" cy="2391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" name="Oval 9"/>
            <p:cNvSpPr>
              <a:spLocks noChangeAspect="1" noChangeArrowheads="1"/>
            </p:cNvSpPr>
            <p:nvPr/>
          </p:nvSpPr>
          <p:spPr bwMode="auto">
            <a:xfrm rot="-893675">
              <a:off x="5806593" y="2721186"/>
              <a:ext cx="546055" cy="3192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6" name="Oval 4"/>
            <p:cNvSpPr>
              <a:spLocks noChangeAspect="1" noChangeArrowheads="1"/>
            </p:cNvSpPr>
            <p:nvPr/>
          </p:nvSpPr>
          <p:spPr bwMode="auto">
            <a:xfrm rot="1031631">
              <a:off x="941520" y="2667000"/>
              <a:ext cx="546055" cy="3192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7" name="Oval 5"/>
            <p:cNvSpPr>
              <a:spLocks noChangeAspect="1" noChangeArrowheads="1"/>
            </p:cNvSpPr>
            <p:nvPr/>
          </p:nvSpPr>
          <p:spPr bwMode="auto">
            <a:xfrm rot="1254081">
              <a:off x="1942018" y="3074573"/>
              <a:ext cx="409843" cy="2391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 rot="1254081">
              <a:off x="2908765" y="3451518"/>
              <a:ext cx="273630" cy="1602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rot="20422459" flipH="1">
              <a:off x="381000" y="3707134"/>
              <a:ext cx="6693694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rot="1254081">
              <a:off x="623290" y="3761320"/>
              <a:ext cx="609339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Oval 19"/>
            <p:cNvSpPr>
              <a:spLocks noChangeAspect="1" noChangeArrowheads="1"/>
            </p:cNvSpPr>
            <p:nvPr/>
          </p:nvSpPr>
          <p:spPr bwMode="auto">
            <a:xfrm rot="1254081">
              <a:off x="4844668" y="4163003"/>
              <a:ext cx="409843" cy="2391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2" name="Oval 20"/>
            <p:cNvSpPr>
              <a:spLocks noChangeAspect="1" noChangeArrowheads="1"/>
            </p:cNvSpPr>
            <p:nvPr/>
          </p:nvSpPr>
          <p:spPr bwMode="auto">
            <a:xfrm rot="1181236">
              <a:off x="5693297" y="4466842"/>
              <a:ext cx="546055" cy="3192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 rot="1254081">
              <a:off x="4024983" y="3842599"/>
              <a:ext cx="273630" cy="1602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4" name="Oval 22"/>
            <p:cNvSpPr>
              <a:spLocks noChangeAspect="1" noChangeArrowheads="1"/>
            </p:cNvSpPr>
            <p:nvPr/>
          </p:nvSpPr>
          <p:spPr bwMode="auto">
            <a:xfrm rot="-1177541">
              <a:off x="1979386" y="4137088"/>
              <a:ext cx="409843" cy="2391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5" name="Oval 23"/>
            <p:cNvSpPr>
              <a:spLocks noChangeAspect="1" noChangeArrowheads="1"/>
            </p:cNvSpPr>
            <p:nvPr/>
          </p:nvSpPr>
          <p:spPr bwMode="auto">
            <a:xfrm rot="-950595">
              <a:off x="994559" y="4402239"/>
              <a:ext cx="546055" cy="3192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 rot="-1177541">
              <a:off x="2908765" y="3841421"/>
              <a:ext cx="273630" cy="1602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901702" y="1652340"/>
            <a:ext cx="5628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Paquets amincis au Point d’interaction: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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2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0 µm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529552" y="5127874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NON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angle de croisement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52693" y="850447"/>
            <a:ext cx="23102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Point de croisement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26995" y="6267842"/>
            <a:ext cx="612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+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longueur finie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 paquets de particules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02173" y="5575468"/>
            <a:ext cx="6425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Symbol" panose="05050102010706020507" pitchFamily="18" charset="2"/>
              <a:buChar char="®"/>
            </a:pPr>
            <a:r>
              <a:rPr lang="en-US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alt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Réduction</a:t>
            </a:r>
            <a:r>
              <a:rPr lang="en-US" alt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de </a:t>
            </a:r>
            <a:r>
              <a:rPr lang="en-US" altLang="fr-FR" sz="3600" dirty="0" smtClean="0">
                <a:solidFill>
                  <a:srgbClr val="FFFF00"/>
                </a:solidFill>
                <a:latin typeface="Script MT Bold" pitchFamily="66" charset="0"/>
              </a:rPr>
              <a:t>L </a:t>
            </a:r>
          </a:p>
          <a:p>
            <a:pPr algn="ctr"/>
            <a:r>
              <a:rPr lang="en-US" alt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      </a:t>
            </a:r>
            <a:r>
              <a:rPr lang="en-US" alt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  20% pour ATLAS/CMS,</a:t>
            </a:r>
          </a:p>
          <a:p>
            <a:pPr algn="ctr"/>
            <a:r>
              <a:rPr lang="en-US" alt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un </a:t>
            </a:r>
            <a:r>
              <a:rPr lang="en-US" alt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peu</a:t>
            </a:r>
            <a:r>
              <a:rPr lang="en-US" alt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plus pour </a:t>
            </a:r>
            <a:r>
              <a:rPr lang="en-US" alt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LHCb</a:t>
            </a:r>
            <a:r>
              <a:rPr lang="en-US" alt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et ALICE.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064702" y="3359499"/>
            <a:ext cx="4402492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 ATLAS Vertical      280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mrad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cs typeface="Helvetica" pitchFamily="64" charset="0"/>
            </a:endParaRPr>
          </a:p>
          <a:p>
            <a:pPr marL="111125" indent="-111125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 CMS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	Horizontal     280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mrad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cs typeface="Helvetica" pitchFamily="64" charset="0"/>
            </a:endParaRPr>
          </a:p>
          <a:p>
            <a:pPr marL="111125" indent="-111125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LHCb</a:t>
            </a: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	Horizontal     300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mrad</a:t>
            </a:r>
            <a:endParaRPr lang="en-US" sz="2000" dirty="0">
              <a:solidFill>
                <a:schemeClr val="bg1"/>
              </a:solidFill>
              <a:latin typeface="Comic Sans MS" panose="030F0702030302020204" pitchFamily="66" charset="0"/>
              <a:cs typeface="Helvetica" pitchFamily="64" charset="0"/>
            </a:endParaRPr>
          </a:p>
          <a:p>
            <a:pPr marL="111125" indent="-111125"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 ALICE Vertical       400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mrad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  <a:cs typeface="Helvetica" pitchFamily="6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77305" y="2371277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Collisions frontales ?</a:t>
            </a:r>
          </a:p>
        </p:txBody>
      </p:sp>
      <p:sp>
        <p:nvSpPr>
          <p:cNvPr id="34" name="Accolade fermante 33"/>
          <p:cNvSpPr/>
          <p:nvPr/>
        </p:nvSpPr>
        <p:spPr>
          <a:xfrm>
            <a:off x="6538595" y="5345855"/>
            <a:ext cx="380301" cy="1266539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7299870" y="366073"/>
            <a:ext cx="491192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Paquets de 10 à 100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milliards de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particules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amincis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dans les zones de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collision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pour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augmenter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nombre de collisions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aux points de croisement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- 2808 Paquets de protons/faisceau.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707831" y="21642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ou plusieurs collisions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croisement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MAIS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40 millions de croisement par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seconde.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4157" y="71836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LHC </a:t>
            </a:r>
            <a:r>
              <a:rPr lang="fr-FR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(dessin non à l’échelle)</a:t>
            </a:r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5142690" y="1118210"/>
            <a:ext cx="796034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5159343" y="78255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7,5 m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26995" y="601237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q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cm long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1mm section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92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3" grpId="0"/>
      <p:bldP spid="34" grpId="0" animBg="1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 Vazeille\Desktop\30 ans après\JiveXML_265545_5720351_fromRAW-YX-RZ-EventInfo-2015-05-21-12-43-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1" y="1706"/>
            <a:ext cx="10301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22817" y="192759"/>
            <a:ext cx="3059832" cy="30603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Exemple d’un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croisement: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ues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transverse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ongitudinale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 2 collisions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seulement</a:t>
            </a:r>
          </a:p>
          <a:p>
            <a:pPr algn="ctr"/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(Expérience ATLAS)</a:t>
            </a:r>
          </a:p>
        </p:txBody>
      </p:sp>
      <p:cxnSp>
        <p:nvCxnSpPr>
          <p:cNvPr id="4" name="Connecteur droit 3"/>
          <p:cNvCxnSpPr/>
          <p:nvPr/>
        </p:nvCxnSpPr>
        <p:spPr>
          <a:xfrm flipH="1" flipV="1">
            <a:off x="7189851" y="1429611"/>
            <a:ext cx="1698655" cy="13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6757803" y="1430996"/>
            <a:ext cx="432048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10517823" y="1988840"/>
            <a:ext cx="5040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1008432" y="1988840"/>
            <a:ext cx="0" cy="172819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87228" y="168001"/>
            <a:ext cx="56653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si le LEP avait été plus petit ?</a:t>
            </a:r>
          </a:p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 fois plus petit par exemple ?</a:t>
            </a:r>
            <a:endParaRPr lang="fr-FR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9121" y="1412776"/>
            <a:ext cx="8330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Application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 formules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/>
              </a:rPr>
              <a:t>Champs magnétiques 2 fois plus élevés, gérable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                                    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mais 4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fois plus de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rayonnement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7169" y="249041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 45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E  0.52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/tour 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facile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à gérer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dans la configuration finale du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LEP (OK à 2,5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/tour).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7169" y="327390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 104.5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E 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15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/tour :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la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configuration finale du LEP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n’aurait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pas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suffi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!</a:t>
            </a:r>
            <a:endParaRPr lang="fr-FR" dirty="0">
              <a:solidFill>
                <a:schemeClr val="bg1"/>
              </a:solidFill>
              <a:sym typeface="Symbo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9643" y="4163326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La physique serait devenue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impossible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énergie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trop fluctuante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!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Même avec plus de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cavités supra.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Le rayonnement aurait accentué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d’autres effets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 impact sur les parois internes du tube à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vide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dégazage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accru 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ultra-vide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perturbé.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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effets des radiations sur les appareillages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93153" y="6372036"/>
            <a:ext cx="880401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MAIS IL Y A UNE AUTRE RAISON IMPOSANT LA DIMENSION DU TUNNEL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image éphémérid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81" y="328383"/>
            <a:ext cx="4028207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èche droite 6"/>
          <p:cNvSpPr/>
          <p:nvPr/>
        </p:nvSpPr>
        <p:spPr>
          <a:xfrm flipV="1">
            <a:off x="526473" y="1716143"/>
            <a:ext cx="11185237" cy="92363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57517" y="2111756"/>
            <a:ext cx="4923143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Evolution du projet LHC au CERN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9604" y="2661584"/>
            <a:ext cx="10945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Avec la </a:t>
            </a:r>
            <a:r>
              <a:rPr lang="fr-FR" sz="2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concurrence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d’un projet de collisionneur plus grand aux USA … </a:t>
            </a:r>
            <a:r>
              <a:rPr lang="fr-FR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qui fera long feu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09604" y="3135118"/>
            <a:ext cx="9696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Avec les </a:t>
            </a:r>
            <a:r>
              <a:rPr lang="fr-FR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avancées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Expérimentales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au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LEP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(CERN) et au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Tévatron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Fermilab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USA) … et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d’autres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fr-FR" sz="20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Théoriques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sur le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Modèle Stand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ard de la Physique des particules et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au-delà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4253" y="1981788"/>
            <a:ext cx="10889673" cy="23304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831295" y="4530373"/>
            <a:ext cx="4621778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Evolution du projet LHC au LPC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899493" y="5237017"/>
            <a:ext cx="6365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Contexte général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 activités de recherche au LPC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auprès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d’accélérateurs.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7347" y="4442210"/>
            <a:ext cx="10889673" cy="16442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/>
      <p:bldP spid="18" grpId="0"/>
      <p:bldP spid="19" grpId="0" animBg="1"/>
      <p:bldP spid="20" grpId="0" animBg="1"/>
      <p:bldP spid="21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667185" y="2297347"/>
            <a:ext cx="4680520" cy="1944216"/>
          </a:xfrm>
          <a:prstGeom prst="horizontalScroll">
            <a:avLst/>
          </a:prstGeom>
          <a:solidFill>
            <a:srgbClr val="99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978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493567" y="332656"/>
            <a:ext cx="3306648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1976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François Vazeille\Desktop\30 ans après\Sala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766" y="404664"/>
            <a:ext cx="1544960" cy="21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121591" y="404664"/>
            <a:ext cx="19127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Abdus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Salam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(1926, 1996)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Prix Nobel 1979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501" y="1340768"/>
            <a:ext cx="7043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In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the </a:t>
            </a:r>
            <a:r>
              <a:rPr lang="fr-FR" i="1" dirty="0" err="1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next</a:t>
            </a:r>
            <a:r>
              <a:rPr lang="fr-FR" i="1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 err="1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decade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 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one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may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envisage the possible installation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of a </a:t>
            </a:r>
            <a:r>
              <a:rPr lang="fr-FR" i="1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p </a:t>
            </a:r>
            <a:r>
              <a:rPr lang="fr-FR" i="1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p</a:t>
            </a:r>
            <a:r>
              <a:rPr lang="fr-FR" i="1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collider</a:t>
            </a:r>
            <a:r>
              <a:rPr lang="fr-FR" i="1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in the LEP tunnel and the construction of a</a:t>
            </a:r>
          </a:p>
          <a:p>
            <a:pPr algn="ctr"/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supertevatron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… But 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what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will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happen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to the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subject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25 </a:t>
            </a:r>
            <a:r>
              <a:rPr lang="fr-FR" i="1" dirty="0" err="1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years</a:t>
            </a:r>
            <a:endParaRPr lang="fr-FR" i="1" dirty="0">
              <a:solidFill>
                <a:srgbClr val="FFFF00"/>
              </a:solidFill>
              <a:latin typeface="Comic Sans MS" panose="030F0702030302020204" pitchFamily="66" charset="0"/>
              <a:sym typeface="Symbol"/>
            </a:endParaRPr>
          </a:p>
          <a:p>
            <a:pPr algn="ctr"/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from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now</a:t>
            </a:r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?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985622" y="1700808"/>
            <a:ext cx="14401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chemin horizontal 6"/>
          <p:cNvSpPr/>
          <p:nvPr/>
        </p:nvSpPr>
        <p:spPr>
          <a:xfrm>
            <a:off x="439777" y="3657798"/>
            <a:ext cx="3306648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1977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00049" y="3717032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Sir John Bertram Adams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(1920, 1984)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Co-Directeur général du CERN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(avec Léon van Hove)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79460" y="4953942"/>
            <a:ext cx="6827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tunnel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du LEP doit être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assez grand </a:t>
            </a:r>
            <a:r>
              <a:rPr lang="fr-FR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*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pour accueillir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collisionneur de protons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équipé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d’aimants supraconducteurs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accélérer les protons jusqu’à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3 </a:t>
            </a:r>
            <a:r>
              <a:rPr lang="fr-FR" dirty="0" err="1" smtClean="0">
                <a:solidFill>
                  <a:srgbClr val="66FF33"/>
                </a:solidFill>
                <a:latin typeface="Comic Sans MS" panose="030F0702030302020204" pitchFamily="66" charset="0"/>
              </a:rPr>
              <a:t>TeV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 au moins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97" y="3717032"/>
            <a:ext cx="1736104" cy="20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212150" y="6309320"/>
            <a:ext cx="553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* Il s’agit probablement du diamètre du « tube ». </a:t>
            </a:r>
            <a:endParaRPr lang="fr-FR" i="1" dirty="0">
              <a:solidFill>
                <a:srgbClr val="FF33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9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443275" y="310291"/>
            <a:ext cx="3744416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1981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76902" y="2204864"/>
            <a:ext cx="8571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Discussions difficiles sur la taille du LEP, donc du tunnel.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694" y="188640"/>
            <a:ext cx="1580114" cy="185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12319" y="1225878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Nouveau Directeur (unique)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du CERN (1981, 1988)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58529" y="404664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Herwig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Shopper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(1926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1892926" y="282883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Décision du Conseil du CERN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(Octobre 1981):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problème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géologiques  (Jura)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la circonférence passe de 30 km à 22 km.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2927" y="3794264"/>
            <a:ext cx="8568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Remise en cause par H.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Shopper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… contre l’avis de beaucoup de monde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                  (Physiciens, comités consultatifs)</a:t>
            </a:r>
          </a:p>
          <a:p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la taille du tunnel doit anticiper un futur LHC </a:t>
            </a:r>
          </a:p>
          <a:p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</a:t>
            </a:r>
            <a:r>
              <a:rPr lang="fr-FR" sz="2400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 Sa décision d’un tunnel de 27 km, </a:t>
            </a:r>
            <a:endParaRPr lang="fr-FR" sz="2400" dirty="0" smtClean="0">
              <a:solidFill>
                <a:srgbClr val="66FF33"/>
              </a:solidFill>
              <a:latin typeface="Comic Sans MS" panose="030F0702030302020204" pitchFamily="66" charset="0"/>
              <a:sym typeface="Symbol"/>
            </a:endParaRPr>
          </a:p>
          <a:p>
            <a:endParaRPr lang="fr-FR" sz="2400" dirty="0" smtClean="0">
              <a:solidFill>
                <a:srgbClr val="66FF33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fr-FR" sz="2400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   entérinée </a:t>
            </a:r>
            <a:r>
              <a:rPr lang="fr-FR" sz="2400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par le Conseil du CERN de décembre 1981</a:t>
            </a:r>
            <a:r>
              <a:rPr lang="fr-FR" sz="2400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.</a:t>
            </a:r>
            <a:endParaRPr lang="fr-FR" sz="2400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293687" y="156364"/>
            <a:ext cx="3744416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1983-1984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12475" y="1472364"/>
            <a:ext cx="90428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·"/>
            </a:pP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USA: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Abandon du projet Isabelle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(collisionneur p-p avec p de 400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à Brookhaven),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pour des raisons techniques (Types d’aimants) et financières.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-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Lancement du projet SSC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(Super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Conducting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Super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Collider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):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 circonférence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87 km, protons de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20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TeV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…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concurrent du LHC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           … 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/>
              </a:rPr>
              <a:t>mais faible Luminosité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12475" y="3356992"/>
            <a:ext cx="839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  Conférence ECFA à Lausanne (mars 1994) puis réunion de clôture au CERN.</a:t>
            </a:r>
          </a:p>
        </p:txBody>
      </p:sp>
      <p:pic>
        <p:nvPicPr>
          <p:cNvPr id="5" name="Picture 2" descr="C:\Users\François Vazeille\Desktop\30 ans après\LHC_LE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499" y="4005064"/>
            <a:ext cx="2265312" cy="22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09328" y="4077072"/>
            <a:ext cx="5790368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Utilisation en amont des machines déjà existantes.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Le LHC  … 1 mètre au-dessus du LEP,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afin d’avoir aussi des collisions électron-proton.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Choix ouvert entre collisions p-p et p-p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jusqu’à 16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environ (8 + 8).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Haute Luminosité souhaitée/concurrence SSC,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pour compenser l’énergie plus faible.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8774567" y="5013176"/>
            <a:ext cx="1440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4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616" y="349986"/>
            <a:ext cx="837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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 problèmes majeurs à résoudre: s’agit-il du Rayonnement synchrotron ?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28875" y="1124744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Rayonnement Synchrotron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14878" y="1115694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Champ magnétique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80803" y="3563849"/>
            <a:ext cx="4322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Mais le proton est 1836 fois plus lourd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que l’électron !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02747" y="2566936"/>
            <a:ext cx="34515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Avec E = 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soit 80 fois l’énergie maximale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des électrons au LEP.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80803" y="1877923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E = a  (E/M)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4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Q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/R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2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309794" y="1484784"/>
            <a:ext cx="16914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Constante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E: Energie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M: Masse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 : charge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élec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R: Rayon courbure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24819" y="4293096"/>
            <a:ext cx="42530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 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E = 13 </a:t>
            </a:r>
            <a:r>
              <a:rPr lang="fr-FR" dirty="0" err="1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keV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par tour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soit 270 000 fois moins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que les électrons de 100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au LEP.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824819" y="5518973"/>
            <a:ext cx="4092787" cy="646331"/>
          </a:xfrm>
          <a:prstGeom prst="rect">
            <a:avLst/>
          </a:prstGeom>
          <a:noFill/>
          <a:ln>
            <a:solidFill>
              <a:srgbClr val="66FF33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Conclusion:</a:t>
            </a:r>
          </a:p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le système RF compensera aisément.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56454" y="189505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 = b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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 / (Q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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R)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577375" y="1610797"/>
            <a:ext cx="1744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constante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P: impulsion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 E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: charge </a:t>
            </a:r>
            <a:r>
              <a:rPr lang="fr-FR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élec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R: Rayon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courbure 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217307" y="2566936"/>
            <a:ext cx="4424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Avec E = 8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TeV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  <a:sym typeface="Symbol"/>
              </a:rPr>
              <a:t> B = 9,5 Tesla</a:t>
            </a:r>
          </a:p>
          <a:p>
            <a:r>
              <a:rPr lang="fr-FR" dirty="0">
                <a:solidFill>
                  <a:srgbClr val="FF9900"/>
                </a:solidFill>
                <a:latin typeface="Comic Sans MS" panose="030F0702030302020204" pitchFamily="66" charset="0"/>
                <a:sym typeface="Symbol"/>
              </a:rPr>
              <a:t>s</a:t>
            </a:r>
            <a:r>
              <a:rPr lang="fr-FR" dirty="0" smtClean="0">
                <a:solidFill>
                  <a:srgbClr val="FF9900"/>
                </a:solidFill>
                <a:latin typeface="Comic Sans MS" panose="030F0702030302020204" pitchFamily="66" charset="0"/>
                <a:sym typeface="Symbol"/>
              </a:rPr>
              <a:t>oit  300 000 fois le champ terrestre.</a:t>
            </a:r>
            <a:endParaRPr lang="fr-FR" dirty="0" smtClean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174068" y="3884855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Impossible avec des aimants classiques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 Un prérequis pour le LHC:</a:t>
            </a:r>
          </a:p>
          <a:p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/>
              </a:rPr>
              <a:t>      des aimants supraconducteurs.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360702" y="5518973"/>
            <a:ext cx="403347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Conclusion: R&amp;D urgente et difficile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sur les aimants supraconducteurs.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27163" y="1124744"/>
            <a:ext cx="4446128" cy="5328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6163667" y="1124744"/>
            <a:ext cx="4446128" cy="53285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7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/>
      <p:bldP spid="18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9031669" y="2284211"/>
            <a:ext cx="1440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639030" y="169379"/>
            <a:ext cx="742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Pas de décisions, mais des  propositions et des défis technologiques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ur la machine et les détecteurs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cryomaget-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6" y="1700808"/>
            <a:ext cx="2089627" cy="189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rançois Vazeille\Desktop\30 ans après\Field_2i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10" y="1416854"/>
            <a:ext cx="3226935" cy="24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200151" y="1292409"/>
            <a:ext cx="611560" cy="3753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omic Sans MS" panose="030F0702030302020204" pitchFamily="66" charset="0"/>
            </a:endParaRPr>
          </a:p>
        </p:txBody>
      </p:sp>
      <p:pic>
        <p:nvPicPr>
          <p:cNvPr id="7" name="Picture 5" descr="LHCCoils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68" y="1700809"/>
            <a:ext cx="2699629" cy="189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48537" y="1416854"/>
            <a:ext cx="648072" cy="24202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104921" y="1412776"/>
            <a:ext cx="648072" cy="24202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805977" y="3597391"/>
            <a:ext cx="3802999" cy="335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028990" y="1340768"/>
            <a:ext cx="3802999" cy="335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846942" y="3861048"/>
            <a:ext cx="88264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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Une préférence pour l’option p-p en raison de la meilleure Luminosité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En p-p: 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L 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 10</a:t>
            </a:r>
            <a:r>
              <a:rPr lang="fr-FR" baseline="30000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33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 /cm</a:t>
            </a:r>
            <a:r>
              <a:rPr lang="fr-FR" baseline="30000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2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/s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En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p-p: L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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31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/cm</a:t>
            </a:r>
            <a:r>
              <a:rPr lang="fr-FR" baseline="30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2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/s </a:t>
            </a:r>
          </a:p>
          <a:p>
            <a:endParaRPr lang="fr-FR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… mais avec des 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réserves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sur la capacité des détecteurs à fonctionner à cette 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très haute Luminosité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qui rendrait difficile l’obtention d’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une seule collision par  croisement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…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 intérêt d’avoir des détecteurs très rapides.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2999070" y="4509120"/>
            <a:ext cx="1440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431118" y="6279703"/>
            <a:ext cx="5665333" cy="461665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Ces réserves font sourire aujourd’hui 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!</a:t>
            </a:r>
            <a:endParaRPr lang="fr-FR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75214" y="836712"/>
            <a:ext cx="884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/>
              <a:buChar char="·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Aimants 2 en 1 pour p-p: même culasse,  même cryostat …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                       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solution qui avait échoué dans le projet US Isabelle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83248" y="3068960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Conclusions du congrès ECFA par Carlo Rubbia  … Prix Nobel 6 mois plus tard 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84954" y="3573016"/>
            <a:ext cx="7604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La route vers le LHC est très longue, et LEP doit arriver en premier.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Ce n’est pas nécessairement un handicap puisque un grand nombre de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Recherches et Développements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sont nécessaires pour construire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a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machine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et les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détecteurs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.</a:t>
            </a:r>
          </a:p>
        </p:txBody>
      </p:sp>
      <p:pic>
        <p:nvPicPr>
          <p:cNvPr id="5" name="Picture 2" descr="C:\Users\François Vazeille\Desktop\30 ans après\carlo rub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73" y="44624"/>
            <a:ext cx="2260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824261" y="1316559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Carlo Rubbia (1934-)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7653" y="4843026"/>
            <a:ext cx="7492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Aucune machine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de la taille du LHC peut être conçue, construite et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utilisée sans le support et la participation de la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communauté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des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physiciens dans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son ensemble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.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3233" y="5807005"/>
            <a:ext cx="7332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Une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coopération mondiale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est nécessaire et une coordination avec 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les projets situés ailleurs est inévitable.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5201" y="5816986"/>
            <a:ext cx="8064896" cy="6363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4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7600" y="132074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Conférence ICFA</a:t>
            </a:r>
            <a:r>
              <a:rPr lang="fr-FR" sz="2000" i="1" dirty="0" smtClean="0">
                <a:solidFill>
                  <a:srgbClr val="D60093"/>
                </a:solidFill>
                <a:latin typeface="Comic Sans MS" panose="030F0702030302020204" pitchFamily="66" charset="0"/>
                <a:sym typeface="Symbol"/>
              </a:rPr>
              <a:t>*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à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KEK, </a:t>
            </a:r>
            <a:r>
              <a:rPr lang="fr-FR" sz="20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Tsukuba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, Japon.</a:t>
            </a:r>
            <a:endParaRPr lang="fr-FR" dirty="0" smtClean="0">
              <a:solidFill>
                <a:srgbClr val="FFFF00"/>
              </a:solidFill>
              <a:latin typeface="Comic Sans MS" panose="030F0702030302020204" pitchFamily="66" charset="0"/>
              <a:sym typeface="Symbol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ICFA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S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eminar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on Future Perspectives on High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Energy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Physics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</a:p>
          <a:p>
            <a:pPr algn="r"/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  <a:sym typeface="Symbol"/>
              </a:rPr>
              <a:t>* International </a:t>
            </a:r>
            <a:r>
              <a:rPr lang="fr-FR" i="1" dirty="0" err="1">
                <a:solidFill>
                  <a:srgbClr val="D60093"/>
                </a:solidFill>
                <a:latin typeface="Comic Sans MS" panose="030F0702030302020204" pitchFamily="66" charset="0"/>
                <a:sym typeface="Symbol"/>
              </a:rPr>
              <a:t>Committee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  <a:sym typeface="Symbol"/>
              </a:rPr>
              <a:t> for Future </a:t>
            </a:r>
            <a:r>
              <a:rPr lang="fr-FR" i="1" dirty="0" err="1" smtClean="0">
                <a:solidFill>
                  <a:srgbClr val="D60093"/>
                </a:solidFill>
                <a:latin typeface="Comic Sans MS" panose="030F0702030302020204" pitchFamily="66" charset="0"/>
                <a:sym typeface="Symbol"/>
              </a:rPr>
              <a:t>Accelerators</a:t>
            </a:r>
            <a:endParaRPr lang="fr-FR" i="1" dirty="0">
              <a:solidFill>
                <a:srgbClr val="D60093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51841" y="1278572"/>
            <a:ext cx="75488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Comparaison des projets SSC et LHC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SSC: projet purement national US (Japonais irrités!), part de zéro.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LHC: projet CERN (donc multinational), infrastructure existante.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La haute Luminosité LHC (10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33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..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 plus) devrait contrebalancer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la plus haute énergie du SCC et sa faible Luminosité (10</a:t>
            </a:r>
            <a:r>
              <a:rPr lang="fr-FR" baseline="30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archemin horizontal 3"/>
          <p:cNvSpPr/>
          <p:nvPr/>
        </p:nvSpPr>
        <p:spPr>
          <a:xfrm>
            <a:off x="457127" y="4544429"/>
            <a:ext cx="2288981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1987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35694" y="5456951"/>
            <a:ext cx="904927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Recommandations par le groupe de planification du CERN présidé par Carlo Rubbia: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- Option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proton-proton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retenue pour le LHC.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- Energie de collision dans la gamme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13-15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TeV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- Luminosité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10</a:t>
            </a:r>
            <a:r>
              <a:rPr lang="fr-FR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33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/cm</a:t>
            </a:r>
            <a:r>
              <a:rPr lang="fr-FR" baseline="30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/s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archemin horizontal 5"/>
          <p:cNvSpPr/>
          <p:nvPr/>
        </p:nvSpPr>
        <p:spPr>
          <a:xfrm>
            <a:off x="441837" y="3306037"/>
            <a:ext cx="2288981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1986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67600" y="3576088"/>
            <a:ext cx="4676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Début de la R&amp;D au CERN sur les aimants.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Parchemin horizontal 7"/>
          <p:cNvSpPr/>
          <p:nvPr/>
        </p:nvSpPr>
        <p:spPr>
          <a:xfrm>
            <a:off x="340585" y="144691"/>
            <a:ext cx="2288981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Mai 1984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20204" y="1916832"/>
            <a:ext cx="736772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L’histoire se répète … parfois.</a:t>
            </a:r>
          </a:p>
          <a:p>
            <a:pPr algn="ctr"/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Nous voici de nouveau …</a:t>
            </a:r>
            <a:endParaRPr lang="fr-FR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6" descr="C:\Users\François Vazeille\AppData\Local\Microsoft\Windows\INetCache\IE\RW5RNV9Y\sun-720227_64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" y="188640"/>
            <a:ext cx="1502296" cy="15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rchemin horizontal 3"/>
          <p:cNvSpPr/>
          <p:nvPr/>
        </p:nvSpPr>
        <p:spPr>
          <a:xfrm>
            <a:off x="2987824" y="332948"/>
            <a:ext cx="5544616" cy="10332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Mais que fait donc le LPC </a:t>
            </a:r>
            <a:r>
              <a:rPr lang="fr-F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Parchemin horizontal 4"/>
          <p:cNvSpPr/>
          <p:nvPr/>
        </p:nvSpPr>
        <p:spPr>
          <a:xfrm>
            <a:off x="3615475" y="3645024"/>
            <a:ext cx="5322872" cy="1944216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e</a:t>
            </a:r>
            <a:r>
              <a:rPr lang="en-GB" sz="80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n</a:t>
            </a:r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1989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79378" y="6165304"/>
            <a:ext cx="8249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LEP n’a démarré que depuis juillet ….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es bosons Z° s’accumulent. 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3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73381" y="262389"/>
            <a:ext cx="826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Activités LPC auprès d’accélérateurs 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81224" y="128933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nucléaire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25872" y="1268760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des particules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61144" y="2097717"/>
            <a:ext cx="432048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DIOGENE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GSI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Darmstadt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Faisceaux: Au  100 à 800 MeV/A</a:t>
            </a:r>
            <a:r>
              <a:rPr lang="fr-FR" sz="1400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 fixe: Au.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 LPC avec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Darmstadt/Giessen/Heidelberg/Strasbourg/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Florence/Bucarest/Zagreb/Padoue/Trieste/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Berkeley/Budapest/Varsovie/Moscou.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9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ALS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Fin expériences  Saclay</a:t>
            </a:r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ALS: 2 expériences. </a:t>
            </a:r>
          </a:p>
          <a:p>
            <a:pPr marL="285750" indent="-285750">
              <a:buFontTx/>
              <a:buChar char="-"/>
            </a:pP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Equipe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DLS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*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Bevalac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(Berkeley) 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aisceaux p (1 à 5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  et noyaux.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Cibles fixes: idem.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Collaborations  LPC  avec 5 labos US.</a:t>
            </a:r>
          </a:p>
          <a:p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r"/>
            <a:r>
              <a:rPr lang="fr-FR" sz="1400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* </a:t>
            </a:r>
            <a:r>
              <a:rPr lang="fr-FR" sz="1400" dirty="0" err="1" smtClean="0">
                <a:solidFill>
                  <a:srgbClr val="FF99CC"/>
                </a:solidFill>
                <a:latin typeface="Comic Sans MS" panose="030F0702030302020204" pitchFamily="66" charset="0"/>
              </a:rPr>
              <a:t>Dileptons</a:t>
            </a:r>
            <a:r>
              <a:rPr lang="fr-FR" sz="1400" dirty="0" smtClean="0">
                <a:solidFill>
                  <a:srgbClr val="FF99CC"/>
                </a:solidFill>
                <a:latin typeface="Comic Sans MS" panose="030F0702030302020204" pitchFamily="66" charset="0"/>
              </a:rPr>
              <a:t> en collisions noyau-noyau.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93824" y="2062003"/>
            <a:ext cx="451117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NA38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SPS/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Faisceaux: protons  (450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 ions (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200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/A)</a:t>
            </a:r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  LPC avec Annecy/CERN/Lisbonne/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Lyon/Orsay/Polytechnique/Strasbourg/Valence.</a:t>
            </a:r>
          </a:p>
          <a:p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Techniques d’accélération 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Laser et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micropointes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de silicium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Faisceau: Pions 200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Cibles: Cu, Plomb.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Collaboration  LPC avec 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Orsay/LASS Toulouse/Lab.  Optique Paris VI.</a:t>
            </a:r>
          </a:p>
          <a:p>
            <a:endParaRPr lang="fr-FR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ALEPH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Collisionneur LEP/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Collisions électrons-positrons.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Centre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de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Masse: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 200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Collaboration LPC avec 31 laboratoires de 13 pays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dont 5 français 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Annecy/Marseille/Orsay/Polytechnique/Saclay.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8708" y="1196752"/>
            <a:ext cx="4362346" cy="5397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16641" y="1196752"/>
            <a:ext cx="4362346" cy="5397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0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592397" y="1449791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X = 3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53221" y="403351"/>
            <a:ext cx="668644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30 ans + X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auprès du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LHC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(Large Hadron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Collider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Le Grand Collisionneur de Hadrons du CERN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2379" y="2732073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CERN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 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Organisation Européenne pour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la Recherche Nucléaire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généralement appelée</a:t>
            </a: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Laboratoire européen pour la physique des particules.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</a:p>
          <a:p>
            <a:pPr algn="ctr"/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pPr algn="ctr"/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… le plus grand laboratoire de recherche fondamentale au monde.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1270" y="5183906"/>
            <a:ext cx="4907113" cy="1200329"/>
          </a:xfrm>
          <a:prstGeom prst="rect">
            <a:avLst/>
          </a:prstGeom>
          <a:ln>
            <a:solidFill>
              <a:srgbClr val="33CC33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33 ans ?</a:t>
            </a:r>
          </a:p>
          <a:p>
            <a:pPr algn="ctr"/>
            <a:r>
              <a:rPr lang="fr-FR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plus </a:t>
            </a:r>
            <a:r>
              <a:rPr lang="fr-FR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de la moitié de </a:t>
            </a:r>
            <a:r>
              <a:rPr lang="fr-FR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l’âge </a:t>
            </a:r>
            <a:r>
              <a:rPr lang="fr-FR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du </a:t>
            </a:r>
            <a:r>
              <a:rPr lang="fr-FR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LPC…</a:t>
            </a:r>
          </a:p>
          <a:p>
            <a:pPr algn="ctr"/>
            <a:r>
              <a:rPr lang="fr-FR" sz="2400" dirty="0">
                <a:solidFill>
                  <a:srgbClr val="92D050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t ce n’est pas fini…</a:t>
            </a:r>
            <a:endParaRPr lang="fr-FR" sz="24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46487" y="262389"/>
            <a:ext cx="826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Activités LPC auprès d’accélérateurs 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67777" y="128933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nucléaire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12425" y="1268760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des particules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47697" y="2097717"/>
            <a:ext cx="43204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DIOGENE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GSI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Darmstadt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J.P.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Alard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Augerat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F.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Biagi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N.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Bastid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P.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Charmensat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Dupieux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L.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Fraysse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Montarou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P. Morel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D.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Qassoud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ALS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Fin expériences  Saclay</a:t>
            </a:r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Berthot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Bertin,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K.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Bouyakhlef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V. Breton,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C.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Comptour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upont,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L.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Elouadrhiri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Fonvieille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Equipe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DLS</a:t>
            </a:r>
            <a:r>
              <a:rPr lang="fr-FR" dirty="0" smtClean="0">
                <a:solidFill>
                  <a:srgbClr val="FF99CC"/>
                </a:solidFill>
                <a:latin typeface="Comic Sans MS" panose="030F0702030302020204" pitchFamily="66" charset="0"/>
                <a:sym typeface="Symbol"/>
              </a:rPr>
              <a:t>*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fr-FR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Bevalac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(Berkeley) 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N.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Bougteb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F.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Manso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L.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Méritet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H. Meunier,</a:t>
            </a:r>
          </a:p>
          <a:p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M. </a:t>
            </a:r>
            <a:r>
              <a:rPr lang="fr-FR" sz="1400" dirty="0" err="1">
                <a:solidFill>
                  <a:srgbClr val="FF66FF"/>
                </a:solidFill>
                <a:latin typeface="Comic Sans MS" panose="030F0702030302020204" pitchFamily="66" charset="0"/>
              </a:rPr>
              <a:t>P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runet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G. Roche.</a:t>
            </a:r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580377" y="2062003"/>
            <a:ext cx="4423006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NA38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SPS/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Baldit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C. Barrière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 Castor,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T. Chambon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.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evaux, 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B.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Espagnon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J. </a:t>
            </a:r>
            <a:r>
              <a:rPr lang="fr-FR" sz="14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Fargeix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</a:t>
            </a:r>
            <a:r>
              <a:rPr lang="fr-F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F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orce,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L. Fredj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L.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Luquin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Landaud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Vazeille.</a:t>
            </a:r>
          </a:p>
          <a:p>
            <a:endParaRPr lang="fr-FR" sz="1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Techniques d’accélération  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A. Aboubacar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Dupont,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A. EL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Manouni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Querrou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H. Saleh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L.P.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Says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Equipe ALEPH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Collisionneur LEP/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CERN.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Ajaltouni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F. Badaud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Bardadin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A.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</a:rPr>
              <a:t>Bencheikh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R. EL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Fellous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A.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Falvard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P. Gay</a:t>
            </a:r>
            <a:r>
              <a:rPr lang="fr-FR" sz="140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</a:t>
            </a:r>
            <a:r>
              <a:rPr lang="fr-FR" sz="1400" dirty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C</a:t>
            </a:r>
            <a:r>
              <a:rPr lang="fr-FR" sz="1400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Guicheney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</a:t>
            </a:r>
          </a:p>
          <a:p>
            <a:r>
              <a:rPr lang="fr-FR" sz="1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J. Harvey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P.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Henrard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J.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Jousset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B. Michel, </a:t>
            </a:r>
          </a:p>
          <a:p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J.C.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Montret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D. </a:t>
            </a:r>
            <a:r>
              <a:rPr lang="fr-FR" sz="1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Pallin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P. Perret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sym typeface="Symbol"/>
              </a:rPr>
              <a:t>J. </a:t>
            </a:r>
            <a:r>
              <a:rPr lang="fr-FR" sz="1400" dirty="0" err="1" smtClean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sym typeface="Symbol"/>
              </a:rPr>
              <a:t>Proriol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</a:t>
            </a:r>
          </a:p>
          <a:p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F. </a:t>
            </a:r>
            <a:r>
              <a:rPr lang="fr-FR" sz="1400" dirty="0" err="1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Prulhière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</a:t>
            </a:r>
            <a:r>
              <a:rPr lang="fr-FR" sz="1400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/>
              </a:rPr>
              <a:t>Y. Saadi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, </a:t>
            </a:r>
            <a:r>
              <a:rPr lang="fr-FR" sz="1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G. </a:t>
            </a:r>
            <a:r>
              <a:rPr lang="fr-FR" sz="1400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Stimpfl</a:t>
            </a:r>
            <a:r>
              <a:rPr lang="fr-FR" sz="1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2155" y="1196752"/>
            <a:ext cx="4362346" cy="5397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03194" y="1196752"/>
            <a:ext cx="4362346" cy="5397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08119" y="1289336"/>
            <a:ext cx="2792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nucléaire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46896" y="1268760"/>
            <a:ext cx="3510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Physique des particules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5603" y="1196752"/>
            <a:ext cx="4362346" cy="53977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737665" y="1196752"/>
            <a:ext cx="4362346" cy="53977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uban courbé vers le bas 5"/>
          <p:cNvSpPr/>
          <p:nvPr/>
        </p:nvSpPr>
        <p:spPr>
          <a:xfrm>
            <a:off x="1188039" y="2204864"/>
            <a:ext cx="4329910" cy="3384376"/>
          </a:xfrm>
          <a:prstGeom prst="ellipseRibbon">
            <a:avLst/>
          </a:prstGeom>
          <a:solidFill>
            <a:srgbClr val="99FF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27854" y="3140968"/>
            <a:ext cx="22942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- Projet d’un </a:t>
            </a:r>
            <a:r>
              <a:rPr lang="fr-FR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accél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européen électrons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≥ 5 </a:t>
            </a:r>
            <a:r>
              <a:rPr lang="fr-FR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GeV</a:t>
            </a:r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… caduque </a:t>
            </a:r>
          </a:p>
          <a:p>
            <a:pPr marL="285750" indent="-285750">
              <a:buFont typeface="Symbol"/>
              <a:buChar char="®"/>
            </a:pP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CEBAF (USA).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- Projet E142 SLAC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électrons ≥ 20 </a:t>
            </a:r>
            <a:r>
              <a:rPr lang="fr-FR" dirty="0" err="1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GeV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.</a:t>
            </a:r>
          </a:p>
          <a:p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- DLS HADES</a:t>
            </a:r>
          </a:p>
          <a:p>
            <a:r>
              <a:rPr lang="fr-FR" dirty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  GSI/Darmstadt.</a:t>
            </a:r>
            <a:endParaRPr lang="fr-FR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uban courbé vers le bas 7"/>
          <p:cNvSpPr/>
          <p:nvPr/>
        </p:nvSpPr>
        <p:spPr>
          <a:xfrm>
            <a:off x="6777426" y="2204864"/>
            <a:ext cx="4329910" cy="3384376"/>
          </a:xfrm>
          <a:prstGeom prst="ellipseRibbon">
            <a:avLst/>
          </a:prstGeom>
          <a:solidFill>
            <a:srgbClr val="99FFCC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Déjà le futur ?</a:t>
            </a:r>
            <a:endParaRPr lang="fr-FR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076848" y="252972"/>
            <a:ext cx="826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et le futur auprès d’accélérateurs </a:t>
            </a:r>
            <a:endParaRPr lang="fr-FR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2585240" y="1700808"/>
            <a:ext cx="7128792" cy="3312368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13 </a:t>
            </a:r>
            <a:r>
              <a:rPr lang="en-GB" sz="80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décembre</a:t>
            </a:r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1989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François Vazeille\Desktop\30 ans après\College-de-France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52" y="792088"/>
            <a:ext cx="914549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51532" y="116632"/>
            <a:ext cx="5684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Réunion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au </a:t>
            </a:r>
            <a:r>
              <a:rPr lang="en-GB" sz="3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Collège</a:t>
            </a:r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de France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67514" y="764704"/>
            <a:ext cx="707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omic Sans MS" panose="030F0702030302020204" pitchFamily="66" charset="0"/>
              </a:rPr>
              <a:t>d</a:t>
            </a:r>
            <a:r>
              <a:rPr lang="fr-FR" sz="2000" dirty="0" smtClean="0">
                <a:latin typeface="Comic Sans MS" panose="030F0702030302020204" pitchFamily="66" charset="0"/>
              </a:rPr>
              <a:t>es physiciens français peu ou pas impliqués au LEP</a:t>
            </a:r>
          </a:p>
          <a:p>
            <a:pPr algn="ctr"/>
            <a:r>
              <a:rPr lang="fr-FR" sz="2000" dirty="0" smtClean="0">
                <a:latin typeface="Comic Sans MS" panose="030F0702030302020204" pitchFamily="66" charset="0"/>
              </a:rPr>
              <a:t> (Issus des expériences aux ISR et UA1/UA2  </a:t>
            </a:r>
            <a:r>
              <a:rPr lang="fr-FR" sz="2000" dirty="0">
                <a:latin typeface="Comic Sans MS" panose="030F0702030302020204" pitchFamily="66" charset="0"/>
              </a:rPr>
              <a:t>d</a:t>
            </a:r>
            <a:r>
              <a:rPr lang="fr-FR" sz="2000" dirty="0" smtClean="0">
                <a:latin typeface="Comic Sans MS" panose="030F0702030302020204" pitchFamily="66" charset="0"/>
              </a:rPr>
              <a:t>u </a:t>
            </a:r>
            <a:r>
              <a:rPr lang="fr-FR" sz="2000" dirty="0" smtClean="0">
                <a:latin typeface="Comic Sans MS" panose="030F0702030302020204" pitchFamily="66" charset="0"/>
                <a:sym typeface="Symbol"/>
              </a:rPr>
              <a:t>SPS)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698509" y="4728046"/>
            <a:ext cx="67297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 France … au LHC ?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</a:t>
            </a:r>
            <a:r>
              <a:rPr lang="fr-FR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Grand Collisionneur de Hadrons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87152" y="6058610"/>
            <a:ext cx="5925020" cy="369332"/>
          </a:xfrm>
          <a:prstGeom prst="rect">
            <a:avLst/>
          </a:prstGeom>
          <a:solidFill>
            <a:srgbClr val="99FFCC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Participation LPC: Jean Castor et François </a:t>
            </a:r>
            <a:r>
              <a:rPr lang="fr-FR" b="1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Vazeille</a:t>
            </a:r>
            <a:endParaRPr lang="fr-FR" b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5335534" y="0"/>
            <a:ext cx="5435600" cy="659765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3" name="Picture 4" descr="Convocation_22dec1989_rogn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65" y="979488"/>
            <a:ext cx="4605338" cy="48974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3394" y="408268"/>
            <a:ext cx="2996333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rgbClr val="FFFF00"/>
                </a:solidFill>
              </a:rPr>
              <a:t>Et </a:t>
            </a:r>
            <a:r>
              <a:rPr lang="fr-FR" altLang="fr-FR" sz="3200" dirty="0" smtClean="0">
                <a:solidFill>
                  <a:srgbClr val="FFFF00"/>
                </a:solidFill>
              </a:rPr>
              <a:t>le LPC ?</a:t>
            </a:r>
            <a:endParaRPr lang="fr-FR" altLang="fr-FR" sz="3200" dirty="0">
              <a:solidFill>
                <a:srgbClr val="FFFF00"/>
              </a:solidFill>
            </a:endParaRPr>
          </a:p>
          <a:p>
            <a:pPr algn="ctr" eaLnBrk="1" hangingPunct="1"/>
            <a:endParaRPr lang="fr-FR" altLang="fr-FR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invitation à une réunion</a:t>
            </a: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d’information </a:t>
            </a: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pour </a:t>
            </a:r>
            <a:r>
              <a:rPr lang="fr-FR" altLang="fr-FR" dirty="0" smtClean="0">
                <a:solidFill>
                  <a:schemeClr val="bg1"/>
                </a:solidFill>
              </a:rPr>
              <a:t>le </a:t>
            </a:r>
            <a:r>
              <a:rPr lang="fr-FR" altLang="fr-FR" dirty="0">
                <a:solidFill>
                  <a:schemeClr val="bg1"/>
                </a:solidFill>
              </a:rPr>
              <a:t>22 décembre 1989</a:t>
            </a:r>
          </a:p>
          <a:p>
            <a:pPr algn="ctr" eaLnBrk="1" hangingPunct="1"/>
            <a:endParaRPr lang="fr-FR" altLang="fr-FR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altLang="fr-FR" sz="2400" dirty="0">
                <a:solidFill>
                  <a:schemeClr val="bg1"/>
                </a:solidFill>
              </a:rPr>
              <a:t>sur le </a:t>
            </a:r>
            <a:r>
              <a:rPr lang="fr-FR" altLang="fr-FR" sz="2400" dirty="0">
                <a:solidFill>
                  <a:srgbClr val="FFFF00"/>
                </a:solidFill>
              </a:rPr>
              <a:t>projet LHC</a:t>
            </a:r>
            <a:r>
              <a:rPr lang="fr-FR" altLang="fr-FR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3028" y="4724400"/>
            <a:ext cx="309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chemeClr val="bg1"/>
                </a:solidFill>
              </a:rPr>
              <a:t>Le Directeur du LPC</a:t>
            </a:r>
          </a:p>
          <a:p>
            <a:pPr algn="ctr" eaLnBrk="1" hangingPunct="1"/>
            <a:r>
              <a:rPr lang="fr-FR" altLang="fr-FR">
                <a:solidFill>
                  <a:schemeClr val="bg1"/>
                </a:solidFill>
              </a:rPr>
              <a:t>était Jean-Claude Montret.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55850" y="4869160"/>
            <a:ext cx="2520280" cy="385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4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chemin horizontal 6"/>
          <p:cNvSpPr/>
          <p:nvPr/>
        </p:nvSpPr>
        <p:spPr>
          <a:xfrm>
            <a:off x="2630355" y="1556792"/>
            <a:ext cx="7128792" cy="331236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22 </a:t>
            </a:r>
            <a:r>
              <a:rPr lang="en-GB" sz="8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décembre</a:t>
            </a:r>
            <a:r>
              <a:rPr lang="en-GB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1989</a:t>
            </a:r>
            <a:endParaRPr lang="en-GB" sz="8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559853" y="0"/>
            <a:ext cx="406717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omic Sans MS" pitchFamily="66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6178355" y="0"/>
            <a:ext cx="507682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>
              <a:latin typeface="Comic Sans MS" pitchFamily="66" charset="0"/>
            </a:endParaRPr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V="1">
            <a:off x="6178355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40" y="0"/>
            <a:ext cx="4092576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41" y="5876925"/>
            <a:ext cx="4065587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538718" y="46038"/>
            <a:ext cx="43529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Premier transparent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du 1</a:t>
            </a:r>
            <a:r>
              <a:rPr lang="fr-FR" altLang="fr-FR" sz="1800" baseline="30000" dirty="0">
                <a:solidFill>
                  <a:schemeClr val="bg1"/>
                </a:solidFill>
                <a:latin typeface="Comic Sans MS" pitchFamily="66" charset="0"/>
              </a:rPr>
              <a:t>er</a:t>
            </a: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 séminaire LHC au LPC,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sur de notes de Jean Castor et FV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prises lors de la réunion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 sur le projet LHC au Collège de France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Comic Sans MS" pitchFamily="66" charset="0"/>
              </a:rPr>
              <a:t> (13 décembre 1989).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6441880" y="2139950"/>
            <a:ext cx="4813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itchFamily="66" charset="0"/>
              </a:rPr>
              <a:t>Le dernier transparent se termine ainsi: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</a:t>
            </a:r>
            <a:r>
              <a:rPr lang="fr-FR" altLang="fr-FR" sz="1800">
                <a:solidFill>
                  <a:srgbClr val="FFFF00"/>
                </a:solidFill>
                <a:latin typeface="Comic Sans MS" pitchFamily="66" charset="0"/>
              </a:rPr>
              <a:t>Qu’allons nous faire à Clermont-Ferrand ?</a:t>
            </a:r>
            <a:r>
              <a:rPr lang="fr-FR" altLang="fr-FR" sz="180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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523340" y="5684838"/>
            <a:ext cx="5953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dirty="0">
                <a:solidFill>
                  <a:srgbClr val="FF5050"/>
                </a:solidFill>
                <a:latin typeface="Comic Sans MS" pitchFamily="66" charset="0"/>
              </a:rPr>
              <a:t>…</a:t>
            </a: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>
            <a:off x="6322818" y="260350"/>
            <a:ext cx="1081087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1" name="Picture 2" descr="C:\Users\François Vazeille\Desktop\30 ans après\Vingt_ans_aprè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433" y="3068961"/>
            <a:ext cx="4576227" cy="34321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563500" y="6190899"/>
            <a:ext cx="1431702" cy="310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773108" y="4892967"/>
            <a:ext cx="3869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Confrontation  1 par 1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des transparents de 1989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 de la situation en 2009: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(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disponible sur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indico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des 30 ans). 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55188" y="3140968"/>
            <a:ext cx="389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Séminaire au LPC en 2009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3425" y="178475"/>
            <a:ext cx="8747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 qu’il fallait retenir des exposés de 1989/2009</a:t>
            </a:r>
          </a:p>
          <a:p>
            <a:endParaRPr lang="fr-FR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73665" y="1052736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Forts doutes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sur l’aboutissement du projet SSC américain.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3664" y="1583219"/>
            <a:ext cx="859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Avantages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et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difficultés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d’une haute Luminosité: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4 10</a:t>
            </a:r>
            <a:r>
              <a:rPr lang="fr-FR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34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est envisagé … bien au-dessus de la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haute Luminosité de 10</a:t>
            </a:r>
            <a:r>
              <a:rPr lang="fr-FR" baseline="30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33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!!!! 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9697" y="2366308"/>
            <a:ext cx="8520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Projet LHC réaliste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en proton-proton, ion-ion … et aussi électron-proton.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9696" y="2892430"/>
            <a:ext cx="8223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Coûts estimés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(celui du LEP: 1.3 milliard  €)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et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plannings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(Prêt 8 ans après la décision):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Ce qui sera complètement FAUX dans les deux cas !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3664" y="3878476"/>
            <a:ext cx="874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Aimants supraconducteurs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: plusieurs options, dont conducteurs </a:t>
            </a:r>
            <a:r>
              <a:rPr lang="fr-FR" altLang="fr-FR" dirty="0">
                <a:solidFill>
                  <a:schemeClr val="bg1"/>
                </a:solidFill>
                <a:latin typeface="Comic Sans MS" pitchFamily="66" charset="0"/>
              </a:rPr>
              <a:t>Nb Ti à 1.8 K.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1902" y="4465573"/>
            <a:ext cx="8662854" cy="9233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Physique sans surprises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: Boson de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Higgs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, quark Top,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supersymétrie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, quarks b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b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et Plasma quark-gluon en ions lourds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Prochains transparents.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5893" y="5390644"/>
            <a:ext cx="8504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Grosses difficultés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pour les expériences: 10 à 100 fois celles du LEP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3796" y="6038716"/>
            <a:ext cx="7127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Réticences de l’Allemagne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: déjà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!!!           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Nous verrons plus loin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0119191" y="4503277"/>
            <a:ext cx="815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6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272" y="2377516"/>
            <a:ext cx="5382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Mais où en est réellement la physique en 1989 ?</a:t>
            </a:r>
          </a:p>
        </p:txBody>
      </p:sp>
    </p:spTree>
    <p:extLst>
      <p:ext uri="{BB962C8B-B14F-4D97-AF65-F5344CB8AC3E}">
        <p14:creationId xmlns:p14="http://schemas.microsoft.com/office/powerpoint/2010/main" val="9380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7926" y="548680"/>
            <a:ext cx="86677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</a:t>
            </a:r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Quel est l’état du Modèle Standard ?</a:t>
            </a:r>
          </a:p>
          <a:p>
            <a:endParaRPr lang="fr-FR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qui décrit l’existence des particules et de leurs interactions,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avec des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imperfections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(22 paramètres ajustables, gravitation absente, etc.),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mais 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terriblement prédictif et précis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83332" y="2708920"/>
            <a:ext cx="849694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… 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alors que des expériences sont en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cours</a:t>
            </a:r>
          </a:p>
          <a:p>
            <a:pPr lvl="0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                en collisions de particules</a:t>
            </a:r>
          </a:p>
          <a:p>
            <a:pPr lvl="0"/>
            <a:endParaRPr lang="fr-FR" sz="1000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lvl="0"/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 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principalement 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au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LEP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(CERN), au </a:t>
            </a:r>
            <a:r>
              <a:rPr lang="fr-FR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Tevatron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(</a:t>
            </a:r>
            <a:r>
              <a:rPr lang="fr-FR" dirty="0" err="1">
                <a:solidFill>
                  <a:prstClr val="white"/>
                </a:solidFill>
                <a:latin typeface="Comic Sans MS" panose="030F0702030302020204" pitchFamily="66" charset="0"/>
              </a:rPr>
              <a:t>Fermilab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), au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SLAC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(Stanford)</a:t>
            </a:r>
          </a:p>
          <a:p>
            <a:pPr lvl="0"/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                 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                   et 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sur d’autres </a:t>
            </a:r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machines</a:t>
            </a:r>
          </a:p>
          <a:p>
            <a:pPr lvl="0"/>
            <a:r>
              <a:rPr lang="fr-FR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                                    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telles que le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SPS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au CERN</a:t>
            </a:r>
          </a:p>
          <a:p>
            <a:pPr lvl="0"/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               et des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collisionneurs d’électrons </a:t>
            </a:r>
            <a:r>
              <a:rPr lang="fr-FR" dirty="0">
                <a:solidFill>
                  <a:prstClr val="white"/>
                </a:solidFill>
                <a:latin typeface="Comic Sans MS" panose="030F0702030302020204" pitchFamily="66" charset="0"/>
              </a:rPr>
              <a:t>à plus basses énergies.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5958" y="5373216"/>
            <a:ext cx="80916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… et 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aussi en collisions d’ions lourds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de haute énergie sur 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cibles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fixes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rincipalement au SPS du CERN et à Brookhaven (USA).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49678" y="1052736"/>
            <a:ext cx="6450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Un autre titre aurait pu convenir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11851" y="1782688"/>
            <a:ext cx="4985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 Retour vers le futur ! »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13115" y="5229200"/>
            <a:ext cx="77973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Comment imaginions-nous en 1989 …</a:t>
            </a:r>
          </a:p>
          <a:p>
            <a:pPr algn="ctr"/>
            <a:r>
              <a:rPr lang="fr-F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c</a:t>
            </a:r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 que serait le projet LHC … en 2022 ?</a:t>
            </a:r>
          </a:p>
          <a:p>
            <a:pPr algn="ctr"/>
            <a:r>
              <a:rPr lang="fr-F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e</a:t>
            </a:r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 plus fort encore … vers 2040 ???</a:t>
            </a:r>
            <a:endParaRPr lang="fr-FR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Résultat de recherche d'images pour &quot;retour vers le fut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9" y="2574776"/>
            <a:ext cx="6096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51612" y="332656"/>
            <a:ext cx="9180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 </a:t>
            </a:r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Trente déjà … et un peu plus ! Le LPC au LHC.</a:t>
            </a:r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</a:t>
            </a:r>
            <a:endParaRPr lang="fr-FR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rançois\Desktop\Communication\Rotary\stand-mod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6655" y="552664"/>
            <a:ext cx="7620000" cy="60674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7474" y="105639"/>
            <a:ext cx="5468164" cy="584775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La Matière: les FERMIONS</a:t>
            </a:r>
            <a:endParaRPr lang="fr-FR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067632" y="1524724"/>
            <a:ext cx="2654894" cy="1077218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Les Forces:</a:t>
            </a:r>
          </a:p>
          <a:p>
            <a:pPr algn="ctr"/>
            <a:r>
              <a:rPr lang="fr-FR" sz="3200" dirty="0" smtClean="0">
                <a:solidFill>
                  <a:schemeClr val="bg1"/>
                </a:solidFill>
                <a:latin typeface="Comic Sans MS" pitchFamily="66" charset="0"/>
              </a:rPr>
              <a:t>les BOSONS</a:t>
            </a:r>
            <a:endParaRPr lang="fr-FR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2228" y="5268669"/>
            <a:ext cx="4224427" cy="1354217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itchFamily="66" charset="0"/>
              </a:rPr>
              <a:t>              </a:t>
            </a:r>
            <a:r>
              <a:rPr lang="fr-FR" sz="2400" dirty="0" smtClean="0">
                <a:solidFill>
                  <a:srgbClr val="0000CC"/>
                </a:solidFill>
                <a:latin typeface="Comic Sans MS" pitchFamily="66" charset="0"/>
              </a:rPr>
              <a:t>Aujourd’hui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0000CC"/>
                </a:solidFill>
                <a:latin typeface="Comic Sans MS" pitchFamily="66" charset="0"/>
              </a:rPr>
              <a:t> 12 Fermions et 12 anti-Fermions </a:t>
            </a:r>
          </a:p>
          <a:p>
            <a:pPr>
              <a:buFontTx/>
              <a:buChar char="-"/>
            </a:pPr>
            <a:r>
              <a:rPr lang="fr-FR" sz="2000" dirty="0" smtClean="0">
                <a:solidFill>
                  <a:srgbClr val="0000CC"/>
                </a:solidFill>
                <a:latin typeface="Comic Sans MS" pitchFamily="66" charset="0"/>
              </a:rPr>
              <a:t> 15 Bosons </a:t>
            </a:r>
            <a:endParaRPr lang="fr-FR" sz="2000" dirty="0">
              <a:solidFill>
                <a:srgbClr val="0000CC"/>
              </a:solidFill>
              <a:latin typeface="Comic Sans MS" pitchFamily="66" charset="0"/>
            </a:endParaRPr>
          </a:p>
          <a:p>
            <a:r>
              <a:rPr lang="fr-FR" dirty="0" smtClean="0">
                <a:solidFill>
                  <a:srgbClr val="006600"/>
                </a:solidFill>
                <a:latin typeface="Comic Sans MS" pitchFamily="66" charset="0"/>
              </a:rPr>
              <a:t>  Soit 39 particules: Modèle complet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49827" y="3684493"/>
            <a:ext cx="2180404" cy="369332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BOSON de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Higgs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2228" y="4908629"/>
            <a:ext cx="4224427" cy="1692771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itchFamily="66" charset="0"/>
              </a:rPr>
              <a:t>              </a:t>
            </a:r>
          </a:p>
          <a:p>
            <a:r>
              <a:rPr lang="fr-FR" sz="2000" dirty="0" smtClean="0">
                <a:solidFill>
                  <a:srgbClr val="0000CC"/>
                </a:solidFill>
                <a:latin typeface="Comic Sans MS" pitchFamily="66" charset="0"/>
              </a:rPr>
              <a:t>          </a:t>
            </a:r>
          </a:p>
          <a:p>
            <a:r>
              <a:rPr lang="fr-FR" sz="2000" dirty="0" smtClean="0">
                <a:solidFill>
                  <a:srgbClr val="0000CC"/>
                </a:solidFill>
                <a:latin typeface="Comic Sans MS" pitchFamily="66" charset="0"/>
              </a:rPr>
              <a:t>         </a:t>
            </a:r>
            <a:r>
              <a:rPr lang="fr-FR" sz="2800" dirty="0" smtClean="0">
                <a:solidFill>
                  <a:srgbClr val="0000CC"/>
                </a:solidFill>
                <a:latin typeface="Comic Sans MS" pitchFamily="66" charset="0"/>
              </a:rPr>
              <a:t>MAIS en 1989 ?</a:t>
            </a:r>
          </a:p>
          <a:p>
            <a:endParaRPr lang="fr-FR" sz="2000" dirty="0" smtClean="0">
              <a:solidFill>
                <a:srgbClr val="0000CC"/>
              </a:solidFill>
              <a:latin typeface="Comic Sans MS" pitchFamily="66" charset="0"/>
            </a:endParaRPr>
          </a:p>
          <a:p>
            <a:endParaRPr lang="fr-FR" sz="16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56153" y="2973705"/>
            <a:ext cx="543739" cy="92333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rgbClr val="FF0000"/>
                </a:solidFill>
              </a:rPr>
              <a:t>X</a:t>
            </a:r>
            <a:endParaRPr lang="fr-FR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6088" y="5253701"/>
            <a:ext cx="5437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4116" y="1287323"/>
            <a:ext cx="5437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73994" y="32863"/>
            <a:ext cx="914400" cy="5768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Vague 11"/>
          <p:cNvSpPr/>
          <p:nvPr/>
        </p:nvSpPr>
        <p:spPr>
          <a:xfrm>
            <a:off x="8872070" y="27429"/>
            <a:ext cx="3203848" cy="1628800"/>
          </a:xfrm>
          <a:prstGeom prst="wav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745802" y="247471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CC"/>
                </a:solidFill>
                <a:latin typeface="Comic Sans MS" pitchFamily="66" charset="0"/>
              </a:rPr>
              <a:t> Modèle Standard</a:t>
            </a:r>
          </a:p>
          <a:p>
            <a:r>
              <a:rPr lang="fr-FR" sz="2400" dirty="0" smtClean="0">
                <a:solidFill>
                  <a:srgbClr val="0000CC"/>
                </a:solidFill>
                <a:latin typeface="Comic Sans MS" pitchFamily="66" charset="0"/>
              </a:rPr>
              <a:t>       des particules</a:t>
            </a:r>
          </a:p>
          <a:p>
            <a:r>
              <a:rPr lang="fr-FR" sz="2400" dirty="0" smtClean="0">
                <a:solidFill>
                  <a:srgbClr val="0000CC"/>
                </a:solidFill>
                <a:latin typeface="Comic Sans MS" pitchFamily="66" charset="0"/>
              </a:rPr>
              <a:t>               élémentaires</a:t>
            </a:r>
            <a:endParaRPr lang="fr-FR" sz="2400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2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 flipV="1">
            <a:off x="1595525" y="5653368"/>
            <a:ext cx="84978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1739988" y="5508906"/>
            <a:ext cx="287337" cy="2873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GB" altLang="fr-FR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301250" y="5508906"/>
            <a:ext cx="287338" cy="28892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704350" y="4861206"/>
            <a:ext cx="1624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13,7 Milliards</a:t>
            </a: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d’années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03463" y="5069168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10</a:t>
            </a:r>
            <a:r>
              <a:rPr lang="fr-FR" altLang="fr-FR" baseline="30000" dirty="0">
                <a:solidFill>
                  <a:schemeClr val="bg1"/>
                </a:solidFill>
              </a:rPr>
              <a:t>-43</a:t>
            </a:r>
            <a:r>
              <a:rPr lang="fr-FR" altLang="fr-FR" dirty="0">
                <a:solidFill>
                  <a:schemeClr val="bg1"/>
                </a:solidFill>
              </a:rPr>
              <a:t> s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452650" y="5893081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CCCC"/>
                </a:solidFill>
              </a:rPr>
              <a:t>  10</a:t>
            </a:r>
            <a:r>
              <a:rPr lang="fr-FR" altLang="fr-FR" baseline="30000" dirty="0">
                <a:solidFill>
                  <a:srgbClr val="FFCCCC"/>
                </a:solidFill>
              </a:rPr>
              <a:t>32</a:t>
            </a:r>
            <a:r>
              <a:rPr lang="fr-FR" altLang="fr-FR" dirty="0">
                <a:solidFill>
                  <a:srgbClr val="FFCCCC"/>
                </a:solidFill>
              </a:rPr>
              <a:t> K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255213" y="5893081"/>
            <a:ext cx="735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CCCC"/>
                </a:solidFill>
              </a:rPr>
              <a:t>2,7 K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8437650" y="6324881"/>
            <a:ext cx="1747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CCCC"/>
                </a:solidFill>
              </a:rPr>
              <a:t>soit – 270,4 °C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557425" y="1188078"/>
            <a:ext cx="87471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Le temps de PLANCK:</a:t>
            </a:r>
          </a:p>
          <a:p>
            <a:pPr algn="ctr">
              <a:defRPr/>
            </a:pPr>
            <a:r>
              <a:rPr lang="fr-FR" alt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100 milliardièmes de milliardième de milliardième de milliardième de milliardième</a:t>
            </a:r>
          </a:p>
          <a:p>
            <a:pPr algn="ctr">
              <a:defRPr/>
            </a:pPr>
            <a:r>
              <a:rPr lang="fr-FR" alt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de seconde après le Big Bang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244813" y="2531103"/>
            <a:ext cx="753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CCCC"/>
                </a:solidFill>
              </a:rPr>
              <a:t>Température de 100 000 milliards de milliards de milliards de degrés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34057" y="273952"/>
            <a:ext cx="7661072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premiers instants de notre Univers</a:t>
            </a:r>
            <a:endParaRPr lang="fr-FR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1452650" y="3231597"/>
            <a:ext cx="1800225" cy="165735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Juste </a:t>
            </a: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après</a:t>
            </a: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 le Big Bang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508988" y="3132418"/>
            <a:ext cx="1979713" cy="165735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chemeClr val="bg1"/>
                </a:solidFill>
              </a:rPr>
              <a:t>Aujourd’hui</a:t>
            </a:r>
          </a:p>
          <a:p>
            <a:pPr algn="ctr" eaLnBrk="1" hangingPunct="1"/>
            <a:r>
              <a:rPr lang="fr-FR" altLang="fr-FR" dirty="0" smtClean="0">
                <a:solidFill>
                  <a:schemeClr val="bg1"/>
                </a:solidFill>
              </a:rPr>
              <a:t>1</a:t>
            </a:r>
            <a:r>
              <a:rPr lang="fr-FR" altLang="fr-FR" baseline="30000" dirty="0" smtClean="0">
                <a:solidFill>
                  <a:schemeClr val="bg1"/>
                </a:solidFill>
              </a:rPr>
              <a:t>er</a:t>
            </a:r>
            <a:r>
              <a:rPr lang="fr-FR" altLang="fr-FR" dirty="0" smtClean="0">
                <a:solidFill>
                  <a:schemeClr val="bg1"/>
                </a:solidFill>
              </a:rPr>
              <a:t> décembre</a:t>
            </a:r>
          </a:p>
          <a:p>
            <a:pPr algn="ctr" eaLnBrk="1" hangingPunct="1"/>
            <a:r>
              <a:rPr lang="fr-FR" altLang="fr-FR" dirty="0" smtClean="0">
                <a:solidFill>
                  <a:schemeClr val="bg1"/>
                </a:solidFill>
              </a:rPr>
              <a:t>2022</a:t>
            </a:r>
            <a:endParaRPr lang="fr-FR" altLang="fr-FR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4700" y="6228622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altLang="fr-FR" dirty="0" smtClean="0">
                <a:solidFill>
                  <a:srgbClr val="FFCCCC"/>
                </a:solidFill>
                <a:latin typeface="Comic Sans MS" panose="030F0702030302020204" pitchFamily="66" charset="0"/>
              </a:rPr>
              <a:t>Température cosmos</a:t>
            </a:r>
            <a:endParaRPr lang="fr-FR" altLang="fr-FR" dirty="0">
              <a:solidFill>
                <a:srgbClr val="FFCC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4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 flipV="1">
            <a:off x="1608972" y="5666815"/>
            <a:ext cx="849788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1753435" y="5522353"/>
            <a:ext cx="287337" cy="2873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GB" altLang="fr-F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314697" y="5522353"/>
            <a:ext cx="287338" cy="28892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1608972" y="6314515"/>
            <a:ext cx="8497888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70235" y="5906528"/>
            <a:ext cx="695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20°C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717797" y="4874653"/>
            <a:ext cx="1624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13,7 Milliards</a:t>
            </a:r>
          </a:p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d’années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16910" y="5082615"/>
            <a:ext cx="857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10</a:t>
            </a:r>
            <a:r>
              <a:rPr lang="fr-FR" altLang="fr-FR" baseline="30000" dirty="0">
                <a:solidFill>
                  <a:schemeClr val="bg1"/>
                </a:solidFill>
              </a:rPr>
              <a:t>-43</a:t>
            </a:r>
            <a:r>
              <a:rPr lang="fr-FR" altLang="fr-FR" dirty="0">
                <a:solidFill>
                  <a:schemeClr val="bg1"/>
                </a:solidFill>
              </a:rPr>
              <a:t> 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87047" y="6424053"/>
            <a:ext cx="3455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i="1" dirty="0">
                <a:solidFill>
                  <a:schemeClr val="accent1"/>
                </a:solidFill>
              </a:rPr>
              <a:t>Attention: rien n’est à l’échelle</a:t>
            </a: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1616911" y="4729917"/>
            <a:ext cx="1289050" cy="1511573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GB" altLang="fr-FR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81997" y="2688665"/>
            <a:ext cx="847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chemeClr val="bg1"/>
                </a:solidFill>
              </a:rPr>
              <a:t>Nous allons </a:t>
            </a:r>
            <a:r>
              <a:rPr lang="fr-FR" altLang="fr-FR" sz="2400" dirty="0">
                <a:solidFill>
                  <a:schemeClr val="bg1"/>
                </a:solidFill>
                <a:sym typeface="Symbol" pitchFamily="18" charset="2"/>
              </a:rPr>
              <a:t>zoomer sur cette région de façon démesurée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2655927" y="3217303"/>
            <a:ext cx="1329532" cy="1657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87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3"/>
          <p:cNvSpPr>
            <a:spLocks noChangeShapeType="1"/>
          </p:cNvSpPr>
          <p:nvPr/>
        </p:nvSpPr>
        <p:spPr bwMode="auto">
          <a:xfrm>
            <a:off x="6992047" y="5301903"/>
            <a:ext cx="0" cy="2873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3" name="Line 14"/>
          <p:cNvSpPr>
            <a:spLocks noChangeShapeType="1"/>
          </p:cNvSpPr>
          <p:nvPr/>
        </p:nvSpPr>
        <p:spPr bwMode="auto">
          <a:xfrm>
            <a:off x="5479879" y="5301903"/>
            <a:ext cx="0" cy="2873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5119839" y="4797847"/>
            <a:ext cx="744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omic Sans MS" pitchFamily="66" charset="0"/>
              </a:rPr>
              <a:t>10</a:t>
            </a:r>
            <a:r>
              <a:rPr lang="fr-FR" baseline="30000" dirty="0" smtClean="0">
                <a:solidFill>
                  <a:srgbClr val="FFFF00"/>
                </a:solidFill>
                <a:latin typeface="Comic Sans MS" pitchFamily="66" charset="0"/>
              </a:rPr>
              <a:t>-11</a:t>
            </a:r>
            <a:r>
              <a:rPr lang="fr-FR" dirty="0" smtClean="0">
                <a:solidFill>
                  <a:srgbClr val="FFFF00"/>
                </a:solidFill>
                <a:latin typeface="Comic Sans MS" pitchFamily="66" charset="0"/>
              </a:rPr>
              <a:t>s</a:t>
            </a:r>
            <a:endParaRPr lang="fr-FR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4903815" y="4149775"/>
            <a:ext cx="1114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itchFamily="66" charset="0"/>
              </a:rPr>
              <a:t>Champ </a:t>
            </a:r>
            <a:endParaRPr lang="fr-FR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fr-FR" dirty="0">
                <a:solidFill>
                  <a:srgbClr val="FFFF00"/>
                </a:solidFill>
                <a:latin typeface="Comic Sans MS" pitchFamily="66" charset="0"/>
              </a:rPr>
              <a:t>d</a:t>
            </a:r>
            <a:r>
              <a:rPr lang="fr-FR" dirty="0" smtClean="0">
                <a:solidFill>
                  <a:srgbClr val="FFFF00"/>
                </a:solidFill>
                <a:latin typeface="Comic Sans MS" pitchFamily="66" charset="0"/>
              </a:rPr>
              <a:t>e Higgs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6605607" y="4797847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  <a:latin typeface="Comic Sans MS" pitchFamily="66" charset="0"/>
                <a:sym typeface="Symbol" pitchFamily="18" charset="2"/>
              </a:rPr>
              <a:t>10-30</a:t>
            </a:r>
            <a:r>
              <a:rPr lang="fr-FR" dirty="0" smtClean="0">
                <a:solidFill>
                  <a:schemeClr val="accent1"/>
                </a:solidFill>
                <a:latin typeface="Comic Sans MS" pitchFamily="66" charset="0"/>
              </a:rPr>
              <a:t>  </a:t>
            </a:r>
            <a:r>
              <a:rPr lang="fr-FR" dirty="0">
                <a:solidFill>
                  <a:schemeClr val="accent1"/>
                </a:solidFill>
                <a:latin typeface="Comic Sans MS" pitchFamily="66" charset="0"/>
              </a:rPr>
              <a:t>µs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247631" y="5445224"/>
            <a:ext cx="684076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199959" y="4151516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F0"/>
                </a:solidFill>
                <a:latin typeface="Comic Sans MS" pitchFamily="66" charset="0"/>
              </a:rPr>
              <a:t>Plasma</a:t>
            </a:r>
          </a:p>
          <a:p>
            <a:pPr algn="ctr"/>
            <a:r>
              <a:rPr lang="fr-FR" dirty="0" smtClean="0">
                <a:solidFill>
                  <a:srgbClr val="00B0F0"/>
                </a:solidFill>
                <a:latin typeface="Comic Sans MS" pitchFamily="66" charset="0"/>
              </a:rPr>
              <a:t>Quarks Gluons</a:t>
            </a:r>
            <a:endParaRPr lang="fr-FR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84134" y="1760972"/>
            <a:ext cx="40607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B0F0"/>
                </a:solidFill>
                <a:latin typeface="Comic Sans MS" pitchFamily="66" charset="0"/>
              </a:rPr>
              <a:t>Plasma Quarks Gluons (QGP):</a:t>
            </a:r>
          </a:p>
          <a:p>
            <a:pPr algn="ctr"/>
            <a:r>
              <a:rPr lang="fr-FR" sz="2000" dirty="0">
                <a:solidFill>
                  <a:srgbClr val="00B0F0"/>
                </a:solidFill>
                <a:latin typeface="Comic Sans MS" pitchFamily="66" charset="0"/>
              </a:rPr>
              <a:t>s</a:t>
            </a:r>
            <a:r>
              <a:rPr lang="fr-FR" sz="2000" dirty="0" smtClean="0">
                <a:solidFill>
                  <a:srgbClr val="00B0F0"/>
                </a:solidFill>
                <a:latin typeface="Comic Sans MS" pitchFamily="66" charset="0"/>
              </a:rPr>
              <a:t>oupe de particules libres</a:t>
            </a:r>
          </a:p>
          <a:p>
            <a:pPr algn="ctr"/>
            <a:r>
              <a:rPr lang="fr-FR" sz="2000" dirty="0" smtClean="0">
                <a:solidFill>
                  <a:srgbClr val="00B0F0"/>
                </a:solidFill>
                <a:latin typeface="Comic Sans MS" pitchFamily="66" charset="0"/>
              </a:rPr>
              <a:t>à très hautes températures</a:t>
            </a:r>
          </a:p>
          <a:p>
            <a:pPr algn="ctr"/>
            <a:r>
              <a:rPr lang="fr-FR" sz="2000" dirty="0" smtClean="0">
                <a:solidFill>
                  <a:srgbClr val="00B0F0"/>
                </a:solidFill>
                <a:latin typeface="Comic Sans MS" pitchFamily="66" charset="0"/>
              </a:rPr>
              <a:t> et densités,</a:t>
            </a:r>
          </a:p>
          <a:p>
            <a:pPr algn="ctr"/>
            <a:r>
              <a:rPr lang="fr-FR" sz="2000" dirty="0" smtClean="0">
                <a:solidFill>
                  <a:srgbClr val="00B0F0"/>
                </a:solidFill>
                <a:latin typeface="Comic Sans MS" pitchFamily="66" charset="0"/>
              </a:rPr>
              <a:t>précédant la phase de formation</a:t>
            </a:r>
          </a:p>
          <a:p>
            <a:pPr algn="ctr"/>
            <a:r>
              <a:rPr lang="fr-FR" sz="2000" dirty="0">
                <a:solidFill>
                  <a:srgbClr val="00B0F0"/>
                </a:solidFill>
                <a:latin typeface="Comic Sans MS" pitchFamily="66" charset="0"/>
              </a:rPr>
              <a:t>d</a:t>
            </a:r>
            <a:r>
              <a:rPr lang="fr-FR" sz="2000" dirty="0" smtClean="0">
                <a:solidFill>
                  <a:srgbClr val="00B0F0"/>
                </a:solidFill>
                <a:latin typeface="Comic Sans MS" pitchFamily="66" charset="0"/>
              </a:rPr>
              <a:t>es noyaux légers.</a:t>
            </a:r>
            <a:endParaRPr lang="fr-FR" sz="200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60501" y="2123189"/>
            <a:ext cx="4541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  <a:latin typeface="Comic Sans MS" pitchFamily="66" charset="0"/>
              </a:rPr>
              <a:t>C</a:t>
            </a:r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hamp de Higgs non nul: 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  <a:latin typeface="Comic Sans MS" pitchFamily="66" charset="0"/>
              </a:rPr>
              <a:t>l</a:t>
            </a:r>
            <a:r>
              <a:rPr lang="fr-FR" sz="2000" dirty="0" smtClean="0">
                <a:solidFill>
                  <a:srgbClr val="FFFF00"/>
                </a:solidFill>
                <a:latin typeface="Comic Sans MS" pitchFamily="66" charset="0"/>
              </a:rPr>
              <a:t>es particules acquièrent une masse.</a:t>
            </a: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3104310" y="5301903"/>
            <a:ext cx="287337" cy="28733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en-GB" altLang="fr-FR" dirty="0"/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2887591" y="4797847"/>
            <a:ext cx="795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10</a:t>
            </a:r>
            <a:r>
              <a:rPr lang="fr-FR" baseline="30000" dirty="0" smtClean="0">
                <a:solidFill>
                  <a:srgbClr val="FF0000"/>
                </a:solidFill>
                <a:latin typeface="Comic Sans MS" pitchFamily="66" charset="0"/>
              </a:rPr>
              <a:t>-43</a:t>
            </a:r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s</a:t>
            </a:r>
            <a:endParaRPr lang="fr-F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2622646" y="4149775"/>
            <a:ext cx="12506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Temps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itchFamily="66" charset="0"/>
              </a:rPr>
              <a:t> de Planck</a:t>
            </a:r>
          </a:p>
        </p:txBody>
      </p:sp>
      <p:cxnSp>
        <p:nvCxnSpPr>
          <p:cNvPr id="14" name="Connecteur droit 13"/>
          <p:cNvCxnSpPr>
            <a:stCxn id="11" idx="2"/>
          </p:cNvCxnSpPr>
          <p:nvPr/>
        </p:nvCxnSpPr>
        <p:spPr>
          <a:xfrm flipH="1" flipV="1">
            <a:off x="2815583" y="5444331"/>
            <a:ext cx="288727" cy="1241"/>
          </a:xfrm>
          <a:prstGeom prst="line">
            <a:avLst/>
          </a:prstGeom>
          <a:ln w="38100">
            <a:solidFill>
              <a:srgbClr val="FF993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368485" y="5301208"/>
            <a:ext cx="287338" cy="288925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fr-FR" altLang="fr-FR" dirty="0">
                <a:solidFill>
                  <a:schemeClr val="bg1"/>
                </a:solidFill>
              </a:rPr>
              <a:t>X</a:t>
            </a:r>
          </a:p>
        </p:txBody>
      </p:sp>
      <p:cxnSp>
        <p:nvCxnSpPr>
          <p:cNvPr id="16" name="Connecteur droit 15"/>
          <p:cNvCxnSpPr/>
          <p:nvPr/>
        </p:nvCxnSpPr>
        <p:spPr>
          <a:xfrm flipV="1">
            <a:off x="8072167" y="5300315"/>
            <a:ext cx="36004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8223441" y="5313685"/>
            <a:ext cx="360040" cy="2880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8288983" y="5444331"/>
            <a:ext cx="1432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878910" y="5111388"/>
            <a:ext cx="880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ère de</a:t>
            </a:r>
          </a:p>
          <a:p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Plank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48385" y="5723071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alt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10</a:t>
            </a:r>
            <a:r>
              <a:rPr lang="fr-FR" altLang="fr-FR" baseline="30000" dirty="0">
                <a:solidFill>
                  <a:srgbClr val="FFC000"/>
                </a:solidFill>
                <a:latin typeface="Comic Sans MS" panose="030F0702030302020204" pitchFamily="66" charset="0"/>
              </a:rPr>
              <a:t>32</a:t>
            </a:r>
            <a:r>
              <a:rPr lang="fr-FR" alt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 K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9249770" y="5661248"/>
            <a:ext cx="735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C000"/>
                </a:solidFill>
              </a:rPr>
              <a:t>2,7 K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8432207" y="6093048"/>
            <a:ext cx="1747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C000"/>
                </a:solidFill>
              </a:rPr>
              <a:t>soit – 270,4 °C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488443" y="6027960"/>
            <a:ext cx="15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Température</a:t>
            </a:r>
          </a:p>
          <a:p>
            <a:pPr algn="ctr"/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cosmos</a:t>
            </a:r>
            <a:endParaRPr lang="fr-FR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30726" y="5723071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alt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10</a:t>
            </a:r>
            <a:r>
              <a:rPr lang="fr-FR" altLang="fr-FR" baseline="30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28</a:t>
            </a:r>
            <a:r>
              <a:rPr lang="fr-FR" alt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>
            <a:off x="4331174" y="5301407"/>
            <a:ext cx="0" cy="2873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970812" y="4790479"/>
            <a:ext cx="788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bg1"/>
                </a:solidFill>
              </a:rPr>
              <a:t>10</a:t>
            </a:r>
            <a:r>
              <a:rPr lang="fr-FR" altLang="fr-FR" baseline="30000" dirty="0">
                <a:solidFill>
                  <a:schemeClr val="bg1"/>
                </a:solidFill>
              </a:rPr>
              <a:t>-35</a:t>
            </a:r>
            <a:r>
              <a:rPr lang="fr-FR" altLang="fr-FR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50" y="3509577"/>
            <a:ext cx="1816765" cy="76816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11460" y="5731470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alt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10</a:t>
            </a:r>
            <a:r>
              <a:rPr lang="fr-FR" altLang="fr-FR" baseline="30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28</a:t>
            </a:r>
            <a:r>
              <a:rPr lang="fr-FR" alt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05607" y="5720528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alt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10</a:t>
            </a:r>
            <a:r>
              <a:rPr lang="fr-FR" altLang="fr-FR" baseline="300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12</a:t>
            </a:r>
            <a:r>
              <a:rPr lang="fr-FR" altLang="fr-FR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dirty="0">
                <a:solidFill>
                  <a:srgbClr val="FFC000"/>
                </a:solidFill>
                <a:latin typeface="Comic Sans MS" panose="030F0702030302020204" pitchFamily="66" charset="0"/>
              </a:rPr>
              <a:t>K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33641" y="2101034"/>
            <a:ext cx="1885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Asymétrie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Particules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Antiparticules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Parchemin horizontal 30"/>
          <p:cNvSpPr/>
          <p:nvPr/>
        </p:nvSpPr>
        <p:spPr>
          <a:xfrm>
            <a:off x="5192247" y="466063"/>
            <a:ext cx="5183773" cy="1033272"/>
          </a:xfrm>
          <a:prstGeom prst="horizontalScroll">
            <a:avLst/>
          </a:prstGeom>
          <a:solidFill>
            <a:srgbClr val="33CC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smtClean="0">
                <a:latin typeface="Comic Sans MS" panose="030F0702030302020204" pitchFamily="66" charset="0"/>
              </a:rPr>
              <a:t>2 transitions de phase</a:t>
            </a:r>
          </a:p>
          <a:p>
            <a:pPr algn="ctr"/>
            <a:r>
              <a:rPr lang="fr-FR" sz="2000" dirty="0">
                <a:latin typeface="Comic Sans MS" panose="030F0702030302020204" pitchFamily="66" charset="0"/>
              </a:rPr>
              <a:t>l</a:t>
            </a:r>
            <a:r>
              <a:rPr lang="fr-FR" sz="2000" dirty="0" smtClean="0">
                <a:latin typeface="Comic Sans MS" panose="030F0702030302020204" pitchFamily="66" charset="0"/>
              </a:rPr>
              <a:t>iées à l’abaissement de la température</a:t>
            </a:r>
            <a:endParaRPr lang="fr-F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8" grpId="0"/>
      <p:bldP spid="9" grpId="0"/>
      <p:bldP spid="10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01100" y="188640"/>
            <a:ext cx="3196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Champ de Higgs</a:t>
            </a:r>
            <a:endParaRPr lang="fr-FR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François Vazeille\Desktop\Main\LHC_collisions\Higgs_tout\Higgs_oct2013\Poster_BEH\Chapeau_dou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84" y="2425426"/>
            <a:ext cx="4176464" cy="21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01655" y="1700808"/>
            <a:ext cx="1659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Avant 10</a:t>
            </a:r>
            <a:r>
              <a:rPr lang="fr-FR" sz="2000" baseline="30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-11</a:t>
            </a:r>
            <a:r>
              <a:rPr lang="fr-F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 s</a:t>
            </a:r>
          </a:p>
          <a:p>
            <a:pPr algn="ctr"/>
            <a:r>
              <a:rPr lang="fr-F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T &gt;&gt; T</a:t>
            </a:r>
            <a:r>
              <a:rPr lang="fr-FR" sz="2000" baseline="-25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c</a:t>
            </a:r>
            <a:endParaRPr lang="fr-FR" sz="2000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388964" y="4399370"/>
            <a:ext cx="71034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5539473" y="4375330"/>
            <a:ext cx="102586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115616" y="908720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Transition de Phase à la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Température critique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d’environ </a:t>
            </a:r>
            <a:r>
              <a:rPr lang="fr-FR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10</a:t>
            </a:r>
            <a:r>
              <a:rPr lang="fr-FR" baseline="30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15</a:t>
            </a:r>
            <a:r>
              <a:rPr lang="fr-FR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 K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Potentiel d’interaction en fonction du Champ.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21124" y="1714132"/>
            <a:ext cx="1829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Après</a:t>
            </a:r>
            <a:r>
              <a:rPr lang="fr-F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10</a:t>
            </a:r>
            <a:r>
              <a:rPr lang="fr-FR" sz="2000" baseline="30000" dirty="0">
                <a:solidFill>
                  <a:srgbClr val="00B0F0"/>
                </a:solidFill>
                <a:latin typeface="Comic Sans MS" panose="030F0702030302020204" pitchFamily="66" charset="0"/>
              </a:rPr>
              <a:t>-11</a:t>
            </a:r>
            <a:r>
              <a:rPr lang="fr-F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s</a:t>
            </a:r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T &lt; T</a:t>
            </a:r>
            <a:r>
              <a:rPr lang="fr-FR" sz="2000" baseline="-25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endParaRPr lang="fr-FR" sz="2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3396988" y="2425426"/>
            <a:ext cx="0" cy="300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537616" y="2420888"/>
            <a:ext cx="0" cy="300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04700" y="486757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Etats stables:        </a:t>
            </a:r>
            <a:r>
              <a:rPr lang="fr-FR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Champ nul                          </a:t>
            </a:r>
            <a:r>
              <a:rPr lang="fr-FR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Champ non nul</a:t>
            </a:r>
            <a:endParaRPr lang="fr-FR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3396988" y="4526014"/>
            <a:ext cx="0" cy="360040"/>
          </a:xfrm>
          <a:prstGeom prst="straightConnector1">
            <a:avLst/>
          </a:prstGeom>
          <a:ln w="28575">
            <a:solidFill>
              <a:srgbClr val="FF33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6205300" y="3593072"/>
            <a:ext cx="0" cy="1283690"/>
          </a:xfrm>
          <a:prstGeom prst="straightConnector1">
            <a:avLst/>
          </a:prstGeom>
          <a:ln w="28575">
            <a:solidFill>
              <a:srgbClr val="3366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648678" y="5397023"/>
            <a:ext cx="838562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Champ a 4 composantes: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il peut interagir avec les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particules sans masse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s’il n’est pas nul.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- 3 composantes interagissent plus ou moins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 masses aux particules.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- 1 composante est libre 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Son quantum est le Boson de Higgs.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15036" y="3070701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Flûte à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champagne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92280" y="3152554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Chapeau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Mexicain</a:t>
            </a:r>
          </a:p>
        </p:txBody>
      </p:sp>
    </p:spTree>
    <p:extLst>
      <p:ext uri="{BB962C8B-B14F-4D97-AF65-F5344CB8AC3E}">
        <p14:creationId xmlns:p14="http://schemas.microsoft.com/office/powerpoint/2010/main" val="20922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49455" y="251937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Plasma Quark Gluon</a:t>
            </a:r>
            <a:endParaRPr lang="fr-FR" sz="3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77276" y="1233334"/>
            <a:ext cx="880241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 </a:t>
            </a:r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Avant la transition de phase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Plasma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de Quarks et Gluons 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libres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,</a:t>
            </a: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                                     très dense et très chaud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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protons et neutrons n’existent pas encore,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et encore moins les noyaux des atomes constitués de neutrons et protons.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3230" y="3284984"/>
            <a:ext cx="88064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  <a:sym typeface="Symbol"/>
              </a:rPr>
              <a:t> </a:t>
            </a:r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Après </a:t>
            </a:r>
            <a:r>
              <a:rPr lang="fr-F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la transition de </a:t>
            </a:r>
            <a:r>
              <a:rPr lang="fr-FR" sz="20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phase  T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&lt; Température critique d’environ </a:t>
            </a:r>
            <a:r>
              <a:rPr lang="fr-F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10</a:t>
            </a:r>
            <a:r>
              <a:rPr lang="fr-FR" sz="2000" baseline="30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12</a:t>
            </a:r>
            <a:r>
              <a:rPr lang="fr-F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 K</a:t>
            </a:r>
          </a:p>
          <a:p>
            <a:pPr marL="342900" indent="-342900">
              <a:buFont typeface="Symbol"/>
              <a:buChar char="à"/>
            </a:pPr>
            <a:endParaRPr lang="fr-FR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Quarks et Gluons s’associent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neutrons et protons  noyaux légers (H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…)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1262" y="4725144"/>
            <a:ext cx="8280920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Désormais </a:t>
            </a:r>
            <a:r>
              <a:rPr lang="fr-FR" sz="2400" i="1" dirty="0" smtClean="0">
                <a:solidFill>
                  <a:srgbClr val="FF66CC"/>
                </a:solidFill>
                <a:latin typeface="Comic Sans MS" panose="030F0702030302020204" pitchFamily="66" charset="0"/>
                <a:sym typeface="Symbol"/>
              </a:rPr>
              <a:t>*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Quarks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et Gluons sont </a:t>
            </a:r>
            <a:r>
              <a:rPr lang="fr-FR" sz="2400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confinés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dans la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Matière…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… à moins que …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00690" y="6268670"/>
            <a:ext cx="832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66CC"/>
                </a:solidFill>
                <a:latin typeface="Comic Sans MS" panose="030F0702030302020204" pitchFamily="66" charset="0"/>
              </a:rPr>
              <a:t>* Le QGP pourrait être présent au cœur de certaines étoiles très denses.</a:t>
            </a:r>
            <a:endParaRPr lang="fr-FR" i="1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36933" y="315694"/>
            <a:ext cx="78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 belles idées et des grands mystères … à clarifier.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92604" y="2239987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35090" y="1844332"/>
            <a:ext cx="8621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Le champs de </a:t>
            </a:r>
            <a:r>
              <a:rPr lang="fr-FR" dirty="0" err="1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Higgs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existe-t-il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alors qu’il est fondamental dans le Modèle Standard ?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25120" y="4267652"/>
            <a:ext cx="827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Qu’en est-il de l’existence du Plasma de Quarks et Gluons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… précédant le confinement constaté?                      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43733" y="5282969"/>
            <a:ext cx="749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Comment expliquer la suprématie de la Matière sur l’Antimatière?</a:t>
            </a:r>
            <a:endParaRPr lang="fr-FR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5225" y="1132337"/>
            <a:ext cx="600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Des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cases sont vides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dans le Tableau des particules.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951186" y="2778993"/>
            <a:ext cx="7532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Le Modèle Standard </a:t>
            </a:r>
            <a:r>
              <a:rPr lang="fr-FR" dirty="0" smtClean="0">
                <a:solidFill>
                  <a:srgbClr val="92D05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 qui marche si bien … </a:t>
            </a:r>
            <a:r>
              <a:rPr lang="fr-FR" dirty="0" smtClean="0">
                <a:solidFill>
                  <a:srgbClr val="FFC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est imparfait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 </a:t>
            </a:r>
            <a:r>
              <a:rPr lang="fr-FR" dirty="0" smtClean="0">
                <a:solidFill>
                  <a:srgbClr val="33CC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Des théories plus générales sont proposées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dont la Super-Symétrie (Bosons  Fermions)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et d’autres (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compositivité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technicouleur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…).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698018" y="6021288"/>
            <a:ext cx="705834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 seront les grands thèmes au LHC … et au LPC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1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16616" y="241484"/>
            <a:ext cx="5426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qu’allions 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nous faire au LPC </a:t>
            </a: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6613" y="1938898"/>
            <a:ext cx="6534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mais aussi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jouer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un </a:t>
            </a:r>
            <a:r>
              <a:rPr lang="fr-FR" sz="2400" dirty="0">
                <a:solidFill>
                  <a:srgbClr val="66FF33"/>
                </a:solidFill>
                <a:latin typeface="Comic Sans MS" panose="030F0702030302020204" pitchFamily="66" charset="0"/>
              </a:rPr>
              <a:t>rôle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dès le début sur les </a:t>
            </a:r>
            <a:r>
              <a:rPr lang="fr-FR" sz="2400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détecteurs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avec les </a:t>
            </a:r>
            <a:r>
              <a:rPr lang="fr-FR" sz="2400" dirty="0">
                <a:solidFill>
                  <a:srgbClr val="66FF33"/>
                </a:solidFill>
                <a:latin typeface="Comic Sans MS" panose="030F0702030302020204" pitchFamily="66" charset="0"/>
              </a:rPr>
              <a:t>personnels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du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laboratoire …</a:t>
            </a:r>
          </a:p>
          <a:p>
            <a:pPr algn="ctr"/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ans le but de bien se positionner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ans une future expérience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*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C:\Users\François Vazeille\AppData\Local\Microsoft\Windows\INetCache\IE\RW5RNV9Y\tools-3411589_960_7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25" y="3669004"/>
            <a:ext cx="4070970" cy="37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0532" y="982469"/>
            <a:ext cx="5272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s’intéresser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à la </a:t>
            </a:r>
            <a:r>
              <a:rPr lang="fr-FR" sz="2400" dirty="0">
                <a:solidFill>
                  <a:srgbClr val="66FF33"/>
                </a:solidFill>
                <a:latin typeface="Comic Sans MS" panose="030F0702030302020204" pitchFamily="66" charset="0"/>
              </a:rPr>
              <a:t>physique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l’objectif bien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entendu,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211275" y="3970223"/>
            <a:ext cx="257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i="1" dirty="0" smtClean="0">
                <a:solidFill>
                  <a:srgbClr val="D60093"/>
                </a:solidFill>
              </a:rPr>
              <a:t>* Plusieurs</a:t>
            </a:r>
          </a:p>
          <a:p>
            <a:r>
              <a:rPr lang="fr-FR" sz="2000" i="1" dirty="0">
                <a:solidFill>
                  <a:srgbClr val="D60093"/>
                </a:solidFill>
              </a:rPr>
              <a:t>p</a:t>
            </a:r>
            <a:r>
              <a:rPr lang="fr-FR" sz="2000" i="1" dirty="0" smtClean="0">
                <a:solidFill>
                  <a:srgbClr val="D60093"/>
                </a:solidFill>
              </a:rPr>
              <a:t>as encore envisagées!</a:t>
            </a:r>
            <a:endParaRPr lang="fr-FR" sz="2000" i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55470" y="2996952"/>
            <a:ext cx="2622051" cy="147732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archemin horizontal 2"/>
          <p:cNvSpPr/>
          <p:nvPr/>
        </p:nvSpPr>
        <p:spPr>
          <a:xfrm>
            <a:off x="3076721" y="260648"/>
            <a:ext cx="6048672" cy="1944216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1990-1992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788689" y="2348880"/>
            <a:ext cx="656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Années LPC laborieuses avec plusieurs activités en parallèle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28387" y="3381101"/>
            <a:ext cx="245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Premières grandes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onférences dédiées.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1050" y="3020192"/>
            <a:ext cx="2622051" cy="145408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24654" y="3188015"/>
            <a:ext cx="279756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Elaboration progressive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d’une 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équipe LHC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 …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de nouveau Œcuménique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et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prospective.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3142" y="3004168"/>
            <a:ext cx="2622051" cy="146208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46570" y="3020192"/>
            <a:ext cx="2494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Réunions informelles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au CERN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sur: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- La Physique.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- Les Détecteurs.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18966" y="5063256"/>
            <a:ext cx="2622051" cy="146208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Elaboration de</a:t>
            </a: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Proto-collaborations</a:t>
            </a:r>
          </a:p>
          <a:p>
            <a:pPr algn="ctr"/>
            <a:r>
              <a:rPr lang="fr-FR" b="1" dirty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ndépendantes</a:t>
            </a: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Futures</a:t>
            </a:r>
          </a:p>
          <a:p>
            <a:pPr algn="ctr"/>
            <a:r>
              <a:rPr lang="fr-FR" b="1" dirty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randes expériences.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endParaRPr lang="fr-FR" b="1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9014" y="5063256"/>
            <a:ext cx="2622051" cy="146208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ln>
                <a:solidFill>
                  <a:srgbClr val="0000CC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Nouveau 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cadre CERN</a:t>
            </a: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révolutionnaire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sym typeface="Symbol"/>
              </a:rPr>
              <a:t></a:t>
            </a:r>
            <a:endParaRPr lang="fr-FR" b="1" dirty="0" smtClean="0">
              <a:ln>
                <a:solidFill>
                  <a:srgbClr val="0000CC"/>
                </a:solidFill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ur la R&amp;D</a:t>
            </a: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portant sur l’instrumentation.</a:t>
            </a:r>
          </a:p>
          <a:p>
            <a:pPr algn="ctr"/>
            <a:endParaRPr lang="fr-FR" dirty="0" smtClean="0">
              <a:ln>
                <a:solidFill>
                  <a:srgbClr val="0000CC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2" name="Connecteur droit 11"/>
          <p:cNvCxnSpPr>
            <a:stCxn id="9" idx="2"/>
          </p:cNvCxnSpPr>
          <p:nvPr/>
        </p:nvCxnSpPr>
        <p:spPr>
          <a:xfrm>
            <a:off x="5993867" y="4497520"/>
            <a:ext cx="0" cy="2996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429991" y="4797152"/>
            <a:ext cx="309634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11" idx="0"/>
          </p:cNvCxnSpPr>
          <p:nvPr/>
        </p:nvCxnSpPr>
        <p:spPr>
          <a:xfrm>
            <a:off x="7540039" y="4797152"/>
            <a:ext cx="1" cy="26610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10" idx="0"/>
          </p:cNvCxnSpPr>
          <p:nvPr/>
        </p:nvCxnSpPr>
        <p:spPr>
          <a:xfrm>
            <a:off x="4429991" y="4797152"/>
            <a:ext cx="1" cy="26610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2291" y="3410997"/>
            <a:ext cx="9249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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Même rôle que les autres comités expérimentaux du CERN (SPSC, LEPC …)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mais cette fois-ci il s’agit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d’expériences d’instrumentation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et identifiées officiellement sous formes de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Collaborations.</a:t>
            </a:r>
          </a:p>
        </p:txBody>
      </p:sp>
      <p:sp>
        <p:nvSpPr>
          <p:cNvPr id="3" name="Parchemin horizontal 2"/>
          <p:cNvSpPr/>
          <p:nvPr/>
        </p:nvSpPr>
        <p:spPr>
          <a:xfrm>
            <a:off x="421561" y="188640"/>
            <a:ext cx="2448272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Juillet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1990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9985" y="1682224"/>
            <a:ext cx="5688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Création du DRDC au CERN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D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etector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R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esearch and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D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evelopment </a:t>
            </a:r>
            <a:r>
              <a:rPr 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C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ommittee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8121" y="249463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Interactions intensives avec les collaborations sur la conception des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détecteurs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, 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leurs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constructions, installations  et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mises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route.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4065" y="4532927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Reçoit les propositions de collaborations sur de la R&amp;D sur les détecteurs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       et activités associées.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Transmet ses recommandations au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Research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Board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pour les décisions finales.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- Suit l’évolution des travaux de R&amp;D.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033" y="5890046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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50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projets jusqu’à janvier 1995, aux fortunes diverses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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Puis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poursuite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des R&amp;D retenues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par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les futures collaborations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construisant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les grands détecteurs. 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86089" y="44624"/>
            <a:ext cx="2622051" cy="146208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ln>
                <a:solidFill>
                  <a:srgbClr val="0000CC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Nouveau cadre CERN</a:t>
            </a: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révolutionnaire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  <a:sym typeface="Symbol"/>
              </a:rPr>
              <a:t></a:t>
            </a:r>
            <a:endParaRPr lang="fr-FR" b="1" dirty="0" smtClean="0">
              <a:ln>
                <a:solidFill>
                  <a:srgbClr val="0000CC"/>
                </a:solidFill>
              </a:ln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b="1" dirty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ur la R&amp;D</a:t>
            </a:r>
          </a:p>
          <a:p>
            <a:pPr algn="ctr"/>
            <a:r>
              <a:rPr lang="fr-FR" b="1" dirty="0" smtClean="0">
                <a:ln>
                  <a:solidFill>
                    <a:srgbClr val="0000CC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portant sur l’instrumentation</a:t>
            </a:r>
          </a:p>
          <a:p>
            <a:pPr algn="ctr"/>
            <a:endParaRPr lang="fr-FR" dirty="0" smtClean="0">
              <a:ln>
                <a:solidFill>
                  <a:srgbClr val="0000CC"/>
                </a:solidFill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94341" y="295564"/>
            <a:ext cx="2787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Présidé par: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Enzo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Iarocci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(1990-93)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Michal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Turala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(1993-95)</a:t>
            </a:r>
          </a:p>
        </p:txBody>
      </p:sp>
    </p:spTree>
    <p:extLst>
      <p:ext uri="{BB962C8B-B14F-4D97-AF65-F5344CB8AC3E}">
        <p14:creationId xmlns:p14="http://schemas.microsoft.com/office/powerpoint/2010/main" val="16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502717" y="2190459"/>
            <a:ext cx="4680520" cy="1944216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2022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2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2298" y="2492896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Quelle physique</a:t>
            </a:r>
          </a:p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au LPC ?</a:t>
            </a:r>
            <a:endParaRPr lang="fr-FR" sz="24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4706" y="2514144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Quelles contributions</a:t>
            </a:r>
          </a:p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techniques ?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2298" y="5258032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Exploration de</a:t>
            </a:r>
          </a:p>
          <a:p>
            <a:pPr algn="ctr"/>
            <a:r>
              <a:rPr lang="fr-FR" sz="24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ivers</a:t>
            </a:r>
          </a:p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thèmes</a:t>
            </a:r>
            <a:endParaRPr lang="fr-FR" sz="24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4469" y="5279280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Axées sur les</a:t>
            </a:r>
          </a:p>
          <a:p>
            <a:pPr algn="ctr"/>
            <a:r>
              <a:rPr lang="fr-FR" sz="24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c</a:t>
            </a:r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ompétences du LPC</a:t>
            </a:r>
          </a:p>
        </p:txBody>
      </p:sp>
      <p:sp>
        <p:nvSpPr>
          <p:cNvPr id="6" name="Flèche vers le bas 5"/>
          <p:cNvSpPr/>
          <p:nvPr/>
        </p:nvSpPr>
        <p:spPr>
          <a:xfrm>
            <a:off x="4049597" y="4149080"/>
            <a:ext cx="484632" cy="978408"/>
          </a:xfrm>
          <a:prstGeom prst="downArrow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7722005" y="4149080"/>
            <a:ext cx="484632" cy="978408"/>
          </a:xfrm>
          <a:prstGeom prst="downArrow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882414" y="318728"/>
            <a:ext cx="2622051" cy="145408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22887" y="561454"/>
            <a:ext cx="2723823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Elaboration progressive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d’une 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équipe LHC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 …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et prospective.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4309" y="260648"/>
            <a:ext cx="5184577" cy="158417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À partir</a:t>
            </a:r>
          </a:p>
          <a:p>
            <a:pPr algn="ctr"/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fr-FR" sz="24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d’expressions individuelles d’intérêt</a:t>
            </a:r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sz="2400" dirty="0">
                <a:solidFill>
                  <a:srgbClr val="0000CC"/>
                </a:solidFill>
                <a:latin typeface="Comic Sans MS" panose="030F0702030302020204" pitchFamily="66" charset="0"/>
              </a:rPr>
              <a:t>c</a:t>
            </a:r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ela prendra une année.</a:t>
            </a:r>
            <a:endParaRPr lang="fr-FR" sz="24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Connecteur droit avec flèche 10"/>
          <p:cNvCxnSpPr>
            <a:stCxn id="10" idx="1"/>
          </p:cNvCxnSpPr>
          <p:nvPr/>
        </p:nvCxnSpPr>
        <p:spPr>
          <a:xfrm flipH="1" flipV="1">
            <a:off x="4504469" y="1041512"/>
            <a:ext cx="749840" cy="1122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8" idx="2"/>
          </p:cNvCxnSpPr>
          <p:nvPr/>
        </p:nvCxnSpPr>
        <p:spPr>
          <a:xfrm flipH="1">
            <a:off x="3184799" y="1772816"/>
            <a:ext cx="8641" cy="360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3184799" y="2132856"/>
            <a:ext cx="478522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3" idx="0"/>
          </p:cNvCxnSpPr>
          <p:nvPr/>
        </p:nvCxnSpPr>
        <p:spPr>
          <a:xfrm>
            <a:off x="7964321" y="2132856"/>
            <a:ext cx="11411" cy="3812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2" idx="0"/>
          </p:cNvCxnSpPr>
          <p:nvPr/>
        </p:nvCxnSpPr>
        <p:spPr>
          <a:xfrm>
            <a:off x="4303323" y="2132856"/>
            <a:ext cx="1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uble flèche horizontale 15"/>
          <p:cNvSpPr/>
          <p:nvPr/>
        </p:nvSpPr>
        <p:spPr>
          <a:xfrm>
            <a:off x="5614348" y="3141324"/>
            <a:ext cx="1050357" cy="215668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894269" y="4085528"/>
            <a:ext cx="2520280" cy="10419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Séminaires</a:t>
            </a:r>
          </a:p>
          <a:p>
            <a:pPr algn="ctr"/>
            <a:r>
              <a:rPr lang="fr-FR" sz="2400" dirty="0">
                <a:solidFill>
                  <a:srgbClr val="0000CC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u LPC</a:t>
            </a:r>
            <a:endParaRPr lang="fr-FR" sz="24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Connecteur droit avec flèche 17"/>
          <p:cNvCxnSpPr>
            <a:stCxn id="17" idx="1"/>
          </p:cNvCxnSpPr>
          <p:nvPr/>
        </p:nvCxnSpPr>
        <p:spPr>
          <a:xfrm flipH="1" flipV="1">
            <a:off x="4303323" y="3755484"/>
            <a:ext cx="960032" cy="4826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7" idx="7"/>
          </p:cNvCxnSpPr>
          <p:nvPr/>
        </p:nvCxnSpPr>
        <p:spPr>
          <a:xfrm flipV="1">
            <a:off x="7045463" y="3861048"/>
            <a:ext cx="873142" cy="3770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17" idx="3"/>
          </p:cNvCxnSpPr>
          <p:nvPr/>
        </p:nvCxnSpPr>
        <p:spPr>
          <a:xfrm flipH="1">
            <a:off x="4303323" y="4974896"/>
            <a:ext cx="960032" cy="47032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63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6" grpId="0" animBg="1"/>
      <p:bldP spid="1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4335" y="548680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Compétences</a:t>
            </a:r>
          </a:p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du LPC</a:t>
            </a:r>
          </a:p>
          <a:p>
            <a:pPr algn="ctr"/>
            <a:r>
              <a:rPr lang="fr-FR" sz="24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s</a:t>
            </a:r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ur les détecteurs ?</a:t>
            </a:r>
          </a:p>
        </p:txBody>
      </p:sp>
      <p:sp>
        <p:nvSpPr>
          <p:cNvPr id="3" name="Rectangle 2"/>
          <p:cNvSpPr/>
          <p:nvPr/>
        </p:nvSpPr>
        <p:spPr>
          <a:xfrm>
            <a:off x="6324057" y="548680"/>
            <a:ext cx="3481078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Quelle Physique ?</a:t>
            </a:r>
          </a:p>
          <a:p>
            <a:pPr algn="ctr"/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D60093"/>
                </a:solidFill>
                <a:latin typeface="Comic Sans MS" panose="030F0702030302020204" pitchFamily="66" charset="0"/>
              </a:rPr>
              <a:t>Sachant qu’un sous-détecteur </a:t>
            </a:r>
            <a:endParaRPr lang="fr-FR" dirty="0">
              <a:ln>
                <a:solidFill>
                  <a:srgbClr val="0000CC"/>
                </a:solidFill>
              </a:ln>
              <a:solidFill>
                <a:srgbClr val="D6009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ln>
                  <a:solidFill>
                    <a:srgbClr val="0000CC"/>
                  </a:solidFill>
                </a:ln>
                <a:solidFill>
                  <a:srgbClr val="D60093"/>
                </a:solidFill>
                <a:latin typeface="Comic Sans MS" panose="030F0702030302020204" pitchFamily="66" charset="0"/>
              </a:rPr>
              <a:t>n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D60093"/>
                </a:solidFill>
                <a:latin typeface="Comic Sans MS" panose="030F0702030302020204" pitchFamily="66" charset="0"/>
              </a:rPr>
              <a:t>’est qu’un élément </a:t>
            </a:r>
          </a:p>
          <a:p>
            <a:pPr algn="ctr"/>
            <a:r>
              <a:rPr lang="fr-FR" dirty="0">
                <a:ln>
                  <a:solidFill>
                    <a:srgbClr val="0000CC"/>
                  </a:solidFill>
                </a:ln>
                <a:solidFill>
                  <a:srgbClr val="D60093"/>
                </a:solidFill>
                <a:latin typeface="Comic Sans MS" panose="030F0702030302020204" pitchFamily="66" charset="0"/>
              </a:rPr>
              <a:t>d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D60093"/>
                </a:solidFill>
                <a:latin typeface="Comic Sans MS" panose="030F0702030302020204" pitchFamily="66" charset="0"/>
              </a:rPr>
              <a:t>u détecteur complet.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4055" y="2678520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Spectrométrie:</a:t>
            </a:r>
          </a:p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… Muons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4498" y="2678520"/>
            <a:ext cx="3570637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Boson de </a:t>
            </a:r>
            <a:r>
              <a:rPr lang="fr-FR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Higgs</a:t>
            </a:r>
            <a:r>
              <a:rPr lang="fr-FR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en 4 muons.</a:t>
            </a:r>
          </a:p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QGP 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 </a:t>
            </a:r>
            <a:r>
              <a:rPr lang="fr-FR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dimuons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.</a:t>
            </a:r>
          </a:p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Autres.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4098" y="4775224"/>
            <a:ext cx="2622051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Calorimétrie ?</a:t>
            </a:r>
          </a:p>
        </p:txBody>
      </p:sp>
      <p:sp>
        <p:nvSpPr>
          <p:cNvPr id="7" name="Rectangle 6"/>
          <p:cNvSpPr/>
          <p:nvPr/>
        </p:nvSpPr>
        <p:spPr>
          <a:xfrm>
            <a:off x="6276743" y="4775224"/>
            <a:ext cx="3528392" cy="146208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Boson de </a:t>
            </a:r>
            <a:r>
              <a:rPr lang="fr-FR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Higgs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: </a:t>
            </a:r>
            <a:r>
              <a:rPr lang="fr-FR" sz="28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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, ZZ, WW.</a:t>
            </a:r>
            <a:endParaRPr lang="fr-FR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</a:t>
            </a:r>
            <a:r>
              <a:rPr lang="fr-FR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Compositivité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des quarks.</a:t>
            </a:r>
          </a:p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Quark Top.</a:t>
            </a:r>
          </a:p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- QGP.</a:t>
            </a:r>
          </a:p>
          <a:p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  <a:sym typeface="Symbol"/>
              </a:rPr>
              <a:t>- Autres.</a:t>
            </a:r>
            <a:r>
              <a:rPr lang="fr-FR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Accolade ouvrante 7"/>
          <p:cNvSpPr/>
          <p:nvPr/>
        </p:nvSpPr>
        <p:spPr>
          <a:xfrm>
            <a:off x="1812246" y="3409564"/>
            <a:ext cx="288033" cy="2251684"/>
          </a:xfrm>
          <a:prstGeom prst="leftBrac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3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photo aix la chapell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71" y="1048453"/>
            <a:ext cx="9203005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chemin horizontal 2"/>
          <p:cNvSpPr/>
          <p:nvPr/>
        </p:nvSpPr>
        <p:spPr>
          <a:xfrm>
            <a:off x="107504" y="15476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4-9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octobre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1990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9952" y="77723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Conférence ECFA à Aachen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(Aix-la –Chapelle), Allemagne.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4463" y="10484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>
                <a:latin typeface="Comic Sans MS" panose="030F0702030302020204" pitchFamily="66" charset="0"/>
                <a:sym typeface="Symbol"/>
              </a:rPr>
              <a:t>Large Hadron </a:t>
            </a:r>
            <a:r>
              <a:rPr lang="fr-FR" dirty="0" err="1">
                <a:latin typeface="Comic Sans MS" panose="030F0702030302020204" pitchFamily="66" charset="0"/>
                <a:sym typeface="Symbol"/>
              </a:rPr>
              <a:t>Collider</a:t>
            </a:r>
            <a:r>
              <a:rPr lang="fr-FR" dirty="0"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err="1">
                <a:latin typeface="Comic Sans MS" panose="030F0702030302020204" pitchFamily="66" charset="0"/>
                <a:sym typeface="Symbol"/>
              </a:rPr>
              <a:t>Worshop</a:t>
            </a:r>
            <a:r>
              <a:rPr lang="en-US" dirty="0">
                <a:latin typeface="Comic Sans MS" panose="030F0702030302020204" pitchFamily="66" charset="0"/>
                <a:sym typeface="Symbol"/>
              </a:rPr>
              <a:t></a:t>
            </a:r>
          </a:p>
          <a:p>
            <a:pPr algn="ctr"/>
            <a:endParaRPr lang="en-US" dirty="0">
              <a:latin typeface="Comic Sans MS" panose="030F0702030302020204" pitchFamily="66" charset="0"/>
              <a:sym typeface="Symbol"/>
            </a:endParaRPr>
          </a:p>
          <a:p>
            <a:pPr algn="ctr"/>
            <a:r>
              <a:rPr lang="en-US" dirty="0" smtClean="0">
                <a:latin typeface="Comic Sans MS" panose="030F0702030302020204" pitchFamily="66" charset="0"/>
                <a:sym typeface="Symbol"/>
              </a:rPr>
              <a:t>Environ 500 participants.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  <a:sym typeface="Symbol"/>
              </a:rPr>
              <a:t>Participation </a:t>
            </a:r>
            <a:r>
              <a:rPr lang="en-US" dirty="0">
                <a:latin typeface="Comic Sans MS" panose="030F0702030302020204" pitchFamily="66" charset="0"/>
                <a:sym typeface="Symbol"/>
              </a:rPr>
              <a:t>LPC: François </a:t>
            </a:r>
            <a:r>
              <a:rPr lang="en-US" dirty="0" smtClean="0">
                <a:latin typeface="Comic Sans MS" panose="030F0702030302020204" pitchFamily="66" charset="0"/>
                <a:sym typeface="Symbol"/>
              </a:rPr>
              <a:t>Vazeille.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84990" y="6135378"/>
            <a:ext cx="8733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Objectif: « Etude du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potentiel de découverte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 d’un collisionneur de hadrons de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                 haute luminosité et définition des besoins expérimentaux ».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9559" y="1165085"/>
            <a:ext cx="2622051" cy="1477328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90920" y="1580583"/>
            <a:ext cx="245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Premières grandes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onférences dédiées.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07504" y="15476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26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novembre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1990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565281" y="350876"/>
            <a:ext cx="5193328" cy="638132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" name="ZoneTexte 4"/>
          <p:cNvSpPr txBox="1"/>
          <p:nvPr/>
        </p:nvSpPr>
        <p:spPr>
          <a:xfrm>
            <a:off x="8325921" y="4887380"/>
            <a:ext cx="275107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Suivi d’une discussion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nformelle ouverte aux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embres du laboratoire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Connecteur droit avec flèche 5"/>
          <p:cNvCxnSpPr>
            <a:stCxn id="5" idx="1"/>
          </p:cNvCxnSpPr>
          <p:nvPr/>
        </p:nvCxnSpPr>
        <p:spPr>
          <a:xfrm flipH="1">
            <a:off x="7605841" y="5349045"/>
            <a:ext cx="7200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534" y="1059349"/>
            <a:ext cx="3672408" cy="49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63458" y="476672"/>
            <a:ext cx="88777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Exposé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reposant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principalement sur la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Conférence ECFA à Aix-la-Chapelle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(4 au 9 octobre 1990)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et aussi sur: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- Des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réunions au CERN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menées principalement par des membres des collaborations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SppS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UA1 et UA2.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- Réunion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IN2P3 à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</a:rPr>
              <a:t>M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arseille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(15 et 16 novembre 1990).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- Réunion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ECFA française à Paris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(16 novembre 1990):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Journée sur le LHC et le Futur de la Physique des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articules Européenne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8648234" y="1988840"/>
            <a:ext cx="1440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890189" y="3277433"/>
            <a:ext cx="8270213" cy="10156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®"/>
            </a:pP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Décision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de la communauté des Physiciens français des Hautes Energies: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Le LHC doit constituer l’axe majeur de la discipline</a:t>
            </a:r>
            <a:endParaRPr lang="fr-FR" sz="24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63458" y="4581128"/>
            <a:ext cx="46682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Contenu de l’exposé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A. Le complexe LHC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B. La Physique et les Mesures.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C. Les Mesures et la Technique.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D. Conclusion.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E. Discussion informelle.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7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chemin horizontal 5"/>
          <p:cNvSpPr/>
          <p:nvPr/>
        </p:nvSpPr>
        <p:spPr>
          <a:xfrm>
            <a:off x="349624" y="188260"/>
            <a:ext cx="11376211" cy="61049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2200" i="1" dirty="0">
                <a:solidFill>
                  <a:srgbClr val="0000CC"/>
                </a:solidFill>
                <a:latin typeface="Comic Sans MS" pitchFamily="66" charset="0"/>
              </a:rPr>
              <a:t>Les expériences généralistes projetées proton-proton 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</a:rPr>
              <a:t>sont particulièrement armées pour aborder </a:t>
            </a:r>
            <a:r>
              <a:rPr lang="fr-FR" sz="2200" i="1" dirty="0">
                <a:solidFill>
                  <a:srgbClr val="0000CC"/>
                </a:solidFill>
                <a:latin typeface="Comic Sans MS" pitchFamily="66" charset="0"/>
              </a:rPr>
              <a:t>les collisions d’ions 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</a:rPr>
              <a:t>et le </a:t>
            </a:r>
            <a:r>
              <a:rPr lang="fr-FR" sz="2200" i="1" dirty="0">
                <a:solidFill>
                  <a:srgbClr val="0000CC"/>
                </a:solidFill>
                <a:latin typeface="Comic Sans MS" pitchFamily="66" charset="0"/>
              </a:rPr>
              <a:t>QGP 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</a:rPr>
              <a:t>(Plasma de Quarks et de Gluons)</a:t>
            </a:r>
          </a:p>
          <a:p>
            <a:pPr lvl="0"/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</a:rPr>
              <a:t>                       - Très grande </a:t>
            </a:r>
            <a:r>
              <a:rPr lang="fr-FR" sz="2200" i="1" dirty="0" err="1">
                <a:solidFill>
                  <a:prstClr val="black"/>
                </a:solidFill>
                <a:latin typeface="Comic Sans MS" pitchFamily="66" charset="0"/>
              </a:rPr>
              <a:t>acceptance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</a:rPr>
              <a:t>  géométrique (proche de 4 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).</a:t>
            </a:r>
          </a:p>
          <a:p>
            <a:pPr lvl="0"/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                       - Très grande couverture en impulsion.</a:t>
            </a:r>
          </a:p>
          <a:p>
            <a:pPr lvl="0"/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                       - Détecteurs de muons  physique des di-muons (J/</a:t>
            </a:r>
            <a:r>
              <a:rPr lang="fr-FR" sz="2200" b="1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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, </a:t>
            </a:r>
            <a:r>
              <a:rPr lang="fr-FR" sz="2200" b="1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</a:t>
            </a:r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…).</a:t>
            </a:r>
          </a:p>
          <a:p>
            <a:pPr lvl="0"/>
            <a:r>
              <a:rPr lang="fr-FR" sz="2200" i="1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                       - Détecteurs globaux   Multiplicités, énergies transverses…″</a:t>
            </a:r>
          </a:p>
          <a:p>
            <a:pPr lvl="0"/>
            <a:endParaRPr lang="fr-FR" sz="2200" dirty="0">
              <a:solidFill>
                <a:prstClr val="black"/>
              </a:solidFill>
              <a:latin typeface="Comic Sans MS" pitchFamily="66" charset="0"/>
              <a:sym typeface="Symbol"/>
            </a:endParaRPr>
          </a:p>
          <a:p>
            <a:pPr lvl="0"/>
            <a:r>
              <a:rPr lang="fr-FR" sz="2200" dirty="0">
                <a:solidFill>
                  <a:prstClr val="black"/>
                </a:solidFill>
                <a:latin typeface="Comic Sans MS" pitchFamily="66" charset="0"/>
                <a:sym typeface="Symbol"/>
              </a:rPr>
              <a:t>       </a:t>
            </a:r>
            <a:r>
              <a:rPr lang="fr-FR" sz="2200" dirty="0">
                <a:solidFill>
                  <a:srgbClr val="0000CC"/>
                </a:solidFill>
                <a:latin typeface="Comic Sans MS" pitchFamily="66" charset="0"/>
                <a:sym typeface="Symbol"/>
              </a:rPr>
              <a:t> Message aux proto-collaborations p-p de s’intéresser aux ions lourds.</a:t>
            </a:r>
          </a:p>
        </p:txBody>
      </p:sp>
    </p:spTree>
    <p:extLst>
      <p:ext uri="{BB962C8B-B14F-4D97-AF65-F5344CB8AC3E}">
        <p14:creationId xmlns:p14="http://schemas.microsoft.com/office/powerpoint/2010/main" val="20936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241974" y="15476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Janvier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1991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957055" y="4797152"/>
            <a:ext cx="31101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D60093"/>
                </a:solidFill>
                <a:latin typeface="Comic Sans MS" panose="030F0702030302020204" pitchFamily="66" charset="0"/>
              </a:rPr>
              <a:t>Origines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:</a:t>
            </a:r>
            <a:endParaRPr lang="fr-FR" i="1" dirty="0" smtClean="0">
              <a:solidFill>
                <a:srgbClr val="D60093"/>
              </a:solidFill>
              <a:latin typeface="Comic Sans MS" panose="030F0702030302020204" pitchFamily="66" charset="0"/>
            </a:endParaRP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ALEPH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rgbClr val="00FFCC"/>
                </a:solidFill>
                <a:latin typeface="Comic Sans MS" panose="030F0702030302020204" pitchFamily="66" charset="0"/>
              </a:rPr>
              <a:t>Doctorant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Théorie</a:t>
            </a:r>
          </a:p>
          <a:p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4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NA38/NA50</a:t>
            </a:r>
            <a:endParaRPr lang="fr-FR" i="1" baseline="30000" dirty="0" smtClean="0">
              <a:solidFill>
                <a:srgbClr val="D60093"/>
              </a:solidFill>
              <a:latin typeface="Comic Sans MS" panose="030F0702030302020204" pitchFamily="66" charset="0"/>
            </a:endParaRPr>
          </a:p>
          <a:p>
            <a:r>
              <a:rPr lang="fr-FR" i="1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5</a:t>
            </a:r>
            <a:r>
              <a:rPr lang="fr-FR" i="1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Diogène</a:t>
            </a:r>
          </a:p>
          <a:p>
            <a:r>
              <a:rPr lang="fr-FR" i="1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6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Techniques d’accélération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5689" y="1628800"/>
            <a:ext cx="90879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Z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Ajaltouni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F.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Badaud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00FFCC"/>
                </a:solidFill>
                <a:latin typeface="Comic Sans MS" panose="030F0702030302020204" pitchFamily="66" charset="0"/>
              </a:rPr>
              <a:t>N. </a:t>
            </a:r>
            <a:r>
              <a:rPr lang="fr-FR" dirty="0" smtClean="0">
                <a:solidFill>
                  <a:srgbClr val="00FFCC"/>
                </a:solidFill>
                <a:latin typeface="Comic Sans MS" panose="030F0702030302020204" pitchFamily="66" charset="0"/>
              </a:rPr>
              <a:t>Bouhemaid</a:t>
            </a:r>
            <a:r>
              <a:rPr lang="fr-FR" baseline="30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00FFCC"/>
                </a:solidFill>
                <a:latin typeface="Comic Sans MS" panose="030F0702030302020204" pitchFamily="66" charset="0"/>
              </a:rPr>
              <a:t>Ph. </a:t>
            </a:r>
            <a:r>
              <a:rPr lang="fr-FR" dirty="0" smtClean="0">
                <a:solidFill>
                  <a:srgbClr val="00FFCC"/>
                </a:solidFill>
                <a:latin typeface="Comic Sans MS" panose="030F0702030302020204" pitchFamily="66" charset="0"/>
              </a:rPr>
              <a:t>Brette</a:t>
            </a:r>
            <a:r>
              <a:rPr lang="fr-FR" baseline="30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J.J.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Dugne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00FFCC"/>
                </a:solidFill>
                <a:latin typeface="Comic Sans MS" panose="030F0702030302020204" pitchFamily="66" charset="0"/>
              </a:rPr>
              <a:t>L. </a:t>
            </a:r>
            <a:r>
              <a:rPr lang="fr-FR" dirty="0" smtClean="0">
                <a:solidFill>
                  <a:srgbClr val="00FFCC"/>
                </a:solidFill>
                <a:latin typeface="Comic Sans MS" panose="030F0702030302020204" pitchFamily="66" charset="0"/>
              </a:rPr>
              <a:t>Fr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edj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4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B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Michel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G.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Montarou</a:t>
            </a:r>
            <a:r>
              <a:rPr lang="fr-FR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5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00FFCC"/>
                </a:solidFill>
                <a:latin typeface="Comic Sans MS" panose="030F0702030302020204" pitchFamily="66" charset="0"/>
              </a:rPr>
              <a:t>G.S. </a:t>
            </a:r>
            <a:r>
              <a:rPr lang="fr-FR" dirty="0" smtClean="0">
                <a:solidFill>
                  <a:srgbClr val="00FFCC"/>
                </a:solidFill>
                <a:latin typeface="Comic Sans MS" panose="030F0702030302020204" pitchFamily="66" charset="0"/>
              </a:rPr>
              <a:t>Muanza</a:t>
            </a:r>
            <a:r>
              <a:rPr lang="fr-FR" baseline="30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Pallin</a:t>
            </a:r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L. P.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Says</a:t>
            </a:r>
            <a:r>
              <a:rPr lang="fr-FR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6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F.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Vazeille</a:t>
            </a:r>
            <a:r>
              <a:rPr lang="fr-FR" baseline="30000" dirty="0">
                <a:solidFill>
                  <a:srgbClr val="D60093"/>
                </a:solidFill>
                <a:latin typeface="Comic Sans MS" panose="030F0702030302020204" pitchFamily="66" charset="0"/>
              </a:rPr>
              <a:t>4</a:t>
            </a:r>
            <a:endParaRPr lang="fr-FR" dirty="0">
              <a:solidFill>
                <a:srgbClr val="D60093"/>
              </a:solidFill>
              <a:latin typeface="Comic Sans MS" panose="030F0702030302020204" pitchFamily="66" charset="0"/>
            </a:endParaRPr>
          </a:p>
          <a:p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+ ingénieurs progressivement et techniciens: M. Brossard, R.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Chadelas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J.C.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Chevaleyre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Crouau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Daudon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D. Lambert, G.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Reinmuth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+  C. Fayard,  S.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Mayade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 E.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Sahuc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 R. Saigne,  G.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Savinel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D. Vincent …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et bien entendu le support de l’administration du LPC,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plus le soutien du Directeur Jean-Claude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Montret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très utile au début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et vital  dans certains  moments difficiles que nous connaitrons…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18438" y="260648"/>
            <a:ext cx="461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Création de l’équipe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LHC/LPC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38910" y="5212649"/>
            <a:ext cx="5388013" cy="1200329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Beaucoup de monde …</a:t>
            </a:r>
          </a:p>
          <a:p>
            <a:pPr algn="ctr"/>
            <a:r>
              <a:rPr lang="fr-FR" sz="2400" dirty="0">
                <a:solidFill>
                  <a:srgbClr val="FF9900"/>
                </a:solidFill>
                <a:latin typeface="Comic Sans MS" panose="030F0702030302020204" pitchFamily="66" charset="0"/>
              </a:rPr>
              <a:t>m</a:t>
            </a:r>
            <a:r>
              <a:rPr lang="fr-FR" sz="2400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ais en temps partagé</a:t>
            </a:r>
          </a:p>
          <a:p>
            <a:pPr algn="ctr"/>
            <a:r>
              <a:rPr lang="fr-FR" sz="2400" dirty="0">
                <a:solidFill>
                  <a:srgbClr val="FF9900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rgbClr val="FF9900"/>
                </a:solidFill>
                <a:latin typeface="Comic Sans MS" panose="030F0702030302020204" pitchFamily="66" charset="0"/>
              </a:rPr>
              <a:t>n raison des programmes en cours…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8910" y="1054090"/>
            <a:ext cx="9393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Equipe LHC/LPC initiale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qui deviendra l’équipe </a:t>
            </a:r>
            <a:r>
              <a:rPr lang="fr-FR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ATLAS</a:t>
            </a:r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plus tard et évoluera:</a:t>
            </a:r>
          </a:p>
        </p:txBody>
      </p:sp>
    </p:spTree>
    <p:extLst>
      <p:ext uri="{BB962C8B-B14F-4D97-AF65-F5344CB8AC3E}">
        <p14:creationId xmlns:p14="http://schemas.microsoft.com/office/powerpoint/2010/main" val="23087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8277" y="2446751"/>
            <a:ext cx="137895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¨"/>
            </a:pP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RD1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nous rejoignons une collaboration déjà existante</a:t>
            </a:r>
          </a:p>
          <a:p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CERN/Clermont-Ferrand/X Palaiseau/Lisbonne/Marseille/Naples/Paris VI/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                     Pavie/Rio de Janeiro/Weismann 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Calorimétrie électromagnétique et hadronique plomb/fibres scintillantes.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08816" y="436331"/>
            <a:ext cx="9612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Concrétisation des projets de l’équipe LHC sous les deux aspects:</a:t>
            </a: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Contribution à un sous-détecteur: Calorimètre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Collaboration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RD1</a:t>
            </a:r>
            <a:endParaRPr lang="fr-FR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Contribution à une grande expérience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 </a:t>
            </a:r>
            <a:r>
              <a:rPr lang="fr-FR" sz="20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Collaboration EAGLE</a:t>
            </a:r>
            <a:endParaRPr lang="fr-FR" sz="2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53535" y="4996745"/>
            <a:ext cx="1010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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EAGLE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contribution à sa création, Physique et Détecteur.	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872" y="301934"/>
            <a:ext cx="4032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Création du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LHCC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arge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H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adron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/>
              </a:rPr>
              <a:t>C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ollider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ommittee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878756" y="3557026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Interactions intensives avec les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ollaborations sur la conception des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détecteurs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leurs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constructions, installations  et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mises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en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route.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67237" y="4291111"/>
            <a:ext cx="7003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Plus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les suivis des R&amp;D non terminées après la clôture du DRDC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RD39, RD42, RD50, RD51, RD52 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RD53</a:t>
            </a:r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),</a:t>
            </a:r>
          </a:p>
        </p:txBody>
      </p:sp>
      <p:sp>
        <p:nvSpPr>
          <p:cNvPr id="5" name="Parchemin horizontal 4"/>
          <p:cNvSpPr/>
          <p:nvPr/>
        </p:nvSpPr>
        <p:spPr>
          <a:xfrm>
            <a:off x="179512" y="160931"/>
            <a:ext cx="2448272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Mars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65570" y="1338425"/>
            <a:ext cx="49423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Présidé par Jean-Jacques Aubert (1992-95)</a:t>
            </a:r>
            <a:endParaRPr lang="fr-FR" i="1" dirty="0" smtClean="0">
              <a:solidFill>
                <a:srgbClr val="D60093"/>
              </a:solidFill>
              <a:latin typeface="Comic Sans MS" panose="030F0702030302020204" pitchFamily="66" charset="0"/>
            </a:endParaRPr>
          </a:p>
          <a:p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</a:rPr>
              <a:t>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   … ancien membre du laboratoire</a:t>
            </a:r>
          </a:p>
          <a:p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       (Thèse Clermont-Ferrand/Orsay).</a:t>
            </a:r>
          </a:p>
          <a:p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     Nommé </a:t>
            </a:r>
            <a:r>
              <a:rPr lang="fr-FR" i="1" dirty="0">
                <a:solidFill>
                  <a:srgbClr val="D60093"/>
                </a:solidFill>
                <a:latin typeface="Comic Sans MS" panose="030F0702030302020204" pitchFamily="66" charset="0"/>
              </a:rPr>
              <a:t>Directeur de l‘IN2P3 en </a:t>
            </a:r>
            <a:r>
              <a:rPr lang="fr-FR" i="1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1999…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Puis M.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Iarocci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Les membres - Institut Universitaire de 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949" y="1146337"/>
            <a:ext cx="2136304" cy="21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uban vers le haut 7"/>
          <p:cNvSpPr/>
          <p:nvPr/>
        </p:nvSpPr>
        <p:spPr>
          <a:xfrm>
            <a:off x="4889468" y="5723586"/>
            <a:ext cx="7128792" cy="964668"/>
          </a:xfrm>
          <a:prstGeom prst="ribbon2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65741" y="5805264"/>
            <a:ext cx="3376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336600"/>
                </a:solidFill>
                <a:latin typeface="Comic Sans MS" panose="030F0702030302020204" pitchFamily="66" charset="0"/>
              </a:rPr>
              <a:t>Innovation majeure </a:t>
            </a:r>
          </a:p>
          <a:p>
            <a:pPr algn="ctr"/>
            <a:r>
              <a:rPr lang="fr-FR" dirty="0">
                <a:solidFill>
                  <a:srgbClr val="336600"/>
                </a:solidFill>
                <a:latin typeface="Comic Sans MS" panose="030F0702030302020204" pitchFamily="66" charset="0"/>
              </a:rPr>
              <a:t>et vitale pour les projets </a:t>
            </a:r>
            <a:r>
              <a:rPr lang="fr-FR" dirty="0" smtClean="0">
                <a:solidFill>
                  <a:srgbClr val="336600"/>
                </a:solidFill>
                <a:latin typeface="Comic Sans MS" panose="030F0702030302020204" pitchFamily="66" charset="0"/>
              </a:rPr>
              <a:t>LHC</a:t>
            </a:r>
            <a:endParaRPr lang="fr-FR" dirty="0">
              <a:solidFill>
                <a:srgbClr val="33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252" y="492560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et du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projet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 WLCG (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World LHC Computing Grid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), la </a:t>
            </a:r>
            <a:r>
              <a:rPr lang="en-US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grille de </a:t>
            </a:r>
            <a:r>
              <a:rPr lang="en-US" dirty="0" err="1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calcul</a:t>
            </a:r>
            <a:r>
              <a:rPr lang="en-US" dirty="0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err="1">
                <a:solidFill>
                  <a:srgbClr val="66FF33"/>
                </a:solidFill>
                <a:latin typeface="Comic Sans MS" panose="030F0702030302020204" pitchFamily="66" charset="0"/>
                <a:sym typeface="Symbol"/>
              </a:rPr>
              <a:t>mondiale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. 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 animBg="1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edia-cdn.tripadvisor.com/media/photo-o/07/c0/fe/d1/evian-les-b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74" y="1174816"/>
            <a:ext cx="9144000" cy="38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chemin horizontal 2"/>
          <p:cNvSpPr/>
          <p:nvPr/>
        </p:nvSpPr>
        <p:spPr>
          <a:xfrm>
            <a:off x="107504" y="87484"/>
            <a:ext cx="3024336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5-8 mars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5374" y="65786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Conférence ECFA-CERN à Evian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Towards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the LHC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Experimental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program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rré corné 5"/>
          <p:cNvSpPr/>
          <p:nvPr/>
        </p:nvSpPr>
        <p:spPr>
          <a:xfrm>
            <a:off x="6135390" y="5229645"/>
            <a:ext cx="4248472" cy="148317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>
                <a:latin typeface="Comic Sans MS" panose="030F0702030302020204" pitchFamily="66" charset="0"/>
              </a:rPr>
              <a:t>Présentation des EOI </a:t>
            </a:r>
          </a:p>
          <a:p>
            <a:pPr algn="ctr"/>
            <a:r>
              <a:rPr lang="fr-FR" dirty="0" smtClean="0">
                <a:latin typeface="Comic Sans MS" panose="030F0702030302020204" pitchFamily="66" charset="0"/>
              </a:rPr>
              <a:t>(Expressions d’Intérêt):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Expériences protons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Expériences ions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Expériences neutrinos.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5374" y="28002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30 avril 1992: François Vazeille</a:t>
            </a:r>
          </a:p>
          <a:p>
            <a:r>
              <a:rPr lang="fr-FR" dirty="0">
                <a:solidFill>
                  <a:schemeClr val="bg1"/>
                </a:solidFill>
              </a:rPr>
              <a:t>                          « Les projets d’expériences au LHC présentés à la conférence CERN/ECFA</a:t>
            </a:r>
          </a:p>
          <a:p>
            <a:r>
              <a:rPr lang="fr-FR" dirty="0">
                <a:solidFill>
                  <a:schemeClr val="bg1"/>
                </a:solidFill>
              </a:rPr>
              <a:t>                            d’Evian en mars 1992. »</a:t>
            </a:r>
          </a:p>
        </p:txBody>
      </p:sp>
      <p:pic>
        <p:nvPicPr>
          <p:cNvPr id="8" name="Picture 2" descr="https://media-cdn.tripadvisor.com/media/photo-o/07/c0/fe/d1/evian-les-b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74" y="1168207"/>
            <a:ext cx="9144000" cy="38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7504" y="4410377"/>
            <a:ext cx="530897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Environ 650 participants.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Forte participation LPC:</a:t>
            </a:r>
          </a:p>
          <a:p>
            <a:pPr lvl="0" algn="ctr"/>
            <a:endParaRPr lang="en-US" sz="800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pPr lvl="0" algn="ctr"/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Nourddine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Bouhemaid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pPr lvl="0"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Marie-Bernadette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Causse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Théorie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)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Jean-Jacques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Dugne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Théorie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)</a:t>
            </a:r>
          </a:p>
          <a:p>
            <a:pPr lvl="0" algn="ctr"/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Lotfi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Fredj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pPr lvl="0"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Gérard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Montarou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  <a:sym typeface="Symbol"/>
            </a:endParaRPr>
          </a:p>
          <a:p>
            <a:pPr lvl="0"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  <a:sym typeface="Symbol"/>
              </a:rPr>
              <a:t>François Vazeille</a:t>
            </a:r>
          </a:p>
        </p:txBody>
      </p:sp>
    </p:spTree>
    <p:extLst>
      <p:ext uri="{BB962C8B-B14F-4D97-AF65-F5344CB8AC3E}">
        <p14:creationId xmlns:p14="http://schemas.microsoft.com/office/powerpoint/2010/main" val="3264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549607" y="2378028"/>
            <a:ext cx="4680520" cy="1944216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1989</a:t>
            </a:r>
            <a:endParaRPr lang="en-GB" sz="80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chemin horizontal 2"/>
          <p:cNvSpPr/>
          <p:nvPr/>
        </p:nvSpPr>
        <p:spPr>
          <a:xfrm>
            <a:off x="257629" y="237609"/>
            <a:ext cx="3024336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30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avril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7440" y="2378516"/>
            <a:ext cx="6984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Séminaire au LPC: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«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 Les projets d’expériences au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LHC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présentés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à la conférence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CERN/ECFA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d’Evian 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en mars 1992. 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François Vazeille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0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010197"/>
              </p:ext>
            </p:extLst>
          </p:nvPr>
        </p:nvGraphicFramePr>
        <p:xfrm>
          <a:off x="3119898" y="44624"/>
          <a:ext cx="9073008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265">
                  <a:extLst>
                    <a:ext uri="{9D8B030D-6E8A-4147-A177-3AD203B41FA5}">
                      <a16:colId xmlns:a16="http://schemas.microsoft.com/office/drawing/2014/main" val="1910104360"/>
                    </a:ext>
                  </a:extLst>
                </a:gridCol>
                <a:gridCol w="1088761">
                  <a:extLst>
                    <a:ext uri="{9D8B030D-6E8A-4147-A177-3AD203B41FA5}">
                      <a16:colId xmlns:a16="http://schemas.microsoft.com/office/drawing/2014/main" val="2505228194"/>
                    </a:ext>
                  </a:extLst>
                </a:gridCol>
                <a:gridCol w="1707454">
                  <a:extLst>
                    <a:ext uri="{9D8B030D-6E8A-4147-A177-3AD203B41FA5}">
                      <a16:colId xmlns:a16="http://schemas.microsoft.com/office/drawing/2014/main" val="584078388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1690837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Physique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Nombre 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zones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prévues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Nom</a:t>
                      </a:r>
                    </a:p>
                    <a:p>
                      <a:pPr algn="ctr"/>
                      <a:endParaRPr lang="fr-FR" sz="1600" baseline="0" dirty="0" smtClean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aseline="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Type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Orateurs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166231"/>
                  </a:ext>
                </a:extLst>
              </a:tr>
              <a:tr h="160020">
                <a:tc rowSpan="4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proton-proton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générale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    </a:t>
                      </a:r>
                    </a:p>
                    <a:p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u="none" dirty="0" smtClean="0">
                          <a:latin typeface="Comic Sans MS" panose="030F0702030302020204" pitchFamily="66" charset="0"/>
                        </a:rPr>
                        <a:t>1 ou </a:t>
                      </a:r>
                      <a:r>
                        <a:rPr lang="fr-FR" sz="1600" b="1" u="sng" dirty="0" smtClean="0">
                          <a:solidFill>
                            <a:srgbClr val="008000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ASCOT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P.R. Norton (RAL)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96309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EAGLE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P. Jenni (CERN)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548654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CMS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M.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Della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Negra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(CERN), H. Desportes (Saclay)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867597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L3+1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S.C.C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Ting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, F.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Pauss</a:t>
                      </a:r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602020"/>
                  </a:ext>
                </a:extLst>
              </a:tr>
              <a:tr h="213360"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proton-proton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Violation</a:t>
                      </a:r>
                      <a:r>
                        <a:rPr lang="fr-FR" sz="1600" baseline="0" dirty="0" smtClean="0">
                          <a:latin typeface="Comic Sans MS" panose="030F0702030302020204" pitchFamily="66" charset="0"/>
                        </a:rPr>
                        <a:t> CP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u="sng" dirty="0" smtClean="0">
                          <a:solidFill>
                            <a:srgbClr val="008000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1" u="sng" dirty="0">
                        <a:solidFill>
                          <a:srgbClr val="008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COBEX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Collisionneur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Schlein</a:t>
                      </a:r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(UCLA)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68956"/>
                  </a:ext>
                </a:extLst>
              </a:tr>
              <a:tr h="3089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LHB</a:t>
                      </a:r>
                      <a:endParaRPr lang="fr-FR" sz="1600" baseline="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Fais.</a:t>
                      </a:r>
                      <a:r>
                        <a:rPr lang="fr-FR" sz="1600" baseline="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extrait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G. Carboni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(Pise)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328871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GAJET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Jet gazeux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T.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Nakada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(PSI)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35685"/>
                  </a:ext>
                </a:extLst>
              </a:tr>
              <a:tr h="123613"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ion-ion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b="1" i="0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i="0" u="sng" dirty="0" smtClean="0">
                          <a:solidFill>
                            <a:srgbClr val="008000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+ </a:t>
                      </a:r>
                      <a:r>
                        <a:rPr lang="fr-FR" sz="1600" u="sng" dirty="0" smtClean="0">
                          <a:solidFill>
                            <a:srgbClr val="008000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fr-FR" sz="1600" b="1" u="sng" dirty="0" smtClean="0">
                        <a:solidFill>
                          <a:srgbClr val="00800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i="0" u="sng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Dédiée</a:t>
                      </a:r>
                      <a:endParaRPr lang="fr-FR" sz="16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J.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Schukraft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(CERN)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594358"/>
                  </a:ext>
                </a:extLst>
              </a:tr>
              <a:tr h="2421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CMS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Ramello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(Turin)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523027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DELPHI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G.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Jarlskog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(Lund)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764806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neutrino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u="sng" dirty="0" smtClean="0">
                          <a:solidFill>
                            <a:srgbClr val="008000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o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u 1</a:t>
                      </a:r>
                    </a:p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K.</a:t>
                      </a:r>
                      <a:r>
                        <a:rPr lang="fr-FR" sz="1600" baseline="0" dirty="0" smtClean="0">
                          <a:latin typeface="Comic Sans MS" panose="030F0702030302020204" pitchFamily="66" charset="0"/>
                        </a:rPr>
                        <a:t> Winter (CERN)</a:t>
                      </a:r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18860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2 (NOMAD)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F. </a:t>
                      </a:r>
                      <a:r>
                        <a:rPr lang="fr-FR" sz="1600" dirty="0" err="1" smtClean="0">
                          <a:latin typeface="Comic Sans MS" panose="030F0702030302020204" pitchFamily="66" charset="0"/>
                        </a:rPr>
                        <a:t>Vannucci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(Paris Jussieu)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350012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366986" y="5805264"/>
            <a:ext cx="8416086" cy="923330"/>
          </a:xfrm>
          <a:prstGeom prst="rect">
            <a:avLst/>
          </a:prstGeom>
          <a:noFill/>
          <a:ln>
            <a:solidFill>
              <a:srgbClr val="66FF33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Décisions finales du CERN: - 2 générales en pp et 1 en violation de CP en pp,</a:t>
            </a:r>
          </a:p>
          <a:p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                                           - 1 dédiée  ions lourds +</a:t>
            </a:r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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2 avec détecteurs pp,</a:t>
            </a:r>
          </a:p>
          <a:p>
            <a:r>
              <a:rPr lang="fr-FR" dirty="0">
                <a:solidFill>
                  <a:srgbClr val="66FF33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66FF33"/>
                </a:solidFill>
                <a:latin typeface="Comic Sans MS" panose="030F0702030302020204" pitchFamily="66" charset="0"/>
              </a:rPr>
              <a:t>                                          - Aucune pour les neutrinos.</a:t>
            </a:r>
            <a:endParaRPr lang="fr-FR" dirty="0">
              <a:solidFill>
                <a:srgbClr val="66FF33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archemin horizontal 3"/>
          <p:cNvSpPr/>
          <p:nvPr/>
        </p:nvSpPr>
        <p:spPr>
          <a:xfrm>
            <a:off x="27296" y="44624"/>
            <a:ext cx="3024336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30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avril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8466" y="1255594"/>
            <a:ext cx="2601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Séminaire LPC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François Vazeille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3422" y="1614159"/>
            <a:ext cx="4618549" cy="381642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24" y="539959"/>
            <a:ext cx="4397121" cy="58907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69580" y="1700808"/>
            <a:ext cx="172819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149900" y="5200128"/>
            <a:ext cx="112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Tokyo …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07130" y="186300"/>
            <a:ext cx="350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Expression of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Interest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23097" y="2319375"/>
            <a:ext cx="1468085" cy="24552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263728" y="2960135"/>
            <a:ext cx="1598140" cy="252841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894765" y="3811158"/>
            <a:ext cx="1310920" cy="26591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781748" y="1091762"/>
            <a:ext cx="1468085" cy="24552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222369" y="4444456"/>
            <a:ext cx="719619" cy="24552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515791" y="3828716"/>
            <a:ext cx="813826" cy="24552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4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8430" y="188640"/>
            <a:ext cx="858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Chemin difficile vers les LOI … arbitré par le comité LHCC</a:t>
            </a:r>
            <a:endParaRPr lang="fr-FR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81" y="1136486"/>
            <a:ext cx="6879705" cy="24485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55807" y="764704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LHCC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50398" y="2037617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Projet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33043" y="1928574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Projet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2362" y="3596199"/>
            <a:ext cx="3823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Dessin emprunté à </a:t>
            </a:r>
            <a:r>
              <a:rPr lang="fr-FR" sz="1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Felicitas</a:t>
            </a:r>
            <a:r>
              <a:rPr lang="fr-FR" sz="1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Pauss</a:t>
            </a:r>
            <a:r>
              <a:rPr lang="fr-FR" sz="1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(ETH Zurich), ICNFP 2014</a:t>
            </a:r>
            <a:endParaRPr lang="fr-FR" sz="1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594347" y="4005064"/>
            <a:ext cx="88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Délai très court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ASCOT, EAGLE , CMS et L3P: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avril 1992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octobre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1992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10656" y="4418528"/>
            <a:ext cx="7890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Plus de temps donné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pour les autres LOI: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- Expérience dédiée Ions lourds: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avril 1992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mars 1993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ALICE.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- Projet Violation CP: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avril 1992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aout 1995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LHC-B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35632" y="5517232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alors que les expériences pp générales sont plus « grosses »: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Pourquoi ?  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02726" y="6093296"/>
            <a:ext cx="452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Priorités du CERN ? Le Boson de </a:t>
            </a:r>
            <a:r>
              <a:rPr lang="fr-FR" dirty="0" err="1" smtClean="0">
                <a:solidFill>
                  <a:srgbClr val="FF9933"/>
                </a:solidFill>
                <a:latin typeface="Comic Sans MS" panose="030F0702030302020204" pitchFamily="66" charset="0"/>
              </a:rPr>
              <a:t>Higgs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?</a:t>
            </a:r>
            <a:endParaRPr lang="fr-FR" dirty="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65726" y="188640"/>
            <a:ext cx="858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Chemin difficile vers les LOI … arbitré par le comité LHCC</a:t>
            </a:r>
            <a:endParaRPr lang="fr-FR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77" y="1136486"/>
            <a:ext cx="6879705" cy="24485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83103" y="764704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LHCC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77694" y="2037617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Projet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560339" y="1928574"/>
            <a:ext cx="1090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Projet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89658" y="3596199"/>
            <a:ext cx="3823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Dessin emprunté à </a:t>
            </a:r>
            <a:r>
              <a:rPr lang="fr-FR" sz="1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Felicitas</a:t>
            </a:r>
            <a:r>
              <a:rPr lang="fr-FR" sz="1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1000" i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Pauss</a:t>
            </a:r>
            <a:r>
              <a:rPr lang="fr-FR" sz="10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(ETH Zurich), ICNFP 2014</a:t>
            </a:r>
            <a:endParaRPr lang="fr-FR" sz="10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21643" y="4005064"/>
            <a:ext cx="888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Délai très court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ASCOT, EAGLE , CMS et L3P: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avril 1992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octobre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1992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37952" y="4418528"/>
            <a:ext cx="7890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¨"/>
            </a:pP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Plus de temps donné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pour les autres LOI: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- Expérience dédiée Ions lourds: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avril 1992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mars 1993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ALICE.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- Projet Violation CP: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avril 1992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aout 1995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LHC-B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462928" y="5517232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alors que les expériences pp générales sont plus « grosses »: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Pourquoi ?  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30022" y="6093296"/>
            <a:ext cx="452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Priorités du CERN ? Le Boson de </a:t>
            </a:r>
            <a:r>
              <a:rPr lang="fr-FR" dirty="0" err="1" smtClean="0">
                <a:solidFill>
                  <a:srgbClr val="FF9933"/>
                </a:solidFill>
                <a:latin typeface="Comic Sans MS" panose="030F0702030302020204" pitchFamily="66" charset="0"/>
              </a:rPr>
              <a:t>Higgs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 ?</a:t>
            </a:r>
            <a:endParaRPr lang="fr-FR" dirty="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6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44049"/>
              </p:ext>
            </p:extLst>
          </p:nvPr>
        </p:nvGraphicFramePr>
        <p:xfrm>
          <a:off x="1550398" y="44624"/>
          <a:ext cx="9073008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265">
                  <a:extLst>
                    <a:ext uri="{9D8B030D-6E8A-4147-A177-3AD203B41FA5}">
                      <a16:colId xmlns:a16="http://schemas.microsoft.com/office/drawing/2014/main" val="1910104360"/>
                    </a:ext>
                  </a:extLst>
                </a:gridCol>
                <a:gridCol w="1088761">
                  <a:extLst>
                    <a:ext uri="{9D8B030D-6E8A-4147-A177-3AD203B41FA5}">
                      <a16:colId xmlns:a16="http://schemas.microsoft.com/office/drawing/2014/main" val="2505228194"/>
                    </a:ext>
                  </a:extLst>
                </a:gridCol>
                <a:gridCol w="1887185">
                  <a:extLst>
                    <a:ext uri="{9D8B030D-6E8A-4147-A177-3AD203B41FA5}">
                      <a16:colId xmlns:a16="http://schemas.microsoft.com/office/drawing/2014/main" val="584078388"/>
                    </a:ext>
                  </a:extLst>
                </a:gridCol>
                <a:gridCol w="4572797">
                  <a:extLst>
                    <a:ext uri="{9D8B030D-6E8A-4147-A177-3AD203B41FA5}">
                      <a16:colId xmlns:a16="http://schemas.microsoft.com/office/drawing/2014/main" val="1690837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Physique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Nombre 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zones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prévues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Nom</a:t>
                      </a:r>
                    </a:p>
                    <a:p>
                      <a:pPr algn="ctr"/>
                      <a:endParaRPr lang="fr-FR" sz="1600" baseline="0" dirty="0" smtClean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aseline="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Type (# labos)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Evolutions</a:t>
                      </a:r>
                      <a:r>
                        <a:rPr lang="fr-FR" sz="1600" baseline="0" dirty="0" smtClean="0">
                          <a:latin typeface="Comic Sans MS" panose="030F0702030302020204" pitchFamily="66" charset="0"/>
                        </a:rPr>
                        <a:t> vers les LOI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166231"/>
                  </a:ext>
                </a:extLst>
              </a:tr>
              <a:tr h="160020">
                <a:tc rowSpan="4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proton-proton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générale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    </a:t>
                      </a:r>
                    </a:p>
                    <a:p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ASCOT (18)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96309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EAGLE ( 71)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548654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CMS ( 49)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867597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L3+1 (38 )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602020"/>
                  </a:ext>
                </a:extLst>
              </a:tr>
              <a:tr h="213360"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proton-proton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Violation</a:t>
                      </a:r>
                      <a:r>
                        <a:rPr lang="fr-FR" sz="1600" baseline="0" dirty="0" smtClean="0">
                          <a:latin typeface="Comic Sans MS" panose="030F0702030302020204" pitchFamily="66" charset="0"/>
                        </a:rPr>
                        <a:t> CP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1" u="sng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COBEX (10 )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Collisionneur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68956"/>
                  </a:ext>
                </a:extLst>
              </a:tr>
              <a:tr h="3089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LHB (16 )</a:t>
                      </a:r>
                      <a:endParaRPr lang="fr-FR" sz="1600" baseline="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Fais.</a:t>
                      </a:r>
                      <a:r>
                        <a:rPr lang="fr-FR" sz="1600" baseline="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Extrait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328871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GAJET ( 8 )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Jet gazeux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35685"/>
                  </a:ext>
                </a:extLst>
              </a:tr>
              <a:tr h="123613"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ion-ion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b="1" i="0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i="0" u="sng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+ </a:t>
                      </a:r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2</a:t>
                      </a:r>
                    </a:p>
                    <a:p>
                      <a:pPr algn="ctr"/>
                      <a:r>
                        <a:rPr lang="fr-FR" sz="1600" b="1" u="none" dirty="0" smtClean="0">
                          <a:latin typeface="Comic Sans MS" panose="030F0702030302020204" pitchFamily="66" charset="0"/>
                        </a:rPr>
                        <a:t>(2 en pp)</a:t>
                      </a:r>
                      <a:endParaRPr lang="fr-FR" sz="1600" b="1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Dédiée ( 38 )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594358"/>
                  </a:ext>
                </a:extLst>
              </a:tr>
              <a:tr h="2421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CMS (49)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523027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DELPHI (LEP 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764806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neutrino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1 (9)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18860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2 (15)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35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937783" y="104539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Concepts majeurs voisins.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71284" y="17097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Concepts majeurs antagonistes.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2551" y="2558842"/>
            <a:ext cx="46185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L’option collisionneur est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plus osée </a:t>
            </a:r>
          </a:p>
          <a:p>
            <a:pPr algn="ctr"/>
            <a:r>
              <a:rPr lang="fr-FR" dirty="0">
                <a:solidFill>
                  <a:srgbClr val="FF9933"/>
                </a:solidFill>
                <a:latin typeface="Comic Sans MS" panose="030F0702030302020204" pitchFamily="66" charset="0"/>
              </a:rPr>
              <a:t>m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ais la </a:t>
            </a:r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meilleure pour la Physique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>
                <a:solidFill>
                  <a:srgbClr val="FF9933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lus d’énergie et de collisions disponibles.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5502" y="4312564"/>
            <a:ext cx="4225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OUI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00B050"/>
                </a:solidFill>
                <a:latin typeface="Comic Sans MS" panose="030F0702030302020204" pitchFamily="66" charset="0"/>
              </a:rPr>
              <a:t>mais 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aussi le </a:t>
            </a:r>
            <a:r>
              <a:rPr lang="fr-FR" dirty="0">
                <a:solidFill>
                  <a:srgbClr val="00B050"/>
                </a:solidFill>
                <a:latin typeface="Comic Sans MS" panose="030F0702030302020204" pitchFamily="66" charset="0"/>
              </a:rPr>
              <a:t>futur 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avec ATLAS.</a:t>
            </a:r>
            <a:endParaRPr lang="fr-FR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90812" y="4680511"/>
            <a:ext cx="86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Retiré</a:t>
            </a:r>
          </a:p>
        </p:txBody>
      </p:sp>
      <p:sp>
        <p:nvSpPr>
          <p:cNvPr id="8" name="Rectangle 7"/>
          <p:cNvSpPr/>
          <p:nvPr/>
        </p:nvSpPr>
        <p:spPr>
          <a:xfrm>
            <a:off x="6022551" y="50420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Choix du CERN:</a:t>
            </a:r>
          </a:p>
          <a:p>
            <a:pPr lvl="0" algn="ctr">
              <a:defRPr/>
            </a:pP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ucune expérience.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86902" y="3929445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Choix tenant compte possibilités </a:t>
            </a:r>
            <a:r>
              <a:rPr lang="fr-FR" sz="1600" dirty="0" err="1" smtClean="0">
                <a:solidFill>
                  <a:srgbClr val="FF9933"/>
                </a:solidFill>
                <a:latin typeface="Comic Sans MS" panose="030F0702030302020204" pitchFamily="66" charset="0"/>
              </a:rPr>
              <a:t>exp</a:t>
            </a:r>
            <a:r>
              <a:rPr lang="fr-F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. pp </a:t>
            </a:r>
            <a:r>
              <a:rPr lang="fr-FR" sz="1600" dirty="0" err="1" smtClean="0">
                <a:solidFill>
                  <a:srgbClr val="FF9933"/>
                </a:solidFill>
                <a:latin typeface="Comic Sans MS" panose="030F0702030302020204" pitchFamily="66" charset="0"/>
              </a:rPr>
              <a:t>géné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71767" y="5781361"/>
            <a:ext cx="903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Symbol" panose="05050102010706020507" pitchFamily="18" charset="2"/>
              <a:buChar char="®"/>
            </a:pP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Rencontre ASCOT-EAGLE à Evian .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67" y="1262810"/>
            <a:ext cx="4464496" cy="4464496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107504" y="1677464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12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juin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3101" y="2789602"/>
            <a:ext cx="441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Séminaire LPC de Peter Jenni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Porte parole du projet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Eagle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384533" y="2022995"/>
            <a:ext cx="2486578" cy="203132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″Pensez 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à ce que vous voulez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réaliser,</a:t>
            </a:r>
          </a:p>
          <a:p>
            <a:pPr algn="ctr"/>
            <a:r>
              <a:rPr lang="fr-FR" i="1" dirty="0" smtClean="0">
                <a:solidFill>
                  <a:srgbClr val="33CCFF"/>
                </a:solidFill>
                <a:latin typeface="Comic Sans MS" panose="030F0702030302020204" pitchFamily="66" charset="0"/>
              </a:rPr>
              <a:t>soyez enthousiastes</a:t>
            </a:r>
            <a:r>
              <a:rPr lang="fr-FR" i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donnez  le meilleur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de vous-même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pour réussir.″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02391" y="5185543"/>
            <a:ext cx="1584176" cy="3600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423606" y="5778037"/>
            <a:ext cx="72042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 qui sera le cas dans la fusion EAGLE-ASCOT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vec son alter-ego  Friedrich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Dydak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!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Friedrich Dyd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5" y="4509120"/>
            <a:ext cx="2942171" cy="22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chemin horizontal 8"/>
          <p:cNvSpPr/>
          <p:nvPr/>
        </p:nvSpPr>
        <p:spPr>
          <a:xfrm>
            <a:off x="107504" y="85087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30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avril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498189" y="172085"/>
            <a:ext cx="568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Séminaire LPC (F. Vazeille):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Compte-rendu des réunions d’Evian.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206434"/>
              </p:ext>
            </p:extLst>
          </p:nvPr>
        </p:nvGraphicFramePr>
        <p:xfrm>
          <a:off x="1460878" y="44624"/>
          <a:ext cx="9073008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265">
                  <a:extLst>
                    <a:ext uri="{9D8B030D-6E8A-4147-A177-3AD203B41FA5}">
                      <a16:colId xmlns:a16="http://schemas.microsoft.com/office/drawing/2014/main" val="1910104360"/>
                    </a:ext>
                  </a:extLst>
                </a:gridCol>
                <a:gridCol w="1088761">
                  <a:extLst>
                    <a:ext uri="{9D8B030D-6E8A-4147-A177-3AD203B41FA5}">
                      <a16:colId xmlns:a16="http://schemas.microsoft.com/office/drawing/2014/main" val="2505228194"/>
                    </a:ext>
                  </a:extLst>
                </a:gridCol>
                <a:gridCol w="1887185">
                  <a:extLst>
                    <a:ext uri="{9D8B030D-6E8A-4147-A177-3AD203B41FA5}">
                      <a16:colId xmlns:a16="http://schemas.microsoft.com/office/drawing/2014/main" val="584078388"/>
                    </a:ext>
                  </a:extLst>
                </a:gridCol>
                <a:gridCol w="4572797">
                  <a:extLst>
                    <a:ext uri="{9D8B030D-6E8A-4147-A177-3AD203B41FA5}">
                      <a16:colId xmlns:a16="http://schemas.microsoft.com/office/drawing/2014/main" val="1690837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Physique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Nombre 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zones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prévues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Nom</a:t>
                      </a:r>
                    </a:p>
                    <a:p>
                      <a:pPr algn="ctr"/>
                      <a:endParaRPr lang="fr-FR" sz="1600" baseline="0" dirty="0" smtClean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aseline="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Type (# labos)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Evolutions</a:t>
                      </a:r>
                      <a:r>
                        <a:rPr lang="fr-FR" sz="1600" baseline="0" dirty="0" smtClean="0">
                          <a:latin typeface="Comic Sans MS" panose="030F0702030302020204" pitchFamily="66" charset="0"/>
                        </a:rPr>
                        <a:t> vers les LOI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166231"/>
                  </a:ext>
                </a:extLst>
              </a:tr>
              <a:tr h="160020">
                <a:tc rowSpan="4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proton-proton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générale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    </a:t>
                      </a:r>
                    </a:p>
                    <a:p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ASCOT (18)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096309"/>
                  </a:ext>
                </a:extLst>
              </a:tr>
              <a:tr h="2057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EAGLE ( 71)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548654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CMS ( 49)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fr-FR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867597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L3+1 (38 )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602020"/>
                  </a:ext>
                </a:extLst>
              </a:tr>
              <a:tr h="213360"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proton-proton</a:t>
                      </a: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Violation</a:t>
                      </a:r>
                      <a:r>
                        <a:rPr lang="fr-FR" sz="1600" baseline="0" dirty="0" smtClean="0">
                          <a:latin typeface="Comic Sans MS" panose="030F0702030302020204" pitchFamily="66" charset="0"/>
                        </a:rPr>
                        <a:t> CP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fr-FR" sz="1600" b="1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1</a:t>
                      </a:r>
                      <a:endParaRPr lang="fr-FR" sz="1600" b="1" u="sng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COBEX (10 )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Collisionneur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68956"/>
                  </a:ext>
                </a:extLst>
              </a:tr>
              <a:tr h="3089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LHB (16 )</a:t>
                      </a:r>
                      <a:endParaRPr lang="fr-FR" sz="1600" baseline="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Fais.</a:t>
                      </a:r>
                      <a:r>
                        <a:rPr lang="fr-FR" sz="1600" baseline="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Extrait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328871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GAJET ( 8 )</a:t>
                      </a:r>
                    </a:p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Jet gazeux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35685"/>
                  </a:ext>
                </a:extLst>
              </a:tr>
              <a:tr h="123613">
                <a:tc rowSpan="3">
                  <a:txBody>
                    <a:bodyPr/>
                    <a:lstStyle/>
                    <a:p>
                      <a:pPr algn="ctr"/>
                      <a:endParaRPr lang="fr-FR" sz="1600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ion-ion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fr-FR" sz="1600" b="1" i="0" u="sng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1600" b="1" i="0" u="sng" dirty="0" smtClean="0">
                          <a:latin typeface="Comic Sans MS" panose="030F0702030302020204" pitchFamily="66" charset="0"/>
                        </a:rPr>
                        <a:t>1</a:t>
                      </a:r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 + </a:t>
                      </a:r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2</a:t>
                      </a:r>
                    </a:p>
                    <a:p>
                      <a:pPr algn="ctr"/>
                      <a:r>
                        <a:rPr lang="fr-FR" sz="1600" b="1" u="none" dirty="0" smtClean="0">
                          <a:latin typeface="Comic Sans MS" panose="030F0702030302020204" pitchFamily="66" charset="0"/>
                        </a:rPr>
                        <a:t>(2 en pp)</a:t>
                      </a:r>
                      <a:endParaRPr lang="fr-FR" sz="1600" b="1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rgbClr val="0000CC"/>
                          </a:solidFill>
                          <a:latin typeface="Comic Sans MS" panose="030F0702030302020204" pitchFamily="66" charset="0"/>
                        </a:rPr>
                        <a:t>Dédiée ( 38 )</a:t>
                      </a:r>
                      <a:endParaRPr lang="fr-FR" sz="1600" dirty="0">
                        <a:solidFill>
                          <a:srgbClr val="0000C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594358"/>
                  </a:ext>
                </a:extLst>
              </a:tr>
              <a:tr h="2421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CMS (49)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523027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DELPHI (LEP 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764806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neutrino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u="sng" dirty="0" smtClean="0">
                          <a:latin typeface="Comic Sans MS" panose="030F0702030302020204" pitchFamily="66" charset="0"/>
                        </a:rPr>
                        <a:t>0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1 (9)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dirty="0" smtClean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18860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latin typeface="Comic Sans MS" panose="030F0702030302020204" pitchFamily="66" charset="0"/>
                        </a:rPr>
                        <a:t>2 (15)</a:t>
                      </a:r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35001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48263" y="104539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Concepts majeurs voisins.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981764" y="170978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Concepts majeurs antagonistes.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3031" y="2558842"/>
            <a:ext cx="46185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L’option collisionneur est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 plus osée </a:t>
            </a:r>
          </a:p>
          <a:p>
            <a:pPr algn="ctr"/>
            <a:r>
              <a:rPr lang="fr-FR" dirty="0">
                <a:solidFill>
                  <a:srgbClr val="FF9933"/>
                </a:solidFill>
                <a:latin typeface="Comic Sans MS" panose="030F0702030302020204" pitchFamily="66" charset="0"/>
              </a:rPr>
              <a:t>m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ais la </a:t>
            </a:r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meilleure pour la Physique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>
                <a:solidFill>
                  <a:srgbClr val="FF9933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lus d’énergie et de collisions disponibles.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7725574" y="431256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OUI</a:t>
            </a:r>
            <a:r>
              <a:rPr lang="fr-FR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01292" y="4680511"/>
            <a:ext cx="86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Retiré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3031" y="50420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Choix du CERN:</a:t>
            </a:r>
          </a:p>
          <a:p>
            <a:pPr lvl="0" algn="ctr">
              <a:defRPr/>
            </a:pP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ucune expérience.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97382" y="3929445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Choix tenant compte possibilités </a:t>
            </a:r>
            <a:r>
              <a:rPr lang="fr-FR" sz="1600" dirty="0" err="1" smtClean="0">
                <a:solidFill>
                  <a:srgbClr val="FF9933"/>
                </a:solidFill>
                <a:latin typeface="Comic Sans MS" panose="030F0702030302020204" pitchFamily="66" charset="0"/>
              </a:rPr>
              <a:t>exp</a:t>
            </a:r>
            <a:r>
              <a:rPr lang="fr-FR" sz="1600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. pp </a:t>
            </a:r>
            <a:r>
              <a:rPr lang="fr-FR" sz="1600" dirty="0" err="1" smtClean="0">
                <a:solidFill>
                  <a:srgbClr val="FF9933"/>
                </a:solidFill>
                <a:latin typeface="Comic Sans MS" panose="030F0702030302020204" pitchFamily="66" charset="0"/>
              </a:rPr>
              <a:t>géné</a:t>
            </a:r>
            <a:r>
              <a:rPr lang="fr-FR" dirty="0" smtClean="0">
                <a:solidFill>
                  <a:srgbClr val="FF9933"/>
                </a:solidFill>
                <a:latin typeface="Comic Sans MS" panose="030F0702030302020204" pitchFamily="66" charset="0"/>
              </a:rPr>
              <a:t>.</a:t>
            </a:r>
            <a:endParaRPr lang="fr-FR" dirty="0"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82247" y="5781361"/>
            <a:ext cx="903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Symbol" panose="05050102010706020507" pitchFamily="18" charset="2"/>
              <a:buChar char="®"/>
            </a:pPr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Rencontre positive ASCOT-EAGLE à Evian .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46448" y="6293777"/>
            <a:ext cx="8921032" cy="400110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>
                <a:ln>
                  <a:solidFill>
                    <a:srgbClr val="FF9933"/>
                  </a:solidFill>
                  <a:prstDash val="solid"/>
                </a:ln>
                <a:solidFill>
                  <a:srgbClr val="FF9933"/>
                </a:solidFill>
                <a:latin typeface="Comic Sans MS" panose="030F0702030302020204" pitchFamily="66" charset="0"/>
              </a:rPr>
              <a:t>… mais ces 2 collaborations n’ont pas manifesté de l’intérêt pour les ions !</a:t>
            </a:r>
            <a:endParaRPr lang="fr-FR" sz="2000" dirty="0">
              <a:ln>
                <a:solidFill>
                  <a:srgbClr val="FF9933"/>
                </a:solidFill>
                <a:prstDash val="solid"/>
              </a:ln>
              <a:solidFill>
                <a:srgbClr val="FF99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chemin horizontal 2"/>
          <p:cNvSpPr/>
          <p:nvPr/>
        </p:nvSpPr>
        <p:spPr>
          <a:xfrm>
            <a:off x="172973" y="175577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29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juillet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06123" y="108279"/>
            <a:ext cx="51379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Premier exposé sur les Ions lourds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ans ASCOT-EAGLE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 vue de la LOI commune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(Réunion au CERN)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075330"/>
            <a:ext cx="4627355" cy="1380088"/>
          </a:xfrm>
          <a:prstGeom prst="rect">
            <a:avLst/>
          </a:prstGeom>
        </p:spPr>
      </p:pic>
      <p:sp>
        <p:nvSpPr>
          <p:cNvPr id="7" name="Parchemin horizontal 6"/>
          <p:cNvSpPr/>
          <p:nvPr/>
        </p:nvSpPr>
        <p:spPr>
          <a:xfrm>
            <a:off x="172973" y="4359169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00CC"/>
                </a:solidFill>
                <a:latin typeface="Comic Sans MS" panose="030F0702030302020204" pitchFamily="66" charset="0"/>
              </a:rPr>
              <a:t>S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eptembre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168186" y="4518629"/>
            <a:ext cx="6784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ASCOT-EAGLE devient officiellement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ATLAS</a:t>
            </a: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″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oroidal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hc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A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pparatu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</a:t>
            </a:r>
            <a:endParaRPr lang="fr-FR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479432" y="5443058"/>
            <a:ext cx="53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NB: j’avais voté pour la proposition…</a:t>
            </a:r>
            <a:endParaRPr lang="fr-FR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830576" y="5443058"/>
            <a:ext cx="112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33CC"/>
                </a:solidFill>
                <a:latin typeface="Comic Sans MS" panose="030F0702030302020204" pitchFamily="66" charset="0"/>
              </a:rPr>
              <a:t>Alice !</a:t>
            </a:r>
            <a:endParaRPr lang="fr-FR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82104" y="-27384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</a:t>
            </a:r>
            <a:r>
              <a:rPr lang="en-GB" sz="2800" baseline="30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octobre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47645" y="99857"/>
            <a:ext cx="393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LOI ATLAS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CMS et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L3P.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94" y="836712"/>
            <a:ext cx="2270012" cy="32036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401" y="836712"/>
            <a:ext cx="2266256" cy="3223652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75255"/>
              </p:ext>
            </p:extLst>
          </p:nvPr>
        </p:nvGraphicFramePr>
        <p:xfrm>
          <a:off x="2120237" y="4149080"/>
          <a:ext cx="7885403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692">
                  <a:extLst>
                    <a:ext uri="{9D8B030D-6E8A-4147-A177-3AD203B41FA5}">
                      <a16:colId xmlns:a16="http://schemas.microsoft.com/office/drawing/2014/main" val="3011640893"/>
                    </a:ext>
                  </a:extLst>
                </a:gridCol>
                <a:gridCol w="1319741">
                  <a:extLst>
                    <a:ext uri="{9D8B030D-6E8A-4147-A177-3AD203B41FA5}">
                      <a16:colId xmlns:a16="http://schemas.microsoft.com/office/drawing/2014/main" val="330439194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270034"/>
                    </a:ext>
                  </a:extLst>
                </a:gridCol>
                <a:gridCol w="3792826">
                  <a:extLst>
                    <a:ext uri="{9D8B030D-6E8A-4147-A177-3AD203B41FA5}">
                      <a16:colId xmlns:a16="http://schemas.microsoft.com/office/drawing/2014/main" val="4128633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Expérience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Nb labos</a:t>
                      </a:r>
                    </a:p>
                    <a:p>
                      <a:pPr algn="ctr"/>
                      <a:r>
                        <a:rPr lang="fr-FR" sz="1400" dirty="0" smtClean="0">
                          <a:latin typeface="Comic Sans MS" panose="030F0702030302020204" pitchFamily="66" charset="0"/>
                        </a:rPr>
                        <a:t>(signataires)</a:t>
                      </a:r>
                      <a:endParaRPr lang="fr-FR" sz="14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Porte-parole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Labos français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040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ATLAS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88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(850)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F. </a:t>
                      </a:r>
                      <a:r>
                        <a:rPr lang="fr-FR" dirty="0" err="1" smtClean="0">
                          <a:latin typeface="Comic Sans MS" panose="030F0702030302020204" pitchFamily="66" charset="0"/>
                        </a:rPr>
                        <a:t>Dydak</a:t>
                      </a:r>
                      <a:endParaRPr lang="fr-FR" dirty="0" smtClean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P. Jenni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Annecy, </a:t>
                      </a:r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Clermont-</a:t>
                      </a:r>
                      <a:r>
                        <a:rPr lang="fr-FR" dirty="0" err="1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Fd</a:t>
                      </a:r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, Marseille,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Orsay, Paris VII, Saclay.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127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CMS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61</a:t>
                      </a:r>
                    </a:p>
                    <a:p>
                      <a:pPr algn="ctr"/>
                      <a:r>
                        <a:rPr lang="fr-FR" smtClean="0">
                          <a:latin typeface="Comic Sans MS" panose="030F0702030302020204" pitchFamily="66" charset="0"/>
                        </a:rPr>
                        <a:t>(474)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M. </a:t>
                      </a:r>
                      <a:r>
                        <a:rPr lang="fr-FR" dirty="0" err="1" smtClean="0">
                          <a:latin typeface="Comic Sans MS" panose="030F0702030302020204" pitchFamily="66" charset="0"/>
                        </a:rPr>
                        <a:t>Della</a:t>
                      </a:r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err="1" smtClean="0">
                          <a:latin typeface="Comic Sans MS" panose="030F0702030302020204" pitchFamily="66" charset="0"/>
                        </a:rPr>
                        <a:t>Negra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Annecy,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Lyon, Saclay, Strasbourg.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599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L3P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47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(562)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S.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baseline="0" dirty="0" err="1" smtClean="0">
                          <a:latin typeface="Comic Sans MS" panose="030F0702030302020204" pitchFamily="66" charset="0"/>
                        </a:rPr>
                        <a:t>Ting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Annecy, Collège de France.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287611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744" y="901244"/>
            <a:ext cx="2201441" cy="31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78" y="332656"/>
            <a:ext cx="9160111" cy="611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907815" y="188640"/>
            <a:ext cx="848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Bicentenaire</a:t>
            </a:r>
            <a:r>
              <a:rPr lang="en-GB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de la </a:t>
            </a:r>
            <a:r>
              <a:rPr lang="en-GB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révolution</a:t>
            </a:r>
            <a:r>
              <a:rPr lang="en-GB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française</a:t>
            </a:r>
            <a:endParaRPr lang="en-GB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28095" y="6165304"/>
            <a:ext cx="3286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14 </a:t>
            </a:r>
            <a:r>
              <a:rPr lang="en-GB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juillet</a:t>
            </a:r>
            <a:r>
              <a:rPr lang="en-GB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1989</a:t>
            </a:r>
            <a:endParaRPr lang="en-GB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3" y="1683222"/>
            <a:ext cx="4325938" cy="313394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4498911" y="1913274"/>
            <a:ext cx="77684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Groupe LPC: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Z.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Ajaltouni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Badaud,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N.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Bouhemaid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Ph. Brette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M. Brossard, R.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Chadelas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J.C.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Chevaleyre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M.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Crouau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Daudon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L. Fredj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Montarou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B. Michel,</a:t>
            </a:r>
          </a:p>
          <a:p>
            <a:pPr algn="ctr"/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G. S. 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Muanza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D.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Pallin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Vazeille.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-15875"/>
            <a:ext cx="88931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1906588" y="3429000"/>
            <a:ext cx="4679950" cy="360363"/>
          </a:xfrm>
          <a:prstGeom prst="line">
            <a:avLst/>
          </a:prstGeom>
          <a:noFill/>
          <a:ln w="38100">
            <a:solidFill>
              <a:srgbClr val="D60093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 flipH="1" flipV="1">
            <a:off x="6586538" y="3789363"/>
            <a:ext cx="4105275" cy="287337"/>
          </a:xfrm>
          <a:prstGeom prst="line">
            <a:avLst/>
          </a:prstGeom>
          <a:noFill/>
          <a:ln w="38100">
            <a:solidFill>
              <a:srgbClr val="D60093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378700" y="1196975"/>
            <a:ext cx="2347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CC00"/>
                </a:solidFill>
                <a:latin typeface="Comic Sans MS" panose="030F0702030302020204" pitchFamily="66" charset="0"/>
              </a:rPr>
              <a:t>Détecteurs internes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6515100" y="1557338"/>
            <a:ext cx="936625" cy="2087562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58000" y="836613"/>
            <a:ext cx="347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339933"/>
                </a:solidFill>
                <a:latin typeface="Comic Sans MS" panose="030F0702030302020204" pitchFamily="66" charset="0"/>
              </a:rPr>
              <a:t>Calorimètre électromagnétique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H="1">
            <a:off x="5938838" y="1196975"/>
            <a:ext cx="1081087" cy="2376488"/>
          </a:xfrm>
          <a:prstGeom prst="line">
            <a:avLst/>
          </a:prstGeom>
          <a:noFill/>
          <a:ln w="25400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423025" y="476250"/>
            <a:ext cx="2670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FF0000"/>
                </a:solidFill>
                <a:latin typeface="Comic Sans MS" panose="030F0702030302020204" pitchFamily="66" charset="0"/>
              </a:rPr>
              <a:t>Calorimètre hadronique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5507038" y="836613"/>
            <a:ext cx="1008062" cy="23764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895975" y="115888"/>
            <a:ext cx="2132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00CC"/>
                </a:solidFill>
                <a:latin typeface="Comic Sans MS" panose="030F0702030302020204" pitchFamily="66" charset="0"/>
              </a:rPr>
              <a:t>Chambres à muons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>
            <a:off x="5435600" y="476250"/>
            <a:ext cx="576263" cy="1439863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554288" y="6045200"/>
            <a:ext cx="2214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Comic Sans MS" panose="030F0702030302020204" pitchFamily="66" charset="0"/>
              </a:rPr>
              <a:t>Aimants: </a:t>
            </a:r>
            <a:r>
              <a:rPr lang="fr-FR" altLang="fr-FR" sz="1800">
                <a:solidFill>
                  <a:srgbClr val="FF9933"/>
                </a:solidFill>
                <a:latin typeface="Comic Sans MS" panose="030F0702030302020204" pitchFamily="66" charset="0"/>
              </a:rPr>
              <a:t>Solénoïde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4714875" y="3933825"/>
            <a:ext cx="1800225" cy="2159000"/>
          </a:xfrm>
          <a:prstGeom prst="line">
            <a:avLst/>
          </a:prstGeom>
          <a:noFill/>
          <a:ln w="25400">
            <a:solidFill>
              <a:srgbClr val="FF9933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3562350" y="6375400"/>
            <a:ext cx="1125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rgbClr val="0099FF"/>
                </a:solidFill>
                <a:latin typeface="Comic Sans MS" panose="030F0702030302020204" pitchFamily="66" charset="0"/>
              </a:rPr>
              <a:t>Toroïdes</a:t>
            </a: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4643438" y="4652963"/>
            <a:ext cx="1511300" cy="1871662"/>
          </a:xfrm>
          <a:prstGeom prst="line">
            <a:avLst/>
          </a:prstGeom>
          <a:noFill/>
          <a:ln w="25400">
            <a:solidFill>
              <a:srgbClr val="0099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727200" y="0"/>
            <a:ext cx="2440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omic Sans MS" panose="030F0702030302020204" pitchFamily="66" charset="0"/>
              </a:rPr>
              <a:t>Longueur: 45 mètres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Comic Sans MS" panose="030F0702030302020204" pitchFamily="66" charset="0"/>
              </a:rPr>
              <a:t>Diamètre: 25 </a:t>
            </a:r>
            <a:r>
              <a:rPr lang="fr-FR" altLang="fr-FR" sz="1800" dirty="0" smtClean="0">
                <a:latin typeface="Comic Sans MS" panose="030F0702030302020204" pitchFamily="66" charset="0"/>
              </a:rPr>
              <a:t>mètres</a:t>
            </a:r>
            <a:endParaRPr lang="fr-FR" altLang="fr-FR" sz="1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9" grpId="1"/>
      <p:bldP spid="11" grpId="0"/>
      <p:bldP spid="13" grpId="0"/>
      <p:bldP spid="15" grpId="0"/>
      <p:bldP spid="1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44109" y="3322130"/>
            <a:ext cx="919354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sz="2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Aimant </a:t>
            </a:r>
            <a:r>
              <a:rPr lang="fr-FR" sz="22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toroidal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 Cœur de fer/Cœur d’air (″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Iron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core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</a:t>
            </a:r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ir 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core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″) ?</a:t>
            </a:r>
          </a:p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(Cœur: là où le champ magnétique est confiné et guidé).</a:t>
            </a:r>
          </a:p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sz="2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Calorimètre électromagnétique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Argon liquide bouchon (″end cap″): </a:t>
            </a:r>
          </a:p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       Accordéon/TGT (</a:t>
            </a:r>
            <a:r>
              <a:rPr lang="fr-FR" sz="22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Thin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Gap Turbine) ?</a:t>
            </a:r>
          </a:p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sz="2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Calorimètre hadronique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Argon liquide/Fibres scintillantes/Tuiles scintillantes ?</a:t>
            </a:r>
          </a:p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fr-FR" sz="22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Etc.</a:t>
            </a:r>
            <a:endParaRPr lang="fr-FR" sz="2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936697" y="3352708"/>
            <a:ext cx="1826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&lt; 31 mars 93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89597" y="4454370"/>
            <a:ext cx="17203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&lt; 30 </a:t>
            </a:r>
            <a:r>
              <a:rPr lang="fr-FR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juin 93</a:t>
            </a:r>
            <a:endParaRPr lang="fr-FR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Accolade fermante 12"/>
          <p:cNvSpPr/>
          <p:nvPr/>
        </p:nvSpPr>
        <p:spPr>
          <a:xfrm>
            <a:off x="9735900" y="4181198"/>
            <a:ext cx="94677" cy="1089302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2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12724" y="2612270"/>
            <a:ext cx="925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 Choix entre plusieurs options pour un sous-détecteur donné.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Parchemin horizontal 14"/>
          <p:cNvSpPr/>
          <p:nvPr/>
        </p:nvSpPr>
        <p:spPr>
          <a:xfrm>
            <a:off x="139926" y="1065848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Octobre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1992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74828" y="1331640"/>
            <a:ext cx="528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Principe des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″</a:t>
            </a:r>
            <a:r>
              <a:rPr lang="fr-FR" sz="24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Review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Panels″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ATLAS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14988" y="2034618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″Comités d’examen″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Connecteur droit avec flèche 17"/>
          <p:cNvCxnSpPr>
            <a:stCxn id="17" idx="0"/>
          </p:cNvCxnSpPr>
          <p:nvPr/>
        </p:nvCxnSpPr>
        <p:spPr>
          <a:xfrm flipH="1" flipV="1">
            <a:off x="7679491" y="1819006"/>
            <a:ext cx="1" cy="2156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64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/>
      <p:bldP spid="15" grpId="0" animBg="1"/>
      <p:bldP spid="16" grpId="0"/>
      <p:bldP spid="1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5476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13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Janvier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1993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78230" y="108353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Proposition nouvelle R&amp;D: P46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21170" y="5803835"/>
            <a:ext cx="5428089" cy="830997"/>
          </a:xfrm>
          <a:prstGeom prst="rect">
            <a:avLst/>
          </a:prstGeom>
          <a:noFill/>
          <a:ln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Acceptée sous l’appellation officielle</a:t>
            </a:r>
          </a:p>
          <a:p>
            <a:pPr algn="ctr"/>
            <a:r>
              <a:rPr lang="fr-FR" sz="2400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RD34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343634" y="3565471"/>
            <a:ext cx="44422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● Rédacteurs principaux: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Otto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Gildmeister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(CERN)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Vladimir Lapin (IHEP Protvino, Russie)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Amelia Maio (Lisbonne, Portugal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Marzio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Nessi (CERN)</a:t>
            </a:r>
          </a:p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Luc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Poggioli </a:t>
            </a:r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(LPNHE Paris et CERN)</a:t>
            </a:r>
          </a:p>
          <a:p>
            <a:r>
              <a:rPr lang="it-IT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François Vazeille (Clermont-Fd, France)</a:t>
            </a: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21842"/>
            <a:ext cx="4141468" cy="5619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4378230" y="1882854"/>
            <a:ext cx="362791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● 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Laboratoires: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Barcelone (juste avant le dépôt)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Bucarest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Clermont-Ferrand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CERN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Erevan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Lisbonne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Prague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Protvino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397600" y="2704358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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 tiers des effectifs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2564905"/>
            <a:ext cx="309634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378230" y="1029122"/>
            <a:ext cx="7713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Calorimètre hadronique à Tuiles Scintillantes</a:t>
            </a:r>
            <a:endParaRPr lang="fr-FR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0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583" y="2320280"/>
            <a:ext cx="1359768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Fibres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22255" y="1191656"/>
            <a:ext cx="3918077" cy="9144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Argon liquide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533824" y="3749233"/>
            <a:ext cx="2016224" cy="91440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Panel 1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590244" y="4962872"/>
            <a:ext cx="2016224" cy="91440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Panel 2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173784" y="3245887"/>
            <a:ext cx="5381" cy="9717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>
            <a:endCxn id="4" idx="2"/>
          </p:cNvCxnSpPr>
          <p:nvPr/>
        </p:nvCxnSpPr>
        <p:spPr>
          <a:xfrm>
            <a:off x="2165400" y="4206433"/>
            <a:ext cx="36842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4901704" y="3234680"/>
            <a:ext cx="8384" cy="9829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endCxn id="4" idx="6"/>
          </p:cNvCxnSpPr>
          <p:nvPr/>
        </p:nvCxnSpPr>
        <p:spPr>
          <a:xfrm flipH="1" flipV="1">
            <a:off x="4550048" y="4206433"/>
            <a:ext cx="360040" cy="1120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550320" y="4663633"/>
            <a:ext cx="0" cy="7564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9755447" y="3213108"/>
            <a:ext cx="0" cy="22070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endCxn id="5" idx="2"/>
          </p:cNvCxnSpPr>
          <p:nvPr/>
        </p:nvCxnSpPr>
        <p:spPr>
          <a:xfrm>
            <a:off x="3550320" y="5420072"/>
            <a:ext cx="103992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5" idx="6"/>
          </p:cNvCxnSpPr>
          <p:nvPr/>
        </p:nvCxnSpPr>
        <p:spPr>
          <a:xfrm flipH="1">
            <a:off x="6606468" y="5420072"/>
            <a:ext cx="314897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49360" y="129048"/>
            <a:ext cx="90204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 options pour le Choix de la Calorimétrie hadronique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sz="2400" i="1" dirty="0" smtClean="0">
                <a:solidFill>
                  <a:srgbClr val="FF7C80"/>
                </a:solidFill>
                <a:latin typeface="Comic Sans MS" panose="030F0702030302020204" pitchFamily="66" charset="0"/>
              </a:rPr>
              <a:t>(sauf parties extrêmes*)</a:t>
            </a:r>
            <a:endParaRPr lang="fr-FR" sz="2400" i="1" dirty="0">
              <a:solidFill>
                <a:srgbClr val="FF7C8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5906302"/>
            <a:ext cx="7093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FF7C80"/>
                </a:solidFill>
                <a:latin typeface="Comic Sans MS" panose="030F0702030302020204" pitchFamily="66" charset="0"/>
              </a:rPr>
              <a:t>*Commentaire:</a:t>
            </a:r>
          </a:p>
          <a:p>
            <a:pPr algn="ctr"/>
            <a:r>
              <a:rPr lang="fr-FR" i="1" dirty="0" smtClean="0">
                <a:solidFill>
                  <a:srgbClr val="FF7C80"/>
                </a:solidFill>
                <a:latin typeface="Comic Sans MS" panose="030F0702030302020204" pitchFamily="66" charset="0"/>
              </a:rPr>
              <a:t>les parties extrêmes (3 options) seront examinées par le Panel 2</a:t>
            </a:r>
          </a:p>
          <a:p>
            <a:r>
              <a:rPr lang="fr-FR" i="1" dirty="0" smtClean="0">
                <a:solidFill>
                  <a:srgbClr val="FF7C80"/>
                </a:solidFill>
                <a:latin typeface="Comic Sans MS" panose="030F0702030302020204" pitchFamily="66" charset="0"/>
              </a:rPr>
              <a:t> augmenté des 3 défenseurs des options extrêmes.</a:t>
            </a:r>
            <a:endParaRPr lang="fr-FR" i="1" dirty="0">
              <a:solidFill>
                <a:srgbClr val="FF7C8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4610" y="2298708"/>
            <a:ext cx="1385798" cy="9144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Accordéon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70561" y="2298708"/>
            <a:ext cx="1169772" cy="9144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TGT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61014" y="1229001"/>
            <a:ext cx="3918077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léments scintillants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3026" y="2328782"/>
            <a:ext cx="1359768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Tuiles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0" name="Connecteur droit 19"/>
          <p:cNvCxnSpPr>
            <a:stCxn id="16" idx="2"/>
          </p:cNvCxnSpPr>
          <p:nvPr/>
        </p:nvCxnSpPr>
        <p:spPr>
          <a:xfrm>
            <a:off x="7097509" y="3213108"/>
            <a:ext cx="0" cy="13535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 flipV="1">
            <a:off x="5598356" y="4566697"/>
            <a:ext cx="1499154" cy="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5598356" y="4566828"/>
            <a:ext cx="10969" cy="3960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28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0283" y="2320280"/>
            <a:ext cx="1359768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Fibres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546524" y="3749233"/>
            <a:ext cx="2016224" cy="91440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Panel 1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2186484" y="3245887"/>
            <a:ext cx="5381" cy="9717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>
            <a:endCxn id="3" idx="2"/>
          </p:cNvCxnSpPr>
          <p:nvPr/>
        </p:nvCxnSpPr>
        <p:spPr>
          <a:xfrm>
            <a:off x="2178100" y="4206433"/>
            <a:ext cx="36842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4914404" y="3234680"/>
            <a:ext cx="8384" cy="9829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>
            <a:endCxn id="3" idx="6"/>
          </p:cNvCxnSpPr>
          <p:nvPr/>
        </p:nvCxnSpPr>
        <p:spPr>
          <a:xfrm flipH="1" flipV="1">
            <a:off x="4562748" y="4206433"/>
            <a:ext cx="360040" cy="1120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977666" y="443813"/>
            <a:ext cx="300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Choix Fibres/Tuiles</a:t>
            </a:r>
            <a:endParaRPr lang="fr-FR" sz="2400" dirty="0">
              <a:solidFill>
                <a:srgbClr val="FF7C8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3714" y="1229001"/>
            <a:ext cx="3918077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léments scintillants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5726" y="2328782"/>
            <a:ext cx="1359768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Tuiles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85220" y="4725144"/>
            <a:ext cx="54745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Bien qu’étant dans RD1 (Fibres),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m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ais aussi dans RD34 (tuiles)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’équipe LPC soutient </a:t>
            </a:r>
            <a:r>
              <a:rPr lang="fr-FR" sz="2400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l’option Tuiles 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fr-FR" sz="2400" dirty="0">
                <a:solidFill>
                  <a:srgbClr val="33CC33"/>
                </a:solidFill>
                <a:latin typeface="Comic Sans MS" panose="030F0702030302020204" pitchFamily="66" charset="0"/>
              </a:rPr>
              <a:t>q</a:t>
            </a:r>
            <a:r>
              <a:rPr lang="fr-FR" sz="2400" dirty="0" smtClean="0">
                <a:solidFill>
                  <a:srgbClr val="33CC33"/>
                </a:solidFill>
                <a:latin typeface="Comic Sans MS" panose="030F0702030302020204" pitchFamily="66" charset="0"/>
              </a:rPr>
              <a:t>ui est retenue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6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574655" y="1674256"/>
            <a:ext cx="3918077" cy="9144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Argon liquide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742644" y="5445472"/>
            <a:ext cx="2016224" cy="914400"/>
          </a:xfrm>
          <a:prstGeom prst="ellipse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Panel 2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Connecteur droit 15"/>
          <p:cNvCxnSpPr>
            <a:stCxn id="24" idx="2"/>
          </p:cNvCxnSpPr>
          <p:nvPr/>
        </p:nvCxnSpPr>
        <p:spPr>
          <a:xfrm flipH="1">
            <a:off x="3719929" y="3767869"/>
            <a:ext cx="5207" cy="213480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9907847" y="3695708"/>
            <a:ext cx="0" cy="22070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5" idx="2"/>
          </p:cNvCxnSpPr>
          <p:nvPr/>
        </p:nvCxnSpPr>
        <p:spPr>
          <a:xfrm>
            <a:off x="3702720" y="5902672"/>
            <a:ext cx="103992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endCxn id="15" idx="6"/>
          </p:cNvCxnSpPr>
          <p:nvPr/>
        </p:nvCxnSpPr>
        <p:spPr>
          <a:xfrm flipH="1">
            <a:off x="6758868" y="5902672"/>
            <a:ext cx="314897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410932" y="611648"/>
            <a:ext cx="7116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Choix final Calo. Hadronique Tuiles/Argon liquide</a:t>
            </a:r>
            <a:endParaRPr lang="fr-FR" sz="2400" i="1" dirty="0">
              <a:solidFill>
                <a:srgbClr val="FF7C8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57010" y="2781308"/>
            <a:ext cx="1385798" cy="9144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Accordéon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22961" y="2781308"/>
            <a:ext cx="1169772" cy="9144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TGT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13414" y="1711601"/>
            <a:ext cx="3918077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léments scintillants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5252" y="2853469"/>
            <a:ext cx="1359768" cy="914400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Tuiles</a:t>
            </a:r>
            <a:endParaRPr lang="fr-FR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5" name="Connecteur droit 24"/>
          <p:cNvCxnSpPr>
            <a:stCxn id="21" idx="2"/>
          </p:cNvCxnSpPr>
          <p:nvPr/>
        </p:nvCxnSpPr>
        <p:spPr>
          <a:xfrm>
            <a:off x="7249909" y="3695708"/>
            <a:ext cx="0" cy="13535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 flipV="1">
            <a:off x="5750756" y="5049297"/>
            <a:ext cx="1499154" cy="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5750756" y="5049428"/>
            <a:ext cx="10969" cy="3960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2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168073"/>
              </p:ext>
            </p:extLst>
          </p:nvPr>
        </p:nvGraphicFramePr>
        <p:xfrm>
          <a:off x="155612" y="1042214"/>
          <a:ext cx="11877964" cy="5270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654">
                  <a:extLst>
                    <a:ext uri="{9D8B030D-6E8A-4147-A177-3AD203B41FA5}">
                      <a16:colId xmlns:a16="http://schemas.microsoft.com/office/drawing/2014/main" val="2656416688"/>
                    </a:ext>
                  </a:extLst>
                </a:gridCol>
                <a:gridCol w="822036">
                  <a:extLst>
                    <a:ext uri="{9D8B030D-6E8A-4147-A177-3AD203B41FA5}">
                      <a16:colId xmlns:a16="http://schemas.microsoft.com/office/drawing/2014/main" val="4283509918"/>
                    </a:ext>
                  </a:extLst>
                </a:gridCol>
                <a:gridCol w="3136193">
                  <a:extLst>
                    <a:ext uri="{9D8B030D-6E8A-4147-A177-3AD203B41FA5}">
                      <a16:colId xmlns:a16="http://schemas.microsoft.com/office/drawing/2014/main" val="4292090435"/>
                    </a:ext>
                  </a:extLst>
                </a:gridCol>
                <a:gridCol w="881625">
                  <a:extLst>
                    <a:ext uri="{9D8B030D-6E8A-4147-A177-3AD203B41FA5}">
                      <a16:colId xmlns:a16="http://schemas.microsoft.com/office/drawing/2014/main" val="1088575775"/>
                    </a:ext>
                  </a:extLst>
                </a:gridCol>
                <a:gridCol w="3129936">
                  <a:extLst>
                    <a:ext uri="{9D8B030D-6E8A-4147-A177-3AD203B41FA5}">
                      <a16:colId xmlns:a16="http://schemas.microsoft.com/office/drawing/2014/main" val="1416111159"/>
                    </a:ext>
                  </a:extLst>
                </a:gridCol>
                <a:gridCol w="795520">
                  <a:extLst>
                    <a:ext uri="{9D8B030D-6E8A-4147-A177-3AD203B41FA5}">
                      <a16:colId xmlns:a16="http://schemas.microsoft.com/office/drawing/2014/main" val="3901086855"/>
                    </a:ext>
                  </a:extLst>
                </a:gridCol>
              </a:tblGrid>
              <a:tr h="280864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Argon Accordéon (RD3)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Argon TGT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Tuiles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711011"/>
                  </a:ext>
                </a:extLst>
              </a:tr>
              <a:tr h="3440588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Alberta (Canada)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Montréal (Canada)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Victoria (Canada)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CERN 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Barcelone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(Espagne)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Madrid (Espagne)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Brookhaven (Etats Unis)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Annecy (France)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LAL (France)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LPNHE (France)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Grenoble (France)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Marseille (France)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Saclay (France)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Milan (Italie)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Alma-Alta (Kazakhstan)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Stockholm (Suède)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6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6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5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8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5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2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4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18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13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10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14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2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3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Aachen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(Allemagne)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Heidelberg (Allemagne)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Munich (Allemagne)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CERN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Dubna (Russie)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Protvino (Russie)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Kosice (Rep. Slovaque)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6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7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10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12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11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8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Erevan (Arménie)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CERN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Barcelone</a:t>
                      </a:r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 (Espagne)</a:t>
                      </a:r>
                    </a:p>
                    <a:p>
                      <a:pPr algn="ctr"/>
                      <a:r>
                        <a:rPr lang="fr-FR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Clermont-Ferrand (France)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Lisbonne (Portugal)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Bucarest (Roumanie)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Protvino (Russie)</a:t>
                      </a:r>
                    </a:p>
                    <a:p>
                      <a:pPr algn="ctr"/>
                      <a:r>
                        <a:rPr lang="fr-FR" baseline="0" dirty="0" smtClean="0">
                          <a:latin typeface="Comic Sans MS" panose="030F0702030302020204" pitchFamily="66" charset="0"/>
                        </a:rPr>
                        <a:t>Prague (Rep. Tchèque)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1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4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3</a:t>
                      </a:r>
                    </a:p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16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6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3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6</a:t>
                      </a:r>
                    </a:p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2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593454"/>
                  </a:ext>
                </a:extLst>
              </a:tr>
              <a:tr h="42377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Total</a:t>
                      </a:r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117</a:t>
                      </a:r>
                      <a:endParaRPr lang="fr-FR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fr-FR" dirty="0" smtClean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55</a:t>
                      </a:r>
                      <a:endParaRPr lang="fr-FR" dirty="0">
                        <a:solidFill>
                          <a:srgbClr val="FFC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41</a:t>
                      </a:r>
                      <a:endParaRPr lang="fr-FR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366628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734596" y="196672"/>
            <a:ext cx="6598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 forces en présence à l’époque du Panel 2 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313701" y="3943270"/>
            <a:ext cx="3517310" cy="17543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Certains physiciens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qui ″comptent″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dans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RD34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étaient aussi membres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de RD3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Otto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Gildmeister, </a:t>
            </a:r>
            <a:endParaRPr lang="fr-FR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Marzio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Nessi, </a:t>
            </a:r>
            <a:endParaRPr lang="fr-FR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Luc Poggioli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80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44624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99"/>
                </a:solidFill>
                <a:latin typeface="Comic Sans MS" panose="030F0702030302020204" pitchFamily="66" charset="0"/>
              </a:rPr>
              <a:t>• Composition du Panel 2 (13 membres)</a:t>
            </a:r>
            <a:endParaRPr lang="fr-FR" sz="2400" dirty="0">
              <a:solidFill>
                <a:srgbClr val="FFFF99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86452" y="647392"/>
            <a:ext cx="10591361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rgbClr val="FF66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1 Président (″Chairman″):</a:t>
            </a:r>
          </a:p>
          <a:p>
            <a:pPr marL="285750" indent="-285750">
              <a:buFont typeface="Symbol" panose="05050102010706020507" pitchFamily="18" charset="2"/>
              <a:buChar char="à"/>
            </a:pP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John Derek Dowell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(Université de Birmingham, Royaume Uni).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2 membres Ex-officio (″Spokesmen″: Porte-paroles d’ATLAS): </a:t>
            </a:r>
          </a:p>
          <a:p>
            <a:pPr marL="285750" indent="-285750">
              <a:buFont typeface="Symbol" panose="05050102010706020507" pitchFamily="18" charset="2"/>
              <a:buChar char="à"/>
            </a:pP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                       Friedrich Dydak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(Institut Max Planck, Munich, Allemagne) et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Peter Jenni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ERN).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4 Membres neutres:</a:t>
            </a:r>
          </a:p>
          <a:p>
            <a:pPr marL="285750" indent="-285750">
              <a:buFont typeface="Symbol" panose="05050102010706020507" pitchFamily="18" charset="2"/>
              <a:buChar char="à"/>
            </a:pP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                       Torsten Akesson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(Université de Lund, Suède),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Nick N. Ellis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(CERN)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Peter R. Norton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(Rutherford Appleton Lab., Royaume Uni),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Rüdiger Voss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(CERN).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endParaRPr lang="fr-FR" dirty="0">
              <a:solidFill>
                <a:schemeClr val="bg1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à"/>
            </a:pPr>
            <a:r>
              <a:rPr lang="fr-FR" sz="2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2 Défenseurs  par option:</a:t>
            </a:r>
          </a:p>
          <a:p>
            <a:pPr marL="285750" indent="-285750">
              <a:buFont typeface="Symbol" panose="05050102010706020507" pitchFamily="18" charset="2"/>
              <a:buChar char="à"/>
            </a:pPr>
            <a:endParaRPr lang="fr-FR" sz="1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- Argon options Accordéon Hadronique et Electromagnétique Bouchon: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Bruno Mansoulié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(CEA IRFU, Fr.) et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Daniel Fournier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(IN2P3, LAL Orsay, Fr.)</a:t>
            </a:r>
          </a:p>
          <a:p>
            <a:endParaRPr lang="fr-FR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- Argon options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TGT Hadronique et Electromagnétique Bouchon: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Horst Oberlack</a:t>
            </a:r>
            <a:r>
              <a:rPr lang="fr-FR" dirty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et </a:t>
            </a:r>
            <a:r>
              <a:rPr lang="fr-FR" dirty="0">
                <a:solidFill>
                  <a:srgbClr val="00FFFF"/>
                </a:solidFill>
                <a:latin typeface="Comic Sans MS" panose="030F0702030302020204" pitchFamily="66" charset="0"/>
              </a:rPr>
              <a:t>Peter Shacht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(Institut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Max Planck, Munich, Allemagne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- Tuiles option Hadronique:                               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Marzio Nessi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(CERN) et  </a:t>
            </a:r>
            <a:r>
              <a:rPr lang="fr-FR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François Vazeille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(LPC Clermont-Ferrand, Fr.).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" y="1577937"/>
            <a:ext cx="5853965" cy="50255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4943" y="97076"/>
            <a:ext cx="4447051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ATLAS Calorimeter Panel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(March-July 1993)  </a:t>
            </a:r>
            <a:endParaRPr lang="fr-FR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01682" y="3060560"/>
            <a:ext cx="6077305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Prises de risques et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difficultés avec l’IN2P3: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Direction scientifique, personnels d’autres labos.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13211" y="4527051"/>
            <a:ext cx="5227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Communauté Argon très nombreuse et forte.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Pressions de la Direction de l’IN2P3 et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de Physiciens réputés (Directeurs de labo….).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015" y="1208605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Extrait des ″Minutes ATLAS″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88671" y="301408"/>
            <a:ext cx="63033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5 mois très difficiles!</a:t>
            </a:r>
          </a:p>
          <a:p>
            <a:pPr marL="285750" indent="-285750"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Pendant cette période: grande évolution du Calo.</a:t>
            </a:r>
          </a:p>
          <a:p>
            <a:pPr marL="285750" indent="-285750">
              <a:buFont typeface="Symbol" panose="05050102010706020507" pitchFamily="18" charset="2"/>
              <a:buChar char="¬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Activités de notre groupe LPC (Physiciens, ingénieurs).</a:t>
            </a:r>
          </a:p>
          <a:p>
            <a:pPr marL="285750" indent="-285750">
              <a:buFont typeface="Symbol" panose="05050102010706020507" pitchFamily="18" charset="2"/>
              <a:buChar char="¬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Consultations d’un grand groupe industriel: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Gec-Alsthom.</a:t>
            </a:r>
          </a:p>
          <a:p>
            <a:pPr marL="285750" indent="-285750">
              <a:buFont typeface="Symbol" panose="05050102010706020507" pitchFamily="18" charset="2"/>
              <a:buChar char="¬"/>
            </a:pP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Construction d’un élément prototype (échelle 1)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et tests sur faisceau.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 Nombreuses innovations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928575" y="5740400"/>
            <a:ext cx="4196983" cy="954107"/>
          </a:xfrm>
          <a:prstGeom prst="rect">
            <a:avLst/>
          </a:prstGeom>
          <a:noFill/>
          <a:ln>
            <a:solidFill>
              <a:srgbClr val="33CC3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10 Septembre 1993:</a:t>
            </a:r>
          </a:p>
          <a:p>
            <a:pPr algn="ctr"/>
            <a:r>
              <a:rPr lang="fr-FR" sz="28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Option Tuiles retenue !!!</a:t>
            </a:r>
            <a:endParaRPr lang="fr-FR" sz="28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76926" y="1620451"/>
            <a:ext cx="55980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Une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autre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révolution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 14 </a:t>
            </a:r>
            <a:r>
              <a:rPr lang="en-GB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juillet</a:t>
            </a:r>
            <a:r>
              <a:rPr lang="en-GB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1989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81273" y="3366725"/>
            <a:ext cx="77893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FFFF"/>
                </a:solidFill>
                <a:latin typeface="Comic Sans MS" panose="030F0702030302020204" pitchFamily="66" charset="0"/>
              </a:rPr>
              <a:t>L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a </a:t>
            </a:r>
            <a:r>
              <a:rPr lang="en-GB" sz="28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mise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en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route à Minuit </a:t>
            </a:r>
            <a:r>
              <a:rPr lang="en-GB" sz="28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moins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le quart</a:t>
            </a:r>
          </a:p>
          <a:p>
            <a:pPr algn="ctr"/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de la plus </a:t>
            </a:r>
            <a:r>
              <a:rPr lang="en-GB" sz="28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grande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machine sur </a:t>
            </a:r>
            <a:r>
              <a:rPr lang="en-GB" sz="28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notre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 smtClean="0">
                <a:solidFill>
                  <a:srgbClr val="00FFFF"/>
                </a:solidFill>
                <a:latin typeface="Comic Sans MS" panose="030F0702030302020204" pitchFamily="66" charset="0"/>
              </a:rPr>
              <a:t>planète</a:t>
            </a:r>
            <a:r>
              <a:rPr lang="en-GB" sz="2800" dirty="0" smtClean="0">
                <a:solidFill>
                  <a:srgbClr val="00FFFF"/>
                </a:solidFill>
                <a:latin typeface="Comic Sans MS" panose="030F0702030302020204" pitchFamily="66" charset="0"/>
              </a:rPr>
              <a:t> …</a:t>
            </a:r>
            <a:endParaRPr lang="en-GB" sz="2800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4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l-tile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341313"/>
            <a:ext cx="6985000" cy="6167437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909300" y="61007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8650" y="1844675"/>
            <a:ext cx="27781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Longueur ~13 mètres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Diamètre ~9 mètres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Masse ~2900 tonnes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550 000 Tuiles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1 100 km de Fibres WLS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~10 000 canaux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899705">
            <a:off x="4572000" y="1155700"/>
            <a:ext cx="688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EBA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928280">
            <a:off x="6013450" y="1544638"/>
            <a:ext cx="48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bg1"/>
                </a:solidFill>
                <a:latin typeface="Comic Sans MS" panose="030F0702030302020204" pitchFamily="66" charset="0"/>
              </a:rPr>
              <a:t>LB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882924">
            <a:off x="7667625" y="2079625"/>
            <a:ext cx="6556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solidFill>
                  <a:schemeClr val="bg1"/>
                </a:solidFill>
                <a:latin typeface="Comic Sans MS" panose="030F0702030302020204" pitchFamily="66" charset="0"/>
              </a:rPr>
              <a:t>EBC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28650" y="4076700"/>
            <a:ext cx="1800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3 tonneaux: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EBA, LB, EBC</a:t>
            </a:r>
          </a:p>
        </p:txBody>
      </p:sp>
    </p:spTree>
    <p:extLst>
      <p:ext uri="{BB962C8B-B14F-4D97-AF65-F5344CB8AC3E}">
        <p14:creationId xmlns:p14="http://schemas.microsoft.com/office/powerpoint/2010/main" val="30196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l-tile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692150"/>
            <a:ext cx="3887788" cy="3432175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hadron_cal_ti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r="14772"/>
          <a:stretch>
            <a:fillRect/>
          </a:stretch>
        </p:blipFill>
        <p:spPr bwMode="auto">
          <a:xfrm>
            <a:off x="7416800" y="476250"/>
            <a:ext cx="26733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 rot="912025">
            <a:off x="5618163" y="1268413"/>
            <a:ext cx="142875" cy="715962"/>
          </a:xfrm>
          <a:custGeom>
            <a:avLst/>
            <a:gdLst>
              <a:gd name="T0" fmla="*/ 5109177 w 21600"/>
              <a:gd name="T1" fmla="*/ 393307659 h 21600"/>
              <a:gd name="T2" fmla="*/ 3125609 w 21600"/>
              <a:gd name="T3" fmla="*/ 786615351 h 21600"/>
              <a:gd name="T4" fmla="*/ 1141988 w 21600"/>
              <a:gd name="T5" fmla="*/ 393307659 h 21600"/>
              <a:gd name="T6" fmla="*/ 312560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46 w 21600"/>
              <a:gd name="T13" fmla="*/ 5746 h 21600"/>
              <a:gd name="T14" fmla="*/ 15854 w 21600"/>
              <a:gd name="T15" fmla="*/ 158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891" y="21600"/>
                </a:lnTo>
                <a:lnTo>
                  <a:pt x="1370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Picture 5" descr="tu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700588"/>
            <a:ext cx="26638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73250" y="4437063"/>
            <a:ext cx="53292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Chaque Tonneau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est constitué de 64 Modules en Fer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73250" y="5589588"/>
            <a:ext cx="55070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Dans lesquels sont insérées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                        les Tuiles scintillantes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5257800" y="2060575"/>
            <a:ext cx="358775" cy="28082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5257800" y="2492375"/>
            <a:ext cx="2735263" cy="23764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184775" y="6597650"/>
            <a:ext cx="2160588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5184775" y="6381750"/>
            <a:ext cx="0" cy="215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8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b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955675"/>
            <a:ext cx="91440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39963" y="85725"/>
            <a:ext cx="7556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Des </a:t>
            </a:r>
            <a:r>
              <a:rPr lang="fr-FR" altLang="fr-FR" sz="2400">
                <a:solidFill>
                  <a:srgbClr val="FFFF00"/>
                </a:solidFill>
                <a:latin typeface="Comic Sans MS" panose="030F0702030302020204" pitchFamily="66" charset="0"/>
              </a:rPr>
              <a:t>Fibres optiques</a:t>
            </a: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 recueillent les signaux lumineux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issus des </a:t>
            </a:r>
            <a:r>
              <a:rPr lang="fr-FR" altLang="fr-FR" sz="2400">
                <a:solidFill>
                  <a:srgbClr val="FFFF00"/>
                </a:solidFill>
                <a:latin typeface="Comic Sans MS" panose="030F0702030302020204" pitchFamily="66" charset="0"/>
              </a:rPr>
              <a:t>Tuiles</a:t>
            </a: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356850" y="698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Comic Sans MS" panose="030F07020303020202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944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n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63600" y="857250"/>
            <a:ext cx="40243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Insérés dans les Modules,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des </a:t>
            </a:r>
            <a:r>
              <a:rPr lang="fr-FR" altLang="fr-FR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Tiroirs électroniques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transforment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 signaux lumineux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en impulsions électroniques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41488" y="4084638"/>
            <a:ext cx="3146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i="1" dirty="0">
                <a:solidFill>
                  <a:srgbClr val="FF0066"/>
                </a:solidFill>
                <a:latin typeface="Comic Sans MS" panose="030F0702030302020204" pitchFamily="66" charset="0"/>
              </a:rPr>
              <a:t>On voit ici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i="1" dirty="0">
                <a:solidFill>
                  <a:srgbClr val="FF0066"/>
                </a:solidFill>
                <a:latin typeface="Comic Sans MS" panose="030F0702030302020204" pitchFamily="66" charset="0"/>
              </a:rPr>
              <a:t>l’insertion d’un Tiroir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i="1" dirty="0">
                <a:solidFill>
                  <a:srgbClr val="FF0066"/>
                </a:solidFill>
                <a:latin typeface="Comic Sans MS" panose="030F0702030302020204" pitchFamily="66" charset="0"/>
              </a:rPr>
              <a:t>dans un module</a:t>
            </a:r>
          </a:p>
        </p:txBody>
      </p:sp>
    </p:spTree>
    <p:extLst>
      <p:ext uri="{BB962C8B-B14F-4D97-AF65-F5344CB8AC3E}">
        <p14:creationId xmlns:p14="http://schemas.microsoft.com/office/powerpoint/2010/main" val="113955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126780" y="3717032"/>
            <a:ext cx="56166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Naissance officielle de la collaboration ATLAS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3" name="Parchemin horizontal 2"/>
          <p:cNvSpPr/>
          <p:nvPr/>
        </p:nvSpPr>
        <p:spPr>
          <a:xfrm>
            <a:off x="3126780" y="5204040"/>
            <a:ext cx="56166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L’équipe LHC du LPC</a:t>
            </a:r>
          </a:p>
          <a:p>
            <a:pPr algn="ctr"/>
            <a:r>
              <a:rPr lang="fr-FR" sz="2400" dirty="0"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latin typeface="Comic Sans MS" panose="030F0702030302020204" pitchFamily="66" charset="0"/>
              </a:rPr>
              <a:t>evient l’équipe ATLAS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4" name="Parchemin vertical 3"/>
          <p:cNvSpPr/>
          <p:nvPr/>
        </p:nvSpPr>
        <p:spPr>
          <a:xfrm>
            <a:off x="3774852" y="476672"/>
            <a:ext cx="4320480" cy="271461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8-9 juin 1993</a:t>
            </a:r>
          </a:p>
          <a:p>
            <a:pPr algn="ctr"/>
            <a:r>
              <a:rPr lang="fr-FR" sz="28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Le CERN retient </a:t>
            </a:r>
          </a:p>
          <a:p>
            <a:pPr algn="ctr"/>
            <a:r>
              <a:rPr lang="fr-FR" sz="2800" dirty="0">
                <a:solidFill>
                  <a:srgbClr val="99FF66"/>
                </a:solidFill>
                <a:latin typeface="Comic Sans MS" panose="030F0702030302020204" pitchFamily="66" charset="0"/>
              </a:rPr>
              <a:t>l</a:t>
            </a:r>
            <a:r>
              <a:rPr lang="fr-FR" sz="28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es projets</a:t>
            </a:r>
          </a:p>
          <a:p>
            <a:pPr algn="ctr"/>
            <a:r>
              <a:rPr lang="fr-FR" sz="28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 ATLAS et CMS</a:t>
            </a:r>
            <a:r>
              <a:rPr lang="fr-FR" sz="2800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ais pas L3P</a:t>
            </a:r>
            <a:r>
              <a:rPr lang="fr-FR" sz="2800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*</a:t>
            </a:r>
            <a:r>
              <a:rPr lang="fr-FR" sz="2800" dirty="0" smtClean="0">
                <a:latin typeface="Comic Sans MS" panose="030F0702030302020204" pitchFamily="66" charset="0"/>
              </a:rPr>
              <a:t>.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08200" y="2428984"/>
            <a:ext cx="24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*</a:t>
            </a:r>
            <a:r>
              <a:rPr lang="fr-FR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Ce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la fera le bonheur</a:t>
            </a:r>
          </a:p>
          <a:p>
            <a:pPr algn="ctr"/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d’ALICE !</a:t>
            </a:r>
            <a:endParaRPr lang="fr-FR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4" y="1268760"/>
            <a:ext cx="4943961" cy="5445224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196404" y="35699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1</a:t>
            </a:r>
            <a:r>
              <a:rPr lang="en-GB" sz="2800" baseline="300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er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mars 1993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45496" y="287492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LOI ALICE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90441" y="137324"/>
            <a:ext cx="33762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42 laboratoires</a:t>
            </a:r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fr-FR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Porte-parole:</a:t>
            </a:r>
          </a:p>
          <a:p>
            <a:r>
              <a:rPr lang="fr-F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J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Schukraft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(CERN).</a:t>
            </a:r>
          </a:p>
          <a:p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Laboratoires français: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Orsay,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Collège de France.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60085" y="3297664"/>
            <a:ext cx="5036956" cy="341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Remarque importante: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pas de spectromètre di-muons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sur l’avant.</a:t>
            </a:r>
          </a:p>
          <a:p>
            <a:pPr algn="ctr"/>
            <a:endParaRPr lang="fr-FR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Raison invoquée à cette époque?</a:t>
            </a:r>
          </a:p>
          <a:p>
            <a:pPr algn="ctr"/>
            <a:r>
              <a:rPr lang="fr-FR" sz="24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Les expériences généralistes p-p</a:t>
            </a:r>
          </a:p>
          <a:p>
            <a:pPr algn="ctr"/>
            <a:r>
              <a:rPr lang="fr-FR" sz="2400" dirty="0">
                <a:solidFill>
                  <a:srgbClr val="99FF66"/>
                </a:solidFill>
                <a:latin typeface="Comic Sans MS" panose="030F0702030302020204" pitchFamily="66" charset="0"/>
              </a:rPr>
              <a:t>p</a:t>
            </a:r>
            <a:r>
              <a:rPr lang="fr-FR" sz="24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ossèdent les dispositifs requis,</a:t>
            </a:r>
          </a:p>
          <a:p>
            <a:pPr algn="ctr"/>
            <a:r>
              <a:rPr lang="fr-FR" sz="2400" dirty="0">
                <a:solidFill>
                  <a:srgbClr val="99FF66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esquels peuvent donc fonctionner</a:t>
            </a:r>
          </a:p>
          <a:p>
            <a:pPr algn="ctr"/>
            <a:r>
              <a:rPr lang="fr-FR" sz="24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 en ions lourds. </a:t>
            </a:r>
          </a:p>
        </p:txBody>
      </p:sp>
    </p:spTree>
    <p:extLst>
      <p:ext uri="{BB962C8B-B14F-4D97-AF65-F5344CB8AC3E}">
        <p14:creationId xmlns:p14="http://schemas.microsoft.com/office/powerpoint/2010/main" val="17819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3266480" y="3717032"/>
            <a:ext cx="56166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Naissance officielle de la collaboration ATLAS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3" name="Parchemin horizontal 2"/>
          <p:cNvSpPr/>
          <p:nvPr/>
        </p:nvSpPr>
        <p:spPr>
          <a:xfrm>
            <a:off x="3266480" y="5204040"/>
            <a:ext cx="561662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Comic Sans MS" panose="030F0702030302020204" pitchFamily="66" charset="0"/>
              </a:rPr>
              <a:t>L’équipe LHC du LPC</a:t>
            </a:r>
          </a:p>
          <a:p>
            <a:pPr algn="ctr"/>
            <a:r>
              <a:rPr lang="fr-FR" sz="2400" dirty="0"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latin typeface="Comic Sans MS" panose="030F0702030302020204" pitchFamily="66" charset="0"/>
              </a:rPr>
              <a:t>evient l’équipe ATLAS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4" name="Parchemin vertical 3"/>
          <p:cNvSpPr/>
          <p:nvPr/>
        </p:nvSpPr>
        <p:spPr>
          <a:xfrm>
            <a:off x="3914552" y="476672"/>
            <a:ext cx="4320480" cy="271461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8-9 juin 1993</a:t>
            </a:r>
          </a:p>
          <a:p>
            <a:pPr algn="ctr"/>
            <a:r>
              <a:rPr lang="fr-FR" sz="28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Le CERN retient </a:t>
            </a:r>
          </a:p>
          <a:p>
            <a:pPr algn="ctr"/>
            <a:r>
              <a:rPr lang="fr-FR" sz="2800" dirty="0">
                <a:solidFill>
                  <a:srgbClr val="99FF66"/>
                </a:solidFill>
                <a:latin typeface="Comic Sans MS" panose="030F0702030302020204" pitchFamily="66" charset="0"/>
              </a:rPr>
              <a:t>l</a:t>
            </a:r>
            <a:r>
              <a:rPr lang="fr-FR" sz="28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es projets</a:t>
            </a:r>
          </a:p>
          <a:p>
            <a:pPr algn="ctr"/>
            <a:r>
              <a:rPr lang="fr-FR" sz="2800" dirty="0" smtClean="0">
                <a:solidFill>
                  <a:srgbClr val="99FF66"/>
                </a:solidFill>
                <a:latin typeface="Comic Sans MS" panose="030F0702030302020204" pitchFamily="66" charset="0"/>
              </a:rPr>
              <a:t> ATLAS et CMS</a:t>
            </a:r>
            <a:r>
              <a:rPr lang="fr-FR" sz="2800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fr-FR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ais pas L3P</a:t>
            </a:r>
            <a:r>
              <a:rPr lang="fr-FR" sz="2800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*</a:t>
            </a:r>
            <a:r>
              <a:rPr lang="fr-FR" sz="2800" dirty="0" smtClean="0">
                <a:latin typeface="Comic Sans MS" panose="030F0702030302020204" pitchFamily="66" charset="0"/>
              </a:rPr>
              <a:t>.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47900" y="2428984"/>
            <a:ext cx="24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*</a:t>
            </a:r>
            <a:r>
              <a:rPr lang="fr-FR" dirty="0" smtClean="0">
                <a:solidFill>
                  <a:srgbClr val="FF3399"/>
                </a:solidFill>
                <a:latin typeface="Comic Sans MS" panose="030F0702030302020204" pitchFamily="66" charset="0"/>
              </a:rPr>
              <a:t>Ce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la fera le bonheur</a:t>
            </a:r>
          </a:p>
          <a:p>
            <a:pPr algn="ctr"/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d’ALICE !</a:t>
            </a:r>
            <a:endParaRPr lang="fr-FR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980113" y="1103313"/>
            <a:ext cx="486062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400" dirty="0">
                <a:solidFill>
                  <a:srgbClr val="FFCCCC"/>
                </a:solidFill>
                <a:latin typeface="Comic Sans MS" panose="030F0702030302020204" pitchFamily="66" charset="0"/>
              </a:rPr>
              <a:t>1</a:t>
            </a:r>
            <a:r>
              <a:rPr lang="fr-FR" altLang="fr-FR" sz="4400" baseline="30000" dirty="0">
                <a:solidFill>
                  <a:srgbClr val="FFCCCC"/>
                </a:solidFill>
                <a:latin typeface="Comic Sans MS" panose="030F0702030302020204" pitchFamily="66" charset="0"/>
              </a:rPr>
              <a:t>er</a:t>
            </a:r>
            <a:r>
              <a:rPr lang="fr-FR" altLang="fr-FR" sz="4400" dirty="0">
                <a:solidFill>
                  <a:srgbClr val="FFCCCC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4400" dirty="0" smtClean="0">
                <a:solidFill>
                  <a:srgbClr val="FFCCCC"/>
                </a:solidFill>
                <a:latin typeface="Comic Sans MS" panose="030F0702030302020204" pitchFamily="66" charset="0"/>
              </a:rPr>
              <a:t>drame en 1993</a:t>
            </a:r>
            <a:endParaRPr lang="fr-FR" altLang="fr-FR" sz="4400" dirty="0">
              <a:solidFill>
                <a:srgbClr val="FFCC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46313" y="3933825"/>
            <a:ext cx="7886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• Arrivée massive au CERN de dizaines de laboratoires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  américains, et aussi européens, russes, asiatiques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  dans les collaborations LHC.</a:t>
            </a:r>
          </a:p>
        </p:txBody>
      </p:sp>
      <p:pic>
        <p:nvPicPr>
          <p:cNvPr id="4" name="Picture 6" descr="j028275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549275"/>
            <a:ext cx="19446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46313" y="2925763"/>
            <a:ext cx="74628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• Il n’y aura pas de collisionneur sur le sol américain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mic Sans MS" panose="030F0702030302020204" pitchFamily="66" charset="0"/>
              </a:rPr>
              <a:t>  concurrent du LHC européen.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754072" y="5445224"/>
            <a:ext cx="72683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66FF99"/>
                </a:solidFill>
                <a:latin typeface="Comic Sans MS" panose="030F0702030302020204" pitchFamily="66" charset="0"/>
              </a:rPr>
              <a:t>Mais par contre, renforcement et enrichissement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>
                <a:solidFill>
                  <a:srgbClr val="66FF99"/>
                </a:solidFill>
                <a:latin typeface="Comic Sans MS" panose="030F0702030302020204" pitchFamily="66" charset="0"/>
              </a:rPr>
              <a:t>des collaborations LHC </a:t>
            </a:r>
            <a:r>
              <a:rPr lang="fr-FR" altLang="fr-FR" sz="2400" dirty="0" smtClean="0">
                <a:solidFill>
                  <a:srgbClr val="66FF99"/>
                </a:solidFill>
                <a:latin typeface="Comic Sans MS" panose="030F0702030302020204" pitchFamily="66" charset="0"/>
              </a:rPr>
              <a:t>existantes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rgbClr val="66FF99"/>
                </a:solidFill>
                <a:latin typeface="Comic Sans MS" panose="030F0702030302020204" pitchFamily="66" charset="0"/>
              </a:rPr>
              <a:t>… moyennant des règles strictes.</a:t>
            </a:r>
            <a:endParaRPr lang="fr-FR" altLang="fr-FR" sz="2400" dirty="0">
              <a:solidFill>
                <a:srgbClr val="66FF9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83704" y="15476"/>
            <a:ext cx="381642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20-27 </a:t>
            </a:r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juillet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64224" y="93773"/>
            <a:ext cx="3156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Conférence mondiale</a:t>
            </a:r>
          </a:p>
          <a:p>
            <a:pPr algn="ctr"/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ICHEP’94  Glasgow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143000"/>
            <a:ext cx="9144000" cy="5715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50856" y="1210128"/>
            <a:ext cx="771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Participation LPC: Jacques </a:t>
            </a:r>
            <a:r>
              <a:rPr lang="fr-FR" dirty="0" err="1" smtClean="0">
                <a:latin typeface="Comic Sans MS" panose="030F0702030302020204" pitchFamily="66" charset="0"/>
              </a:rPr>
              <a:t>Jousset</a:t>
            </a:r>
            <a:r>
              <a:rPr lang="fr-FR" dirty="0" smtClean="0">
                <a:latin typeface="Comic Sans MS" panose="030F0702030302020204" pitchFamily="66" charset="0"/>
              </a:rPr>
              <a:t>, Dominique </a:t>
            </a:r>
            <a:r>
              <a:rPr lang="fr-FR" dirty="0" err="1" smtClean="0">
                <a:latin typeface="Comic Sans MS" panose="030F0702030302020204" pitchFamily="66" charset="0"/>
              </a:rPr>
              <a:t>Pallin</a:t>
            </a:r>
            <a:r>
              <a:rPr lang="fr-FR" dirty="0" smtClean="0">
                <a:latin typeface="Comic Sans MS" panose="030F0702030302020204" pitchFamily="66" charset="0"/>
              </a:rPr>
              <a:t>, François Vazeille.</a:t>
            </a:r>
            <a:endParaRPr lang="fr-FR" dirty="0">
              <a:latin typeface="Comic Sans MS" panose="030F0702030302020204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26520" y="1641574"/>
            <a:ext cx="7050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 panose="030F0702030302020204" pitchFamily="66" charset="0"/>
              </a:rPr>
              <a:t>                       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Présentation François Vazeille:</a:t>
            </a: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Test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results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for a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scintillator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tile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sampling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Hadron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Calorimeter</a:t>
            </a:r>
            <a:endParaRPr lang="fr-FR" dirty="0" smtClean="0">
              <a:solidFill>
                <a:srgbClr val="FFFF00"/>
              </a:solidFill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algn="ctr"/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with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« longitudinal » </a:t>
            </a:r>
            <a:r>
              <a:rPr lang="fr-FR" dirty="0" err="1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tile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configuration</a:t>
            </a:r>
            <a:endParaRPr lang="fr-FR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archemin vertical 6"/>
          <p:cNvSpPr/>
          <p:nvPr/>
        </p:nvSpPr>
        <p:spPr>
          <a:xfrm>
            <a:off x="3014452" y="3284984"/>
            <a:ext cx="6264696" cy="2016224"/>
          </a:xfrm>
          <a:prstGeom prst="verticalScroll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Evénement marquant: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écouverte du quark Top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 l’expérience CDF au laboratoire FERMI (USA),</a:t>
            </a:r>
          </a:p>
          <a:p>
            <a:pPr algn="ctr"/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onfirmée plus tard par l’expérience D0. </a:t>
            </a:r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chemin horizontal 1"/>
          <p:cNvSpPr/>
          <p:nvPr/>
        </p:nvSpPr>
        <p:spPr>
          <a:xfrm>
            <a:off x="179512" y="188640"/>
            <a:ext cx="3456384" cy="965252"/>
          </a:xfrm>
          <a:prstGeom prst="horizontalScroll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00CC"/>
                </a:solidFill>
                <a:latin typeface="Comic Sans MS" panose="030F0702030302020204" pitchFamily="66" charset="0"/>
              </a:rPr>
              <a:t>Septembre</a:t>
            </a:r>
            <a:r>
              <a:rPr lang="en-GB" sz="2800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 1994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51920" y="447055"/>
            <a:ext cx="502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Création de l’équipe ALICE au LPC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75857" y="2420888"/>
            <a:ext cx="6086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é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quipe initiale qui évoluera bien entendu,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e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 rejoint la collaboration ALICE (LOI en 1993)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dont le détecteur est dédié aux collisions d’ions lourds.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2274" y="1340768"/>
            <a:ext cx="10139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J.P. Alard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A. Baldit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N. Bastid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J. Castor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Th. Chambon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A. Devaux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Dupieux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J. Fargeix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P. Force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F. Manso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G. Roche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et P. Saturnini</a:t>
            </a:r>
            <a:r>
              <a:rPr lang="fr-FR" sz="2000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+ Services techniques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526364" y="1820723"/>
            <a:ext cx="11576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Origines:</a:t>
            </a:r>
          </a:p>
          <a:p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1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FOPI</a:t>
            </a:r>
          </a:p>
          <a:p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2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NA50</a:t>
            </a:r>
          </a:p>
          <a:p>
            <a:r>
              <a:rPr lang="fr-FR" baseline="30000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3</a:t>
            </a:r>
            <a:r>
              <a:rPr lang="fr-FR" dirty="0" smtClean="0">
                <a:solidFill>
                  <a:srgbClr val="D60093"/>
                </a:solidFill>
                <a:latin typeface="Comic Sans MS" panose="030F0702030302020204" pitchFamily="66" charset="0"/>
              </a:rPr>
              <a:t>DLS</a:t>
            </a:r>
            <a:endParaRPr lang="fr-FR" baseline="30000" dirty="0">
              <a:solidFill>
                <a:srgbClr val="D60093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5645" y="3653186"/>
            <a:ext cx="8108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Objectifs physiques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étude de la transition de phase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Matière hadronique  Plasma de quarks et gluons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via les signatures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dimuons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issus des résonances J/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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(c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c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) et  (b  </a:t>
            </a:r>
            <a:r>
              <a:rPr lang="fr-FR" dirty="0" err="1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b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).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4941168"/>
            <a:ext cx="109616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 Objectifs instrumentaux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: contribuer au </a:t>
            </a:r>
            <a:r>
              <a:rPr lang="fr-FR" sz="2400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rajout d’un spectromètre à muon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             -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demandé par le LHCC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-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en particulier via l’étude (Simulations avec GEANT) de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l’absorbeur de hadrons</a:t>
            </a:r>
          </a:p>
          <a:p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     placé en amont du spectromètre,</a:t>
            </a:r>
          </a:p>
          <a:p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                                   puis </a:t>
            </a:r>
            <a:r>
              <a:rPr lang="fr-FR" dirty="0" smtClean="0">
                <a:solidFill>
                  <a:srgbClr val="FFFF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la participation à sa construction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après acceptation de l’additif à la LOI.</a:t>
            </a:r>
            <a:endParaRPr lang="fr-FR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7778452" y="4335884"/>
            <a:ext cx="12131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6561427" y="4399880"/>
            <a:ext cx="1242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10817</Words>
  <Application>Microsoft Office PowerPoint</Application>
  <PresentationFormat>Grand écran</PresentationFormat>
  <Paragraphs>2106</Paragraphs>
  <Slides>154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154</vt:i4>
      </vt:variant>
    </vt:vector>
  </HeadingPairs>
  <TitlesOfParts>
    <vt:vector size="164" baseType="lpstr">
      <vt:lpstr>Arial</vt:lpstr>
      <vt:lpstr>Calibri</vt:lpstr>
      <vt:lpstr>Calibri Light</vt:lpstr>
      <vt:lpstr>Comic Sans MS</vt:lpstr>
      <vt:lpstr>Helvetica</vt:lpstr>
      <vt:lpstr>Script MT Bold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Vazeille</dc:creator>
  <cp:lastModifiedBy>François Vazeille</cp:lastModifiedBy>
  <cp:revision>184</cp:revision>
  <dcterms:created xsi:type="dcterms:W3CDTF">2022-11-23T10:37:23Z</dcterms:created>
  <dcterms:modified xsi:type="dcterms:W3CDTF">2022-12-01T07:45:30Z</dcterms:modified>
</cp:coreProperties>
</file>