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62" r:id="rId2"/>
    <p:sldId id="270" r:id="rId3"/>
    <p:sldId id="333" r:id="rId4"/>
    <p:sldId id="353" r:id="rId5"/>
    <p:sldId id="355" r:id="rId6"/>
    <p:sldId id="354" r:id="rId7"/>
    <p:sldId id="356" r:id="rId8"/>
    <p:sldId id="357" r:id="rId9"/>
    <p:sldId id="358" r:id="rId10"/>
    <p:sldId id="359" r:id="rId11"/>
    <p:sldId id="360" r:id="rId12"/>
    <p:sldId id="361" r:id="rId13"/>
    <p:sldId id="362" r:id="rId14"/>
    <p:sldId id="330" r:id="rId15"/>
    <p:sldId id="350" r:id="rId16"/>
    <p:sldId id="315" r:id="rId17"/>
    <p:sldId id="335" r:id="rId18"/>
    <p:sldId id="337" r:id="rId19"/>
    <p:sldId id="336" r:id="rId20"/>
    <p:sldId id="344" r:id="rId21"/>
    <p:sldId id="345" r:id="rId22"/>
    <p:sldId id="320" r:id="rId23"/>
    <p:sldId id="347" r:id="rId24"/>
    <p:sldId id="349" r:id="rId25"/>
    <p:sldId id="348" r:id="rId26"/>
    <p:sldId id="363" r:id="rId27"/>
    <p:sldId id="351" r:id="rId28"/>
    <p:sldId id="352"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50"/>
    <p:restoredTop sz="96569"/>
  </p:normalViewPr>
  <p:slideViewPr>
    <p:cSldViewPr snapToGrid="0" snapToObjects="1">
      <p:cViewPr varScale="1">
        <p:scale>
          <a:sx n="128" d="100"/>
          <a:sy n="128" d="100"/>
        </p:scale>
        <p:origin x="10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86EBF-5FF6-1D47-9C4B-9F4EED259B4E}" type="datetimeFigureOut">
              <a:rPr lang="en-US" smtClean="0"/>
              <a:t>10/24/22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CA0C7E-3BEC-B849-AD26-CA6EDE39DA19}" type="slidenum">
              <a:rPr lang="en-US" smtClean="0"/>
              <a:t>‹#›</a:t>
            </a:fld>
            <a:endParaRPr lang="en-US"/>
          </a:p>
        </p:txBody>
      </p:sp>
    </p:spTree>
    <p:extLst>
      <p:ext uri="{BB962C8B-B14F-4D97-AF65-F5344CB8AC3E}">
        <p14:creationId xmlns:p14="http://schemas.microsoft.com/office/powerpoint/2010/main" val="3166892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4DA8-1079-D54E-BD33-2C9000A21F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C6DE21-3F90-524B-9E79-88B771D3F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6C29D-535E-224F-BB7C-536BEF81B218}"/>
              </a:ext>
            </a:extLst>
          </p:cNvPr>
          <p:cNvSpPr>
            <a:spLocks noGrp="1"/>
          </p:cNvSpPr>
          <p:nvPr>
            <p:ph type="dt" sz="half" idx="10"/>
          </p:nvPr>
        </p:nvSpPr>
        <p:spPr/>
        <p:txBody>
          <a:bodyPr/>
          <a:lstStyle/>
          <a:p>
            <a:fld id="{788DE490-18A5-D541-8887-82830E03B35E}" type="datetime1">
              <a:rPr lang="fr-FR" smtClean="0"/>
              <a:t>24/10/2022</a:t>
            </a:fld>
            <a:endParaRPr lang="en-US"/>
          </a:p>
        </p:txBody>
      </p:sp>
      <p:sp>
        <p:nvSpPr>
          <p:cNvPr id="5" name="Footer Placeholder 4">
            <a:extLst>
              <a:ext uri="{FF2B5EF4-FFF2-40B4-BE49-F238E27FC236}">
                <a16:creationId xmlns:a16="http://schemas.microsoft.com/office/drawing/2014/main" id="{A6158FC8-67FC-9144-9149-210B6A2DF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FB66F-349F-5A42-931A-A40073D1163A}"/>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227988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917B-DB09-334F-A879-609F223E2A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D5ADF0-1EE2-4249-8EE8-FB32C0241F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5BEA0-A75F-EF45-9A48-9A6A7E70B9E0}"/>
              </a:ext>
            </a:extLst>
          </p:cNvPr>
          <p:cNvSpPr>
            <a:spLocks noGrp="1"/>
          </p:cNvSpPr>
          <p:nvPr>
            <p:ph type="dt" sz="half" idx="10"/>
          </p:nvPr>
        </p:nvSpPr>
        <p:spPr/>
        <p:txBody>
          <a:bodyPr/>
          <a:lstStyle/>
          <a:p>
            <a:fld id="{68A63F4A-2027-7541-AC7A-3CEC970D26C7}" type="datetime1">
              <a:rPr lang="fr-FR" smtClean="0"/>
              <a:t>24/10/2022</a:t>
            </a:fld>
            <a:endParaRPr lang="en-US"/>
          </a:p>
        </p:txBody>
      </p:sp>
      <p:sp>
        <p:nvSpPr>
          <p:cNvPr id="5" name="Footer Placeholder 4">
            <a:extLst>
              <a:ext uri="{FF2B5EF4-FFF2-40B4-BE49-F238E27FC236}">
                <a16:creationId xmlns:a16="http://schemas.microsoft.com/office/drawing/2014/main" id="{A125A7DD-A05E-2045-9CD6-3F75CF5A3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AFAE9-ED6F-E24C-B919-15FD30500410}"/>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203595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757500-D07A-D247-8C11-1C245F4D57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E7E907-DA6F-CC48-B7DB-4DFAA7ACFB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68902-7D1E-7A43-A2EA-3473C00FA5D8}"/>
              </a:ext>
            </a:extLst>
          </p:cNvPr>
          <p:cNvSpPr>
            <a:spLocks noGrp="1"/>
          </p:cNvSpPr>
          <p:nvPr>
            <p:ph type="dt" sz="half" idx="10"/>
          </p:nvPr>
        </p:nvSpPr>
        <p:spPr/>
        <p:txBody>
          <a:bodyPr/>
          <a:lstStyle/>
          <a:p>
            <a:fld id="{CD703753-D9BA-3E4A-9EFE-9D96B15617AD}" type="datetime1">
              <a:rPr lang="fr-FR" smtClean="0"/>
              <a:t>24/10/2022</a:t>
            </a:fld>
            <a:endParaRPr lang="en-US"/>
          </a:p>
        </p:txBody>
      </p:sp>
      <p:sp>
        <p:nvSpPr>
          <p:cNvPr id="5" name="Footer Placeholder 4">
            <a:extLst>
              <a:ext uri="{FF2B5EF4-FFF2-40B4-BE49-F238E27FC236}">
                <a16:creationId xmlns:a16="http://schemas.microsoft.com/office/drawing/2014/main" id="{894B853B-54AE-D243-B057-E039D4575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B2814-E646-2A40-8165-296C5CC6A948}"/>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1059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6ACFC-2C9E-B749-A256-86174873E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493C8B-23D0-2A4C-B788-EABB47E882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2C1E5-A737-564A-B2E2-9C05D5BEA67A}"/>
              </a:ext>
            </a:extLst>
          </p:cNvPr>
          <p:cNvSpPr>
            <a:spLocks noGrp="1"/>
          </p:cNvSpPr>
          <p:nvPr>
            <p:ph type="dt" sz="half" idx="10"/>
          </p:nvPr>
        </p:nvSpPr>
        <p:spPr/>
        <p:txBody>
          <a:bodyPr/>
          <a:lstStyle/>
          <a:p>
            <a:fld id="{A83F9309-DF14-C246-9711-72E37B645BDA}" type="datetime1">
              <a:rPr lang="fr-FR" smtClean="0"/>
              <a:t>24/10/2022</a:t>
            </a:fld>
            <a:endParaRPr lang="en-US"/>
          </a:p>
        </p:txBody>
      </p:sp>
      <p:sp>
        <p:nvSpPr>
          <p:cNvPr id="5" name="Footer Placeholder 4">
            <a:extLst>
              <a:ext uri="{FF2B5EF4-FFF2-40B4-BE49-F238E27FC236}">
                <a16:creationId xmlns:a16="http://schemas.microsoft.com/office/drawing/2014/main" id="{438F9A18-F9E1-2F42-B74E-98E424FB2D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F046C-FB39-B144-9281-A7A23E908A12}"/>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466181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94C7-1AD0-A44E-AA6E-00B5A4AF05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7ECE33-5799-7046-BD9D-F5F811126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893D7B-683D-8640-8683-7C09ED8E42EC}"/>
              </a:ext>
            </a:extLst>
          </p:cNvPr>
          <p:cNvSpPr>
            <a:spLocks noGrp="1"/>
          </p:cNvSpPr>
          <p:nvPr>
            <p:ph type="dt" sz="half" idx="10"/>
          </p:nvPr>
        </p:nvSpPr>
        <p:spPr/>
        <p:txBody>
          <a:bodyPr/>
          <a:lstStyle/>
          <a:p>
            <a:fld id="{2172B3BA-139E-0D48-9172-E56BD8D1751A}" type="datetime1">
              <a:rPr lang="fr-FR" smtClean="0"/>
              <a:t>24/10/2022</a:t>
            </a:fld>
            <a:endParaRPr lang="en-US"/>
          </a:p>
        </p:txBody>
      </p:sp>
      <p:sp>
        <p:nvSpPr>
          <p:cNvPr id="5" name="Footer Placeholder 4">
            <a:extLst>
              <a:ext uri="{FF2B5EF4-FFF2-40B4-BE49-F238E27FC236}">
                <a16:creationId xmlns:a16="http://schemas.microsoft.com/office/drawing/2014/main" id="{F18E26F5-91BB-AC47-9EBC-E0B1FF2CC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179C9-C161-0A42-A04C-22E53B2800D5}"/>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268020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B446-EE09-994F-A4C3-6116E7FD8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1FA0DB-9F59-9842-9CE1-F8884E7B22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B975A-681A-0042-B500-F09A9CEACE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7D766F-1F7C-2A4A-A0C3-2FA90FBFBF15}"/>
              </a:ext>
            </a:extLst>
          </p:cNvPr>
          <p:cNvSpPr>
            <a:spLocks noGrp="1"/>
          </p:cNvSpPr>
          <p:nvPr>
            <p:ph type="dt" sz="half" idx="10"/>
          </p:nvPr>
        </p:nvSpPr>
        <p:spPr/>
        <p:txBody>
          <a:bodyPr/>
          <a:lstStyle/>
          <a:p>
            <a:fld id="{2038175E-B4AD-9948-A936-C19504A18408}" type="datetime1">
              <a:rPr lang="fr-FR" smtClean="0"/>
              <a:t>24/10/2022</a:t>
            </a:fld>
            <a:endParaRPr lang="en-US"/>
          </a:p>
        </p:txBody>
      </p:sp>
      <p:sp>
        <p:nvSpPr>
          <p:cNvPr id="6" name="Footer Placeholder 5">
            <a:extLst>
              <a:ext uri="{FF2B5EF4-FFF2-40B4-BE49-F238E27FC236}">
                <a16:creationId xmlns:a16="http://schemas.microsoft.com/office/drawing/2014/main" id="{837E5EEF-3759-1C48-A851-CD45A91DC9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82FCB-9394-4348-9435-51B3391A4387}"/>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1100239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F9CC-D013-4148-980D-CB910D3A8C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68CA26-B198-6946-8748-2FDD26955D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0E9909-88E2-6D4B-AA80-2D753BA37C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6402EA-FC2B-F449-9FC4-90557B50EE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F87E4F-9A10-CB44-85D3-65E550F538D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0B6D37-2630-0640-8186-A3C1D6CE3EF8}"/>
              </a:ext>
            </a:extLst>
          </p:cNvPr>
          <p:cNvSpPr>
            <a:spLocks noGrp="1"/>
          </p:cNvSpPr>
          <p:nvPr>
            <p:ph type="dt" sz="half" idx="10"/>
          </p:nvPr>
        </p:nvSpPr>
        <p:spPr/>
        <p:txBody>
          <a:bodyPr/>
          <a:lstStyle/>
          <a:p>
            <a:fld id="{7B1E8B4E-87F1-EA40-990C-F5239CAEA916}" type="datetime1">
              <a:rPr lang="fr-FR" smtClean="0"/>
              <a:t>24/10/2022</a:t>
            </a:fld>
            <a:endParaRPr lang="en-US"/>
          </a:p>
        </p:txBody>
      </p:sp>
      <p:sp>
        <p:nvSpPr>
          <p:cNvPr id="8" name="Footer Placeholder 7">
            <a:extLst>
              <a:ext uri="{FF2B5EF4-FFF2-40B4-BE49-F238E27FC236}">
                <a16:creationId xmlns:a16="http://schemas.microsoft.com/office/drawing/2014/main" id="{E09AA123-C1CB-F945-A6A8-B861AD295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A3A92B-BBF7-8141-B8B9-637C70BB8A01}"/>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257581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A8F4-8ACA-7F4B-B2AD-DCAF855517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26C524-F6CE-DC4D-98D6-9D652F803124}"/>
              </a:ext>
            </a:extLst>
          </p:cNvPr>
          <p:cNvSpPr>
            <a:spLocks noGrp="1"/>
          </p:cNvSpPr>
          <p:nvPr>
            <p:ph type="dt" sz="half" idx="10"/>
          </p:nvPr>
        </p:nvSpPr>
        <p:spPr/>
        <p:txBody>
          <a:bodyPr/>
          <a:lstStyle/>
          <a:p>
            <a:fld id="{F71FD107-5880-C344-B444-BA702FA4F01F}" type="datetime1">
              <a:rPr lang="fr-FR" smtClean="0"/>
              <a:t>24/10/2022</a:t>
            </a:fld>
            <a:endParaRPr lang="en-US"/>
          </a:p>
        </p:txBody>
      </p:sp>
      <p:sp>
        <p:nvSpPr>
          <p:cNvPr id="4" name="Footer Placeholder 3">
            <a:extLst>
              <a:ext uri="{FF2B5EF4-FFF2-40B4-BE49-F238E27FC236}">
                <a16:creationId xmlns:a16="http://schemas.microsoft.com/office/drawing/2014/main" id="{07BF144C-C67B-F245-8F35-099336D4E0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E9A9AC-E9B7-0849-8999-E8EF8F330830}"/>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252238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9B496A-AE26-E749-8AF6-5426AB5DC8C7}"/>
              </a:ext>
            </a:extLst>
          </p:cNvPr>
          <p:cNvSpPr>
            <a:spLocks noGrp="1"/>
          </p:cNvSpPr>
          <p:nvPr>
            <p:ph type="dt" sz="half" idx="10"/>
          </p:nvPr>
        </p:nvSpPr>
        <p:spPr/>
        <p:txBody>
          <a:bodyPr/>
          <a:lstStyle/>
          <a:p>
            <a:fld id="{E979048A-2082-5043-AA8F-19B8DDD5B902}" type="datetime1">
              <a:rPr lang="fr-FR" smtClean="0"/>
              <a:t>24/10/2022</a:t>
            </a:fld>
            <a:endParaRPr lang="en-US"/>
          </a:p>
        </p:txBody>
      </p:sp>
      <p:sp>
        <p:nvSpPr>
          <p:cNvPr id="3" name="Footer Placeholder 2">
            <a:extLst>
              <a:ext uri="{FF2B5EF4-FFF2-40B4-BE49-F238E27FC236}">
                <a16:creationId xmlns:a16="http://schemas.microsoft.com/office/drawing/2014/main" id="{B78A2839-AF20-0E47-AFCF-20A0F4CC7C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F621CE-1C99-F744-9398-6ED30D083FC9}"/>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3247211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4D72-33F2-C749-803D-8F5FB508B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BA3F89-76FD-254B-BDE9-4927CF438B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5B7E40-2578-AD4A-842E-019B04977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99CF0F-9385-F549-8B29-FC5A6D0B98B8}"/>
              </a:ext>
            </a:extLst>
          </p:cNvPr>
          <p:cNvSpPr>
            <a:spLocks noGrp="1"/>
          </p:cNvSpPr>
          <p:nvPr>
            <p:ph type="dt" sz="half" idx="10"/>
          </p:nvPr>
        </p:nvSpPr>
        <p:spPr/>
        <p:txBody>
          <a:bodyPr/>
          <a:lstStyle/>
          <a:p>
            <a:fld id="{C9668C6F-4892-5C44-866B-2185B03929D7}" type="datetime1">
              <a:rPr lang="fr-FR" smtClean="0"/>
              <a:t>24/10/2022</a:t>
            </a:fld>
            <a:endParaRPr lang="en-US"/>
          </a:p>
        </p:txBody>
      </p:sp>
      <p:sp>
        <p:nvSpPr>
          <p:cNvPr id="6" name="Footer Placeholder 5">
            <a:extLst>
              <a:ext uri="{FF2B5EF4-FFF2-40B4-BE49-F238E27FC236}">
                <a16:creationId xmlns:a16="http://schemas.microsoft.com/office/drawing/2014/main" id="{91E35BED-DEC5-E742-A2DD-35430F5A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43FFC-0CCD-F847-A213-B1C653D59225}"/>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2759031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4D27-BBB5-3949-B6A3-B2E303FF15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9EA10E-7FCF-DB44-A9D8-C3A57CFDEC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6DAEC5-BF44-D74A-984F-0B376EA102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679C4-0B20-3040-A6CF-5C0D3A495C31}"/>
              </a:ext>
            </a:extLst>
          </p:cNvPr>
          <p:cNvSpPr>
            <a:spLocks noGrp="1"/>
          </p:cNvSpPr>
          <p:nvPr>
            <p:ph type="dt" sz="half" idx="10"/>
          </p:nvPr>
        </p:nvSpPr>
        <p:spPr/>
        <p:txBody>
          <a:bodyPr/>
          <a:lstStyle/>
          <a:p>
            <a:fld id="{CE23AE4B-25AC-7E47-AF57-DE230095D3F0}" type="datetime1">
              <a:rPr lang="fr-FR" smtClean="0"/>
              <a:t>24/10/2022</a:t>
            </a:fld>
            <a:endParaRPr lang="en-US"/>
          </a:p>
        </p:txBody>
      </p:sp>
      <p:sp>
        <p:nvSpPr>
          <p:cNvPr id="6" name="Footer Placeholder 5">
            <a:extLst>
              <a:ext uri="{FF2B5EF4-FFF2-40B4-BE49-F238E27FC236}">
                <a16:creationId xmlns:a16="http://schemas.microsoft.com/office/drawing/2014/main" id="{F924D373-D901-D747-8198-8A10AABC7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CDDE9-FBE8-B44C-9E70-3A8E3E47E163}"/>
              </a:ext>
            </a:extLst>
          </p:cNvPr>
          <p:cNvSpPr>
            <a:spLocks noGrp="1"/>
          </p:cNvSpPr>
          <p:nvPr>
            <p:ph type="sldNum" sz="quarter" idx="12"/>
          </p:nvPr>
        </p:nvSpPr>
        <p:spPr/>
        <p:txBody>
          <a:bodyPr/>
          <a:lstStyle/>
          <a:p>
            <a:fld id="{45DC904B-9BD5-C948-BD3E-A80AEDCBE28A}" type="slidenum">
              <a:rPr lang="en-US" smtClean="0"/>
              <a:t>‹#›</a:t>
            </a:fld>
            <a:endParaRPr lang="en-US"/>
          </a:p>
        </p:txBody>
      </p:sp>
    </p:spTree>
    <p:extLst>
      <p:ext uri="{BB962C8B-B14F-4D97-AF65-F5344CB8AC3E}">
        <p14:creationId xmlns:p14="http://schemas.microsoft.com/office/powerpoint/2010/main" val="2868378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8E2F9-87D9-9441-B0B6-320DAE09A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FFA6BE-3302-5248-A31F-73457A0EB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EF9E3-AB11-CF45-BD8F-0FE14EAC8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C2225-3F7E-A340-AD3F-320D5B8789BF}" type="datetime1">
              <a:rPr lang="fr-FR" smtClean="0"/>
              <a:t>24/10/2022</a:t>
            </a:fld>
            <a:endParaRPr lang="en-US"/>
          </a:p>
        </p:txBody>
      </p:sp>
      <p:sp>
        <p:nvSpPr>
          <p:cNvPr id="5" name="Footer Placeholder 4">
            <a:extLst>
              <a:ext uri="{FF2B5EF4-FFF2-40B4-BE49-F238E27FC236}">
                <a16:creationId xmlns:a16="http://schemas.microsoft.com/office/drawing/2014/main" id="{95FFB9E5-0D09-8C4E-8ADC-14E75B010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3C1622-3D9E-184A-9995-6348764B3D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C904B-9BD5-C948-BD3E-A80AEDCBE28A}" type="slidenum">
              <a:rPr lang="en-US" smtClean="0"/>
              <a:t>‹#›</a:t>
            </a:fld>
            <a:endParaRPr lang="en-US"/>
          </a:p>
        </p:txBody>
      </p:sp>
    </p:spTree>
    <p:extLst>
      <p:ext uri="{BB962C8B-B14F-4D97-AF65-F5344CB8AC3E}">
        <p14:creationId xmlns:p14="http://schemas.microsoft.com/office/powerpoint/2010/main" val="411839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E967EE-17A6-4F53-A41E-74FB09648AF9}"/>
              </a:ext>
            </a:extLst>
          </p:cNvPr>
          <p:cNvSpPr>
            <a:spLocks noGrp="1"/>
          </p:cNvSpPr>
          <p:nvPr>
            <p:ph type="ctrTitle"/>
          </p:nvPr>
        </p:nvSpPr>
        <p:spPr>
          <a:xfrm>
            <a:off x="1524000" y="1551080"/>
            <a:ext cx="9144000" cy="4862618"/>
          </a:xfrm>
        </p:spPr>
        <p:txBody>
          <a:bodyPr>
            <a:noAutofit/>
          </a:bodyPr>
          <a:lstStyle/>
          <a:p>
            <a:r>
              <a:rPr lang="en-US" altLang="ja-JP" b="1" dirty="0"/>
              <a:t>Time Synchronization Scheme for </a:t>
            </a:r>
            <a:br>
              <a:rPr lang="en-US" altLang="ja-JP" b="1" dirty="0"/>
            </a:br>
            <a:r>
              <a:rPr lang="en-US" altLang="ja-JP" b="1" dirty="0"/>
              <a:t>the Hyper-</a:t>
            </a:r>
            <a:r>
              <a:rPr lang="en-US" altLang="ja-JP" b="1" dirty="0" err="1"/>
              <a:t>Kamiokande</a:t>
            </a:r>
            <a:r>
              <a:rPr lang="en-US" altLang="ja-JP" b="1" dirty="0"/>
              <a:t> experiment</a:t>
            </a:r>
            <a:br>
              <a:rPr lang="en-US" altLang="ja-JP" b="1" dirty="0"/>
            </a:br>
            <a:br>
              <a:rPr lang="en-US" altLang="ja-JP" b="1" dirty="0"/>
            </a:br>
            <a:r>
              <a:rPr lang="en-US" altLang="ja-JP" sz="4800" b="1" dirty="0">
                <a:solidFill>
                  <a:schemeClr val="accent2"/>
                </a:solidFill>
              </a:rPr>
              <a:t>IN2P3-IRFU-INFN</a:t>
            </a:r>
            <a:endParaRPr kumimoji="1" lang="ja-JP" altLang="en-US" dirty="0">
              <a:solidFill>
                <a:schemeClr val="accent2"/>
              </a:solidFill>
            </a:endParaRPr>
          </a:p>
        </p:txBody>
      </p:sp>
      <p:sp>
        <p:nvSpPr>
          <p:cNvPr id="4" name="Slide Number Placeholder 3">
            <a:extLst>
              <a:ext uri="{FF2B5EF4-FFF2-40B4-BE49-F238E27FC236}">
                <a16:creationId xmlns:a16="http://schemas.microsoft.com/office/drawing/2014/main" id="{50900D15-F553-B249-B320-EA2C56AB123C}"/>
              </a:ext>
            </a:extLst>
          </p:cNvPr>
          <p:cNvSpPr>
            <a:spLocks noGrp="1"/>
          </p:cNvSpPr>
          <p:nvPr>
            <p:ph type="sldNum" sz="quarter" idx="12"/>
          </p:nvPr>
        </p:nvSpPr>
        <p:spPr/>
        <p:txBody>
          <a:bodyPr/>
          <a:lstStyle/>
          <a:p>
            <a:fld id="{45DC904B-9BD5-C948-BD3E-A80AEDCBE28A}" type="slidenum">
              <a:rPr lang="en-US" smtClean="0"/>
              <a:t>1</a:t>
            </a:fld>
            <a:endParaRPr lang="en-US"/>
          </a:p>
        </p:txBody>
      </p:sp>
      <p:sp>
        <p:nvSpPr>
          <p:cNvPr id="5" name="TextBox 4">
            <a:extLst>
              <a:ext uri="{FF2B5EF4-FFF2-40B4-BE49-F238E27FC236}">
                <a16:creationId xmlns:a16="http://schemas.microsoft.com/office/drawing/2014/main" id="{50AB1460-4A5F-5542-817E-1344AB74D589}"/>
              </a:ext>
            </a:extLst>
          </p:cNvPr>
          <p:cNvSpPr txBox="1"/>
          <p:nvPr/>
        </p:nvSpPr>
        <p:spPr>
          <a:xfrm>
            <a:off x="0" y="6538912"/>
            <a:ext cx="12192000" cy="307777"/>
          </a:xfrm>
          <a:prstGeom prst="rect">
            <a:avLst/>
          </a:prstGeom>
          <a:noFill/>
        </p:spPr>
        <p:txBody>
          <a:bodyPr wrap="square" rtlCol="0">
            <a:spAutoFit/>
          </a:bodyPr>
          <a:lstStyle/>
          <a:p>
            <a:pPr algn="ctr"/>
            <a:r>
              <a:rPr lang="en-US" sz="1400" dirty="0"/>
              <a:t>25/10/2022</a:t>
            </a:r>
          </a:p>
        </p:txBody>
      </p:sp>
      <p:pic>
        <p:nvPicPr>
          <p:cNvPr id="6" name="Picture 5">
            <a:extLst>
              <a:ext uri="{FF2B5EF4-FFF2-40B4-BE49-F238E27FC236}">
                <a16:creationId xmlns:a16="http://schemas.microsoft.com/office/drawing/2014/main" id="{29D19EBA-1222-B546-A97D-66C2F806BBB2}"/>
              </a:ext>
            </a:extLst>
          </p:cNvPr>
          <p:cNvPicPr>
            <a:picLocks noChangeAspect="1"/>
          </p:cNvPicPr>
          <p:nvPr/>
        </p:nvPicPr>
        <p:blipFill>
          <a:blip r:embed="rId2"/>
          <a:stretch>
            <a:fillRect/>
          </a:stretch>
        </p:blipFill>
        <p:spPr>
          <a:xfrm>
            <a:off x="0" y="-1"/>
            <a:ext cx="3691160" cy="1065577"/>
          </a:xfrm>
          <a:prstGeom prst="rect">
            <a:avLst/>
          </a:prstGeom>
        </p:spPr>
      </p:pic>
    </p:spTree>
    <p:extLst>
      <p:ext uri="{BB962C8B-B14F-4D97-AF65-F5344CB8AC3E}">
        <p14:creationId xmlns:p14="http://schemas.microsoft.com/office/powerpoint/2010/main" val="224808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Second Clock Distribution Stage Board Concept</a:t>
            </a:r>
          </a:p>
        </p:txBody>
      </p:sp>
      <p:sp>
        <p:nvSpPr>
          <p:cNvPr id="4" name="TextBox 3">
            <a:extLst>
              <a:ext uri="{FF2B5EF4-FFF2-40B4-BE49-F238E27FC236}">
                <a16:creationId xmlns:a16="http://schemas.microsoft.com/office/drawing/2014/main" id="{913C141F-D7C1-C62E-0D25-E0CF7A864683}"/>
              </a:ext>
            </a:extLst>
          </p:cNvPr>
          <p:cNvSpPr txBox="1"/>
          <p:nvPr/>
        </p:nvSpPr>
        <p:spPr>
          <a:xfrm>
            <a:off x="8046643" y="6534758"/>
            <a:ext cx="4060727" cy="307777"/>
          </a:xfrm>
          <a:prstGeom prst="rect">
            <a:avLst/>
          </a:prstGeom>
          <a:noFill/>
        </p:spPr>
        <p:txBody>
          <a:bodyPr wrap="square" rtlCol="0">
            <a:spAutoFit/>
          </a:bodyPr>
          <a:lstStyle/>
          <a:p>
            <a:r>
              <a:rPr lang="en-US" sz="1400" dirty="0">
                <a:solidFill>
                  <a:schemeClr val="accent2"/>
                </a:solidFill>
              </a:rPr>
              <a:t>Work performed by LPNHE (s. </a:t>
            </a:r>
            <a:r>
              <a:rPr lang="en-US" sz="1400" dirty="0" err="1">
                <a:solidFill>
                  <a:schemeClr val="accent2"/>
                </a:solidFill>
              </a:rPr>
              <a:t>russo</a:t>
            </a:r>
            <a:r>
              <a:rPr lang="en-US" sz="1400" dirty="0">
                <a:solidFill>
                  <a:schemeClr val="accent2"/>
                </a:solidFill>
              </a:rPr>
              <a:t> and E. Pierre)</a:t>
            </a:r>
          </a:p>
        </p:txBody>
      </p:sp>
      <p:pic>
        <p:nvPicPr>
          <p:cNvPr id="26" name="Picture 25">
            <a:extLst>
              <a:ext uri="{FF2B5EF4-FFF2-40B4-BE49-F238E27FC236}">
                <a16:creationId xmlns:a16="http://schemas.microsoft.com/office/drawing/2014/main" id="{9AD1273C-8E21-4AD5-E681-23EC111BC1CE}"/>
              </a:ext>
            </a:extLst>
          </p:cNvPr>
          <p:cNvPicPr>
            <a:picLocks noChangeAspect="1"/>
          </p:cNvPicPr>
          <p:nvPr/>
        </p:nvPicPr>
        <p:blipFill>
          <a:blip r:embed="rId2"/>
          <a:stretch>
            <a:fillRect/>
          </a:stretch>
        </p:blipFill>
        <p:spPr>
          <a:xfrm>
            <a:off x="129209" y="983104"/>
            <a:ext cx="4574938" cy="2594983"/>
          </a:xfrm>
          <a:prstGeom prst="rect">
            <a:avLst/>
          </a:prstGeom>
        </p:spPr>
      </p:pic>
      <p:sp>
        <p:nvSpPr>
          <p:cNvPr id="27" name="TextBox 26">
            <a:extLst>
              <a:ext uri="{FF2B5EF4-FFF2-40B4-BE49-F238E27FC236}">
                <a16:creationId xmlns:a16="http://schemas.microsoft.com/office/drawing/2014/main" id="{33EFFCC8-2D45-3B5E-E080-ADC97573426E}"/>
              </a:ext>
            </a:extLst>
          </p:cNvPr>
          <p:cNvSpPr txBox="1"/>
          <p:nvPr/>
        </p:nvSpPr>
        <p:spPr>
          <a:xfrm>
            <a:off x="129209" y="4250153"/>
            <a:ext cx="12062792"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board receives the clock from the first stage and transmits the it to the time distribution endpoint in the front-end embedded into data via optical fiber.  </a:t>
            </a:r>
          </a:p>
          <a:p>
            <a:pPr marL="285750" indent="-285750">
              <a:buFont typeface="Arial" panose="020B0604020202020204" pitchFamily="34" charset="0"/>
              <a:buChar char="•"/>
            </a:pPr>
            <a:r>
              <a:rPr lang="en-US" sz="2800" dirty="0"/>
              <a:t>The main element is an FPGA with embedded processors mounted on </a:t>
            </a:r>
            <a:r>
              <a:rPr lang="en-US" sz="2800" dirty="0" err="1"/>
              <a:t>Trenz</a:t>
            </a:r>
            <a:r>
              <a:rPr lang="en-US" sz="2800" dirty="0"/>
              <a:t> module TE0808. </a:t>
            </a:r>
          </a:p>
          <a:p>
            <a:pPr marL="285750" indent="-285750">
              <a:buFont typeface="Arial" panose="020B0604020202020204" pitchFamily="34" charset="0"/>
              <a:buChar char="•"/>
            </a:pPr>
            <a:r>
              <a:rPr lang="en-US" sz="2800" dirty="0"/>
              <a:t>It runs a custom firmware and software working under a Linux OS (Debian).  </a:t>
            </a:r>
          </a:p>
        </p:txBody>
      </p:sp>
      <p:pic>
        <p:nvPicPr>
          <p:cNvPr id="28" name="Picture 27">
            <a:extLst>
              <a:ext uri="{FF2B5EF4-FFF2-40B4-BE49-F238E27FC236}">
                <a16:creationId xmlns:a16="http://schemas.microsoft.com/office/drawing/2014/main" id="{FA2406DE-E083-D567-63B3-F70C4799A28C}"/>
              </a:ext>
            </a:extLst>
          </p:cNvPr>
          <p:cNvPicPr>
            <a:picLocks noChangeAspect="1"/>
          </p:cNvPicPr>
          <p:nvPr/>
        </p:nvPicPr>
        <p:blipFill>
          <a:blip r:embed="rId3"/>
          <a:stretch>
            <a:fillRect/>
          </a:stretch>
        </p:blipFill>
        <p:spPr>
          <a:xfrm>
            <a:off x="4824217" y="1102572"/>
            <a:ext cx="7307587" cy="2077950"/>
          </a:xfrm>
          <a:prstGeom prst="rect">
            <a:avLst/>
          </a:prstGeom>
        </p:spPr>
      </p:pic>
    </p:spTree>
    <p:extLst>
      <p:ext uri="{BB962C8B-B14F-4D97-AF65-F5344CB8AC3E}">
        <p14:creationId xmlns:p14="http://schemas.microsoft.com/office/powerpoint/2010/main" val="2706070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Second Clock Distribution Stage Board </a:t>
            </a:r>
            <a:br>
              <a:rPr lang="en-US" dirty="0">
                <a:solidFill>
                  <a:schemeClr val="accent2"/>
                </a:solidFill>
                <a:latin typeface="+mn-lt"/>
              </a:rPr>
            </a:br>
            <a:r>
              <a:rPr lang="en-US" dirty="0">
                <a:solidFill>
                  <a:schemeClr val="accent2"/>
                </a:solidFill>
                <a:latin typeface="+mn-lt"/>
              </a:rPr>
              <a:t>Tests and Next Steps</a:t>
            </a:r>
          </a:p>
        </p:txBody>
      </p:sp>
      <p:sp>
        <p:nvSpPr>
          <p:cNvPr id="4" name="TextBox 3">
            <a:extLst>
              <a:ext uri="{FF2B5EF4-FFF2-40B4-BE49-F238E27FC236}">
                <a16:creationId xmlns:a16="http://schemas.microsoft.com/office/drawing/2014/main" id="{913C141F-D7C1-C62E-0D25-E0CF7A864683}"/>
              </a:ext>
            </a:extLst>
          </p:cNvPr>
          <p:cNvSpPr txBox="1"/>
          <p:nvPr/>
        </p:nvSpPr>
        <p:spPr>
          <a:xfrm>
            <a:off x="7721741" y="6514077"/>
            <a:ext cx="4482548" cy="307777"/>
          </a:xfrm>
          <a:prstGeom prst="rect">
            <a:avLst/>
          </a:prstGeom>
          <a:noFill/>
        </p:spPr>
        <p:txBody>
          <a:bodyPr wrap="square" rtlCol="0">
            <a:spAutoFit/>
          </a:bodyPr>
          <a:lstStyle/>
          <a:p>
            <a:r>
              <a:rPr lang="en-US" sz="1400" dirty="0">
                <a:solidFill>
                  <a:schemeClr val="accent2"/>
                </a:solidFill>
              </a:rPr>
              <a:t>Work performed by LPNHE and INFN (s. </a:t>
            </a:r>
            <a:r>
              <a:rPr lang="en-US" sz="1400" dirty="0" err="1">
                <a:solidFill>
                  <a:schemeClr val="accent2"/>
                </a:solidFill>
              </a:rPr>
              <a:t>russo</a:t>
            </a:r>
            <a:r>
              <a:rPr lang="en-US" sz="1400" dirty="0">
                <a:solidFill>
                  <a:schemeClr val="accent2"/>
                </a:solidFill>
              </a:rPr>
              <a:t> and F. </a:t>
            </a:r>
            <a:r>
              <a:rPr lang="en-US" sz="1400" dirty="0" err="1">
                <a:solidFill>
                  <a:schemeClr val="accent2"/>
                </a:solidFill>
              </a:rPr>
              <a:t>Ameli</a:t>
            </a:r>
            <a:r>
              <a:rPr lang="en-US" sz="1400" dirty="0">
                <a:solidFill>
                  <a:schemeClr val="accent2"/>
                </a:solidFill>
              </a:rPr>
              <a:t>)</a:t>
            </a:r>
          </a:p>
        </p:txBody>
      </p:sp>
      <p:sp>
        <p:nvSpPr>
          <p:cNvPr id="27" name="TextBox 26">
            <a:extLst>
              <a:ext uri="{FF2B5EF4-FFF2-40B4-BE49-F238E27FC236}">
                <a16:creationId xmlns:a16="http://schemas.microsoft.com/office/drawing/2014/main" id="{33EFFCC8-2D45-3B5E-E080-ADC97573426E}"/>
              </a:ext>
            </a:extLst>
          </p:cNvPr>
          <p:cNvSpPr txBox="1"/>
          <p:nvPr/>
        </p:nvSpPr>
        <p:spPr>
          <a:xfrm>
            <a:off x="129208" y="4224629"/>
            <a:ext cx="12062792" cy="2585323"/>
          </a:xfrm>
          <a:prstGeom prst="rect">
            <a:avLst/>
          </a:prstGeom>
          <a:noFill/>
        </p:spPr>
        <p:txBody>
          <a:bodyPr wrap="square" rtlCol="0">
            <a:spAutoFit/>
          </a:bodyPr>
          <a:lstStyle/>
          <a:p>
            <a:pPr marL="285750" indent="-285750">
              <a:buFont typeface="Arial" panose="020B0604020202020204" pitchFamily="34" charset="0"/>
              <a:buChar char="•"/>
            </a:pPr>
            <a:r>
              <a:rPr lang="en-US" dirty="0"/>
              <a:t>Clock and data distribution have been tested with EVBs and already available boards. The jitter at the endpoint has been measured at 2.4 </a:t>
            </a:r>
            <a:r>
              <a:rPr lang="en-US" dirty="0" err="1"/>
              <a:t>ps</a:t>
            </a:r>
            <a:r>
              <a:rPr lang="en-US" dirty="0"/>
              <a:t> (requirement 100 </a:t>
            </a:r>
            <a:r>
              <a:rPr lang="en-US" dirty="0" err="1"/>
              <a:t>ps</a:t>
            </a:r>
            <a:r>
              <a:rPr lang="en-US" dirty="0"/>
              <a:t>) after a PLL jitter cleaner.</a:t>
            </a:r>
          </a:p>
          <a:p>
            <a:pPr marL="285750" indent="-285750">
              <a:buFont typeface="Arial" panose="020B0604020202020204" pitchFamily="34" charset="0"/>
              <a:buChar char="•"/>
            </a:pPr>
            <a:r>
              <a:rPr lang="en-US" dirty="0"/>
              <a:t>The firmware and software development continues on EVB and it will be ported on the first prototype as it arrives. The porting time will be very short due to the high compatibility of the two systems. </a:t>
            </a:r>
          </a:p>
          <a:p>
            <a:pPr marL="285750" indent="-285750">
              <a:buFont typeface="Arial" panose="020B0604020202020204" pitchFamily="34" charset="0"/>
              <a:buChar char="•"/>
            </a:pPr>
            <a:r>
              <a:rPr lang="en-US" dirty="0"/>
              <a:t>Tests will be then performed against the DPB prototypes already in our possession (thanks to C. Toledo and M. </a:t>
            </a:r>
            <a:r>
              <a:rPr lang="en-US" dirty="0" err="1"/>
              <a:t>Ziembicki</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absorb long delay on procurement a tender for the final production mezzanine purchase has been done. The process will be finalized by mid November.   </a:t>
            </a:r>
          </a:p>
        </p:txBody>
      </p:sp>
      <p:pic>
        <p:nvPicPr>
          <p:cNvPr id="3" name="Picture 2">
            <a:extLst>
              <a:ext uri="{FF2B5EF4-FFF2-40B4-BE49-F238E27FC236}">
                <a16:creationId xmlns:a16="http://schemas.microsoft.com/office/drawing/2014/main" id="{080C4BFE-72D7-3EF8-7BF0-93F2CCE25684}"/>
              </a:ext>
            </a:extLst>
          </p:cNvPr>
          <p:cNvPicPr>
            <a:picLocks noChangeAspect="1"/>
          </p:cNvPicPr>
          <p:nvPr/>
        </p:nvPicPr>
        <p:blipFill>
          <a:blip r:embed="rId2"/>
          <a:stretch>
            <a:fillRect/>
          </a:stretch>
        </p:blipFill>
        <p:spPr>
          <a:xfrm>
            <a:off x="308112" y="1325563"/>
            <a:ext cx="3552411" cy="2409106"/>
          </a:xfrm>
          <a:prstGeom prst="rect">
            <a:avLst/>
          </a:prstGeom>
        </p:spPr>
      </p:pic>
      <p:pic>
        <p:nvPicPr>
          <p:cNvPr id="5" name="Picture 4">
            <a:extLst>
              <a:ext uri="{FF2B5EF4-FFF2-40B4-BE49-F238E27FC236}">
                <a16:creationId xmlns:a16="http://schemas.microsoft.com/office/drawing/2014/main" id="{612EA7A6-1EF0-800C-9639-AD3E2094C405}"/>
              </a:ext>
            </a:extLst>
          </p:cNvPr>
          <p:cNvPicPr>
            <a:picLocks noChangeAspect="1"/>
          </p:cNvPicPr>
          <p:nvPr/>
        </p:nvPicPr>
        <p:blipFill>
          <a:blip r:embed="rId3"/>
          <a:stretch>
            <a:fillRect/>
          </a:stretch>
        </p:blipFill>
        <p:spPr>
          <a:xfrm>
            <a:off x="6394725" y="1302855"/>
            <a:ext cx="3263072" cy="2454523"/>
          </a:xfrm>
          <a:prstGeom prst="rect">
            <a:avLst/>
          </a:prstGeom>
        </p:spPr>
      </p:pic>
      <p:sp>
        <p:nvSpPr>
          <p:cNvPr id="6" name="TextBox 5">
            <a:extLst>
              <a:ext uri="{FF2B5EF4-FFF2-40B4-BE49-F238E27FC236}">
                <a16:creationId xmlns:a16="http://schemas.microsoft.com/office/drawing/2014/main" id="{B0B797D3-7EF5-8642-7D7D-0E6CA12F24BB}"/>
              </a:ext>
            </a:extLst>
          </p:cNvPr>
          <p:cNvSpPr txBox="1"/>
          <p:nvPr/>
        </p:nvSpPr>
        <p:spPr>
          <a:xfrm>
            <a:off x="9773622" y="1571974"/>
            <a:ext cx="2302553" cy="646331"/>
          </a:xfrm>
          <a:prstGeom prst="rect">
            <a:avLst/>
          </a:prstGeom>
          <a:noFill/>
        </p:spPr>
        <p:txBody>
          <a:bodyPr wrap="none" rtlCol="0">
            <a:spAutoFit/>
          </a:bodyPr>
          <a:lstStyle/>
          <a:p>
            <a:r>
              <a:rPr lang="en-US" dirty="0">
                <a:solidFill>
                  <a:schemeClr val="accent2"/>
                </a:solidFill>
              </a:rPr>
              <a:t>Jitter measured at the </a:t>
            </a:r>
          </a:p>
          <a:p>
            <a:r>
              <a:rPr lang="en-US" dirty="0">
                <a:solidFill>
                  <a:schemeClr val="accent2"/>
                </a:solidFill>
              </a:rPr>
              <a:t>Endpoint = 2.4ps </a:t>
            </a:r>
          </a:p>
        </p:txBody>
      </p:sp>
    </p:spTree>
    <p:extLst>
      <p:ext uri="{BB962C8B-B14F-4D97-AF65-F5344CB8AC3E}">
        <p14:creationId xmlns:p14="http://schemas.microsoft.com/office/powerpoint/2010/main" val="34308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Time Distribution Endpoint</a:t>
            </a:r>
          </a:p>
        </p:txBody>
      </p:sp>
      <p:sp>
        <p:nvSpPr>
          <p:cNvPr id="4" name="TextBox 3">
            <a:extLst>
              <a:ext uri="{FF2B5EF4-FFF2-40B4-BE49-F238E27FC236}">
                <a16:creationId xmlns:a16="http://schemas.microsoft.com/office/drawing/2014/main" id="{913C141F-D7C1-C62E-0D25-E0CF7A864683}"/>
              </a:ext>
            </a:extLst>
          </p:cNvPr>
          <p:cNvSpPr txBox="1"/>
          <p:nvPr/>
        </p:nvSpPr>
        <p:spPr>
          <a:xfrm>
            <a:off x="7721741" y="6514077"/>
            <a:ext cx="4482548" cy="307777"/>
          </a:xfrm>
          <a:prstGeom prst="rect">
            <a:avLst/>
          </a:prstGeom>
          <a:noFill/>
        </p:spPr>
        <p:txBody>
          <a:bodyPr wrap="square" rtlCol="0">
            <a:spAutoFit/>
          </a:bodyPr>
          <a:lstStyle/>
          <a:p>
            <a:r>
              <a:rPr lang="en-US" sz="1400" dirty="0">
                <a:solidFill>
                  <a:schemeClr val="accent2"/>
                </a:solidFill>
              </a:rPr>
              <a:t>Work performed by LPNHE and INFN (s. </a:t>
            </a:r>
            <a:r>
              <a:rPr lang="en-US" sz="1400" dirty="0" err="1">
                <a:solidFill>
                  <a:schemeClr val="accent2"/>
                </a:solidFill>
              </a:rPr>
              <a:t>russo</a:t>
            </a:r>
            <a:r>
              <a:rPr lang="en-US" sz="1400" dirty="0">
                <a:solidFill>
                  <a:schemeClr val="accent2"/>
                </a:solidFill>
              </a:rPr>
              <a:t> and F. </a:t>
            </a:r>
            <a:r>
              <a:rPr lang="en-US" sz="1400" dirty="0" err="1">
                <a:solidFill>
                  <a:schemeClr val="accent2"/>
                </a:solidFill>
              </a:rPr>
              <a:t>Ameli</a:t>
            </a:r>
            <a:r>
              <a:rPr lang="en-US" sz="1400" dirty="0">
                <a:solidFill>
                  <a:schemeClr val="accent2"/>
                </a:solidFill>
              </a:rPr>
              <a:t>)</a:t>
            </a:r>
          </a:p>
        </p:txBody>
      </p:sp>
      <p:sp>
        <p:nvSpPr>
          <p:cNvPr id="27" name="TextBox 26">
            <a:extLst>
              <a:ext uri="{FF2B5EF4-FFF2-40B4-BE49-F238E27FC236}">
                <a16:creationId xmlns:a16="http://schemas.microsoft.com/office/drawing/2014/main" id="{33EFFCC8-2D45-3B5E-E080-ADC97573426E}"/>
              </a:ext>
            </a:extLst>
          </p:cNvPr>
          <p:cNvSpPr txBox="1"/>
          <p:nvPr/>
        </p:nvSpPr>
        <p:spPr>
          <a:xfrm>
            <a:off x="0" y="1600699"/>
            <a:ext cx="12062792"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time distribution endpoint will be embedded in the Data Processing Board.</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We support the DPB development providing firmware/hardware IPs and components.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 full chain composed from the second distribution stage, the DPB and digitizer will be installed at CERN as soon as a suitable space will be available (negotiations started).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To absorb long delay on procurement a tender for the final production SFP transceivers purchase has been done. The process will be finalized by mid November.   </a:t>
            </a:r>
          </a:p>
        </p:txBody>
      </p:sp>
    </p:spTree>
    <p:extLst>
      <p:ext uri="{BB962C8B-B14F-4D97-AF65-F5344CB8AC3E}">
        <p14:creationId xmlns:p14="http://schemas.microsoft.com/office/powerpoint/2010/main" val="3341508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Time Distribution Schedule</a:t>
            </a:r>
          </a:p>
        </p:txBody>
      </p:sp>
      <p:pic>
        <p:nvPicPr>
          <p:cNvPr id="3" name="Picture 2">
            <a:extLst>
              <a:ext uri="{FF2B5EF4-FFF2-40B4-BE49-F238E27FC236}">
                <a16:creationId xmlns:a16="http://schemas.microsoft.com/office/drawing/2014/main" id="{2160744B-01F1-6677-76B5-BF631E20C9A7}"/>
              </a:ext>
            </a:extLst>
          </p:cNvPr>
          <p:cNvPicPr>
            <a:picLocks noChangeAspect="1"/>
          </p:cNvPicPr>
          <p:nvPr/>
        </p:nvPicPr>
        <p:blipFill>
          <a:blip r:embed="rId2"/>
          <a:stretch>
            <a:fillRect/>
          </a:stretch>
        </p:blipFill>
        <p:spPr>
          <a:xfrm rot="5400000">
            <a:off x="3398974" y="-2566076"/>
            <a:ext cx="5379062" cy="12177010"/>
          </a:xfrm>
          <a:prstGeom prst="rect">
            <a:avLst/>
          </a:prstGeom>
        </p:spPr>
      </p:pic>
      <p:sp>
        <p:nvSpPr>
          <p:cNvPr id="5" name="TextBox 4">
            <a:extLst>
              <a:ext uri="{FF2B5EF4-FFF2-40B4-BE49-F238E27FC236}">
                <a16:creationId xmlns:a16="http://schemas.microsoft.com/office/drawing/2014/main" id="{627F811E-BBAB-4161-FB36-E0409EE18349}"/>
              </a:ext>
            </a:extLst>
          </p:cNvPr>
          <p:cNvSpPr txBox="1"/>
          <p:nvPr/>
        </p:nvSpPr>
        <p:spPr>
          <a:xfrm>
            <a:off x="129208" y="6370982"/>
            <a:ext cx="11706731" cy="369332"/>
          </a:xfrm>
          <a:prstGeom prst="rect">
            <a:avLst/>
          </a:prstGeom>
          <a:noFill/>
        </p:spPr>
        <p:txBody>
          <a:bodyPr wrap="none" rtlCol="0">
            <a:spAutoFit/>
          </a:bodyPr>
          <a:lstStyle/>
          <a:p>
            <a:r>
              <a:rPr lang="en-US" dirty="0">
                <a:solidFill>
                  <a:schemeClr val="accent2"/>
                </a:solidFill>
              </a:rPr>
              <a:t>The work is on schedule. The production is expected to be concluded in time for the assembly and commissioning in Japan </a:t>
            </a:r>
          </a:p>
        </p:txBody>
      </p:sp>
    </p:spTree>
    <p:extLst>
      <p:ext uri="{BB962C8B-B14F-4D97-AF65-F5344CB8AC3E}">
        <p14:creationId xmlns:p14="http://schemas.microsoft.com/office/powerpoint/2010/main" val="1949624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838200" y="60325"/>
            <a:ext cx="10515600" cy="844839"/>
          </a:xfrm>
        </p:spPr>
        <p:txBody>
          <a:bodyPr/>
          <a:lstStyle/>
          <a:p>
            <a:pPr algn="ctr"/>
            <a:r>
              <a:rPr lang="en-US" dirty="0">
                <a:solidFill>
                  <a:schemeClr val="accent2"/>
                </a:solidFill>
                <a:latin typeface="+mn-lt"/>
              </a:rPr>
              <a:t>Summary</a:t>
            </a:r>
          </a:p>
        </p:txBody>
      </p:sp>
      <p:sp>
        <p:nvSpPr>
          <p:cNvPr id="4" name="Content Placeholder 2">
            <a:extLst>
              <a:ext uri="{FF2B5EF4-FFF2-40B4-BE49-F238E27FC236}">
                <a16:creationId xmlns:a16="http://schemas.microsoft.com/office/drawing/2014/main" id="{77272F8F-FD6A-2343-BBA0-A65F45A88FC8}"/>
              </a:ext>
            </a:extLst>
          </p:cNvPr>
          <p:cNvSpPr txBox="1">
            <a:spLocks/>
          </p:cNvSpPr>
          <p:nvPr/>
        </p:nvSpPr>
        <p:spPr>
          <a:xfrm>
            <a:off x="43070" y="1103244"/>
            <a:ext cx="12192000" cy="503914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A great synergy and collaboration has been established between IN2P3, CEA, INFN.</a:t>
            </a:r>
          </a:p>
          <a:p>
            <a:endParaRPr lang="en-US" sz="3200" dirty="0"/>
          </a:p>
          <a:p>
            <a:r>
              <a:rPr lang="en-US" sz="3200" dirty="0"/>
              <a:t>The full time distribution scheme has been designed. </a:t>
            </a:r>
          </a:p>
          <a:p>
            <a:endParaRPr lang="en-US" sz="3200" dirty="0"/>
          </a:p>
          <a:p>
            <a:r>
              <a:rPr lang="en-US" sz="3200" dirty="0"/>
              <a:t>Test and characterization campaigns on different subsystems have been carried out.</a:t>
            </a:r>
          </a:p>
          <a:p>
            <a:endParaRPr lang="en-US" sz="3200" dirty="0"/>
          </a:p>
          <a:p>
            <a:r>
              <a:rPr lang="en-US" sz="3200" dirty="0"/>
              <a:t>First prototypes have been designed and are ready/fabricated now.</a:t>
            </a:r>
          </a:p>
          <a:p>
            <a:endParaRPr lang="en-US" sz="3200" dirty="0"/>
          </a:p>
          <a:p>
            <a:r>
              <a:rPr lang="en-US" sz="3200" dirty="0"/>
              <a:t>The system will be tested together with the DPB and digitizer soon</a:t>
            </a:r>
          </a:p>
        </p:txBody>
      </p:sp>
    </p:spTree>
    <p:extLst>
      <p:ext uri="{BB962C8B-B14F-4D97-AF65-F5344CB8AC3E}">
        <p14:creationId xmlns:p14="http://schemas.microsoft.com/office/powerpoint/2010/main" val="965788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F6B96D-7F2D-DB4F-8CA4-7A2E0A60926E}"/>
              </a:ext>
            </a:extLst>
          </p:cNvPr>
          <p:cNvSpPr>
            <a:spLocks noGrp="1"/>
          </p:cNvSpPr>
          <p:nvPr>
            <p:ph type="sldNum" sz="quarter" idx="12"/>
          </p:nvPr>
        </p:nvSpPr>
        <p:spPr/>
        <p:txBody>
          <a:bodyPr/>
          <a:lstStyle/>
          <a:p>
            <a:fld id="{45DC904B-9BD5-C948-BD3E-A80AEDCBE28A}" type="slidenum">
              <a:rPr lang="en-US" smtClean="0"/>
              <a:t>15</a:t>
            </a:fld>
            <a:endParaRPr lang="en-US"/>
          </a:p>
        </p:txBody>
      </p:sp>
    </p:spTree>
    <p:extLst>
      <p:ext uri="{BB962C8B-B14F-4D97-AF65-F5344CB8AC3E}">
        <p14:creationId xmlns:p14="http://schemas.microsoft.com/office/powerpoint/2010/main" val="3376417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838200" y="87332"/>
            <a:ext cx="10515600" cy="1325563"/>
          </a:xfrm>
        </p:spPr>
        <p:txBody>
          <a:bodyPr/>
          <a:lstStyle/>
          <a:p>
            <a:pPr algn="ctr"/>
            <a:r>
              <a:rPr lang="en-US" dirty="0">
                <a:solidFill>
                  <a:schemeClr val="accent2"/>
                </a:solidFill>
                <a:latin typeface="+mn-lt"/>
              </a:rPr>
              <a:t>Clock Generation &amp; UTC - Connections </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791621"/>
            <a:ext cx="121920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local time is generated (by a precise atomic clock) in the form of 5MHz in synch to each other (HK local time).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The time reference point custom board receives the frequency, generate a local PPS and distributes them to the GNSSs and the first distribution stage. It has extra ports to compare the main and spare base cadence.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GNSSs use the input cadence to sync the outputs and have a reference frequency more stable than the internal oscillator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99439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838200" y="87332"/>
            <a:ext cx="10515600" cy="1325563"/>
          </a:xfrm>
        </p:spPr>
        <p:txBody>
          <a:bodyPr/>
          <a:lstStyle/>
          <a:p>
            <a:pPr algn="ctr"/>
            <a:r>
              <a:rPr lang="en-US" dirty="0">
                <a:solidFill>
                  <a:schemeClr val="accent2"/>
                </a:solidFill>
                <a:latin typeface="+mn-lt"/>
              </a:rPr>
              <a:t>Clock Generation &amp; UTC - Connections</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932298"/>
            <a:ext cx="1219200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2 GNSSs receivers (connected to the same antenna) get information from the satellites and measure the time distance between the local PPS and UTC.</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result of this measure is sent to DAQ and used to transform the local tag to UTC</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DAQ monitors the status of the GNSSs and select which one to use</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68416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838200" y="87332"/>
            <a:ext cx="10515600" cy="1325563"/>
          </a:xfrm>
        </p:spPr>
        <p:txBody>
          <a:bodyPr/>
          <a:lstStyle/>
          <a:p>
            <a:pPr algn="ctr"/>
            <a:r>
              <a:rPr lang="en-US" dirty="0">
                <a:solidFill>
                  <a:schemeClr val="accent2"/>
                </a:solidFill>
                <a:latin typeface="+mn-lt"/>
              </a:rPr>
              <a:t>Clock Generation &amp; UTC - Redundancy</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967467"/>
            <a:ext cx="12192000"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full chain (atomic clock, GNSSs (x2), and first distribution stage) is replicated for redundancy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Having a total of 4 GNSS receivers will allow the DAQ to identify if one is malfunctioning . Extra different brands receivers will be also used.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time distance between the 2 chains will be constantly measured and the result sent to DAQ. This info will be used in case of switch from one chain to the other</a:t>
            </a:r>
          </a:p>
        </p:txBody>
      </p:sp>
    </p:spTree>
    <p:extLst>
      <p:ext uri="{BB962C8B-B14F-4D97-AF65-F5344CB8AC3E}">
        <p14:creationId xmlns:p14="http://schemas.microsoft.com/office/powerpoint/2010/main" val="159389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838200" y="87332"/>
            <a:ext cx="10515600" cy="1325563"/>
          </a:xfrm>
        </p:spPr>
        <p:txBody>
          <a:bodyPr/>
          <a:lstStyle/>
          <a:p>
            <a:pPr algn="ctr"/>
            <a:r>
              <a:rPr lang="en-US" dirty="0">
                <a:solidFill>
                  <a:schemeClr val="accent2"/>
                </a:solidFill>
                <a:latin typeface="+mn-lt"/>
              </a:rPr>
              <a:t>Clock Generation &amp; UTC - Reliability</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287528"/>
            <a:ext cx="12192000" cy="4154984"/>
          </a:xfrm>
          <a:prstGeom prst="rect">
            <a:avLst/>
          </a:prstGeom>
          <a:noFill/>
        </p:spPr>
        <p:txBody>
          <a:bodyPr wrap="square" rtlCol="0">
            <a:spAutoFit/>
          </a:bodyPr>
          <a:lstStyle/>
          <a:p>
            <a:pPr marL="457200" indent="-457200">
              <a:buFont typeface="Arial" panose="020B0604020202020204" pitchFamily="34" charset="0"/>
              <a:buChar char="•"/>
            </a:pPr>
            <a:r>
              <a:rPr lang="en-US" sz="2400" dirty="0"/>
              <a:t>Scheduled interventions on components will be performed to reduce the risk of failures</a:t>
            </a:r>
          </a:p>
          <a:p>
            <a:endParaRPr lang="en-US" sz="2400" dirty="0"/>
          </a:p>
          <a:p>
            <a:pPr marL="457200" indent="-457200">
              <a:buFont typeface="Arial" panose="020B0604020202020204" pitchFamily="34" charset="0"/>
              <a:buChar char="•"/>
            </a:pPr>
            <a:r>
              <a:rPr lang="en-US" sz="2400" dirty="0"/>
              <a:t>A third atomic clock will be available at far detector site and periodically turned on. It will serve as cold spare used if the main or the hot spare needs maintenance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All the atomic clocks will be measured against the so-called travelling station every 3 / 4 years.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The GNSS receivers will be changed before the end of life.</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The maintenance cost needs to be included in the budget request </a:t>
            </a:r>
          </a:p>
        </p:txBody>
      </p:sp>
    </p:spTree>
    <p:extLst>
      <p:ext uri="{BB962C8B-B14F-4D97-AF65-F5344CB8AC3E}">
        <p14:creationId xmlns:p14="http://schemas.microsoft.com/office/powerpoint/2010/main" val="394911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838200" y="60325"/>
            <a:ext cx="10515600" cy="844839"/>
          </a:xfrm>
        </p:spPr>
        <p:txBody>
          <a:bodyPr/>
          <a:lstStyle/>
          <a:p>
            <a:pPr algn="ctr"/>
            <a:r>
              <a:rPr lang="en-US" dirty="0">
                <a:solidFill>
                  <a:schemeClr val="accent2"/>
                </a:solidFill>
                <a:latin typeface="+mn-lt"/>
              </a:rPr>
              <a:t>Context</a:t>
            </a:r>
          </a:p>
        </p:txBody>
      </p:sp>
      <p:sp>
        <p:nvSpPr>
          <p:cNvPr id="4" name="Content Placeholder 2">
            <a:extLst>
              <a:ext uri="{FF2B5EF4-FFF2-40B4-BE49-F238E27FC236}">
                <a16:creationId xmlns:a16="http://schemas.microsoft.com/office/drawing/2014/main" id="{77272F8F-FD6A-2343-BBA0-A65F45A88FC8}"/>
              </a:ext>
            </a:extLst>
          </p:cNvPr>
          <p:cNvSpPr txBox="1">
            <a:spLocks/>
          </p:cNvSpPr>
          <p:nvPr/>
        </p:nvSpPr>
        <p:spPr>
          <a:xfrm>
            <a:off x="0" y="1118795"/>
            <a:ext cx="12192000" cy="57392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2"/>
                </a:solidFill>
              </a:rPr>
              <a:t>LPNHE, CEA and INFN have joined forces</a:t>
            </a:r>
            <a:r>
              <a:rPr lang="en-US" sz="2400" dirty="0"/>
              <a:t> to design a full time distribution scheme that has been submitted to the international collaboration in April 2022. The group will be in charge of its construction, commissioning and maintenance.  </a:t>
            </a:r>
            <a:endParaRPr lang="en-US" sz="2400" dirty="0">
              <a:solidFill>
                <a:schemeClr val="accent2"/>
              </a:solidFill>
            </a:endParaRPr>
          </a:p>
          <a:p>
            <a:pPr marL="0" indent="0" algn="ctr">
              <a:buNone/>
            </a:pPr>
            <a:endParaRPr lang="en-US" sz="2400" dirty="0"/>
          </a:p>
          <a:p>
            <a:pPr marL="0" indent="0">
              <a:buNone/>
            </a:pPr>
            <a:r>
              <a:rPr lang="en-US" sz="2400" dirty="0"/>
              <a:t>The proposal envisions to provide a system that fulfills the needs of  the </a:t>
            </a:r>
            <a:r>
              <a:rPr lang="en-US" sz="2400" dirty="0">
                <a:solidFill>
                  <a:schemeClr val="accent2"/>
                </a:solidFill>
              </a:rPr>
              <a:t>HK far detector</a:t>
            </a:r>
            <a:r>
              <a:rPr lang="en-US" sz="2400" dirty="0"/>
              <a:t>. Possible synergies could be found with the time generation system at JPARC, the Intermediate Water Cherenkov detector and the future ND280 upgrades (when integrated in HK).  </a:t>
            </a:r>
          </a:p>
          <a:p>
            <a:pPr marL="0" indent="0">
              <a:buNone/>
            </a:pPr>
            <a:endParaRPr lang="en-US" sz="2400" dirty="0"/>
          </a:p>
          <a:p>
            <a:pPr marL="0" indent="0">
              <a:buNone/>
            </a:pPr>
            <a:endParaRPr lang="en-US" sz="2400" dirty="0"/>
          </a:p>
          <a:p>
            <a:pPr marL="0" indent="0">
              <a:buNone/>
            </a:pPr>
            <a:r>
              <a:rPr lang="en-US" sz="2400" dirty="0"/>
              <a:t>To conceive this proposal, an intense and </a:t>
            </a:r>
            <a:r>
              <a:rPr lang="en-US" sz="2400" dirty="0">
                <a:solidFill>
                  <a:schemeClr val="accent2"/>
                </a:solidFill>
              </a:rPr>
              <a:t>fruitful R&amp;D campaign </a:t>
            </a:r>
            <a:r>
              <a:rPr lang="en-US" sz="2400" dirty="0"/>
              <a:t>has been carried out. The designed time distribution system meets all the far detector requirements.</a:t>
            </a:r>
          </a:p>
          <a:p>
            <a:pPr marL="0" indent="0">
              <a:buNone/>
            </a:pPr>
            <a:endParaRPr lang="en-US" dirty="0"/>
          </a:p>
          <a:p>
            <a:pPr marL="0" indent="0">
              <a:buNone/>
            </a:pPr>
            <a:r>
              <a:rPr lang="en-US" sz="2200" dirty="0">
                <a:solidFill>
                  <a:schemeClr val="accent2"/>
                </a:solidFill>
              </a:rPr>
              <a:t>This program takes advantage of the experience that group members have acquired in designing similar systems for other experiments and of</a:t>
            </a:r>
            <a:r>
              <a:rPr lang="en-US" sz="2200" dirty="0"/>
              <a:t> a very fruitful collaboration with the </a:t>
            </a:r>
            <a:r>
              <a:rPr lang="en-US" sz="2200" dirty="0">
                <a:solidFill>
                  <a:schemeClr val="accent2"/>
                </a:solidFill>
              </a:rPr>
              <a:t>SYRTE</a:t>
            </a:r>
            <a:r>
              <a:rPr lang="en-US" sz="2200" dirty="0"/>
              <a:t> lab (</a:t>
            </a:r>
            <a:r>
              <a:rPr lang="en-US" sz="2200" dirty="0" err="1"/>
              <a:t>Observatoire</a:t>
            </a:r>
            <a:r>
              <a:rPr lang="en-US" sz="2200" dirty="0"/>
              <a:t> de Paris) responsible for the French UTC implementation.</a:t>
            </a:r>
          </a:p>
        </p:txBody>
      </p:sp>
    </p:spTree>
    <p:extLst>
      <p:ext uri="{BB962C8B-B14F-4D97-AF65-F5344CB8AC3E}">
        <p14:creationId xmlns:p14="http://schemas.microsoft.com/office/powerpoint/2010/main" val="4034925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err="1">
                <a:solidFill>
                  <a:schemeClr val="accent2"/>
                </a:solidFill>
                <a:latin typeface="+mn-lt"/>
              </a:rPr>
              <a:t>Septentrio</a:t>
            </a:r>
            <a:r>
              <a:rPr lang="en-US" dirty="0">
                <a:solidFill>
                  <a:schemeClr val="accent2"/>
                </a:solidFill>
                <a:latin typeface="+mn-lt"/>
              </a:rPr>
              <a:t> PolaRx5TR calibration</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325563"/>
            <a:ext cx="12192000" cy="4832092"/>
          </a:xfrm>
          <a:prstGeom prst="rect">
            <a:avLst/>
          </a:prstGeom>
          <a:noFill/>
        </p:spPr>
        <p:txBody>
          <a:bodyPr wrap="square" rtlCol="0">
            <a:spAutoFit/>
          </a:bodyPr>
          <a:lstStyle/>
          <a:p>
            <a:r>
              <a:rPr lang="en-US" sz="2800" dirty="0"/>
              <a:t>Our receiver (RINEX name: LPN1) was calibrated against one at </a:t>
            </a:r>
            <a:r>
              <a:rPr lang="en-US" sz="2800" dirty="0" err="1"/>
              <a:t>Observatoire</a:t>
            </a:r>
            <a:r>
              <a:rPr lang="en-US" sz="2800" dirty="0"/>
              <a:t> de Paris (OP73) in turn calibrated against a travelling station from Bureau International de </a:t>
            </a:r>
            <a:r>
              <a:rPr lang="en-US" sz="2800" dirty="0" err="1"/>
              <a:t>Poids</a:t>
            </a:r>
            <a:r>
              <a:rPr lang="en-US" sz="2800" dirty="0"/>
              <a:t> et de </a:t>
            </a:r>
            <a:r>
              <a:rPr lang="en-US" sz="2800" dirty="0" err="1"/>
              <a:t>Mesures</a:t>
            </a:r>
            <a:r>
              <a:rPr lang="en-US" sz="2800" dirty="0"/>
              <a:t> (BIPM, responsible of defining UTC). OP73 is then a so-called level 1 receiver and LPN1 has been calibrated as a level 2.</a:t>
            </a:r>
          </a:p>
          <a:p>
            <a:endParaRPr lang="en-US" sz="2800" dirty="0"/>
          </a:p>
          <a:p>
            <a:r>
              <a:rPr lang="en-US" sz="2800" dirty="0"/>
              <a:t>The receiver internal delays were measured for both GPS and Galileo constellations. </a:t>
            </a:r>
          </a:p>
          <a:p>
            <a:endParaRPr lang="en-US" sz="2800" dirty="0"/>
          </a:p>
          <a:p>
            <a:r>
              <a:rPr lang="en-US" sz="2800" dirty="0"/>
              <a:t>The combined uncertainty of the LPN1 station hardware delays calibration is 4 ns. This is the conventional uncertainty applied after a “direct calibration” in the TAI system. </a:t>
            </a:r>
          </a:p>
        </p:txBody>
      </p:sp>
    </p:spTree>
    <p:extLst>
      <p:ext uri="{BB962C8B-B14F-4D97-AF65-F5344CB8AC3E}">
        <p14:creationId xmlns:p14="http://schemas.microsoft.com/office/powerpoint/2010/main" val="4194680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err="1">
                <a:solidFill>
                  <a:schemeClr val="accent2"/>
                </a:solidFill>
                <a:latin typeface="+mn-lt"/>
              </a:rPr>
              <a:t>Septentrio</a:t>
            </a:r>
            <a:r>
              <a:rPr lang="en-US" dirty="0">
                <a:solidFill>
                  <a:schemeClr val="accent2"/>
                </a:solidFill>
                <a:latin typeface="+mn-lt"/>
              </a:rPr>
              <a:t> PolaRx5TR calibration</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325563"/>
            <a:ext cx="12192000" cy="954107"/>
          </a:xfrm>
          <a:prstGeom prst="rect">
            <a:avLst/>
          </a:prstGeom>
          <a:noFill/>
        </p:spPr>
        <p:txBody>
          <a:bodyPr wrap="square" rtlCol="0">
            <a:spAutoFit/>
          </a:bodyPr>
          <a:lstStyle/>
          <a:p>
            <a:r>
              <a:rPr lang="en-US" sz="2800" dirty="0"/>
              <a:t>The two tables correspond to GPS (P1 and P2 codes) and Galileo (E1 and E2a) codes.  </a:t>
            </a:r>
          </a:p>
        </p:txBody>
      </p:sp>
      <p:pic>
        <p:nvPicPr>
          <p:cNvPr id="5" name="Picture 4">
            <a:extLst>
              <a:ext uri="{FF2B5EF4-FFF2-40B4-BE49-F238E27FC236}">
                <a16:creationId xmlns:a16="http://schemas.microsoft.com/office/drawing/2014/main" id="{4BCF9E7B-E776-8949-83CD-70BF5C5A0DD7}"/>
              </a:ext>
            </a:extLst>
          </p:cNvPr>
          <p:cNvPicPr>
            <a:picLocks noChangeAspect="1"/>
          </p:cNvPicPr>
          <p:nvPr/>
        </p:nvPicPr>
        <p:blipFill>
          <a:blip r:embed="rId2"/>
          <a:stretch>
            <a:fillRect/>
          </a:stretch>
        </p:blipFill>
        <p:spPr>
          <a:xfrm>
            <a:off x="177321" y="2504283"/>
            <a:ext cx="11812279" cy="1178720"/>
          </a:xfrm>
          <a:prstGeom prst="rect">
            <a:avLst/>
          </a:prstGeom>
        </p:spPr>
      </p:pic>
      <p:pic>
        <p:nvPicPr>
          <p:cNvPr id="6" name="Picture 5">
            <a:extLst>
              <a:ext uri="{FF2B5EF4-FFF2-40B4-BE49-F238E27FC236}">
                <a16:creationId xmlns:a16="http://schemas.microsoft.com/office/drawing/2014/main" id="{D79C1DD7-44BE-014F-9B60-469B636B0F2A}"/>
              </a:ext>
            </a:extLst>
          </p:cNvPr>
          <p:cNvPicPr>
            <a:picLocks noChangeAspect="1"/>
          </p:cNvPicPr>
          <p:nvPr/>
        </p:nvPicPr>
        <p:blipFill>
          <a:blip r:embed="rId3"/>
          <a:stretch>
            <a:fillRect/>
          </a:stretch>
        </p:blipFill>
        <p:spPr>
          <a:xfrm>
            <a:off x="177320" y="4217945"/>
            <a:ext cx="11812279" cy="1166338"/>
          </a:xfrm>
          <a:prstGeom prst="rect">
            <a:avLst/>
          </a:prstGeom>
        </p:spPr>
      </p:pic>
      <p:sp>
        <p:nvSpPr>
          <p:cNvPr id="7" name="TextBox 6">
            <a:extLst>
              <a:ext uri="{FF2B5EF4-FFF2-40B4-BE49-F238E27FC236}">
                <a16:creationId xmlns:a16="http://schemas.microsoft.com/office/drawing/2014/main" id="{5EF4F84F-1652-FC4E-9D70-17FD5BF2B366}"/>
              </a:ext>
            </a:extLst>
          </p:cNvPr>
          <p:cNvSpPr txBox="1"/>
          <p:nvPr/>
        </p:nvSpPr>
        <p:spPr>
          <a:xfrm>
            <a:off x="0" y="5621278"/>
            <a:ext cx="12192000" cy="954107"/>
          </a:xfrm>
          <a:prstGeom prst="rect">
            <a:avLst/>
          </a:prstGeom>
          <a:noFill/>
        </p:spPr>
        <p:txBody>
          <a:bodyPr wrap="square" rtlCol="0">
            <a:spAutoFit/>
          </a:bodyPr>
          <a:lstStyle/>
          <a:p>
            <a:r>
              <a:rPr lang="en-US" sz="2800" dirty="0"/>
              <a:t>The values will be configured in the receiver and a correction will be applied to the UTC time. Mixing the two constellations' data will be done to provide the UTC time.</a:t>
            </a:r>
          </a:p>
        </p:txBody>
      </p:sp>
    </p:spTree>
    <p:extLst>
      <p:ext uri="{BB962C8B-B14F-4D97-AF65-F5344CB8AC3E}">
        <p14:creationId xmlns:p14="http://schemas.microsoft.com/office/powerpoint/2010/main" val="2149301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Time Base and UTC Characterization</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017898"/>
            <a:ext cx="12192000" cy="4401205"/>
          </a:xfrm>
          <a:prstGeom prst="rect">
            <a:avLst/>
          </a:prstGeom>
          <a:noFill/>
        </p:spPr>
        <p:txBody>
          <a:bodyPr wrap="square" rtlCol="0">
            <a:spAutoFit/>
          </a:bodyPr>
          <a:lstStyle/>
          <a:p>
            <a:r>
              <a:rPr lang="en-US" sz="3200" dirty="0"/>
              <a:t>The work on the time base characterization continues and an extensive test campaign is ongoing (thanks mainly to Lucille </a:t>
            </a:r>
            <a:r>
              <a:rPr lang="en-US" sz="3200" dirty="0" err="1"/>
              <a:t>Mellet</a:t>
            </a:r>
            <a:r>
              <a:rPr lang="en-US" sz="3200" dirty="0"/>
              <a:t>, Vincent </a:t>
            </a:r>
            <a:r>
              <a:rPr lang="en-US" sz="3200" dirty="0" err="1"/>
              <a:t>Voisin</a:t>
            </a:r>
            <a:r>
              <a:rPr lang="en-US" sz="3200" dirty="0"/>
              <a:t> and Mathieu </a:t>
            </a:r>
            <a:r>
              <a:rPr lang="en-US" sz="3200" dirty="0" err="1"/>
              <a:t>Guige</a:t>
            </a:r>
            <a:r>
              <a:rPr lang="en-US" sz="3200" dirty="0"/>
              <a:t>).</a:t>
            </a:r>
          </a:p>
          <a:p>
            <a:endParaRPr lang="en-US" sz="3200" dirty="0"/>
          </a:p>
          <a:p>
            <a:r>
              <a:rPr lang="en-US" sz="3200" dirty="0"/>
              <a:t>Most of the results are summarized here:</a:t>
            </a:r>
          </a:p>
          <a:p>
            <a:endParaRPr lang="en-US" sz="2000" dirty="0"/>
          </a:p>
          <a:p>
            <a:r>
              <a:rPr lang="en-US" dirty="0"/>
              <a:t>https://indico-</a:t>
            </a:r>
            <a:r>
              <a:rPr lang="en-US" dirty="0" err="1"/>
              <a:t>sk.icrr.u</a:t>
            </a:r>
            <a:r>
              <a:rPr lang="en-US" dirty="0"/>
              <a:t>-</a:t>
            </a:r>
            <a:r>
              <a:rPr lang="en-US" dirty="0" err="1"/>
              <a:t>tokyo.ac.jp</a:t>
            </a:r>
            <a:r>
              <a:rPr lang="en-US" dirty="0"/>
              <a:t>/event/7332/contributions/22011/attachments/20557/26254/LPNHE_timingsystem_R%26D.pdf </a:t>
            </a:r>
          </a:p>
          <a:p>
            <a:endParaRPr lang="en-US" sz="3200" dirty="0"/>
          </a:p>
          <a:p>
            <a:r>
              <a:rPr lang="en-US" sz="3200" dirty="0"/>
              <a:t>I give just a quick recap: </a:t>
            </a:r>
          </a:p>
        </p:txBody>
      </p:sp>
    </p:spTree>
    <p:extLst>
      <p:ext uri="{BB962C8B-B14F-4D97-AF65-F5344CB8AC3E}">
        <p14:creationId xmlns:p14="http://schemas.microsoft.com/office/powerpoint/2010/main" val="2951089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Kind of Test Performed </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325563"/>
            <a:ext cx="12192000" cy="3539430"/>
          </a:xfrm>
          <a:prstGeom prst="rect">
            <a:avLst/>
          </a:prstGeom>
          <a:noFill/>
        </p:spPr>
        <p:txBody>
          <a:bodyPr wrap="square" rtlCol="0">
            <a:spAutoFit/>
          </a:bodyPr>
          <a:lstStyle/>
          <a:p>
            <a:r>
              <a:rPr lang="en-US" sz="2800" dirty="0"/>
              <a:t>We basically perform 2 kind of tests:</a:t>
            </a:r>
          </a:p>
          <a:p>
            <a:endParaRPr lang="en-US" sz="2800" dirty="0"/>
          </a:p>
          <a:p>
            <a:pPr marL="457200" indent="-457200">
              <a:buFontTx/>
              <a:buChar char="-"/>
            </a:pPr>
            <a:r>
              <a:rPr lang="en-US" sz="2800" dirty="0"/>
              <a:t>Local time base characterization. Test our proposed concept on real hardware </a:t>
            </a:r>
          </a:p>
          <a:p>
            <a:pPr marL="457200" indent="-457200">
              <a:buFontTx/>
              <a:buChar char="-"/>
            </a:pPr>
            <a:endParaRPr lang="en-US" sz="2800" dirty="0"/>
          </a:p>
          <a:p>
            <a:pPr marL="457200" indent="-457200">
              <a:buFontTx/>
              <a:buChar char="-"/>
            </a:pPr>
            <a:r>
              <a:rPr lang="en-US" sz="2800" dirty="0"/>
              <a:t>Time transfer via common view: a method to measure two local time bases using the GNSS data. This method is implemented using the files published regularly by UTC(k) labs (</a:t>
            </a:r>
            <a:r>
              <a:rPr lang="en-US" sz="2800" dirty="0" err="1"/>
              <a:t>Syrte</a:t>
            </a:r>
            <a:r>
              <a:rPr lang="en-US" sz="2800" dirty="0"/>
              <a:t> in our case).</a:t>
            </a:r>
          </a:p>
          <a:p>
            <a:pPr marL="457200" indent="-457200">
              <a:buFontTx/>
              <a:buChar char="-"/>
            </a:pPr>
            <a:endParaRPr lang="en-US" sz="2800" dirty="0"/>
          </a:p>
        </p:txBody>
      </p:sp>
    </p:spTree>
    <p:extLst>
      <p:ext uri="{BB962C8B-B14F-4D97-AF65-F5344CB8AC3E}">
        <p14:creationId xmlns:p14="http://schemas.microsoft.com/office/powerpoint/2010/main" val="1845771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Local Time Base Characterization</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008501"/>
            <a:ext cx="12192000" cy="1815882"/>
          </a:xfrm>
          <a:prstGeom prst="rect">
            <a:avLst/>
          </a:prstGeom>
          <a:noFill/>
        </p:spPr>
        <p:txBody>
          <a:bodyPr wrap="square" rtlCol="0">
            <a:spAutoFit/>
          </a:bodyPr>
          <a:lstStyle/>
          <a:p>
            <a:r>
              <a:rPr lang="en-US" sz="2800" dirty="0"/>
              <a:t>For this test we use 1Rb clock sending 1 PPS and 10 MHz clock to the </a:t>
            </a:r>
            <a:r>
              <a:rPr lang="en-US" sz="2800" dirty="0" err="1"/>
              <a:t>Spetentrio</a:t>
            </a:r>
            <a:r>
              <a:rPr lang="en-US" sz="2800" dirty="0"/>
              <a:t> receiver. Thanks to the time transfer algorithm, we can estimate the drift of our local time base with respect to GNSS time (only GPS in this case)</a:t>
            </a:r>
          </a:p>
          <a:p>
            <a:endParaRPr lang="en-US" sz="2800" dirty="0"/>
          </a:p>
        </p:txBody>
      </p:sp>
      <p:sp>
        <p:nvSpPr>
          <p:cNvPr id="4" name="Rectangle 3">
            <a:extLst>
              <a:ext uri="{FF2B5EF4-FFF2-40B4-BE49-F238E27FC236}">
                <a16:creationId xmlns:a16="http://schemas.microsoft.com/office/drawing/2014/main" id="{A9444E88-641E-9E2B-49AF-F9D53AE04994}"/>
              </a:ext>
            </a:extLst>
          </p:cNvPr>
          <p:cNvSpPr/>
          <p:nvPr/>
        </p:nvSpPr>
        <p:spPr>
          <a:xfrm>
            <a:off x="266700" y="3429000"/>
            <a:ext cx="14351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Rb </a:t>
            </a:r>
            <a:r>
              <a:rPr lang="en-US" dirty="0" err="1"/>
              <a:t>clk</a:t>
            </a:r>
            <a:endParaRPr lang="en-US" dirty="0"/>
          </a:p>
        </p:txBody>
      </p:sp>
      <p:sp>
        <p:nvSpPr>
          <p:cNvPr id="5" name="Rectangle 4">
            <a:extLst>
              <a:ext uri="{FF2B5EF4-FFF2-40B4-BE49-F238E27FC236}">
                <a16:creationId xmlns:a16="http://schemas.microsoft.com/office/drawing/2014/main" id="{69D9E857-A37F-866A-73B0-8DB5CA6F6B19}"/>
              </a:ext>
            </a:extLst>
          </p:cNvPr>
          <p:cNvSpPr/>
          <p:nvPr/>
        </p:nvSpPr>
        <p:spPr>
          <a:xfrm>
            <a:off x="2832100" y="3429000"/>
            <a:ext cx="17653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a:t>
            </a:r>
          </a:p>
        </p:txBody>
      </p:sp>
      <p:cxnSp>
        <p:nvCxnSpPr>
          <p:cNvPr id="7" name="Straight Arrow Connector 6">
            <a:extLst>
              <a:ext uri="{FF2B5EF4-FFF2-40B4-BE49-F238E27FC236}">
                <a16:creationId xmlns:a16="http://schemas.microsoft.com/office/drawing/2014/main" id="{62BF4B60-FA8D-B64A-899A-0E3E8575C459}"/>
              </a:ext>
            </a:extLst>
          </p:cNvPr>
          <p:cNvCxnSpPr/>
          <p:nvPr/>
        </p:nvCxnSpPr>
        <p:spPr>
          <a:xfrm>
            <a:off x="1701800" y="3632200"/>
            <a:ext cx="113030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75EE0DC-F7A6-FC97-5571-DAD886CEF053}"/>
              </a:ext>
            </a:extLst>
          </p:cNvPr>
          <p:cNvCxnSpPr/>
          <p:nvPr/>
        </p:nvCxnSpPr>
        <p:spPr>
          <a:xfrm>
            <a:off x="1701800" y="4152900"/>
            <a:ext cx="113030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FFC72AC-5760-B8FE-47C0-C27A750EF828}"/>
              </a:ext>
            </a:extLst>
          </p:cNvPr>
          <p:cNvSpPr txBox="1"/>
          <p:nvPr/>
        </p:nvSpPr>
        <p:spPr>
          <a:xfrm>
            <a:off x="2003095" y="3262868"/>
            <a:ext cx="527709" cy="369332"/>
          </a:xfrm>
          <a:prstGeom prst="rect">
            <a:avLst/>
          </a:prstGeom>
          <a:noFill/>
        </p:spPr>
        <p:txBody>
          <a:bodyPr wrap="none" rtlCol="0">
            <a:spAutoFit/>
          </a:bodyPr>
          <a:lstStyle/>
          <a:p>
            <a:r>
              <a:rPr lang="en-US" dirty="0"/>
              <a:t>PPS</a:t>
            </a:r>
          </a:p>
        </p:txBody>
      </p:sp>
      <p:sp>
        <p:nvSpPr>
          <p:cNvPr id="12" name="TextBox 11">
            <a:extLst>
              <a:ext uri="{FF2B5EF4-FFF2-40B4-BE49-F238E27FC236}">
                <a16:creationId xmlns:a16="http://schemas.microsoft.com/office/drawing/2014/main" id="{60A228AB-E0CC-B64F-6559-DA0C453B0844}"/>
              </a:ext>
            </a:extLst>
          </p:cNvPr>
          <p:cNvSpPr txBox="1"/>
          <p:nvPr/>
        </p:nvSpPr>
        <p:spPr>
          <a:xfrm>
            <a:off x="1821091" y="3808968"/>
            <a:ext cx="904415" cy="369332"/>
          </a:xfrm>
          <a:prstGeom prst="rect">
            <a:avLst/>
          </a:prstGeom>
          <a:noFill/>
        </p:spPr>
        <p:txBody>
          <a:bodyPr wrap="none" rtlCol="0">
            <a:spAutoFit/>
          </a:bodyPr>
          <a:lstStyle/>
          <a:p>
            <a:r>
              <a:rPr lang="en-US" dirty="0"/>
              <a:t>10 MHz</a:t>
            </a:r>
          </a:p>
        </p:txBody>
      </p:sp>
      <p:sp>
        <p:nvSpPr>
          <p:cNvPr id="9" name="Down Arrow 8">
            <a:extLst>
              <a:ext uri="{FF2B5EF4-FFF2-40B4-BE49-F238E27FC236}">
                <a16:creationId xmlns:a16="http://schemas.microsoft.com/office/drawing/2014/main" id="{C9715776-59CC-33A0-6F82-999D81B8F46F}"/>
              </a:ext>
            </a:extLst>
          </p:cNvPr>
          <p:cNvSpPr/>
          <p:nvPr/>
        </p:nvSpPr>
        <p:spPr>
          <a:xfrm>
            <a:off x="3444875" y="4343400"/>
            <a:ext cx="539750" cy="6985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2A0FCD-DAA3-A24C-A16A-9227E07E2C80}"/>
              </a:ext>
            </a:extLst>
          </p:cNvPr>
          <p:cNvSpPr txBox="1"/>
          <p:nvPr/>
        </p:nvSpPr>
        <p:spPr>
          <a:xfrm>
            <a:off x="1298484" y="6211669"/>
            <a:ext cx="3298916" cy="646331"/>
          </a:xfrm>
          <a:prstGeom prst="rect">
            <a:avLst/>
          </a:prstGeom>
          <a:noFill/>
        </p:spPr>
        <p:txBody>
          <a:bodyPr wrap="none" rtlCol="0">
            <a:spAutoFit/>
          </a:bodyPr>
          <a:lstStyle/>
          <a:p>
            <a:r>
              <a:rPr lang="en-US" dirty="0"/>
              <a:t>CGGTTS file with time distance </a:t>
            </a:r>
          </a:p>
          <a:p>
            <a:r>
              <a:rPr lang="en-US" dirty="0"/>
              <a:t>Between local time and GPS time</a:t>
            </a:r>
          </a:p>
        </p:txBody>
      </p:sp>
      <p:pic>
        <p:nvPicPr>
          <p:cNvPr id="13" name="Picture 12">
            <a:extLst>
              <a:ext uri="{FF2B5EF4-FFF2-40B4-BE49-F238E27FC236}">
                <a16:creationId xmlns:a16="http://schemas.microsoft.com/office/drawing/2014/main" id="{B025BA3F-2380-6E56-4E1C-CAFC0DAF413C}"/>
              </a:ext>
            </a:extLst>
          </p:cNvPr>
          <p:cNvPicPr>
            <a:picLocks noChangeAspect="1"/>
          </p:cNvPicPr>
          <p:nvPr/>
        </p:nvPicPr>
        <p:blipFill>
          <a:blip r:embed="rId2"/>
          <a:stretch>
            <a:fillRect/>
          </a:stretch>
        </p:blipFill>
        <p:spPr>
          <a:xfrm>
            <a:off x="4898696" y="2824383"/>
            <a:ext cx="7057192" cy="3499068"/>
          </a:xfrm>
          <a:prstGeom prst="rect">
            <a:avLst/>
          </a:prstGeom>
        </p:spPr>
      </p:pic>
      <p:sp>
        <p:nvSpPr>
          <p:cNvPr id="14" name="Rectangle 13">
            <a:extLst>
              <a:ext uri="{FF2B5EF4-FFF2-40B4-BE49-F238E27FC236}">
                <a16:creationId xmlns:a16="http://schemas.microsoft.com/office/drawing/2014/main" id="{387A9900-22C6-4162-91E8-AC98B1A51A80}"/>
              </a:ext>
            </a:extLst>
          </p:cNvPr>
          <p:cNvSpPr/>
          <p:nvPr/>
        </p:nvSpPr>
        <p:spPr>
          <a:xfrm>
            <a:off x="7906674" y="4826593"/>
            <a:ext cx="636105" cy="1504948"/>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AB0D0A2-DF04-2BDB-BAF1-8418A7A9EAD6}"/>
              </a:ext>
            </a:extLst>
          </p:cNvPr>
          <p:cNvGrpSpPr/>
          <p:nvPr/>
        </p:nvGrpSpPr>
        <p:grpSpPr>
          <a:xfrm>
            <a:off x="3340929" y="5169584"/>
            <a:ext cx="747641" cy="914400"/>
            <a:chOff x="3321311" y="3603937"/>
            <a:chExt cx="747641" cy="914400"/>
          </a:xfrm>
        </p:grpSpPr>
        <p:grpSp>
          <p:nvGrpSpPr>
            <p:cNvPr id="18" name="Group 17">
              <a:extLst>
                <a:ext uri="{FF2B5EF4-FFF2-40B4-BE49-F238E27FC236}">
                  <a16:creationId xmlns:a16="http://schemas.microsoft.com/office/drawing/2014/main" id="{B3090D0E-29FC-468F-FAFF-1B1102BB090A}"/>
                </a:ext>
              </a:extLst>
            </p:cNvPr>
            <p:cNvGrpSpPr/>
            <p:nvPr/>
          </p:nvGrpSpPr>
          <p:grpSpPr>
            <a:xfrm>
              <a:off x="3321311" y="3603937"/>
              <a:ext cx="747641" cy="914400"/>
              <a:chOff x="3321311" y="3603937"/>
              <a:chExt cx="747641" cy="914400"/>
            </a:xfrm>
          </p:grpSpPr>
          <p:sp>
            <p:nvSpPr>
              <p:cNvPr id="20" name="Folded Corner 19">
                <a:extLst>
                  <a:ext uri="{FF2B5EF4-FFF2-40B4-BE49-F238E27FC236}">
                    <a16:creationId xmlns:a16="http://schemas.microsoft.com/office/drawing/2014/main" id="{A41D6242-388F-87E4-7B65-0CA63B2516F1}"/>
                  </a:ext>
                </a:extLst>
              </p:cNvPr>
              <p:cNvSpPr/>
              <p:nvPr/>
            </p:nvSpPr>
            <p:spPr>
              <a:xfrm>
                <a:off x="3321311" y="3603937"/>
                <a:ext cx="747641" cy="914400"/>
              </a:xfrm>
              <a:prstGeom prst="foldedCorne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7B441FC2-3F06-49A1-B08E-846C1C26A435}"/>
                  </a:ext>
                </a:extLst>
              </p:cNvPr>
              <p:cNvCxnSpPr/>
              <p:nvPr/>
            </p:nvCxnSpPr>
            <p:spPr>
              <a:xfrm>
                <a:off x="3321311" y="3734316"/>
                <a:ext cx="7476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101B554-595B-970F-C144-83ECC83AC72E}"/>
                  </a:ext>
                </a:extLst>
              </p:cNvPr>
              <p:cNvCxnSpPr/>
              <p:nvPr/>
            </p:nvCxnSpPr>
            <p:spPr>
              <a:xfrm>
                <a:off x="3321311" y="3886716"/>
                <a:ext cx="7476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B358BA-3F40-9960-3DB0-60449B1C4F2B}"/>
                  </a:ext>
                </a:extLst>
              </p:cNvPr>
              <p:cNvCxnSpPr/>
              <p:nvPr/>
            </p:nvCxnSpPr>
            <p:spPr>
              <a:xfrm>
                <a:off x="3321311" y="4026416"/>
                <a:ext cx="7476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578FB7-29AA-C133-58A0-71968AACCBAA}"/>
                  </a:ext>
                </a:extLst>
              </p:cNvPr>
              <p:cNvCxnSpPr/>
              <p:nvPr/>
            </p:nvCxnSpPr>
            <p:spPr>
              <a:xfrm>
                <a:off x="3321311" y="4140716"/>
                <a:ext cx="74764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95B2484C-A26B-522B-9E44-33BB31489357}"/>
                </a:ext>
              </a:extLst>
            </p:cNvPr>
            <p:cNvSpPr txBox="1"/>
            <p:nvPr/>
          </p:nvSpPr>
          <p:spPr>
            <a:xfrm>
              <a:off x="3336784" y="4192852"/>
              <a:ext cx="682431" cy="276999"/>
            </a:xfrm>
            <a:prstGeom prst="rect">
              <a:avLst/>
            </a:prstGeom>
            <a:noFill/>
          </p:spPr>
          <p:txBody>
            <a:bodyPr wrap="none" rtlCol="0">
              <a:spAutoFit/>
            </a:bodyPr>
            <a:lstStyle/>
            <a:p>
              <a:r>
                <a:rPr lang="en-US" sz="1200" dirty="0">
                  <a:solidFill>
                    <a:schemeClr val="accent1"/>
                  </a:solidFill>
                </a:rPr>
                <a:t>CGGTTS</a:t>
              </a:r>
              <a:endParaRPr lang="en-US" dirty="0">
                <a:solidFill>
                  <a:schemeClr val="accent1"/>
                </a:solidFill>
              </a:endParaRPr>
            </a:p>
          </p:txBody>
        </p:sp>
      </p:grpSp>
    </p:spTree>
    <p:extLst>
      <p:ext uri="{BB962C8B-B14F-4D97-AF65-F5344CB8AC3E}">
        <p14:creationId xmlns:p14="http://schemas.microsoft.com/office/powerpoint/2010/main" val="1904166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Local Time Base Characterization</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4783667"/>
            <a:ext cx="12192000" cy="2123658"/>
          </a:xfrm>
          <a:prstGeom prst="rect">
            <a:avLst/>
          </a:prstGeom>
          <a:noFill/>
        </p:spPr>
        <p:txBody>
          <a:bodyPr wrap="square" rtlCol="0">
            <a:spAutoFit/>
          </a:bodyPr>
          <a:lstStyle/>
          <a:p>
            <a:r>
              <a:rPr lang="en-US" sz="2800" dirty="0"/>
              <a:t>The “raw” plot (left), as produced from the receiver, shows a liner drift, as expected for the Rb clock. Once removed we can see that the clock “noise”. </a:t>
            </a:r>
          </a:p>
          <a:p>
            <a:endParaRPr lang="en-US" sz="2800" dirty="0"/>
          </a:p>
          <a:p>
            <a:r>
              <a:rPr lang="en-US" sz="2000" dirty="0">
                <a:solidFill>
                  <a:srgbClr val="FF0000"/>
                </a:solidFill>
              </a:rPr>
              <a:t>(from Lucille’s talk cited before)   </a:t>
            </a:r>
          </a:p>
          <a:p>
            <a:endParaRPr lang="en-US" sz="2800" dirty="0"/>
          </a:p>
        </p:txBody>
      </p:sp>
      <p:pic>
        <p:nvPicPr>
          <p:cNvPr id="1025" name="Picture 1" descr="page7image53683344">
            <a:extLst>
              <a:ext uri="{FF2B5EF4-FFF2-40B4-BE49-F238E27FC236}">
                <a16:creationId xmlns:a16="http://schemas.microsoft.com/office/drawing/2014/main" id="{BE85AC6D-4983-B5CA-51BB-581868874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63" y="1325563"/>
            <a:ext cx="5146670" cy="27325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7image53677728">
            <a:extLst>
              <a:ext uri="{FF2B5EF4-FFF2-40B4-BE49-F238E27FC236}">
                <a16:creationId xmlns:a16="http://schemas.microsoft.com/office/drawing/2014/main" id="{4999E202-3802-115A-5538-5530762CD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21214"/>
            <a:ext cx="4708613" cy="273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219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What Do We Do With It?</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4783667"/>
            <a:ext cx="12192000" cy="1815882"/>
          </a:xfrm>
          <a:prstGeom prst="rect">
            <a:avLst/>
          </a:prstGeom>
          <a:noFill/>
        </p:spPr>
        <p:txBody>
          <a:bodyPr wrap="square" rtlCol="0">
            <a:spAutoFit/>
          </a:bodyPr>
          <a:lstStyle/>
          <a:p>
            <a:r>
              <a:rPr lang="en-US" sz="2800" dirty="0"/>
              <a:t>Extracting the drift from the left plot will allow us to precisely correlate the local time base (used to time tag the events) to GNSS time. Once done we can calculate the uncertainty on it (right plot). In this case is about 4 ns over 6 days (random walk).</a:t>
            </a:r>
          </a:p>
        </p:txBody>
      </p:sp>
      <p:pic>
        <p:nvPicPr>
          <p:cNvPr id="1025" name="Picture 1" descr="page7image53683344">
            <a:extLst>
              <a:ext uri="{FF2B5EF4-FFF2-40B4-BE49-F238E27FC236}">
                <a16:creationId xmlns:a16="http://schemas.microsoft.com/office/drawing/2014/main" id="{BE85AC6D-4983-B5CA-51BB-581868874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63" y="1325563"/>
            <a:ext cx="5146670" cy="27325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7image53677728">
            <a:extLst>
              <a:ext uri="{FF2B5EF4-FFF2-40B4-BE49-F238E27FC236}">
                <a16:creationId xmlns:a16="http://schemas.microsoft.com/office/drawing/2014/main" id="{4999E202-3802-115A-5538-5530762CD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21214"/>
            <a:ext cx="4708613" cy="2736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9D7B28-BFCA-B132-9B6A-5DB6DDF8D7E1}"/>
              </a:ext>
            </a:extLst>
          </p:cNvPr>
          <p:cNvSpPr txBox="1"/>
          <p:nvPr/>
        </p:nvSpPr>
        <p:spPr>
          <a:xfrm>
            <a:off x="8898534" y="6488668"/>
            <a:ext cx="3293466" cy="369332"/>
          </a:xfrm>
          <a:prstGeom prst="rect">
            <a:avLst/>
          </a:prstGeom>
          <a:noFill/>
        </p:spPr>
        <p:txBody>
          <a:bodyPr wrap="none" rtlCol="0">
            <a:spAutoFit/>
          </a:bodyPr>
          <a:lstStyle/>
          <a:p>
            <a:r>
              <a:rPr lang="en-US" dirty="0">
                <a:solidFill>
                  <a:srgbClr val="FF0000"/>
                </a:solidFill>
              </a:rPr>
              <a:t>(from Lucille’s talk cited before)   </a:t>
            </a:r>
          </a:p>
        </p:txBody>
      </p:sp>
    </p:spTree>
    <p:extLst>
      <p:ext uri="{BB962C8B-B14F-4D97-AF65-F5344CB8AC3E}">
        <p14:creationId xmlns:p14="http://schemas.microsoft.com/office/powerpoint/2010/main" val="113091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How Accurate Is This Method?</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5123987"/>
            <a:ext cx="12192000" cy="1631216"/>
          </a:xfrm>
          <a:prstGeom prst="rect">
            <a:avLst/>
          </a:prstGeom>
          <a:noFill/>
        </p:spPr>
        <p:txBody>
          <a:bodyPr wrap="square" rtlCol="0">
            <a:spAutoFit/>
          </a:bodyPr>
          <a:lstStyle/>
          <a:p>
            <a:r>
              <a:rPr lang="en-US" sz="2000" dirty="0"/>
              <a:t>To evaluate our drift estimation method, we have done the following measure:</a:t>
            </a:r>
          </a:p>
          <a:p>
            <a:r>
              <a:rPr lang="en-US" sz="2000" dirty="0"/>
              <a:t>-    We have created a CGGTTS form the GNSS steered by Rb clock (as before). </a:t>
            </a:r>
          </a:p>
          <a:p>
            <a:pPr marL="342900" indent="-342900">
              <a:buFontTx/>
              <a:buChar char="-"/>
            </a:pPr>
            <a:r>
              <a:rPr lang="en-US" sz="2000" dirty="0"/>
              <a:t>Then we have used the time transfer technique to measure the time distance between our Rb clock to SYRTE UTC(OP) via common view method. </a:t>
            </a:r>
          </a:p>
          <a:p>
            <a:pPr marL="342900" indent="-342900">
              <a:buFontTx/>
              <a:buChar char="-"/>
            </a:pPr>
            <a:r>
              <a:rPr lang="en-US" sz="2000" dirty="0"/>
              <a:t>Finally, we have compared this time distance with the one measured via the counter.</a:t>
            </a:r>
          </a:p>
        </p:txBody>
      </p:sp>
      <p:sp>
        <p:nvSpPr>
          <p:cNvPr id="6" name="Rectangle 5">
            <a:extLst>
              <a:ext uri="{FF2B5EF4-FFF2-40B4-BE49-F238E27FC236}">
                <a16:creationId xmlns:a16="http://schemas.microsoft.com/office/drawing/2014/main" id="{54AC81CC-AE6A-2443-1704-25A221217F74}"/>
              </a:ext>
            </a:extLst>
          </p:cNvPr>
          <p:cNvSpPr/>
          <p:nvPr/>
        </p:nvSpPr>
        <p:spPr>
          <a:xfrm>
            <a:off x="266700" y="1935665"/>
            <a:ext cx="14351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Rb </a:t>
            </a:r>
            <a:r>
              <a:rPr lang="en-US" dirty="0" err="1"/>
              <a:t>clk</a:t>
            </a:r>
            <a:endParaRPr lang="en-US" dirty="0"/>
          </a:p>
        </p:txBody>
      </p:sp>
      <p:sp>
        <p:nvSpPr>
          <p:cNvPr id="7" name="Rectangle 6">
            <a:extLst>
              <a:ext uri="{FF2B5EF4-FFF2-40B4-BE49-F238E27FC236}">
                <a16:creationId xmlns:a16="http://schemas.microsoft.com/office/drawing/2014/main" id="{D8723384-7931-40DA-9A7A-7901E3132230}"/>
              </a:ext>
            </a:extLst>
          </p:cNvPr>
          <p:cNvSpPr/>
          <p:nvPr/>
        </p:nvSpPr>
        <p:spPr>
          <a:xfrm>
            <a:off x="2832100" y="1935665"/>
            <a:ext cx="17653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a:t>
            </a:r>
          </a:p>
        </p:txBody>
      </p:sp>
      <p:cxnSp>
        <p:nvCxnSpPr>
          <p:cNvPr id="8" name="Straight Arrow Connector 7">
            <a:extLst>
              <a:ext uri="{FF2B5EF4-FFF2-40B4-BE49-F238E27FC236}">
                <a16:creationId xmlns:a16="http://schemas.microsoft.com/office/drawing/2014/main" id="{5A563FAD-C42D-AB2F-0D45-583E363CB3C4}"/>
              </a:ext>
            </a:extLst>
          </p:cNvPr>
          <p:cNvCxnSpPr/>
          <p:nvPr/>
        </p:nvCxnSpPr>
        <p:spPr>
          <a:xfrm>
            <a:off x="1701800" y="2138865"/>
            <a:ext cx="113030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6B8E966-CE74-CE7A-BB4F-9F17A0333AC2}"/>
              </a:ext>
            </a:extLst>
          </p:cNvPr>
          <p:cNvCxnSpPr/>
          <p:nvPr/>
        </p:nvCxnSpPr>
        <p:spPr>
          <a:xfrm>
            <a:off x="1701800" y="2659565"/>
            <a:ext cx="113030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244654C-FA56-67E6-2052-529EF6E0BB29}"/>
              </a:ext>
            </a:extLst>
          </p:cNvPr>
          <p:cNvSpPr txBox="1"/>
          <p:nvPr/>
        </p:nvSpPr>
        <p:spPr>
          <a:xfrm>
            <a:off x="2003095" y="1769533"/>
            <a:ext cx="527709" cy="369332"/>
          </a:xfrm>
          <a:prstGeom prst="rect">
            <a:avLst/>
          </a:prstGeom>
          <a:noFill/>
        </p:spPr>
        <p:txBody>
          <a:bodyPr wrap="none" rtlCol="0">
            <a:spAutoFit/>
          </a:bodyPr>
          <a:lstStyle/>
          <a:p>
            <a:r>
              <a:rPr lang="en-US" dirty="0"/>
              <a:t>PPS</a:t>
            </a:r>
          </a:p>
        </p:txBody>
      </p:sp>
      <p:sp>
        <p:nvSpPr>
          <p:cNvPr id="11" name="TextBox 10">
            <a:extLst>
              <a:ext uri="{FF2B5EF4-FFF2-40B4-BE49-F238E27FC236}">
                <a16:creationId xmlns:a16="http://schemas.microsoft.com/office/drawing/2014/main" id="{CD5C38EA-38E4-45E4-9FC5-DC3B84C26D47}"/>
              </a:ext>
            </a:extLst>
          </p:cNvPr>
          <p:cNvSpPr txBox="1"/>
          <p:nvPr/>
        </p:nvSpPr>
        <p:spPr>
          <a:xfrm>
            <a:off x="1821091" y="2315633"/>
            <a:ext cx="904415" cy="369332"/>
          </a:xfrm>
          <a:prstGeom prst="rect">
            <a:avLst/>
          </a:prstGeom>
          <a:noFill/>
        </p:spPr>
        <p:txBody>
          <a:bodyPr wrap="none" rtlCol="0">
            <a:spAutoFit/>
          </a:bodyPr>
          <a:lstStyle/>
          <a:p>
            <a:r>
              <a:rPr lang="en-US" dirty="0"/>
              <a:t>10 MHz</a:t>
            </a:r>
          </a:p>
        </p:txBody>
      </p:sp>
      <p:sp>
        <p:nvSpPr>
          <p:cNvPr id="12" name="Down Arrow 11">
            <a:extLst>
              <a:ext uri="{FF2B5EF4-FFF2-40B4-BE49-F238E27FC236}">
                <a16:creationId xmlns:a16="http://schemas.microsoft.com/office/drawing/2014/main" id="{CBCBDA73-BA35-3D5F-443B-0EE8608CB3EC}"/>
              </a:ext>
            </a:extLst>
          </p:cNvPr>
          <p:cNvSpPr/>
          <p:nvPr/>
        </p:nvSpPr>
        <p:spPr>
          <a:xfrm>
            <a:off x="3444875" y="2850065"/>
            <a:ext cx="539750" cy="6985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6EA4CB5-8EA6-CB3E-4124-CACBD78ECAC6}"/>
              </a:ext>
            </a:extLst>
          </p:cNvPr>
          <p:cNvSpPr txBox="1"/>
          <p:nvPr/>
        </p:nvSpPr>
        <p:spPr>
          <a:xfrm>
            <a:off x="22395" y="3734316"/>
            <a:ext cx="3298916" cy="646331"/>
          </a:xfrm>
          <a:prstGeom prst="rect">
            <a:avLst/>
          </a:prstGeom>
          <a:noFill/>
        </p:spPr>
        <p:txBody>
          <a:bodyPr wrap="none" rtlCol="0">
            <a:spAutoFit/>
          </a:bodyPr>
          <a:lstStyle/>
          <a:p>
            <a:r>
              <a:rPr lang="en-US" dirty="0"/>
              <a:t>CGGTTS file with time distance </a:t>
            </a:r>
          </a:p>
          <a:p>
            <a:r>
              <a:rPr lang="en-US" dirty="0"/>
              <a:t>Between local time and GPS time</a:t>
            </a:r>
          </a:p>
        </p:txBody>
      </p:sp>
      <p:sp>
        <p:nvSpPr>
          <p:cNvPr id="4" name="Rectangle 3">
            <a:extLst>
              <a:ext uri="{FF2B5EF4-FFF2-40B4-BE49-F238E27FC236}">
                <a16:creationId xmlns:a16="http://schemas.microsoft.com/office/drawing/2014/main" id="{A6F13A6C-538C-77C0-49EB-DEA850D69A65}"/>
              </a:ext>
            </a:extLst>
          </p:cNvPr>
          <p:cNvSpPr/>
          <p:nvPr/>
        </p:nvSpPr>
        <p:spPr>
          <a:xfrm>
            <a:off x="5283200" y="1193800"/>
            <a:ext cx="1587500" cy="74186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Freq/Time </a:t>
            </a:r>
            <a:r>
              <a:rPr lang="en-US" dirty="0" err="1"/>
              <a:t>cnt</a:t>
            </a:r>
            <a:endParaRPr lang="en-US" dirty="0"/>
          </a:p>
        </p:txBody>
      </p:sp>
      <p:cxnSp>
        <p:nvCxnSpPr>
          <p:cNvPr id="14" name="Elbow Connector 13">
            <a:extLst>
              <a:ext uri="{FF2B5EF4-FFF2-40B4-BE49-F238E27FC236}">
                <a16:creationId xmlns:a16="http://schemas.microsoft.com/office/drawing/2014/main" id="{E4294E9A-0B95-6F41-B15E-A22D33CA2F99}"/>
              </a:ext>
            </a:extLst>
          </p:cNvPr>
          <p:cNvCxnSpPr>
            <a:endCxn id="4" idx="1"/>
          </p:cNvCxnSpPr>
          <p:nvPr/>
        </p:nvCxnSpPr>
        <p:spPr>
          <a:xfrm flipV="1">
            <a:off x="2530804" y="1564733"/>
            <a:ext cx="2752396" cy="574132"/>
          </a:xfrm>
          <a:prstGeom prst="bentConnector3">
            <a:avLst>
              <a:gd name="adj1" fmla="val 62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4652F77C-C143-B631-8EFE-7723EC1E64E9}"/>
              </a:ext>
            </a:extLst>
          </p:cNvPr>
          <p:cNvSpPr/>
          <p:nvPr/>
        </p:nvSpPr>
        <p:spPr>
          <a:xfrm>
            <a:off x="8394700" y="2074333"/>
            <a:ext cx="3797300" cy="218029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ED10A4F-EBD5-E341-ECAB-A87B7D6D6153}"/>
              </a:ext>
            </a:extLst>
          </p:cNvPr>
          <p:cNvSpPr txBox="1"/>
          <p:nvPr/>
        </p:nvSpPr>
        <p:spPr>
          <a:xfrm>
            <a:off x="10363203" y="4254625"/>
            <a:ext cx="747641" cy="369332"/>
          </a:xfrm>
          <a:prstGeom prst="rect">
            <a:avLst/>
          </a:prstGeom>
          <a:noFill/>
        </p:spPr>
        <p:txBody>
          <a:bodyPr wrap="none" rtlCol="0">
            <a:spAutoFit/>
          </a:bodyPr>
          <a:lstStyle/>
          <a:p>
            <a:r>
              <a:rPr lang="en-US" dirty="0"/>
              <a:t>SYRTE</a:t>
            </a:r>
          </a:p>
        </p:txBody>
      </p:sp>
      <p:sp>
        <p:nvSpPr>
          <p:cNvPr id="22" name="Rectangle 21">
            <a:extLst>
              <a:ext uri="{FF2B5EF4-FFF2-40B4-BE49-F238E27FC236}">
                <a16:creationId xmlns:a16="http://schemas.microsoft.com/office/drawing/2014/main" id="{0CDFFDDD-EB2C-E6CE-FCAA-77E9B5D94D0F}"/>
              </a:ext>
            </a:extLst>
          </p:cNvPr>
          <p:cNvSpPr/>
          <p:nvPr/>
        </p:nvSpPr>
        <p:spPr>
          <a:xfrm>
            <a:off x="10502902" y="3160116"/>
            <a:ext cx="853459" cy="574200"/>
          </a:xfrm>
          <a:prstGeom prst="rect">
            <a:avLst/>
          </a:prstGeom>
          <a:solidFill>
            <a:schemeClr val="accent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a:t>
            </a:r>
          </a:p>
        </p:txBody>
      </p:sp>
      <p:grpSp>
        <p:nvGrpSpPr>
          <p:cNvPr id="31" name="Group 30">
            <a:extLst>
              <a:ext uri="{FF2B5EF4-FFF2-40B4-BE49-F238E27FC236}">
                <a16:creationId xmlns:a16="http://schemas.microsoft.com/office/drawing/2014/main" id="{4A405D94-61C6-8ED3-4B08-18768D5A563D}"/>
              </a:ext>
            </a:extLst>
          </p:cNvPr>
          <p:cNvGrpSpPr/>
          <p:nvPr/>
        </p:nvGrpSpPr>
        <p:grpSpPr>
          <a:xfrm>
            <a:off x="3321311" y="3603937"/>
            <a:ext cx="747641" cy="914400"/>
            <a:chOff x="3321311" y="3603937"/>
            <a:chExt cx="747641" cy="914400"/>
          </a:xfrm>
        </p:grpSpPr>
        <p:grpSp>
          <p:nvGrpSpPr>
            <p:cNvPr id="26" name="Group 25">
              <a:extLst>
                <a:ext uri="{FF2B5EF4-FFF2-40B4-BE49-F238E27FC236}">
                  <a16:creationId xmlns:a16="http://schemas.microsoft.com/office/drawing/2014/main" id="{17AD3FF4-ED4B-DED9-E024-F6B99F951126}"/>
                </a:ext>
              </a:extLst>
            </p:cNvPr>
            <p:cNvGrpSpPr/>
            <p:nvPr/>
          </p:nvGrpSpPr>
          <p:grpSpPr>
            <a:xfrm>
              <a:off x="3321311" y="3603937"/>
              <a:ext cx="747641" cy="914400"/>
              <a:chOff x="3321311" y="3603937"/>
              <a:chExt cx="747641" cy="914400"/>
            </a:xfrm>
          </p:grpSpPr>
          <p:sp>
            <p:nvSpPr>
              <p:cNvPr id="23" name="Folded Corner 22">
                <a:extLst>
                  <a:ext uri="{FF2B5EF4-FFF2-40B4-BE49-F238E27FC236}">
                    <a16:creationId xmlns:a16="http://schemas.microsoft.com/office/drawing/2014/main" id="{F73F4A31-3AA6-9FE3-B057-E46C5FE99090}"/>
                  </a:ext>
                </a:extLst>
              </p:cNvPr>
              <p:cNvSpPr/>
              <p:nvPr/>
            </p:nvSpPr>
            <p:spPr>
              <a:xfrm>
                <a:off x="3321311" y="3603937"/>
                <a:ext cx="747641" cy="914400"/>
              </a:xfrm>
              <a:prstGeom prst="foldedCorne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7B42AE19-FED3-5B50-1D00-D4C2442D2650}"/>
                  </a:ext>
                </a:extLst>
              </p:cNvPr>
              <p:cNvCxnSpPr/>
              <p:nvPr/>
            </p:nvCxnSpPr>
            <p:spPr>
              <a:xfrm>
                <a:off x="3321311" y="3734316"/>
                <a:ext cx="7476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9FD082-1A74-A54F-042D-DFC467E8D2E3}"/>
                  </a:ext>
                </a:extLst>
              </p:cNvPr>
              <p:cNvCxnSpPr/>
              <p:nvPr/>
            </p:nvCxnSpPr>
            <p:spPr>
              <a:xfrm>
                <a:off x="3321311" y="3886716"/>
                <a:ext cx="7476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CBE26A-FCC4-D45B-B9EE-81B1F44E8363}"/>
                  </a:ext>
                </a:extLst>
              </p:cNvPr>
              <p:cNvCxnSpPr/>
              <p:nvPr/>
            </p:nvCxnSpPr>
            <p:spPr>
              <a:xfrm>
                <a:off x="3321311" y="4026416"/>
                <a:ext cx="7476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B553B0-7B77-B55A-28DA-969B22C735E3}"/>
                  </a:ext>
                </a:extLst>
              </p:cNvPr>
              <p:cNvCxnSpPr/>
              <p:nvPr/>
            </p:nvCxnSpPr>
            <p:spPr>
              <a:xfrm>
                <a:off x="3321311" y="4140716"/>
                <a:ext cx="74764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E78730DF-625F-5522-404C-2162F9FE5B2F}"/>
                </a:ext>
              </a:extLst>
            </p:cNvPr>
            <p:cNvSpPr txBox="1"/>
            <p:nvPr/>
          </p:nvSpPr>
          <p:spPr>
            <a:xfrm>
              <a:off x="3336784" y="4192852"/>
              <a:ext cx="682431" cy="276999"/>
            </a:xfrm>
            <a:prstGeom prst="rect">
              <a:avLst/>
            </a:prstGeom>
            <a:noFill/>
          </p:spPr>
          <p:txBody>
            <a:bodyPr wrap="none" rtlCol="0">
              <a:spAutoFit/>
            </a:bodyPr>
            <a:lstStyle/>
            <a:p>
              <a:r>
                <a:rPr lang="en-US" sz="1200" dirty="0">
                  <a:solidFill>
                    <a:schemeClr val="accent1"/>
                  </a:solidFill>
                </a:rPr>
                <a:t>CGGTTS</a:t>
              </a:r>
              <a:endParaRPr lang="en-US" dirty="0">
                <a:solidFill>
                  <a:schemeClr val="accent1"/>
                </a:solidFill>
              </a:endParaRPr>
            </a:p>
          </p:txBody>
        </p:sp>
      </p:grpSp>
      <p:grpSp>
        <p:nvGrpSpPr>
          <p:cNvPr id="39" name="Group 38">
            <a:extLst>
              <a:ext uri="{FF2B5EF4-FFF2-40B4-BE49-F238E27FC236}">
                <a16:creationId xmlns:a16="http://schemas.microsoft.com/office/drawing/2014/main" id="{7AB474FA-0282-22B2-ED8C-D051D4A880E2}"/>
              </a:ext>
            </a:extLst>
          </p:cNvPr>
          <p:cNvGrpSpPr/>
          <p:nvPr/>
        </p:nvGrpSpPr>
        <p:grpSpPr>
          <a:xfrm>
            <a:off x="9355412" y="3171813"/>
            <a:ext cx="598241" cy="698499"/>
            <a:chOff x="9251733" y="3160116"/>
            <a:chExt cx="598241" cy="698499"/>
          </a:xfrm>
        </p:grpSpPr>
        <p:grpSp>
          <p:nvGrpSpPr>
            <p:cNvPr id="32" name="Group 31">
              <a:extLst>
                <a:ext uri="{FF2B5EF4-FFF2-40B4-BE49-F238E27FC236}">
                  <a16:creationId xmlns:a16="http://schemas.microsoft.com/office/drawing/2014/main" id="{8BEDBD8B-5760-A1C9-0CA4-3C28FEF5279D}"/>
                </a:ext>
              </a:extLst>
            </p:cNvPr>
            <p:cNvGrpSpPr/>
            <p:nvPr/>
          </p:nvGrpSpPr>
          <p:grpSpPr>
            <a:xfrm>
              <a:off x="9251733" y="3160116"/>
              <a:ext cx="561237" cy="698499"/>
              <a:chOff x="3321311" y="3603937"/>
              <a:chExt cx="747641" cy="914400"/>
            </a:xfrm>
          </p:grpSpPr>
          <p:sp>
            <p:nvSpPr>
              <p:cNvPr id="33" name="Folded Corner 32">
                <a:extLst>
                  <a:ext uri="{FF2B5EF4-FFF2-40B4-BE49-F238E27FC236}">
                    <a16:creationId xmlns:a16="http://schemas.microsoft.com/office/drawing/2014/main" id="{2F77F42A-6212-6BEB-7B4E-D2F3FB91C09A}"/>
                  </a:ext>
                </a:extLst>
              </p:cNvPr>
              <p:cNvSpPr/>
              <p:nvPr/>
            </p:nvSpPr>
            <p:spPr>
              <a:xfrm>
                <a:off x="3321311" y="3603937"/>
                <a:ext cx="747641" cy="914400"/>
              </a:xfrm>
              <a:prstGeom prst="foldedCorne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69FDD2C-482A-EEF8-5E85-550D2DDB2EB1}"/>
                  </a:ext>
                </a:extLst>
              </p:cNvPr>
              <p:cNvCxnSpPr/>
              <p:nvPr/>
            </p:nvCxnSpPr>
            <p:spPr>
              <a:xfrm>
                <a:off x="3321311" y="3734316"/>
                <a:ext cx="7476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0830999-52FF-E8BF-B1FB-4ED9A99CFDDB}"/>
                  </a:ext>
                </a:extLst>
              </p:cNvPr>
              <p:cNvCxnSpPr/>
              <p:nvPr/>
            </p:nvCxnSpPr>
            <p:spPr>
              <a:xfrm>
                <a:off x="3321311" y="3886716"/>
                <a:ext cx="7476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2D03B44-723D-F16D-0B88-E24B2F463C9E}"/>
                  </a:ext>
                </a:extLst>
              </p:cNvPr>
              <p:cNvCxnSpPr/>
              <p:nvPr/>
            </p:nvCxnSpPr>
            <p:spPr>
              <a:xfrm>
                <a:off x="3321311" y="4026416"/>
                <a:ext cx="7476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FBB238-9793-F60E-DC66-77FAF4C0AA1A}"/>
                  </a:ext>
                </a:extLst>
              </p:cNvPr>
              <p:cNvCxnSpPr/>
              <p:nvPr/>
            </p:nvCxnSpPr>
            <p:spPr>
              <a:xfrm>
                <a:off x="3321311" y="4140716"/>
                <a:ext cx="74764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B2E6C436-B985-4A32-68D7-A34FDFB533BE}"/>
                </a:ext>
              </a:extLst>
            </p:cNvPr>
            <p:cNvSpPr txBox="1"/>
            <p:nvPr/>
          </p:nvSpPr>
          <p:spPr>
            <a:xfrm>
              <a:off x="9251733" y="3585331"/>
              <a:ext cx="598241" cy="246221"/>
            </a:xfrm>
            <a:prstGeom prst="rect">
              <a:avLst/>
            </a:prstGeom>
            <a:noFill/>
          </p:spPr>
          <p:txBody>
            <a:bodyPr wrap="none" rtlCol="0">
              <a:spAutoFit/>
            </a:bodyPr>
            <a:lstStyle/>
            <a:p>
              <a:r>
                <a:rPr lang="en-US" sz="1000" dirty="0">
                  <a:solidFill>
                    <a:schemeClr val="accent1"/>
                  </a:solidFill>
                </a:rPr>
                <a:t>CGGTTS</a:t>
              </a:r>
              <a:endParaRPr lang="en-US" dirty="0">
                <a:solidFill>
                  <a:schemeClr val="accent1"/>
                </a:solidFill>
              </a:endParaRPr>
            </a:p>
          </p:txBody>
        </p:sp>
      </p:grpSp>
      <p:sp>
        <p:nvSpPr>
          <p:cNvPr id="50" name="Down Arrow 49">
            <a:extLst>
              <a:ext uri="{FF2B5EF4-FFF2-40B4-BE49-F238E27FC236}">
                <a16:creationId xmlns:a16="http://schemas.microsoft.com/office/drawing/2014/main" id="{A59A4158-0672-FCC6-94E2-CC5DB8382B2E}"/>
              </a:ext>
            </a:extLst>
          </p:cNvPr>
          <p:cNvSpPr/>
          <p:nvPr/>
        </p:nvSpPr>
        <p:spPr>
          <a:xfrm rot="5400000">
            <a:off x="9976541" y="3236532"/>
            <a:ext cx="491485" cy="561237"/>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2E203C26-1DD6-F0D4-ADA8-2F0172D61044}"/>
              </a:ext>
            </a:extLst>
          </p:cNvPr>
          <p:cNvCxnSpPr>
            <a:cxnSpLocks/>
          </p:cNvCxnSpPr>
          <p:nvPr/>
        </p:nvCxnSpPr>
        <p:spPr>
          <a:xfrm>
            <a:off x="4197572" y="4071265"/>
            <a:ext cx="1460520" cy="36391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413E27A-88A1-43B6-3F89-C126B3F7B0C1}"/>
              </a:ext>
            </a:extLst>
          </p:cNvPr>
          <p:cNvCxnSpPr>
            <a:cxnSpLocks/>
          </p:cNvCxnSpPr>
          <p:nvPr/>
        </p:nvCxnSpPr>
        <p:spPr>
          <a:xfrm flipH="1">
            <a:off x="6962491" y="3528131"/>
            <a:ext cx="2123239" cy="92247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54" name="Graphic 53" descr="Computer with solid fill">
            <a:extLst>
              <a:ext uri="{FF2B5EF4-FFF2-40B4-BE49-F238E27FC236}">
                <a16:creationId xmlns:a16="http://schemas.microsoft.com/office/drawing/2014/main" id="{5BD82364-6E50-1470-1091-C5D6EBD699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9906" y="4012651"/>
            <a:ext cx="914400" cy="914400"/>
          </a:xfrm>
          <a:prstGeom prst="rect">
            <a:avLst/>
          </a:prstGeom>
        </p:spPr>
      </p:pic>
      <p:cxnSp>
        <p:nvCxnSpPr>
          <p:cNvPr id="58" name="Straight Arrow Connector 57">
            <a:extLst>
              <a:ext uri="{FF2B5EF4-FFF2-40B4-BE49-F238E27FC236}">
                <a16:creationId xmlns:a16="http://schemas.microsoft.com/office/drawing/2014/main" id="{0AFCF149-5268-EE24-9A30-3956B2E24C19}"/>
              </a:ext>
            </a:extLst>
          </p:cNvPr>
          <p:cNvCxnSpPr>
            <a:cxnSpLocks/>
          </p:cNvCxnSpPr>
          <p:nvPr/>
        </p:nvCxnSpPr>
        <p:spPr>
          <a:xfrm flipV="1">
            <a:off x="6270954" y="3597028"/>
            <a:ext cx="0" cy="53677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EFE3402-616E-AA72-F391-002422CAF750}"/>
              </a:ext>
            </a:extLst>
          </p:cNvPr>
          <p:cNvSpPr txBox="1"/>
          <p:nvPr/>
        </p:nvSpPr>
        <p:spPr>
          <a:xfrm>
            <a:off x="5179787" y="2862257"/>
            <a:ext cx="2418611" cy="646331"/>
          </a:xfrm>
          <a:prstGeom prst="rect">
            <a:avLst/>
          </a:prstGeom>
          <a:noFill/>
        </p:spPr>
        <p:txBody>
          <a:bodyPr wrap="none" rtlCol="0">
            <a:spAutoFit/>
          </a:bodyPr>
          <a:lstStyle/>
          <a:p>
            <a:r>
              <a:rPr lang="en-US" dirty="0"/>
              <a:t>Time distance between </a:t>
            </a:r>
          </a:p>
          <a:p>
            <a:r>
              <a:rPr lang="en-US" dirty="0"/>
              <a:t>local Rb and UTC(OP)</a:t>
            </a:r>
          </a:p>
        </p:txBody>
      </p:sp>
      <p:sp>
        <p:nvSpPr>
          <p:cNvPr id="60" name="Rectangle 59">
            <a:extLst>
              <a:ext uri="{FF2B5EF4-FFF2-40B4-BE49-F238E27FC236}">
                <a16:creationId xmlns:a16="http://schemas.microsoft.com/office/drawing/2014/main" id="{B9E20E06-E5BF-4C55-206C-EF65766E8CB1}"/>
              </a:ext>
            </a:extLst>
          </p:cNvPr>
          <p:cNvSpPr/>
          <p:nvPr/>
        </p:nvSpPr>
        <p:spPr>
          <a:xfrm>
            <a:off x="9509744" y="2500299"/>
            <a:ext cx="853459" cy="279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WR switch</a:t>
            </a:r>
          </a:p>
        </p:txBody>
      </p:sp>
      <p:cxnSp>
        <p:nvCxnSpPr>
          <p:cNvPr id="62" name="Elbow Connector 61">
            <a:extLst>
              <a:ext uri="{FF2B5EF4-FFF2-40B4-BE49-F238E27FC236}">
                <a16:creationId xmlns:a16="http://schemas.microsoft.com/office/drawing/2014/main" id="{B920F801-E969-84ED-14AB-071306C4483D}"/>
              </a:ext>
            </a:extLst>
          </p:cNvPr>
          <p:cNvCxnSpPr>
            <a:cxnSpLocks/>
            <a:stCxn id="60" idx="0"/>
          </p:cNvCxnSpPr>
          <p:nvPr/>
        </p:nvCxnSpPr>
        <p:spPr>
          <a:xfrm rot="16200000" flipV="1">
            <a:off x="9092088" y="1655913"/>
            <a:ext cx="1036555" cy="652218"/>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024" name="Rectangle 1023">
            <a:extLst>
              <a:ext uri="{FF2B5EF4-FFF2-40B4-BE49-F238E27FC236}">
                <a16:creationId xmlns:a16="http://schemas.microsoft.com/office/drawing/2014/main" id="{F0A71B1C-D791-7D0E-17A8-E394DA411A34}"/>
              </a:ext>
            </a:extLst>
          </p:cNvPr>
          <p:cNvSpPr/>
          <p:nvPr/>
        </p:nvSpPr>
        <p:spPr>
          <a:xfrm>
            <a:off x="10921999" y="2438400"/>
            <a:ext cx="832625" cy="41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UTC(OP)</a:t>
            </a:r>
          </a:p>
        </p:txBody>
      </p:sp>
      <p:cxnSp>
        <p:nvCxnSpPr>
          <p:cNvPr id="1028" name="Straight Arrow Connector 1027">
            <a:extLst>
              <a:ext uri="{FF2B5EF4-FFF2-40B4-BE49-F238E27FC236}">
                <a16:creationId xmlns:a16="http://schemas.microsoft.com/office/drawing/2014/main" id="{8D73C41D-F69F-C324-6125-FFD618AE1C6A}"/>
              </a:ext>
            </a:extLst>
          </p:cNvPr>
          <p:cNvCxnSpPr>
            <a:stCxn id="1024" idx="1"/>
            <a:endCxn id="60" idx="3"/>
          </p:cNvCxnSpPr>
          <p:nvPr/>
        </p:nvCxnSpPr>
        <p:spPr>
          <a:xfrm flipH="1" flipV="1">
            <a:off x="10363203" y="2639988"/>
            <a:ext cx="558796" cy="4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2" name="Straight Arrow Connector 1031">
            <a:extLst>
              <a:ext uri="{FF2B5EF4-FFF2-40B4-BE49-F238E27FC236}">
                <a16:creationId xmlns:a16="http://schemas.microsoft.com/office/drawing/2014/main" id="{6342351F-87A5-874D-A3EE-CCD78DB891F0}"/>
              </a:ext>
            </a:extLst>
          </p:cNvPr>
          <p:cNvCxnSpPr/>
          <p:nvPr/>
        </p:nvCxnSpPr>
        <p:spPr>
          <a:xfrm>
            <a:off x="10737023" y="2639987"/>
            <a:ext cx="0" cy="520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C43F274C-059D-A7AE-9DCB-2B864928E73D}"/>
              </a:ext>
            </a:extLst>
          </p:cNvPr>
          <p:cNvSpPr txBox="1"/>
          <p:nvPr/>
        </p:nvSpPr>
        <p:spPr>
          <a:xfrm>
            <a:off x="10677872" y="2882033"/>
            <a:ext cx="865943" cy="261610"/>
          </a:xfrm>
          <a:prstGeom prst="rect">
            <a:avLst/>
          </a:prstGeom>
          <a:noFill/>
        </p:spPr>
        <p:txBody>
          <a:bodyPr wrap="none" rtlCol="0">
            <a:spAutoFit/>
          </a:bodyPr>
          <a:lstStyle/>
          <a:p>
            <a:r>
              <a:rPr lang="en-US" sz="1100" dirty="0">
                <a:solidFill>
                  <a:schemeClr val="accent1"/>
                </a:solidFill>
              </a:rPr>
              <a:t>PPS 10 MHz</a:t>
            </a:r>
            <a:endParaRPr lang="en-US" dirty="0">
              <a:solidFill>
                <a:schemeClr val="accent1"/>
              </a:solidFill>
            </a:endParaRPr>
          </a:p>
        </p:txBody>
      </p:sp>
      <p:sp>
        <p:nvSpPr>
          <p:cNvPr id="74" name="TextBox 73">
            <a:extLst>
              <a:ext uri="{FF2B5EF4-FFF2-40B4-BE49-F238E27FC236}">
                <a16:creationId xmlns:a16="http://schemas.microsoft.com/office/drawing/2014/main" id="{147CE1E7-D3CF-3D1B-B86D-964B5F49EC5F}"/>
              </a:ext>
            </a:extLst>
          </p:cNvPr>
          <p:cNvSpPr txBox="1"/>
          <p:nvPr/>
        </p:nvSpPr>
        <p:spPr>
          <a:xfrm>
            <a:off x="10339612" y="2232701"/>
            <a:ext cx="625492" cy="430887"/>
          </a:xfrm>
          <a:prstGeom prst="rect">
            <a:avLst/>
          </a:prstGeom>
          <a:noFill/>
        </p:spPr>
        <p:txBody>
          <a:bodyPr wrap="square" rtlCol="0">
            <a:spAutoFit/>
          </a:bodyPr>
          <a:lstStyle/>
          <a:p>
            <a:r>
              <a:rPr lang="en-US" sz="1100" dirty="0">
                <a:solidFill>
                  <a:schemeClr val="accent1"/>
                </a:solidFill>
              </a:rPr>
              <a:t>PPS </a:t>
            </a:r>
          </a:p>
          <a:p>
            <a:r>
              <a:rPr lang="en-US" sz="1100" dirty="0">
                <a:solidFill>
                  <a:schemeClr val="accent1"/>
                </a:solidFill>
              </a:rPr>
              <a:t>10 MHz</a:t>
            </a:r>
            <a:endParaRPr lang="en-US" dirty="0">
              <a:solidFill>
                <a:schemeClr val="accent1"/>
              </a:solidFill>
            </a:endParaRPr>
          </a:p>
        </p:txBody>
      </p:sp>
      <p:sp>
        <p:nvSpPr>
          <p:cNvPr id="75" name="TextBox 74">
            <a:extLst>
              <a:ext uri="{FF2B5EF4-FFF2-40B4-BE49-F238E27FC236}">
                <a16:creationId xmlns:a16="http://schemas.microsoft.com/office/drawing/2014/main" id="{1B8310E8-0D25-2E52-8849-E1CE6954452A}"/>
              </a:ext>
            </a:extLst>
          </p:cNvPr>
          <p:cNvSpPr txBox="1"/>
          <p:nvPr/>
        </p:nvSpPr>
        <p:spPr>
          <a:xfrm>
            <a:off x="7060224" y="1686599"/>
            <a:ext cx="625492" cy="369332"/>
          </a:xfrm>
          <a:prstGeom prst="rect">
            <a:avLst/>
          </a:prstGeom>
          <a:noFill/>
        </p:spPr>
        <p:txBody>
          <a:bodyPr wrap="square" rtlCol="0">
            <a:spAutoFit/>
          </a:bodyPr>
          <a:lstStyle/>
          <a:p>
            <a:r>
              <a:rPr lang="en-US" dirty="0">
                <a:solidFill>
                  <a:schemeClr val="accent1"/>
                </a:solidFill>
              </a:rPr>
              <a:t>PPS </a:t>
            </a:r>
          </a:p>
        </p:txBody>
      </p:sp>
      <p:sp>
        <p:nvSpPr>
          <p:cNvPr id="1035" name="Rectangle 1034">
            <a:extLst>
              <a:ext uri="{FF2B5EF4-FFF2-40B4-BE49-F238E27FC236}">
                <a16:creationId xmlns:a16="http://schemas.microsoft.com/office/drawing/2014/main" id="{4059C28E-686B-BD97-576A-84858D8E3980}"/>
              </a:ext>
            </a:extLst>
          </p:cNvPr>
          <p:cNvSpPr/>
          <p:nvPr/>
        </p:nvSpPr>
        <p:spPr>
          <a:xfrm>
            <a:off x="8688851" y="1158137"/>
            <a:ext cx="986224" cy="298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WR switch</a:t>
            </a:r>
          </a:p>
        </p:txBody>
      </p:sp>
      <p:cxnSp>
        <p:nvCxnSpPr>
          <p:cNvPr id="1041" name="Elbow Connector 1040">
            <a:extLst>
              <a:ext uri="{FF2B5EF4-FFF2-40B4-BE49-F238E27FC236}">
                <a16:creationId xmlns:a16="http://schemas.microsoft.com/office/drawing/2014/main" id="{3053317D-5BF9-3E5F-C61F-A1C3B0F8D5F1}"/>
              </a:ext>
            </a:extLst>
          </p:cNvPr>
          <p:cNvCxnSpPr>
            <a:stCxn id="1035" idx="1"/>
            <a:endCxn id="4" idx="3"/>
          </p:cNvCxnSpPr>
          <p:nvPr/>
        </p:nvCxnSpPr>
        <p:spPr>
          <a:xfrm rot="10800000" flipV="1">
            <a:off x="6870701" y="1307521"/>
            <a:ext cx="1818151" cy="257211"/>
          </a:xfrm>
          <a:prstGeom prst="bent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0CC4701E-C363-F36E-E992-6593CDBB5B20}"/>
              </a:ext>
            </a:extLst>
          </p:cNvPr>
          <p:cNvCxnSpPr>
            <a:cxnSpLocks/>
          </p:cNvCxnSpPr>
          <p:nvPr/>
        </p:nvCxnSpPr>
        <p:spPr>
          <a:xfrm>
            <a:off x="6270954" y="1990507"/>
            <a:ext cx="0" cy="75148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32120B6-8A9B-CFD2-AFCE-A9EA4D455662}"/>
              </a:ext>
            </a:extLst>
          </p:cNvPr>
          <p:cNvSpPr txBox="1"/>
          <p:nvPr/>
        </p:nvSpPr>
        <p:spPr>
          <a:xfrm>
            <a:off x="9544609" y="6395303"/>
            <a:ext cx="2647391" cy="461665"/>
          </a:xfrm>
          <a:prstGeom prst="rect">
            <a:avLst/>
          </a:prstGeom>
          <a:noFill/>
        </p:spPr>
        <p:txBody>
          <a:bodyPr wrap="none" rtlCol="0">
            <a:spAutoFit/>
          </a:bodyPr>
          <a:lstStyle/>
          <a:p>
            <a:r>
              <a:rPr lang="en-US" sz="2400" dirty="0">
                <a:solidFill>
                  <a:srgbClr val="FF0000"/>
                </a:solidFill>
              </a:rPr>
              <a:t>Vincent </a:t>
            </a:r>
            <a:r>
              <a:rPr lang="en-US" sz="2400" dirty="0" err="1">
                <a:solidFill>
                  <a:srgbClr val="FF0000"/>
                </a:solidFill>
              </a:rPr>
              <a:t>Voisin</a:t>
            </a:r>
            <a:r>
              <a:rPr lang="en-US" sz="2400" dirty="0">
                <a:solidFill>
                  <a:srgbClr val="FF0000"/>
                </a:solidFill>
              </a:rPr>
              <a:t> work</a:t>
            </a:r>
          </a:p>
        </p:txBody>
      </p:sp>
    </p:spTree>
    <p:extLst>
      <p:ext uri="{BB962C8B-B14F-4D97-AF65-F5344CB8AC3E}">
        <p14:creationId xmlns:p14="http://schemas.microsoft.com/office/powerpoint/2010/main" val="3014096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How Accurate Is This Method?</a:t>
            </a:r>
          </a:p>
        </p:txBody>
      </p:sp>
      <p:pic>
        <p:nvPicPr>
          <p:cNvPr id="18" name="Picture 17" descr="Chart, line chart&#10;&#10;Description automatically generated">
            <a:extLst>
              <a:ext uri="{FF2B5EF4-FFF2-40B4-BE49-F238E27FC236}">
                <a16:creationId xmlns:a16="http://schemas.microsoft.com/office/drawing/2014/main" id="{C7B786FD-2517-6852-DABB-E0FFD3CD4093}"/>
              </a:ext>
            </a:extLst>
          </p:cNvPr>
          <p:cNvPicPr>
            <a:picLocks noChangeAspect="1"/>
          </p:cNvPicPr>
          <p:nvPr/>
        </p:nvPicPr>
        <p:blipFill>
          <a:blip r:embed="rId2"/>
          <a:stretch>
            <a:fillRect/>
          </a:stretch>
        </p:blipFill>
        <p:spPr>
          <a:xfrm>
            <a:off x="0" y="1116668"/>
            <a:ext cx="4648200" cy="3486150"/>
          </a:xfrm>
          <a:prstGeom prst="rect">
            <a:avLst/>
          </a:prstGeom>
        </p:spPr>
      </p:pic>
      <p:pic>
        <p:nvPicPr>
          <p:cNvPr id="41" name="Picture 40" descr="Chart&#10;&#10;Description automatically generated">
            <a:extLst>
              <a:ext uri="{FF2B5EF4-FFF2-40B4-BE49-F238E27FC236}">
                <a16:creationId xmlns:a16="http://schemas.microsoft.com/office/drawing/2014/main" id="{91C4903D-5578-82A1-FBE8-68A5E7342541}"/>
              </a:ext>
            </a:extLst>
          </p:cNvPr>
          <p:cNvPicPr>
            <a:picLocks noChangeAspect="1"/>
          </p:cNvPicPr>
          <p:nvPr/>
        </p:nvPicPr>
        <p:blipFill>
          <a:blip r:embed="rId3"/>
          <a:stretch>
            <a:fillRect/>
          </a:stretch>
        </p:blipFill>
        <p:spPr>
          <a:xfrm>
            <a:off x="4510926" y="1116668"/>
            <a:ext cx="4648200" cy="3486150"/>
          </a:xfrm>
          <a:prstGeom prst="rect">
            <a:avLst/>
          </a:prstGeom>
        </p:spPr>
      </p:pic>
      <p:pic>
        <p:nvPicPr>
          <p:cNvPr id="43" name="Picture 42" descr="Chart, histogram&#10;&#10;Description automatically generated">
            <a:extLst>
              <a:ext uri="{FF2B5EF4-FFF2-40B4-BE49-F238E27FC236}">
                <a16:creationId xmlns:a16="http://schemas.microsoft.com/office/drawing/2014/main" id="{33AC29E1-7863-D37D-1959-26AF0213DDAA}"/>
              </a:ext>
            </a:extLst>
          </p:cNvPr>
          <p:cNvPicPr>
            <a:picLocks noChangeAspect="1"/>
          </p:cNvPicPr>
          <p:nvPr/>
        </p:nvPicPr>
        <p:blipFill>
          <a:blip r:embed="rId4"/>
          <a:stretch>
            <a:fillRect/>
          </a:stretch>
        </p:blipFill>
        <p:spPr>
          <a:xfrm rot="5400000">
            <a:off x="8660430" y="1563402"/>
            <a:ext cx="3061027" cy="2295770"/>
          </a:xfrm>
          <a:prstGeom prst="rect">
            <a:avLst/>
          </a:prstGeom>
        </p:spPr>
      </p:pic>
      <p:sp>
        <p:nvSpPr>
          <p:cNvPr id="3" name="TextBox 2">
            <a:extLst>
              <a:ext uri="{FF2B5EF4-FFF2-40B4-BE49-F238E27FC236}">
                <a16:creationId xmlns:a16="http://schemas.microsoft.com/office/drawing/2014/main" id="{C1F2AD35-95C0-9F43-9A84-71E39110972E}"/>
              </a:ext>
            </a:extLst>
          </p:cNvPr>
          <p:cNvSpPr txBox="1"/>
          <p:nvPr/>
        </p:nvSpPr>
        <p:spPr>
          <a:xfrm>
            <a:off x="0" y="919163"/>
            <a:ext cx="12192000" cy="523220"/>
          </a:xfrm>
          <a:prstGeom prst="rect">
            <a:avLst/>
          </a:prstGeom>
          <a:noFill/>
        </p:spPr>
        <p:txBody>
          <a:bodyPr wrap="square" rtlCol="0">
            <a:spAutoFit/>
          </a:bodyPr>
          <a:lstStyle/>
          <a:p>
            <a:r>
              <a:rPr lang="en-US" sz="2800" dirty="0"/>
              <a:t>Time distance between local Rb and UTC(OP): Common view vs White Rabbit</a:t>
            </a:r>
          </a:p>
        </p:txBody>
      </p:sp>
      <p:sp>
        <p:nvSpPr>
          <p:cNvPr id="44" name="TextBox 43">
            <a:extLst>
              <a:ext uri="{FF2B5EF4-FFF2-40B4-BE49-F238E27FC236}">
                <a16:creationId xmlns:a16="http://schemas.microsoft.com/office/drawing/2014/main" id="{81DD9F81-FCA1-A789-AA8D-CA1D25D09E28}"/>
              </a:ext>
            </a:extLst>
          </p:cNvPr>
          <p:cNvSpPr txBox="1"/>
          <p:nvPr/>
        </p:nvSpPr>
        <p:spPr>
          <a:xfrm>
            <a:off x="9544609" y="6395303"/>
            <a:ext cx="2647391" cy="461665"/>
          </a:xfrm>
          <a:prstGeom prst="rect">
            <a:avLst/>
          </a:prstGeom>
          <a:noFill/>
        </p:spPr>
        <p:txBody>
          <a:bodyPr wrap="none" rtlCol="0">
            <a:spAutoFit/>
          </a:bodyPr>
          <a:lstStyle/>
          <a:p>
            <a:r>
              <a:rPr lang="en-US" sz="2400" dirty="0">
                <a:solidFill>
                  <a:srgbClr val="FF0000"/>
                </a:solidFill>
              </a:rPr>
              <a:t>Vincent </a:t>
            </a:r>
            <a:r>
              <a:rPr lang="en-US" sz="2400" dirty="0" err="1">
                <a:solidFill>
                  <a:srgbClr val="FF0000"/>
                </a:solidFill>
              </a:rPr>
              <a:t>Voisin</a:t>
            </a:r>
            <a:r>
              <a:rPr lang="en-US" sz="2400" dirty="0">
                <a:solidFill>
                  <a:srgbClr val="FF0000"/>
                </a:solidFill>
              </a:rPr>
              <a:t> work</a:t>
            </a:r>
          </a:p>
        </p:txBody>
      </p:sp>
      <p:sp>
        <p:nvSpPr>
          <p:cNvPr id="45" name="TextBox 44">
            <a:extLst>
              <a:ext uri="{FF2B5EF4-FFF2-40B4-BE49-F238E27FC236}">
                <a16:creationId xmlns:a16="http://schemas.microsoft.com/office/drawing/2014/main" id="{DA4B5100-2F9A-D6DD-2305-80A48B987387}"/>
              </a:ext>
            </a:extLst>
          </p:cNvPr>
          <p:cNvSpPr txBox="1"/>
          <p:nvPr/>
        </p:nvSpPr>
        <p:spPr>
          <a:xfrm>
            <a:off x="4510926" y="6488668"/>
            <a:ext cx="4102533" cy="369332"/>
          </a:xfrm>
          <a:prstGeom prst="rect">
            <a:avLst/>
          </a:prstGeom>
          <a:noFill/>
        </p:spPr>
        <p:txBody>
          <a:bodyPr wrap="none" rtlCol="0">
            <a:spAutoFit/>
          </a:bodyPr>
          <a:lstStyle/>
          <a:p>
            <a:r>
              <a:rPr lang="en-US" dirty="0"/>
              <a:t>3 days of data. X axis: local time Y axis: ns </a:t>
            </a:r>
          </a:p>
        </p:txBody>
      </p:sp>
      <p:sp>
        <p:nvSpPr>
          <p:cNvPr id="46" name="TextBox 45">
            <a:extLst>
              <a:ext uri="{FF2B5EF4-FFF2-40B4-BE49-F238E27FC236}">
                <a16:creationId xmlns:a16="http://schemas.microsoft.com/office/drawing/2014/main" id="{8A411364-2B41-8C02-0A98-D310AE453765}"/>
              </a:ext>
            </a:extLst>
          </p:cNvPr>
          <p:cNvSpPr txBox="1"/>
          <p:nvPr/>
        </p:nvSpPr>
        <p:spPr>
          <a:xfrm>
            <a:off x="520914" y="4840744"/>
            <a:ext cx="3058862" cy="2031325"/>
          </a:xfrm>
          <a:prstGeom prst="rect">
            <a:avLst/>
          </a:prstGeom>
          <a:noFill/>
        </p:spPr>
        <p:txBody>
          <a:bodyPr wrap="square" rtlCol="0">
            <a:spAutoFit/>
          </a:bodyPr>
          <a:lstStyle/>
          <a:p>
            <a:r>
              <a:rPr lang="en-US" dirty="0"/>
              <a:t>Local time base/ UTC(OP)</a:t>
            </a:r>
          </a:p>
          <a:p>
            <a:r>
              <a:rPr lang="en-US" dirty="0"/>
              <a:t>Via common mode (blue)</a:t>
            </a:r>
          </a:p>
          <a:p>
            <a:endParaRPr lang="en-US" dirty="0"/>
          </a:p>
          <a:p>
            <a:r>
              <a:rPr lang="en-US" dirty="0"/>
              <a:t>Local time base/ UTC(OP)</a:t>
            </a:r>
          </a:p>
          <a:p>
            <a:r>
              <a:rPr lang="en-US" dirty="0"/>
              <a:t>Via white rabbit (red)</a:t>
            </a:r>
          </a:p>
          <a:p>
            <a:endParaRPr lang="en-US" dirty="0"/>
          </a:p>
          <a:p>
            <a:r>
              <a:rPr lang="en-US" dirty="0"/>
              <a:t>(same slope as before)</a:t>
            </a:r>
          </a:p>
        </p:txBody>
      </p:sp>
      <p:sp>
        <p:nvSpPr>
          <p:cNvPr id="64" name="TextBox 63">
            <a:extLst>
              <a:ext uri="{FF2B5EF4-FFF2-40B4-BE49-F238E27FC236}">
                <a16:creationId xmlns:a16="http://schemas.microsoft.com/office/drawing/2014/main" id="{53D4EC42-15ED-D225-4BD6-B937B9C32477}"/>
              </a:ext>
            </a:extLst>
          </p:cNvPr>
          <p:cNvSpPr txBox="1"/>
          <p:nvPr/>
        </p:nvSpPr>
        <p:spPr>
          <a:xfrm>
            <a:off x="5032761" y="4840744"/>
            <a:ext cx="3058862" cy="923330"/>
          </a:xfrm>
          <a:prstGeom prst="rect">
            <a:avLst/>
          </a:prstGeom>
          <a:noFill/>
        </p:spPr>
        <p:txBody>
          <a:bodyPr wrap="square" rtlCol="0">
            <a:spAutoFit/>
          </a:bodyPr>
          <a:lstStyle/>
          <a:p>
            <a:pPr algn="ctr"/>
            <a:r>
              <a:rPr lang="en-US" dirty="0"/>
              <a:t>Common view method/WR method difference </a:t>
            </a:r>
          </a:p>
          <a:p>
            <a:pPr algn="ctr"/>
            <a:r>
              <a:rPr lang="en-US" dirty="0"/>
              <a:t>+/- 3 ns max</a:t>
            </a:r>
          </a:p>
        </p:txBody>
      </p:sp>
      <p:sp>
        <p:nvSpPr>
          <p:cNvPr id="65" name="TextBox 64">
            <a:extLst>
              <a:ext uri="{FF2B5EF4-FFF2-40B4-BE49-F238E27FC236}">
                <a16:creationId xmlns:a16="http://schemas.microsoft.com/office/drawing/2014/main" id="{6D4B7F2E-7FC3-3D49-1426-E3047CEFE612}"/>
              </a:ext>
            </a:extLst>
          </p:cNvPr>
          <p:cNvSpPr txBox="1"/>
          <p:nvPr/>
        </p:nvSpPr>
        <p:spPr>
          <a:xfrm>
            <a:off x="8921886" y="4840744"/>
            <a:ext cx="3058862" cy="646331"/>
          </a:xfrm>
          <a:prstGeom prst="rect">
            <a:avLst/>
          </a:prstGeom>
          <a:noFill/>
        </p:spPr>
        <p:txBody>
          <a:bodyPr wrap="square" rtlCol="0">
            <a:spAutoFit/>
          </a:bodyPr>
          <a:lstStyle/>
          <a:p>
            <a:pPr algn="ctr"/>
            <a:r>
              <a:rPr lang="en-US" dirty="0"/>
              <a:t>Histogram of the difference</a:t>
            </a:r>
          </a:p>
          <a:p>
            <a:pPr algn="ctr"/>
            <a:r>
              <a:rPr lang="en-US" dirty="0"/>
              <a:t>Sigma = 0.48 ns</a:t>
            </a:r>
          </a:p>
        </p:txBody>
      </p:sp>
    </p:spTree>
    <p:extLst>
      <p:ext uri="{BB962C8B-B14F-4D97-AF65-F5344CB8AC3E}">
        <p14:creationId xmlns:p14="http://schemas.microsoft.com/office/powerpoint/2010/main" val="2764331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D3954DEE-2BD6-FF47-4F52-D6ED3142863A}"/>
              </a:ext>
            </a:extLst>
          </p:cNvPr>
          <p:cNvSpPr/>
          <p:nvPr/>
        </p:nvSpPr>
        <p:spPr>
          <a:xfrm>
            <a:off x="2281614" y="4867132"/>
            <a:ext cx="1069397" cy="3661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WR switch</a:t>
            </a:r>
          </a:p>
        </p:txBody>
      </p:sp>
      <p:sp>
        <p:nvSpPr>
          <p:cNvPr id="98" name="Rectangle 97">
            <a:extLst>
              <a:ext uri="{FF2B5EF4-FFF2-40B4-BE49-F238E27FC236}">
                <a16:creationId xmlns:a16="http://schemas.microsoft.com/office/drawing/2014/main" id="{C52BB3C0-0B22-76B6-F62D-841F6582C3C6}"/>
              </a:ext>
            </a:extLst>
          </p:cNvPr>
          <p:cNvSpPr/>
          <p:nvPr/>
        </p:nvSpPr>
        <p:spPr>
          <a:xfrm>
            <a:off x="407926" y="4871060"/>
            <a:ext cx="1069397" cy="3661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WR switch</a:t>
            </a:r>
          </a:p>
        </p:txBody>
      </p:sp>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3622" y="87332"/>
            <a:ext cx="12153290" cy="696735"/>
          </a:xfrm>
        </p:spPr>
        <p:txBody>
          <a:bodyPr/>
          <a:lstStyle/>
          <a:p>
            <a:pPr algn="ctr"/>
            <a:r>
              <a:rPr lang="en-US" dirty="0">
                <a:solidFill>
                  <a:schemeClr val="accent2"/>
                </a:solidFill>
                <a:latin typeface="+mn-lt"/>
              </a:rPr>
              <a:t>HK Clock Distribution Scheme</a:t>
            </a:r>
          </a:p>
        </p:txBody>
      </p:sp>
      <p:sp>
        <p:nvSpPr>
          <p:cNvPr id="8" name="Rectangle 7">
            <a:extLst>
              <a:ext uri="{FF2B5EF4-FFF2-40B4-BE49-F238E27FC236}">
                <a16:creationId xmlns:a16="http://schemas.microsoft.com/office/drawing/2014/main" id="{04599173-9BAB-BC4B-B960-FD87E7BE88DF}"/>
              </a:ext>
            </a:extLst>
          </p:cNvPr>
          <p:cNvSpPr/>
          <p:nvPr/>
        </p:nvSpPr>
        <p:spPr>
          <a:xfrm>
            <a:off x="352169" y="2794006"/>
            <a:ext cx="905933" cy="609600"/>
          </a:xfrm>
          <a:prstGeom prst="rect">
            <a:avLst/>
          </a:prstGeom>
          <a:solidFill>
            <a:schemeClr val="accent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 </a:t>
            </a:r>
          </a:p>
        </p:txBody>
      </p:sp>
      <p:sp>
        <p:nvSpPr>
          <p:cNvPr id="9" name="Rectangle 8">
            <a:extLst>
              <a:ext uri="{FF2B5EF4-FFF2-40B4-BE49-F238E27FC236}">
                <a16:creationId xmlns:a16="http://schemas.microsoft.com/office/drawing/2014/main" id="{80DF2854-08C0-1848-A141-B6DE7DE089FC}"/>
              </a:ext>
            </a:extLst>
          </p:cNvPr>
          <p:cNvSpPr/>
          <p:nvPr/>
        </p:nvSpPr>
        <p:spPr>
          <a:xfrm>
            <a:off x="1945411" y="3718918"/>
            <a:ext cx="986867" cy="6565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Atomic Clock</a:t>
            </a:r>
          </a:p>
        </p:txBody>
      </p:sp>
      <p:cxnSp>
        <p:nvCxnSpPr>
          <p:cNvPr id="13" name="Straight Connector 12">
            <a:extLst>
              <a:ext uri="{FF2B5EF4-FFF2-40B4-BE49-F238E27FC236}">
                <a16:creationId xmlns:a16="http://schemas.microsoft.com/office/drawing/2014/main" id="{AC50EFDE-D012-7046-A39D-339C693F2247}"/>
              </a:ext>
            </a:extLst>
          </p:cNvPr>
          <p:cNvCxnSpPr>
            <a:cxnSpLocks/>
          </p:cNvCxnSpPr>
          <p:nvPr/>
        </p:nvCxnSpPr>
        <p:spPr>
          <a:xfrm>
            <a:off x="1642533" y="750113"/>
            <a:ext cx="0" cy="6031221"/>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43C977C-52B8-0245-A174-12CF443D2649}"/>
              </a:ext>
            </a:extLst>
          </p:cNvPr>
          <p:cNvSpPr/>
          <p:nvPr/>
        </p:nvSpPr>
        <p:spPr>
          <a:xfrm>
            <a:off x="5991254" y="2423762"/>
            <a:ext cx="1342496" cy="8974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1st distribution stage</a:t>
            </a:r>
          </a:p>
        </p:txBody>
      </p:sp>
      <p:sp>
        <p:nvSpPr>
          <p:cNvPr id="55" name="TextBox 54">
            <a:extLst>
              <a:ext uri="{FF2B5EF4-FFF2-40B4-BE49-F238E27FC236}">
                <a16:creationId xmlns:a16="http://schemas.microsoft.com/office/drawing/2014/main" id="{6F3D8D42-54D6-A048-8F31-F24911BEF3FC}"/>
              </a:ext>
            </a:extLst>
          </p:cNvPr>
          <p:cNvSpPr txBox="1"/>
          <p:nvPr/>
        </p:nvSpPr>
        <p:spPr>
          <a:xfrm>
            <a:off x="1152193" y="389509"/>
            <a:ext cx="834203" cy="369332"/>
          </a:xfrm>
          <a:prstGeom prst="rect">
            <a:avLst/>
          </a:prstGeom>
          <a:noFill/>
        </p:spPr>
        <p:txBody>
          <a:bodyPr wrap="none" rtlCol="0">
            <a:spAutoFit/>
          </a:bodyPr>
          <a:lstStyle/>
          <a:p>
            <a:r>
              <a:rPr lang="en-US" dirty="0"/>
              <a:t>Cavern</a:t>
            </a:r>
          </a:p>
        </p:txBody>
      </p:sp>
      <p:sp>
        <p:nvSpPr>
          <p:cNvPr id="60" name="TextBox 59">
            <a:extLst>
              <a:ext uri="{FF2B5EF4-FFF2-40B4-BE49-F238E27FC236}">
                <a16:creationId xmlns:a16="http://schemas.microsoft.com/office/drawing/2014/main" id="{62577C23-82FC-AE43-9E29-96F7577BC677}"/>
              </a:ext>
            </a:extLst>
          </p:cNvPr>
          <p:cNvSpPr txBox="1"/>
          <p:nvPr/>
        </p:nvSpPr>
        <p:spPr>
          <a:xfrm>
            <a:off x="4780010" y="902384"/>
            <a:ext cx="1630496" cy="523220"/>
          </a:xfrm>
          <a:prstGeom prst="rect">
            <a:avLst/>
          </a:prstGeom>
          <a:noFill/>
        </p:spPr>
        <p:txBody>
          <a:bodyPr wrap="square" rtlCol="0">
            <a:spAutoFit/>
          </a:bodyPr>
          <a:lstStyle/>
          <a:p>
            <a:pPr algn="ctr"/>
            <a:r>
              <a:rPr lang="en-US" sz="1400" dirty="0"/>
              <a:t>Time data and UTC (ethernet)</a:t>
            </a:r>
          </a:p>
        </p:txBody>
      </p:sp>
      <p:sp>
        <p:nvSpPr>
          <p:cNvPr id="30" name="TextBox 29">
            <a:extLst>
              <a:ext uri="{FF2B5EF4-FFF2-40B4-BE49-F238E27FC236}">
                <a16:creationId xmlns:a16="http://schemas.microsoft.com/office/drawing/2014/main" id="{BE7C56C3-EA80-F440-8D08-846F938C7AEE}"/>
              </a:ext>
            </a:extLst>
          </p:cNvPr>
          <p:cNvSpPr txBox="1"/>
          <p:nvPr/>
        </p:nvSpPr>
        <p:spPr>
          <a:xfrm>
            <a:off x="2716783" y="3308763"/>
            <a:ext cx="673582" cy="338554"/>
          </a:xfrm>
          <a:prstGeom prst="rect">
            <a:avLst/>
          </a:prstGeom>
          <a:noFill/>
        </p:spPr>
        <p:txBody>
          <a:bodyPr wrap="none" rtlCol="0">
            <a:spAutoFit/>
          </a:bodyPr>
          <a:lstStyle/>
          <a:p>
            <a:r>
              <a:rPr lang="en-US" sz="1600" dirty="0"/>
              <a:t>5MHz</a:t>
            </a:r>
          </a:p>
        </p:txBody>
      </p:sp>
      <p:sp>
        <p:nvSpPr>
          <p:cNvPr id="36" name="Rectangle 35">
            <a:extLst>
              <a:ext uri="{FF2B5EF4-FFF2-40B4-BE49-F238E27FC236}">
                <a16:creationId xmlns:a16="http://schemas.microsoft.com/office/drawing/2014/main" id="{9A2D1E06-8C4D-1841-959E-6CB44A97D483}"/>
              </a:ext>
            </a:extLst>
          </p:cNvPr>
          <p:cNvSpPr/>
          <p:nvPr/>
        </p:nvSpPr>
        <p:spPr>
          <a:xfrm>
            <a:off x="148514" y="5805450"/>
            <a:ext cx="905933" cy="609600"/>
          </a:xfrm>
          <a:prstGeom prst="rect">
            <a:avLst/>
          </a:prstGeom>
          <a:solidFill>
            <a:schemeClr val="accent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a:t>
            </a:r>
          </a:p>
        </p:txBody>
      </p:sp>
      <p:cxnSp>
        <p:nvCxnSpPr>
          <p:cNvPr id="15" name="Elbow Connector 14">
            <a:extLst>
              <a:ext uri="{FF2B5EF4-FFF2-40B4-BE49-F238E27FC236}">
                <a16:creationId xmlns:a16="http://schemas.microsoft.com/office/drawing/2014/main" id="{38EF2044-ED9B-1849-8AE8-D8B715ED90A1}"/>
              </a:ext>
            </a:extLst>
          </p:cNvPr>
          <p:cNvCxnSpPr>
            <a:cxnSpLocks/>
          </p:cNvCxnSpPr>
          <p:nvPr/>
        </p:nvCxnSpPr>
        <p:spPr>
          <a:xfrm rot="5400000" flipH="1" flipV="1">
            <a:off x="4487299" y="-861632"/>
            <a:ext cx="789218" cy="4409910"/>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8DF6A62-2B2D-7142-9BD9-03C71BCB94E9}"/>
              </a:ext>
            </a:extLst>
          </p:cNvPr>
          <p:cNvSpPr/>
          <p:nvPr/>
        </p:nvSpPr>
        <p:spPr>
          <a:xfrm>
            <a:off x="76280" y="4829169"/>
            <a:ext cx="8064235" cy="1785503"/>
          </a:xfrm>
          <a:prstGeom prst="rect">
            <a:avLst/>
          </a:prstGeom>
          <a:noFill/>
          <a:ln w="254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4D1795-D6AD-A848-8641-AA5BB7DFF9E7}"/>
              </a:ext>
            </a:extLst>
          </p:cNvPr>
          <p:cNvSpPr txBox="1"/>
          <p:nvPr/>
        </p:nvSpPr>
        <p:spPr>
          <a:xfrm>
            <a:off x="6930312" y="6563323"/>
            <a:ext cx="1210203" cy="338554"/>
          </a:xfrm>
          <a:prstGeom prst="rect">
            <a:avLst/>
          </a:prstGeom>
          <a:noFill/>
        </p:spPr>
        <p:txBody>
          <a:bodyPr wrap="none" rtlCol="0">
            <a:spAutoFit/>
          </a:bodyPr>
          <a:lstStyle/>
          <a:p>
            <a:r>
              <a:rPr lang="en-US" sz="1600" dirty="0"/>
              <a:t>Redundancy</a:t>
            </a:r>
            <a:endParaRPr lang="en-US" dirty="0"/>
          </a:p>
        </p:txBody>
      </p:sp>
      <p:sp>
        <p:nvSpPr>
          <p:cNvPr id="10" name="Rectangle 9">
            <a:extLst>
              <a:ext uri="{FF2B5EF4-FFF2-40B4-BE49-F238E27FC236}">
                <a16:creationId xmlns:a16="http://schemas.microsoft.com/office/drawing/2014/main" id="{92192B4B-76A6-124D-A447-AEA824FBC7A7}"/>
              </a:ext>
            </a:extLst>
          </p:cNvPr>
          <p:cNvSpPr/>
          <p:nvPr/>
        </p:nvSpPr>
        <p:spPr>
          <a:xfrm>
            <a:off x="3031223" y="2278784"/>
            <a:ext cx="653143" cy="92242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Time Ref/</a:t>
            </a:r>
          </a:p>
          <a:p>
            <a:pPr algn="ctr"/>
            <a:r>
              <a:rPr lang="en-US" sz="1200" dirty="0"/>
              <a:t>fanout</a:t>
            </a:r>
          </a:p>
        </p:txBody>
      </p:sp>
      <p:sp>
        <p:nvSpPr>
          <p:cNvPr id="53" name="Rectangle 52">
            <a:extLst>
              <a:ext uri="{FF2B5EF4-FFF2-40B4-BE49-F238E27FC236}">
                <a16:creationId xmlns:a16="http://schemas.microsoft.com/office/drawing/2014/main" id="{F170280E-A2CC-1649-846D-B7383B4C25D8}"/>
              </a:ext>
            </a:extLst>
          </p:cNvPr>
          <p:cNvSpPr/>
          <p:nvPr/>
        </p:nvSpPr>
        <p:spPr>
          <a:xfrm>
            <a:off x="4228765" y="5202416"/>
            <a:ext cx="653143" cy="76917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Time Ref/</a:t>
            </a:r>
          </a:p>
          <a:p>
            <a:pPr algn="ctr"/>
            <a:r>
              <a:rPr lang="en-US" sz="1200" dirty="0"/>
              <a:t>fanout</a:t>
            </a:r>
          </a:p>
        </p:txBody>
      </p:sp>
      <p:sp>
        <p:nvSpPr>
          <p:cNvPr id="70" name="Rectangle 69">
            <a:extLst>
              <a:ext uri="{FF2B5EF4-FFF2-40B4-BE49-F238E27FC236}">
                <a16:creationId xmlns:a16="http://schemas.microsoft.com/office/drawing/2014/main" id="{EF13A94A-7A04-694B-BA8C-2FC8FA471E57}"/>
              </a:ext>
            </a:extLst>
          </p:cNvPr>
          <p:cNvSpPr/>
          <p:nvPr/>
        </p:nvSpPr>
        <p:spPr>
          <a:xfrm>
            <a:off x="8933939" y="2091920"/>
            <a:ext cx="1208823" cy="67164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r>
              <a:rPr lang="en-US" sz="1200" baseline="30000" dirty="0"/>
              <a:t>nd</a:t>
            </a:r>
            <a:r>
              <a:rPr lang="en-US" sz="1200" dirty="0"/>
              <a:t> distribution stage</a:t>
            </a:r>
          </a:p>
        </p:txBody>
      </p:sp>
      <p:sp>
        <p:nvSpPr>
          <p:cNvPr id="75" name="Rectangle 74">
            <a:extLst>
              <a:ext uri="{FF2B5EF4-FFF2-40B4-BE49-F238E27FC236}">
                <a16:creationId xmlns:a16="http://schemas.microsoft.com/office/drawing/2014/main" id="{E237CCE3-6460-B949-B6F4-0E8DC9C26D26}"/>
              </a:ext>
            </a:extLst>
          </p:cNvPr>
          <p:cNvSpPr/>
          <p:nvPr/>
        </p:nvSpPr>
        <p:spPr>
          <a:xfrm>
            <a:off x="11232588" y="1578451"/>
            <a:ext cx="580767" cy="5520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
            </a:r>
          </a:p>
        </p:txBody>
      </p:sp>
      <p:sp>
        <p:nvSpPr>
          <p:cNvPr id="87" name="Rectangle 86">
            <a:extLst>
              <a:ext uri="{FF2B5EF4-FFF2-40B4-BE49-F238E27FC236}">
                <a16:creationId xmlns:a16="http://schemas.microsoft.com/office/drawing/2014/main" id="{109C09F2-BD49-8A45-9342-27E23AEC71E8}"/>
              </a:ext>
            </a:extLst>
          </p:cNvPr>
          <p:cNvSpPr/>
          <p:nvPr/>
        </p:nvSpPr>
        <p:spPr>
          <a:xfrm>
            <a:off x="6455452" y="5641153"/>
            <a:ext cx="1342496" cy="8974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1st distribution stage</a:t>
            </a:r>
          </a:p>
        </p:txBody>
      </p:sp>
      <p:sp>
        <p:nvSpPr>
          <p:cNvPr id="90" name="Rectangle 89">
            <a:extLst>
              <a:ext uri="{FF2B5EF4-FFF2-40B4-BE49-F238E27FC236}">
                <a16:creationId xmlns:a16="http://schemas.microsoft.com/office/drawing/2014/main" id="{8BDFDDC6-B7A8-8542-9B32-6C6F3A5DC5D7}"/>
              </a:ext>
            </a:extLst>
          </p:cNvPr>
          <p:cNvSpPr/>
          <p:nvPr/>
        </p:nvSpPr>
        <p:spPr>
          <a:xfrm>
            <a:off x="8920761" y="4280941"/>
            <a:ext cx="1208823" cy="67164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r>
              <a:rPr lang="en-US" sz="1200" baseline="30000" dirty="0"/>
              <a:t>nd</a:t>
            </a:r>
            <a:r>
              <a:rPr lang="en-US" sz="1200" dirty="0"/>
              <a:t> distribution stage</a:t>
            </a:r>
          </a:p>
        </p:txBody>
      </p:sp>
      <p:cxnSp>
        <p:nvCxnSpPr>
          <p:cNvPr id="92" name="Straight Connector 91">
            <a:extLst>
              <a:ext uri="{FF2B5EF4-FFF2-40B4-BE49-F238E27FC236}">
                <a16:creationId xmlns:a16="http://schemas.microsoft.com/office/drawing/2014/main" id="{AE396547-1DDC-5141-9334-A6F2589A7D37}"/>
              </a:ext>
            </a:extLst>
          </p:cNvPr>
          <p:cNvCxnSpPr>
            <a:cxnSpLocks/>
          </p:cNvCxnSpPr>
          <p:nvPr/>
        </p:nvCxnSpPr>
        <p:spPr>
          <a:xfrm>
            <a:off x="8634790" y="2427741"/>
            <a:ext cx="0" cy="218902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8F3A7713-940C-5A45-8896-7F4C06CDA0ED}"/>
              </a:ext>
            </a:extLst>
          </p:cNvPr>
          <p:cNvCxnSpPr/>
          <p:nvPr/>
        </p:nvCxnSpPr>
        <p:spPr>
          <a:xfrm>
            <a:off x="8634790" y="2411513"/>
            <a:ext cx="299149"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68AFBBB9-BFBD-7140-818D-A1AE055FC7AE}"/>
              </a:ext>
            </a:extLst>
          </p:cNvPr>
          <p:cNvCxnSpPr>
            <a:cxnSpLocks/>
            <a:endCxn id="90" idx="1"/>
          </p:cNvCxnSpPr>
          <p:nvPr/>
        </p:nvCxnSpPr>
        <p:spPr>
          <a:xfrm>
            <a:off x="8634790" y="4616761"/>
            <a:ext cx="285971"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8516C80-383B-1941-9284-77B39AFCAD59}"/>
              </a:ext>
            </a:extLst>
          </p:cNvPr>
          <p:cNvCxnSpPr>
            <a:cxnSpLocks/>
          </p:cNvCxnSpPr>
          <p:nvPr/>
        </p:nvCxnSpPr>
        <p:spPr>
          <a:xfrm>
            <a:off x="8465702" y="2616106"/>
            <a:ext cx="212" cy="2205625"/>
          </a:xfrm>
          <a:prstGeom prst="line">
            <a:avLst/>
          </a:prstGeom>
          <a:ln w="254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36AE417-CBC1-FD4C-B95F-FA734A6B2841}"/>
              </a:ext>
            </a:extLst>
          </p:cNvPr>
          <p:cNvCxnSpPr>
            <a:cxnSpLocks/>
          </p:cNvCxnSpPr>
          <p:nvPr/>
        </p:nvCxnSpPr>
        <p:spPr>
          <a:xfrm>
            <a:off x="8482744" y="2616106"/>
            <a:ext cx="468025" cy="1"/>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FA8C317E-6A56-1F40-8491-039D509E0F57}"/>
              </a:ext>
            </a:extLst>
          </p:cNvPr>
          <p:cNvCxnSpPr>
            <a:cxnSpLocks/>
          </p:cNvCxnSpPr>
          <p:nvPr/>
        </p:nvCxnSpPr>
        <p:spPr>
          <a:xfrm>
            <a:off x="8465914" y="4821731"/>
            <a:ext cx="468025" cy="7438"/>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0">
            <a:extLst>
              <a:ext uri="{FF2B5EF4-FFF2-40B4-BE49-F238E27FC236}">
                <a16:creationId xmlns:a16="http://schemas.microsoft.com/office/drawing/2014/main" id="{B810C15E-4634-B549-90E0-B1C094331BCD}"/>
              </a:ext>
            </a:extLst>
          </p:cNvPr>
          <p:cNvCxnSpPr>
            <a:cxnSpLocks/>
            <a:stCxn id="87" idx="0"/>
          </p:cNvCxnSpPr>
          <p:nvPr/>
        </p:nvCxnSpPr>
        <p:spPr>
          <a:xfrm rot="5400000" flipH="1" flipV="1">
            <a:off x="6746898" y="3926213"/>
            <a:ext cx="2094743" cy="1335139"/>
          </a:xfrm>
          <a:prstGeom prst="bentConnector3">
            <a:avLst>
              <a:gd name="adj1" fmla="val 97191"/>
            </a:avLst>
          </a:prstGeom>
          <a:ln w="25400">
            <a:solidFill>
              <a:srgbClr val="7030A0"/>
            </a:solidFill>
            <a:prstDash val="dash"/>
            <a:head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FF4BD051-DB60-2A4F-8DA7-BB325BB7ABD2}"/>
              </a:ext>
            </a:extLst>
          </p:cNvPr>
          <p:cNvSpPr/>
          <p:nvPr/>
        </p:nvSpPr>
        <p:spPr>
          <a:xfrm>
            <a:off x="11232587" y="2604875"/>
            <a:ext cx="580767" cy="5520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
            </a:r>
          </a:p>
        </p:txBody>
      </p:sp>
      <p:sp>
        <p:nvSpPr>
          <p:cNvPr id="119" name="TextBox 118">
            <a:extLst>
              <a:ext uri="{FF2B5EF4-FFF2-40B4-BE49-F238E27FC236}">
                <a16:creationId xmlns:a16="http://schemas.microsoft.com/office/drawing/2014/main" id="{FAC31FF3-9A95-6F4C-BF57-BE92D2511F91}"/>
              </a:ext>
            </a:extLst>
          </p:cNvPr>
          <p:cNvSpPr txBox="1"/>
          <p:nvPr/>
        </p:nvSpPr>
        <p:spPr>
          <a:xfrm>
            <a:off x="11232587" y="2162104"/>
            <a:ext cx="580767" cy="369332"/>
          </a:xfrm>
          <a:prstGeom prst="rect">
            <a:avLst/>
          </a:prstGeom>
          <a:noFill/>
        </p:spPr>
        <p:txBody>
          <a:bodyPr wrap="square" rtlCol="0">
            <a:spAutoFit/>
          </a:bodyPr>
          <a:lstStyle/>
          <a:p>
            <a:pPr algn="ctr"/>
            <a:r>
              <a:rPr lang="en-US" dirty="0"/>
              <a:t>…</a:t>
            </a:r>
          </a:p>
        </p:txBody>
      </p:sp>
      <p:cxnSp>
        <p:nvCxnSpPr>
          <p:cNvPr id="124" name="Elbow Connector 123">
            <a:extLst>
              <a:ext uri="{FF2B5EF4-FFF2-40B4-BE49-F238E27FC236}">
                <a16:creationId xmlns:a16="http://schemas.microsoft.com/office/drawing/2014/main" id="{E86025F0-D828-B845-8DF2-FE0EC944948E}"/>
              </a:ext>
            </a:extLst>
          </p:cNvPr>
          <p:cNvCxnSpPr>
            <a:stCxn id="70" idx="3"/>
            <a:endCxn id="75" idx="1"/>
          </p:cNvCxnSpPr>
          <p:nvPr/>
        </p:nvCxnSpPr>
        <p:spPr>
          <a:xfrm flipV="1">
            <a:off x="10142762" y="1854452"/>
            <a:ext cx="1089826" cy="573289"/>
          </a:xfrm>
          <a:prstGeom prst="bentConnector3">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Elbow Connector 125">
            <a:extLst>
              <a:ext uri="{FF2B5EF4-FFF2-40B4-BE49-F238E27FC236}">
                <a16:creationId xmlns:a16="http://schemas.microsoft.com/office/drawing/2014/main" id="{6F498638-2858-A742-AF21-85B0DEBDE017}"/>
              </a:ext>
            </a:extLst>
          </p:cNvPr>
          <p:cNvCxnSpPr>
            <a:stCxn id="70" idx="3"/>
            <a:endCxn id="118" idx="1"/>
          </p:cNvCxnSpPr>
          <p:nvPr/>
        </p:nvCxnSpPr>
        <p:spPr>
          <a:xfrm>
            <a:off x="10142762" y="2427741"/>
            <a:ext cx="1089825" cy="453135"/>
          </a:xfrm>
          <a:prstGeom prst="bentConnector3">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6C0E8EA-1739-C24C-8941-D9E16EE10587}"/>
              </a:ext>
            </a:extLst>
          </p:cNvPr>
          <p:cNvSpPr/>
          <p:nvPr/>
        </p:nvSpPr>
        <p:spPr>
          <a:xfrm>
            <a:off x="11236452" y="3782247"/>
            <a:ext cx="580767" cy="5520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
            </a:r>
          </a:p>
        </p:txBody>
      </p:sp>
      <p:sp>
        <p:nvSpPr>
          <p:cNvPr id="128" name="Rectangle 127">
            <a:extLst>
              <a:ext uri="{FF2B5EF4-FFF2-40B4-BE49-F238E27FC236}">
                <a16:creationId xmlns:a16="http://schemas.microsoft.com/office/drawing/2014/main" id="{CC80A308-5D59-E04D-9FFD-EF7DA7783BEE}"/>
              </a:ext>
            </a:extLst>
          </p:cNvPr>
          <p:cNvSpPr/>
          <p:nvPr/>
        </p:nvSpPr>
        <p:spPr>
          <a:xfrm>
            <a:off x="11236451" y="4808671"/>
            <a:ext cx="580767" cy="5520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
            </a:r>
          </a:p>
        </p:txBody>
      </p:sp>
      <p:sp>
        <p:nvSpPr>
          <p:cNvPr id="129" name="TextBox 128">
            <a:extLst>
              <a:ext uri="{FF2B5EF4-FFF2-40B4-BE49-F238E27FC236}">
                <a16:creationId xmlns:a16="http://schemas.microsoft.com/office/drawing/2014/main" id="{C818EDA2-C18C-5C4A-BA74-C6C209C7B67A}"/>
              </a:ext>
            </a:extLst>
          </p:cNvPr>
          <p:cNvSpPr txBox="1"/>
          <p:nvPr/>
        </p:nvSpPr>
        <p:spPr>
          <a:xfrm>
            <a:off x="11236451" y="4365900"/>
            <a:ext cx="580767" cy="369332"/>
          </a:xfrm>
          <a:prstGeom prst="rect">
            <a:avLst/>
          </a:prstGeom>
          <a:noFill/>
        </p:spPr>
        <p:txBody>
          <a:bodyPr wrap="square" rtlCol="0">
            <a:spAutoFit/>
          </a:bodyPr>
          <a:lstStyle/>
          <a:p>
            <a:pPr algn="ctr"/>
            <a:r>
              <a:rPr lang="en-US" dirty="0"/>
              <a:t>…</a:t>
            </a:r>
          </a:p>
        </p:txBody>
      </p:sp>
      <p:cxnSp>
        <p:nvCxnSpPr>
          <p:cNvPr id="130" name="Elbow Connector 129">
            <a:extLst>
              <a:ext uri="{FF2B5EF4-FFF2-40B4-BE49-F238E27FC236}">
                <a16:creationId xmlns:a16="http://schemas.microsoft.com/office/drawing/2014/main" id="{27C06C74-CEAB-A74E-9A8C-85607CDF228A}"/>
              </a:ext>
            </a:extLst>
          </p:cNvPr>
          <p:cNvCxnSpPr>
            <a:endCxn id="127" idx="1"/>
          </p:cNvCxnSpPr>
          <p:nvPr/>
        </p:nvCxnSpPr>
        <p:spPr>
          <a:xfrm flipV="1">
            <a:off x="10146626" y="4058248"/>
            <a:ext cx="1089826" cy="573289"/>
          </a:xfrm>
          <a:prstGeom prst="bentConnector3">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Elbow Connector 130">
            <a:extLst>
              <a:ext uri="{FF2B5EF4-FFF2-40B4-BE49-F238E27FC236}">
                <a16:creationId xmlns:a16="http://schemas.microsoft.com/office/drawing/2014/main" id="{2E0BD60D-8639-0940-96C2-9CB45CBEFF22}"/>
              </a:ext>
            </a:extLst>
          </p:cNvPr>
          <p:cNvCxnSpPr>
            <a:endCxn id="128" idx="1"/>
          </p:cNvCxnSpPr>
          <p:nvPr/>
        </p:nvCxnSpPr>
        <p:spPr>
          <a:xfrm>
            <a:off x="10146626" y="4631537"/>
            <a:ext cx="1089825" cy="453135"/>
          </a:xfrm>
          <a:prstGeom prst="bentConnector3">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2AD66549-69D6-D644-9BFD-72BDE9EDB4FE}"/>
              </a:ext>
            </a:extLst>
          </p:cNvPr>
          <p:cNvSpPr txBox="1"/>
          <p:nvPr/>
        </p:nvSpPr>
        <p:spPr>
          <a:xfrm>
            <a:off x="11232586" y="3278973"/>
            <a:ext cx="580767" cy="369332"/>
          </a:xfrm>
          <a:prstGeom prst="rect">
            <a:avLst/>
          </a:prstGeom>
          <a:noFill/>
        </p:spPr>
        <p:txBody>
          <a:bodyPr wrap="square" rtlCol="0">
            <a:spAutoFit/>
          </a:bodyPr>
          <a:lstStyle/>
          <a:p>
            <a:pPr algn="ctr"/>
            <a:r>
              <a:rPr lang="en-US" dirty="0"/>
              <a:t>…</a:t>
            </a:r>
          </a:p>
        </p:txBody>
      </p:sp>
      <p:sp>
        <p:nvSpPr>
          <p:cNvPr id="137" name="TextBox 136">
            <a:extLst>
              <a:ext uri="{FF2B5EF4-FFF2-40B4-BE49-F238E27FC236}">
                <a16:creationId xmlns:a16="http://schemas.microsoft.com/office/drawing/2014/main" id="{44B2D9A1-235E-2847-BDBA-F60148242EC9}"/>
              </a:ext>
            </a:extLst>
          </p:cNvPr>
          <p:cNvSpPr txBox="1"/>
          <p:nvPr/>
        </p:nvSpPr>
        <p:spPr>
          <a:xfrm>
            <a:off x="9971764" y="2876608"/>
            <a:ext cx="1400576" cy="523220"/>
          </a:xfrm>
          <a:prstGeom prst="rect">
            <a:avLst/>
          </a:prstGeom>
          <a:noFill/>
        </p:spPr>
        <p:txBody>
          <a:bodyPr wrap="none" rtlCol="0">
            <a:spAutoFit/>
          </a:bodyPr>
          <a:lstStyle/>
          <a:p>
            <a:r>
              <a:rPr lang="en-US" sz="1400" dirty="0" err="1"/>
              <a:t>Clk</a:t>
            </a:r>
            <a:r>
              <a:rPr lang="en-US" sz="1400" dirty="0"/>
              <a:t> and data</a:t>
            </a:r>
          </a:p>
          <a:p>
            <a:r>
              <a:rPr lang="en-US" sz="1400" dirty="0"/>
              <a:t>(redounded link)</a:t>
            </a:r>
          </a:p>
        </p:txBody>
      </p:sp>
      <p:sp>
        <p:nvSpPr>
          <p:cNvPr id="138" name="TextBox 137">
            <a:extLst>
              <a:ext uri="{FF2B5EF4-FFF2-40B4-BE49-F238E27FC236}">
                <a16:creationId xmlns:a16="http://schemas.microsoft.com/office/drawing/2014/main" id="{A4B74485-4F2C-F942-AD54-BBA29E8DA037}"/>
              </a:ext>
            </a:extLst>
          </p:cNvPr>
          <p:cNvSpPr txBox="1"/>
          <p:nvPr/>
        </p:nvSpPr>
        <p:spPr>
          <a:xfrm>
            <a:off x="9832010" y="5032521"/>
            <a:ext cx="1400576" cy="523220"/>
          </a:xfrm>
          <a:prstGeom prst="rect">
            <a:avLst/>
          </a:prstGeom>
          <a:noFill/>
        </p:spPr>
        <p:txBody>
          <a:bodyPr wrap="none" rtlCol="0">
            <a:spAutoFit/>
          </a:bodyPr>
          <a:lstStyle/>
          <a:p>
            <a:r>
              <a:rPr lang="en-US" sz="1400" dirty="0" err="1"/>
              <a:t>Clk</a:t>
            </a:r>
            <a:r>
              <a:rPr lang="en-US" sz="1400" dirty="0"/>
              <a:t> and data</a:t>
            </a:r>
          </a:p>
          <a:p>
            <a:r>
              <a:rPr lang="en-US" sz="1400" dirty="0"/>
              <a:t>(redounded link)</a:t>
            </a:r>
          </a:p>
        </p:txBody>
      </p:sp>
      <p:sp>
        <p:nvSpPr>
          <p:cNvPr id="169" name="Rectangle 168">
            <a:extLst>
              <a:ext uri="{FF2B5EF4-FFF2-40B4-BE49-F238E27FC236}">
                <a16:creationId xmlns:a16="http://schemas.microsoft.com/office/drawing/2014/main" id="{6F275D35-20CE-4C44-A0C0-44C2163B03CB}"/>
              </a:ext>
            </a:extLst>
          </p:cNvPr>
          <p:cNvSpPr/>
          <p:nvPr/>
        </p:nvSpPr>
        <p:spPr>
          <a:xfrm>
            <a:off x="7104198" y="861590"/>
            <a:ext cx="973644" cy="100056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DAQ</a:t>
            </a:r>
          </a:p>
          <a:p>
            <a:pPr algn="ctr"/>
            <a:r>
              <a:rPr lang="en-US" dirty="0"/>
              <a:t>network</a:t>
            </a:r>
          </a:p>
        </p:txBody>
      </p:sp>
      <p:cxnSp>
        <p:nvCxnSpPr>
          <p:cNvPr id="171" name="Elbow Connector 170">
            <a:extLst>
              <a:ext uri="{FF2B5EF4-FFF2-40B4-BE49-F238E27FC236}">
                <a16:creationId xmlns:a16="http://schemas.microsoft.com/office/drawing/2014/main" id="{32B9389C-77C6-A441-BEE6-CA3E4A5F4D06}"/>
              </a:ext>
            </a:extLst>
          </p:cNvPr>
          <p:cNvCxnSpPr>
            <a:stCxn id="169" idx="3"/>
            <a:endCxn id="70" idx="0"/>
          </p:cNvCxnSpPr>
          <p:nvPr/>
        </p:nvCxnSpPr>
        <p:spPr>
          <a:xfrm>
            <a:off x="8077842" y="1361872"/>
            <a:ext cx="1460509" cy="730048"/>
          </a:xfrm>
          <a:prstGeom prst="bentConnector2">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24F517D8-438B-214E-B617-C8F91AED43C2}"/>
              </a:ext>
            </a:extLst>
          </p:cNvPr>
          <p:cNvCxnSpPr>
            <a:stCxn id="169" idx="2"/>
            <a:endCxn id="25" idx="0"/>
          </p:cNvCxnSpPr>
          <p:nvPr/>
        </p:nvCxnSpPr>
        <p:spPr>
          <a:xfrm rot="5400000">
            <a:off x="6845957" y="1678699"/>
            <a:ext cx="561608" cy="928518"/>
          </a:xfrm>
          <a:prstGeom prst="bentConnector3">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F05820FF-654B-9245-BE69-2B4A39A4E1E1}"/>
              </a:ext>
            </a:extLst>
          </p:cNvPr>
          <p:cNvCxnSpPr>
            <a:stCxn id="70" idx="2"/>
          </p:cNvCxnSpPr>
          <p:nvPr/>
        </p:nvCxnSpPr>
        <p:spPr>
          <a:xfrm flipH="1">
            <a:off x="9538350" y="2763561"/>
            <a:ext cx="1" cy="151738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8EEAEE3D-FA68-C148-8141-926AFE48C8CA}"/>
              </a:ext>
            </a:extLst>
          </p:cNvPr>
          <p:cNvSpPr txBox="1"/>
          <p:nvPr/>
        </p:nvSpPr>
        <p:spPr>
          <a:xfrm>
            <a:off x="7445048" y="2353388"/>
            <a:ext cx="997389" cy="523220"/>
          </a:xfrm>
          <a:prstGeom prst="rect">
            <a:avLst/>
          </a:prstGeom>
          <a:noFill/>
        </p:spPr>
        <p:txBody>
          <a:bodyPr wrap="none" rtlCol="0">
            <a:spAutoFit/>
          </a:bodyPr>
          <a:lstStyle/>
          <a:p>
            <a:pPr algn="ctr"/>
            <a:r>
              <a:rPr lang="en-US" sz="1400" dirty="0"/>
              <a:t>125MHz &amp; </a:t>
            </a:r>
          </a:p>
          <a:p>
            <a:pPr algn="ctr"/>
            <a:r>
              <a:rPr lang="en-US" sz="1400" dirty="0"/>
              <a:t>data</a:t>
            </a:r>
            <a:endParaRPr lang="en-US" dirty="0"/>
          </a:p>
        </p:txBody>
      </p:sp>
      <p:sp>
        <p:nvSpPr>
          <p:cNvPr id="181" name="TextBox 180">
            <a:extLst>
              <a:ext uri="{FF2B5EF4-FFF2-40B4-BE49-F238E27FC236}">
                <a16:creationId xmlns:a16="http://schemas.microsoft.com/office/drawing/2014/main" id="{91BBC5B6-047C-884C-9AEA-94D2AB8A21A5}"/>
              </a:ext>
            </a:extLst>
          </p:cNvPr>
          <p:cNvSpPr txBox="1"/>
          <p:nvPr/>
        </p:nvSpPr>
        <p:spPr>
          <a:xfrm>
            <a:off x="5151171" y="3690304"/>
            <a:ext cx="1523750" cy="338554"/>
          </a:xfrm>
          <a:prstGeom prst="rect">
            <a:avLst/>
          </a:prstGeom>
          <a:noFill/>
        </p:spPr>
        <p:txBody>
          <a:bodyPr wrap="none" rtlCol="0">
            <a:spAutoFit/>
          </a:bodyPr>
          <a:lstStyle/>
          <a:p>
            <a:r>
              <a:rPr lang="en-US" sz="1600" dirty="0"/>
              <a:t>Sync commands</a:t>
            </a:r>
            <a:endParaRPr lang="en-US" dirty="0"/>
          </a:p>
        </p:txBody>
      </p:sp>
      <p:sp>
        <p:nvSpPr>
          <p:cNvPr id="182" name="TextBox 181">
            <a:extLst>
              <a:ext uri="{FF2B5EF4-FFF2-40B4-BE49-F238E27FC236}">
                <a16:creationId xmlns:a16="http://schemas.microsoft.com/office/drawing/2014/main" id="{F02C2608-4B25-5D4F-8704-8CE8A999FCA4}"/>
              </a:ext>
            </a:extLst>
          </p:cNvPr>
          <p:cNvSpPr txBox="1"/>
          <p:nvPr/>
        </p:nvSpPr>
        <p:spPr>
          <a:xfrm>
            <a:off x="8286068" y="1002825"/>
            <a:ext cx="1088439" cy="307777"/>
          </a:xfrm>
          <a:prstGeom prst="rect">
            <a:avLst/>
          </a:prstGeom>
          <a:noFill/>
        </p:spPr>
        <p:txBody>
          <a:bodyPr wrap="none" rtlCol="0">
            <a:spAutoFit/>
          </a:bodyPr>
          <a:lstStyle/>
          <a:p>
            <a:r>
              <a:rPr lang="en-US" sz="1400" dirty="0"/>
              <a:t>Slow control</a:t>
            </a:r>
            <a:endParaRPr lang="en-US" sz="1600" dirty="0"/>
          </a:p>
        </p:txBody>
      </p:sp>
      <p:sp>
        <p:nvSpPr>
          <p:cNvPr id="183" name="TextBox 182">
            <a:extLst>
              <a:ext uri="{FF2B5EF4-FFF2-40B4-BE49-F238E27FC236}">
                <a16:creationId xmlns:a16="http://schemas.microsoft.com/office/drawing/2014/main" id="{0CD5C187-33DE-6F4F-93BF-C237FA2DCAA0}"/>
              </a:ext>
            </a:extLst>
          </p:cNvPr>
          <p:cNvSpPr txBox="1"/>
          <p:nvPr/>
        </p:nvSpPr>
        <p:spPr>
          <a:xfrm>
            <a:off x="8849915" y="3278973"/>
            <a:ext cx="702821" cy="523220"/>
          </a:xfrm>
          <a:prstGeom prst="rect">
            <a:avLst/>
          </a:prstGeom>
          <a:noFill/>
        </p:spPr>
        <p:txBody>
          <a:bodyPr wrap="none" rtlCol="0">
            <a:spAutoFit/>
          </a:bodyPr>
          <a:lstStyle/>
          <a:p>
            <a:r>
              <a:rPr lang="en-US" sz="1400" dirty="0"/>
              <a:t>Slow </a:t>
            </a:r>
          </a:p>
          <a:p>
            <a:r>
              <a:rPr lang="en-US" sz="1400" dirty="0"/>
              <a:t>control</a:t>
            </a:r>
            <a:endParaRPr lang="en-US" sz="1600" dirty="0"/>
          </a:p>
        </p:txBody>
      </p:sp>
      <p:cxnSp>
        <p:nvCxnSpPr>
          <p:cNvPr id="186" name="Straight Arrow Connector 185">
            <a:extLst>
              <a:ext uri="{FF2B5EF4-FFF2-40B4-BE49-F238E27FC236}">
                <a16:creationId xmlns:a16="http://schemas.microsoft.com/office/drawing/2014/main" id="{0D32DC9E-2C19-6040-854D-805062D0DFBA}"/>
              </a:ext>
            </a:extLst>
          </p:cNvPr>
          <p:cNvCxnSpPr>
            <a:stCxn id="25" idx="3"/>
          </p:cNvCxnSpPr>
          <p:nvPr/>
        </p:nvCxnSpPr>
        <p:spPr>
          <a:xfrm flipV="1">
            <a:off x="7333750" y="2867067"/>
            <a:ext cx="1344303" cy="5429"/>
          </a:xfrm>
          <a:prstGeom prst="straightConnector1">
            <a:avLst/>
          </a:prstGeom>
          <a:ln w="2540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7CAFDFE9-83B8-4F4C-B502-43CB807EF317}"/>
              </a:ext>
            </a:extLst>
          </p:cNvPr>
          <p:cNvCxnSpPr>
            <a:cxnSpLocks/>
          </p:cNvCxnSpPr>
          <p:nvPr/>
        </p:nvCxnSpPr>
        <p:spPr>
          <a:xfrm>
            <a:off x="7444963" y="1862154"/>
            <a:ext cx="0" cy="3780907"/>
          </a:xfrm>
          <a:prstGeom prst="straightConnector1">
            <a:avLst/>
          </a:prstGeom>
          <a:ln w="2540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4F8F68-F272-454C-905F-3FCB57B5FC4F}"/>
              </a:ext>
            </a:extLst>
          </p:cNvPr>
          <p:cNvSpPr/>
          <p:nvPr/>
        </p:nvSpPr>
        <p:spPr>
          <a:xfrm>
            <a:off x="5151170" y="4093320"/>
            <a:ext cx="1124435" cy="5234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Calibration</a:t>
            </a:r>
            <a:endParaRPr lang="en-US" sz="1200" dirty="0"/>
          </a:p>
        </p:txBody>
      </p:sp>
      <p:sp>
        <p:nvSpPr>
          <p:cNvPr id="79" name="TextBox 78">
            <a:extLst>
              <a:ext uri="{FF2B5EF4-FFF2-40B4-BE49-F238E27FC236}">
                <a16:creationId xmlns:a16="http://schemas.microsoft.com/office/drawing/2014/main" id="{29A5CC99-62D0-0149-B769-0629C5DB9767}"/>
              </a:ext>
            </a:extLst>
          </p:cNvPr>
          <p:cNvSpPr txBox="1"/>
          <p:nvPr/>
        </p:nvSpPr>
        <p:spPr>
          <a:xfrm>
            <a:off x="5577426" y="1826175"/>
            <a:ext cx="1895455" cy="338554"/>
          </a:xfrm>
          <a:prstGeom prst="rect">
            <a:avLst/>
          </a:prstGeom>
          <a:noFill/>
        </p:spPr>
        <p:txBody>
          <a:bodyPr wrap="none" rtlCol="0">
            <a:spAutoFit/>
          </a:bodyPr>
          <a:lstStyle/>
          <a:p>
            <a:r>
              <a:rPr lang="en-US" sz="1600" dirty="0"/>
              <a:t>Commands and data</a:t>
            </a:r>
            <a:endParaRPr lang="en-US" dirty="0"/>
          </a:p>
        </p:txBody>
      </p:sp>
      <p:cxnSp>
        <p:nvCxnSpPr>
          <p:cNvPr id="23" name="Elbow Connector 22">
            <a:extLst>
              <a:ext uri="{FF2B5EF4-FFF2-40B4-BE49-F238E27FC236}">
                <a16:creationId xmlns:a16="http://schemas.microsoft.com/office/drawing/2014/main" id="{4967C288-1766-5D44-9696-EE4F0DC3757C}"/>
              </a:ext>
            </a:extLst>
          </p:cNvPr>
          <p:cNvCxnSpPr>
            <a:cxnSpLocks/>
            <a:stCxn id="5" idx="3"/>
            <a:endCxn id="25" idx="2"/>
          </p:cNvCxnSpPr>
          <p:nvPr/>
        </p:nvCxnSpPr>
        <p:spPr>
          <a:xfrm flipV="1">
            <a:off x="6275605" y="3321229"/>
            <a:ext cx="386897" cy="1033812"/>
          </a:xfrm>
          <a:prstGeom prst="bentConnector2">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14F213E-1431-6442-96CD-FA4E9A331487}"/>
              </a:ext>
            </a:extLst>
          </p:cNvPr>
          <p:cNvCxnSpPr/>
          <p:nvPr/>
        </p:nvCxnSpPr>
        <p:spPr>
          <a:xfrm>
            <a:off x="6662502" y="4253781"/>
            <a:ext cx="0" cy="1397602"/>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78DEE321-5458-C048-9A43-71CB9C5E391F}"/>
              </a:ext>
            </a:extLst>
          </p:cNvPr>
          <p:cNvSpPr txBox="1"/>
          <p:nvPr/>
        </p:nvSpPr>
        <p:spPr>
          <a:xfrm>
            <a:off x="6292647" y="4199110"/>
            <a:ext cx="393056" cy="584775"/>
          </a:xfrm>
          <a:prstGeom prst="rect">
            <a:avLst/>
          </a:prstGeom>
          <a:noFill/>
        </p:spPr>
        <p:txBody>
          <a:bodyPr wrap="none" rtlCol="0">
            <a:spAutoFit/>
          </a:bodyPr>
          <a:lstStyle/>
          <a:p>
            <a:pPr algn="ctr"/>
            <a:r>
              <a:rPr lang="en-US" sz="1600" dirty="0"/>
              <a:t>/</a:t>
            </a:r>
          </a:p>
          <a:p>
            <a:pPr algn="ctr"/>
            <a:r>
              <a:rPr lang="en-US" sz="1600" dirty="0"/>
              <a:t>10</a:t>
            </a:r>
            <a:endParaRPr lang="en-US" dirty="0"/>
          </a:p>
        </p:txBody>
      </p:sp>
      <p:sp>
        <p:nvSpPr>
          <p:cNvPr id="81" name="Rectangle 80">
            <a:extLst>
              <a:ext uri="{FF2B5EF4-FFF2-40B4-BE49-F238E27FC236}">
                <a16:creationId xmlns:a16="http://schemas.microsoft.com/office/drawing/2014/main" id="{EEF0EBEB-6FEB-AF46-94E3-2E10EAF99897}"/>
              </a:ext>
            </a:extLst>
          </p:cNvPr>
          <p:cNvSpPr/>
          <p:nvPr/>
        </p:nvSpPr>
        <p:spPr>
          <a:xfrm>
            <a:off x="528122" y="2855378"/>
            <a:ext cx="905933" cy="609600"/>
          </a:xfrm>
          <a:prstGeom prst="rect">
            <a:avLst/>
          </a:prstGeom>
          <a:solidFill>
            <a:schemeClr val="accent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 </a:t>
            </a:r>
          </a:p>
        </p:txBody>
      </p:sp>
      <p:sp>
        <p:nvSpPr>
          <p:cNvPr id="89" name="Rectangle 88">
            <a:extLst>
              <a:ext uri="{FF2B5EF4-FFF2-40B4-BE49-F238E27FC236}">
                <a16:creationId xmlns:a16="http://schemas.microsoft.com/office/drawing/2014/main" id="{9BFA195F-9BDA-994E-BABE-8B7DA4B89E6C}"/>
              </a:ext>
            </a:extLst>
          </p:cNvPr>
          <p:cNvSpPr/>
          <p:nvPr/>
        </p:nvSpPr>
        <p:spPr>
          <a:xfrm>
            <a:off x="253844" y="5881293"/>
            <a:ext cx="905933" cy="609600"/>
          </a:xfrm>
          <a:prstGeom prst="rect">
            <a:avLst/>
          </a:prstGeom>
          <a:solidFill>
            <a:schemeClr val="accent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a:t>
            </a:r>
          </a:p>
        </p:txBody>
      </p:sp>
      <p:cxnSp>
        <p:nvCxnSpPr>
          <p:cNvPr id="47" name="Elbow Connector 46">
            <a:extLst>
              <a:ext uri="{FF2B5EF4-FFF2-40B4-BE49-F238E27FC236}">
                <a16:creationId xmlns:a16="http://schemas.microsoft.com/office/drawing/2014/main" id="{CFD98AFC-9178-9042-8A29-2EE704AD2D93}"/>
              </a:ext>
            </a:extLst>
          </p:cNvPr>
          <p:cNvCxnSpPr>
            <a:stCxn id="9" idx="3"/>
            <a:endCxn id="10" idx="2"/>
          </p:cNvCxnSpPr>
          <p:nvPr/>
        </p:nvCxnSpPr>
        <p:spPr>
          <a:xfrm flipV="1">
            <a:off x="2932278" y="3201212"/>
            <a:ext cx="425517" cy="846001"/>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8A8F7359-31B6-2A49-8476-2B7FE8312C94}"/>
              </a:ext>
            </a:extLst>
          </p:cNvPr>
          <p:cNvSpPr txBox="1"/>
          <p:nvPr/>
        </p:nvSpPr>
        <p:spPr>
          <a:xfrm>
            <a:off x="3668494" y="2458952"/>
            <a:ext cx="1266693" cy="338554"/>
          </a:xfrm>
          <a:prstGeom prst="rect">
            <a:avLst/>
          </a:prstGeom>
          <a:noFill/>
        </p:spPr>
        <p:txBody>
          <a:bodyPr wrap="none" rtlCol="0">
            <a:spAutoFit/>
          </a:bodyPr>
          <a:lstStyle/>
          <a:p>
            <a:r>
              <a:rPr lang="en-US" sz="1600" dirty="0"/>
              <a:t>PPS/125MHz</a:t>
            </a:r>
          </a:p>
        </p:txBody>
      </p:sp>
      <p:cxnSp>
        <p:nvCxnSpPr>
          <p:cNvPr id="69" name="Straight Arrow Connector 68">
            <a:extLst>
              <a:ext uri="{FF2B5EF4-FFF2-40B4-BE49-F238E27FC236}">
                <a16:creationId xmlns:a16="http://schemas.microsoft.com/office/drawing/2014/main" id="{9BD83FA1-E50A-D344-8F50-F0413DBBAD71}"/>
              </a:ext>
            </a:extLst>
          </p:cNvPr>
          <p:cNvCxnSpPr>
            <a:stCxn id="10" idx="3"/>
          </p:cNvCxnSpPr>
          <p:nvPr/>
        </p:nvCxnSpPr>
        <p:spPr>
          <a:xfrm>
            <a:off x="3684366" y="2739998"/>
            <a:ext cx="2306888"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D4FD7CF1-9ACC-574F-8EB5-B2A35F098BF3}"/>
              </a:ext>
            </a:extLst>
          </p:cNvPr>
          <p:cNvSpPr txBox="1"/>
          <p:nvPr/>
        </p:nvSpPr>
        <p:spPr>
          <a:xfrm>
            <a:off x="3408642" y="1851362"/>
            <a:ext cx="1162498" cy="338554"/>
          </a:xfrm>
          <a:prstGeom prst="rect">
            <a:avLst/>
          </a:prstGeom>
          <a:noFill/>
        </p:spPr>
        <p:txBody>
          <a:bodyPr wrap="none" rtlCol="0">
            <a:spAutoFit/>
          </a:bodyPr>
          <a:lstStyle/>
          <a:p>
            <a:r>
              <a:rPr lang="en-US" sz="1600" dirty="0"/>
              <a:t>PPS/10MHz</a:t>
            </a:r>
          </a:p>
        </p:txBody>
      </p:sp>
      <p:sp>
        <p:nvSpPr>
          <p:cNvPr id="120" name="Rectangle 119">
            <a:extLst>
              <a:ext uri="{FF2B5EF4-FFF2-40B4-BE49-F238E27FC236}">
                <a16:creationId xmlns:a16="http://schemas.microsoft.com/office/drawing/2014/main" id="{3F7ECE5B-CB5C-4C4B-BB82-ADB2D4546339}"/>
              </a:ext>
            </a:extLst>
          </p:cNvPr>
          <p:cNvSpPr/>
          <p:nvPr/>
        </p:nvSpPr>
        <p:spPr>
          <a:xfrm>
            <a:off x="4087213" y="3478040"/>
            <a:ext cx="919092" cy="897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Time/</a:t>
            </a:r>
          </a:p>
          <a:p>
            <a:pPr algn="ctr"/>
            <a:r>
              <a:rPr lang="en-US" sz="1600" dirty="0"/>
              <a:t>Freq comp.</a:t>
            </a:r>
          </a:p>
        </p:txBody>
      </p:sp>
      <p:cxnSp>
        <p:nvCxnSpPr>
          <p:cNvPr id="77" name="Elbow Connector 76">
            <a:extLst>
              <a:ext uri="{FF2B5EF4-FFF2-40B4-BE49-F238E27FC236}">
                <a16:creationId xmlns:a16="http://schemas.microsoft.com/office/drawing/2014/main" id="{F9EA4480-2C03-5E4B-BE30-8D9F4EEE3F67}"/>
              </a:ext>
            </a:extLst>
          </p:cNvPr>
          <p:cNvCxnSpPr>
            <a:stCxn id="10" idx="3"/>
            <a:endCxn id="120" idx="0"/>
          </p:cNvCxnSpPr>
          <p:nvPr/>
        </p:nvCxnSpPr>
        <p:spPr>
          <a:xfrm>
            <a:off x="3684366" y="2739998"/>
            <a:ext cx="862393" cy="738042"/>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22C15E6B-2CF3-EC4D-91CA-02EAC207E543}"/>
              </a:ext>
            </a:extLst>
          </p:cNvPr>
          <p:cNvSpPr/>
          <p:nvPr/>
        </p:nvSpPr>
        <p:spPr>
          <a:xfrm>
            <a:off x="2370927" y="5844112"/>
            <a:ext cx="986867" cy="6565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Atomic Clock</a:t>
            </a:r>
          </a:p>
        </p:txBody>
      </p:sp>
      <p:cxnSp>
        <p:nvCxnSpPr>
          <p:cNvPr id="83" name="Elbow Connector 82">
            <a:extLst>
              <a:ext uri="{FF2B5EF4-FFF2-40B4-BE49-F238E27FC236}">
                <a16:creationId xmlns:a16="http://schemas.microsoft.com/office/drawing/2014/main" id="{45E802B4-FA6C-DD4D-A485-3077A776E816}"/>
              </a:ext>
            </a:extLst>
          </p:cNvPr>
          <p:cNvCxnSpPr>
            <a:stCxn id="53" idx="3"/>
            <a:endCxn id="87" idx="1"/>
          </p:cNvCxnSpPr>
          <p:nvPr/>
        </p:nvCxnSpPr>
        <p:spPr>
          <a:xfrm>
            <a:off x="4881908" y="5587006"/>
            <a:ext cx="1573544" cy="502881"/>
          </a:xfrm>
          <a:prstGeom prst="bentConnector3">
            <a:avLst/>
          </a:prstGeom>
          <a:ln w="25400">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5" name="Elbow Connector 84">
            <a:extLst>
              <a:ext uri="{FF2B5EF4-FFF2-40B4-BE49-F238E27FC236}">
                <a16:creationId xmlns:a16="http://schemas.microsoft.com/office/drawing/2014/main" id="{15C26F22-03E4-C943-BECB-ACF43328B571}"/>
              </a:ext>
            </a:extLst>
          </p:cNvPr>
          <p:cNvCxnSpPr>
            <a:stCxn id="121" idx="3"/>
            <a:endCxn id="53" idx="2"/>
          </p:cNvCxnSpPr>
          <p:nvPr/>
        </p:nvCxnSpPr>
        <p:spPr>
          <a:xfrm flipV="1">
            <a:off x="3357794" y="5971595"/>
            <a:ext cx="1197543" cy="200812"/>
          </a:xfrm>
          <a:prstGeom prst="bentConnector2">
            <a:avLst/>
          </a:prstGeom>
          <a:ln w="25400">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1" name="Elbow Connector 90">
            <a:extLst>
              <a:ext uri="{FF2B5EF4-FFF2-40B4-BE49-F238E27FC236}">
                <a16:creationId xmlns:a16="http://schemas.microsoft.com/office/drawing/2014/main" id="{A8F6370E-501D-C04D-ADEF-9089017925CE}"/>
              </a:ext>
            </a:extLst>
          </p:cNvPr>
          <p:cNvCxnSpPr>
            <a:cxnSpLocks/>
            <a:stCxn id="53" idx="1"/>
            <a:endCxn id="97" idx="3"/>
          </p:cNvCxnSpPr>
          <p:nvPr/>
        </p:nvCxnSpPr>
        <p:spPr>
          <a:xfrm rot="10800000">
            <a:off x="3351011" y="5050210"/>
            <a:ext cx="877754" cy="536796"/>
          </a:xfrm>
          <a:prstGeom prst="bentConnector3">
            <a:avLst>
              <a:gd name="adj1" fmla="val 50000"/>
            </a:avLst>
          </a:prstGeom>
          <a:ln w="25400">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AEDD6743-C43A-4642-82D6-1113987D1604}"/>
              </a:ext>
            </a:extLst>
          </p:cNvPr>
          <p:cNvSpPr txBox="1"/>
          <p:nvPr/>
        </p:nvSpPr>
        <p:spPr>
          <a:xfrm>
            <a:off x="3437696" y="6191120"/>
            <a:ext cx="673582" cy="338554"/>
          </a:xfrm>
          <a:prstGeom prst="rect">
            <a:avLst/>
          </a:prstGeom>
          <a:noFill/>
        </p:spPr>
        <p:txBody>
          <a:bodyPr wrap="none" rtlCol="0">
            <a:spAutoFit/>
          </a:bodyPr>
          <a:lstStyle/>
          <a:p>
            <a:r>
              <a:rPr lang="en-US" sz="1600" dirty="0"/>
              <a:t>5MHz</a:t>
            </a:r>
          </a:p>
        </p:txBody>
      </p:sp>
      <p:sp>
        <p:nvSpPr>
          <p:cNvPr id="134" name="TextBox 133">
            <a:extLst>
              <a:ext uri="{FF2B5EF4-FFF2-40B4-BE49-F238E27FC236}">
                <a16:creationId xmlns:a16="http://schemas.microsoft.com/office/drawing/2014/main" id="{46D4B38E-85A4-1D43-8684-B0B387779D96}"/>
              </a:ext>
            </a:extLst>
          </p:cNvPr>
          <p:cNvSpPr txBox="1"/>
          <p:nvPr/>
        </p:nvSpPr>
        <p:spPr>
          <a:xfrm>
            <a:off x="2712925" y="5355974"/>
            <a:ext cx="1162498" cy="338554"/>
          </a:xfrm>
          <a:prstGeom prst="rect">
            <a:avLst/>
          </a:prstGeom>
          <a:noFill/>
        </p:spPr>
        <p:txBody>
          <a:bodyPr wrap="none" rtlCol="0">
            <a:spAutoFit/>
          </a:bodyPr>
          <a:lstStyle/>
          <a:p>
            <a:r>
              <a:rPr lang="en-US" sz="1600" dirty="0"/>
              <a:t>PPS/10MHz</a:t>
            </a:r>
          </a:p>
        </p:txBody>
      </p:sp>
      <p:sp>
        <p:nvSpPr>
          <p:cNvPr id="135" name="TextBox 134">
            <a:extLst>
              <a:ext uri="{FF2B5EF4-FFF2-40B4-BE49-F238E27FC236}">
                <a16:creationId xmlns:a16="http://schemas.microsoft.com/office/drawing/2014/main" id="{6E53D206-3BCD-B947-811C-0006EDC8D089}"/>
              </a:ext>
            </a:extLst>
          </p:cNvPr>
          <p:cNvSpPr txBox="1"/>
          <p:nvPr/>
        </p:nvSpPr>
        <p:spPr>
          <a:xfrm>
            <a:off x="5047690" y="6119903"/>
            <a:ext cx="1266693" cy="338554"/>
          </a:xfrm>
          <a:prstGeom prst="rect">
            <a:avLst/>
          </a:prstGeom>
          <a:noFill/>
        </p:spPr>
        <p:txBody>
          <a:bodyPr wrap="none" rtlCol="0">
            <a:spAutoFit/>
          </a:bodyPr>
          <a:lstStyle/>
          <a:p>
            <a:r>
              <a:rPr lang="en-US" sz="1600" dirty="0"/>
              <a:t>PPS/125MHz</a:t>
            </a:r>
          </a:p>
        </p:txBody>
      </p:sp>
      <p:cxnSp>
        <p:nvCxnSpPr>
          <p:cNvPr id="100" name="Straight Arrow Connector 99">
            <a:extLst>
              <a:ext uri="{FF2B5EF4-FFF2-40B4-BE49-F238E27FC236}">
                <a16:creationId xmlns:a16="http://schemas.microsoft.com/office/drawing/2014/main" id="{6768AD8B-706F-A649-A269-1C24052F44BC}"/>
              </a:ext>
            </a:extLst>
          </p:cNvPr>
          <p:cNvCxnSpPr>
            <a:stCxn id="53" idx="0"/>
            <a:endCxn id="120" idx="2"/>
          </p:cNvCxnSpPr>
          <p:nvPr/>
        </p:nvCxnSpPr>
        <p:spPr>
          <a:xfrm flipH="1" flipV="1">
            <a:off x="4546759" y="4375507"/>
            <a:ext cx="8578" cy="826909"/>
          </a:xfrm>
          <a:prstGeom prst="straightConnector1">
            <a:avLst/>
          </a:prstGeom>
          <a:ln w="25400">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A40A51C3-FBD7-AC41-83D8-93E6DE54F033}"/>
              </a:ext>
            </a:extLst>
          </p:cNvPr>
          <p:cNvSpPr txBox="1"/>
          <p:nvPr/>
        </p:nvSpPr>
        <p:spPr>
          <a:xfrm>
            <a:off x="3890170" y="4471875"/>
            <a:ext cx="673582" cy="338554"/>
          </a:xfrm>
          <a:prstGeom prst="rect">
            <a:avLst/>
          </a:prstGeom>
          <a:noFill/>
        </p:spPr>
        <p:txBody>
          <a:bodyPr wrap="none" rtlCol="0">
            <a:spAutoFit/>
          </a:bodyPr>
          <a:lstStyle/>
          <a:p>
            <a:r>
              <a:rPr lang="en-US" sz="1600" dirty="0"/>
              <a:t>5MHz</a:t>
            </a:r>
          </a:p>
        </p:txBody>
      </p:sp>
      <p:cxnSp>
        <p:nvCxnSpPr>
          <p:cNvPr id="102" name="Straight Connector 101">
            <a:extLst>
              <a:ext uri="{FF2B5EF4-FFF2-40B4-BE49-F238E27FC236}">
                <a16:creationId xmlns:a16="http://schemas.microsoft.com/office/drawing/2014/main" id="{137F995C-44F6-AC4C-B449-8E96E7F3A3F2}"/>
              </a:ext>
            </a:extLst>
          </p:cNvPr>
          <p:cNvCxnSpPr>
            <a:cxnSpLocks/>
          </p:cNvCxnSpPr>
          <p:nvPr/>
        </p:nvCxnSpPr>
        <p:spPr>
          <a:xfrm flipV="1">
            <a:off x="191528" y="1310602"/>
            <a:ext cx="0" cy="449484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30812C3-E317-8542-AB54-CE53399CDC2E}"/>
              </a:ext>
            </a:extLst>
          </p:cNvPr>
          <p:cNvCxnSpPr>
            <a:cxnSpLocks/>
          </p:cNvCxnSpPr>
          <p:nvPr/>
        </p:nvCxnSpPr>
        <p:spPr>
          <a:xfrm flipV="1">
            <a:off x="200583" y="1179530"/>
            <a:ext cx="6894561" cy="25404"/>
          </a:xfrm>
          <a:prstGeom prst="line">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9" name="Elbow Connector 108">
            <a:extLst>
              <a:ext uri="{FF2B5EF4-FFF2-40B4-BE49-F238E27FC236}">
                <a16:creationId xmlns:a16="http://schemas.microsoft.com/office/drawing/2014/main" id="{AAF7AE7C-786B-744E-A59A-378D9DFFC9F2}"/>
              </a:ext>
            </a:extLst>
          </p:cNvPr>
          <p:cNvCxnSpPr>
            <a:cxnSpLocks/>
            <a:endCxn id="169" idx="1"/>
          </p:cNvCxnSpPr>
          <p:nvPr/>
        </p:nvCxnSpPr>
        <p:spPr>
          <a:xfrm flipV="1">
            <a:off x="4834860" y="1361872"/>
            <a:ext cx="2269338" cy="2108487"/>
          </a:xfrm>
          <a:prstGeom prst="bentConnector3">
            <a:avLst>
              <a:gd name="adj1" fmla="val 907"/>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69D5D612-BC6D-B04B-BEEB-3E4A29C89797}"/>
              </a:ext>
            </a:extLst>
          </p:cNvPr>
          <p:cNvSpPr txBox="1"/>
          <p:nvPr/>
        </p:nvSpPr>
        <p:spPr>
          <a:xfrm>
            <a:off x="2643416" y="794172"/>
            <a:ext cx="288862" cy="830997"/>
          </a:xfrm>
          <a:prstGeom prst="rect">
            <a:avLst/>
          </a:prstGeom>
          <a:noFill/>
        </p:spPr>
        <p:txBody>
          <a:bodyPr wrap="none" rtlCol="0">
            <a:spAutoFit/>
          </a:bodyPr>
          <a:lstStyle/>
          <a:p>
            <a:pPr algn="ctr"/>
            <a:r>
              <a:rPr lang="en-US" sz="1600" dirty="0"/>
              <a:t>/</a:t>
            </a:r>
          </a:p>
          <a:p>
            <a:pPr algn="ctr"/>
            <a:r>
              <a:rPr lang="en-US" sz="1600" dirty="0"/>
              <a:t>/</a:t>
            </a:r>
          </a:p>
          <a:p>
            <a:pPr algn="ctr"/>
            <a:r>
              <a:rPr lang="en-US" sz="1600" dirty="0"/>
              <a:t>2</a:t>
            </a:r>
            <a:endParaRPr lang="en-US" dirty="0"/>
          </a:p>
        </p:txBody>
      </p:sp>
      <p:sp>
        <p:nvSpPr>
          <p:cNvPr id="78" name="TextBox 77">
            <a:extLst>
              <a:ext uri="{FF2B5EF4-FFF2-40B4-BE49-F238E27FC236}">
                <a16:creationId xmlns:a16="http://schemas.microsoft.com/office/drawing/2014/main" id="{A1D61C01-2E3F-9347-B71C-8D2DED37FB74}"/>
              </a:ext>
            </a:extLst>
          </p:cNvPr>
          <p:cNvSpPr txBox="1"/>
          <p:nvPr/>
        </p:nvSpPr>
        <p:spPr>
          <a:xfrm>
            <a:off x="3893036" y="2886374"/>
            <a:ext cx="673582" cy="338554"/>
          </a:xfrm>
          <a:prstGeom prst="rect">
            <a:avLst/>
          </a:prstGeom>
          <a:noFill/>
        </p:spPr>
        <p:txBody>
          <a:bodyPr wrap="none" rtlCol="0">
            <a:spAutoFit/>
          </a:bodyPr>
          <a:lstStyle/>
          <a:p>
            <a:r>
              <a:rPr lang="en-US" sz="1600" dirty="0"/>
              <a:t>5MHz</a:t>
            </a:r>
          </a:p>
        </p:txBody>
      </p:sp>
      <p:sp>
        <p:nvSpPr>
          <p:cNvPr id="80" name="TextBox 79">
            <a:extLst>
              <a:ext uri="{FF2B5EF4-FFF2-40B4-BE49-F238E27FC236}">
                <a16:creationId xmlns:a16="http://schemas.microsoft.com/office/drawing/2014/main" id="{02D098D9-3800-2F44-891B-EC37637804AE}"/>
              </a:ext>
            </a:extLst>
          </p:cNvPr>
          <p:cNvSpPr txBox="1"/>
          <p:nvPr/>
        </p:nvSpPr>
        <p:spPr>
          <a:xfrm>
            <a:off x="7440913" y="3635976"/>
            <a:ext cx="997389" cy="523220"/>
          </a:xfrm>
          <a:prstGeom prst="rect">
            <a:avLst/>
          </a:prstGeom>
          <a:noFill/>
        </p:spPr>
        <p:txBody>
          <a:bodyPr wrap="none" rtlCol="0">
            <a:spAutoFit/>
          </a:bodyPr>
          <a:lstStyle/>
          <a:p>
            <a:pPr algn="ctr"/>
            <a:r>
              <a:rPr lang="en-US" sz="1400" dirty="0"/>
              <a:t>125MHz &amp; </a:t>
            </a:r>
          </a:p>
          <a:p>
            <a:pPr algn="ctr"/>
            <a:r>
              <a:rPr lang="en-US" sz="1400" dirty="0"/>
              <a:t>data</a:t>
            </a:r>
            <a:endParaRPr lang="en-US" dirty="0"/>
          </a:p>
        </p:txBody>
      </p:sp>
      <p:sp>
        <p:nvSpPr>
          <p:cNvPr id="82" name="Rectangle 81">
            <a:extLst>
              <a:ext uri="{FF2B5EF4-FFF2-40B4-BE49-F238E27FC236}">
                <a16:creationId xmlns:a16="http://schemas.microsoft.com/office/drawing/2014/main" id="{7C2D693A-26E2-A610-E2B0-31529704F8B8}"/>
              </a:ext>
            </a:extLst>
          </p:cNvPr>
          <p:cNvSpPr/>
          <p:nvPr/>
        </p:nvSpPr>
        <p:spPr>
          <a:xfrm>
            <a:off x="2150535" y="1577229"/>
            <a:ext cx="1069397" cy="3661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WR switch</a:t>
            </a:r>
          </a:p>
        </p:txBody>
      </p:sp>
      <p:cxnSp>
        <p:nvCxnSpPr>
          <p:cNvPr id="4" name="Elbow Connector 3">
            <a:extLst>
              <a:ext uri="{FF2B5EF4-FFF2-40B4-BE49-F238E27FC236}">
                <a16:creationId xmlns:a16="http://schemas.microsoft.com/office/drawing/2014/main" id="{1F223995-9403-A98E-AF49-EDA349E07731}"/>
              </a:ext>
            </a:extLst>
          </p:cNvPr>
          <p:cNvCxnSpPr>
            <a:stCxn id="10" idx="0"/>
            <a:endCxn id="82" idx="3"/>
          </p:cNvCxnSpPr>
          <p:nvPr/>
        </p:nvCxnSpPr>
        <p:spPr>
          <a:xfrm rot="16200000" flipV="1">
            <a:off x="3029626" y="1950614"/>
            <a:ext cx="518477" cy="137863"/>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C492B040-14BC-C215-7934-007620E5E55F}"/>
              </a:ext>
            </a:extLst>
          </p:cNvPr>
          <p:cNvSpPr/>
          <p:nvPr/>
        </p:nvSpPr>
        <p:spPr>
          <a:xfrm>
            <a:off x="276847" y="1581157"/>
            <a:ext cx="1069397" cy="3661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WR switch</a:t>
            </a:r>
          </a:p>
        </p:txBody>
      </p:sp>
      <p:cxnSp>
        <p:nvCxnSpPr>
          <p:cNvPr id="11" name="Straight Arrow Connector 10">
            <a:extLst>
              <a:ext uri="{FF2B5EF4-FFF2-40B4-BE49-F238E27FC236}">
                <a16:creationId xmlns:a16="http://schemas.microsoft.com/office/drawing/2014/main" id="{A35D4F1D-B5F5-754D-9CAE-58523C319D3D}"/>
              </a:ext>
            </a:extLst>
          </p:cNvPr>
          <p:cNvCxnSpPr>
            <a:stCxn id="82" idx="1"/>
            <a:endCxn id="84" idx="3"/>
          </p:cNvCxnSpPr>
          <p:nvPr/>
        </p:nvCxnSpPr>
        <p:spPr>
          <a:xfrm flipH="1">
            <a:off x="1346244" y="1760307"/>
            <a:ext cx="804291" cy="3928"/>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85B8BB-B879-34FD-20BC-E603CE37563A}"/>
              </a:ext>
            </a:extLst>
          </p:cNvPr>
          <p:cNvCxnSpPr>
            <a:cxnSpLocks/>
            <a:stCxn id="84" idx="2"/>
            <a:endCxn id="8" idx="0"/>
          </p:cNvCxnSpPr>
          <p:nvPr/>
        </p:nvCxnSpPr>
        <p:spPr>
          <a:xfrm flipH="1">
            <a:off x="805136" y="1947312"/>
            <a:ext cx="6410" cy="846694"/>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8B934740-5FBD-16C3-7431-DD0EDCA21D9F}"/>
              </a:ext>
            </a:extLst>
          </p:cNvPr>
          <p:cNvSpPr txBox="1"/>
          <p:nvPr/>
        </p:nvSpPr>
        <p:spPr>
          <a:xfrm>
            <a:off x="842854" y="2263766"/>
            <a:ext cx="1800878" cy="338554"/>
          </a:xfrm>
          <a:prstGeom prst="rect">
            <a:avLst/>
          </a:prstGeom>
          <a:noFill/>
        </p:spPr>
        <p:txBody>
          <a:bodyPr wrap="none" rtlCol="0">
            <a:spAutoFit/>
          </a:bodyPr>
          <a:lstStyle/>
          <a:p>
            <a:r>
              <a:rPr lang="en-US" sz="1600" dirty="0"/>
              <a:t>10MHz, PPS &amp; Data</a:t>
            </a:r>
          </a:p>
        </p:txBody>
      </p:sp>
      <p:sp>
        <p:nvSpPr>
          <p:cNvPr id="95" name="TextBox 94">
            <a:extLst>
              <a:ext uri="{FF2B5EF4-FFF2-40B4-BE49-F238E27FC236}">
                <a16:creationId xmlns:a16="http://schemas.microsoft.com/office/drawing/2014/main" id="{396456FD-62AA-B055-2E57-38481182E9A8}"/>
              </a:ext>
            </a:extLst>
          </p:cNvPr>
          <p:cNvSpPr txBox="1"/>
          <p:nvPr/>
        </p:nvSpPr>
        <p:spPr>
          <a:xfrm>
            <a:off x="1294911" y="1132282"/>
            <a:ext cx="907813" cy="584775"/>
          </a:xfrm>
          <a:prstGeom prst="rect">
            <a:avLst/>
          </a:prstGeom>
          <a:noFill/>
        </p:spPr>
        <p:txBody>
          <a:bodyPr wrap="square" rtlCol="0">
            <a:spAutoFit/>
          </a:bodyPr>
          <a:lstStyle/>
          <a:p>
            <a:pPr algn="ctr"/>
            <a:r>
              <a:rPr lang="en-US" sz="1600" dirty="0"/>
              <a:t>WR</a:t>
            </a:r>
          </a:p>
          <a:p>
            <a:pPr algn="ctr"/>
            <a:r>
              <a:rPr lang="en-US" sz="1600" dirty="0"/>
              <a:t>Network</a:t>
            </a:r>
          </a:p>
        </p:txBody>
      </p:sp>
      <p:cxnSp>
        <p:nvCxnSpPr>
          <p:cNvPr id="101" name="Straight Arrow Connector 100">
            <a:extLst>
              <a:ext uri="{FF2B5EF4-FFF2-40B4-BE49-F238E27FC236}">
                <a16:creationId xmlns:a16="http://schemas.microsoft.com/office/drawing/2014/main" id="{61019D8D-0F22-018F-1125-5B301186AA5E}"/>
              </a:ext>
            </a:extLst>
          </p:cNvPr>
          <p:cNvCxnSpPr>
            <a:stCxn id="97" idx="1"/>
            <a:endCxn id="98" idx="3"/>
          </p:cNvCxnSpPr>
          <p:nvPr/>
        </p:nvCxnSpPr>
        <p:spPr>
          <a:xfrm flipH="1">
            <a:off x="1477323" y="5050210"/>
            <a:ext cx="804291" cy="3928"/>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ED40C245-73FB-0958-3BEC-DE6B33D8DECD}"/>
              </a:ext>
            </a:extLst>
          </p:cNvPr>
          <p:cNvSpPr txBox="1"/>
          <p:nvPr/>
        </p:nvSpPr>
        <p:spPr>
          <a:xfrm>
            <a:off x="1425990" y="4718753"/>
            <a:ext cx="907813" cy="584775"/>
          </a:xfrm>
          <a:prstGeom prst="rect">
            <a:avLst/>
          </a:prstGeom>
          <a:noFill/>
        </p:spPr>
        <p:txBody>
          <a:bodyPr wrap="none" rtlCol="0">
            <a:spAutoFit/>
          </a:bodyPr>
          <a:lstStyle/>
          <a:p>
            <a:pPr algn="ctr"/>
            <a:r>
              <a:rPr lang="en-US" sz="1600" dirty="0"/>
              <a:t>WR</a:t>
            </a:r>
          </a:p>
          <a:p>
            <a:pPr algn="ctr"/>
            <a:r>
              <a:rPr lang="en-US" sz="1600" dirty="0"/>
              <a:t>Network</a:t>
            </a:r>
          </a:p>
        </p:txBody>
      </p:sp>
      <p:cxnSp>
        <p:nvCxnSpPr>
          <p:cNvPr id="28" name="Elbow Connector 27">
            <a:extLst>
              <a:ext uri="{FF2B5EF4-FFF2-40B4-BE49-F238E27FC236}">
                <a16:creationId xmlns:a16="http://schemas.microsoft.com/office/drawing/2014/main" id="{62B17D02-6E66-1D54-6522-40E4BDF8F0F1}"/>
              </a:ext>
            </a:extLst>
          </p:cNvPr>
          <p:cNvCxnSpPr>
            <a:stCxn id="98" idx="2"/>
            <a:endCxn id="36" idx="0"/>
          </p:cNvCxnSpPr>
          <p:nvPr/>
        </p:nvCxnSpPr>
        <p:spPr>
          <a:xfrm rot="5400000">
            <a:off x="487936" y="5350760"/>
            <a:ext cx="568235" cy="341144"/>
          </a:xfrm>
          <a:prstGeom prst="bentConnector3">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87792327-D74C-08BE-1556-7CFF2E64F59B}"/>
              </a:ext>
            </a:extLst>
          </p:cNvPr>
          <p:cNvSpPr txBox="1"/>
          <p:nvPr/>
        </p:nvSpPr>
        <p:spPr>
          <a:xfrm>
            <a:off x="563478" y="5505558"/>
            <a:ext cx="1800878" cy="338554"/>
          </a:xfrm>
          <a:prstGeom prst="rect">
            <a:avLst/>
          </a:prstGeom>
          <a:noFill/>
        </p:spPr>
        <p:txBody>
          <a:bodyPr wrap="none" rtlCol="0">
            <a:spAutoFit/>
          </a:bodyPr>
          <a:lstStyle/>
          <a:p>
            <a:r>
              <a:rPr lang="en-US" sz="1600" dirty="0"/>
              <a:t>10MHz, PPS &amp; Data</a:t>
            </a:r>
          </a:p>
        </p:txBody>
      </p:sp>
    </p:spTree>
    <p:extLst>
      <p:ext uri="{BB962C8B-B14F-4D97-AF65-F5344CB8AC3E}">
        <p14:creationId xmlns:p14="http://schemas.microsoft.com/office/powerpoint/2010/main" val="243850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D3954DEE-2BD6-FF47-4F52-D6ED3142863A}"/>
              </a:ext>
            </a:extLst>
          </p:cNvPr>
          <p:cNvSpPr/>
          <p:nvPr/>
        </p:nvSpPr>
        <p:spPr>
          <a:xfrm>
            <a:off x="2281614" y="4867132"/>
            <a:ext cx="1069397" cy="3661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WR switch</a:t>
            </a:r>
          </a:p>
        </p:txBody>
      </p:sp>
      <p:sp>
        <p:nvSpPr>
          <p:cNvPr id="98" name="Rectangle 97">
            <a:extLst>
              <a:ext uri="{FF2B5EF4-FFF2-40B4-BE49-F238E27FC236}">
                <a16:creationId xmlns:a16="http://schemas.microsoft.com/office/drawing/2014/main" id="{C52BB3C0-0B22-76B6-F62D-841F6582C3C6}"/>
              </a:ext>
            </a:extLst>
          </p:cNvPr>
          <p:cNvSpPr/>
          <p:nvPr/>
        </p:nvSpPr>
        <p:spPr>
          <a:xfrm>
            <a:off x="407926" y="4871060"/>
            <a:ext cx="1069397" cy="3661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WR switch</a:t>
            </a:r>
          </a:p>
        </p:txBody>
      </p:sp>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3622" y="87332"/>
            <a:ext cx="12153290" cy="696735"/>
          </a:xfrm>
        </p:spPr>
        <p:txBody>
          <a:bodyPr/>
          <a:lstStyle/>
          <a:p>
            <a:pPr algn="ctr"/>
            <a:r>
              <a:rPr lang="en-US" dirty="0">
                <a:solidFill>
                  <a:schemeClr val="accent2"/>
                </a:solidFill>
                <a:latin typeface="+mn-lt"/>
              </a:rPr>
              <a:t>HK Clock Distribution Scheme</a:t>
            </a:r>
          </a:p>
        </p:txBody>
      </p:sp>
      <p:sp>
        <p:nvSpPr>
          <p:cNvPr id="8" name="Rectangle 7">
            <a:extLst>
              <a:ext uri="{FF2B5EF4-FFF2-40B4-BE49-F238E27FC236}">
                <a16:creationId xmlns:a16="http://schemas.microsoft.com/office/drawing/2014/main" id="{04599173-9BAB-BC4B-B960-FD87E7BE88DF}"/>
              </a:ext>
            </a:extLst>
          </p:cNvPr>
          <p:cNvSpPr/>
          <p:nvPr/>
        </p:nvSpPr>
        <p:spPr>
          <a:xfrm>
            <a:off x="352169" y="2794006"/>
            <a:ext cx="905933" cy="609600"/>
          </a:xfrm>
          <a:prstGeom prst="rect">
            <a:avLst/>
          </a:prstGeom>
          <a:solidFill>
            <a:schemeClr val="accent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 </a:t>
            </a:r>
          </a:p>
        </p:txBody>
      </p:sp>
      <p:sp>
        <p:nvSpPr>
          <p:cNvPr id="9" name="Rectangle 8">
            <a:extLst>
              <a:ext uri="{FF2B5EF4-FFF2-40B4-BE49-F238E27FC236}">
                <a16:creationId xmlns:a16="http://schemas.microsoft.com/office/drawing/2014/main" id="{80DF2854-08C0-1848-A141-B6DE7DE089FC}"/>
              </a:ext>
            </a:extLst>
          </p:cNvPr>
          <p:cNvSpPr/>
          <p:nvPr/>
        </p:nvSpPr>
        <p:spPr>
          <a:xfrm>
            <a:off x="1945411" y="3718918"/>
            <a:ext cx="986867" cy="6565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Atomic Clock</a:t>
            </a:r>
          </a:p>
        </p:txBody>
      </p:sp>
      <p:cxnSp>
        <p:nvCxnSpPr>
          <p:cNvPr id="13" name="Straight Connector 12">
            <a:extLst>
              <a:ext uri="{FF2B5EF4-FFF2-40B4-BE49-F238E27FC236}">
                <a16:creationId xmlns:a16="http://schemas.microsoft.com/office/drawing/2014/main" id="{AC50EFDE-D012-7046-A39D-339C693F2247}"/>
              </a:ext>
            </a:extLst>
          </p:cNvPr>
          <p:cNvCxnSpPr>
            <a:cxnSpLocks/>
          </p:cNvCxnSpPr>
          <p:nvPr/>
        </p:nvCxnSpPr>
        <p:spPr>
          <a:xfrm>
            <a:off x="1642533" y="750113"/>
            <a:ext cx="0" cy="6031221"/>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43C977C-52B8-0245-A174-12CF443D2649}"/>
              </a:ext>
            </a:extLst>
          </p:cNvPr>
          <p:cNvSpPr/>
          <p:nvPr/>
        </p:nvSpPr>
        <p:spPr>
          <a:xfrm>
            <a:off x="5991254" y="2423762"/>
            <a:ext cx="1342496" cy="8974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1st distribution stage</a:t>
            </a:r>
          </a:p>
        </p:txBody>
      </p:sp>
      <p:sp>
        <p:nvSpPr>
          <p:cNvPr id="55" name="TextBox 54">
            <a:extLst>
              <a:ext uri="{FF2B5EF4-FFF2-40B4-BE49-F238E27FC236}">
                <a16:creationId xmlns:a16="http://schemas.microsoft.com/office/drawing/2014/main" id="{6F3D8D42-54D6-A048-8F31-F24911BEF3FC}"/>
              </a:ext>
            </a:extLst>
          </p:cNvPr>
          <p:cNvSpPr txBox="1"/>
          <p:nvPr/>
        </p:nvSpPr>
        <p:spPr>
          <a:xfrm>
            <a:off x="1152193" y="389509"/>
            <a:ext cx="834203" cy="369332"/>
          </a:xfrm>
          <a:prstGeom prst="rect">
            <a:avLst/>
          </a:prstGeom>
          <a:noFill/>
        </p:spPr>
        <p:txBody>
          <a:bodyPr wrap="none" rtlCol="0">
            <a:spAutoFit/>
          </a:bodyPr>
          <a:lstStyle/>
          <a:p>
            <a:r>
              <a:rPr lang="en-US" dirty="0"/>
              <a:t>Cavern</a:t>
            </a:r>
          </a:p>
        </p:txBody>
      </p:sp>
      <p:sp>
        <p:nvSpPr>
          <p:cNvPr id="60" name="TextBox 59">
            <a:extLst>
              <a:ext uri="{FF2B5EF4-FFF2-40B4-BE49-F238E27FC236}">
                <a16:creationId xmlns:a16="http://schemas.microsoft.com/office/drawing/2014/main" id="{62577C23-82FC-AE43-9E29-96F7577BC677}"/>
              </a:ext>
            </a:extLst>
          </p:cNvPr>
          <p:cNvSpPr txBox="1"/>
          <p:nvPr/>
        </p:nvSpPr>
        <p:spPr>
          <a:xfrm>
            <a:off x="4780010" y="902384"/>
            <a:ext cx="1630496" cy="523220"/>
          </a:xfrm>
          <a:prstGeom prst="rect">
            <a:avLst/>
          </a:prstGeom>
          <a:noFill/>
        </p:spPr>
        <p:txBody>
          <a:bodyPr wrap="square" rtlCol="0">
            <a:spAutoFit/>
          </a:bodyPr>
          <a:lstStyle/>
          <a:p>
            <a:pPr algn="ctr"/>
            <a:r>
              <a:rPr lang="en-US" sz="1400" dirty="0"/>
              <a:t>Time data and UTC (ethernet)</a:t>
            </a:r>
          </a:p>
        </p:txBody>
      </p:sp>
      <p:sp>
        <p:nvSpPr>
          <p:cNvPr id="30" name="TextBox 29">
            <a:extLst>
              <a:ext uri="{FF2B5EF4-FFF2-40B4-BE49-F238E27FC236}">
                <a16:creationId xmlns:a16="http://schemas.microsoft.com/office/drawing/2014/main" id="{BE7C56C3-EA80-F440-8D08-846F938C7AEE}"/>
              </a:ext>
            </a:extLst>
          </p:cNvPr>
          <p:cNvSpPr txBox="1"/>
          <p:nvPr/>
        </p:nvSpPr>
        <p:spPr>
          <a:xfrm>
            <a:off x="2716783" y="3308763"/>
            <a:ext cx="673582" cy="338554"/>
          </a:xfrm>
          <a:prstGeom prst="rect">
            <a:avLst/>
          </a:prstGeom>
          <a:noFill/>
        </p:spPr>
        <p:txBody>
          <a:bodyPr wrap="none" rtlCol="0">
            <a:spAutoFit/>
          </a:bodyPr>
          <a:lstStyle/>
          <a:p>
            <a:r>
              <a:rPr lang="en-US" sz="1600" dirty="0"/>
              <a:t>5MHz</a:t>
            </a:r>
          </a:p>
        </p:txBody>
      </p:sp>
      <p:sp>
        <p:nvSpPr>
          <p:cNvPr id="36" name="Rectangle 35">
            <a:extLst>
              <a:ext uri="{FF2B5EF4-FFF2-40B4-BE49-F238E27FC236}">
                <a16:creationId xmlns:a16="http://schemas.microsoft.com/office/drawing/2014/main" id="{9A2D1E06-8C4D-1841-959E-6CB44A97D483}"/>
              </a:ext>
            </a:extLst>
          </p:cNvPr>
          <p:cNvSpPr/>
          <p:nvPr/>
        </p:nvSpPr>
        <p:spPr>
          <a:xfrm>
            <a:off x="148514" y="5805450"/>
            <a:ext cx="905933" cy="609600"/>
          </a:xfrm>
          <a:prstGeom prst="rect">
            <a:avLst/>
          </a:prstGeom>
          <a:solidFill>
            <a:schemeClr val="accent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a:t>
            </a:r>
          </a:p>
        </p:txBody>
      </p:sp>
      <p:cxnSp>
        <p:nvCxnSpPr>
          <p:cNvPr id="15" name="Elbow Connector 14">
            <a:extLst>
              <a:ext uri="{FF2B5EF4-FFF2-40B4-BE49-F238E27FC236}">
                <a16:creationId xmlns:a16="http://schemas.microsoft.com/office/drawing/2014/main" id="{38EF2044-ED9B-1849-8AE8-D8B715ED90A1}"/>
              </a:ext>
            </a:extLst>
          </p:cNvPr>
          <p:cNvCxnSpPr>
            <a:cxnSpLocks/>
          </p:cNvCxnSpPr>
          <p:nvPr/>
        </p:nvCxnSpPr>
        <p:spPr>
          <a:xfrm rot="5400000" flipH="1" flipV="1">
            <a:off x="4487299" y="-861632"/>
            <a:ext cx="789218" cy="4409910"/>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8DF6A62-2B2D-7142-9BD9-03C71BCB94E9}"/>
              </a:ext>
            </a:extLst>
          </p:cNvPr>
          <p:cNvSpPr/>
          <p:nvPr/>
        </p:nvSpPr>
        <p:spPr>
          <a:xfrm>
            <a:off x="76280" y="4829169"/>
            <a:ext cx="8064235" cy="1785503"/>
          </a:xfrm>
          <a:prstGeom prst="rect">
            <a:avLst/>
          </a:prstGeom>
          <a:noFill/>
          <a:ln w="254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4D1795-D6AD-A848-8641-AA5BB7DFF9E7}"/>
              </a:ext>
            </a:extLst>
          </p:cNvPr>
          <p:cNvSpPr txBox="1"/>
          <p:nvPr/>
        </p:nvSpPr>
        <p:spPr>
          <a:xfrm>
            <a:off x="6930312" y="6563323"/>
            <a:ext cx="1210203" cy="338554"/>
          </a:xfrm>
          <a:prstGeom prst="rect">
            <a:avLst/>
          </a:prstGeom>
          <a:noFill/>
        </p:spPr>
        <p:txBody>
          <a:bodyPr wrap="none" rtlCol="0">
            <a:spAutoFit/>
          </a:bodyPr>
          <a:lstStyle/>
          <a:p>
            <a:r>
              <a:rPr lang="en-US" sz="1600" dirty="0"/>
              <a:t>Redundancy</a:t>
            </a:r>
            <a:endParaRPr lang="en-US" dirty="0"/>
          </a:p>
        </p:txBody>
      </p:sp>
      <p:sp>
        <p:nvSpPr>
          <p:cNvPr id="10" name="Rectangle 9">
            <a:extLst>
              <a:ext uri="{FF2B5EF4-FFF2-40B4-BE49-F238E27FC236}">
                <a16:creationId xmlns:a16="http://schemas.microsoft.com/office/drawing/2014/main" id="{92192B4B-76A6-124D-A447-AEA824FBC7A7}"/>
              </a:ext>
            </a:extLst>
          </p:cNvPr>
          <p:cNvSpPr/>
          <p:nvPr/>
        </p:nvSpPr>
        <p:spPr>
          <a:xfrm>
            <a:off x="3031223" y="2278784"/>
            <a:ext cx="653143" cy="92242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Time Ref/</a:t>
            </a:r>
          </a:p>
          <a:p>
            <a:pPr algn="ctr"/>
            <a:r>
              <a:rPr lang="en-US" sz="1200" dirty="0"/>
              <a:t>fanout</a:t>
            </a:r>
          </a:p>
        </p:txBody>
      </p:sp>
      <p:sp>
        <p:nvSpPr>
          <p:cNvPr id="53" name="Rectangle 52">
            <a:extLst>
              <a:ext uri="{FF2B5EF4-FFF2-40B4-BE49-F238E27FC236}">
                <a16:creationId xmlns:a16="http://schemas.microsoft.com/office/drawing/2014/main" id="{F170280E-A2CC-1649-846D-B7383B4C25D8}"/>
              </a:ext>
            </a:extLst>
          </p:cNvPr>
          <p:cNvSpPr/>
          <p:nvPr/>
        </p:nvSpPr>
        <p:spPr>
          <a:xfrm>
            <a:off x="4228765" y="5202416"/>
            <a:ext cx="653143" cy="76917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Time Ref/</a:t>
            </a:r>
          </a:p>
          <a:p>
            <a:pPr algn="ctr"/>
            <a:r>
              <a:rPr lang="en-US" sz="1200" dirty="0"/>
              <a:t>fanout</a:t>
            </a:r>
          </a:p>
        </p:txBody>
      </p:sp>
      <p:sp>
        <p:nvSpPr>
          <p:cNvPr id="70" name="Rectangle 69">
            <a:extLst>
              <a:ext uri="{FF2B5EF4-FFF2-40B4-BE49-F238E27FC236}">
                <a16:creationId xmlns:a16="http://schemas.microsoft.com/office/drawing/2014/main" id="{EF13A94A-7A04-694B-BA8C-2FC8FA471E57}"/>
              </a:ext>
            </a:extLst>
          </p:cNvPr>
          <p:cNvSpPr/>
          <p:nvPr/>
        </p:nvSpPr>
        <p:spPr>
          <a:xfrm>
            <a:off x="8933939" y="2091920"/>
            <a:ext cx="1208823" cy="67164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r>
              <a:rPr lang="en-US" sz="1200" baseline="30000" dirty="0"/>
              <a:t>nd</a:t>
            </a:r>
            <a:r>
              <a:rPr lang="en-US" sz="1200" dirty="0"/>
              <a:t> distribution stage</a:t>
            </a:r>
          </a:p>
        </p:txBody>
      </p:sp>
      <p:sp>
        <p:nvSpPr>
          <p:cNvPr id="75" name="Rectangle 74">
            <a:extLst>
              <a:ext uri="{FF2B5EF4-FFF2-40B4-BE49-F238E27FC236}">
                <a16:creationId xmlns:a16="http://schemas.microsoft.com/office/drawing/2014/main" id="{E237CCE3-6460-B949-B6F4-0E8DC9C26D26}"/>
              </a:ext>
            </a:extLst>
          </p:cNvPr>
          <p:cNvSpPr/>
          <p:nvPr/>
        </p:nvSpPr>
        <p:spPr>
          <a:xfrm>
            <a:off x="11232588" y="1578451"/>
            <a:ext cx="580767" cy="5520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
            </a:r>
          </a:p>
        </p:txBody>
      </p:sp>
      <p:sp>
        <p:nvSpPr>
          <p:cNvPr id="87" name="Rectangle 86">
            <a:extLst>
              <a:ext uri="{FF2B5EF4-FFF2-40B4-BE49-F238E27FC236}">
                <a16:creationId xmlns:a16="http://schemas.microsoft.com/office/drawing/2014/main" id="{109C09F2-BD49-8A45-9342-27E23AEC71E8}"/>
              </a:ext>
            </a:extLst>
          </p:cNvPr>
          <p:cNvSpPr/>
          <p:nvPr/>
        </p:nvSpPr>
        <p:spPr>
          <a:xfrm>
            <a:off x="6455452" y="5641153"/>
            <a:ext cx="1342496" cy="8974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1st distribution stage</a:t>
            </a:r>
          </a:p>
        </p:txBody>
      </p:sp>
      <p:sp>
        <p:nvSpPr>
          <p:cNvPr id="90" name="Rectangle 89">
            <a:extLst>
              <a:ext uri="{FF2B5EF4-FFF2-40B4-BE49-F238E27FC236}">
                <a16:creationId xmlns:a16="http://schemas.microsoft.com/office/drawing/2014/main" id="{8BDFDDC6-B7A8-8542-9B32-6C6F3A5DC5D7}"/>
              </a:ext>
            </a:extLst>
          </p:cNvPr>
          <p:cNvSpPr/>
          <p:nvPr/>
        </p:nvSpPr>
        <p:spPr>
          <a:xfrm>
            <a:off x="8920761" y="4280941"/>
            <a:ext cx="1208823" cy="67164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r>
              <a:rPr lang="en-US" sz="1200" baseline="30000" dirty="0"/>
              <a:t>nd</a:t>
            </a:r>
            <a:r>
              <a:rPr lang="en-US" sz="1200" dirty="0"/>
              <a:t> distribution stage</a:t>
            </a:r>
          </a:p>
        </p:txBody>
      </p:sp>
      <p:cxnSp>
        <p:nvCxnSpPr>
          <p:cNvPr id="92" name="Straight Connector 91">
            <a:extLst>
              <a:ext uri="{FF2B5EF4-FFF2-40B4-BE49-F238E27FC236}">
                <a16:creationId xmlns:a16="http://schemas.microsoft.com/office/drawing/2014/main" id="{AE396547-1DDC-5141-9334-A6F2589A7D37}"/>
              </a:ext>
            </a:extLst>
          </p:cNvPr>
          <p:cNvCxnSpPr>
            <a:cxnSpLocks/>
          </p:cNvCxnSpPr>
          <p:nvPr/>
        </p:nvCxnSpPr>
        <p:spPr>
          <a:xfrm>
            <a:off x="8634790" y="2427741"/>
            <a:ext cx="0" cy="218902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8F3A7713-940C-5A45-8896-7F4C06CDA0ED}"/>
              </a:ext>
            </a:extLst>
          </p:cNvPr>
          <p:cNvCxnSpPr/>
          <p:nvPr/>
        </p:nvCxnSpPr>
        <p:spPr>
          <a:xfrm>
            <a:off x="8634790" y="2411513"/>
            <a:ext cx="299149"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68AFBBB9-BFBD-7140-818D-A1AE055FC7AE}"/>
              </a:ext>
            </a:extLst>
          </p:cNvPr>
          <p:cNvCxnSpPr>
            <a:cxnSpLocks/>
            <a:endCxn id="90" idx="1"/>
          </p:cNvCxnSpPr>
          <p:nvPr/>
        </p:nvCxnSpPr>
        <p:spPr>
          <a:xfrm>
            <a:off x="8634790" y="4616761"/>
            <a:ext cx="285971"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8516C80-383B-1941-9284-77B39AFCAD59}"/>
              </a:ext>
            </a:extLst>
          </p:cNvPr>
          <p:cNvCxnSpPr>
            <a:cxnSpLocks/>
          </p:cNvCxnSpPr>
          <p:nvPr/>
        </p:nvCxnSpPr>
        <p:spPr>
          <a:xfrm>
            <a:off x="8465702" y="2616106"/>
            <a:ext cx="212" cy="2205625"/>
          </a:xfrm>
          <a:prstGeom prst="line">
            <a:avLst/>
          </a:prstGeom>
          <a:ln w="254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36AE417-CBC1-FD4C-B95F-FA734A6B2841}"/>
              </a:ext>
            </a:extLst>
          </p:cNvPr>
          <p:cNvCxnSpPr>
            <a:cxnSpLocks/>
          </p:cNvCxnSpPr>
          <p:nvPr/>
        </p:nvCxnSpPr>
        <p:spPr>
          <a:xfrm>
            <a:off x="8482744" y="2616106"/>
            <a:ext cx="468025" cy="1"/>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FA8C317E-6A56-1F40-8491-039D509E0F57}"/>
              </a:ext>
            </a:extLst>
          </p:cNvPr>
          <p:cNvCxnSpPr>
            <a:cxnSpLocks/>
          </p:cNvCxnSpPr>
          <p:nvPr/>
        </p:nvCxnSpPr>
        <p:spPr>
          <a:xfrm>
            <a:off x="8465914" y="4821731"/>
            <a:ext cx="468025" cy="7438"/>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0">
            <a:extLst>
              <a:ext uri="{FF2B5EF4-FFF2-40B4-BE49-F238E27FC236}">
                <a16:creationId xmlns:a16="http://schemas.microsoft.com/office/drawing/2014/main" id="{B810C15E-4634-B549-90E0-B1C094331BCD}"/>
              </a:ext>
            </a:extLst>
          </p:cNvPr>
          <p:cNvCxnSpPr>
            <a:cxnSpLocks/>
            <a:stCxn id="87" idx="0"/>
          </p:cNvCxnSpPr>
          <p:nvPr/>
        </p:nvCxnSpPr>
        <p:spPr>
          <a:xfrm rot="5400000" flipH="1" flipV="1">
            <a:off x="6746898" y="3926213"/>
            <a:ext cx="2094743" cy="1335139"/>
          </a:xfrm>
          <a:prstGeom prst="bentConnector3">
            <a:avLst>
              <a:gd name="adj1" fmla="val 97191"/>
            </a:avLst>
          </a:prstGeom>
          <a:ln w="25400">
            <a:solidFill>
              <a:srgbClr val="7030A0"/>
            </a:solidFill>
            <a:prstDash val="dash"/>
            <a:head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FF4BD051-DB60-2A4F-8DA7-BB325BB7ABD2}"/>
              </a:ext>
            </a:extLst>
          </p:cNvPr>
          <p:cNvSpPr/>
          <p:nvPr/>
        </p:nvSpPr>
        <p:spPr>
          <a:xfrm>
            <a:off x="11232587" y="2604875"/>
            <a:ext cx="580767" cy="5520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
            </a:r>
          </a:p>
        </p:txBody>
      </p:sp>
      <p:sp>
        <p:nvSpPr>
          <p:cNvPr id="119" name="TextBox 118">
            <a:extLst>
              <a:ext uri="{FF2B5EF4-FFF2-40B4-BE49-F238E27FC236}">
                <a16:creationId xmlns:a16="http://schemas.microsoft.com/office/drawing/2014/main" id="{FAC31FF3-9A95-6F4C-BF57-BE92D2511F91}"/>
              </a:ext>
            </a:extLst>
          </p:cNvPr>
          <p:cNvSpPr txBox="1"/>
          <p:nvPr/>
        </p:nvSpPr>
        <p:spPr>
          <a:xfrm>
            <a:off x="11232587" y="2162104"/>
            <a:ext cx="580767" cy="369332"/>
          </a:xfrm>
          <a:prstGeom prst="rect">
            <a:avLst/>
          </a:prstGeom>
          <a:noFill/>
        </p:spPr>
        <p:txBody>
          <a:bodyPr wrap="square" rtlCol="0">
            <a:spAutoFit/>
          </a:bodyPr>
          <a:lstStyle/>
          <a:p>
            <a:pPr algn="ctr"/>
            <a:r>
              <a:rPr lang="en-US" dirty="0"/>
              <a:t>…</a:t>
            </a:r>
          </a:p>
        </p:txBody>
      </p:sp>
      <p:cxnSp>
        <p:nvCxnSpPr>
          <p:cNvPr id="124" name="Elbow Connector 123">
            <a:extLst>
              <a:ext uri="{FF2B5EF4-FFF2-40B4-BE49-F238E27FC236}">
                <a16:creationId xmlns:a16="http://schemas.microsoft.com/office/drawing/2014/main" id="{E86025F0-D828-B845-8DF2-FE0EC944948E}"/>
              </a:ext>
            </a:extLst>
          </p:cNvPr>
          <p:cNvCxnSpPr>
            <a:stCxn id="70" idx="3"/>
            <a:endCxn id="75" idx="1"/>
          </p:cNvCxnSpPr>
          <p:nvPr/>
        </p:nvCxnSpPr>
        <p:spPr>
          <a:xfrm flipV="1">
            <a:off x="10142762" y="1854452"/>
            <a:ext cx="1089826" cy="573289"/>
          </a:xfrm>
          <a:prstGeom prst="bentConnector3">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Elbow Connector 125">
            <a:extLst>
              <a:ext uri="{FF2B5EF4-FFF2-40B4-BE49-F238E27FC236}">
                <a16:creationId xmlns:a16="http://schemas.microsoft.com/office/drawing/2014/main" id="{6F498638-2858-A742-AF21-85B0DEBDE017}"/>
              </a:ext>
            </a:extLst>
          </p:cNvPr>
          <p:cNvCxnSpPr>
            <a:stCxn id="70" idx="3"/>
            <a:endCxn id="118" idx="1"/>
          </p:cNvCxnSpPr>
          <p:nvPr/>
        </p:nvCxnSpPr>
        <p:spPr>
          <a:xfrm>
            <a:off x="10142762" y="2427741"/>
            <a:ext cx="1089825" cy="453135"/>
          </a:xfrm>
          <a:prstGeom prst="bentConnector3">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6C0E8EA-1739-C24C-8941-D9E16EE10587}"/>
              </a:ext>
            </a:extLst>
          </p:cNvPr>
          <p:cNvSpPr/>
          <p:nvPr/>
        </p:nvSpPr>
        <p:spPr>
          <a:xfrm>
            <a:off x="11236452" y="3782247"/>
            <a:ext cx="580767" cy="5520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
            </a:r>
          </a:p>
        </p:txBody>
      </p:sp>
      <p:sp>
        <p:nvSpPr>
          <p:cNvPr id="128" name="Rectangle 127">
            <a:extLst>
              <a:ext uri="{FF2B5EF4-FFF2-40B4-BE49-F238E27FC236}">
                <a16:creationId xmlns:a16="http://schemas.microsoft.com/office/drawing/2014/main" id="{CC80A308-5D59-E04D-9FFD-EF7DA7783BEE}"/>
              </a:ext>
            </a:extLst>
          </p:cNvPr>
          <p:cNvSpPr/>
          <p:nvPr/>
        </p:nvSpPr>
        <p:spPr>
          <a:xfrm>
            <a:off x="11236451" y="4808671"/>
            <a:ext cx="580767" cy="5520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
            </a:r>
          </a:p>
        </p:txBody>
      </p:sp>
      <p:sp>
        <p:nvSpPr>
          <p:cNvPr id="129" name="TextBox 128">
            <a:extLst>
              <a:ext uri="{FF2B5EF4-FFF2-40B4-BE49-F238E27FC236}">
                <a16:creationId xmlns:a16="http://schemas.microsoft.com/office/drawing/2014/main" id="{C818EDA2-C18C-5C4A-BA74-C6C209C7B67A}"/>
              </a:ext>
            </a:extLst>
          </p:cNvPr>
          <p:cNvSpPr txBox="1"/>
          <p:nvPr/>
        </p:nvSpPr>
        <p:spPr>
          <a:xfrm>
            <a:off x="11236451" y="4365900"/>
            <a:ext cx="580767" cy="369332"/>
          </a:xfrm>
          <a:prstGeom prst="rect">
            <a:avLst/>
          </a:prstGeom>
          <a:noFill/>
        </p:spPr>
        <p:txBody>
          <a:bodyPr wrap="square" rtlCol="0">
            <a:spAutoFit/>
          </a:bodyPr>
          <a:lstStyle/>
          <a:p>
            <a:pPr algn="ctr"/>
            <a:r>
              <a:rPr lang="en-US" dirty="0"/>
              <a:t>…</a:t>
            </a:r>
          </a:p>
        </p:txBody>
      </p:sp>
      <p:cxnSp>
        <p:nvCxnSpPr>
          <p:cNvPr id="130" name="Elbow Connector 129">
            <a:extLst>
              <a:ext uri="{FF2B5EF4-FFF2-40B4-BE49-F238E27FC236}">
                <a16:creationId xmlns:a16="http://schemas.microsoft.com/office/drawing/2014/main" id="{27C06C74-CEAB-A74E-9A8C-85607CDF228A}"/>
              </a:ext>
            </a:extLst>
          </p:cNvPr>
          <p:cNvCxnSpPr>
            <a:endCxn id="127" idx="1"/>
          </p:cNvCxnSpPr>
          <p:nvPr/>
        </p:nvCxnSpPr>
        <p:spPr>
          <a:xfrm flipV="1">
            <a:off x="10146626" y="4058248"/>
            <a:ext cx="1089826" cy="573289"/>
          </a:xfrm>
          <a:prstGeom prst="bentConnector3">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Elbow Connector 130">
            <a:extLst>
              <a:ext uri="{FF2B5EF4-FFF2-40B4-BE49-F238E27FC236}">
                <a16:creationId xmlns:a16="http://schemas.microsoft.com/office/drawing/2014/main" id="{2E0BD60D-8639-0940-96C2-9CB45CBEFF22}"/>
              </a:ext>
            </a:extLst>
          </p:cNvPr>
          <p:cNvCxnSpPr>
            <a:endCxn id="128" idx="1"/>
          </p:cNvCxnSpPr>
          <p:nvPr/>
        </p:nvCxnSpPr>
        <p:spPr>
          <a:xfrm>
            <a:off x="10146626" y="4631537"/>
            <a:ext cx="1089825" cy="453135"/>
          </a:xfrm>
          <a:prstGeom prst="bentConnector3">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2AD66549-69D6-D644-9BFD-72BDE9EDB4FE}"/>
              </a:ext>
            </a:extLst>
          </p:cNvPr>
          <p:cNvSpPr txBox="1"/>
          <p:nvPr/>
        </p:nvSpPr>
        <p:spPr>
          <a:xfrm>
            <a:off x="11232586" y="3278973"/>
            <a:ext cx="580767" cy="369332"/>
          </a:xfrm>
          <a:prstGeom prst="rect">
            <a:avLst/>
          </a:prstGeom>
          <a:noFill/>
        </p:spPr>
        <p:txBody>
          <a:bodyPr wrap="square" rtlCol="0">
            <a:spAutoFit/>
          </a:bodyPr>
          <a:lstStyle/>
          <a:p>
            <a:pPr algn="ctr"/>
            <a:r>
              <a:rPr lang="en-US" dirty="0"/>
              <a:t>…</a:t>
            </a:r>
          </a:p>
        </p:txBody>
      </p:sp>
      <p:sp>
        <p:nvSpPr>
          <p:cNvPr id="137" name="TextBox 136">
            <a:extLst>
              <a:ext uri="{FF2B5EF4-FFF2-40B4-BE49-F238E27FC236}">
                <a16:creationId xmlns:a16="http://schemas.microsoft.com/office/drawing/2014/main" id="{44B2D9A1-235E-2847-BDBA-F60148242EC9}"/>
              </a:ext>
            </a:extLst>
          </p:cNvPr>
          <p:cNvSpPr txBox="1"/>
          <p:nvPr/>
        </p:nvSpPr>
        <p:spPr>
          <a:xfrm>
            <a:off x="9971764" y="2876608"/>
            <a:ext cx="1400576" cy="523220"/>
          </a:xfrm>
          <a:prstGeom prst="rect">
            <a:avLst/>
          </a:prstGeom>
          <a:noFill/>
        </p:spPr>
        <p:txBody>
          <a:bodyPr wrap="none" rtlCol="0">
            <a:spAutoFit/>
          </a:bodyPr>
          <a:lstStyle/>
          <a:p>
            <a:r>
              <a:rPr lang="en-US" sz="1400" dirty="0" err="1"/>
              <a:t>Clk</a:t>
            </a:r>
            <a:r>
              <a:rPr lang="en-US" sz="1400" dirty="0"/>
              <a:t> and data</a:t>
            </a:r>
          </a:p>
          <a:p>
            <a:r>
              <a:rPr lang="en-US" sz="1400" dirty="0"/>
              <a:t>(redounded link)</a:t>
            </a:r>
          </a:p>
        </p:txBody>
      </p:sp>
      <p:sp>
        <p:nvSpPr>
          <p:cNvPr id="138" name="TextBox 137">
            <a:extLst>
              <a:ext uri="{FF2B5EF4-FFF2-40B4-BE49-F238E27FC236}">
                <a16:creationId xmlns:a16="http://schemas.microsoft.com/office/drawing/2014/main" id="{A4B74485-4F2C-F942-AD54-BBA29E8DA037}"/>
              </a:ext>
            </a:extLst>
          </p:cNvPr>
          <p:cNvSpPr txBox="1"/>
          <p:nvPr/>
        </p:nvSpPr>
        <p:spPr>
          <a:xfrm>
            <a:off x="9832010" y="5032521"/>
            <a:ext cx="1400576" cy="523220"/>
          </a:xfrm>
          <a:prstGeom prst="rect">
            <a:avLst/>
          </a:prstGeom>
          <a:noFill/>
        </p:spPr>
        <p:txBody>
          <a:bodyPr wrap="none" rtlCol="0">
            <a:spAutoFit/>
          </a:bodyPr>
          <a:lstStyle/>
          <a:p>
            <a:r>
              <a:rPr lang="en-US" sz="1400" dirty="0" err="1"/>
              <a:t>Clk</a:t>
            </a:r>
            <a:r>
              <a:rPr lang="en-US" sz="1400" dirty="0"/>
              <a:t> and data</a:t>
            </a:r>
          </a:p>
          <a:p>
            <a:r>
              <a:rPr lang="en-US" sz="1400" dirty="0"/>
              <a:t>(redounded link)</a:t>
            </a:r>
          </a:p>
        </p:txBody>
      </p:sp>
      <p:sp>
        <p:nvSpPr>
          <p:cNvPr id="169" name="Rectangle 168">
            <a:extLst>
              <a:ext uri="{FF2B5EF4-FFF2-40B4-BE49-F238E27FC236}">
                <a16:creationId xmlns:a16="http://schemas.microsoft.com/office/drawing/2014/main" id="{6F275D35-20CE-4C44-A0C0-44C2163B03CB}"/>
              </a:ext>
            </a:extLst>
          </p:cNvPr>
          <p:cNvSpPr/>
          <p:nvPr/>
        </p:nvSpPr>
        <p:spPr>
          <a:xfrm>
            <a:off x="7104198" y="861590"/>
            <a:ext cx="973644" cy="100056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DAQ</a:t>
            </a:r>
          </a:p>
          <a:p>
            <a:pPr algn="ctr"/>
            <a:r>
              <a:rPr lang="en-US" dirty="0"/>
              <a:t>network</a:t>
            </a:r>
          </a:p>
        </p:txBody>
      </p:sp>
      <p:cxnSp>
        <p:nvCxnSpPr>
          <p:cNvPr id="171" name="Elbow Connector 170">
            <a:extLst>
              <a:ext uri="{FF2B5EF4-FFF2-40B4-BE49-F238E27FC236}">
                <a16:creationId xmlns:a16="http://schemas.microsoft.com/office/drawing/2014/main" id="{32B9389C-77C6-A441-BEE6-CA3E4A5F4D06}"/>
              </a:ext>
            </a:extLst>
          </p:cNvPr>
          <p:cNvCxnSpPr>
            <a:stCxn id="169" idx="3"/>
            <a:endCxn id="70" idx="0"/>
          </p:cNvCxnSpPr>
          <p:nvPr/>
        </p:nvCxnSpPr>
        <p:spPr>
          <a:xfrm>
            <a:off x="8077842" y="1361872"/>
            <a:ext cx="1460509" cy="730048"/>
          </a:xfrm>
          <a:prstGeom prst="bentConnector2">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24F517D8-438B-214E-B617-C8F91AED43C2}"/>
              </a:ext>
            </a:extLst>
          </p:cNvPr>
          <p:cNvCxnSpPr>
            <a:stCxn id="169" idx="2"/>
            <a:endCxn id="25" idx="0"/>
          </p:cNvCxnSpPr>
          <p:nvPr/>
        </p:nvCxnSpPr>
        <p:spPr>
          <a:xfrm rot="5400000">
            <a:off x="6845957" y="1678699"/>
            <a:ext cx="561608" cy="928518"/>
          </a:xfrm>
          <a:prstGeom prst="bentConnector3">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F05820FF-654B-9245-BE69-2B4A39A4E1E1}"/>
              </a:ext>
            </a:extLst>
          </p:cNvPr>
          <p:cNvCxnSpPr>
            <a:stCxn id="70" idx="2"/>
          </p:cNvCxnSpPr>
          <p:nvPr/>
        </p:nvCxnSpPr>
        <p:spPr>
          <a:xfrm flipH="1">
            <a:off x="9538350" y="2763561"/>
            <a:ext cx="1" cy="151738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8EEAEE3D-FA68-C148-8141-926AFE48C8CA}"/>
              </a:ext>
            </a:extLst>
          </p:cNvPr>
          <p:cNvSpPr txBox="1"/>
          <p:nvPr/>
        </p:nvSpPr>
        <p:spPr>
          <a:xfrm>
            <a:off x="7445048" y="2353388"/>
            <a:ext cx="997389" cy="523220"/>
          </a:xfrm>
          <a:prstGeom prst="rect">
            <a:avLst/>
          </a:prstGeom>
          <a:noFill/>
        </p:spPr>
        <p:txBody>
          <a:bodyPr wrap="none" rtlCol="0">
            <a:spAutoFit/>
          </a:bodyPr>
          <a:lstStyle/>
          <a:p>
            <a:pPr algn="ctr"/>
            <a:r>
              <a:rPr lang="en-US" sz="1400" dirty="0"/>
              <a:t>125MHz &amp; </a:t>
            </a:r>
          </a:p>
          <a:p>
            <a:pPr algn="ctr"/>
            <a:r>
              <a:rPr lang="en-US" sz="1400" dirty="0"/>
              <a:t>data</a:t>
            </a:r>
            <a:endParaRPr lang="en-US" dirty="0"/>
          </a:p>
        </p:txBody>
      </p:sp>
      <p:sp>
        <p:nvSpPr>
          <p:cNvPr id="181" name="TextBox 180">
            <a:extLst>
              <a:ext uri="{FF2B5EF4-FFF2-40B4-BE49-F238E27FC236}">
                <a16:creationId xmlns:a16="http://schemas.microsoft.com/office/drawing/2014/main" id="{91BBC5B6-047C-884C-9AEA-94D2AB8A21A5}"/>
              </a:ext>
            </a:extLst>
          </p:cNvPr>
          <p:cNvSpPr txBox="1"/>
          <p:nvPr/>
        </p:nvSpPr>
        <p:spPr>
          <a:xfrm>
            <a:off x="5151171" y="3690304"/>
            <a:ext cx="1523750" cy="338554"/>
          </a:xfrm>
          <a:prstGeom prst="rect">
            <a:avLst/>
          </a:prstGeom>
          <a:noFill/>
        </p:spPr>
        <p:txBody>
          <a:bodyPr wrap="none" rtlCol="0">
            <a:spAutoFit/>
          </a:bodyPr>
          <a:lstStyle/>
          <a:p>
            <a:r>
              <a:rPr lang="en-US" sz="1600" dirty="0"/>
              <a:t>Sync commands</a:t>
            </a:r>
            <a:endParaRPr lang="en-US" dirty="0"/>
          </a:p>
        </p:txBody>
      </p:sp>
      <p:sp>
        <p:nvSpPr>
          <p:cNvPr id="182" name="TextBox 181">
            <a:extLst>
              <a:ext uri="{FF2B5EF4-FFF2-40B4-BE49-F238E27FC236}">
                <a16:creationId xmlns:a16="http://schemas.microsoft.com/office/drawing/2014/main" id="{F02C2608-4B25-5D4F-8704-8CE8A999FCA4}"/>
              </a:ext>
            </a:extLst>
          </p:cNvPr>
          <p:cNvSpPr txBox="1"/>
          <p:nvPr/>
        </p:nvSpPr>
        <p:spPr>
          <a:xfrm>
            <a:off x="8286068" y="1002825"/>
            <a:ext cx="1088439" cy="307777"/>
          </a:xfrm>
          <a:prstGeom prst="rect">
            <a:avLst/>
          </a:prstGeom>
          <a:noFill/>
        </p:spPr>
        <p:txBody>
          <a:bodyPr wrap="none" rtlCol="0">
            <a:spAutoFit/>
          </a:bodyPr>
          <a:lstStyle/>
          <a:p>
            <a:r>
              <a:rPr lang="en-US" sz="1400" dirty="0"/>
              <a:t>Slow control</a:t>
            </a:r>
            <a:endParaRPr lang="en-US" sz="1600" dirty="0"/>
          </a:p>
        </p:txBody>
      </p:sp>
      <p:sp>
        <p:nvSpPr>
          <p:cNvPr id="183" name="TextBox 182">
            <a:extLst>
              <a:ext uri="{FF2B5EF4-FFF2-40B4-BE49-F238E27FC236}">
                <a16:creationId xmlns:a16="http://schemas.microsoft.com/office/drawing/2014/main" id="{0CD5C187-33DE-6F4F-93BF-C237FA2DCAA0}"/>
              </a:ext>
            </a:extLst>
          </p:cNvPr>
          <p:cNvSpPr txBox="1"/>
          <p:nvPr/>
        </p:nvSpPr>
        <p:spPr>
          <a:xfrm>
            <a:off x="8849915" y="3278973"/>
            <a:ext cx="702821" cy="523220"/>
          </a:xfrm>
          <a:prstGeom prst="rect">
            <a:avLst/>
          </a:prstGeom>
          <a:noFill/>
        </p:spPr>
        <p:txBody>
          <a:bodyPr wrap="none" rtlCol="0">
            <a:spAutoFit/>
          </a:bodyPr>
          <a:lstStyle/>
          <a:p>
            <a:r>
              <a:rPr lang="en-US" sz="1400" dirty="0"/>
              <a:t>Slow </a:t>
            </a:r>
          </a:p>
          <a:p>
            <a:r>
              <a:rPr lang="en-US" sz="1400" dirty="0"/>
              <a:t>control</a:t>
            </a:r>
            <a:endParaRPr lang="en-US" sz="1600" dirty="0"/>
          </a:p>
        </p:txBody>
      </p:sp>
      <p:cxnSp>
        <p:nvCxnSpPr>
          <p:cNvPr id="186" name="Straight Arrow Connector 185">
            <a:extLst>
              <a:ext uri="{FF2B5EF4-FFF2-40B4-BE49-F238E27FC236}">
                <a16:creationId xmlns:a16="http://schemas.microsoft.com/office/drawing/2014/main" id="{0D32DC9E-2C19-6040-854D-805062D0DFBA}"/>
              </a:ext>
            </a:extLst>
          </p:cNvPr>
          <p:cNvCxnSpPr>
            <a:stCxn id="25" idx="3"/>
          </p:cNvCxnSpPr>
          <p:nvPr/>
        </p:nvCxnSpPr>
        <p:spPr>
          <a:xfrm flipV="1">
            <a:off x="7333750" y="2867067"/>
            <a:ext cx="1344303" cy="5429"/>
          </a:xfrm>
          <a:prstGeom prst="straightConnector1">
            <a:avLst/>
          </a:prstGeom>
          <a:ln w="2540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7CAFDFE9-83B8-4F4C-B502-43CB807EF317}"/>
              </a:ext>
            </a:extLst>
          </p:cNvPr>
          <p:cNvCxnSpPr>
            <a:cxnSpLocks/>
          </p:cNvCxnSpPr>
          <p:nvPr/>
        </p:nvCxnSpPr>
        <p:spPr>
          <a:xfrm>
            <a:off x="7444963" y="1862154"/>
            <a:ext cx="0" cy="3780907"/>
          </a:xfrm>
          <a:prstGeom prst="straightConnector1">
            <a:avLst/>
          </a:prstGeom>
          <a:ln w="2540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4F8F68-F272-454C-905F-3FCB57B5FC4F}"/>
              </a:ext>
            </a:extLst>
          </p:cNvPr>
          <p:cNvSpPr/>
          <p:nvPr/>
        </p:nvSpPr>
        <p:spPr>
          <a:xfrm>
            <a:off x="5151170" y="4093320"/>
            <a:ext cx="1124435" cy="5234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Calibration</a:t>
            </a:r>
            <a:endParaRPr lang="en-US" sz="1200" dirty="0"/>
          </a:p>
        </p:txBody>
      </p:sp>
      <p:sp>
        <p:nvSpPr>
          <p:cNvPr id="79" name="TextBox 78">
            <a:extLst>
              <a:ext uri="{FF2B5EF4-FFF2-40B4-BE49-F238E27FC236}">
                <a16:creationId xmlns:a16="http://schemas.microsoft.com/office/drawing/2014/main" id="{29A5CC99-62D0-0149-B769-0629C5DB9767}"/>
              </a:ext>
            </a:extLst>
          </p:cNvPr>
          <p:cNvSpPr txBox="1"/>
          <p:nvPr/>
        </p:nvSpPr>
        <p:spPr>
          <a:xfrm>
            <a:off x="5577426" y="1826175"/>
            <a:ext cx="1895455" cy="338554"/>
          </a:xfrm>
          <a:prstGeom prst="rect">
            <a:avLst/>
          </a:prstGeom>
          <a:noFill/>
        </p:spPr>
        <p:txBody>
          <a:bodyPr wrap="none" rtlCol="0">
            <a:spAutoFit/>
          </a:bodyPr>
          <a:lstStyle/>
          <a:p>
            <a:r>
              <a:rPr lang="en-US" sz="1600" dirty="0"/>
              <a:t>Commands and data</a:t>
            </a:r>
            <a:endParaRPr lang="en-US" dirty="0"/>
          </a:p>
        </p:txBody>
      </p:sp>
      <p:cxnSp>
        <p:nvCxnSpPr>
          <p:cNvPr id="23" name="Elbow Connector 22">
            <a:extLst>
              <a:ext uri="{FF2B5EF4-FFF2-40B4-BE49-F238E27FC236}">
                <a16:creationId xmlns:a16="http://schemas.microsoft.com/office/drawing/2014/main" id="{4967C288-1766-5D44-9696-EE4F0DC3757C}"/>
              </a:ext>
            </a:extLst>
          </p:cNvPr>
          <p:cNvCxnSpPr>
            <a:cxnSpLocks/>
            <a:stCxn id="5" idx="3"/>
            <a:endCxn id="25" idx="2"/>
          </p:cNvCxnSpPr>
          <p:nvPr/>
        </p:nvCxnSpPr>
        <p:spPr>
          <a:xfrm flipV="1">
            <a:off x="6275605" y="3321229"/>
            <a:ext cx="386897" cy="1033812"/>
          </a:xfrm>
          <a:prstGeom prst="bentConnector2">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14F213E-1431-6442-96CD-FA4E9A331487}"/>
              </a:ext>
            </a:extLst>
          </p:cNvPr>
          <p:cNvCxnSpPr/>
          <p:nvPr/>
        </p:nvCxnSpPr>
        <p:spPr>
          <a:xfrm>
            <a:off x="6662502" y="4253781"/>
            <a:ext cx="0" cy="1397602"/>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78DEE321-5458-C048-9A43-71CB9C5E391F}"/>
              </a:ext>
            </a:extLst>
          </p:cNvPr>
          <p:cNvSpPr txBox="1"/>
          <p:nvPr/>
        </p:nvSpPr>
        <p:spPr>
          <a:xfrm>
            <a:off x="6292647" y="4199110"/>
            <a:ext cx="393056" cy="584775"/>
          </a:xfrm>
          <a:prstGeom prst="rect">
            <a:avLst/>
          </a:prstGeom>
          <a:noFill/>
        </p:spPr>
        <p:txBody>
          <a:bodyPr wrap="none" rtlCol="0">
            <a:spAutoFit/>
          </a:bodyPr>
          <a:lstStyle/>
          <a:p>
            <a:pPr algn="ctr"/>
            <a:r>
              <a:rPr lang="en-US" sz="1600" dirty="0"/>
              <a:t>/</a:t>
            </a:r>
          </a:p>
          <a:p>
            <a:pPr algn="ctr"/>
            <a:r>
              <a:rPr lang="en-US" sz="1600" dirty="0"/>
              <a:t>10</a:t>
            </a:r>
            <a:endParaRPr lang="en-US" dirty="0"/>
          </a:p>
        </p:txBody>
      </p:sp>
      <p:sp>
        <p:nvSpPr>
          <p:cNvPr id="81" name="Rectangle 80">
            <a:extLst>
              <a:ext uri="{FF2B5EF4-FFF2-40B4-BE49-F238E27FC236}">
                <a16:creationId xmlns:a16="http://schemas.microsoft.com/office/drawing/2014/main" id="{EEF0EBEB-6FEB-AF46-94E3-2E10EAF99897}"/>
              </a:ext>
            </a:extLst>
          </p:cNvPr>
          <p:cNvSpPr/>
          <p:nvPr/>
        </p:nvSpPr>
        <p:spPr>
          <a:xfrm>
            <a:off x="528122" y="2855378"/>
            <a:ext cx="905933" cy="609600"/>
          </a:xfrm>
          <a:prstGeom prst="rect">
            <a:avLst/>
          </a:prstGeom>
          <a:solidFill>
            <a:schemeClr val="accent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 </a:t>
            </a:r>
          </a:p>
        </p:txBody>
      </p:sp>
      <p:sp>
        <p:nvSpPr>
          <p:cNvPr id="89" name="Rectangle 88">
            <a:extLst>
              <a:ext uri="{FF2B5EF4-FFF2-40B4-BE49-F238E27FC236}">
                <a16:creationId xmlns:a16="http://schemas.microsoft.com/office/drawing/2014/main" id="{9BFA195F-9BDA-994E-BABE-8B7DA4B89E6C}"/>
              </a:ext>
            </a:extLst>
          </p:cNvPr>
          <p:cNvSpPr/>
          <p:nvPr/>
        </p:nvSpPr>
        <p:spPr>
          <a:xfrm>
            <a:off x="253844" y="5881293"/>
            <a:ext cx="905933" cy="609600"/>
          </a:xfrm>
          <a:prstGeom prst="rect">
            <a:avLst/>
          </a:prstGeom>
          <a:solidFill>
            <a:schemeClr val="accent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GNSS</a:t>
            </a:r>
          </a:p>
        </p:txBody>
      </p:sp>
      <p:cxnSp>
        <p:nvCxnSpPr>
          <p:cNvPr id="47" name="Elbow Connector 46">
            <a:extLst>
              <a:ext uri="{FF2B5EF4-FFF2-40B4-BE49-F238E27FC236}">
                <a16:creationId xmlns:a16="http://schemas.microsoft.com/office/drawing/2014/main" id="{CFD98AFC-9178-9042-8A29-2EE704AD2D93}"/>
              </a:ext>
            </a:extLst>
          </p:cNvPr>
          <p:cNvCxnSpPr>
            <a:stCxn id="9" idx="3"/>
            <a:endCxn id="10" idx="2"/>
          </p:cNvCxnSpPr>
          <p:nvPr/>
        </p:nvCxnSpPr>
        <p:spPr>
          <a:xfrm flipV="1">
            <a:off x="2932278" y="3201212"/>
            <a:ext cx="425517" cy="846001"/>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8A8F7359-31B6-2A49-8476-2B7FE8312C94}"/>
              </a:ext>
            </a:extLst>
          </p:cNvPr>
          <p:cNvSpPr txBox="1"/>
          <p:nvPr/>
        </p:nvSpPr>
        <p:spPr>
          <a:xfrm>
            <a:off x="3668494" y="2458952"/>
            <a:ext cx="1266693" cy="338554"/>
          </a:xfrm>
          <a:prstGeom prst="rect">
            <a:avLst/>
          </a:prstGeom>
          <a:noFill/>
        </p:spPr>
        <p:txBody>
          <a:bodyPr wrap="none" rtlCol="0">
            <a:spAutoFit/>
          </a:bodyPr>
          <a:lstStyle/>
          <a:p>
            <a:r>
              <a:rPr lang="en-US" sz="1600" dirty="0"/>
              <a:t>PPS/125MHz</a:t>
            </a:r>
          </a:p>
        </p:txBody>
      </p:sp>
      <p:cxnSp>
        <p:nvCxnSpPr>
          <p:cNvPr id="69" name="Straight Arrow Connector 68">
            <a:extLst>
              <a:ext uri="{FF2B5EF4-FFF2-40B4-BE49-F238E27FC236}">
                <a16:creationId xmlns:a16="http://schemas.microsoft.com/office/drawing/2014/main" id="{9BD83FA1-E50A-D344-8F50-F0413DBBAD71}"/>
              </a:ext>
            </a:extLst>
          </p:cNvPr>
          <p:cNvCxnSpPr>
            <a:stCxn id="10" idx="3"/>
          </p:cNvCxnSpPr>
          <p:nvPr/>
        </p:nvCxnSpPr>
        <p:spPr>
          <a:xfrm>
            <a:off x="3684366" y="2739998"/>
            <a:ext cx="2306888"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D4FD7CF1-9ACC-574F-8EB5-B2A35F098BF3}"/>
              </a:ext>
            </a:extLst>
          </p:cNvPr>
          <p:cNvSpPr txBox="1"/>
          <p:nvPr/>
        </p:nvSpPr>
        <p:spPr>
          <a:xfrm>
            <a:off x="3408642" y="1851362"/>
            <a:ext cx="1162498" cy="338554"/>
          </a:xfrm>
          <a:prstGeom prst="rect">
            <a:avLst/>
          </a:prstGeom>
          <a:noFill/>
        </p:spPr>
        <p:txBody>
          <a:bodyPr wrap="none" rtlCol="0">
            <a:spAutoFit/>
          </a:bodyPr>
          <a:lstStyle/>
          <a:p>
            <a:r>
              <a:rPr lang="en-US" sz="1600" dirty="0"/>
              <a:t>PPS/10MHz</a:t>
            </a:r>
          </a:p>
        </p:txBody>
      </p:sp>
      <p:sp>
        <p:nvSpPr>
          <p:cNvPr id="120" name="Rectangle 119">
            <a:extLst>
              <a:ext uri="{FF2B5EF4-FFF2-40B4-BE49-F238E27FC236}">
                <a16:creationId xmlns:a16="http://schemas.microsoft.com/office/drawing/2014/main" id="{3F7ECE5B-CB5C-4C4B-BB82-ADB2D4546339}"/>
              </a:ext>
            </a:extLst>
          </p:cNvPr>
          <p:cNvSpPr/>
          <p:nvPr/>
        </p:nvSpPr>
        <p:spPr>
          <a:xfrm>
            <a:off x="4087213" y="3478040"/>
            <a:ext cx="919092" cy="897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Time/</a:t>
            </a:r>
          </a:p>
          <a:p>
            <a:pPr algn="ctr"/>
            <a:r>
              <a:rPr lang="en-US" sz="1600" dirty="0"/>
              <a:t>Freq comp.</a:t>
            </a:r>
          </a:p>
        </p:txBody>
      </p:sp>
      <p:cxnSp>
        <p:nvCxnSpPr>
          <p:cNvPr id="77" name="Elbow Connector 76">
            <a:extLst>
              <a:ext uri="{FF2B5EF4-FFF2-40B4-BE49-F238E27FC236}">
                <a16:creationId xmlns:a16="http://schemas.microsoft.com/office/drawing/2014/main" id="{F9EA4480-2C03-5E4B-BE30-8D9F4EEE3F67}"/>
              </a:ext>
            </a:extLst>
          </p:cNvPr>
          <p:cNvCxnSpPr>
            <a:stCxn id="10" idx="3"/>
            <a:endCxn id="120" idx="0"/>
          </p:cNvCxnSpPr>
          <p:nvPr/>
        </p:nvCxnSpPr>
        <p:spPr>
          <a:xfrm>
            <a:off x="3684366" y="2739998"/>
            <a:ext cx="862393" cy="738042"/>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22C15E6B-2CF3-EC4D-91CA-02EAC207E543}"/>
              </a:ext>
            </a:extLst>
          </p:cNvPr>
          <p:cNvSpPr/>
          <p:nvPr/>
        </p:nvSpPr>
        <p:spPr>
          <a:xfrm>
            <a:off x="2370927" y="5844112"/>
            <a:ext cx="986867" cy="6565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Atomic Clock</a:t>
            </a:r>
          </a:p>
        </p:txBody>
      </p:sp>
      <p:cxnSp>
        <p:nvCxnSpPr>
          <p:cNvPr id="83" name="Elbow Connector 82">
            <a:extLst>
              <a:ext uri="{FF2B5EF4-FFF2-40B4-BE49-F238E27FC236}">
                <a16:creationId xmlns:a16="http://schemas.microsoft.com/office/drawing/2014/main" id="{45E802B4-FA6C-DD4D-A485-3077A776E816}"/>
              </a:ext>
            </a:extLst>
          </p:cNvPr>
          <p:cNvCxnSpPr>
            <a:stCxn id="53" idx="3"/>
            <a:endCxn id="87" idx="1"/>
          </p:cNvCxnSpPr>
          <p:nvPr/>
        </p:nvCxnSpPr>
        <p:spPr>
          <a:xfrm>
            <a:off x="4881908" y="5587006"/>
            <a:ext cx="1573544" cy="502881"/>
          </a:xfrm>
          <a:prstGeom prst="bentConnector3">
            <a:avLst/>
          </a:prstGeom>
          <a:ln w="25400">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5" name="Elbow Connector 84">
            <a:extLst>
              <a:ext uri="{FF2B5EF4-FFF2-40B4-BE49-F238E27FC236}">
                <a16:creationId xmlns:a16="http://schemas.microsoft.com/office/drawing/2014/main" id="{15C26F22-03E4-C943-BECB-ACF43328B571}"/>
              </a:ext>
            </a:extLst>
          </p:cNvPr>
          <p:cNvCxnSpPr>
            <a:stCxn id="121" idx="3"/>
            <a:endCxn id="53" idx="2"/>
          </p:cNvCxnSpPr>
          <p:nvPr/>
        </p:nvCxnSpPr>
        <p:spPr>
          <a:xfrm flipV="1">
            <a:off x="3357794" y="5971595"/>
            <a:ext cx="1197543" cy="200812"/>
          </a:xfrm>
          <a:prstGeom prst="bentConnector2">
            <a:avLst/>
          </a:prstGeom>
          <a:ln w="25400">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1" name="Elbow Connector 90">
            <a:extLst>
              <a:ext uri="{FF2B5EF4-FFF2-40B4-BE49-F238E27FC236}">
                <a16:creationId xmlns:a16="http://schemas.microsoft.com/office/drawing/2014/main" id="{A8F6370E-501D-C04D-ADEF-9089017925CE}"/>
              </a:ext>
            </a:extLst>
          </p:cNvPr>
          <p:cNvCxnSpPr>
            <a:cxnSpLocks/>
            <a:stCxn id="53" idx="1"/>
            <a:endCxn id="97" idx="3"/>
          </p:cNvCxnSpPr>
          <p:nvPr/>
        </p:nvCxnSpPr>
        <p:spPr>
          <a:xfrm rot="10800000">
            <a:off x="3351011" y="5050210"/>
            <a:ext cx="877754" cy="536796"/>
          </a:xfrm>
          <a:prstGeom prst="bentConnector3">
            <a:avLst>
              <a:gd name="adj1" fmla="val 50000"/>
            </a:avLst>
          </a:prstGeom>
          <a:ln w="25400">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AEDD6743-C43A-4642-82D6-1113987D1604}"/>
              </a:ext>
            </a:extLst>
          </p:cNvPr>
          <p:cNvSpPr txBox="1"/>
          <p:nvPr/>
        </p:nvSpPr>
        <p:spPr>
          <a:xfrm>
            <a:off x="3437696" y="6191120"/>
            <a:ext cx="673582" cy="338554"/>
          </a:xfrm>
          <a:prstGeom prst="rect">
            <a:avLst/>
          </a:prstGeom>
          <a:noFill/>
        </p:spPr>
        <p:txBody>
          <a:bodyPr wrap="none" rtlCol="0">
            <a:spAutoFit/>
          </a:bodyPr>
          <a:lstStyle/>
          <a:p>
            <a:r>
              <a:rPr lang="en-US" sz="1600" dirty="0"/>
              <a:t>5MHz</a:t>
            </a:r>
          </a:p>
        </p:txBody>
      </p:sp>
      <p:sp>
        <p:nvSpPr>
          <p:cNvPr id="134" name="TextBox 133">
            <a:extLst>
              <a:ext uri="{FF2B5EF4-FFF2-40B4-BE49-F238E27FC236}">
                <a16:creationId xmlns:a16="http://schemas.microsoft.com/office/drawing/2014/main" id="{46D4B38E-85A4-1D43-8684-B0B387779D96}"/>
              </a:ext>
            </a:extLst>
          </p:cNvPr>
          <p:cNvSpPr txBox="1"/>
          <p:nvPr/>
        </p:nvSpPr>
        <p:spPr>
          <a:xfrm>
            <a:off x="2712925" y="5355974"/>
            <a:ext cx="1162498" cy="338554"/>
          </a:xfrm>
          <a:prstGeom prst="rect">
            <a:avLst/>
          </a:prstGeom>
          <a:noFill/>
        </p:spPr>
        <p:txBody>
          <a:bodyPr wrap="none" rtlCol="0">
            <a:spAutoFit/>
          </a:bodyPr>
          <a:lstStyle/>
          <a:p>
            <a:r>
              <a:rPr lang="en-US" sz="1600" dirty="0"/>
              <a:t>PPS/10MHz</a:t>
            </a:r>
          </a:p>
        </p:txBody>
      </p:sp>
      <p:sp>
        <p:nvSpPr>
          <p:cNvPr id="135" name="TextBox 134">
            <a:extLst>
              <a:ext uri="{FF2B5EF4-FFF2-40B4-BE49-F238E27FC236}">
                <a16:creationId xmlns:a16="http://schemas.microsoft.com/office/drawing/2014/main" id="{6E53D206-3BCD-B947-811C-0006EDC8D089}"/>
              </a:ext>
            </a:extLst>
          </p:cNvPr>
          <p:cNvSpPr txBox="1"/>
          <p:nvPr/>
        </p:nvSpPr>
        <p:spPr>
          <a:xfrm>
            <a:off x="5047690" y="6119903"/>
            <a:ext cx="1266693" cy="338554"/>
          </a:xfrm>
          <a:prstGeom prst="rect">
            <a:avLst/>
          </a:prstGeom>
          <a:noFill/>
        </p:spPr>
        <p:txBody>
          <a:bodyPr wrap="none" rtlCol="0">
            <a:spAutoFit/>
          </a:bodyPr>
          <a:lstStyle/>
          <a:p>
            <a:r>
              <a:rPr lang="en-US" sz="1600" dirty="0"/>
              <a:t>PPS/125MHz</a:t>
            </a:r>
          </a:p>
        </p:txBody>
      </p:sp>
      <p:cxnSp>
        <p:nvCxnSpPr>
          <p:cNvPr id="100" name="Straight Arrow Connector 99">
            <a:extLst>
              <a:ext uri="{FF2B5EF4-FFF2-40B4-BE49-F238E27FC236}">
                <a16:creationId xmlns:a16="http://schemas.microsoft.com/office/drawing/2014/main" id="{6768AD8B-706F-A649-A269-1C24052F44BC}"/>
              </a:ext>
            </a:extLst>
          </p:cNvPr>
          <p:cNvCxnSpPr>
            <a:stCxn id="53" idx="0"/>
            <a:endCxn id="120" idx="2"/>
          </p:cNvCxnSpPr>
          <p:nvPr/>
        </p:nvCxnSpPr>
        <p:spPr>
          <a:xfrm flipH="1" flipV="1">
            <a:off x="4546759" y="4375507"/>
            <a:ext cx="8578" cy="826909"/>
          </a:xfrm>
          <a:prstGeom prst="straightConnector1">
            <a:avLst/>
          </a:prstGeom>
          <a:ln w="25400">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A40A51C3-FBD7-AC41-83D8-93E6DE54F033}"/>
              </a:ext>
            </a:extLst>
          </p:cNvPr>
          <p:cNvSpPr txBox="1"/>
          <p:nvPr/>
        </p:nvSpPr>
        <p:spPr>
          <a:xfrm>
            <a:off x="3890170" y="4471875"/>
            <a:ext cx="673582" cy="338554"/>
          </a:xfrm>
          <a:prstGeom prst="rect">
            <a:avLst/>
          </a:prstGeom>
          <a:noFill/>
        </p:spPr>
        <p:txBody>
          <a:bodyPr wrap="none" rtlCol="0">
            <a:spAutoFit/>
          </a:bodyPr>
          <a:lstStyle/>
          <a:p>
            <a:r>
              <a:rPr lang="en-US" sz="1600" dirty="0"/>
              <a:t>5MHz</a:t>
            </a:r>
          </a:p>
        </p:txBody>
      </p:sp>
      <p:cxnSp>
        <p:nvCxnSpPr>
          <p:cNvPr id="102" name="Straight Connector 101">
            <a:extLst>
              <a:ext uri="{FF2B5EF4-FFF2-40B4-BE49-F238E27FC236}">
                <a16:creationId xmlns:a16="http://schemas.microsoft.com/office/drawing/2014/main" id="{137F995C-44F6-AC4C-B449-8E96E7F3A3F2}"/>
              </a:ext>
            </a:extLst>
          </p:cNvPr>
          <p:cNvCxnSpPr>
            <a:cxnSpLocks/>
          </p:cNvCxnSpPr>
          <p:nvPr/>
        </p:nvCxnSpPr>
        <p:spPr>
          <a:xfrm flipV="1">
            <a:off x="191528" y="1310602"/>
            <a:ext cx="0" cy="449484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30812C3-E317-8542-AB54-CE53399CDC2E}"/>
              </a:ext>
            </a:extLst>
          </p:cNvPr>
          <p:cNvCxnSpPr>
            <a:cxnSpLocks/>
          </p:cNvCxnSpPr>
          <p:nvPr/>
        </p:nvCxnSpPr>
        <p:spPr>
          <a:xfrm flipV="1">
            <a:off x="200583" y="1179530"/>
            <a:ext cx="6894561" cy="25404"/>
          </a:xfrm>
          <a:prstGeom prst="line">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9" name="Elbow Connector 108">
            <a:extLst>
              <a:ext uri="{FF2B5EF4-FFF2-40B4-BE49-F238E27FC236}">
                <a16:creationId xmlns:a16="http://schemas.microsoft.com/office/drawing/2014/main" id="{AAF7AE7C-786B-744E-A59A-378D9DFFC9F2}"/>
              </a:ext>
            </a:extLst>
          </p:cNvPr>
          <p:cNvCxnSpPr>
            <a:cxnSpLocks/>
            <a:endCxn id="169" idx="1"/>
          </p:cNvCxnSpPr>
          <p:nvPr/>
        </p:nvCxnSpPr>
        <p:spPr>
          <a:xfrm flipV="1">
            <a:off x="4834860" y="1361872"/>
            <a:ext cx="2269338" cy="2108487"/>
          </a:xfrm>
          <a:prstGeom prst="bentConnector3">
            <a:avLst>
              <a:gd name="adj1" fmla="val 907"/>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69D5D612-BC6D-B04B-BEEB-3E4A29C89797}"/>
              </a:ext>
            </a:extLst>
          </p:cNvPr>
          <p:cNvSpPr txBox="1"/>
          <p:nvPr/>
        </p:nvSpPr>
        <p:spPr>
          <a:xfrm>
            <a:off x="2643416" y="794172"/>
            <a:ext cx="288862" cy="830997"/>
          </a:xfrm>
          <a:prstGeom prst="rect">
            <a:avLst/>
          </a:prstGeom>
          <a:noFill/>
        </p:spPr>
        <p:txBody>
          <a:bodyPr wrap="none" rtlCol="0">
            <a:spAutoFit/>
          </a:bodyPr>
          <a:lstStyle/>
          <a:p>
            <a:pPr algn="ctr"/>
            <a:r>
              <a:rPr lang="en-US" sz="1600" dirty="0"/>
              <a:t>/</a:t>
            </a:r>
          </a:p>
          <a:p>
            <a:pPr algn="ctr"/>
            <a:r>
              <a:rPr lang="en-US" sz="1600" dirty="0"/>
              <a:t>/</a:t>
            </a:r>
          </a:p>
          <a:p>
            <a:pPr algn="ctr"/>
            <a:r>
              <a:rPr lang="en-US" sz="1600" dirty="0"/>
              <a:t>2</a:t>
            </a:r>
            <a:endParaRPr lang="en-US" dirty="0"/>
          </a:p>
        </p:txBody>
      </p:sp>
      <p:sp>
        <p:nvSpPr>
          <p:cNvPr id="78" name="TextBox 77">
            <a:extLst>
              <a:ext uri="{FF2B5EF4-FFF2-40B4-BE49-F238E27FC236}">
                <a16:creationId xmlns:a16="http://schemas.microsoft.com/office/drawing/2014/main" id="{A1D61C01-2E3F-9347-B71C-8D2DED37FB74}"/>
              </a:ext>
            </a:extLst>
          </p:cNvPr>
          <p:cNvSpPr txBox="1"/>
          <p:nvPr/>
        </p:nvSpPr>
        <p:spPr>
          <a:xfrm>
            <a:off x="3893036" y="2886374"/>
            <a:ext cx="673582" cy="338554"/>
          </a:xfrm>
          <a:prstGeom prst="rect">
            <a:avLst/>
          </a:prstGeom>
          <a:noFill/>
        </p:spPr>
        <p:txBody>
          <a:bodyPr wrap="none" rtlCol="0">
            <a:spAutoFit/>
          </a:bodyPr>
          <a:lstStyle/>
          <a:p>
            <a:r>
              <a:rPr lang="en-US" sz="1600" dirty="0"/>
              <a:t>5MHz</a:t>
            </a:r>
          </a:p>
        </p:txBody>
      </p:sp>
      <p:sp>
        <p:nvSpPr>
          <p:cNvPr id="80" name="TextBox 79">
            <a:extLst>
              <a:ext uri="{FF2B5EF4-FFF2-40B4-BE49-F238E27FC236}">
                <a16:creationId xmlns:a16="http://schemas.microsoft.com/office/drawing/2014/main" id="{02D098D9-3800-2F44-891B-EC37637804AE}"/>
              </a:ext>
            </a:extLst>
          </p:cNvPr>
          <p:cNvSpPr txBox="1"/>
          <p:nvPr/>
        </p:nvSpPr>
        <p:spPr>
          <a:xfrm>
            <a:off x="7440913" y="3635976"/>
            <a:ext cx="997389" cy="523220"/>
          </a:xfrm>
          <a:prstGeom prst="rect">
            <a:avLst/>
          </a:prstGeom>
          <a:noFill/>
        </p:spPr>
        <p:txBody>
          <a:bodyPr wrap="none" rtlCol="0">
            <a:spAutoFit/>
          </a:bodyPr>
          <a:lstStyle/>
          <a:p>
            <a:pPr algn="ctr"/>
            <a:r>
              <a:rPr lang="en-US" sz="1400" dirty="0"/>
              <a:t>125MHz &amp; </a:t>
            </a:r>
          </a:p>
          <a:p>
            <a:pPr algn="ctr"/>
            <a:r>
              <a:rPr lang="en-US" sz="1400" dirty="0"/>
              <a:t>data</a:t>
            </a:r>
            <a:endParaRPr lang="en-US" dirty="0"/>
          </a:p>
        </p:txBody>
      </p:sp>
      <p:sp>
        <p:nvSpPr>
          <p:cNvPr id="82" name="Rectangle 81">
            <a:extLst>
              <a:ext uri="{FF2B5EF4-FFF2-40B4-BE49-F238E27FC236}">
                <a16:creationId xmlns:a16="http://schemas.microsoft.com/office/drawing/2014/main" id="{7C2D693A-26E2-A610-E2B0-31529704F8B8}"/>
              </a:ext>
            </a:extLst>
          </p:cNvPr>
          <p:cNvSpPr/>
          <p:nvPr/>
        </p:nvSpPr>
        <p:spPr>
          <a:xfrm>
            <a:off x="2150535" y="1577229"/>
            <a:ext cx="1069397" cy="3661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WR switch</a:t>
            </a:r>
          </a:p>
        </p:txBody>
      </p:sp>
      <p:cxnSp>
        <p:nvCxnSpPr>
          <p:cNvPr id="4" name="Elbow Connector 3">
            <a:extLst>
              <a:ext uri="{FF2B5EF4-FFF2-40B4-BE49-F238E27FC236}">
                <a16:creationId xmlns:a16="http://schemas.microsoft.com/office/drawing/2014/main" id="{1F223995-9403-A98E-AF49-EDA349E07731}"/>
              </a:ext>
            </a:extLst>
          </p:cNvPr>
          <p:cNvCxnSpPr>
            <a:stCxn id="10" idx="0"/>
            <a:endCxn id="82" idx="3"/>
          </p:cNvCxnSpPr>
          <p:nvPr/>
        </p:nvCxnSpPr>
        <p:spPr>
          <a:xfrm rot="16200000" flipV="1">
            <a:off x="3029626" y="1950614"/>
            <a:ext cx="518477" cy="137863"/>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C492B040-14BC-C215-7934-007620E5E55F}"/>
              </a:ext>
            </a:extLst>
          </p:cNvPr>
          <p:cNvSpPr/>
          <p:nvPr/>
        </p:nvSpPr>
        <p:spPr>
          <a:xfrm>
            <a:off x="276847" y="1581157"/>
            <a:ext cx="1069397" cy="3661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WR switch</a:t>
            </a:r>
          </a:p>
        </p:txBody>
      </p:sp>
      <p:cxnSp>
        <p:nvCxnSpPr>
          <p:cNvPr id="11" name="Straight Arrow Connector 10">
            <a:extLst>
              <a:ext uri="{FF2B5EF4-FFF2-40B4-BE49-F238E27FC236}">
                <a16:creationId xmlns:a16="http://schemas.microsoft.com/office/drawing/2014/main" id="{A35D4F1D-B5F5-754D-9CAE-58523C319D3D}"/>
              </a:ext>
            </a:extLst>
          </p:cNvPr>
          <p:cNvCxnSpPr>
            <a:stCxn id="82" idx="1"/>
            <a:endCxn id="84" idx="3"/>
          </p:cNvCxnSpPr>
          <p:nvPr/>
        </p:nvCxnSpPr>
        <p:spPr>
          <a:xfrm flipH="1">
            <a:off x="1346244" y="1760307"/>
            <a:ext cx="804291" cy="3928"/>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85B8BB-B879-34FD-20BC-E603CE37563A}"/>
              </a:ext>
            </a:extLst>
          </p:cNvPr>
          <p:cNvCxnSpPr>
            <a:cxnSpLocks/>
            <a:stCxn id="84" idx="2"/>
            <a:endCxn id="8" idx="0"/>
          </p:cNvCxnSpPr>
          <p:nvPr/>
        </p:nvCxnSpPr>
        <p:spPr>
          <a:xfrm flipH="1">
            <a:off x="805136" y="1947312"/>
            <a:ext cx="6410" cy="846694"/>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8B934740-5FBD-16C3-7431-DD0EDCA21D9F}"/>
              </a:ext>
            </a:extLst>
          </p:cNvPr>
          <p:cNvSpPr txBox="1"/>
          <p:nvPr/>
        </p:nvSpPr>
        <p:spPr>
          <a:xfrm>
            <a:off x="842854" y="2263766"/>
            <a:ext cx="1800878" cy="338554"/>
          </a:xfrm>
          <a:prstGeom prst="rect">
            <a:avLst/>
          </a:prstGeom>
          <a:noFill/>
        </p:spPr>
        <p:txBody>
          <a:bodyPr wrap="none" rtlCol="0">
            <a:spAutoFit/>
          </a:bodyPr>
          <a:lstStyle/>
          <a:p>
            <a:r>
              <a:rPr lang="en-US" sz="1600" dirty="0"/>
              <a:t>10MHz, PPS &amp; Data</a:t>
            </a:r>
          </a:p>
        </p:txBody>
      </p:sp>
      <p:sp>
        <p:nvSpPr>
          <p:cNvPr id="95" name="TextBox 94">
            <a:extLst>
              <a:ext uri="{FF2B5EF4-FFF2-40B4-BE49-F238E27FC236}">
                <a16:creationId xmlns:a16="http://schemas.microsoft.com/office/drawing/2014/main" id="{396456FD-62AA-B055-2E57-38481182E9A8}"/>
              </a:ext>
            </a:extLst>
          </p:cNvPr>
          <p:cNvSpPr txBox="1"/>
          <p:nvPr/>
        </p:nvSpPr>
        <p:spPr>
          <a:xfrm>
            <a:off x="1294911" y="1132282"/>
            <a:ext cx="907813" cy="584775"/>
          </a:xfrm>
          <a:prstGeom prst="rect">
            <a:avLst/>
          </a:prstGeom>
          <a:noFill/>
        </p:spPr>
        <p:txBody>
          <a:bodyPr wrap="square" rtlCol="0">
            <a:spAutoFit/>
          </a:bodyPr>
          <a:lstStyle/>
          <a:p>
            <a:pPr algn="ctr"/>
            <a:r>
              <a:rPr lang="en-US" sz="1600" dirty="0"/>
              <a:t>WR</a:t>
            </a:r>
          </a:p>
          <a:p>
            <a:pPr algn="ctr"/>
            <a:r>
              <a:rPr lang="en-US" sz="1600" dirty="0"/>
              <a:t>Network</a:t>
            </a:r>
          </a:p>
        </p:txBody>
      </p:sp>
      <p:cxnSp>
        <p:nvCxnSpPr>
          <p:cNvPr id="101" name="Straight Arrow Connector 100">
            <a:extLst>
              <a:ext uri="{FF2B5EF4-FFF2-40B4-BE49-F238E27FC236}">
                <a16:creationId xmlns:a16="http://schemas.microsoft.com/office/drawing/2014/main" id="{61019D8D-0F22-018F-1125-5B301186AA5E}"/>
              </a:ext>
            </a:extLst>
          </p:cNvPr>
          <p:cNvCxnSpPr>
            <a:stCxn id="97" idx="1"/>
            <a:endCxn id="98" idx="3"/>
          </p:cNvCxnSpPr>
          <p:nvPr/>
        </p:nvCxnSpPr>
        <p:spPr>
          <a:xfrm flipH="1">
            <a:off x="1477323" y="5050210"/>
            <a:ext cx="804291" cy="3928"/>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ED40C245-73FB-0958-3BEC-DE6B33D8DECD}"/>
              </a:ext>
            </a:extLst>
          </p:cNvPr>
          <p:cNvSpPr txBox="1"/>
          <p:nvPr/>
        </p:nvSpPr>
        <p:spPr>
          <a:xfrm>
            <a:off x="1425990" y="4718753"/>
            <a:ext cx="907813" cy="584775"/>
          </a:xfrm>
          <a:prstGeom prst="rect">
            <a:avLst/>
          </a:prstGeom>
          <a:noFill/>
        </p:spPr>
        <p:txBody>
          <a:bodyPr wrap="none" rtlCol="0">
            <a:spAutoFit/>
          </a:bodyPr>
          <a:lstStyle/>
          <a:p>
            <a:pPr algn="ctr"/>
            <a:r>
              <a:rPr lang="en-US" sz="1600" dirty="0"/>
              <a:t>WR</a:t>
            </a:r>
          </a:p>
          <a:p>
            <a:pPr algn="ctr"/>
            <a:r>
              <a:rPr lang="en-US" sz="1600" dirty="0"/>
              <a:t>Network</a:t>
            </a:r>
          </a:p>
        </p:txBody>
      </p:sp>
      <p:cxnSp>
        <p:nvCxnSpPr>
          <p:cNvPr id="28" name="Elbow Connector 27">
            <a:extLst>
              <a:ext uri="{FF2B5EF4-FFF2-40B4-BE49-F238E27FC236}">
                <a16:creationId xmlns:a16="http://schemas.microsoft.com/office/drawing/2014/main" id="{62B17D02-6E66-1D54-6522-40E4BDF8F0F1}"/>
              </a:ext>
            </a:extLst>
          </p:cNvPr>
          <p:cNvCxnSpPr>
            <a:stCxn id="98" idx="2"/>
            <a:endCxn id="36" idx="0"/>
          </p:cNvCxnSpPr>
          <p:nvPr/>
        </p:nvCxnSpPr>
        <p:spPr>
          <a:xfrm rot="5400000">
            <a:off x="487936" y="5350760"/>
            <a:ext cx="568235" cy="341144"/>
          </a:xfrm>
          <a:prstGeom prst="bentConnector3">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87792327-D74C-08BE-1556-7CFF2E64F59B}"/>
              </a:ext>
            </a:extLst>
          </p:cNvPr>
          <p:cNvSpPr txBox="1"/>
          <p:nvPr/>
        </p:nvSpPr>
        <p:spPr>
          <a:xfrm>
            <a:off x="563478" y="5505558"/>
            <a:ext cx="1800878" cy="338554"/>
          </a:xfrm>
          <a:prstGeom prst="rect">
            <a:avLst/>
          </a:prstGeom>
          <a:noFill/>
        </p:spPr>
        <p:txBody>
          <a:bodyPr wrap="none" rtlCol="0">
            <a:spAutoFit/>
          </a:bodyPr>
          <a:lstStyle/>
          <a:p>
            <a:r>
              <a:rPr lang="en-US" sz="1600" dirty="0"/>
              <a:t>10MHz, PPS &amp; Data</a:t>
            </a:r>
          </a:p>
        </p:txBody>
      </p:sp>
      <p:sp>
        <p:nvSpPr>
          <p:cNvPr id="3" name="Rounded Rectangle 2">
            <a:extLst>
              <a:ext uri="{FF2B5EF4-FFF2-40B4-BE49-F238E27FC236}">
                <a16:creationId xmlns:a16="http://schemas.microsoft.com/office/drawing/2014/main" id="{946258A8-0707-DE31-E25C-DBF6398F1363}"/>
              </a:ext>
            </a:extLst>
          </p:cNvPr>
          <p:cNvSpPr/>
          <p:nvPr/>
        </p:nvSpPr>
        <p:spPr>
          <a:xfrm>
            <a:off x="103067" y="636457"/>
            <a:ext cx="3339001" cy="6031221"/>
          </a:xfrm>
          <a:prstGeom prst="roundRect">
            <a:avLst/>
          </a:prstGeom>
          <a:solidFill>
            <a:schemeClr val="accent4">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98EFD9D-8505-F1CF-D7AB-24FFEBFCB2C8}"/>
              </a:ext>
            </a:extLst>
          </p:cNvPr>
          <p:cNvSpPr txBox="1"/>
          <p:nvPr/>
        </p:nvSpPr>
        <p:spPr>
          <a:xfrm rot="19686300">
            <a:off x="250730" y="3548431"/>
            <a:ext cx="1903297" cy="707886"/>
          </a:xfrm>
          <a:prstGeom prst="rect">
            <a:avLst/>
          </a:prstGeom>
          <a:noFill/>
        </p:spPr>
        <p:txBody>
          <a:bodyPr wrap="square" rtlCol="0">
            <a:spAutoFit/>
          </a:bodyPr>
          <a:lstStyle/>
          <a:p>
            <a:r>
              <a:rPr lang="en-US" sz="4000" dirty="0">
                <a:solidFill>
                  <a:srgbClr val="FF0000"/>
                </a:solidFill>
              </a:rPr>
              <a:t>LPNHE</a:t>
            </a:r>
            <a:endParaRPr lang="en-US" sz="2400" dirty="0">
              <a:solidFill>
                <a:srgbClr val="FF0000"/>
              </a:solidFill>
            </a:endParaRPr>
          </a:p>
        </p:txBody>
      </p:sp>
      <p:sp>
        <p:nvSpPr>
          <p:cNvPr id="7" name="Rounded Rectangle 6">
            <a:extLst>
              <a:ext uri="{FF2B5EF4-FFF2-40B4-BE49-F238E27FC236}">
                <a16:creationId xmlns:a16="http://schemas.microsoft.com/office/drawing/2014/main" id="{4F0BE39B-1B89-DB94-94C9-2E868F6747DD}"/>
              </a:ext>
            </a:extLst>
          </p:cNvPr>
          <p:cNvSpPr/>
          <p:nvPr/>
        </p:nvSpPr>
        <p:spPr>
          <a:xfrm>
            <a:off x="3445931" y="1829760"/>
            <a:ext cx="4684532" cy="4940908"/>
          </a:xfrm>
          <a:prstGeom prst="round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D68A76-CDE4-DB06-01FE-B81E5F4F8CA2}"/>
              </a:ext>
            </a:extLst>
          </p:cNvPr>
          <p:cNvSpPr txBox="1"/>
          <p:nvPr/>
        </p:nvSpPr>
        <p:spPr>
          <a:xfrm rot="19686300">
            <a:off x="4787719" y="2044852"/>
            <a:ext cx="1138917" cy="646331"/>
          </a:xfrm>
          <a:prstGeom prst="rect">
            <a:avLst/>
          </a:prstGeom>
          <a:noFill/>
        </p:spPr>
        <p:txBody>
          <a:bodyPr wrap="square" rtlCol="0">
            <a:spAutoFit/>
          </a:bodyPr>
          <a:lstStyle/>
          <a:p>
            <a:r>
              <a:rPr lang="en-US" sz="3600" dirty="0">
                <a:solidFill>
                  <a:srgbClr val="FF0000"/>
                </a:solidFill>
              </a:rPr>
              <a:t>CEA</a:t>
            </a:r>
            <a:endParaRPr lang="en-US" sz="2400" dirty="0">
              <a:solidFill>
                <a:srgbClr val="FF0000"/>
              </a:solidFill>
            </a:endParaRPr>
          </a:p>
        </p:txBody>
      </p:sp>
      <p:sp>
        <p:nvSpPr>
          <p:cNvPr id="16" name="Rounded Rectangle 15">
            <a:extLst>
              <a:ext uri="{FF2B5EF4-FFF2-40B4-BE49-F238E27FC236}">
                <a16:creationId xmlns:a16="http://schemas.microsoft.com/office/drawing/2014/main" id="{785E3BE2-746F-C8C5-4312-7B2740AC223E}"/>
              </a:ext>
            </a:extLst>
          </p:cNvPr>
          <p:cNvSpPr/>
          <p:nvPr/>
        </p:nvSpPr>
        <p:spPr>
          <a:xfrm>
            <a:off x="8849915" y="1862154"/>
            <a:ext cx="1369850" cy="3392037"/>
          </a:xfrm>
          <a:prstGeom prst="round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A82883-084E-0B2F-8FB6-A26817173597}"/>
              </a:ext>
            </a:extLst>
          </p:cNvPr>
          <p:cNvSpPr txBox="1"/>
          <p:nvPr/>
        </p:nvSpPr>
        <p:spPr>
          <a:xfrm rot="19686300">
            <a:off x="8946953" y="3272716"/>
            <a:ext cx="1152880" cy="523220"/>
          </a:xfrm>
          <a:prstGeom prst="rect">
            <a:avLst/>
          </a:prstGeom>
          <a:noFill/>
        </p:spPr>
        <p:txBody>
          <a:bodyPr wrap="none" rtlCol="0">
            <a:spAutoFit/>
          </a:bodyPr>
          <a:lstStyle/>
          <a:p>
            <a:r>
              <a:rPr lang="en-US" sz="2800" dirty="0">
                <a:solidFill>
                  <a:srgbClr val="FF0000"/>
                </a:solidFill>
              </a:rPr>
              <a:t>LPNHE</a:t>
            </a:r>
            <a:endParaRPr lang="en-US" sz="2400" dirty="0">
              <a:solidFill>
                <a:srgbClr val="FF0000"/>
              </a:solidFill>
            </a:endParaRPr>
          </a:p>
        </p:txBody>
      </p:sp>
      <p:sp>
        <p:nvSpPr>
          <p:cNvPr id="18" name="Rounded Rectangle 17">
            <a:extLst>
              <a:ext uri="{FF2B5EF4-FFF2-40B4-BE49-F238E27FC236}">
                <a16:creationId xmlns:a16="http://schemas.microsoft.com/office/drawing/2014/main" id="{BE6EC78A-3EB8-CB4D-E336-350E2378B15B}"/>
              </a:ext>
            </a:extLst>
          </p:cNvPr>
          <p:cNvSpPr/>
          <p:nvPr/>
        </p:nvSpPr>
        <p:spPr>
          <a:xfrm>
            <a:off x="10897496" y="1310602"/>
            <a:ext cx="1118796" cy="4340781"/>
          </a:xfrm>
          <a:prstGeom prst="round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4DDDA2A-8A9A-3168-C7CF-1F0A72512838}"/>
              </a:ext>
            </a:extLst>
          </p:cNvPr>
          <p:cNvSpPr txBox="1"/>
          <p:nvPr/>
        </p:nvSpPr>
        <p:spPr>
          <a:xfrm rot="19686300">
            <a:off x="10922447" y="3188833"/>
            <a:ext cx="904415" cy="523220"/>
          </a:xfrm>
          <a:prstGeom prst="rect">
            <a:avLst/>
          </a:prstGeom>
          <a:noFill/>
        </p:spPr>
        <p:txBody>
          <a:bodyPr wrap="none" rtlCol="0">
            <a:spAutoFit/>
          </a:bodyPr>
          <a:lstStyle/>
          <a:p>
            <a:r>
              <a:rPr lang="en-US" sz="2800" dirty="0">
                <a:solidFill>
                  <a:srgbClr val="FF0000"/>
                </a:solidFill>
              </a:rPr>
              <a:t>INFN</a:t>
            </a:r>
            <a:endParaRPr lang="en-US" sz="2400" dirty="0">
              <a:solidFill>
                <a:srgbClr val="FF0000"/>
              </a:solidFill>
            </a:endParaRPr>
          </a:p>
        </p:txBody>
      </p:sp>
    </p:spTree>
    <p:extLst>
      <p:ext uri="{BB962C8B-B14F-4D97-AF65-F5344CB8AC3E}">
        <p14:creationId xmlns:p14="http://schemas.microsoft.com/office/powerpoint/2010/main" val="2349077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838200" y="87332"/>
            <a:ext cx="10515600" cy="1325563"/>
          </a:xfrm>
        </p:spPr>
        <p:txBody>
          <a:bodyPr/>
          <a:lstStyle/>
          <a:p>
            <a:pPr algn="ctr"/>
            <a:r>
              <a:rPr lang="en-US" dirty="0">
                <a:solidFill>
                  <a:schemeClr val="accent2"/>
                </a:solidFill>
                <a:latin typeface="+mn-lt"/>
              </a:rPr>
              <a:t>The Clock Generation &amp; UTC Conceptual Scheme </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314543"/>
            <a:ext cx="12192000"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local time is generated (by a precise atomic clock) in the form of 5MHz (HK local time).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The time reference point custom board receives this frequency, generates a local PPS and distributes them to the GNSSs and the first distribution stage. It has extra ports to compare the main and spare base cadence.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The first distribution stage produces the clock which is sent via the second stage to the FE.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The events will be tagged with the HK local time and converted in UTC by the DAQ. A correction algorithm will be applied to compensate the atomic clock drift.</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56424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Time Base and UTC Characterization</a:t>
            </a:r>
          </a:p>
        </p:txBody>
      </p:sp>
      <p:sp>
        <p:nvSpPr>
          <p:cNvPr id="3" name="TextBox 2">
            <a:extLst>
              <a:ext uri="{FF2B5EF4-FFF2-40B4-BE49-F238E27FC236}">
                <a16:creationId xmlns:a16="http://schemas.microsoft.com/office/drawing/2014/main" id="{C1F2AD35-95C0-9F43-9A84-71E39110972E}"/>
              </a:ext>
            </a:extLst>
          </p:cNvPr>
          <p:cNvSpPr txBox="1"/>
          <p:nvPr/>
        </p:nvSpPr>
        <p:spPr>
          <a:xfrm>
            <a:off x="0" y="1017898"/>
            <a:ext cx="12192000" cy="5555367"/>
          </a:xfrm>
          <a:prstGeom prst="rect">
            <a:avLst/>
          </a:prstGeom>
          <a:noFill/>
        </p:spPr>
        <p:txBody>
          <a:bodyPr wrap="square" rtlCol="0">
            <a:spAutoFit/>
          </a:bodyPr>
          <a:lstStyle/>
          <a:p>
            <a:r>
              <a:rPr lang="en-US" sz="3200" dirty="0"/>
              <a:t>All the main chain components have been purchased and an extensive test campaign has been performed to precisely characterize the proposed scheme</a:t>
            </a:r>
          </a:p>
          <a:p>
            <a:endParaRPr lang="en-US" sz="3200" dirty="0"/>
          </a:p>
          <a:p>
            <a:r>
              <a:rPr lang="en-US" sz="2400" dirty="0"/>
              <a:t>At LPNHE we have:</a:t>
            </a:r>
          </a:p>
          <a:p>
            <a:pPr marL="457200" indent="-457200">
              <a:buFontTx/>
              <a:buChar char="-"/>
            </a:pPr>
            <a:r>
              <a:rPr lang="en-US" sz="2400" dirty="0"/>
              <a:t>2 SRS SF725 Rubidium atomic clocks</a:t>
            </a:r>
          </a:p>
          <a:p>
            <a:pPr marL="457200" indent="-457200">
              <a:buFontTx/>
              <a:buChar char="-"/>
            </a:pPr>
            <a:r>
              <a:rPr lang="en-US" sz="2400" dirty="0"/>
              <a:t>2 </a:t>
            </a:r>
            <a:r>
              <a:rPr lang="en-US" sz="2400" dirty="0" err="1"/>
              <a:t>Septentrio</a:t>
            </a:r>
            <a:r>
              <a:rPr lang="en-US" sz="2400" dirty="0"/>
              <a:t> PolaRx5TR receivers + antennas</a:t>
            </a:r>
          </a:p>
          <a:p>
            <a:pPr marL="457200" indent="-457200">
              <a:buFontTx/>
              <a:buChar char="-"/>
            </a:pPr>
            <a:r>
              <a:rPr lang="en-US" sz="2400" dirty="0"/>
              <a:t>2 clock and Frequency counter Keysight 53220 </a:t>
            </a:r>
          </a:p>
          <a:p>
            <a:pPr marL="457200" indent="-457200">
              <a:buFontTx/>
              <a:buChar char="-"/>
            </a:pPr>
            <a:r>
              <a:rPr lang="en-US" sz="2400" dirty="0"/>
              <a:t>1 PH1008 Passive Hydrogen Maser Atomic clock</a:t>
            </a:r>
          </a:p>
          <a:p>
            <a:endParaRPr lang="en-US" sz="2400" dirty="0"/>
          </a:p>
          <a:p>
            <a:endParaRPr lang="en-US" sz="1100" dirty="0"/>
          </a:p>
          <a:p>
            <a:r>
              <a:rPr lang="en-US" sz="2400" dirty="0"/>
              <a:t>We have also a copy of the UTC(OP) PPS and 10MHz clock sent via white Rabbit link from the SYRTE laboratory (where it is produced). This is very important time reference for comparative analysis.</a:t>
            </a:r>
          </a:p>
        </p:txBody>
      </p:sp>
      <p:pic>
        <p:nvPicPr>
          <p:cNvPr id="5" name="Picture 4" descr="A picture containing table, indoor&#10;&#10;Description automatically generated">
            <a:extLst>
              <a:ext uri="{FF2B5EF4-FFF2-40B4-BE49-F238E27FC236}">
                <a16:creationId xmlns:a16="http://schemas.microsoft.com/office/drawing/2014/main" id="{4AE04217-169C-6444-898E-A81D13F0EB3B}"/>
              </a:ext>
            </a:extLst>
          </p:cNvPr>
          <p:cNvPicPr>
            <a:picLocks noChangeAspect="1"/>
          </p:cNvPicPr>
          <p:nvPr/>
        </p:nvPicPr>
        <p:blipFill>
          <a:blip r:embed="rId2"/>
          <a:stretch>
            <a:fillRect/>
          </a:stretch>
        </p:blipFill>
        <p:spPr>
          <a:xfrm>
            <a:off x="10977632" y="2048748"/>
            <a:ext cx="994173" cy="1325564"/>
          </a:xfrm>
          <a:prstGeom prst="rect">
            <a:avLst/>
          </a:prstGeom>
        </p:spPr>
      </p:pic>
      <p:pic>
        <p:nvPicPr>
          <p:cNvPr id="7" name="Picture 6" descr="A picture containing indoor, wall, bag&#10;&#10;Description automatically generated">
            <a:extLst>
              <a:ext uri="{FF2B5EF4-FFF2-40B4-BE49-F238E27FC236}">
                <a16:creationId xmlns:a16="http://schemas.microsoft.com/office/drawing/2014/main" id="{0A40E224-BA36-4040-AF85-F510905F2A93}"/>
              </a:ext>
            </a:extLst>
          </p:cNvPr>
          <p:cNvPicPr>
            <a:picLocks noChangeAspect="1"/>
          </p:cNvPicPr>
          <p:nvPr/>
        </p:nvPicPr>
        <p:blipFill>
          <a:blip r:embed="rId3"/>
          <a:stretch>
            <a:fillRect/>
          </a:stretch>
        </p:blipFill>
        <p:spPr>
          <a:xfrm>
            <a:off x="9871631" y="3323978"/>
            <a:ext cx="1014317" cy="1352423"/>
          </a:xfrm>
          <a:prstGeom prst="rect">
            <a:avLst/>
          </a:prstGeom>
        </p:spPr>
      </p:pic>
      <p:pic>
        <p:nvPicPr>
          <p:cNvPr id="9" name="Picture 8" descr="A picture containing text, indoor, computer, computer&#10;&#10;Description automatically generated">
            <a:extLst>
              <a:ext uri="{FF2B5EF4-FFF2-40B4-BE49-F238E27FC236}">
                <a16:creationId xmlns:a16="http://schemas.microsoft.com/office/drawing/2014/main" id="{C2271813-55D4-7643-BCFF-8AC8FD259B00}"/>
              </a:ext>
            </a:extLst>
          </p:cNvPr>
          <p:cNvPicPr>
            <a:picLocks noChangeAspect="1"/>
          </p:cNvPicPr>
          <p:nvPr/>
        </p:nvPicPr>
        <p:blipFill>
          <a:blip r:embed="rId4"/>
          <a:stretch>
            <a:fillRect/>
          </a:stretch>
        </p:blipFill>
        <p:spPr>
          <a:xfrm>
            <a:off x="8604360" y="2236304"/>
            <a:ext cx="1267271" cy="950453"/>
          </a:xfrm>
          <a:prstGeom prst="rect">
            <a:avLst/>
          </a:prstGeom>
        </p:spPr>
      </p:pic>
      <p:sp>
        <p:nvSpPr>
          <p:cNvPr id="4" name="TextBox 3">
            <a:extLst>
              <a:ext uri="{FF2B5EF4-FFF2-40B4-BE49-F238E27FC236}">
                <a16:creationId xmlns:a16="http://schemas.microsoft.com/office/drawing/2014/main" id="{913C141F-D7C1-C62E-0D25-E0CF7A864683}"/>
              </a:ext>
            </a:extLst>
          </p:cNvPr>
          <p:cNvSpPr txBox="1"/>
          <p:nvPr/>
        </p:nvSpPr>
        <p:spPr>
          <a:xfrm>
            <a:off x="6972301" y="6444046"/>
            <a:ext cx="5219699" cy="369332"/>
          </a:xfrm>
          <a:prstGeom prst="rect">
            <a:avLst/>
          </a:prstGeom>
          <a:noFill/>
        </p:spPr>
        <p:txBody>
          <a:bodyPr wrap="none" rtlCol="0">
            <a:spAutoFit/>
          </a:bodyPr>
          <a:lstStyle/>
          <a:p>
            <a:r>
              <a:rPr lang="en-US" dirty="0"/>
              <a:t>Work performed by M. </a:t>
            </a:r>
            <a:r>
              <a:rPr lang="en-US" dirty="0" err="1"/>
              <a:t>Guigue</a:t>
            </a:r>
            <a:r>
              <a:rPr lang="en-US" dirty="0"/>
              <a:t>, L. </a:t>
            </a:r>
            <a:r>
              <a:rPr lang="en-US" dirty="0" err="1"/>
              <a:t>Mellet</a:t>
            </a:r>
            <a:r>
              <a:rPr lang="en-US" dirty="0"/>
              <a:t> and V. </a:t>
            </a:r>
            <a:r>
              <a:rPr lang="en-US" dirty="0" err="1"/>
              <a:t>Voisin</a:t>
            </a:r>
            <a:endParaRPr lang="en-US" dirty="0"/>
          </a:p>
        </p:txBody>
      </p:sp>
    </p:spTree>
    <p:extLst>
      <p:ext uri="{BB962C8B-B14F-4D97-AF65-F5344CB8AC3E}">
        <p14:creationId xmlns:p14="http://schemas.microsoft.com/office/powerpoint/2010/main" val="788895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Time Base and UTC Characterization Results and correction studies</a:t>
            </a:r>
          </a:p>
        </p:txBody>
      </p:sp>
      <p:sp>
        <p:nvSpPr>
          <p:cNvPr id="4" name="TextBox 3">
            <a:extLst>
              <a:ext uri="{FF2B5EF4-FFF2-40B4-BE49-F238E27FC236}">
                <a16:creationId xmlns:a16="http://schemas.microsoft.com/office/drawing/2014/main" id="{913C141F-D7C1-C62E-0D25-E0CF7A864683}"/>
              </a:ext>
            </a:extLst>
          </p:cNvPr>
          <p:cNvSpPr txBox="1"/>
          <p:nvPr/>
        </p:nvSpPr>
        <p:spPr>
          <a:xfrm>
            <a:off x="3572355" y="6550223"/>
            <a:ext cx="4097340" cy="307777"/>
          </a:xfrm>
          <a:prstGeom prst="rect">
            <a:avLst/>
          </a:prstGeom>
          <a:noFill/>
        </p:spPr>
        <p:txBody>
          <a:bodyPr wrap="none" rtlCol="0">
            <a:spAutoFit/>
          </a:bodyPr>
          <a:lstStyle/>
          <a:p>
            <a:r>
              <a:rPr lang="en-US" sz="1400" dirty="0"/>
              <a:t>Work performed by M. </a:t>
            </a:r>
            <a:r>
              <a:rPr lang="en-US" sz="1400" dirty="0" err="1"/>
              <a:t>Guigue</a:t>
            </a:r>
            <a:r>
              <a:rPr lang="en-US" sz="1400" dirty="0"/>
              <a:t>, L. </a:t>
            </a:r>
            <a:r>
              <a:rPr lang="en-US" sz="1400" dirty="0" err="1"/>
              <a:t>Mellet</a:t>
            </a:r>
            <a:r>
              <a:rPr lang="en-US" sz="1400" dirty="0"/>
              <a:t> and V. </a:t>
            </a:r>
            <a:r>
              <a:rPr lang="en-US" sz="1400" dirty="0" err="1"/>
              <a:t>Voisin</a:t>
            </a:r>
            <a:endParaRPr lang="en-US" sz="1400" dirty="0"/>
          </a:p>
        </p:txBody>
      </p:sp>
      <p:pic>
        <p:nvPicPr>
          <p:cNvPr id="6" name="Picture 5">
            <a:extLst>
              <a:ext uri="{FF2B5EF4-FFF2-40B4-BE49-F238E27FC236}">
                <a16:creationId xmlns:a16="http://schemas.microsoft.com/office/drawing/2014/main" id="{B742FF12-8450-5347-0AED-F9B003DB04D7}"/>
              </a:ext>
            </a:extLst>
          </p:cNvPr>
          <p:cNvPicPr>
            <a:picLocks noChangeAspect="1"/>
          </p:cNvPicPr>
          <p:nvPr/>
        </p:nvPicPr>
        <p:blipFill>
          <a:blip r:embed="rId2"/>
          <a:stretch>
            <a:fillRect/>
          </a:stretch>
        </p:blipFill>
        <p:spPr>
          <a:xfrm>
            <a:off x="0" y="1224450"/>
            <a:ext cx="3747968" cy="2900089"/>
          </a:xfrm>
          <a:prstGeom prst="rect">
            <a:avLst/>
          </a:prstGeom>
        </p:spPr>
      </p:pic>
      <p:pic>
        <p:nvPicPr>
          <p:cNvPr id="8" name="Picture 7">
            <a:extLst>
              <a:ext uri="{FF2B5EF4-FFF2-40B4-BE49-F238E27FC236}">
                <a16:creationId xmlns:a16="http://schemas.microsoft.com/office/drawing/2014/main" id="{789AE73E-2723-B899-3488-1D8495624129}"/>
              </a:ext>
            </a:extLst>
          </p:cNvPr>
          <p:cNvPicPr>
            <a:picLocks noChangeAspect="1"/>
          </p:cNvPicPr>
          <p:nvPr/>
        </p:nvPicPr>
        <p:blipFill>
          <a:blip r:embed="rId3"/>
          <a:stretch>
            <a:fillRect/>
          </a:stretch>
        </p:blipFill>
        <p:spPr>
          <a:xfrm>
            <a:off x="7444526" y="1320830"/>
            <a:ext cx="3584153" cy="2767356"/>
          </a:xfrm>
          <a:prstGeom prst="rect">
            <a:avLst/>
          </a:prstGeom>
        </p:spPr>
      </p:pic>
      <p:sp>
        <p:nvSpPr>
          <p:cNvPr id="10" name="TextBox 9">
            <a:extLst>
              <a:ext uri="{FF2B5EF4-FFF2-40B4-BE49-F238E27FC236}">
                <a16:creationId xmlns:a16="http://schemas.microsoft.com/office/drawing/2014/main" id="{F00D0B7D-E3F6-BC34-8149-EA71A0DD67F8}"/>
              </a:ext>
            </a:extLst>
          </p:cNvPr>
          <p:cNvSpPr txBox="1"/>
          <p:nvPr/>
        </p:nvSpPr>
        <p:spPr>
          <a:xfrm>
            <a:off x="367747" y="4272833"/>
            <a:ext cx="3849708" cy="646331"/>
          </a:xfrm>
          <a:prstGeom prst="rect">
            <a:avLst/>
          </a:prstGeom>
          <a:noFill/>
        </p:spPr>
        <p:txBody>
          <a:bodyPr wrap="none" rtlCol="0">
            <a:spAutoFit/>
          </a:bodyPr>
          <a:lstStyle/>
          <a:p>
            <a:pPr algn="ctr"/>
            <a:r>
              <a:rPr lang="en-US" dirty="0">
                <a:solidFill>
                  <a:schemeClr val="accent2"/>
                </a:solidFill>
              </a:rPr>
              <a:t>Measured</a:t>
            </a:r>
            <a:r>
              <a:rPr lang="en-US" dirty="0"/>
              <a:t> performances of the atomic </a:t>
            </a:r>
          </a:p>
          <a:p>
            <a:pPr algn="ctr"/>
            <a:r>
              <a:rPr lang="en-US" dirty="0"/>
              <a:t>clocks and GNSS receivers  </a:t>
            </a:r>
          </a:p>
        </p:txBody>
      </p:sp>
      <p:sp>
        <p:nvSpPr>
          <p:cNvPr id="11" name="TextBox 10">
            <a:extLst>
              <a:ext uri="{FF2B5EF4-FFF2-40B4-BE49-F238E27FC236}">
                <a16:creationId xmlns:a16="http://schemas.microsoft.com/office/drawing/2014/main" id="{85BE84FF-80CD-F36B-EA72-FB5EE6E5DBAC}"/>
              </a:ext>
            </a:extLst>
          </p:cNvPr>
          <p:cNvSpPr txBox="1"/>
          <p:nvPr/>
        </p:nvSpPr>
        <p:spPr>
          <a:xfrm>
            <a:off x="7084171" y="4272832"/>
            <a:ext cx="4537076" cy="646331"/>
          </a:xfrm>
          <a:prstGeom prst="rect">
            <a:avLst/>
          </a:prstGeom>
          <a:noFill/>
        </p:spPr>
        <p:txBody>
          <a:bodyPr wrap="none" rtlCol="0">
            <a:spAutoFit/>
          </a:bodyPr>
          <a:lstStyle/>
          <a:p>
            <a:pPr algn="ctr"/>
            <a:r>
              <a:rPr lang="en-US" dirty="0">
                <a:solidFill>
                  <a:schemeClr val="accent2"/>
                </a:solidFill>
              </a:rPr>
              <a:t>Simulated</a:t>
            </a:r>
            <a:r>
              <a:rPr lang="en-US" dirty="0"/>
              <a:t> stability of the local time base after </a:t>
            </a:r>
          </a:p>
          <a:p>
            <a:pPr algn="ctr"/>
            <a:r>
              <a:rPr lang="en-US" dirty="0"/>
              <a:t>UTC conversion and correction  </a:t>
            </a:r>
          </a:p>
        </p:txBody>
      </p:sp>
      <p:sp>
        <p:nvSpPr>
          <p:cNvPr id="12" name="TextBox 11">
            <a:extLst>
              <a:ext uri="{FF2B5EF4-FFF2-40B4-BE49-F238E27FC236}">
                <a16:creationId xmlns:a16="http://schemas.microsoft.com/office/drawing/2014/main" id="{781116FA-19D9-3E93-545B-F3EECB04AB33}"/>
              </a:ext>
            </a:extLst>
          </p:cNvPr>
          <p:cNvSpPr txBox="1"/>
          <p:nvPr/>
        </p:nvSpPr>
        <p:spPr>
          <a:xfrm>
            <a:off x="0" y="5067457"/>
            <a:ext cx="12192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work on the correction algorithm is progressing and we are planning to test it on real data in the next 6 months.</a:t>
            </a:r>
          </a:p>
          <a:p>
            <a:pPr marL="285750" indent="-285750">
              <a:buFont typeface="Arial" panose="020B0604020202020204" pitchFamily="34" charset="0"/>
              <a:buChar char="•"/>
            </a:pPr>
            <a:r>
              <a:rPr lang="en-US" dirty="0"/>
              <a:t>Tests at HK and JPARC site are under discussion. We hope to perform them by March 2023. </a:t>
            </a:r>
          </a:p>
          <a:p>
            <a:pPr marL="285750" indent="-285750">
              <a:buFont typeface="Arial" panose="020B0604020202020204" pitchFamily="34" charset="0"/>
              <a:buChar char="•"/>
            </a:pPr>
            <a:r>
              <a:rPr lang="en-US" dirty="0">
                <a:solidFill>
                  <a:schemeClr val="accent2"/>
                </a:solidFill>
              </a:rPr>
              <a:t>The local time base to UTC and JPARC site expected uncertainty is about 10 ns (100 ns required).</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t>More detail in the L. </a:t>
            </a:r>
            <a:r>
              <a:rPr lang="en-US" dirty="0" err="1"/>
              <a:t>Mellet</a:t>
            </a:r>
            <a:r>
              <a:rPr lang="en-US" dirty="0"/>
              <a:t> talk https://hkdbweb.in2p3.fr/doc/</a:t>
            </a:r>
            <a:r>
              <a:rPr lang="en-US" dirty="0" err="1"/>
              <a:t>meetingfiles</a:t>
            </a:r>
            <a:r>
              <a:rPr lang="en-US" dirty="0"/>
              <a:t>/A00004681/</a:t>
            </a:r>
            <a:r>
              <a:rPr lang="en-US" dirty="0" err="1"/>
              <a:t>Clockstudies_HKpremeeting.pdf</a:t>
            </a:r>
            <a:endParaRPr lang="en-US" dirty="0"/>
          </a:p>
        </p:txBody>
      </p:sp>
    </p:spTree>
    <p:extLst>
      <p:ext uri="{BB962C8B-B14F-4D97-AF65-F5344CB8AC3E}">
        <p14:creationId xmlns:p14="http://schemas.microsoft.com/office/powerpoint/2010/main" val="1475284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First Clock Distribution Stage Board Demonstrator</a:t>
            </a:r>
          </a:p>
        </p:txBody>
      </p:sp>
      <p:pic>
        <p:nvPicPr>
          <p:cNvPr id="3" name="Image 1">
            <a:extLst>
              <a:ext uri="{FF2B5EF4-FFF2-40B4-BE49-F238E27FC236}">
                <a16:creationId xmlns:a16="http://schemas.microsoft.com/office/drawing/2014/main" id="{2D19C2FF-FDD9-673D-526A-0B5234A294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563" y="1053735"/>
            <a:ext cx="4765055" cy="2638610"/>
          </a:xfrm>
          <a:prstGeom prst="rect">
            <a:avLst/>
          </a:prstGeom>
        </p:spPr>
      </p:pic>
      <p:sp>
        <p:nvSpPr>
          <p:cNvPr id="5" name="Espace réservé du contenu 11">
            <a:extLst>
              <a:ext uri="{FF2B5EF4-FFF2-40B4-BE49-F238E27FC236}">
                <a16:creationId xmlns:a16="http://schemas.microsoft.com/office/drawing/2014/main" id="{5F1C8D27-36E4-AFC9-7FA5-D0767FF070D6}"/>
              </a:ext>
            </a:extLst>
          </p:cNvPr>
          <p:cNvSpPr txBox="1">
            <a:spLocks/>
          </p:cNvSpPr>
          <p:nvPr/>
        </p:nvSpPr>
        <p:spPr>
          <a:xfrm>
            <a:off x="264116" y="3776870"/>
            <a:ext cx="7577858" cy="1075162"/>
          </a:xfrm>
          <a:prstGeom prst="rect">
            <a:avLst/>
          </a:prstGeom>
          <a:solidFill>
            <a:schemeClr val="bg1"/>
          </a:solidFill>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a:solidFill>
                  <a:srgbClr val="0070C0"/>
                </a:solidFill>
              </a:rPr>
              <a:t>Principles</a:t>
            </a:r>
          </a:p>
          <a:p>
            <a:pPr lvl="1"/>
            <a:r>
              <a:rPr lang="en-US" sz="1400" dirty="0"/>
              <a:t>Generic board for R&amp;D on clock distribution based on </a:t>
            </a:r>
            <a:r>
              <a:rPr lang="en-US" sz="1400" dirty="0" err="1"/>
              <a:t>Trenz</a:t>
            </a:r>
            <a:r>
              <a:rPr lang="en-US" sz="1400" dirty="0"/>
              <a:t> </a:t>
            </a:r>
            <a:r>
              <a:rPr lang="en-US" sz="1400" dirty="0" err="1"/>
              <a:t>SoC</a:t>
            </a:r>
            <a:r>
              <a:rPr lang="en-US" sz="1400" dirty="0"/>
              <a:t> with Xilinx </a:t>
            </a:r>
            <a:r>
              <a:rPr lang="en-US" sz="1400" dirty="0" err="1"/>
              <a:t>UltraScale</a:t>
            </a:r>
            <a:r>
              <a:rPr lang="en-US" sz="1400" dirty="0"/>
              <a:t>+ FPGA</a:t>
            </a:r>
          </a:p>
          <a:p>
            <a:pPr lvl="1"/>
            <a:r>
              <a:rPr lang="en-US" sz="1400" dirty="0"/>
              <a:t>Command interpreter on </a:t>
            </a:r>
            <a:r>
              <a:rPr lang="en-US" sz="1400" dirty="0" err="1"/>
              <a:t>SoC</a:t>
            </a:r>
            <a:r>
              <a:rPr lang="en-US" sz="1400" dirty="0"/>
              <a:t> (bare metal, Linux in final system) + </a:t>
            </a:r>
            <a:r>
              <a:rPr lang="en-US" sz="1400" dirty="0" err="1"/>
              <a:t>Gbit</a:t>
            </a:r>
            <a:r>
              <a:rPr lang="en-US" sz="1400" dirty="0"/>
              <a:t> Ethernet link to control PC </a:t>
            </a:r>
          </a:p>
          <a:p>
            <a:pPr lvl="1"/>
            <a:r>
              <a:rPr lang="en-US" sz="1400" dirty="0"/>
              <a:t>Mezzanine card interfaces to external reference master clock</a:t>
            </a:r>
          </a:p>
        </p:txBody>
      </p:sp>
      <p:sp>
        <p:nvSpPr>
          <p:cNvPr id="7" name="Espace réservé du contenu 11">
            <a:extLst>
              <a:ext uri="{FF2B5EF4-FFF2-40B4-BE49-F238E27FC236}">
                <a16:creationId xmlns:a16="http://schemas.microsoft.com/office/drawing/2014/main" id="{5BF4CECB-C7E8-9AD9-D458-2172B5DEFD76}"/>
              </a:ext>
            </a:extLst>
          </p:cNvPr>
          <p:cNvSpPr txBox="1">
            <a:spLocks/>
          </p:cNvSpPr>
          <p:nvPr/>
        </p:nvSpPr>
        <p:spPr>
          <a:xfrm>
            <a:off x="8616371" y="3776870"/>
            <a:ext cx="2921270" cy="607046"/>
          </a:xfrm>
          <a:prstGeom prst="rect">
            <a:avLst/>
          </a:prstGeom>
          <a:solidFill>
            <a:schemeClr val="bg1"/>
          </a:solidFill>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a:solidFill>
                  <a:srgbClr val="0070C0"/>
                </a:solidFill>
              </a:rPr>
              <a:t>Optical out – 1 </a:t>
            </a:r>
            <a:r>
              <a:rPr lang="en-US" dirty="0" err="1">
                <a:solidFill>
                  <a:srgbClr val="0070C0"/>
                </a:solidFill>
              </a:rPr>
              <a:t>Gbps</a:t>
            </a:r>
            <a:r>
              <a:rPr lang="en-US" dirty="0">
                <a:solidFill>
                  <a:srgbClr val="0070C0"/>
                </a:solidFill>
              </a:rPr>
              <a:t> data mode </a:t>
            </a:r>
            <a:endParaRPr lang="en-US" sz="1400" dirty="0"/>
          </a:p>
          <a:p>
            <a:pPr lvl="1"/>
            <a:r>
              <a:rPr lang="en-US" sz="1400" dirty="0" err="1"/>
              <a:t>Rj</a:t>
            </a:r>
            <a:r>
              <a:rPr lang="en-US" sz="1400" dirty="0"/>
              <a:t> = 11 </a:t>
            </a:r>
            <a:r>
              <a:rPr lang="en-US" sz="1400" dirty="0" err="1"/>
              <a:t>ps</a:t>
            </a:r>
            <a:r>
              <a:rPr lang="en-US" sz="1400" dirty="0"/>
              <a:t> and </a:t>
            </a:r>
            <a:r>
              <a:rPr lang="en-US" sz="1400" dirty="0" err="1"/>
              <a:t>Dj</a:t>
            </a:r>
            <a:r>
              <a:rPr lang="en-US" sz="1400" dirty="0"/>
              <a:t> &lt; 13 </a:t>
            </a:r>
            <a:r>
              <a:rPr lang="en-US" sz="1400" dirty="0" err="1"/>
              <a:t>ps</a:t>
            </a:r>
            <a:endParaRPr lang="en-US" sz="1400" dirty="0"/>
          </a:p>
        </p:txBody>
      </p:sp>
      <p:pic>
        <p:nvPicPr>
          <p:cNvPr id="9" name="Image 27">
            <a:extLst>
              <a:ext uri="{FF2B5EF4-FFF2-40B4-BE49-F238E27FC236}">
                <a16:creationId xmlns:a16="http://schemas.microsoft.com/office/drawing/2014/main" id="{097199E5-002F-6AA1-D4BE-F69F9B4BA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5775" y="1043793"/>
            <a:ext cx="4723665" cy="2638610"/>
          </a:xfrm>
          <a:prstGeom prst="rect">
            <a:avLst/>
          </a:prstGeom>
        </p:spPr>
      </p:pic>
      <p:sp>
        <p:nvSpPr>
          <p:cNvPr id="12" name="Espace réservé du contenu 11">
            <a:extLst>
              <a:ext uri="{FF2B5EF4-FFF2-40B4-BE49-F238E27FC236}">
                <a16:creationId xmlns:a16="http://schemas.microsoft.com/office/drawing/2014/main" id="{AE90BD98-C33E-3806-1840-41D12F31E5CA}"/>
              </a:ext>
            </a:extLst>
          </p:cNvPr>
          <p:cNvSpPr txBox="1">
            <a:spLocks/>
          </p:cNvSpPr>
          <p:nvPr/>
        </p:nvSpPr>
        <p:spPr>
          <a:xfrm>
            <a:off x="264116" y="4946499"/>
            <a:ext cx="11927884" cy="1896036"/>
          </a:xfrm>
          <a:prstGeom prst="rect">
            <a:avLst/>
          </a:prstGeom>
          <a:solidFill>
            <a:schemeClr val="bg1"/>
          </a:solidFill>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a:solidFill>
                  <a:srgbClr val="0070C0"/>
                </a:solidFill>
              </a:rPr>
              <a:t>Current results</a:t>
            </a:r>
          </a:p>
          <a:p>
            <a:pPr lvl="1"/>
            <a:r>
              <a:rPr lang="en-US" sz="1400" dirty="0"/>
              <a:t>48 TX ports tested in pure clock distribution mode, modulated clock mode and classical serial data transmission. Runs up to 1 </a:t>
            </a:r>
            <a:r>
              <a:rPr lang="en-US" sz="1400" dirty="0" err="1"/>
              <a:t>Gpbs</a:t>
            </a:r>
            <a:r>
              <a:rPr lang="en-US" sz="1400" dirty="0"/>
              <a:t> and shows low jitter </a:t>
            </a:r>
            <a:r>
              <a:rPr lang="en-US" sz="1400" dirty="0" err="1"/>
              <a:t>Rj</a:t>
            </a:r>
            <a:r>
              <a:rPr lang="en-US" sz="1400" dirty="0"/>
              <a:t> typ. ~10 </a:t>
            </a:r>
            <a:r>
              <a:rPr lang="en-US" sz="1400" dirty="0" err="1"/>
              <a:t>ps</a:t>
            </a:r>
            <a:r>
              <a:rPr lang="en-US" sz="1400" dirty="0"/>
              <a:t> </a:t>
            </a:r>
            <a:r>
              <a:rPr lang="en-US" sz="1400" dirty="0" err="1"/>
              <a:t>Dj</a:t>
            </a:r>
            <a:r>
              <a:rPr lang="en-US" sz="1400" dirty="0"/>
              <a:t> typ. &lt;20 </a:t>
            </a:r>
            <a:r>
              <a:rPr lang="en-US" sz="1400" dirty="0" err="1"/>
              <a:t>ps</a:t>
            </a:r>
            <a:endParaRPr lang="en-US" sz="1400" dirty="0"/>
          </a:p>
          <a:p>
            <a:pPr lvl="1"/>
            <a:r>
              <a:rPr lang="en-US" sz="1400" dirty="0"/>
              <a:t>Stability of input to output latency at level of 10 </a:t>
            </a:r>
            <a:r>
              <a:rPr lang="en-US" sz="1400" dirty="0" err="1"/>
              <a:t>ps</a:t>
            </a:r>
            <a:r>
              <a:rPr lang="en-US" sz="1400" dirty="0"/>
              <a:t> after board power cycling, and comparable stability of relative phase alignment between different optical outputs</a:t>
            </a:r>
          </a:p>
          <a:p>
            <a:pPr lvl="1"/>
            <a:r>
              <a:rPr lang="en-US" sz="1400" dirty="0"/>
              <a:t>48 RX ports tested for 125 MHz clock feed back reception. Logic based on DDMTD technique being implemented to measure stability of distributed clock via round-trip latency monitoring</a:t>
            </a:r>
          </a:p>
        </p:txBody>
      </p:sp>
      <p:sp>
        <p:nvSpPr>
          <p:cNvPr id="4" name="TextBox 3">
            <a:extLst>
              <a:ext uri="{FF2B5EF4-FFF2-40B4-BE49-F238E27FC236}">
                <a16:creationId xmlns:a16="http://schemas.microsoft.com/office/drawing/2014/main" id="{913C141F-D7C1-C62E-0D25-E0CF7A864683}"/>
              </a:ext>
            </a:extLst>
          </p:cNvPr>
          <p:cNvSpPr txBox="1"/>
          <p:nvPr/>
        </p:nvSpPr>
        <p:spPr>
          <a:xfrm>
            <a:off x="8046643" y="6534758"/>
            <a:ext cx="4060727" cy="307777"/>
          </a:xfrm>
          <a:prstGeom prst="rect">
            <a:avLst/>
          </a:prstGeom>
          <a:noFill/>
        </p:spPr>
        <p:txBody>
          <a:bodyPr wrap="square" rtlCol="0">
            <a:spAutoFit/>
          </a:bodyPr>
          <a:lstStyle/>
          <a:p>
            <a:r>
              <a:rPr lang="en-US" sz="1400" dirty="0">
                <a:solidFill>
                  <a:schemeClr val="accent2"/>
                </a:solidFill>
              </a:rPr>
              <a:t>Work performed by CEA-IRFU D. </a:t>
            </a:r>
            <a:r>
              <a:rPr lang="en-US" sz="1400" dirty="0" err="1">
                <a:solidFill>
                  <a:schemeClr val="accent2"/>
                </a:solidFill>
              </a:rPr>
              <a:t>Calvet</a:t>
            </a:r>
            <a:r>
              <a:rPr lang="en-US" sz="1400" dirty="0">
                <a:solidFill>
                  <a:schemeClr val="accent2"/>
                </a:solidFill>
              </a:rPr>
              <a:t> and E. Molina</a:t>
            </a:r>
          </a:p>
        </p:txBody>
      </p:sp>
    </p:spTree>
    <p:extLst>
      <p:ext uri="{BB962C8B-B14F-4D97-AF65-F5344CB8AC3E}">
        <p14:creationId xmlns:p14="http://schemas.microsoft.com/office/powerpoint/2010/main" val="1833841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7D9-7304-8649-BB36-7C39B2314F6E}"/>
              </a:ext>
            </a:extLst>
          </p:cNvPr>
          <p:cNvSpPr>
            <a:spLocks noGrp="1"/>
          </p:cNvSpPr>
          <p:nvPr>
            <p:ph type="title"/>
          </p:nvPr>
        </p:nvSpPr>
        <p:spPr>
          <a:xfrm>
            <a:off x="0" y="0"/>
            <a:ext cx="12192000" cy="1325563"/>
          </a:xfrm>
        </p:spPr>
        <p:txBody>
          <a:bodyPr/>
          <a:lstStyle/>
          <a:p>
            <a:pPr algn="ctr"/>
            <a:r>
              <a:rPr lang="en-US" dirty="0">
                <a:solidFill>
                  <a:schemeClr val="accent2"/>
                </a:solidFill>
                <a:latin typeface="+mn-lt"/>
              </a:rPr>
              <a:t>First Clock Distribution Stage Board Next Steps</a:t>
            </a:r>
          </a:p>
        </p:txBody>
      </p:sp>
      <p:sp>
        <p:nvSpPr>
          <p:cNvPr id="4" name="TextBox 3">
            <a:extLst>
              <a:ext uri="{FF2B5EF4-FFF2-40B4-BE49-F238E27FC236}">
                <a16:creationId xmlns:a16="http://schemas.microsoft.com/office/drawing/2014/main" id="{913C141F-D7C1-C62E-0D25-E0CF7A864683}"/>
              </a:ext>
            </a:extLst>
          </p:cNvPr>
          <p:cNvSpPr txBox="1"/>
          <p:nvPr/>
        </p:nvSpPr>
        <p:spPr>
          <a:xfrm>
            <a:off x="8046643" y="6534758"/>
            <a:ext cx="4060727" cy="307777"/>
          </a:xfrm>
          <a:prstGeom prst="rect">
            <a:avLst/>
          </a:prstGeom>
          <a:noFill/>
        </p:spPr>
        <p:txBody>
          <a:bodyPr wrap="square" rtlCol="0">
            <a:spAutoFit/>
          </a:bodyPr>
          <a:lstStyle/>
          <a:p>
            <a:r>
              <a:rPr lang="en-US" sz="1400" dirty="0">
                <a:solidFill>
                  <a:schemeClr val="accent2"/>
                </a:solidFill>
              </a:rPr>
              <a:t>Work performed by CEA-IRFU D. </a:t>
            </a:r>
            <a:r>
              <a:rPr lang="en-US" sz="1400" dirty="0" err="1">
                <a:solidFill>
                  <a:schemeClr val="accent2"/>
                </a:solidFill>
              </a:rPr>
              <a:t>Calvet</a:t>
            </a:r>
            <a:r>
              <a:rPr lang="en-US" sz="1400" dirty="0">
                <a:solidFill>
                  <a:schemeClr val="accent2"/>
                </a:solidFill>
              </a:rPr>
              <a:t> and E. Molina</a:t>
            </a:r>
          </a:p>
        </p:txBody>
      </p:sp>
      <p:sp>
        <p:nvSpPr>
          <p:cNvPr id="6" name="Espace réservé du contenu 11">
            <a:extLst>
              <a:ext uri="{FF2B5EF4-FFF2-40B4-BE49-F238E27FC236}">
                <a16:creationId xmlns:a16="http://schemas.microsoft.com/office/drawing/2014/main" id="{27FF60D8-111C-9CDA-1C3E-AD8016913A60}"/>
              </a:ext>
            </a:extLst>
          </p:cNvPr>
          <p:cNvSpPr txBox="1">
            <a:spLocks/>
          </p:cNvSpPr>
          <p:nvPr/>
        </p:nvSpPr>
        <p:spPr>
          <a:xfrm>
            <a:off x="1014652" y="1152670"/>
            <a:ext cx="8328074" cy="1116124"/>
          </a:xfrm>
          <a:prstGeom prst="rect">
            <a:avLst/>
          </a:prstGeom>
          <a:solidFill>
            <a:schemeClr val="bg1"/>
          </a:solidFill>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2"/>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3"/>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a:solidFill>
                  <a:srgbClr val="0070C0"/>
                </a:solidFill>
              </a:rPr>
              <a:t>48-port demonstrator – exploitation</a:t>
            </a:r>
          </a:p>
          <a:p>
            <a:pPr lvl="1"/>
            <a:r>
              <a:rPr lang="en-US" sz="1400" dirty="0"/>
              <a:t>Continue firmware/software functionality developments and device characterization</a:t>
            </a:r>
          </a:p>
          <a:p>
            <a:pPr lvl="1"/>
            <a:r>
              <a:rPr lang="en-US" sz="1400" dirty="0"/>
              <a:t>Incorporate clock mezzanine card – production suffered delays; board now expected mid-</a:t>
            </a:r>
            <a:r>
              <a:rPr lang="en-US" sz="1400" dirty="0" err="1"/>
              <a:t>nov</a:t>
            </a:r>
            <a:endParaRPr lang="en-US" sz="1400" dirty="0"/>
          </a:p>
          <a:p>
            <a:pPr lvl="1"/>
            <a:r>
              <a:rPr lang="en-US" sz="1400" dirty="0"/>
              <a:t>Validate specific blocks and various concepts as much as possible</a:t>
            </a:r>
          </a:p>
        </p:txBody>
      </p:sp>
      <p:sp>
        <p:nvSpPr>
          <p:cNvPr id="8" name="Espace réservé du contenu 11">
            <a:extLst>
              <a:ext uri="{FF2B5EF4-FFF2-40B4-BE49-F238E27FC236}">
                <a16:creationId xmlns:a16="http://schemas.microsoft.com/office/drawing/2014/main" id="{7302CB8E-BDBA-F239-C334-497B5FC736D2}"/>
              </a:ext>
            </a:extLst>
          </p:cNvPr>
          <p:cNvSpPr txBox="1">
            <a:spLocks/>
          </p:cNvSpPr>
          <p:nvPr/>
        </p:nvSpPr>
        <p:spPr>
          <a:xfrm>
            <a:off x="1014652" y="2447342"/>
            <a:ext cx="8328074" cy="1150562"/>
          </a:xfrm>
          <a:prstGeom prst="rect">
            <a:avLst/>
          </a:prstGeom>
          <a:solidFill>
            <a:schemeClr val="bg1"/>
          </a:solidFill>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2"/>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3"/>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a:solidFill>
                  <a:srgbClr val="0070C0"/>
                </a:solidFill>
              </a:rPr>
              <a:t>1</a:t>
            </a:r>
            <a:r>
              <a:rPr lang="en-US" baseline="30000" dirty="0">
                <a:solidFill>
                  <a:srgbClr val="0070C0"/>
                </a:solidFill>
              </a:rPr>
              <a:t>st</a:t>
            </a:r>
            <a:r>
              <a:rPr lang="en-US" dirty="0">
                <a:solidFill>
                  <a:srgbClr val="0070C0"/>
                </a:solidFill>
              </a:rPr>
              <a:t> stage clock distributor prototype – in design</a:t>
            </a:r>
          </a:p>
          <a:p>
            <a:pPr lvl="1"/>
            <a:r>
              <a:rPr lang="en-US" sz="1400" dirty="0"/>
              <a:t>Same concept architecture as 48-port prototype and re-use of many of its validated parts.</a:t>
            </a:r>
          </a:p>
          <a:p>
            <a:pPr lvl="1"/>
            <a:r>
              <a:rPr lang="en-US" sz="1400" dirty="0"/>
              <a:t>Lower density of 24-ports allowable by the use of passive optical splitter in the TX direction and because only a small fraction of 2</a:t>
            </a:r>
            <a:r>
              <a:rPr lang="en-US" sz="1400" baseline="30000" dirty="0"/>
              <a:t>nd</a:t>
            </a:r>
            <a:r>
              <a:rPr lang="en-US" sz="1400" dirty="0"/>
              <a:t> stage distributors will have a return optical link to the 1</a:t>
            </a:r>
            <a:r>
              <a:rPr lang="en-US" sz="1400" baseline="30000" dirty="0"/>
              <a:t>st</a:t>
            </a:r>
            <a:r>
              <a:rPr lang="en-US" sz="1400" dirty="0"/>
              <a:t> stage</a:t>
            </a:r>
          </a:p>
          <a:p>
            <a:pPr marL="0" lvl="1" indent="0">
              <a:buNone/>
            </a:pPr>
            <a:endParaRPr lang="en-US" sz="1400" dirty="0"/>
          </a:p>
          <a:p>
            <a:pPr marL="0" lvl="1" indent="0">
              <a:buNone/>
            </a:pPr>
            <a:r>
              <a:rPr lang="en-US" sz="1400" i="1" dirty="0">
                <a:solidFill>
                  <a:srgbClr val="FF0000"/>
                </a:solidFill>
                <a:latin typeface="Arial" panose="020B0604020202020204" pitchFamily="34" charset="0"/>
                <a:cs typeface="Arial" panose="020B0604020202020204" pitchFamily="34" charset="0"/>
              </a:rPr>
              <a:t>	</a:t>
            </a:r>
            <a:endParaRPr lang="en-US" sz="1400" dirty="0"/>
          </a:p>
        </p:txBody>
      </p:sp>
      <p:pic>
        <p:nvPicPr>
          <p:cNvPr id="10" name="Image 48">
            <a:extLst>
              <a:ext uri="{FF2B5EF4-FFF2-40B4-BE49-F238E27FC236}">
                <a16:creationId xmlns:a16="http://schemas.microsoft.com/office/drawing/2014/main" id="{44A2DF94-D9D5-08B8-8C43-961818D56766}"/>
              </a:ext>
            </a:extLst>
          </p:cNvPr>
          <p:cNvPicPr>
            <a:picLocks noChangeAspect="1"/>
          </p:cNvPicPr>
          <p:nvPr/>
        </p:nvPicPr>
        <p:blipFill>
          <a:blip r:embed="rId4"/>
          <a:stretch>
            <a:fillRect/>
          </a:stretch>
        </p:blipFill>
        <p:spPr>
          <a:xfrm>
            <a:off x="2532793" y="3475272"/>
            <a:ext cx="5291791" cy="3382728"/>
          </a:xfrm>
          <a:prstGeom prst="rect">
            <a:avLst/>
          </a:prstGeom>
        </p:spPr>
      </p:pic>
    </p:spTree>
    <p:extLst>
      <p:ext uri="{BB962C8B-B14F-4D97-AF65-F5344CB8AC3E}">
        <p14:creationId xmlns:p14="http://schemas.microsoft.com/office/powerpoint/2010/main" val="560326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10996</TotalTime>
  <Words>2572</Words>
  <Application>Microsoft Macintosh PowerPoint</Application>
  <PresentationFormat>Widescreen</PresentationFormat>
  <Paragraphs>347</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Time Synchronization Scheme for  the Hyper-Kamiokande experiment  IN2P3-IRFU-INFN</vt:lpstr>
      <vt:lpstr>Context</vt:lpstr>
      <vt:lpstr>HK Clock Distribution Scheme</vt:lpstr>
      <vt:lpstr>HK Clock Distribution Scheme</vt:lpstr>
      <vt:lpstr>The Clock Generation &amp; UTC Conceptual Scheme </vt:lpstr>
      <vt:lpstr>Time Base and UTC Characterization</vt:lpstr>
      <vt:lpstr>Time Base and UTC Characterization Results and correction studies</vt:lpstr>
      <vt:lpstr>First Clock Distribution Stage Board Demonstrator</vt:lpstr>
      <vt:lpstr>First Clock Distribution Stage Board Next Steps</vt:lpstr>
      <vt:lpstr>Second Clock Distribution Stage Board Concept</vt:lpstr>
      <vt:lpstr>Second Clock Distribution Stage Board  Tests and Next Steps</vt:lpstr>
      <vt:lpstr>Time Distribution Endpoint</vt:lpstr>
      <vt:lpstr>Time Distribution Schedule</vt:lpstr>
      <vt:lpstr>Summary</vt:lpstr>
      <vt:lpstr>PowerPoint Presentation</vt:lpstr>
      <vt:lpstr>Clock Generation &amp; UTC - Connections </vt:lpstr>
      <vt:lpstr>Clock Generation &amp; UTC - Connections</vt:lpstr>
      <vt:lpstr>Clock Generation &amp; UTC - Redundancy</vt:lpstr>
      <vt:lpstr>Clock Generation &amp; UTC - Reliability</vt:lpstr>
      <vt:lpstr>Septentrio PolaRx5TR calibration</vt:lpstr>
      <vt:lpstr>Septentrio PolaRx5TR calibration</vt:lpstr>
      <vt:lpstr>Time Base and UTC Characterization</vt:lpstr>
      <vt:lpstr>Kind of Test Performed </vt:lpstr>
      <vt:lpstr>Local Time Base Characterization</vt:lpstr>
      <vt:lpstr>Local Time Base Characterization</vt:lpstr>
      <vt:lpstr>What Do We Do With It?</vt:lpstr>
      <vt:lpstr>How Accurate Is This Method?</vt:lpstr>
      <vt:lpstr>How Accurate Is This Method?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Electronics and its Synchronization System for the Hyper-Kamiokande </dc:title>
  <dc:creator>stefano russo</dc:creator>
  <cp:lastModifiedBy>Stefano Russo</cp:lastModifiedBy>
  <cp:revision>131</cp:revision>
  <dcterms:created xsi:type="dcterms:W3CDTF">2020-04-02T08:52:06Z</dcterms:created>
  <dcterms:modified xsi:type="dcterms:W3CDTF">2022-10-25T09:51:03Z</dcterms:modified>
</cp:coreProperties>
</file>