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5018" r:id="rId2"/>
    <p:sldId id="5019" r:id="rId3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CC"/>
    <a:srgbClr val="FFCC99"/>
    <a:srgbClr val="009900"/>
    <a:srgbClr val="CDF7FB"/>
    <a:srgbClr val="DFFDF6"/>
    <a:srgbClr val="FFFF99"/>
    <a:srgbClr val="F7FCB6"/>
    <a:srgbClr val="BDFBEC"/>
    <a:srgbClr val="F3F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1" autoAdjust="0"/>
    <p:restoredTop sz="90403" autoAdjust="0"/>
  </p:normalViewPr>
  <p:slideViewPr>
    <p:cSldViewPr>
      <p:cViewPr varScale="1">
        <p:scale>
          <a:sx n="70" d="100"/>
          <a:sy n="70" d="100"/>
        </p:scale>
        <p:origin x="1162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392" y="-76"/>
      </p:cViewPr>
      <p:guideLst>
        <p:guide orient="horz" pos="3224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6"/>
            <a:ext cx="3095160" cy="504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79" rIns="97164" bIns="48579" numCol="1" anchor="t" anchorCtr="0" compatLnSpc="1">
            <a:prstTxWarp prst="textNoShape">
              <a:avLst/>
            </a:prstTxWarp>
          </a:bodyPr>
          <a:lstStyle>
            <a:lvl1pPr defTabSz="972624">
              <a:defRPr sz="1300" i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172" y="6"/>
            <a:ext cx="3092078" cy="504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79" rIns="97164" bIns="48579" numCol="1" anchor="t" anchorCtr="0" compatLnSpc="1">
            <a:prstTxWarp prst="textNoShape">
              <a:avLst/>
            </a:prstTxWarp>
          </a:bodyPr>
          <a:lstStyle>
            <a:lvl1pPr algn="r" defTabSz="972624">
              <a:defRPr sz="1300" i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18215" y="9775457"/>
            <a:ext cx="3092078" cy="505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79" rIns="97164" bIns="48579" numCol="1" anchor="b" anchorCtr="0" compatLnSpc="1">
            <a:prstTxWarp prst="textNoShape">
              <a:avLst/>
            </a:prstTxWarp>
          </a:bodyPr>
          <a:lstStyle>
            <a:lvl1pPr algn="r" defTabSz="972624">
              <a:defRPr sz="1300" i="0">
                <a:latin typeface="Arial" charset="0"/>
              </a:defRPr>
            </a:lvl1pPr>
          </a:lstStyle>
          <a:p>
            <a:pPr>
              <a:defRPr/>
            </a:pPr>
            <a:fld id="{EF85B7DF-B485-4FFD-8A2E-BE82A117095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100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5"/>
            <a:ext cx="3107484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89" tIns="46745" rIns="93489" bIns="46745" numCol="1" anchor="t" anchorCtr="0" compatLnSpc="1">
            <a:prstTxWarp prst="textNoShape">
              <a:avLst/>
            </a:prstTxWarp>
          </a:bodyPr>
          <a:lstStyle>
            <a:lvl1pPr defTabSz="934544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92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4902" y="5"/>
            <a:ext cx="310440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89" tIns="46745" rIns="93489" bIns="46745" numCol="1" anchor="t" anchorCtr="0" compatLnSpc="1">
            <a:prstTxWarp prst="textNoShape">
              <a:avLst/>
            </a:prstTxWarp>
          </a:bodyPr>
          <a:lstStyle>
            <a:lvl1pPr algn="r" defTabSz="934544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731838"/>
            <a:ext cx="5195888" cy="3895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92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2909" y="4873628"/>
            <a:ext cx="5173492" cy="4629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89" tIns="46745" rIns="93489" bIns="46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092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4902" y="9747253"/>
            <a:ext cx="310440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89" tIns="46745" rIns="93489" bIns="46745" numCol="1" anchor="b" anchorCtr="0" compatLnSpc="1">
            <a:prstTxWarp prst="textNoShape">
              <a:avLst/>
            </a:prstTxWarp>
          </a:bodyPr>
          <a:lstStyle>
            <a:lvl1pPr algn="r" defTabSz="934544">
              <a:defRPr sz="1200" i="0"/>
            </a:lvl1pPr>
          </a:lstStyle>
          <a:p>
            <a:pPr>
              <a:defRPr/>
            </a:pPr>
            <a:fld id="{20ADCADF-F0EA-42E9-B28E-EDD47C05027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45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ADCADF-F0EA-42E9-B28E-EDD47C05027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044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813800" y="6629400"/>
            <a:ext cx="381000" cy="304800"/>
          </a:xfrm>
        </p:spPr>
        <p:txBody>
          <a:bodyPr/>
          <a:lstStyle>
            <a:lvl1pPr>
              <a:defRPr sz="800">
                <a:latin typeface="+mj-lt"/>
              </a:defRPr>
            </a:lvl1pPr>
          </a:lstStyle>
          <a:p>
            <a:pPr>
              <a:defRPr/>
            </a:pPr>
            <a:fld id="{A31F4BBC-7322-4D7A-B97F-6297E6A08AFD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0" y="-40944"/>
            <a:ext cx="7562850" cy="685800"/>
          </a:xfrm>
          <a:noFill/>
        </p:spPr>
        <p:txBody>
          <a:bodyPr/>
          <a:lstStyle>
            <a:lvl1pPr>
              <a:defRPr sz="2200">
                <a:latin typeface="Helvetica" pitchFamily="34" charset="0"/>
                <a:ea typeface="Arial Unicode MS" pitchFamily="34" charset="-128"/>
                <a:cs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066800"/>
            <a:ext cx="7772400" cy="5029200"/>
          </a:xfrm>
          <a:ln>
            <a:noFill/>
          </a:ln>
        </p:spPr>
        <p:txBody>
          <a:bodyPr/>
          <a:lstStyle>
            <a:lvl1pPr marL="0" indent="0">
              <a:buSzPct val="130000"/>
              <a:buNone/>
              <a:defRPr sz="1600" b="0">
                <a:solidFill>
                  <a:srgbClr val="0000CC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defRPr>
            </a:lvl1pPr>
            <a:lvl2pPr marL="457200" indent="0">
              <a:spcBef>
                <a:spcPts val="600"/>
              </a:spcBef>
              <a:buFont typeface="Arial" pitchFamily="34" charset="0"/>
              <a:buNone/>
              <a:defRPr sz="1600" b="0">
                <a:solidFill>
                  <a:srgbClr val="009900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defRPr>
            </a:lvl2pPr>
            <a:lvl3pPr marL="914400" indent="0">
              <a:buNone/>
              <a:defRPr sz="1600" b="0">
                <a:solidFill>
                  <a:srgbClr val="FF0000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defRPr>
            </a:lvl3pPr>
            <a:lvl4pPr marL="1371600" indent="0">
              <a:buNone/>
              <a:defRPr sz="1600" b="0">
                <a:latin typeface="Helvetica" pitchFamily="34" charset="0"/>
                <a:ea typeface="Arial Unicode MS" pitchFamily="34" charset="-128"/>
                <a:cs typeface="Helvetica" pitchFamily="34" charset="0"/>
              </a:defRPr>
            </a:lvl4pPr>
            <a:lvl5pPr marL="1828800" indent="0">
              <a:buNone/>
              <a:defRPr sz="1600" b="0">
                <a:latin typeface="Helvetica" pitchFamily="34" charset="0"/>
                <a:ea typeface="Arial Unicode MS" pitchFamily="34" charset="-128"/>
                <a:cs typeface="Helvetic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763000" y="6629400"/>
            <a:ext cx="381000" cy="228600"/>
          </a:xfrm>
          <a:ln/>
        </p:spPr>
        <p:txBody>
          <a:bodyPr/>
          <a:lstStyle>
            <a:lvl1pPr>
              <a:defRPr sz="800">
                <a:latin typeface="+mj-lt"/>
              </a:defRPr>
            </a:lvl1pPr>
          </a:lstStyle>
          <a:p>
            <a:pPr>
              <a:defRPr/>
            </a:pPr>
            <a:fld id="{F675ADD7-E719-4B2E-A13C-C5B79783E153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974A4-0B98-498A-96E6-2E32AD510FB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400" b="1">
              <a:solidFill>
                <a:schemeClr val="hlink"/>
              </a:solidFill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620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066800"/>
            <a:ext cx="7772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86800" y="6647506"/>
            <a:ext cx="493411" cy="28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i="0">
                <a:latin typeface="+mj-lt"/>
              </a:defRPr>
            </a:lvl1pPr>
          </a:lstStyle>
          <a:p>
            <a:pPr>
              <a:defRPr/>
            </a:pPr>
            <a:fld id="{501081E3-7EEE-4643-9CDE-A21958791BC1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699" r:id="rId2"/>
    <p:sldLayoutId id="2147483703" r:id="rId3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FF0000"/>
          </a:solidFill>
          <a:latin typeface="+mj-lt"/>
          <a:ea typeface="Tahoma" pitchFamily="34" charset="0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0000"/>
          </a:solidFill>
          <a:latin typeface="Tahoma" pitchFamily="34" charset="0"/>
        </a:defRPr>
      </a:lvl9pPr>
    </p:titleStyle>
    <p:bodyStyle>
      <a:lvl1pPr marL="0" indent="0" algn="l" rtl="0" eaLnBrk="0" fontAlgn="base" hangingPunct="0">
        <a:spcBef>
          <a:spcPct val="20000"/>
        </a:spcBef>
        <a:spcAft>
          <a:spcPct val="0"/>
        </a:spcAft>
        <a:buNone/>
        <a:defRPr sz="1600" b="0">
          <a:solidFill>
            <a:srgbClr val="0000CC"/>
          </a:solidFill>
          <a:latin typeface="+mj-lt"/>
          <a:ea typeface="Tahoma" pitchFamily="34" charset="0"/>
          <a:cs typeface="Tahoma" pitchFamily="34" charset="0"/>
        </a:defRPr>
      </a:lvl1pPr>
      <a:lvl2pPr marL="457200" indent="0" algn="l" rtl="0" eaLnBrk="0" fontAlgn="base" hangingPunct="0">
        <a:spcBef>
          <a:spcPct val="20000"/>
        </a:spcBef>
        <a:spcAft>
          <a:spcPct val="0"/>
        </a:spcAft>
        <a:buNone/>
        <a:defRPr sz="1600" b="0">
          <a:solidFill>
            <a:srgbClr val="009900"/>
          </a:solidFill>
          <a:latin typeface="+mj-lt"/>
          <a:ea typeface="Tahoma" pitchFamily="34" charset="0"/>
          <a:cs typeface="Tahoma" pitchFamily="34" charset="0"/>
        </a:defRPr>
      </a:lvl2pPr>
      <a:lvl3pPr marL="914400" indent="0" algn="l" rtl="0" eaLnBrk="0" fontAlgn="base" hangingPunct="0">
        <a:spcBef>
          <a:spcPct val="20000"/>
        </a:spcBef>
        <a:spcAft>
          <a:spcPct val="0"/>
        </a:spcAft>
        <a:buNone/>
        <a:defRPr sz="1600" b="0">
          <a:solidFill>
            <a:srgbClr val="FF0000"/>
          </a:solidFill>
          <a:latin typeface="+mj-lt"/>
          <a:ea typeface="Tahoma" pitchFamily="34" charset="0"/>
          <a:cs typeface="Tahoma" pitchFamily="34" charset="0"/>
        </a:defRPr>
      </a:lvl3pPr>
      <a:lvl4pPr marL="1371600" indent="0" algn="l" rtl="0" eaLnBrk="0" fontAlgn="base" hangingPunct="0">
        <a:spcBef>
          <a:spcPct val="20000"/>
        </a:spcBef>
        <a:spcAft>
          <a:spcPct val="0"/>
        </a:spcAft>
        <a:buNone/>
        <a:defRPr sz="1600" b="0">
          <a:solidFill>
            <a:srgbClr val="FF3300"/>
          </a:solidFill>
          <a:latin typeface="+mj-lt"/>
          <a:ea typeface="Tahoma" pitchFamily="34" charset="0"/>
          <a:cs typeface="Tahoma" pitchFamily="34" charset="0"/>
        </a:defRPr>
      </a:lvl4pPr>
      <a:lvl5pPr marL="1828800" indent="0" algn="l" rtl="0" eaLnBrk="0" fontAlgn="base" hangingPunct="0">
        <a:spcBef>
          <a:spcPct val="20000"/>
        </a:spcBef>
        <a:spcAft>
          <a:spcPct val="0"/>
        </a:spcAft>
        <a:buNone/>
        <a:defRPr sz="1600" b="0">
          <a:solidFill>
            <a:srgbClr val="FF3300"/>
          </a:solidFill>
          <a:latin typeface="+mj-lt"/>
          <a:ea typeface="Tahoma" pitchFamily="34" charset="0"/>
          <a:cs typeface="Tahoma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rgbClr val="FF33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rgbClr val="FF33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rgbClr val="FF33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rgbClr val="FF33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-40944"/>
            <a:ext cx="8763000" cy="685800"/>
          </a:xfrm>
        </p:spPr>
        <p:txBody>
          <a:bodyPr/>
          <a:lstStyle/>
          <a:p>
            <a:r>
              <a:rPr lang="fr-FR" sz="2400" dirty="0" smtClean="0"/>
              <a:t>IP2I Lyon: Résumé des Activités 5/22 </a:t>
            </a:r>
            <a:r>
              <a:rPr lang="fr-FR" sz="1800" dirty="0" smtClean="0"/>
              <a:t>(contact S. Gascon-</a:t>
            </a:r>
            <a:r>
              <a:rPr lang="fr-FR" sz="1800" dirty="0" err="1" smtClean="0"/>
              <a:t>Shotkin</a:t>
            </a:r>
            <a:r>
              <a:rPr lang="fr-FR" sz="1800" dirty="0" smtClean="0"/>
              <a:t>)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4038600"/>
          </a:xfrm>
        </p:spPr>
        <p:txBody>
          <a:bodyPr/>
          <a:lstStyle/>
          <a:p>
            <a:r>
              <a:rPr lang="fr-FR" dirty="0" smtClean="0"/>
              <a:t>Personnels permanents impliques en 2022: </a:t>
            </a:r>
          </a:p>
          <a:p>
            <a:pPr lvl="1"/>
            <a:r>
              <a:rPr lang="fr-FR" sz="1400" dirty="0" smtClean="0">
                <a:solidFill>
                  <a:schemeClr val="tx1"/>
                </a:solidFill>
              </a:rPr>
              <a:t>Gerald Grenier, Imad </a:t>
            </a:r>
            <a:r>
              <a:rPr lang="fr-FR" sz="1400" dirty="0" err="1" smtClean="0">
                <a:solidFill>
                  <a:schemeClr val="tx1"/>
                </a:solidFill>
              </a:rPr>
              <a:t>Laktineh</a:t>
            </a:r>
            <a:r>
              <a:rPr lang="fr-FR" sz="1400" dirty="0" smtClean="0">
                <a:solidFill>
                  <a:schemeClr val="tx1"/>
                </a:solidFill>
              </a:rPr>
              <a:t>, Laurent </a:t>
            </a:r>
            <a:r>
              <a:rPr lang="fr-FR" sz="1400" dirty="0" err="1" smtClean="0">
                <a:solidFill>
                  <a:schemeClr val="tx1"/>
                </a:solidFill>
              </a:rPr>
              <a:t>Mirabito</a:t>
            </a:r>
            <a:r>
              <a:rPr lang="fr-FR" sz="1400" dirty="0" smtClean="0">
                <a:solidFill>
                  <a:schemeClr val="tx1"/>
                </a:solidFill>
              </a:rPr>
              <a:t> (CMS+CALICE/FLC), Gaëlle </a:t>
            </a:r>
            <a:r>
              <a:rPr lang="fr-FR" sz="1400" dirty="0" err="1" smtClean="0">
                <a:solidFill>
                  <a:schemeClr val="tx1"/>
                </a:solidFill>
              </a:rPr>
              <a:t>Boudoul</a:t>
            </a:r>
            <a:r>
              <a:rPr lang="fr-FR" sz="1400" dirty="0" smtClean="0">
                <a:solidFill>
                  <a:schemeClr val="tx1"/>
                </a:solidFill>
              </a:rPr>
              <a:t>, Didier </a:t>
            </a:r>
            <a:r>
              <a:rPr lang="fr-FR" sz="1400" dirty="0" err="1" smtClean="0">
                <a:solidFill>
                  <a:schemeClr val="tx1"/>
                </a:solidFill>
              </a:rPr>
              <a:t>Contardo</a:t>
            </a:r>
            <a:r>
              <a:rPr lang="fr-FR" sz="1400" dirty="0" smtClean="0">
                <a:solidFill>
                  <a:schemeClr val="tx1"/>
                </a:solidFill>
              </a:rPr>
              <a:t>, Suzanne Gascon (CMS), G. </a:t>
            </a:r>
            <a:r>
              <a:rPr lang="fr-FR" sz="1400" dirty="0" err="1" smtClean="0">
                <a:solidFill>
                  <a:schemeClr val="tx1"/>
                </a:solidFill>
              </a:rPr>
              <a:t>Cacciapaglia</a:t>
            </a:r>
            <a:r>
              <a:rPr lang="fr-FR" sz="1400" dirty="0" smtClean="0">
                <a:solidFill>
                  <a:schemeClr val="tx1"/>
                </a:solidFill>
              </a:rPr>
              <a:t>, A. </a:t>
            </a:r>
            <a:r>
              <a:rPr lang="fr-FR" sz="1400" dirty="0" err="1" smtClean="0">
                <a:solidFill>
                  <a:schemeClr val="tx1"/>
                </a:solidFill>
              </a:rPr>
              <a:t>Deandrea</a:t>
            </a:r>
            <a:r>
              <a:rPr lang="fr-FR" sz="1400" dirty="0" smtClean="0">
                <a:solidFill>
                  <a:schemeClr val="tx1"/>
                </a:solidFill>
              </a:rPr>
              <a:t>, N. </a:t>
            </a:r>
            <a:r>
              <a:rPr lang="fr-FR" sz="1400" dirty="0" err="1" smtClean="0">
                <a:solidFill>
                  <a:schemeClr val="tx1"/>
                </a:solidFill>
              </a:rPr>
              <a:t>Mahmoudi</a:t>
            </a:r>
            <a:r>
              <a:rPr lang="fr-FR" sz="1400" dirty="0" smtClean="0">
                <a:solidFill>
                  <a:schemeClr val="tx1"/>
                </a:solidFill>
              </a:rPr>
              <a:t> (Théorie) </a:t>
            </a:r>
          </a:p>
          <a:p>
            <a:endParaRPr lang="fr-FR" dirty="0" smtClean="0"/>
          </a:p>
          <a:p>
            <a:r>
              <a:rPr lang="en-US" dirty="0" smtClean="0"/>
              <a:t>Stage </a:t>
            </a:r>
            <a:r>
              <a:rPr lang="en-US" dirty="0" smtClean="0"/>
              <a:t>M2 </a:t>
            </a:r>
            <a:r>
              <a:rPr lang="en-US" dirty="0" err="1" smtClean="0"/>
              <a:t>experimentale</a:t>
            </a:r>
            <a:r>
              <a:rPr lang="en-US" dirty="0" smtClean="0"/>
              <a:t>:</a:t>
            </a: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b="1" dirty="0" smtClean="0">
                <a:solidFill>
                  <a:schemeClr val="tx1"/>
                </a:solidFill>
              </a:rPr>
              <a:t>Stage M2 (4 mois) </a:t>
            </a:r>
            <a:r>
              <a:rPr lang="fr-FR" sz="1400" b="1" dirty="0" smtClean="0">
                <a:solidFill>
                  <a:schemeClr val="tx1"/>
                </a:solidFill>
              </a:rPr>
              <a:t>:</a:t>
            </a:r>
            <a:r>
              <a:rPr lang="fr-FR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 </a:t>
            </a:r>
            <a:r>
              <a:rPr lang="fr-FR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“Simulations visant les contraintes sur et les performances des possibles détecteurs pour FCC, en particulier l'évaluation des taux de données et des occupations, et la définition des besoins de l'électronique</a:t>
            </a:r>
            <a:r>
              <a:rPr lang="fr-FR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  <a:r>
              <a:rPr lang="fr-FR" sz="1400" dirty="0" smtClean="0">
                <a:solidFill>
                  <a:schemeClr val="tx1"/>
                </a:solidFill>
              </a:rPr>
              <a:t>, G. BOUDOUL, maitre de stage)</a:t>
            </a:r>
            <a:endParaRPr lang="fr-FR" sz="1400" dirty="0">
              <a:solidFill>
                <a:schemeClr val="tx1"/>
              </a:solidFill>
            </a:endParaRPr>
          </a:p>
          <a:p>
            <a:endParaRPr lang="fr-FR" dirty="0" smtClean="0"/>
          </a:p>
          <a:p>
            <a:r>
              <a:rPr lang="fr-FR" dirty="0" smtClean="0"/>
              <a:t>Stage M2 </a:t>
            </a:r>
            <a:r>
              <a:rPr lang="fr-FR" dirty="0" err="1" smtClean="0"/>
              <a:t>theorie</a:t>
            </a:r>
            <a:r>
              <a:rPr lang="fr-FR" dirty="0" smtClean="0"/>
              <a:t>: Théorie: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b="1" dirty="0" smtClean="0">
                <a:solidFill>
                  <a:schemeClr val="tx1"/>
                </a:solidFill>
              </a:rPr>
              <a:t>Stage M2 (4 mois) </a:t>
            </a:r>
            <a:r>
              <a:rPr lang="fr-FR" sz="1400" b="1" dirty="0" smtClean="0">
                <a:solidFill>
                  <a:schemeClr val="tx1"/>
                </a:solidFill>
              </a:rPr>
              <a:t>: «</a:t>
            </a:r>
            <a:r>
              <a:rPr lang="fr-FR" sz="1400" b="1" dirty="0" smtClean="0">
                <a:solidFill>
                  <a:schemeClr val="tx1"/>
                </a:solidFill>
              </a:rPr>
              <a:t>Collisionneurs </a:t>
            </a:r>
            <a:r>
              <a:rPr lang="fr-FR" sz="1400" b="1" dirty="0">
                <a:solidFill>
                  <a:schemeClr val="tx1"/>
                </a:solidFill>
              </a:rPr>
              <a:t>futurs et </a:t>
            </a:r>
            <a:r>
              <a:rPr lang="fr-FR" sz="1400" b="1" dirty="0" smtClean="0">
                <a:solidFill>
                  <a:schemeClr val="tx1"/>
                </a:solidFill>
              </a:rPr>
              <a:t>unification</a:t>
            </a:r>
            <a:r>
              <a:rPr lang="fr-FR" sz="1400" b="1" dirty="0" smtClean="0">
                <a:solidFill>
                  <a:schemeClr val="tx1"/>
                </a:solidFill>
              </a:rPr>
              <a:t>» </a:t>
            </a:r>
            <a:r>
              <a:rPr lang="fr-FR" sz="1400" dirty="0" smtClean="0">
                <a:solidFill>
                  <a:schemeClr val="tx1"/>
                </a:solidFill>
              </a:rPr>
              <a:t>A. DEANDREA, </a:t>
            </a:r>
            <a:r>
              <a:rPr lang="fr-FR" sz="1400" dirty="0" smtClean="0">
                <a:solidFill>
                  <a:schemeClr val="tx1"/>
                </a:solidFill>
              </a:rPr>
              <a:t>G. CACCIAPAGLIA maitres </a:t>
            </a:r>
            <a:r>
              <a:rPr lang="fr-FR" sz="1400" dirty="0" smtClean="0">
                <a:solidFill>
                  <a:schemeClr val="tx1"/>
                </a:solidFill>
              </a:rPr>
              <a:t>de </a:t>
            </a:r>
            <a:r>
              <a:rPr lang="fr-FR" sz="1400" dirty="0" smtClean="0">
                <a:solidFill>
                  <a:schemeClr val="tx1"/>
                </a:solidFill>
              </a:rPr>
              <a:t>stage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>
              <a:solidFill>
                <a:schemeClr val="tx1"/>
              </a:solidFill>
            </a:endParaRPr>
          </a:p>
          <a:p>
            <a:pPr lvl="0"/>
            <a:r>
              <a:rPr lang="en-US" dirty="0"/>
              <a:t>Stage M2 </a:t>
            </a:r>
            <a:r>
              <a:rPr lang="en-US" dirty="0" err="1" smtClean="0"/>
              <a:t>experimentale</a:t>
            </a:r>
            <a:r>
              <a:rPr lang="en-US" dirty="0" smtClean="0"/>
              <a:t> hors </a:t>
            </a:r>
            <a:r>
              <a:rPr lang="en-US" dirty="0" err="1" smtClean="0"/>
              <a:t>demande</a:t>
            </a:r>
            <a:r>
              <a:rPr lang="en-US" dirty="0" smtClean="0"/>
              <a:t> de </a:t>
            </a:r>
            <a:r>
              <a:rPr lang="en-US" dirty="0" err="1" smtClean="0"/>
              <a:t>financement</a:t>
            </a:r>
            <a:r>
              <a:rPr lang="en-US" dirty="0" smtClean="0"/>
              <a:t> FCC-PHYS: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sz="1400" b="1" dirty="0">
                <a:solidFill>
                  <a:prstClr val="black"/>
                </a:solidFill>
              </a:rPr>
              <a:t>Stage M2 (4 mois) : </a:t>
            </a:r>
            <a:r>
              <a:rPr lang="fr-FR" sz="1400" b="1" dirty="0" smtClean="0">
                <a:solidFill>
                  <a:prstClr val="black"/>
                </a:solidFill>
              </a:rPr>
              <a:t>«</a:t>
            </a:r>
            <a:r>
              <a:rPr lang="fr-FR" sz="1400" kern="1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sym typeface="Wingdings" panose="05000000000000000000" pitchFamily="2" charset="2"/>
              </a:rPr>
              <a:t>Comparaison de PFA dans la mesure du couplage </a:t>
            </a:r>
            <a:r>
              <a:rPr lang="fr-FR" sz="1400" kern="1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sym typeface="Wingdings" panose="05000000000000000000" pitchFamily="2" charset="2"/>
              </a:rPr>
              <a:t>Higgs</a:t>
            </a:r>
            <a:r>
              <a:rPr lang="fr-FR" sz="1400" kern="1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sym typeface="Wingdings" panose="05000000000000000000" pitchFamily="2" charset="2"/>
              </a:rPr>
              <a:t>-WW dans le canal e+ e− → </a:t>
            </a:r>
            <a:r>
              <a:rPr lang="fr-FR" sz="1400" kern="1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sym typeface="Wingdings" panose="05000000000000000000" pitchFamily="2" charset="2"/>
              </a:rPr>
              <a:t>Hνν</a:t>
            </a:r>
            <a:r>
              <a:rPr lang="fr-FR" sz="1400" b="1" dirty="0" smtClean="0">
                <a:solidFill>
                  <a:prstClr val="black"/>
                </a:solidFill>
              </a:rPr>
              <a:t>» </a:t>
            </a:r>
            <a:r>
              <a:rPr lang="fr-FR" sz="1400" dirty="0" smtClean="0">
                <a:solidFill>
                  <a:prstClr val="black"/>
                </a:solidFill>
              </a:rPr>
              <a:t>G. GRENIER, maitre de stage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prstClr val="black"/>
              </a:solidFill>
            </a:endParaRPr>
          </a:p>
          <a:p>
            <a:pPr lvl="0"/>
            <a:r>
              <a:rPr lang="fr-FR" dirty="0" smtClean="0"/>
              <a:t>Demande de </a:t>
            </a:r>
            <a:r>
              <a:rPr lang="fr-FR" dirty="0" err="1" smtClean="0"/>
              <a:t>postdoc</a:t>
            </a:r>
            <a:r>
              <a:rPr lang="fr-FR" dirty="0" smtClean="0"/>
              <a:t> Mixte FCC-CMS: </a:t>
            </a:r>
            <a:r>
              <a:rPr lang="en-US" sz="1400" dirty="0">
                <a:solidFill>
                  <a:schemeClr val="tx1"/>
                </a:solidFill>
              </a:rPr>
              <a:t>R&amp;D MAPS Higgs Factory + physique </a:t>
            </a:r>
            <a:r>
              <a:rPr lang="en-US" sz="1400" dirty="0" smtClean="0">
                <a:solidFill>
                  <a:schemeClr val="tx1"/>
                </a:solidFill>
              </a:rPr>
              <a:t>Higgs/photons: G. BOUDOUL, S. GASCON </a:t>
            </a:r>
            <a:r>
              <a:rPr lang="en-US" sz="1400" dirty="0" err="1" smtClean="0">
                <a:solidFill>
                  <a:schemeClr val="tx1"/>
                </a:solidFill>
              </a:rPr>
              <a:t>encadrants</a:t>
            </a:r>
            <a:endParaRPr lang="en-US" sz="1400" dirty="0">
              <a:solidFill>
                <a:schemeClr val="tx1"/>
              </a:solidFill>
            </a:endParaRPr>
          </a:p>
          <a:p>
            <a:pPr lvl="0"/>
            <a:endParaRPr lang="fr-FR" dirty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75ADD7-E719-4B2E-A13C-C5B79783E15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68"/>
            <a:ext cx="613008" cy="609108"/>
          </a:xfrm>
          <a:prstGeom prst="rect">
            <a:avLst/>
          </a:prstGeom>
          <a:ln w="1905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6026258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675ADD7-E719-4B2E-A13C-C5B79783E153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68"/>
            <a:ext cx="613008" cy="609108"/>
          </a:xfrm>
          <a:prstGeom prst="rect">
            <a:avLst/>
          </a:prstGeom>
          <a:ln w="19050">
            <a:solidFill>
              <a:schemeClr val="accent1"/>
            </a:solidFill>
          </a:ln>
        </p:spPr>
      </p:pic>
      <p:sp>
        <p:nvSpPr>
          <p:cNvPr id="10" name="Rectangle 9"/>
          <p:cNvSpPr/>
          <p:nvPr/>
        </p:nvSpPr>
        <p:spPr>
          <a:xfrm>
            <a:off x="76200" y="4876800"/>
            <a:ext cx="86071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SzPct val="130000"/>
            </a:pPr>
            <a:r>
              <a:rPr lang="fr-FR" sz="1600" b="1" i="0" kern="0" dirty="0" smtClean="0">
                <a:solidFill>
                  <a:srgbClr val="0000CC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FCC-France/Italie @IP2I Lyon, 21-23 novembre 2022</a:t>
            </a:r>
            <a:endParaRPr lang="fr-FR" sz="1600" i="0" kern="0" dirty="0" smtClean="0">
              <a:solidFill>
                <a:srgbClr val="0000CC"/>
              </a:solidFill>
              <a:latin typeface="Helvetica" pitchFamily="34" charset="0"/>
              <a:ea typeface="Arial Unicode MS" pitchFamily="34" charset="-128"/>
              <a:cs typeface="Helvetica" pitchFamily="34" charset="0"/>
            </a:endParaRPr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533400" y="-40944"/>
            <a:ext cx="8763000" cy="685800"/>
          </a:xfrm>
        </p:spPr>
        <p:txBody>
          <a:bodyPr/>
          <a:lstStyle/>
          <a:p>
            <a:r>
              <a:rPr lang="fr-FR" sz="2400" dirty="0" smtClean="0"/>
              <a:t>IP2I Lyon: Résumé des Activités 1/22 </a:t>
            </a:r>
            <a:r>
              <a:rPr lang="fr-FR" sz="1800" dirty="0" smtClean="0"/>
              <a:t>(contact S. Gascon-</a:t>
            </a:r>
            <a:r>
              <a:rPr lang="fr-FR" sz="1800" dirty="0" err="1" smtClean="0"/>
              <a:t>Shotkin</a:t>
            </a:r>
            <a:r>
              <a:rPr lang="fr-FR" sz="1800" dirty="0" smtClean="0"/>
              <a:t>)  </a:t>
            </a:r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152400" y="930497"/>
            <a:ext cx="8761296" cy="387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SzPct val="130000"/>
            </a:pPr>
            <a:r>
              <a:rPr lang="fr-FR" sz="1600" i="0" kern="0" dirty="0">
                <a:solidFill>
                  <a:srgbClr val="0000CC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Senseurs monolithiques actifs à pixels (MAPS): Proposition de développement conjoint (65nm) avec IPHC-C4PI, CPPM </a:t>
            </a:r>
            <a:r>
              <a:rPr lang="fr-FR" sz="1600" i="0" kern="0" dirty="0" smtClean="0">
                <a:solidFill>
                  <a:srgbClr val="0000CC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(et le CERN) pour </a:t>
            </a:r>
            <a:r>
              <a:rPr lang="fr-FR" sz="1600" i="0" kern="0" dirty="0" err="1">
                <a:solidFill>
                  <a:srgbClr val="0000CC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trajectographes</a:t>
            </a:r>
            <a:r>
              <a:rPr lang="fr-FR" sz="1600" i="0" kern="0" dirty="0">
                <a:solidFill>
                  <a:srgbClr val="0000CC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, voire calorimètres à haute granularité [GB,DC,SG] </a:t>
            </a:r>
          </a:p>
          <a:p>
            <a:pPr marL="285750" lvl="0" indent="-285750">
              <a:spcBef>
                <a:spcPct val="20000"/>
              </a:spcBef>
              <a:buSzPct val="130000"/>
              <a:buFont typeface="Arial" panose="020B0604020202020204" pitchFamily="34" charset="0"/>
              <a:buChar char="•"/>
            </a:pPr>
            <a:r>
              <a:rPr lang="fr-FR" sz="1400" i="0" kern="0" dirty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 </a:t>
            </a:r>
            <a:r>
              <a:rPr lang="fr-FR" sz="1400" b="1" i="0" kern="0" dirty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Proposition officielle de rejoindre le MP DICE </a:t>
            </a:r>
            <a:r>
              <a:rPr lang="fr-FR" sz="1400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vue en CSP au l</a:t>
            </a:r>
            <a:r>
              <a:rPr lang="en-US" sz="1400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abo</a:t>
            </a:r>
            <a:r>
              <a:rPr lang="fr-FR" sz="1400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 début mars, feu vert de la direction pour une exploration</a:t>
            </a:r>
            <a:r>
              <a:rPr lang="fr-FR" sz="1400" b="1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. Court terme:  </a:t>
            </a:r>
            <a:r>
              <a:rPr lang="fr-FR" sz="1400" i="0" kern="0" dirty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Contribution </a:t>
            </a:r>
            <a:r>
              <a:rPr lang="fr-FR" sz="1400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au </a:t>
            </a:r>
            <a:r>
              <a:rPr lang="fr-FR" sz="1400" i="0" kern="0" dirty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ER2 65 nm avec </a:t>
            </a:r>
            <a:r>
              <a:rPr lang="fr-FR" sz="1400" i="0" kern="0" dirty="0" err="1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stitching</a:t>
            </a:r>
            <a:r>
              <a:rPr lang="fr-FR" sz="1400" i="0" kern="0" dirty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 du WP1.2 du CERN: </a:t>
            </a:r>
            <a:r>
              <a:rPr lang="fr-FR" sz="1400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Soit un </a:t>
            </a:r>
            <a:r>
              <a:rPr lang="fr-FR" sz="1400" i="0" kern="0" dirty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grand senseur de type ALICE ITS3 ou </a:t>
            </a:r>
            <a:r>
              <a:rPr lang="fr-FR" sz="1400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une </a:t>
            </a:r>
            <a:r>
              <a:rPr lang="fr-FR" sz="1400" i="0" kern="0" dirty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structure de test dans la surface de substrat non occupée par ce senseur en collaboration avec </a:t>
            </a:r>
            <a:r>
              <a:rPr lang="fr-FR" sz="1400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IPHC</a:t>
            </a:r>
            <a:r>
              <a:rPr lang="fr-FR" sz="1400" b="1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.   Moyen terme</a:t>
            </a:r>
            <a:r>
              <a:rPr lang="fr-FR" sz="1400" b="1" i="0" kern="0" dirty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:</a:t>
            </a:r>
            <a:r>
              <a:rPr lang="fr-FR" sz="1400" i="0" kern="0" dirty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  </a:t>
            </a:r>
            <a:r>
              <a:rPr lang="fr-FR" sz="1400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Architecture </a:t>
            </a:r>
            <a:r>
              <a:rPr lang="fr-FR" sz="1400" i="0" kern="0" dirty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basse puissance et/ou </a:t>
            </a:r>
            <a:r>
              <a:rPr lang="fr-FR" sz="1400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implémentation </a:t>
            </a:r>
            <a:r>
              <a:rPr lang="fr-FR" sz="1400" i="0" kern="0" dirty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d’une mesure de timing </a:t>
            </a:r>
            <a:r>
              <a:rPr lang="fr-FR" sz="1400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précis </a:t>
            </a:r>
            <a:r>
              <a:rPr lang="fr-FR" sz="1400" i="0" kern="0" dirty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(en discussion a IP2I en relation avec les travaux effectues sur TDC dans le cadre d’autres projets). </a:t>
            </a:r>
          </a:p>
          <a:p>
            <a:pPr marL="285750" lvl="0" indent="-285750">
              <a:spcBef>
                <a:spcPct val="20000"/>
              </a:spcBef>
              <a:buSzPct val="130000"/>
              <a:buFont typeface="Arial" panose="020B0604020202020204" pitchFamily="34" charset="0"/>
              <a:buChar char="•"/>
            </a:pPr>
            <a:endParaRPr lang="fr-FR" sz="1400" i="0" kern="0" dirty="0">
              <a:solidFill>
                <a:prstClr val="black"/>
              </a:solidFill>
              <a:latin typeface="Helvetica" pitchFamily="34" charset="0"/>
              <a:ea typeface="Arial Unicode MS" pitchFamily="34" charset="-128"/>
              <a:cs typeface="Helvetica" pitchFamily="34" charset="0"/>
            </a:endParaRPr>
          </a:p>
          <a:p>
            <a:pPr lvl="0">
              <a:spcBef>
                <a:spcPct val="20000"/>
              </a:spcBef>
              <a:buSzPct val="130000"/>
            </a:pPr>
            <a:r>
              <a:rPr lang="fr-FR" sz="1600" i="0" kern="0" dirty="0">
                <a:solidFill>
                  <a:srgbClr val="0000CC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Calorimétrie à haute </a:t>
            </a:r>
            <a:r>
              <a:rPr lang="fr-FR" sz="1600" i="0" kern="0" dirty="0" smtClean="0">
                <a:solidFill>
                  <a:srgbClr val="0000CC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résolution (énergie et temps) </a:t>
            </a:r>
            <a:r>
              <a:rPr lang="fr-FR" sz="1600" i="0" kern="0" dirty="0">
                <a:solidFill>
                  <a:srgbClr val="0000CC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dans un contexte de lecture double : Cristaux/fibres </a:t>
            </a:r>
            <a:r>
              <a:rPr lang="fr-FR" sz="1600" i="0" kern="0" dirty="0" smtClean="0">
                <a:solidFill>
                  <a:srgbClr val="0000CC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cristallines/graines: </a:t>
            </a:r>
            <a:endParaRPr lang="fr-FR" sz="1600" i="0" kern="0" dirty="0">
              <a:solidFill>
                <a:srgbClr val="0000CC"/>
              </a:solidFill>
              <a:latin typeface="Helvetica" pitchFamily="34" charset="0"/>
              <a:ea typeface="Arial Unicode MS" pitchFamily="34" charset="-128"/>
              <a:cs typeface="Helvetica" pitchFamily="34" charset="0"/>
            </a:endParaRPr>
          </a:p>
          <a:p>
            <a:pPr marL="285750" lvl="0" indent="-285750">
              <a:spcBef>
                <a:spcPct val="20000"/>
              </a:spcBef>
              <a:buSzPct val="130000"/>
              <a:buFont typeface="Arial" panose="020B0604020202020204" pitchFamily="34" charset="0"/>
              <a:buChar char="•"/>
            </a:pPr>
            <a:r>
              <a:rPr lang="fr-FR" sz="1400" b="1" i="0" kern="0" dirty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 </a:t>
            </a:r>
            <a:r>
              <a:rPr lang="fr-FR" sz="1400" b="1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Discussions/1ere </a:t>
            </a:r>
            <a:r>
              <a:rPr lang="fr-FR" sz="1400" b="1" i="0" kern="0" dirty="0" err="1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reunion</a:t>
            </a:r>
            <a:r>
              <a:rPr lang="fr-FR" sz="1400" b="1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 (juin 22) </a:t>
            </a:r>
            <a:r>
              <a:rPr lang="fr-FR" sz="1400" b="1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en vue d’un MP </a:t>
            </a:r>
            <a:r>
              <a:rPr lang="fr-FR" sz="1400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toujours en cours dans le cadre d’un détecteur concept genre </a:t>
            </a:r>
            <a:r>
              <a:rPr lang="fr-FR" sz="1400" b="1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‘IDEA+ ’ </a:t>
            </a:r>
            <a:r>
              <a:rPr lang="fr-FR" sz="1400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:A ce jour intérêt de C. Morel (CPPM)/D. Yvon (IRFU), S. Monteil (LPC),J. Lefrancois et al (</a:t>
            </a:r>
            <a:r>
              <a:rPr lang="fr-FR" sz="1400" i="0" kern="0" dirty="0" err="1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IJCLab</a:t>
            </a:r>
            <a:r>
              <a:rPr lang="fr-FR" sz="1400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, </a:t>
            </a:r>
            <a:r>
              <a:rPr lang="fr-FR" sz="1400" i="0" kern="0" dirty="0" err="1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Grainita</a:t>
            </a:r>
            <a:r>
              <a:rPr lang="fr-FR" sz="1400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 </a:t>
            </a:r>
            <a:r>
              <a:rPr lang="fr-FR" sz="1400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[ex Powder-0]) + ILM (UCBL-INP), CERN-EP, </a:t>
            </a:r>
            <a:r>
              <a:rPr lang="fr-FR" sz="1400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Milano-</a:t>
            </a:r>
            <a:r>
              <a:rPr lang="fr-FR" sz="1400" i="0" kern="0" dirty="0" err="1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Bicocca</a:t>
            </a:r>
            <a:r>
              <a:rPr lang="fr-FR" sz="1400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 et </a:t>
            </a:r>
            <a:r>
              <a:rPr lang="fr-FR" sz="1400" i="0" kern="0" dirty="0" err="1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collegues</a:t>
            </a:r>
            <a:r>
              <a:rPr lang="fr-FR" sz="1400" i="0" kern="0" dirty="0" smtClean="0">
                <a:solidFill>
                  <a:prstClr val="black"/>
                </a:solidFill>
                <a:latin typeface="Helvetica" pitchFamily="34" charset="0"/>
                <a:ea typeface="Arial Unicode MS" pitchFamily="34" charset="-128"/>
                <a:cs typeface="Helvetica" pitchFamily="34" charset="0"/>
              </a:rPr>
              <a:t> US de CALVISION…. </a:t>
            </a:r>
            <a:endParaRPr lang="fr-FR" sz="1400" i="0" kern="0" dirty="0">
              <a:solidFill>
                <a:prstClr val="black"/>
              </a:solidFill>
              <a:latin typeface="Helvetica" pitchFamily="34" charset="0"/>
              <a:ea typeface="Arial Unicode MS" pitchFamily="34" charset="-128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36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que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800" i="0" dirty="0" err="1" smtClean="0">
            <a:latin typeface="+mj-lt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350471</TotalTime>
  <Words>460</Words>
  <Application>Microsoft Office PowerPoint</Application>
  <PresentationFormat>Affichage à l'écran (4:3)</PresentationFormat>
  <Paragraphs>25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Arial Unicode MS</vt:lpstr>
      <vt:lpstr>Helvetica</vt:lpstr>
      <vt:lpstr>Tahoma</vt:lpstr>
      <vt:lpstr>Times New Roman</vt:lpstr>
      <vt:lpstr>Wingdings</vt:lpstr>
      <vt:lpstr>Default Design</vt:lpstr>
      <vt:lpstr>IP2I Lyon: Résumé des Activités 5/22 (contact S. Gascon-Shotkin)  </vt:lpstr>
      <vt:lpstr>IP2I Lyon: Résumé des Activités 1/22 (contact S. Gascon-Shotkin)  </vt:lpstr>
    </vt:vector>
  </TitlesOfParts>
  <Company>LPNHE-Paris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Higgs-Moriond-EW</dc:title>
  <dc:creator>Gregorio Bernardi</dc:creator>
  <cp:lastModifiedBy>Susan Gascon</cp:lastModifiedBy>
  <cp:revision>2574</cp:revision>
  <cp:lastPrinted>2020-04-17T12:52:34Z</cp:lastPrinted>
  <dcterms:created xsi:type="dcterms:W3CDTF">1999-01-05T17:13:25Z</dcterms:created>
  <dcterms:modified xsi:type="dcterms:W3CDTF">2022-10-21T11:25:05Z</dcterms:modified>
</cp:coreProperties>
</file>