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_rels/presentation.xml.rels" ContentType="application/vnd.openxmlformats-package.relationships+xml"/>
  <Override PartName="/ppt/media/image126.png" ContentType="image/png"/>
  <Override PartName="/ppt/media/image194.png" ContentType="image/png"/>
  <Override PartName="/ppt/media/image125.png" ContentType="image/png"/>
  <Override PartName="/ppt/media/image193.png" ContentType="image/png"/>
  <Override PartName="/ppt/media/image124.png" ContentType="image/png"/>
  <Override PartName="/ppt/media/image192.png" ContentType="image/png"/>
  <Override PartName="/ppt/media/image123.png" ContentType="image/png"/>
  <Override PartName="/ppt/media/image191.png" ContentType="image/png"/>
  <Override PartName="/ppt/media/image122.png" ContentType="image/png"/>
  <Override PartName="/ppt/media/image190.png" ContentType="image/png"/>
  <Override PartName="/ppt/media/image121.png" ContentType="image/png"/>
  <Override PartName="/ppt/media/image119.png" ContentType="image/png"/>
  <Override PartName="/ppt/media/image187.png" ContentType="image/png"/>
  <Override PartName="/ppt/media/image116.png" ContentType="image/png"/>
  <Override PartName="/ppt/media/image184.png" ContentType="image/png"/>
  <Override PartName="/ppt/media/image115.png" ContentType="image/png"/>
  <Override PartName="/ppt/media/image183.png" ContentType="image/png"/>
  <Override PartName="/ppt/media/image114.png" ContentType="image/png"/>
  <Override PartName="/ppt/media/image182.png" ContentType="image/png"/>
  <Override PartName="/ppt/media/image113.png" ContentType="image/png"/>
  <Override PartName="/ppt/media/image181.png" ContentType="image/png"/>
  <Override PartName="/ppt/media/image112.png" ContentType="image/png"/>
  <Override PartName="/ppt/media/image180.png" ContentType="image/png"/>
  <Override PartName="/ppt/media/image111.png" ContentType="image/png"/>
  <Override PartName="/ppt/media/image109.png" ContentType="image/png"/>
  <Override PartName="/ppt/media/image177.png" ContentType="image/png"/>
  <Override PartName="/ppt/media/image106.png" ContentType="image/png"/>
  <Override PartName="/ppt/media/image174.png" ContentType="image/png"/>
  <Override PartName="/ppt/media/image105.png" ContentType="image/png"/>
  <Override PartName="/ppt/media/image173.png" ContentType="image/png"/>
  <Override PartName="/ppt/media/image104.png" ContentType="image/png"/>
  <Override PartName="/ppt/media/image172.png" ContentType="image/png"/>
  <Override PartName="/ppt/media/image102.png" ContentType="image/png"/>
  <Override PartName="/ppt/media/image170.png" ContentType="image/png"/>
  <Override PartName="/ppt/media/image101.png" ContentType="image/png"/>
  <Override PartName="/ppt/media/image99.png" ContentType="image/png"/>
  <Override PartName="/ppt/media/image98.png" ContentType="image/png"/>
  <Override PartName="/ppt/media/image97.png" ContentType="image/png"/>
  <Override PartName="/ppt/media/image96.png" ContentType="image/png"/>
  <Override PartName="/ppt/media/image28.png" ContentType="image/png"/>
  <Override PartName="/ppt/media/image103.jpeg" ContentType="image/jpeg"/>
  <Override PartName="/ppt/media/image95.png" ContentType="image/png"/>
  <Override PartName="/ppt/media/image27.png" ContentType="image/png"/>
  <Override PartName="/ppt/media/image94.png" ContentType="image/png"/>
  <Override PartName="/ppt/media/image26.png" ContentType="image/png"/>
  <Override PartName="/ppt/media/image89.png" ContentType="image/png"/>
  <Override PartName="/ppt/media/image88.png" ContentType="image/png"/>
  <Override PartName="/ppt/media/image87.png" ContentType="image/png"/>
  <Override PartName="/ppt/media/image19.png" ContentType="image/png"/>
  <Override PartName="/ppt/media/image79.png" ContentType="image/png"/>
  <Override PartName="/ppt/media/image77.png" ContentType="image/png"/>
  <Override PartName="/ppt/media/image76.png" ContentType="image/png"/>
  <Override PartName="/ppt/media/image75.png" ContentType="image/png"/>
  <Override PartName="/ppt/media/image78.jpeg" ContentType="image/jpeg"/>
  <Override PartName="/ppt/media/image65.png" ContentType="image/png"/>
  <Override PartName="/ppt/media/image74.png" ContentType="image/png"/>
  <Override PartName="/ppt/media/image73.png" ContentType="image/png"/>
  <Override PartName="/ppt/media/image72.jpeg" ContentType="image/jpeg"/>
  <Override PartName="/ppt/media/image71.png" ContentType="image/png"/>
  <Override PartName="/ppt/media/image70.png" ContentType="image/png"/>
  <Override PartName="/ppt/media/image228.tif" ContentType="image/tiff"/>
  <Override PartName="/ppt/media/image69.tif" ContentType="image/tiff"/>
  <Override PartName="/ppt/media/image131.png" ContentType="image/png"/>
  <Override PartName="/ppt/media/image68.png" ContentType="image/png"/>
  <Override PartName="/ppt/media/image120.png" ContentType="image/png"/>
  <Override PartName="/ppt/media/image67.jpeg" ContentType="image/jpeg"/>
  <Override PartName="/ppt/media/image236.png" ContentType="image/png"/>
  <Override PartName="/ppt/media/image66.png" ContentType="image/png"/>
  <Override PartName="/ppt/media/image100.jpeg" ContentType="image/jpeg"/>
  <Override PartName="/ppt/media/image64.png" ContentType="image/png"/>
  <Override PartName="/ppt/media/image63.png" ContentType="image/png"/>
  <Override PartName="/ppt/media/image62.png" ContentType="image/png"/>
  <Override PartName="/ppt/media/image61.png" ContentType="image/png"/>
  <Override PartName="/ppt/media/image60.tif" ContentType="image/tiff"/>
  <Override PartName="/ppt/media/image80.png" ContentType="image/png"/>
  <Override PartName="/ppt/media/image3.png" ContentType="image/png"/>
  <Override PartName="/ppt/media/image155.png" ContentType="image/png"/>
  <Override PartName="/ppt/media/image33.png" ContentType="image/png"/>
  <Override PartName="/ppt/media/image23.png" ContentType="image/png"/>
  <Override PartName="/ppt/media/image91.png" ContentType="image/png"/>
  <Override PartName="/ppt/media/image118.png" ContentType="image/png"/>
  <Override PartName="/ppt/media/image186.png" ContentType="image/png"/>
  <Override PartName="/ppt/media/image21.png" ContentType="image/png"/>
  <Override PartName="/ppt/media/image58.png" ContentType="image/png"/>
  <Override PartName="/ppt/media/image161.tif" ContentType="image/tiff"/>
  <Override PartName="/ppt/media/image57.png" ContentType="image/png"/>
  <Override PartName="/ppt/media/image90.png" ContentType="image/png"/>
  <Override PartName="/ppt/media/image25.png" ContentType="image/png"/>
  <Override PartName="/ppt/media/image93.png" ContentType="image/png"/>
  <Override PartName="/ppt/media/image14.png" ContentType="image/png"/>
  <Override PartName="/ppt/media/image82.png" ContentType="image/png"/>
  <Override PartName="/ppt/media/image2.png" ContentType="image/png"/>
  <Override PartName="/ppt/media/image154.png" ContentType="image/png"/>
  <Override PartName="/ppt/media/image32.png" ContentType="image/png"/>
  <Override PartName="/ppt/media/image92.png" ContentType="image/png"/>
  <Override PartName="/ppt/media/image24.png" ContentType="image/png"/>
  <Override PartName="/ppt/media/image29.tif" ContentType="image/tiff"/>
  <Override PartName="/ppt/media/image56.png" ContentType="image/png"/>
  <Override PartName="/ppt/media/image81.png" ContentType="image/png"/>
  <Override PartName="/ppt/media/image13.png" ContentType="image/png"/>
  <Override PartName="/ppt/media/image16.png" ContentType="image/png"/>
  <Override PartName="/ppt/media/image84.png" ContentType="image/png"/>
  <Override PartName="/ppt/media/image4.png" ContentType="image/png"/>
  <Override PartName="/ppt/media/image156.png" ContentType="image/png"/>
  <Override PartName="/ppt/media/image34.png" ContentType="image/png"/>
  <Override PartName="/ppt/media/image17.png" ContentType="image/png"/>
  <Override PartName="/ppt/media/image85.png" ContentType="image/png"/>
  <Override PartName="/ppt/media/image5.png" ContentType="image/png"/>
  <Override PartName="/ppt/media/image157.png" ContentType="image/png"/>
  <Override PartName="/ppt/media/image35.png" ContentType="image/png"/>
  <Override PartName="/ppt/media/image47.png" ContentType="image/png"/>
  <Override PartName="/ppt/media/image83.png" ContentType="image/png"/>
  <Override PartName="/ppt/media/image18.png" ContentType="image/png"/>
  <Override PartName="/ppt/media/image86.png" ContentType="image/png"/>
  <Override PartName="/ppt/media/image6.png" ContentType="image/png"/>
  <Override PartName="/ppt/media/image158.png" ContentType="image/png"/>
  <Override PartName="/ppt/media/image254.tif" ContentType="image/tiff"/>
  <Override PartName="/ppt/media/image36.png" ContentType="image/png"/>
  <Override PartName="/ppt/media/image108.png" ContentType="image/png"/>
  <Override PartName="/ppt/media/image176.png" ContentType="image/png"/>
  <Override PartName="/ppt/media/image11.png" ContentType="image/png"/>
  <Override PartName="/ppt/media/image48.png" ContentType="image/png"/>
  <Override PartName="/ppt/media/image7.png" ContentType="image/png"/>
  <Override PartName="/ppt/media/image159.png" ContentType="image/png"/>
  <Override PartName="/ppt/media/image37.png" ContentType="image/png"/>
  <Override PartName="/ppt/media/image8.png" ContentType="image/png"/>
  <Override PartName="/ppt/media/image30.png" ContentType="image/png"/>
  <Override PartName="/ppt/media/image38.png" ContentType="image/png"/>
  <Override PartName="/ppt/media/image226.jpeg" ContentType="image/jpeg"/>
  <Override PartName="/ppt/media/image117.png" ContentType="image/png"/>
  <Override PartName="/ppt/media/image169.png" ContentType="image/png"/>
  <Override PartName="/ppt/media/image179.png" ContentType="image/png"/>
  <Override PartName="/ppt/media/image145.png" ContentType="image/png"/>
  <Override PartName="/ppt/media/image203.png" ContentType="image/png"/>
  <Override PartName="/ppt/media/image188.png" ContentType="image/png"/>
  <Override PartName="/ppt/media/image204.png" ContentType="image/png"/>
  <Override PartName="/ppt/media/image189.png" ContentType="image/png"/>
  <Override PartName="/ppt/media/image205.png" ContentType="image/png"/>
  <Override PartName="/ppt/media/image49.png" ContentType="image/png"/>
  <Override PartName="/ppt/media/image206.png" ContentType="image/png"/>
  <Override PartName="/ppt/media/image210.png" ContentType="image/png"/>
  <Override PartName="/ppt/media/image54.png" ContentType="image/png"/>
  <Override PartName="/ppt/media/image213.png" ContentType="image/png"/>
  <Override PartName="/ppt/media/image198.png" ContentType="image/png"/>
  <Override PartName="/ppt/media/image214.png" ContentType="image/png"/>
  <Override PartName="/ppt/media/image199.png" ContentType="image/png"/>
  <Override PartName="/ppt/media/image215.png" ContentType="image/png"/>
  <Override PartName="/ppt/media/image59.png" ContentType="image/png"/>
  <Override PartName="/ppt/media/image216.png" ContentType="image/png"/>
  <Override PartName="/ppt/media/image218.tif" ContentType="image/tiff"/>
  <Override PartName="/ppt/media/image217.png" ContentType="image/png"/>
  <Override PartName="/ppt/media/image240.png" ContentType="image/png"/>
  <Override PartName="/ppt/media/image185.tif" ContentType="image/tiff"/>
  <Override PartName="/ppt/media/image242.png" ContentType="image/png"/>
  <Override PartName="/ppt/media/image211.png" ContentType="image/png"/>
  <Override PartName="/ppt/media/image55.png" ContentType="image/png"/>
  <Override PartName="/ppt/media/image248.png" ContentType="image/png"/>
  <Override PartName="/ppt/media/image143.png" ContentType="image/png"/>
  <Override PartName="/ppt/media/image208.png" ContentType="image/png"/>
  <Override PartName="/ppt/media/image250.png" ContentType="image/png"/>
  <Override PartName="/ppt/media/image212.png" ContentType="image/png"/>
  <Override PartName="/ppt/media/image249.png" ContentType="image/png"/>
  <Override PartName="/ppt/media/image144.png" ContentType="image/png"/>
  <Override PartName="/ppt/media/image209.png" ContentType="image/png"/>
  <Override PartName="/ppt/media/image251.png" ContentType="image/png"/>
  <Override PartName="/ppt/media/image252.png" ContentType="image/png"/>
  <Override PartName="/ppt/media/image253.png" ContentType="image/png"/>
  <Override PartName="/ppt/media/image243.png" ContentType="image/png"/>
  <Override PartName="/ppt/media/image255.png" ContentType="image/png"/>
  <Override PartName="/ppt/media/image150.png" ContentType="image/png"/>
  <Override PartName="/ppt/media/image244.png" ContentType="image/png"/>
  <Override PartName="/ppt/media/image256.png" ContentType="image/png"/>
  <Override PartName="/ppt/media/image151.png" ContentType="image/png"/>
  <Override PartName="/ppt/media/image221.png" ContentType="image/png"/>
  <Override PartName="/ppt/media/image219.png" ContentType="image/png"/>
  <Override PartName="/ppt/media/image220.png" ContentType="image/png"/>
  <Override PartName="/ppt/media/image257.png" ContentType="image/png"/>
  <Override PartName="/ppt/media/image152.png" ContentType="image/png"/>
  <Override PartName="/ppt/media/image222.png" ContentType="image/png"/>
  <Override PartName="/ppt/media/image202.png" ContentType="image/png"/>
  <Override PartName="/ppt/media/image46.png" ContentType="image/png"/>
  <Override PartName="/ppt/media/image239.png" ContentType="image/png"/>
  <Override PartName="/ppt/media/image134.png" ContentType="image/png"/>
  <Override PartName="/ppt/media/image201.png" ContentType="image/png"/>
  <Override PartName="/ppt/media/image238.png" ContentType="image/png"/>
  <Override PartName="/ppt/media/image133.png" ContentType="image/png"/>
  <Override PartName="/ppt/media/image200.png" ContentType="image/png"/>
  <Override PartName="/ppt/media/image44.png" ContentType="image/png"/>
  <Override PartName="/ppt/media/media241.mp4" ContentType="video/mp4"/>
  <Override PartName="/ppt/media/image237.png" ContentType="image/png"/>
  <Override PartName="/ppt/media/image132.png" ContentType="image/png"/>
  <Override PartName="/ppt/media/image233.png" ContentType="image/png"/>
  <Override PartName="/ppt/media/image247.gif" ContentType="image/gif"/>
  <Override PartName="/ppt/media/image178.tif" ContentType="image/tiff"/>
  <Override PartName="/ppt/media/image235.png" ContentType="image/png"/>
  <Override PartName="/ppt/media/image130.png" ContentType="image/png"/>
  <Override PartName="/ppt/media/image232.png" ContentType="image/png"/>
  <Override PartName="/ppt/media/image245.gif" ContentType="image/gif"/>
  <Override PartName="/ppt/media/image231.png" ContentType="image/png"/>
  <Override PartName="/ppt/media/image229.png" ContentType="image/png"/>
  <Override PartName="/ppt/media/image230.png" ContentType="image/png"/>
  <Override PartName="/ppt/media/image227.png" ContentType="image/png"/>
  <Override PartName="/ppt/media/image171.png" ContentType="image/png"/>
  <Override PartName="/ppt/media/image224.png" ContentType="image/png"/>
  <Override PartName="/ppt/media/image223.png" ContentType="image/png"/>
  <Override PartName="/ppt/media/image168.png" ContentType="image/png"/>
  <Override PartName="/ppt/media/image167.png" ContentType="image/png"/>
  <Override PartName="/ppt/media/image166.png" ContentType="image/png"/>
  <Override PartName="/ppt/media/image165.png" ContentType="image/png"/>
  <Override PartName="/ppt/media/image163.png" ContentType="image/png"/>
  <Override PartName="/ppt/media/image162.png" ContentType="image/png"/>
  <Override PartName="/ppt/media/image160.png" ContentType="image/png"/>
  <Override PartName="/ppt/media/image149.png" ContentType="image/png"/>
  <Override PartName="/ppt/media/image52.png" ContentType="image/png"/>
  <Override PartName="/ppt/media/image148.png" ContentType="image/png"/>
  <Override PartName="/ppt/media/image51.png" ContentType="image/png"/>
  <Override PartName="/ppt/media/image147.png" ContentType="image/png"/>
  <Override PartName="/ppt/media/image50.png" ContentType="image/png"/>
  <Override PartName="/ppt/media/image146.png" ContentType="image/png"/>
  <Override PartName="/ppt/media/image45.png" ContentType="image/png"/>
  <Override PartName="/ppt/media/image246.jpeg" ContentType="image/jpeg"/>
  <Override PartName="/ppt/media/image142.png" ContentType="image/png"/>
  <Override PartName="/ppt/media/image141.png" ContentType="image/png"/>
  <Override PartName="/ppt/media/image140.png" ContentType="image/png"/>
  <Override PartName="/ppt/media/image139.png" ContentType="image/png"/>
  <Override PartName="/ppt/media/image42.png" ContentType="image/png"/>
  <Override PartName="/ppt/media/image234.tif" ContentType="image/tiff"/>
  <Override PartName="/ppt/media/image138.png" ContentType="image/png"/>
  <Override PartName="/ppt/media/image41.png" ContentType="image/png"/>
  <Override PartName="/ppt/media/image137.png" ContentType="image/png"/>
  <Override PartName="/ppt/media/image136.png" ContentType="image/png"/>
  <Override PartName="/ppt/media/image110.png" ContentType="image/png"/>
  <Override PartName="/ppt/media/image164.jpeg" ContentType="image/jpeg"/>
  <Override PartName="/ppt/media/image135.png" ContentType="image/png"/>
  <Override PartName="/ppt/media/image197.png" ContentType="image/png"/>
  <Override PartName="/ppt/media/image129.png" ContentType="image/png"/>
  <Override PartName="/ppt/media/image196.png" ContentType="image/png"/>
  <Override PartName="/ppt/media/image128.png" ContentType="image/png"/>
  <Override PartName="/ppt/media/image9.png" ContentType="image/png"/>
  <Override PartName="/ppt/media/image31.png" ContentType="image/png"/>
  <Override PartName="/ppt/media/image43.png" ContentType="image/png"/>
  <Override PartName="/ppt/media/image195.png" ContentType="image/png"/>
  <Override PartName="/ppt/media/image127.png" ContentType="image/png"/>
  <Override PartName="/ppt/media/image53.png" ContentType="image/png"/>
  <Override PartName="/ppt/media/image12.tif" ContentType="image/tiff"/>
  <Override PartName="/ppt/media/image10.png" ContentType="image/png"/>
  <Override PartName="/ppt/media/image107.png" ContentType="image/png"/>
  <Override PartName="/ppt/media/image175.png" ContentType="image/png"/>
  <Override PartName="/ppt/media/image15.tif" ContentType="image/tiff"/>
  <Override PartName="/ppt/media/image1.png" ContentType="image/png"/>
  <Override PartName="/ppt/media/image153.png" ContentType="image/png"/>
  <Override PartName="/ppt/media/image40.tif" ContentType="image/tiff"/>
  <Override PartName="/ppt/media/image225.png" ContentType="image/png"/>
  <Override PartName="/ppt/media/image39.png" ContentType="image/png"/>
  <Override PartName="/ppt/media/image207.png" ContentType="image/png"/>
  <Override PartName="/ppt/media/image22.tif" ContentType="image/tiff"/>
  <Override PartName="/ppt/media/image20.png" ContentType="image/png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40.xml" ContentType="application/vnd.openxmlformats-officedocument.presentationml.slide+xml"/>
  <Override PartName="/ppt/slides/slide6.xml" ContentType="application/vnd.openxmlformats-officedocument.presentationml.slide+xml"/>
  <Override PartName="/ppt/slides/slide41.xml" ContentType="application/vnd.openxmlformats-officedocument.presentationml.slide+xml"/>
  <Override PartName="/ppt/slides/slide7.xml" ContentType="application/vnd.openxmlformats-officedocument.presentationml.slide+xml"/>
  <Override PartName="/ppt/slides/slide42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39.xml" ContentType="application/vnd.openxmlformats-officedocument.presentationml.slide+xml"/>
  <Override PartName="/ppt/slides/slide50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48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_rels/slide10.xml.rels" ContentType="application/vnd.openxmlformats-package.relationships+xml"/>
  <Override PartName="/ppt/slides/_rels/slide32.xml.rels" ContentType="application/vnd.openxmlformats-package.relationships+xml"/>
  <Override PartName="/ppt/slides/_rels/slide16.xml.rels" ContentType="application/vnd.openxmlformats-package.relationships+xml"/>
  <Override PartName="/ppt/slides/_rels/slide25.xml.rels" ContentType="application/vnd.openxmlformats-package.relationships+xml"/>
  <Override PartName="/ppt/slides/_rels/slide47.xml.rels" ContentType="application/vnd.openxmlformats-package.relationships+xml"/>
  <Override PartName="/ppt/slides/_rels/slide54.xml.rels" ContentType="application/vnd.openxmlformats-package.relationships+xml"/>
  <Override PartName="/ppt/slides/_rels/slide4.xml.rels" ContentType="application/vnd.openxmlformats-package.relationships+xml"/>
  <Override PartName="/ppt/slides/_rels/slide8.xml.rels" ContentType="application/vnd.openxmlformats-package.relationships+xml"/>
  <Override PartName="/ppt/slides/_rels/slide43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21.xml.rels" ContentType="application/vnd.openxmlformats-package.relationships+xml"/>
  <Override PartName="/ppt/slides/_rels/slide27.xml.rels" ContentType="application/vnd.openxmlformats-package.relationships+xml"/>
  <Override PartName="/ppt/slides/_rels/slide11.xml.rels" ContentType="application/vnd.openxmlformats-package.relationships+xml"/>
  <Override PartName="/ppt/slides/_rels/slide17.xml.rels" ContentType="application/vnd.openxmlformats-package.relationships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44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28.xml.rels" ContentType="application/vnd.openxmlformats-package.relationships+xml"/>
  <Override PartName="/ppt/slides/_rels/slide12.xml.rels" ContentType="application/vnd.openxmlformats-package.relationships+xml"/>
  <Override PartName="/ppt/slides/_rels/slide18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34.xml.rels" ContentType="application/vnd.openxmlformats-package.relationships+xml"/>
  <Override PartName="/ppt/slides/_rels/slide50.xml.rels" ContentType="application/vnd.openxmlformats-package.relationships+xml"/>
  <Override PartName="/ppt/slides/_rels/slide49.xml.rels" ContentType="application/vnd.openxmlformats-package.relationships+xml"/>
  <Override PartName="/ppt/slides/_rels/slide41.xml.rels" ContentType="application/vnd.openxmlformats-package.relationships+xml"/>
  <Override PartName="/ppt/slides/_rels/slide6.xml.rels" ContentType="application/vnd.openxmlformats-package.relationships+xml"/>
  <Override PartName="/ppt/slides/_rels/slide52.xml.rels" ContentType="application/vnd.openxmlformats-package.relationships+xml"/>
  <Override PartName="/ppt/slides/_rels/slide45.xml.rels" ContentType="application/vnd.openxmlformats-package.relationships+xml"/>
  <Override PartName="/ppt/slides/_rels/slide14.xml.rels" ContentType="application/vnd.openxmlformats-package.relationships+xml"/>
  <Override PartName="/ppt/slides/_rels/slide30.xml.rels" ContentType="application/vnd.openxmlformats-package.relationships+xml"/>
  <Override PartName="/ppt/slides/_rels/slide29.xml.rels" ContentType="application/vnd.openxmlformats-package.relationships+xml"/>
  <Override PartName="/ppt/slides/_rels/slide38.xml.rels" ContentType="application/vnd.openxmlformats-package.relationships+xml"/>
  <Override PartName="/ppt/slides/_rels/slide23.xml.rels" ContentType="application/vnd.openxmlformats-package.relationships+xml"/>
  <Override PartName="/ppt/slides/_rels/slide46.xml.rels" ContentType="application/vnd.openxmlformats-package.relationships+xml"/>
  <Override PartName="/ppt/slides/_rels/slide53.xml.rels" ContentType="application/vnd.openxmlformats-package.relationships+xml"/>
  <Override PartName="/ppt/slides/_rels/slide1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51.xml.rels" ContentType="application/vnd.openxmlformats-package.relationships+xml"/>
  <Override PartName="/ppt/slides/_rels/slide35.xml.rels" ContentType="application/vnd.openxmlformats-package.relationships+xml"/>
  <Override PartName="/ppt/slides/_rels/slide42.xml.rels" ContentType="application/vnd.openxmlformats-package.relationships+xml"/>
  <Override PartName="/ppt/slides/_rels/slide40.xml.rels" ContentType="application/vnd.openxmlformats-package.relationships+xml"/>
  <Override PartName="/ppt/slides/_rels/slide55.xml.rels" ContentType="application/vnd.openxmlformats-package.relationships+xml"/>
  <Override PartName="/ppt/slides/_rels/slide5.xml.rels" ContentType="application/vnd.openxmlformats-package.relationships+xml"/>
  <Override PartName="/ppt/slides/_rels/slide33.xml.rels" ContentType="application/vnd.openxmlformats-package.relationships+xml"/>
  <Override PartName="/ppt/slides/_rels/slide48.xml.rels" ContentType="application/vnd.openxmlformats-package.relationships+xml"/>
  <Override PartName="/ppt/slides/_rels/slide24.xml.rels" ContentType="application/vnd.openxmlformats-package.relationships+xml"/>
  <Override PartName="/ppt/slides/_rels/slide39.xml.rels" ContentType="application/vnd.openxmlformats-package.relationships+xml"/>
  <Override PartName="/ppt/slides/_rels/slide15.xml.rels" ContentType="application/vnd.openxmlformats-package.relationships+xml"/>
  <Override PartName="/ppt/slides/_rels/slide31.xml.rels" ContentType="application/vnd.openxmlformats-package.relationships+xml"/>
  <Override PartName="/ppt/slides/slide30.xml" ContentType="application/vnd.openxmlformats-officedocument.presentationml.slide+xml"/>
  <Override PartName="/ppt/slides/slide49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s/slide47.xml" ContentType="application/vnd.openxmlformats-officedocument.presentationml.slide+xml"/>
  <Override PartName="/ppt/slides/slide9.xml" ContentType="application/vnd.openxmlformats-officedocument.presentationml.slide+xml"/>
  <Override PartName="/ppt/slides/slide44.xml" ContentType="application/vnd.openxmlformats-officedocument.presentationml.slide+xml"/>
  <Override PartName="/ppt/slides/slide8.xml" ContentType="application/vnd.openxmlformats-officedocument.presentationml.slide+xml"/>
  <Override PartName="/ppt/slides/slide4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officedocument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</p:sldIdLst>
  <p:sldSz cx="24384000" cy="13716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2244888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967320" y="7837920"/>
            <a:ext cx="2244888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96732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1247040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body"/>
          </p:nvPr>
        </p:nvSpPr>
        <p:spPr>
          <a:xfrm>
            <a:off x="8557560" y="22471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16147800" y="22471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6" name="PlaceHolder 5"/>
          <p:cNvSpPr>
            <a:spLocks noGrp="1"/>
          </p:cNvSpPr>
          <p:nvPr>
            <p:ph type="body"/>
          </p:nvPr>
        </p:nvSpPr>
        <p:spPr>
          <a:xfrm>
            <a:off x="967320" y="78379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8557560" y="78379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body"/>
          </p:nvPr>
        </p:nvSpPr>
        <p:spPr>
          <a:xfrm>
            <a:off x="16147800" y="78379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967320" y="2247120"/>
            <a:ext cx="22448880" cy="10703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2244888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subTitle"/>
          </p:nvPr>
        </p:nvSpPr>
        <p:spPr>
          <a:xfrm>
            <a:off x="4077720" y="194400"/>
            <a:ext cx="17359200" cy="6594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96732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ubTitle"/>
          </p:nvPr>
        </p:nvSpPr>
        <p:spPr>
          <a:xfrm>
            <a:off x="967320" y="2247120"/>
            <a:ext cx="22448880" cy="10703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1247040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967320" y="7837920"/>
            <a:ext cx="2244888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2244888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967320" y="7837920"/>
            <a:ext cx="2244888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96732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1247040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8557560" y="22471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16147800" y="22471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967320" y="78379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body"/>
          </p:nvPr>
        </p:nvSpPr>
        <p:spPr>
          <a:xfrm>
            <a:off x="8557560" y="78379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9" name="PlaceHolder 7"/>
          <p:cNvSpPr>
            <a:spLocks noGrp="1"/>
          </p:cNvSpPr>
          <p:nvPr>
            <p:ph type="body"/>
          </p:nvPr>
        </p:nvSpPr>
        <p:spPr>
          <a:xfrm>
            <a:off x="16147800" y="78379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subTitle"/>
          </p:nvPr>
        </p:nvSpPr>
        <p:spPr>
          <a:xfrm>
            <a:off x="967320" y="2247120"/>
            <a:ext cx="22448880" cy="10703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2244888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2244888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subTitle"/>
          </p:nvPr>
        </p:nvSpPr>
        <p:spPr>
          <a:xfrm>
            <a:off x="4077720" y="194400"/>
            <a:ext cx="17359200" cy="6594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96732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1247040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967320" y="7837920"/>
            <a:ext cx="2244888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2244888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967320" y="7837920"/>
            <a:ext cx="2244888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2" name="PlaceHolder 4"/>
          <p:cNvSpPr>
            <a:spLocks noGrp="1"/>
          </p:cNvSpPr>
          <p:nvPr>
            <p:ph type="body"/>
          </p:nvPr>
        </p:nvSpPr>
        <p:spPr>
          <a:xfrm>
            <a:off x="96732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3" name="PlaceHolder 5"/>
          <p:cNvSpPr>
            <a:spLocks noGrp="1"/>
          </p:cNvSpPr>
          <p:nvPr>
            <p:ph type="body"/>
          </p:nvPr>
        </p:nvSpPr>
        <p:spPr>
          <a:xfrm>
            <a:off x="1247040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8557560" y="22471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16147800" y="22471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body"/>
          </p:nvPr>
        </p:nvSpPr>
        <p:spPr>
          <a:xfrm>
            <a:off x="967320" y="78379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29" name="PlaceHolder 6"/>
          <p:cNvSpPr>
            <a:spLocks noGrp="1"/>
          </p:cNvSpPr>
          <p:nvPr>
            <p:ph type="body"/>
          </p:nvPr>
        </p:nvSpPr>
        <p:spPr>
          <a:xfrm>
            <a:off x="8557560" y="78379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0" name="PlaceHolder 7"/>
          <p:cNvSpPr>
            <a:spLocks noGrp="1"/>
          </p:cNvSpPr>
          <p:nvPr>
            <p:ph type="body"/>
          </p:nvPr>
        </p:nvSpPr>
        <p:spPr>
          <a:xfrm>
            <a:off x="16147800" y="7837920"/>
            <a:ext cx="722844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subTitle"/>
          </p:nvPr>
        </p:nvSpPr>
        <p:spPr>
          <a:xfrm>
            <a:off x="4077720" y="194400"/>
            <a:ext cx="17359200" cy="65944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96732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10703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12470400" y="78379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12470400" y="2247120"/>
            <a:ext cx="1095480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967320" y="7837920"/>
            <a:ext cx="22448880" cy="5105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slideLayout" Target="../slideLayouts/slideLayout1.xml"/><Relationship Id="rId12" Type="http://schemas.openxmlformats.org/officeDocument/2006/relationships/slideLayout" Target="../slideLayouts/slideLayout2.xml"/><Relationship Id="rId13" Type="http://schemas.openxmlformats.org/officeDocument/2006/relationships/slideLayout" Target="../slideLayouts/slideLayout3.xml"/><Relationship Id="rId14" Type="http://schemas.openxmlformats.org/officeDocument/2006/relationships/slideLayout" Target="../slideLayouts/slideLayout4.xml"/><Relationship Id="rId15" Type="http://schemas.openxmlformats.org/officeDocument/2006/relationships/slideLayout" Target="../slideLayouts/slideLayout5.xml"/><Relationship Id="rId16" Type="http://schemas.openxmlformats.org/officeDocument/2006/relationships/slideLayout" Target="../slideLayouts/slideLayout6.xml"/><Relationship Id="rId17" Type="http://schemas.openxmlformats.org/officeDocument/2006/relationships/slideLayout" Target="../slideLayouts/slideLayout7.xml"/><Relationship Id="rId18" Type="http://schemas.openxmlformats.org/officeDocument/2006/relationships/slideLayout" Target="../slideLayouts/slideLayout8.xml"/><Relationship Id="rId1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11.xml"/><Relationship Id="rId22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 hidden="1"/>
          <p:cNvSpPr/>
          <p:nvPr/>
        </p:nvSpPr>
        <p:spPr>
          <a:xfrm>
            <a:off x="6796800" y="13044240"/>
            <a:ext cx="11125080" cy="46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Helvetica Neue Light"/>
                <a:ea typeface="Helvetica Neue Light"/>
              </a:rPr>
              <a:t>Hyper-Kamiokande — CS IN2P3 October 2021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1" name="Image" descr="Image"/>
          <p:cNvPicPr/>
          <p:nvPr/>
        </p:nvPicPr>
        <p:blipFill>
          <a:blip r:embed="rId2"/>
          <a:stretch/>
        </p:blipFill>
        <p:spPr>
          <a:xfrm>
            <a:off x="87840" y="12572640"/>
            <a:ext cx="4015440" cy="1158120"/>
          </a:xfrm>
          <a:prstGeom prst="rect">
            <a:avLst/>
          </a:prstGeom>
          <a:ln w="12600">
            <a:noFill/>
          </a:ln>
        </p:spPr>
      </p:pic>
      <p:pic>
        <p:nvPicPr>
          <p:cNvPr id="2" name="Image" descr="Image"/>
          <p:cNvPicPr/>
          <p:nvPr/>
        </p:nvPicPr>
        <p:blipFill>
          <a:blip r:embed="rId3"/>
          <a:stretch/>
        </p:blipFill>
        <p:spPr>
          <a:xfrm>
            <a:off x="17473320" y="11485800"/>
            <a:ext cx="3976560" cy="2087640"/>
          </a:xfrm>
          <a:prstGeom prst="rect">
            <a:avLst/>
          </a:prstGeom>
          <a:ln w="12600">
            <a:noFill/>
          </a:ln>
        </p:spPr>
      </p:pic>
      <p:sp>
        <p:nvSpPr>
          <p:cNvPr id="3" name="PlaceHolder 2"/>
          <p:cNvSpPr>
            <a:spLocks noGrp="1"/>
          </p:cNvSpPr>
          <p:nvPr>
            <p:ph type="title"/>
          </p:nvPr>
        </p:nvSpPr>
        <p:spPr>
          <a:xfrm>
            <a:off x="1778040" y="2298600"/>
            <a:ext cx="20827800" cy="4647960"/>
          </a:xfrm>
          <a:prstGeom prst="rect">
            <a:avLst/>
          </a:prstGeom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12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Title Text</a:t>
            </a:r>
            <a:endParaRPr b="0" lang="en-US" sz="11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body"/>
          </p:nvPr>
        </p:nvSpPr>
        <p:spPr>
          <a:xfrm>
            <a:off x="1778040" y="7074000"/>
            <a:ext cx="20827800" cy="158724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 marL="432000" indent="-324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One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Two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Three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Four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Five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5" name="Image" descr="Image"/>
          <p:cNvPicPr/>
          <p:nvPr/>
        </p:nvPicPr>
        <p:blipFill>
          <a:blip r:embed="rId4"/>
          <a:stretch/>
        </p:blipFill>
        <p:spPr>
          <a:xfrm>
            <a:off x="78480" y="66600"/>
            <a:ext cx="6873120" cy="1982880"/>
          </a:xfrm>
          <a:prstGeom prst="rect">
            <a:avLst/>
          </a:prstGeom>
          <a:ln w="12600">
            <a:noFill/>
          </a:ln>
        </p:spPr>
      </p:pic>
      <p:pic>
        <p:nvPicPr>
          <p:cNvPr id="6" name="Image" descr="Image"/>
          <p:cNvPicPr/>
          <p:nvPr/>
        </p:nvPicPr>
        <p:blipFill>
          <a:blip r:embed="rId5"/>
          <a:stretch/>
        </p:blipFill>
        <p:spPr>
          <a:xfrm>
            <a:off x="6863760" y="11537280"/>
            <a:ext cx="3566160" cy="1984680"/>
          </a:xfrm>
          <a:prstGeom prst="rect">
            <a:avLst/>
          </a:prstGeom>
          <a:ln w="12600">
            <a:noFill/>
          </a:ln>
        </p:spPr>
      </p:pic>
      <p:pic>
        <p:nvPicPr>
          <p:cNvPr id="7" name="Image" descr="Image"/>
          <p:cNvPicPr/>
          <p:nvPr/>
        </p:nvPicPr>
        <p:blipFill>
          <a:blip r:embed="rId6"/>
          <a:stretch/>
        </p:blipFill>
        <p:spPr>
          <a:xfrm>
            <a:off x="21038760" y="11673720"/>
            <a:ext cx="3081960" cy="1711800"/>
          </a:xfrm>
          <a:prstGeom prst="rect">
            <a:avLst/>
          </a:prstGeom>
          <a:ln w="12600">
            <a:noFill/>
          </a:ln>
        </p:spPr>
      </p:pic>
      <p:pic>
        <p:nvPicPr>
          <p:cNvPr id="8" name="Image" descr="Image"/>
          <p:cNvPicPr/>
          <p:nvPr/>
        </p:nvPicPr>
        <p:blipFill>
          <a:blip r:embed="rId7"/>
          <a:stretch/>
        </p:blipFill>
        <p:spPr>
          <a:xfrm>
            <a:off x="4323240" y="12210120"/>
            <a:ext cx="2197080" cy="1000800"/>
          </a:xfrm>
          <a:prstGeom prst="rect">
            <a:avLst/>
          </a:prstGeom>
          <a:ln w="12600">
            <a:noFill/>
          </a:ln>
        </p:spPr>
      </p:pic>
      <p:pic>
        <p:nvPicPr>
          <p:cNvPr id="9" name="Image" descr="Image"/>
          <p:cNvPicPr/>
          <p:nvPr/>
        </p:nvPicPr>
        <p:blipFill>
          <a:blip r:embed="rId8"/>
          <a:stretch/>
        </p:blipFill>
        <p:spPr>
          <a:xfrm>
            <a:off x="10930680" y="11844000"/>
            <a:ext cx="3157560" cy="1371240"/>
          </a:xfrm>
          <a:prstGeom prst="rect">
            <a:avLst/>
          </a:prstGeom>
          <a:ln w="12600">
            <a:noFill/>
          </a:ln>
        </p:spPr>
      </p:pic>
      <p:pic>
        <p:nvPicPr>
          <p:cNvPr id="10" name="Image" descr="Image"/>
          <p:cNvPicPr/>
          <p:nvPr/>
        </p:nvPicPr>
        <p:blipFill>
          <a:blip r:embed="rId9"/>
          <a:stretch/>
        </p:blipFill>
        <p:spPr>
          <a:xfrm>
            <a:off x="14820840" y="11938320"/>
            <a:ext cx="2944440" cy="1182600"/>
          </a:xfrm>
          <a:prstGeom prst="rect">
            <a:avLst/>
          </a:prstGeom>
          <a:ln w="12600">
            <a:noFill/>
          </a:ln>
        </p:spPr>
      </p:pic>
      <p:pic>
        <p:nvPicPr>
          <p:cNvPr id="11" name="Image" descr="Image"/>
          <p:cNvPicPr/>
          <p:nvPr/>
        </p:nvPicPr>
        <p:blipFill>
          <a:blip r:embed="rId10"/>
          <a:stretch/>
        </p:blipFill>
        <p:spPr>
          <a:xfrm>
            <a:off x="226080" y="12004200"/>
            <a:ext cx="3753720" cy="1413000"/>
          </a:xfrm>
          <a:prstGeom prst="rect">
            <a:avLst/>
          </a:prstGeom>
          <a:ln w="12600">
            <a:noFill/>
          </a:ln>
        </p:spPr>
      </p:pic>
      <p:sp>
        <p:nvSpPr>
          <p:cNvPr id="12" name="PlaceHolder 4"/>
          <p:cNvSpPr>
            <a:spLocks noGrp="1"/>
          </p:cNvSpPr>
          <p:nvPr>
            <p:ph type="sldNum"/>
          </p:nvPr>
        </p:nvSpPr>
        <p:spPr>
          <a:xfrm>
            <a:off x="11959200" y="13080960"/>
            <a:ext cx="452880" cy="46080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11"/>
    <p:sldLayoutId id="2147483650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  <p:sldLayoutId id="2147483660" r:id="rId2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CustomShape 1"/>
          <p:cNvSpPr/>
          <p:nvPr/>
        </p:nvSpPr>
        <p:spPr>
          <a:xfrm>
            <a:off x="6796800" y="13044240"/>
            <a:ext cx="11125080" cy="46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Helvetica Neue Light"/>
                <a:ea typeface="Helvetica Neue Light"/>
              </a:rPr>
              <a:t>Hyper-Kamiokande — CS IN2P3 October 2022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50" name="Image" descr="Image"/>
          <p:cNvPicPr/>
          <p:nvPr/>
        </p:nvPicPr>
        <p:blipFill>
          <a:blip r:embed="rId2"/>
          <a:stretch/>
        </p:blipFill>
        <p:spPr>
          <a:xfrm>
            <a:off x="87840" y="12572640"/>
            <a:ext cx="4015440" cy="1158120"/>
          </a:xfrm>
          <a:prstGeom prst="rect">
            <a:avLst/>
          </a:prstGeom>
          <a:ln w="12600">
            <a:noFill/>
          </a:ln>
        </p:spPr>
      </p:pic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22448880" cy="1070352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One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Two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Three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Four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Five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sldNum"/>
          </p:nvPr>
        </p:nvSpPr>
        <p:spPr>
          <a:xfrm>
            <a:off x="23289120" y="13044240"/>
            <a:ext cx="452880" cy="46080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Title Text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6796800" y="13044240"/>
            <a:ext cx="11125080" cy="460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Helvetica Neue Light"/>
                <a:ea typeface="Helvetica Neue Light"/>
              </a:rPr>
              <a:t>Hyper-Kamiokande — CS IN2P3 October 2022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91" name="Image" descr="Image"/>
          <p:cNvPicPr/>
          <p:nvPr/>
        </p:nvPicPr>
        <p:blipFill>
          <a:blip r:embed="rId2"/>
          <a:stretch/>
        </p:blipFill>
        <p:spPr>
          <a:xfrm>
            <a:off x="87840" y="12572640"/>
            <a:ext cx="4015440" cy="1158120"/>
          </a:xfrm>
          <a:prstGeom prst="rect">
            <a:avLst/>
          </a:prstGeom>
          <a:ln w="12600">
            <a:noFill/>
          </a:ln>
        </p:spPr>
      </p:pic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967320" y="2247120"/>
            <a:ext cx="22448880" cy="1070352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pPr marL="432000" indent="-324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One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Two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Three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Four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Body Level Five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sldNum"/>
          </p:nvPr>
        </p:nvSpPr>
        <p:spPr>
          <a:xfrm>
            <a:off x="23289120" y="13044240"/>
            <a:ext cx="452880" cy="460800"/>
          </a:xfrm>
          <a:prstGeom prst="rect">
            <a:avLst/>
          </a:prstGeom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title"/>
          </p:nvPr>
        </p:nvSpPr>
        <p:spPr>
          <a:xfrm>
            <a:off x="4077720" y="194400"/>
            <a:ext cx="17359200" cy="1422360"/>
          </a:xfrm>
          <a:prstGeom prst="rect">
            <a:avLst/>
          </a:prstGeom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Title Text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3.png"/><Relationship Id="rId2" Type="http://schemas.openxmlformats.org/officeDocument/2006/relationships/image" Target="../media/image114.png"/><Relationship Id="rId3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5.png"/><Relationship Id="rId2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16.png"/><Relationship Id="rId2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17.png"/><Relationship Id="rId2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18.png"/><Relationship Id="rId2" Type="http://schemas.openxmlformats.org/officeDocument/2006/relationships/slideLayout" Target="../slideLayouts/slideLayout1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19.png"/><Relationship Id="rId2" Type="http://schemas.openxmlformats.org/officeDocument/2006/relationships/image" Target="../media/image120.png"/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8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26.png"/><Relationship Id="rId2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27.png"/><Relationship Id="rId2" Type="http://schemas.openxmlformats.org/officeDocument/2006/relationships/image" Target="../media/image128.png"/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image" Target="../media/image131.png"/><Relationship Id="rId6" Type="http://schemas.openxmlformats.org/officeDocument/2006/relationships/image" Target="../media/image132.png"/><Relationship Id="rId7" Type="http://schemas.openxmlformats.org/officeDocument/2006/relationships/image" Target="../media/image133.png"/><Relationship Id="rId8" Type="http://schemas.openxmlformats.org/officeDocument/2006/relationships/image" Target="../media/image134.png"/><Relationship Id="rId9" Type="http://schemas.openxmlformats.org/officeDocument/2006/relationships/image" Target="../media/image135.png"/><Relationship Id="rId10" Type="http://schemas.openxmlformats.org/officeDocument/2006/relationships/image" Target="../media/image136.png"/><Relationship Id="rId11" Type="http://schemas.openxmlformats.org/officeDocument/2006/relationships/image" Target="../media/image137.png"/><Relationship Id="rId12" Type="http://schemas.openxmlformats.org/officeDocument/2006/relationships/image" Target="../media/image138.png"/><Relationship Id="rId13" Type="http://schemas.openxmlformats.org/officeDocument/2006/relationships/image" Target="../media/image139.png"/><Relationship Id="rId14" Type="http://schemas.openxmlformats.org/officeDocument/2006/relationships/image" Target="../media/image140.png"/><Relationship Id="rId15" Type="http://schemas.openxmlformats.org/officeDocument/2006/relationships/image" Target="../media/image141.png"/><Relationship Id="rId16" Type="http://schemas.openxmlformats.org/officeDocument/2006/relationships/image" Target="../media/image142.png"/><Relationship Id="rId17" Type="http://schemas.openxmlformats.org/officeDocument/2006/relationships/image" Target="../media/image143.png"/><Relationship Id="rId18" Type="http://schemas.openxmlformats.org/officeDocument/2006/relationships/image" Target="../media/image144.png"/><Relationship Id="rId19" Type="http://schemas.openxmlformats.org/officeDocument/2006/relationships/image" Target="../media/image145.png"/><Relationship Id="rId20" Type="http://schemas.openxmlformats.org/officeDocument/2006/relationships/image" Target="../media/image146.png"/><Relationship Id="rId21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47.png"/><Relationship Id="rId2" Type="http://schemas.openxmlformats.org/officeDocument/2006/relationships/image" Target="../media/image148.png"/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hyperlink" Target="https://arxiv.org/abs/2103.13910" TargetMode="External"/><Relationship Id="rId6" Type="http://schemas.openxmlformats.org/officeDocument/2006/relationships/image" Target="../media/image151.png"/><Relationship Id="rId7" Type="http://schemas.openxmlformats.org/officeDocument/2006/relationships/image" Target="../media/image152.png"/><Relationship Id="rId8" Type="http://schemas.openxmlformats.org/officeDocument/2006/relationships/image" Target="../media/image153.png"/><Relationship Id="rId9" Type="http://schemas.openxmlformats.org/officeDocument/2006/relationships/image" Target="../media/image154.png"/><Relationship Id="rId10" Type="http://schemas.openxmlformats.org/officeDocument/2006/relationships/hyperlink" Target="https://indico.cern.ch/event/1065120/contributions/4481141/attachments/2317669/3963996/Neutrino_Panel_White_Paper.pdf" TargetMode="External"/><Relationship Id="rId11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55.png"/><Relationship Id="rId2" Type="http://schemas.openxmlformats.org/officeDocument/2006/relationships/image" Target="../media/image156.png"/><Relationship Id="rId3" Type="http://schemas.openxmlformats.org/officeDocument/2006/relationships/image" Target="../media/image157.png"/><Relationship Id="rId4" Type="http://schemas.openxmlformats.org/officeDocument/2006/relationships/image" Target="../media/image158.png"/><Relationship Id="rId5" Type="http://schemas.openxmlformats.org/officeDocument/2006/relationships/image" Target="../media/image159.png"/><Relationship Id="rId6" Type="http://schemas.openxmlformats.org/officeDocument/2006/relationships/image" Target="../media/image160.png"/><Relationship Id="rId7" Type="http://schemas.openxmlformats.org/officeDocument/2006/relationships/image" Target="../media/image161.tif"/><Relationship Id="rId8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162.png"/><Relationship Id="rId2" Type="http://schemas.openxmlformats.org/officeDocument/2006/relationships/image" Target="../media/image163.png"/><Relationship Id="rId3" Type="http://schemas.openxmlformats.org/officeDocument/2006/relationships/hyperlink" Target="https://arxiv.org/abs/2103.13910" TargetMode="External"/><Relationship Id="rId4" Type="http://schemas.openxmlformats.org/officeDocument/2006/relationships/image" Target="../media/image164.jpeg"/><Relationship Id="rId5" Type="http://schemas.openxmlformats.org/officeDocument/2006/relationships/hyperlink" Target="https://doi.org/10.1016/j.nuclphysb.2007.02.019" TargetMode="External"/><Relationship Id="rId6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165.png"/><Relationship Id="rId2" Type="http://schemas.openxmlformats.org/officeDocument/2006/relationships/image" Target="../media/image166.png"/><Relationship Id="rId3" Type="http://schemas.openxmlformats.org/officeDocument/2006/relationships/image" Target="../media/image167.png"/><Relationship Id="rId4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168.png"/><Relationship Id="rId2" Type="http://schemas.openxmlformats.org/officeDocument/2006/relationships/hyperlink" Target="https://arxiv.org/abs/2101.05269" TargetMode="External"/><Relationship Id="rId3" Type="http://schemas.openxmlformats.org/officeDocument/2006/relationships/image" Target="../media/image169.png"/><Relationship Id="rId4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170.png"/><Relationship Id="rId2" Type="http://schemas.openxmlformats.org/officeDocument/2006/relationships/image" Target="../media/image171.png"/><Relationship Id="rId3" Type="http://schemas.openxmlformats.org/officeDocument/2006/relationships/image" Target="../media/image172.png"/><Relationship Id="rId4" Type="http://schemas.openxmlformats.org/officeDocument/2006/relationships/image" Target="../media/image173.png"/><Relationship Id="rId5" Type="http://schemas.openxmlformats.org/officeDocument/2006/relationships/image" Target="../media/image174.png"/><Relationship Id="rId6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175.png"/><Relationship Id="rId2" Type="http://schemas.openxmlformats.org/officeDocument/2006/relationships/image" Target="../media/image176.png"/><Relationship Id="rId3" Type="http://schemas.openxmlformats.org/officeDocument/2006/relationships/image" Target="../media/image177.png"/><Relationship Id="rId4" Type="http://schemas.openxmlformats.org/officeDocument/2006/relationships/image" Target="../media/image178.tif"/><Relationship Id="rId5" Type="http://schemas.openxmlformats.org/officeDocument/2006/relationships/image" Target="../media/image179.png"/><Relationship Id="rId6" Type="http://schemas.openxmlformats.org/officeDocument/2006/relationships/image" Target="../media/image180.png"/><Relationship Id="rId7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181.png"/><Relationship Id="rId2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2.tif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tif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Relationship Id="rId11" Type="http://schemas.openxmlformats.org/officeDocument/2006/relationships/image" Target="../media/image22.tif"/><Relationship Id="rId12" Type="http://schemas.openxmlformats.org/officeDocument/2006/relationships/image" Target="../media/image23.png"/><Relationship Id="rId13" Type="http://schemas.openxmlformats.org/officeDocument/2006/relationships/image" Target="../media/image24.pn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png"/><Relationship Id="rId17" Type="http://schemas.openxmlformats.org/officeDocument/2006/relationships/image" Target="../media/image28.png"/><Relationship Id="rId18" Type="http://schemas.openxmlformats.org/officeDocument/2006/relationships/image" Target="../media/image29.tif"/><Relationship Id="rId19" Type="http://schemas.openxmlformats.org/officeDocument/2006/relationships/image" Target="../media/image30.png"/><Relationship Id="rId20" Type="http://schemas.openxmlformats.org/officeDocument/2006/relationships/image" Target="../media/image31.png"/><Relationship Id="rId21" Type="http://schemas.openxmlformats.org/officeDocument/2006/relationships/image" Target="../media/image32.png"/><Relationship Id="rId22" Type="http://schemas.openxmlformats.org/officeDocument/2006/relationships/image" Target="../media/image33.png"/><Relationship Id="rId23" Type="http://schemas.openxmlformats.org/officeDocument/2006/relationships/image" Target="../media/image34.png"/><Relationship Id="rId24" Type="http://schemas.openxmlformats.org/officeDocument/2006/relationships/image" Target="../media/image35.png"/><Relationship Id="rId25" Type="http://schemas.openxmlformats.org/officeDocument/2006/relationships/image" Target="../media/image36.png"/><Relationship Id="rId26" Type="http://schemas.openxmlformats.org/officeDocument/2006/relationships/image" Target="../media/image37.png"/><Relationship Id="rId27" Type="http://schemas.openxmlformats.org/officeDocument/2006/relationships/image" Target="../media/image38.png"/><Relationship Id="rId28" Type="http://schemas.openxmlformats.org/officeDocument/2006/relationships/image" Target="../media/image39.png"/><Relationship Id="rId29" Type="http://schemas.openxmlformats.org/officeDocument/2006/relationships/slideLayout" Target="../slideLayouts/slideLayout1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182.png"/><Relationship Id="rId2" Type="http://schemas.openxmlformats.org/officeDocument/2006/relationships/image" Target="../media/image183.png"/><Relationship Id="rId3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184.png"/><Relationship Id="rId2" Type="http://schemas.openxmlformats.org/officeDocument/2006/relationships/image" Target="../media/image185.tif"/><Relationship Id="rId3" Type="http://schemas.openxmlformats.org/officeDocument/2006/relationships/slideLayout" Target="../slideLayouts/slideLayout1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186.png"/><Relationship Id="rId2" Type="http://schemas.openxmlformats.org/officeDocument/2006/relationships/image" Target="../media/image187.png"/><Relationship Id="rId3" Type="http://schemas.openxmlformats.org/officeDocument/2006/relationships/slideLayout" Target="../slideLayouts/slideLayout1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188.png"/><Relationship Id="rId2" Type="http://schemas.openxmlformats.org/officeDocument/2006/relationships/slideLayout" Target="../slideLayouts/slideLayout1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189.png"/><Relationship Id="rId2" Type="http://schemas.openxmlformats.org/officeDocument/2006/relationships/image" Target="../media/image190.png"/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5" Type="http://schemas.openxmlformats.org/officeDocument/2006/relationships/image" Target="../media/image193.png"/><Relationship Id="rId6" Type="http://schemas.openxmlformats.org/officeDocument/2006/relationships/slideLayout" Target="../slideLayouts/slideLayout1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194.png"/><Relationship Id="rId2" Type="http://schemas.openxmlformats.org/officeDocument/2006/relationships/slideLayout" Target="../slideLayouts/slideLayout27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195.png"/><Relationship Id="rId2" Type="http://schemas.openxmlformats.org/officeDocument/2006/relationships/image" Target="../media/image196.png"/><Relationship Id="rId3" Type="http://schemas.openxmlformats.org/officeDocument/2006/relationships/image" Target="../media/image197.png"/><Relationship Id="rId4" Type="http://schemas.openxmlformats.org/officeDocument/2006/relationships/image" Target="../media/image198.png"/><Relationship Id="rId5" Type="http://schemas.openxmlformats.org/officeDocument/2006/relationships/image" Target="../media/image199.png"/><Relationship Id="rId6" Type="http://schemas.openxmlformats.org/officeDocument/2006/relationships/slideLayout" Target="../slideLayouts/slideLayout1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200.png"/><Relationship Id="rId2" Type="http://schemas.openxmlformats.org/officeDocument/2006/relationships/image" Target="../media/image201.png"/><Relationship Id="rId3" Type="http://schemas.openxmlformats.org/officeDocument/2006/relationships/image" Target="../media/image202.png"/><Relationship Id="rId4" Type="http://schemas.openxmlformats.org/officeDocument/2006/relationships/slideLayout" Target="../slideLayouts/slideLayout1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203.png"/><Relationship Id="rId2" Type="http://schemas.openxmlformats.org/officeDocument/2006/relationships/image" Target="../media/image204.png"/><Relationship Id="rId3" Type="http://schemas.openxmlformats.org/officeDocument/2006/relationships/slideLayout" Target="../slideLayouts/slideLayout1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205.png"/><Relationship Id="rId2" Type="http://schemas.openxmlformats.org/officeDocument/2006/relationships/image" Target="../media/image206.png"/><Relationship Id="rId3" Type="http://schemas.openxmlformats.org/officeDocument/2006/relationships/image" Target="../media/image207.png"/><Relationship Id="rId4" Type="http://schemas.openxmlformats.org/officeDocument/2006/relationships/image" Target="../media/image208.png"/><Relationship Id="rId5" Type="http://schemas.openxmlformats.org/officeDocument/2006/relationships/image" Target="../media/image209.png"/><Relationship Id="rId6" Type="http://schemas.openxmlformats.org/officeDocument/2006/relationships/slideLayout" Target="../slideLayouts/slideLayout1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0.tif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53.png"/><Relationship Id="rId15" Type="http://schemas.openxmlformats.org/officeDocument/2006/relationships/image" Target="../media/image54.png"/><Relationship Id="rId16" Type="http://schemas.openxmlformats.org/officeDocument/2006/relationships/image" Target="../media/image55.png"/><Relationship Id="rId17" Type="http://schemas.openxmlformats.org/officeDocument/2006/relationships/image" Target="../media/image56.png"/><Relationship Id="rId18" Type="http://schemas.openxmlformats.org/officeDocument/2006/relationships/image" Target="../media/image57.png"/><Relationship Id="rId19" Type="http://schemas.openxmlformats.org/officeDocument/2006/relationships/slideLayout" Target="../slideLayouts/slideLayout1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210.png"/><Relationship Id="rId2" Type="http://schemas.openxmlformats.org/officeDocument/2006/relationships/image" Target="../media/image211.png"/><Relationship Id="rId3" Type="http://schemas.openxmlformats.org/officeDocument/2006/relationships/slideLayout" Target="../slideLayouts/slideLayout1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212.png"/><Relationship Id="rId2" Type="http://schemas.openxmlformats.org/officeDocument/2006/relationships/hyperlink" Target="https://arxiv.org/pdf/1805.04163.pdf" TargetMode="External"/><Relationship Id="rId3" Type="http://schemas.openxmlformats.org/officeDocument/2006/relationships/slideLayout" Target="../slideLayouts/slideLayout15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213.png"/><Relationship Id="rId2" Type="http://schemas.openxmlformats.org/officeDocument/2006/relationships/image" Target="../media/image214.png"/><Relationship Id="rId3" Type="http://schemas.openxmlformats.org/officeDocument/2006/relationships/image" Target="../media/image215.png"/><Relationship Id="rId4" Type="http://schemas.openxmlformats.org/officeDocument/2006/relationships/slideLayout" Target="../slideLayouts/slideLayout15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216.png"/><Relationship Id="rId2" Type="http://schemas.openxmlformats.org/officeDocument/2006/relationships/image" Target="../media/image217.png"/><Relationship Id="rId3" Type="http://schemas.openxmlformats.org/officeDocument/2006/relationships/slideLayout" Target="../slideLayouts/slideLayout15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218.tif"/><Relationship Id="rId2" Type="http://schemas.openxmlformats.org/officeDocument/2006/relationships/image" Target="../media/image219.png"/><Relationship Id="rId3" Type="http://schemas.openxmlformats.org/officeDocument/2006/relationships/image" Target="../media/image220.png"/><Relationship Id="rId4" Type="http://schemas.openxmlformats.org/officeDocument/2006/relationships/image" Target="../media/image221.png"/><Relationship Id="rId5" Type="http://schemas.openxmlformats.org/officeDocument/2006/relationships/image" Target="../media/image222.png"/><Relationship Id="rId6" Type="http://schemas.openxmlformats.org/officeDocument/2006/relationships/slideLayout" Target="../slideLayouts/slideLayout1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223.png"/><Relationship Id="rId2" Type="http://schemas.openxmlformats.org/officeDocument/2006/relationships/image" Target="../media/image224.png"/><Relationship Id="rId3" Type="http://schemas.openxmlformats.org/officeDocument/2006/relationships/image" Target="../media/image225.png"/><Relationship Id="rId4" Type="http://schemas.openxmlformats.org/officeDocument/2006/relationships/slideLayout" Target="../slideLayouts/slideLayout15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226.jpeg"/><Relationship Id="rId2" Type="http://schemas.openxmlformats.org/officeDocument/2006/relationships/image" Target="../media/image227.png"/><Relationship Id="rId3" Type="http://schemas.openxmlformats.org/officeDocument/2006/relationships/image" Target="../media/image228.tif"/><Relationship Id="rId4" Type="http://schemas.openxmlformats.org/officeDocument/2006/relationships/image" Target="../media/image229.png"/><Relationship Id="rId5" Type="http://schemas.openxmlformats.org/officeDocument/2006/relationships/image" Target="../media/image230.png"/><Relationship Id="rId6" Type="http://schemas.openxmlformats.org/officeDocument/2006/relationships/image" Target="../media/image231.png"/><Relationship Id="rId7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slideLayout" Target="../slideLayouts/slideLayout1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232.png"/><Relationship Id="rId2" Type="http://schemas.openxmlformats.org/officeDocument/2006/relationships/image" Target="../media/image233.png"/><Relationship Id="rId3" Type="http://schemas.openxmlformats.org/officeDocument/2006/relationships/image" Target="../media/image234.tif"/><Relationship Id="rId4" Type="http://schemas.openxmlformats.org/officeDocument/2006/relationships/image" Target="../media/image235.png"/><Relationship Id="rId5" Type="http://schemas.openxmlformats.org/officeDocument/2006/relationships/image" Target="../media/image236.png"/><Relationship Id="rId6" Type="http://schemas.openxmlformats.org/officeDocument/2006/relationships/image" Target="../media/image237.png"/><Relationship Id="rId7" Type="http://schemas.openxmlformats.org/officeDocument/2006/relationships/image" Target="../media/image238.png"/><Relationship Id="rId8" Type="http://schemas.openxmlformats.org/officeDocument/2006/relationships/image" Target="../media/image239.png"/><Relationship Id="rId9" Type="http://schemas.openxmlformats.org/officeDocument/2006/relationships/image" Target="../media/image240.png"/><Relationship Id="rId10" Type="http://schemas.openxmlformats.org/officeDocument/2006/relationships/slideLayout" Target="../slideLayouts/slideLayout15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video" Target="../media/media241.mp4"/><Relationship Id="rId2" Type="http://schemas.microsoft.com/office/2007/relationships/media" Target="../media/media241.mp4"/><Relationship Id="rId3" Type="http://schemas.openxmlformats.org/officeDocument/2006/relationships/image" Target="../media/image242.png"/><Relationship Id="rId4" Type="http://schemas.openxmlformats.org/officeDocument/2006/relationships/image" Target="../media/image243.png"/><Relationship Id="rId5" Type="http://schemas.openxmlformats.org/officeDocument/2006/relationships/slideLayout" Target="../slideLayouts/slideLayout15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244.png"/><Relationship Id="rId2" Type="http://schemas.openxmlformats.org/officeDocument/2006/relationships/slideLayout" Target="../slideLayouts/slideLayout15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245.gif"/><Relationship Id="rId2" Type="http://schemas.openxmlformats.org/officeDocument/2006/relationships/image" Target="../media/image246.jpeg"/><Relationship Id="rId3" Type="http://schemas.openxmlformats.org/officeDocument/2006/relationships/image" Target="../media/image247.gif"/><Relationship Id="rId4" Type="http://schemas.openxmlformats.org/officeDocument/2006/relationships/image" Target="../media/image248.png"/><Relationship Id="rId5" Type="http://schemas.openxmlformats.org/officeDocument/2006/relationships/image" Target="../media/image249.png"/><Relationship Id="rId6" Type="http://schemas.openxmlformats.org/officeDocument/2006/relationships/hyperlink" Target="https://tf.nist.gov/general/pdf/7.pdf" TargetMode="External"/><Relationship Id="rId7" Type="http://schemas.openxmlformats.org/officeDocument/2006/relationships/slideLayout" Target="../slideLayouts/slideLayout27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250.png"/><Relationship Id="rId2" Type="http://schemas.openxmlformats.org/officeDocument/2006/relationships/image" Target="../media/image251.png"/><Relationship Id="rId3" Type="http://schemas.openxmlformats.org/officeDocument/2006/relationships/image" Target="../media/image252.png"/><Relationship Id="rId4" Type="http://schemas.openxmlformats.org/officeDocument/2006/relationships/image" Target="../media/image253.png"/><Relationship Id="rId5" Type="http://schemas.openxmlformats.org/officeDocument/2006/relationships/slideLayout" Target="../slideLayouts/slideLayout27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254.tif"/><Relationship Id="rId2" Type="http://schemas.openxmlformats.org/officeDocument/2006/relationships/image" Target="../media/image255.png"/><Relationship Id="rId3" Type="http://schemas.openxmlformats.org/officeDocument/2006/relationships/image" Target="../media/image256.png"/><Relationship Id="rId4" Type="http://schemas.openxmlformats.org/officeDocument/2006/relationships/image" Target="../media/image257.png"/><Relationship Id="rId5" Type="http://schemas.openxmlformats.org/officeDocument/2006/relationships/slideLayout" Target="../slideLayouts/slideLayout2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0.tif"/><Relationship Id="rId2" Type="http://schemas.openxmlformats.org/officeDocument/2006/relationships/image" Target="../media/image61.png"/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png"/><Relationship Id="rId3" Type="http://schemas.openxmlformats.org/officeDocument/2006/relationships/image" Target="../media/image69.tif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jpeg"/><Relationship Id="rId7" Type="http://schemas.openxmlformats.org/officeDocument/2006/relationships/image" Target="../media/image73.png"/><Relationship Id="rId8" Type="http://schemas.openxmlformats.org/officeDocument/2006/relationships/image" Target="../media/image74.png"/><Relationship Id="rId9" Type="http://schemas.openxmlformats.org/officeDocument/2006/relationships/image" Target="../media/image75.png"/><Relationship Id="rId10" Type="http://schemas.openxmlformats.org/officeDocument/2006/relationships/image" Target="../media/image76.png"/><Relationship Id="rId11" Type="http://schemas.openxmlformats.org/officeDocument/2006/relationships/image" Target="../media/image77.png"/><Relationship Id="rId12" Type="http://schemas.openxmlformats.org/officeDocument/2006/relationships/image" Target="../media/image78.jpeg"/><Relationship Id="rId13" Type="http://schemas.openxmlformats.org/officeDocument/2006/relationships/image" Target="../media/image79.png"/><Relationship Id="rId14" Type="http://schemas.openxmlformats.org/officeDocument/2006/relationships/image" Target="../media/image80.png"/><Relationship Id="rId15" Type="http://schemas.openxmlformats.org/officeDocument/2006/relationships/image" Target="../media/image81.png"/><Relationship Id="rId16" Type="http://schemas.openxmlformats.org/officeDocument/2006/relationships/image" Target="../media/image82.png"/><Relationship Id="rId17" Type="http://schemas.openxmlformats.org/officeDocument/2006/relationships/image" Target="../media/image83.png"/><Relationship Id="rId18" Type="http://schemas.openxmlformats.org/officeDocument/2006/relationships/image" Target="../media/image84.png"/><Relationship Id="rId19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5.png"/><Relationship Id="rId2" Type="http://schemas.openxmlformats.org/officeDocument/2006/relationships/image" Target="../media/image86.png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image" Target="../media/image89.png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Relationship Id="rId11" Type="http://schemas.openxmlformats.org/officeDocument/2006/relationships/image" Target="../media/image95.png"/><Relationship Id="rId12" Type="http://schemas.openxmlformats.org/officeDocument/2006/relationships/image" Target="../media/image96.png"/><Relationship Id="rId13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7.png"/><Relationship Id="rId2" Type="http://schemas.openxmlformats.org/officeDocument/2006/relationships/image" Target="../media/image98.png"/><Relationship Id="rId3" Type="http://schemas.openxmlformats.org/officeDocument/2006/relationships/image" Target="../media/image99.png"/><Relationship Id="rId4" Type="http://schemas.openxmlformats.org/officeDocument/2006/relationships/image" Target="../media/image100.jpeg"/><Relationship Id="rId5" Type="http://schemas.openxmlformats.org/officeDocument/2006/relationships/image" Target="../media/image101.png"/><Relationship Id="rId6" Type="http://schemas.openxmlformats.org/officeDocument/2006/relationships/image" Target="../media/image102.png"/><Relationship Id="rId7" Type="http://schemas.openxmlformats.org/officeDocument/2006/relationships/image" Target="../media/image103.jpeg"/><Relationship Id="rId8" Type="http://schemas.openxmlformats.org/officeDocument/2006/relationships/image" Target="../media/image104.png"/><Relationship Id="rId9" Type="http://schemas.openxmlformats.org/officeDocument/2006/relationships/image" Target="../media/image105.png"/><Relationship Id="rId10" Type="http://schemas.openxmlformats.org/officeDocument/2006/relationships/image" Target="../media/image106.png"/><Relationship Id="rId11" Type="http://schemas.openxmlformats.org/officeDocument/2006/relationships/image" Target="../media/image107.png"/><Relationship Id="rId12" Type="http://schemas.openxmlformats.org/officeDocument/2006/relationships/image" Target="../media/image108.png"/><Relationship Id="rId13" Type="http://schemas.openxmlformats.org/officeDocument/2006/relationships/image" Target="../media/image109.png"/><Relationship Id="rId14" Type="http://schemas.openxmlformats.org/officeDocument/2006/relationships/image" Target="../media/image110.png"/><Relationship Id="rId15" Type="http://schemas.openxmlformats.org/officeDocument/2006/relationships/image" Target="../media/image111.png"/><Relationship Id="rId16" Type="http://schemas.openxmlformats.org/officeDocument/2006/relationships/image" Target="../media/image112.png"/><Relationship Id="rId17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640080" y="2946600"/>
            <a:ext cx="23317200" cy="46479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1087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Participation of IN2P3 physicists </a:t>
            </a:r>
            <a:br/>
            <a:r>
              <a:rPr b="0" lang="en-US" sz="1087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in the </a:t>
            </a:r>
            <a:r>
              <a:rPr b="1" lang="en-US" sz="1087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Hyper-Kamiokande</a:t>
            </a:r>
            <a:br/>
            <a:r>
              <a:rPr b="0" lang="en-US" sz="1087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experiment</a:t>
            </a:r>
            <a:endParaRPr b="0" lang="en-US" sz="1087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2" name="TextShape 2"/>
          <p:cNvSpPr txBox="1"/>
          <p:nvPr/>
        </p:nvSpPr>
        <p:spPr>
          <a:xfrm>
            <a:off x="1778040" y="9054000"/>
            <a:ext cx="20827800" cy="15872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ILANCE, LLR, LPNHE, OMEGA</a:t>
            </a:r>
            <a:endParaRPr b="0" lang="en-US" sz="5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" descr=""/>
          <p:cNvPicPr/>
          <p:nvPr/>
        </p:nvPicPr>
        <p:blipFill>
          <a:blip r:embed="rId1"/>
          <a:stretch/>
        </p:blipFill>
        <p:spPr>
          <a:xfrm>
            <a:off x="-3655440" y="1554480"/>
            <a:ext cx="27889200" cy="10873440"/>
          </a:xfrm>
          <a:prstGeom prst="rect">
            <a:avLst/>
          </a:prstGeom>
          <a:ln>
            <a:noFill/>
          </a:ln>
        </p:spPr>
      </p:pic>
      <p:sp>
        <p:nvSpPr>
          <p:cNvPr id="439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40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HK organizational chart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441" name="" descr=""/>
          <p:cNvPicPr/>
          <p:nvPr/>
        </p:nvPicPr>
        <p:blipFill>
          <a:blip r:embed="rId2"/>
          <a:stretch/>
        </p:blipFill>
        <p:spPr>
          <a:xfrm>
            <a:off x="15238800" y="6400800"/>
            <a:ext cx="8992800" cy="6675120"/>
          </a:xfrm>
          <a:prstGeom prst="rect">
            <a:avLst/>
          </a:prstGeom>
          <a:ln>
            <a:noFill/>
          </a:ln>
        </p:spPr>
      </p:pic>
      <p:sp>
        <p:nvSpPr>
          <p:cNvPr id="442" name="CustomShape 3"/>
          <p:cNvSpPr/>
          <p:nvPr/>
        </p:nvSpPr>
        <p:spPr>
          <a:xfrm>
            <a:off x="8686800" y="8595360"/>
            <a:ext cx="365760" cy="4206240"/>
          </a:xfrm>
          <a:custGeom>
            <a:avLst/>
            <a:gdLst/>
            <a:ahLst/>
            <a:rect l="0" t="0" r="r" b="b"/>
            <a:pathLst>
              <a:path w="1018" h="11686">
                <a:moveTo>
                  <a:pt x="254" y="0"/>
                </a:moveTo>
                <a:lnTo>
                  <a:pt x="254" y="8763"/>
                </a:lnTo>
                <a:lnTo>
                  <a:pt x="0" y="8763"/>
                </a:lnTo>
                <a:lnTo>
                  <a:pt x="508" y="11685"/>
                </a:lnTo>
                <a:lnTo>
                  <a:pt x="1017" y="8763"/>
                </a:lnTo>
                <a:lnTo>
                  <a:pt x="762" y="8763"/>
                </a:lnTo>
                <a:lnTo>
                  <a:pt x="762" y="0"/>
                </a:lnTo>
                <a:lnTo>
                  <a:pt x="254" y="0"/>
                </a:lnTo>
              </a:path>
            </a:pathLst>
          </a:cu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CustomShape 4"/>
          <p:cNvSpPr/>
          <p:nvPr/>
        </p:nvSpPr>
        <p:spPr>
          <a:xfrm>
            <a:off x="15361920" y="7223760"/>
            <a:ext cx="3474720" cy="457200"/>
          </a:xfrm>
          <a:custGeom>
            <a:avLst/>
            <a:gdLst/>
            <a:ahLst/>
            <a:rect l="0" t="0" r="r" b="b"/>
            <a:pathLst>
              <a:path w="9654" h="1272">
                <a:moveTo>
                  <a:pt x="9653" y="317"/>
                </a:moveTo>
                <a:lnTo>
                  <a:pt x="2413" y="317"/>
                </a:lnTo>
                <a:lnTo>
                  <a:pt x="2413" y="0"/>
                </a:lnTo>
                <a:lnTo>
                  <a:pt x="0" y="635"/>
                </a:lnTo>
                <a:lnTo>
                  <a:pt x="2413" y="1271"/>
                </a:lnTo>
                <a:lnTo>
                  <a:pt x="2413" y="953"/>
                </a:lnTo>
                <a:lnTo>
                  <a:pt x="9653" y="953"/>
                </a:lnTo>
                <a:lnTo>
                  <a:pt x="9653" y="317"/>
                </a:lnTo>
              </a:path>
            </a:pathLst>
          </a:cu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4" name="TextShape 5"/>
          <p:cNvSpPr txBox="1"/>
          <p:nvPr/>
        </p:nvSpPr>
        <p:spPr>
          <a:xfrm>
            <a:off x="9418320" y="9601200"/>
            <a:ext cx="2732040" cy="54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3200" spc="-1" strike="noStrike">
                <a:solidFill>
                  <a:srgbClr val="ed1c24"/>
                </a:solidFill>
                <a:latin typeface="Arial"/>
              </a:rPr>
              <a:t>See next slide</a:t>
            </a:r>
            <a:endParaRPr b="0" lang="en-US" sz="3200" spc="-1" strike="noStrike">
              <a:latin typeface="Arial"/>
            </a:endParaRPr>
          </a:p>
        </p:txBody>
      </p:sp>
      <p:sp>
        <p:nvSpPr>
          <p:cNvPr id="445" name="CustomShape 6"/>
          <p:cNvSpPr/>
          <p:nvPr/>
        </p:nvSpPr>
        <p:spPr>
          <a:xfrm>
            <a:off x="16419240" y="5029200"/>
            <a:ext cx="680040" cy="54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CustomShape 7"/>
          <p:cNvSpPr/>
          <p:nvPr/>
        </p:nvSpPr>
        <p:spPr>
          <a:xfrm>
            <a:off x="11055240" y="7153560"/>
            <a:ext cx="680040" cy="54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7" name="CustomShape 8"/>
          <p:cNvSpPr/>
          <p:nvPr/>
        </p:nvSpPr>
        <p:spPr>
          <a:xfrm>
            <a:off x="17571240" y="10969560"/>
            <a:ext cx="680040" cy="54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8" name="CustomShape 9"/>
          <p:cNvSpPr/>
          <p:nvPr/>
        </p:nvSpPr>
        <p:spPr>
          <a:xfrm>
            <a:off x="15270480" y="5248080"/>
            <a:ext cx="1737360" cy="914400"/>
          </a:xfrm>
          <a:prstGeom prst="rect">
            <a:avLst/>
          </a:prstGeom>
          <a:gradFill rotWithShape="0">
            <a:gsLst>
              <a:gs pos="0">
                <a:srgbClr val="ef2929"/>
              </a:gs>
              <a:gs pos="100000">
                <a:srgbClr val="a40000"/>
              </a:gs>
            </a:gsLst>
            <a:lin ang="3600000"/>
          </a:gra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CustomShape 10"/>
          <p:cNvSpPr/>
          <p:nvPr/>
        </p:nvSpPr>
        <p:spPr>
          <a:xfrm>
            <a:off x="16350480" y="11224080"/>
            <a:ext cx="1737360" cy="754560"/>
          </a:xfrm>
          <a:prstGeom prst="rect">
            <a:avLst/>
          </a:prstGeom>
          <a:gradFill rotWithShape="0">
            <a:gsLst>
              <a:gs pos="0">
                <a:srgbClr val="ef2929"/>
              </a:gs>
              <a:gs pos="100000">
                <a:srgbClr val="a40000"/>
              </a:gs>
            </a:gsLst>
            <a:lin ang="3600000"/>
          </a:gra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CustomShape 11"/>
          <p:cNvSpPr/>
          <p:nvPr/>
        </p:nvSpPr>
        <p:spPr>
          <a:xfrm>
            <a:off x="9870480" y="7444080"/>
            <a:ext cx="1737360" cy="1151280"/>
          </a:xfrm>
          <a:prstGeom prst="rect">
            <a:avLst/>
          </a:prstGeom>
          <a:gradFill rotWithShape="0">
            <a:gsLst>
              <a:gs pos="0">
                <a:srgbClr val="ef2929"/>
              </a:gs>
              <a:gs pos="100000">
                <a:srgbClr val="a40000"/>
              </a:gs>
            </a:gsLst>
            <a:lin ang="3600000"/>
          </a:gra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52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Far detector Working Groups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453" name="" descr=""/>
          <p:cNvPicPr/>
          <p:nvPr/>
        </p:nvPicPr>
        <p:blipFill>
          <a:blip r:embed="rId1"/>
          <a:stretch/>
        </p:blipFill>
        <p:spPr>
          <a:xfrm>
            <a:off x="290160" y="1616760"/>
            <a:ext cx="23941440" cy="11463840"/>
          </a:xfrm>
          <a:prstGeom prst="rect">
            <a:avLst/>
          </a:prstGeom>
          <a:ln>
            <a:noFill/>
          </a:ln>
        </p:spPr>
      </p:pic>
      <p:sp>
        <p:nvSpPr>
          <p:cNvPr id="454" name="CustomShape 3"/>
          <p:cNvSpPr/>
          <p:nvPr/>
        </p:nvSpPr>
        <p:spPr>
          <a:xfrm>
            <a:off x="11019240" y="10141560"/>
            <a:ext cx="680040" cy="54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5" name="CustomShape 4"/>
          <p:cNvSpPr/>
          <p:nvPr/>
        </p:nvSpPr>
        <p:spPr>
          <a:xfrm>
            <a:off x="11227680" y="11759760"/>
            <a:ext cx="680040" cy="548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0797" y="0"/>
                </a:moveTo>
                <a:lnTo>
                  <a:pt x="8278" y="8256"/>
                </a:lnTo>
                <a:lnTo>
                  <a:pt x="0" y="8256"/>
                </a:lnTo>
                <a:lnTo>
                  <a:pt x="6722" y="13405"/>
                </a:lnTo>
                <a:lnTo>
                  <a:pt x="4198" y="21600"/>
                </a:lnTo>
                <a:lnTo>
                  <a:pt x="10797" y="16580"/>
                </a:lnTo>
                <a:lnTo>
                  <a:pt x="17401" y="21600"/>
                </a:lnTo>
                <a:lnTo>
                  <a:pt x="14878" y="13405"/>
                </a:lnTo>
                <a:lnTo>
                  <a:pt x="21600" y="8256"/>
                </a:lnTo>
                <a:lnTo>
                  <a:pt x="13321" y="8256"/>
                </a:lnTo>
                <a:lnTo>
                  <a:pt x="10797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CustomShape 5"/>
          <p:cNvSpPr/>
          <p:nvPr/>
        </p:nvSpPr>
        <p:spPr>
          <a:xfrm>
            <a:off x="9834480" y="10396080"/>
            <a:ext cx="1737360" cy="668160"/>
          </a:xfrm>
          <a:prstGeom prst="rect">
            <a:avLst/>
          </a:prstGeom>
          <a:gradFill rotWithShape="0">
            <a:gsLst>
              <a:gs pos="0">
                <a:srgbClr val="ef2929"/>
              </a:gs>
              <a:gs pos="100000">
                <a:srgbClr val="a40000"/>
              </a:gs>
            </a:gsLst>
            <a:lin ang="3600000"/>
          </a:gra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CustomShape 6"/>
          <p:cNvSpPr/>
          <p:nvPr/>
        </p:nvSpPr>
        <p:spPr>
          <a:xfrm>
            <a:off x="9798480" y="11908080"/>
            <a:ext cx="1737360" cy="527760"/>
          </a:xfrm>
          <a:prstGeom prst="rect">
            <a:avLst/>
          </a:prstGeom>
          <a:gradFill rotWithShape="0">
            <a:gsLst>
              <a:gs pos="0">
                <a:srgbClr val="ef2929"/>
              </a:gs>
              <a:gs pos="100000">
                <a:srgbClr val="a40000"/>
              </a:gs>
            </a:gsLst>
            <a:lin ang="3600000"/>
          </a:gra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59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Recent progress: excavation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460" name="" descr=""/>
          <p:cNvPicPr/>
          <p:nvPr/>
        </p:nvPicPr>
        <p:blipFill>
          <a:blip r:embed="rId1"/>
          <a:stretch/>
        </p:blipFill>
        <p:spPr>
          <a:xfrm>
            <a:off x="2194560" y="1737360"/>
            <a:ext cx="20299680" cy="10241280"/>
          </a:xfrm>
          <a:prstGeom prst="rect">
            <a:avLst/>
          </a:prstGeom>
          <a:ln>
            <a:noFill/>
          </a:ln>
        </p:spPr>
      </p:pic>
      <p:sp>
        <p:nvSpPr>
          <p:cNvPr id="461" name="TextShape 3"/>
          <p:cNvSpPr txBox="1"/>
          <p:nvPr/>
        </p:nvSpPr>
        <p:spPr>
          <a:xfrm>
            <a:off x="3749040" y="11945520"/>
            <a:ext cx="18213840" cy="972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6000" spc="-1" strike="noStrike">
                <a:solidFill>
                  <a:srgbClr val="ed1c24"/>
                </a:solidFill>
                <a:latin typeface="Arial"/>
              </a:rPr>
              <a:t>The dome center was reached on 24</a:t>
            </a:r>
            <a:r>
              <a:rPr b="0" lang="en-US" sz="6000" spc="-1" strike="noStrike" baseline="14000000">
                <a:solidFill>
                  <a:srgbClr val="ed1c24"/>
                </a:solidFill>
                <a:latin typeface="Arial"/>
              </a:rPr>
              <a:t>th</a:t>
            </a:r>
            <a:r>
              <a:rPr b="0" lang="en-US" sz="6000" spc="-1" strike="noStrike">
                <a:solidFill>
                  <a:srgbClr val="ed1c24"/>
                </a:solidFill>
                <a:latin typeface="Arial"/>
              </a:rPr>
              <a:t> of June 2022!  </a:t>
            </a:r>
            <a:endParaRPr b="0" lang="en-US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63" name="TextShape 2"/>
          <p:cNvSpPr txBox="1"/>
          <p:nvPr/>
        </p:nvSpPr>
        <p:spPr>
          <a:xfrm>
            <a:off x="1371600" y="194400"/>
            <a:ext cx="2167128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Recent progress: 20’’ PMT production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64" name="TextShape 3"/>
          <p:cNvSpPr txBox="1"/>
          <p:nvPr/>
        </p:nvSpPr>
        <p:spPr>
          <a:xfrm>
            <a:off x="2334960" y="10536120"/>
            <a:ext cx="21530880" cy="3498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6000" spc="-1" strike="noStrike">
                <a:solidFill>
                  <a:srgbClr val="ed1c24"/>
                </a:solidFill>
                <a:latin typeface="Arial"/>
              </a:rPr>
              <a:t>&gt; 3700 20’’ PMTs already produced (at the beginning </a:t>
            </a:r>
            <a:endParaRPr b="0" lang="en-US" sz="6000" spc="-1" strike="noStrike">
              <a:latin typeface="Arial"/>
            </a:endParaRPr>
          </a:p>
          <a:p>
            <a:r>
              <a:rPr b="0" lang="en-US" sz="6000" spc="-1" strike="noStrike">
                <a:solidFill>
                  <a:srgbClr val="ed1c24"/>
                </a:solidFill>
                <a:latin typeface="Arial"/>
              </a:rPr>
              <a:t>the signal and visual inspection was done for almost all PMTs).</a:t>
            </a:r>
            <a:endParaRPr b="0" lang="en-US" sz="6000" spc="-1" strike="noStrike">
              <a:latin typeface="Arial"/>
            </a:endParaRPr>
          </a:p>
          <a:p>
            <a:r>
              <a:rPr b="0" lang="en-US" sz="6000" spc="-1" strike="noStrike">
                <a:solidFill>
                  <a:srgbClr val="ed1c24"/>
                </a:solidFill>
                <a:latin typeface="Arial"/>
              </a:rPr>
              <a:t>Since July 2021 the inspection rate is 10%.</a:t>
            </a:r>
            <a:endParaRPr b="0" lang="en-US" sz="6000" spc="-1" strike="noStrike">
              <a:latin typeface="Arial"/>
            </a:endParaRPr>
          </a:p>
        </p:txBody>
      </p:sp>
      <p:pic>
        <p:nvPicPr>
          <p:cNvPr id="465" name="" descr=""/>
          <p:cNvPicPr/>
          <p:nvPr/>
        </p:nvPicPr>
        <p:blipFill>
          <a:blip r:embed="rId1"/>
          <a:stretch/>
        </p:blipFill>
        <p:spPr>
          <a:xfrm>
            <a:off x="3566160" y="2001600"/>
            <a:ext cx="17440920" cy="8696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TextShape 1"/>
          <p:cNvSpPr txBox="1"/>
          <p:nvPr/>
        </p:nvSpPr>
        <p:spPr>
          <a:xfrm>
            <a:off x="457200" y="2247120"/>
            <a:ext cx="2350008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Accelerator upgrade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Power increase (500kW --&gt; 1.3 MW)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1" lang="en-US" sz="44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x2.7 more stats per s (wrt T2K-I)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4400" spc="-1" strike="noStrike">
                <a:solidFill>
                  <a:srgbClr val="000000"/>
                </a:solidFill>
                <a:latin typeface="Ubuntu"/>
                <a:ea typeface="Ubuntu"/>
              </a:rPr>
              <a:t>ν 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Ubuntu"/>
              </a:rPr>
              <a:t>/ </a:t>
            </a:r>
            <a:r>
              <a:rPr b="0" lang="en-US" sz="4400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Ubuntu"/>
              </a:rPr>
              <a:t> 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flux uncertainty &lt; 5% thanks to NA61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67" name="TextShape 2"/>
          <p:cNvSpPr txBox="1"/>
          <p:nvPr/>
        </p:nvSpPr>
        <p:spPr>
          <a:xfrm>
            <a:off x="23373720" y="13044240"/>
            <a:ext cx="2833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68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Tokai to HK: heritage from T2K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69" name="CustomShape 4"/>
          <p:cNvSpPr/>
          <p:nvPr/>
        </p:nvSpPr>
        <p:spPr>
          <a:xfrm>
            <a:off x="11394000" y="166140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ts val="2801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470" name="Group 5"/>
          <p:cNvGrpSpPr/>
          <p:nvPr/>
        </p:nvGrpSpPr>
        <p:grpSpPr>
          <a:xfrm>
            <a:off x="12618720" y="2177640"/>
            <a:ext cx="11714400" cy="9983880"/>
            <a:chOff x="12618720" y="2177640"/>
            <a:chExt cx="11714400" cy="9983880"/>
          </a:xfrm>
        </p:grpSpPr>
        <p:pic>
          <p:nvPicPr>
            <p:cNvPr id="471" name="beam_upgrade.pdf" descr="beam_upgrade.pdf"/>
            <p:cNvPicPr/>
            <p:nvPr/>
          </p:nvPicPr>
          <p:blipFill>
            <a:blip r:embed="rId1"/>
            <a:stretch/>
          </p:blipFill>
          <p:spPr>
            <a:xfrm>
              <a:off x="12618720" y="2177640"/>
              <a:ext cx="11714400" cy="8461440"/>
            </a:xfrm>
            <a:prstGeom prst="rect">
              <a:avLst/>
            </a:prstGeom>
            <a:ln w="12600">
              <a:noFill/>
            </a:ln>
          </p:spPr>
        </p:pic>
        <p:grpSp>
          <p:nvGrpSpPr>
            <p:cNvPr id="472" name="Group 6"/>
            <p:cNvGrpSpPr/>
            <p:nvPr/>
          </p:nvGrpSpPr>
          <p:grpSpPr>
            <a:xfrm>
              <a:off x="13901760" y="10103040"/>
              <a:ext cx="9816120" cy="2058480"/>
              <a:chOff x="13901760" y="10103040"/>
              <a:chExt cx="9816120" cy="2058480"/>
            </a:xfrm>
          </p:grpSpPr>
          <p:sp>
            <p:nvSpPr>
              <p:cNvPr id="473" name="CustomShape 7"/>
              <p:cNvSpPr/>
              <p:nvPr/>
            </p:nvSpPr>
            <p:spPr>
              <a:xfrm>
                <a:off x="13901760" y="10103040"/>
                <a:ext cx="9816120" cy="2058480"/>
              </a:xfrm>
              <a:prstGeom prst="rightArrow">
                <a:avLst>
                  <a:gd name="adj1" fmla="val 31346"/>
                  <a:gd name="adj2" fmla="val 66586"/>
                </a:avLst>
              </a:prstGeom>
              <a:solidFill>
                <a:srgbClr val="00a2ff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4" name="CustomShape 8"/>
              <p:cNvSpPr/>
              <p:nvPr/>
            </p:nvSpPr>
            <p:spPr>
              <a:xfrm>
                <a:off x="18045000" y="10103040"/>
                <a:ext cx="5672880" cy="2058480"/>
              </a:xfrm>
              <a:prstGeom prst="rightArrow">
                <a:avLst>
                  <a:gd name="adj1" fmla="val 32112"/>
                  <a:gd name="adj2" fmla="val 66207"/>
                </a:avLst>
              </a:prstGeom>
              <a:solidFill>
                <a:srgbClr val="f7ba01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5" name="CustomShape 9"/>
              <p:cNvSpPr/>
              <p:nvPr/>
            </p:nvSpPr>
            <p:spPr>
              <a:xfrm>
                <a:off x="20436120" y="10103040"/>
                <a:ext cx="3281400" cy="2058480"/>
              </a:xfrm>
              <a:prstGeom prst="rightArrow">
                <a:avLst>
                  <a:gd name="adj1" fmla="val 33572"/>
                  <a:gd name="adj2" fmla="val 66626"/>
                </a:avLst>
              </a:prstGeom>
              <a:solidFill>
                <a:srgbClr val="ee230c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6" name="CustomShape 10"/>
              <p:cNvSpPr/>
              <p:nvPr/>
            </p:nvSpPr>
            <p:spPr>
              <a:xfrm>
                <a:off x="15685560" y="10833480"/>
                <a:ext cx="905040" cy="5976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1" lang="en-US" sz="2900" spc="-1" strike="noStrike">
                    <a:solidFill>
                      <a:srgbClr val="ffffff"/>
                    </a:solidFill>
                    <a:latin typeface="Helvetica Neue"/>
                    <a:ea typeface="Helvetica Neue"/>
                  </a:rPr>
                  <a:t>T2K</a:t>
                </a:r>
                <a:endParaRPr b="0" lang="en-US" sz="2900" spc="-1" strike="noStrike">
                  <a:latin typeface="Arial"/>
                </a:endParaRPr>
              </a:p>
            </p:txBody>
          </p:sp>
          <p:sp>
            <p:nvSpPr>
              <p:cNvPr id="477" name="CustomShape 11"/>
              <p:cNvSpPr/>
              <p:nvPr/>
            </p:nvSpPr>
            <p:spPr>
              <a:xfrm>
                <a:off x="18679680" y="10833480"/>
                <a:ext cx="1316880" cy="5976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1" lang="en-US" sz="2900" spc="-1" strike="noStrike">
                    <a:solidFill>
                      <a:srgbClr val="ffffff"/>
                    </a:solidFill>
                    <a:latin typeface="Helvetica Neue"/>
                    <a:ea typeface="Helvetica Neue"/>
                  </a:rPr>
                  <a:t>T2K-II</a:t>
                </a:r>
                <a:endParaRPr b="0" lang="en-US" sz="2900" spc="-1" strike="noStrike">
                  <a:latin typeface="Arial"/>
                </a:endParaRPr>
              </a:p>
            </p:txBody>
          </p:sp>
          <p:sp>
            <p:nvSpPr>
              <p:cNvPr id="478" name="CustomShape 12"/>
              <p:cNvSpPr/>
              <p:nvPr/>
            </p:nvSpPr>
            <p:spPr>
              <a:xfrm>
                <a:off x="21610080" y="10833480"/>
                <a:ext cx="1210680" cy="5976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1" lang="en-US" sz="2900" spc="-1" strike="noStrike">
                    <a:solidFill>
                      <a:srgbClr val="ffffff"/>
                    </a:solidFill>
                    <a:latin typeface="Helvetica Neue"/>
                    <a:ea typeface="Helvetica Neue"/>
                  </a:rPr>
                  <a:t>T2HK</a:t>
                </a:r>
                <a:endParaRPr b="0" lang="en-US" sz="2900" spc="-1" strike="noStrike">
                  <a:latin typeface="Arial"/>
                </a:endParaRPr>
              </a:p>
            </p:txBody>
          </p:sp>
        </p:grp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age7image53106784.png" descr="page7image53106784.png"/>
          <p:cNvPicPr/>
          <p:nvPr/>
        </p:nvPicPr>
        <p:blipFill>
          <a:blip r:embed="rId1"/>
          <a:stretch/>
        </p:blipFill>
        <p:spPr>
          <a:xfrm>
            <a:off x="13223520" y="5697720"/>
            <a:ext cx="5749200" cy="7400160"/>
          </a:xfrm>
          <a:prstGeom prst="rect">
            <a:avLst/>
          </a:prstGeom>
          <a:ln w="12600">
            <a:noFill/>
          </a:ln>
        </p:spPr>
      </p:pic>
      <p:sp>
        <p:nvSpPr>
          <p:cNvPr id="480" name="TextShape 1"/>
          <p:cNvSpPr txBox="1"/>
          <p:nvPr/>
        </p:nvSpPr>
        <p:spPr>
          <a:xfrm>
            <a:off x="548640" y="2247120"/>
            <a:ext cx="1371096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b2b2b2"/>
                </a:solidFill>
                <a:latin typeface="Helvetica Neue"/>
                <a:ea typeface="Helvetica Neue"/>
              </a:rPr>
              <a:t>Accelerator upgrade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b2b2b2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b2b2b2"/>
                </a:solidFill>
                <a:latin typeface="Helvetica Neue"/>
                <a:ea typeface="Helvetica Neue"/>
              </a:rPr>
              <a:t>Power increase (500kW --&gt; 1.3 MW)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400" spc="-1" strike="noStrike">
                <a:solidFill>
                  <a:srgbClr val="b2b2b2"/>
                </a:solidFill>
                <a:latin typeface="Helvetica Neue"/>
                <a:ea typeface="Helvetica Neue"/>
              </a:rPr>
              <a:t>   </a:t>
            </a:r>
            <a:r>
              <a:rPr b="1" lang="en-US" sz="4400" spc="-1" strike="noStrike">
                <a:solidFill>
                  <a:srgbClr val="b2b2b2"/>
                </a:solidFill>
                <a:latin typeface="Helvetica Neue"/>
                <a:ea typeface="Helvetica Neue"/>
              </a:rPr>
              <a:t>x2.7 more stats per s (wrt T2K-I)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b2b2b2"/>
                </a:solidFill>
                <a:latin typeface="Helvetica Neue"/>
                <a:ea typeface="Helvetica Neue"/>
              </a:rPr>
              <a:t> </a:t>
            </a:r>
            <a:r>
              <a:rPr b="0" lang="en-US" sz="4400" spc="-1" strike="noStrike">
                <a:solidFill>
                  <a:srgbClr val="b2b2b2"/>
                </a:solidFill>
                <a:latin typeface="Ubuntu"/>
                <a:ea typeface="Ubuntu"/>
              </a:rPr>
              <a:t>ν </a:t>
            </a:r>
            <a:r>
              <a:rPr b="0" lang="en-US" sz="4400" spc="-1" strike="noStrike">
                <a:solidFill>
                  <a:srgbClr val="b2b2b2"/>
                </a:solidFill>
                <a:latin typeface="Helvetica Neue"/>
                <a:ea typeface="Ubuntu"/>
              </a:rPr>
              <a:t>/ </a:t>
            </a:r>
            <a:r>
              <a:rPr b="0" lang="en-US" sz="4400" spc="-1" strike="noStrike">
                <a:solidFill>
                  <a:srgbClr val="b2b2b2"/>
                </a:solidFill>
                <a:latin typeface="Ubuntu"/>
                <a:ea typeface="Ubuntu"/>
              </a:rPr>
              <a:t>ν</a:t>
            </a:r>
            <a:r>
              <a:rPr b="0" lang="en-US" sz="4400" spc="-1" strike="noStrike">
                <a:solidFill>
                  <a:srgbClr val="b2b2b2"/>
                </a:solidFill>
                <a:latin typeface="Helvetica Neue"/>
                <a:ea typeface="Ubuntu"/>
              </a:rPr>
              <a:t> </a:t>
            </a:r>
            <a:r>
              <a:rPr b="0" lang="en-US" sz="4400" spc="-1" strike="noStrike">
                <a:solidFill>
                  <a:srgbClr val="b2b2b2"/>
                </a:solidFill>
                <a:latin typeface="Helvetica Neue"/>
                <a:ea typeface="Helvetica Neue"/>
              </a:rPr>
              <a:t>flux uncertainty &lt; 5% thanks to NA61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Magnetized near detector @280 m (ND280)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Used for T2K Oscillation Analysis for &gt;10 years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Being upgraded now for T2K-II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(crucial contributions and strong support from IN2P3)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1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Systematics uncertainties under control from Day-1 of HK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81" name="TextShape 2"/>
          <p:cNvSpPr txBox="1"/>
          <p:nvPr/>
        </p:nvSpPr>
        <p:spPr>
          <a:xfrm>
            <a:off x="23373720" y="13044240"/>
            <a:ext cx="2833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82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Tokai to HK: heritage from T2K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83" name="CustomShape 4"/>
          <p:cNvSpPr/>
          <p:nvPr/>
        </p:nvSpPr>
        <p:spPr>
          <a:xfrm>
            <a:off x="11394000" y="166140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ts val="2801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84" name="CustomShape 5"/>
          <p:cNvSpPr/>
          <p:nvPr/>
        </p:nvSpPr>
        <p:spPr>
          <a:xfrm>
            <a:off x="15482520" y="-946620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ts val="2801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85" name="CustomShape 6"/>
          <p:cNvSpPr/>
          <p:nvPr/>
        </p:nvSpPr>
        <p:spPr>
          <a:xfrm>
            <a:off x="16022520" y="311220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ts val="2801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486" name="Group 7"/>
          <p:cNvGrpSpPr/>
          <p:nvPr/>
        </p:nvGrpSpPr>
        <p:grpSpPr>
          <a:xfrm>
            <a:off x="19371600" y="8200800"/>
            <a:ext cx="4010040" cy="4992120"/>
            <a:chOff x="19371600" y="8200800"/>
            <a:chExt cx="4010040" cy="4992120"/>
          </a:xfrm>
        </p:grpSpPr>
        <p:pic>
          <p:nvPicPr>
            <p:cNvPr id="487" name="Image" descr="Image"/>
            <p:cNvPicPr/>
            <p:nvPr/>
          </p:nvPicPr>
          <p:blipFill>
            <a:blip r:embed="rId2"/>
            <a:stretch/>
          </p:blipFill>
          <p:spPr>
            <a:xfrm>
              <a:off x="19498680" y="8289720"/>
              <a:ext cx="3755880" cy="4661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88" name="Image" descr="Image"/>
            <p:cNvPicPr/>
            <p:nvPr/>
          </p:nvPicPr>
          <p:blipFill>
            <a:blip r:embed="rId3"/>
            <a:stretch/>
          </p:blipFill>
          <p:spPr>
            <a:xfrm>
              <a:off x="19371600" y="8200800"/>
              <a:ext cx="4010040" cy="49921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89" name="Group 8"/>
          <p:cNvGrpSpPr/>
          <p:nvPr/>
        </p:nvGrpSpPr>
        <p:grpSpPr>
          <a:xfrm>
            <a:off x="20649600" y="1492200"/>
            <a:ext cx="3840480" cy="6015240"/>
            <a:chOff x="20649600" y="1492200"/>
            <a:chExt cx="3840480" cy="6015240"/>
          </a:xfrm>
        </p:grpSpPr>
        <p:pic>
          <p:nvPicPr>
            <p:cNvPr id="490" name="Image" descr="Image"/>
            <p:cNvPicPr/>
            <p:nvPr/>
          </p:nvPicPr>
          <p:blipFill>
            <a:blip r:embed="rId4"/>
            <a:stretch/>
          </p:blipFill>
          <p:spPr>
            <a:xfrm rot="16189200">
              <a:off x="19618920" y="2754360"/>
              <a:ext cx="5749200" cy="34916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1" name="Image" descr="Image"/>
            <p:cNvPicPr/>
            <p:nvPr/>
          </p:nvPicPr>
          <p:blipFill>
            <a:blip r:embed="rId5"/>
            <a:stretch/>
          </p:blipFill>
          <p:spPr>
            <a:xfrm rot="16189200">
              <a:off x="19567800" y="2588760"/>
              <a:ext cx="6003360" cy="38217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2" name="Group 9"/>
          <p:cNvGrpSpPr/>
          <p:nvPr/>
        </p:nvGrpSpPr>
        <p:grpSpPr>
          <a:xfrm>
            <a:off x="12710160" y="1767960"/>
            <a:ext cx="8028720" cy="3834720"/>
            <a:chOff x="12710160" y="1767960"/>
            <a:chExt cx="8028720" cy="3834720"/>
          </a:xfrm>
        </p:grpSpPr>
        <p:pic>
          <p:nvPicPr>
            <p:cNvPr id="493" name="page7image53107408.png" descr="page7image53107408.png"/>
            <p:cNvPicPr/>
            <p:nvPr/>
          </p:nvPicPr>
          <p:blipFill>
            <a:blip r:embed="rId6"/>
            <a:stretch/>
          </p:blipFill>
          <p:spPr>
            <a:xfrm>
              <a:off x="12829680" y="1856880"/>
              <a:ext cx="7788960" cy="3504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94" name="page7image53107408.png" descr="page7image53107408.png"/>
            <p:cNvPicPr/>
            <p:nvPr/>
          </p:nvPicPr>
          <p:blipFill>
            <a:blip r:embed="rId7"/>
            <a:stretch/>
          </p:blipFill>
          <p:spPr>
            <a:xfrm>
              <a:off x="12710160" y="1767960"/>
              <a:ext cx="8028720" cy="383472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Image" descr="Image"/>
          <p:cNvPicPr/>
          <p:nvPr/>
        </p:nvPicPr>
        <p:blipFill>
          <a:blip r:embed="rId1"/>
          <a:stretch/>
        </p:blipFill>
        <p:spPr>
          <a:xfrm>
            <a:off x="13475880" y="1973880"/>
            <a:ext cx="10278000" cy="10836000"/>
          </a:xfrm>
          <a:prstGeom prst="rect">
            <a:avLst/>
          </a:prstGeom>
          <a:ln w="12600">
            <a:noFill/>
          </a:ln>
        </p:spPr>
      </p:pic>
      <p:sp>
        <p:nvSpPr>
          <p:cNvPr id="496" name="TextShape 1"/>
          <p:cNvSpPr txBox="1"/>
          <p:nvPr/>
        </p:nvSpPr>
        <p:spPr>
          <a:xfrm>
            <a:off x="967320" y="2247120"/>
            <a:ext cx="22448880" cy="109202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Accelerator upgrade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Power increase (500kW 1.3 MW)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x2.7 more stats per s (wrt T2K-I)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 </a:t>
            </a:r>
            <a:r>
              <a:rPr b="0" lang="en-US" sz="4400" spc="-1" strike="noStrike">
                <a:solidFill>
                  <a:srgbClr val="999999"/>
                </a:solidFill>
                <a:latin typeface="Ubuntu"/>
                <a:ea typeface="Ubuntu"/>
              </a:rPr>
              <a:t>ν </a:t>
            </a:r>
            <a:r>
              <a:rPr b="0" lang="en-US" sz="4400" spc="-1" strike="noStrike">
                <a:solidFill>
                  <a:srgbClr val="999999"/>
                </a:solidFill>
                <a:latin typeface="Helvetica Neue"/>
                <a:ea typeface="Ubuntu"/>
              </a:rPr>
              <a:t>/ </a:t>
            </a:r>
            <a:r>
              <a:rPr b="0" lang="en-US" sz="4400" spc="-1" strike="noStrike">
                <a:solidFill>
                  <a:srgbClr val="999999"/>
                </a:solidFill>
                <a:latin typeface="Ubuntu"/>
                <a:ea typeface="Ubuntu"/>
              </a:rPr>
              <a:t>ν</a:t>
            </a: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 </a:t>
            </a: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flux uncertainty &lt; 5% thanks to NA61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Magnetized near detector @280 m (ND280)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Used for T2K Oscillation Analysis for &gt;10 y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Being upgraded now for T2K-II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600" spc="-1" strike="noStrike">
                <a:solidFill>
                  <a:srgbClr val="b2b2b2"/>
                </a:solidFill>
                <a:latin typeface="Helvetica Neue"/>
                <a:ea typeface="Helvetica Neue"/>
              </a:rPr>
              <a:t>(crucial contributions and strong support from IN2P3)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Systematics uncertainties under control 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929292"/>
                </a:solidFill>
                <a:latin typeface="Helvetica Neue"/>
                <a:ea typeface="Helvetica Neue"/>
              </a:rPr>
              <a:t>from day 1 of HK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Intermediate Water Cherenkov Detector (IWCD/E61)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Measure </a:t>
            </a:r>
            <a:r>
              <a:rPr b="0" lang="en-US" sz="4400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interactions on Water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High stats. sample of </a:t>
            </a:r>
            <a:r>
              <a:rPr b="0" lang="en-US" sz="4400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r>
              <a:rPr b="0" lang="en-US" sz="4400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e</a:t>
            </a: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interactions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</a:t>
            </a:r>
            <a:r>
              <a:rPr b="1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Needed to reach final HK goal for systematics uncertainties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i="1" lang="en-US" sz="3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i="1" lang="en-US" sz="3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(if delayed ND280 will be the only near detector on day 1 of HK)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97" name="TextShape 2"/>
          <p:cNvSpPr txBox="1"/>
          <p:nvPr/>
        </p:nvSpPr>
        <p:spPr>
          <a:xfrm>
            <a:off x="23373720" y="13044240"/>
            <a:ext cx="2833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98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Tokai to HK: what will be new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499" name="CustomShape 4"/>
          <p:cNvSpPr/>
          <p:nvPr/>
        </p:nvSpPr>
        <p:spPr>
          <a:xfrm>
            <a:off x="11394000" y="166140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ts val="2801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500" name="CustomShape 5"/>
          <p:cNvSpPr/>
          <p:nvPr/>
        </p:nvSpPr>
        <p:spPr>
          <a:xfrm>
            <a:off x="15482520" y="-946620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ts val="2801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501" name="CustomShape 6"/>
          <p:cNvSpPr/>
          <p:nvPr/>
        </p:nvSpPr>
        <p:spPr>
          <a:xfrm>
            <a:off x="16022520" y="311220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ts val="2801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502" name="CustomShape 7"/>
          <p:cNvSpPr/>
          <p:nvPr/>
        </p:nvSpPr>
        <p:spPr>
          <a:xfrm rot="19005600">
            <a:off x="-20520" y="10930320"/>
            <a:ext cx="1469520" cy="726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41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NEW</a:t>
            </a:r>
            <a:endParaRPr b="0" lang="en-US" sz="4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roup 1"/>
          <p:cNvGrpSpPr/>
          <p:nvPr/>
        </p:nvGrpSpPr>
        <p:grpSpPr>
          <a:xfrm>
            <a:off x="8408520" y="1750320"/>
            <a:ext cx="7566480" cy="5755680"/>
            <a:chOff x="8408520" y="1750320"/>
            <a:chExt cx="7566480" cy="5755680"/>
          </a:xfrm>
        </p:grpSpPr>
        <p:sp>
          <p:nvSpPr>
            <p:cNvPr id="504" name="Line 2"/>
            <p:cNvSpPr/>
            <p:nvPr/>
          </p:nvSpPr>
          <p:spPr>
            <a:xfrm>
              <a:off x="9801720" y="1750320"/>
              <a:ext cx="1270080" cy="127008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505" name="Group 3"/>
            <p:cNvGrpSpPr/>
            <p:nvPr/>
          </p:nvGrpSpPr>
          <p:grpSpPr>
            <a:xfrm>
              <a:off x="8630280" y="2317320"/>
              <a:ext cx="7112520" cy="5175720"/>
              <a:chOff x="8630280" y="2317320"/>
              <a:chExt cx="7112520" cy="5175720"/>
            </a:xfrm>
          </p:grpSpPr>
          <p:pic>
            <p:nvPicPr>
              <p:cNvPr id="506" name="hk_pdecay_epi0.pdf" descr="hk_pdecay_epi0.pdf"/>
              <p:cNvPicPr/>
              <p:nvPr/>
            </p:nvPicPr>
            <p:blipFill>
              <a:blip r:embed="rId1"/>
              <a:stretch/>
            </p:blipFill>
            <p:spPr>
              <a:xfrm>
                <a:off x="8757360" y="2406240"/>
                <a:ext cx="6858360" cy="48456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07" name="hk_pdecay_epi0.pdf" descr="hk_pdecay_epi0.pdf"/>
              <p:cNvPicPr/>
              <p:nvPr/>
            </p:nvPicPr>
            <p:blipFill>
              <a:blip r:embed="rId2"/>
              <a:stretch/>
            </p:blipFill>
            <p:spPr>
              <a:xfrm>
                <a:off x="8630280" y="2317320"/>
                <a:ext cx="7112520" cy="517572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508" name="Rectangle Rectangle" descr="Rectangle Rectangle"/>
            <p:cNvPicPr/>
            <p:nvPr/>
          </p:nvPicPr>
          <p:blipFill>
            <a:blip r:embed="rId3"/>
            <a:stretch/>
          </p:blipFill>
          <p:spPr>
            <a:xfrm>
              <a:off x="8408520" y="2123640"/>
              <a:ext cx="7566480" cy="538236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09" name="Group 4"/>
            <p:cNvGrpSpPr/>
            <p:nvPr/>
          </p:nvGrpSpPr>
          <p:grpSpPr>
            <a:xfrm>
              <a:off x="12240360" y="5556600"/>
              <a:ext cx="2912040" cy="1739520"/>
              <a:chOff x="12240360" y="5556600"/>
              <a:chExt cx="2912040" cy="1739520"/>
            </a:xfrm>
          </p:grpSpPr>
          <p:sp>
            <p:nvSpPr>
              <p:cNvPr id="510" name="CustomShape 5"/>
              <p:cNvSpPr/>
              <p:nvPr/>
            </p:nvSpPr>
            <p:spPr>
              <a:xfrm>
                <a:off x="12252960" y="5633640"/>
                <a:ext cx="2886480" cy="557640"/>
              </a:xfrm>
              <a:custGeom>
                <a:avLst/>
                <a:gdLst/>
                <a:ahLst/>
                <a:rect l="l" t="t" r="r" b="b"/>
                <a:pathLst>
                  <a:path w="21600" h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Proton decay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511" name="Proton decay Proton decay" descr="Proton decay Proton decay"/>
              <p:cNvPicPr/>
              <p:nvPr/>
            </p:nvPicPr>
            <p:blipFill>
              <a:blip r:embed="rId4"/>
              <a:stretch/>
            </p:blipFill>
            <p:spPr>
              <a:xfrm>
                <a:off x="12240360" y="5556600"/>
                <a:ext cx="2912040" cy="17395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512" name="TextShape 6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513" name="TextShape 7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Hyper-Kamiokande Physics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514" name="Group 8"/>
          <p:cNvGrpSpPr/>
          <p:nvPr/>
        </p:nvGrpSpPr>
        <p:grpSpPr>
          <a:xfrm>
            <a:off x="16510320" y="2169360"/>
            <a:ext cx="7491600" cy="10522800"/>
            <a:chOff x="16510320" y="2169360"/>
            <a:chExt cx="7491600" cy="10522800"/>
          </a:xfrm>
        </p:grpSpPr>
        <p:grpSp>
          <p:nvGrpSpPr>
            <p:cNvPr id="515" name="Group 9"/>
            <p:cNvGrpSpPr/>
            <p:nvPr/>
          </p:nvGrpSpPr>
          <p:grpSpPr>
            <a:xfrm>
              <a:off x="16686360" y="2702520"/>
              <a:ext cx="6708960" cy="4496760"/>
              <a:chOff x="16686360" y="2702520"/>
              <a:chExt cx="6708960" cy="4496760"/>
            </a:xfrm>
          </p:grpSpPr>
          <p:pic>
            <p:nvPicPr>
              <p:cNvPr id="516" name="exclusion_cpv_mpi2_2pconly.pdf" descr="exclusion_cpv_mpi2_2pconly.pdf"/>
              <p:cNvPicPr/>
              <p:nvPr/>
            </p:nvPicPr>
            <p:blipFill>
              <a:blip r:embed="rId5"/>
              <a:stretch/>
            </p:blipFill>
            <p:spPr>
              <a:xfrm>
                <a:off x="16813440" y="2791440"/>
                <a:ext cx="6454800" cy="41666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17" name="exclusion_cpv_mpi2_2pconly.pdf" descr="exclusion_cpv_mpi2_2pconly.pdf"/>
              <p:cNvPicPr/>
              <p:nvPr/>
            </p:nvPicPr>
            <p:blipFill>
              <a:blip r:embed="rId6"/>
              <a:stretch/>
            </p:blipFill>
            <p:spPr>
              <a:xfrm>
                <a:off x="16686360" y="2702520"/>
                <a:ext cx="6708960" cy="44967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518" name="Group 10"/>
            <p:cNvGrpSpPr/>
            <p:nvPr/>
          </p:nvGrpSpPr>
          <p:grpSpPr>
            <a:xfrm>
              <a:off x="16690320" y="7310520"/>
              <a:ext cx="7131960" cy="5112360"/>
              <a:chOff x="16690320" y="7310520"/>
              <a:chExt cx="7131960" cy="5112360"/>
            </a:xfrm>
          </p:grpSpPr>
          <p:pic>
            <p:nvPicPr>
              <p:cNvPr id="519" name="Scheme-of-the-two-distinct-neutrino-mass-hierarchies-The-colour-code-indicates-the.png" descr="Scheme-of-the-two-distinct-neutrino-mass-hierarchies-The-colour-code-indicates-the.png"/>
              <p:cNvPicPr/>
              <p:nvPr/>
            </p:nvPicPr>
            <p:blipFill>
              <a:blip r:embed="rId7"/>
              <a:stretch/>
            </p:blipFill>
            <p:spPr>
              <a:xfrm>
                <a:off x="16817400" y="7399080"/>
                <a:ext cx="6877800" cy="47822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20" name="Scheme-of-the-two-distinct-neutrino-mass-hierarchies-The-colour-code-indicates-the.png" descr="Scheme-of-the-two-distinct-neutrino-mass-hierarchies-The-colour-code-indicates-the.png"/>
              <p:cNvPicPr/>
              <p:nvPr/>
            </p:nvPicPr>
            <p:blipFill>
              <a:blip r:embed="rId8"/>
              <a:stretch/>
            </p:blipFill>
            <p:spPr>
              <a:xfrm>
                <a:off x="16690320" y="7310520"/>
                <a:ext cx="7131960" cy="51123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521" name="Group 11"/>
            <p:cNvGrpSpPr/>
            <p:nvPr/>
          </p:nvGrpSpPr>
          <p:grpSpPr>
            <a:xfrm>
              <a:off x="20230920" y="4896360"/>
              <a:ext cx="2912040" cy="1739520"/>
              <a:chOff x="20230920" y="4896360"/>
              <a:chExt cx="2912040" cy="1739520"/>
            </a:xfrm>
          </p:grpSpPr>
          <p:sp>
            <p:nvSpPr>
              <p:cNvPr id="522" name="CustomShape 12"/>
              <p:cNvSpPr/>
              <p:nvPr/>
            </p:nvSpPr>
            <p:spPr>
              <a:xfrm>
                <a:off x="20243880" y="4973400"/>
                <a:ext cx="2886480" cy="557640"/>
              </a:xfrm>
              <a:custGeom>
                <a:avLst/>
                <a:gdLst/>
                <a:ahLst/>
                <a:rect l="l" t="t" r="r" b="b"/>
                <a:pathLst>
                  <a:path w="21600" h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CP violation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523" name="CP violation CP violation" descr="CP violation CP violation"/>
              <p:cNvPicPr/>
              <p:nvPr/>
            </p:nvPicPr>
            <p:blipFill>
              <a:blip r:embed="rId9"/>
              <a:stretch/>
            </p:blipFill>
            <p:spPr>
              <a:xfrm>
                <a:off x="20230920" y="4896360"/>
                <a:ext cx="2912040" cy="173952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524" name="Group 13"/>
            <p:cNvGrpSpPr/>
            <p:nvPr/>
          </p:nvGrpSpPr>
          <p:grpSpPr>
            <a:xfrm>
              <a:off x="18800280" y="8402760"/>
              <a:ext cx="2912040" cy="1890720"/>
              <a:chOff x="18800280" y="8402760"/>
              <a:chExt cx="2912040" cy="1890720"/>
            </a:xfrm>
          </p:grpSpPr>
          <p:sp>
            <p:nvSpPr>
              <p:cNvPr id="525" name="CustomShape 14"/>
              <p:cNvSpPr/>
              <p:nvPr/>
            </p:nvSpPr>
            <p:spPr>
              <a:xfrm>
                <a:off x="18812880" y="8402760"/>
                <a:ext cx="2886480" cy="1014480"/>
              </a:xfrm>
              <a:custGeom>
                <a:avLst/>
                <a:gdLst/>
                <a:ahLst/>
                <a:rect l="l" t="t" r="r" b="b"/>
                <a:pathLst>
                  <a:path w="21600" h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 </a:t>
                </a:r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mass ordering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526" name="mass ordering Equation  mass ordering" descr="mass ordering Equation  mass ordering"/>
              <p:cNvPicPr/>
              <p:nvPr/>
            </p:nvPicPr>
            <p:blipFill>
              <a:blip r:embed="rId10"/>
              <a:stretch/>
            </p:blipFill>
            <p:spPr>
              <a:xfrm>
                <a:off x="18800280" y="8553960"/>
                <a:ext cx="2912040" cy="173952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527" name="Rectangle Rectangle" descr="Rectangle Rectangle"/>
            <p:cNvPicPr/>
            <p:nvPr/>
          </p:nvPicPr>
          <p:blipFill>
            <a:blip r:embed="rId11"/>
            <a:stretch/>
          </p:blipFill>
          <p:spPr>
            <a:xfrm>
              <a:off x="16510320" y="2507040"/>
              <a:ext cx="7491600" cy="10185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8" name="Line 15"/>
            <p:cNvSpPr/>
            <p:nvPr/>
          </p:nvSpPr>
          <p:spPr>
            <a:xfrm>
              <a:off x="18529200" y="2169360"/>
              <a:ext cx="1270080" cy="127008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529" name="Group 16"/>
          <p:cNvGrpSpPr/>
          <p:nvPr/>
        </p:nvGrpSpPr>
        <p:grpSpPr>
          <a:xfrm>
            <a:off x="1097280" y="7556400"/>
            <a:ext cx="14538960" cy="5437440"/>
            <a:chOff x="1097280" y="7556400"/>
            <a:chExt cx="14538960" cy="5437440"/>
          </a:xfrm>
        </p:grpSpPr>
        <p:grpSp>
          <p:nvGrpSpPr>
            <p:cNvPr id="530" name="Group 17"/>
            <p:cNvGrpSpPr/>
            <p:nvPr/>
          </p:nvGrpSpPr>
          <p:grpSpPr>
            <a:xfrm>
              <a:off x="8075520" y="8556480"/>
              <a:ext cx="7321680" cy="4368240"/>
              <a:chOff x="8075520" y="8556480"/>
              <a:chExt cx="7321680" cy="4368240"/>
            </a:xfrm>
          </p:grpSpPr>
          <p:pic>
            <p:nvPicPr>
              <p:cNvPr id="531" name="page15image64275472.png" descr="page15image64275472.png"/>
              <p:cNvPicPr/>
              <p:nvPr/>
            </p:nvPicPr>
            <p:blipFill>
              <a:blip r:embed="rId12"/>
              <a:stretch/>
            </p:blipFill>
            <p:spPr>
              <a:xfrm>
                <a:off x="8228520" y="8645400"/>
                <a:ext cx="7015320" cy="40381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532" name="page15image64275472.png" descr="page15image64275472.png"/>
              <p:cNvPicPr/>
              <p:nvPr/>
            </p:nvPicPr>
            <p:blipFill>
              <a:blip r:embed="rId13"/>
              <a:stretch/>
            </p:blipFill>
            <p:spPr>
              <a:xfrm>
                <a:off x="8075520" y="8556480"/>
                <a:ext cx="7321680" cy="436824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533" name="Rectangle Rectangle" descr="Rectangle Rectangle"/>
            <p:cNvPicPr/>
            <p:nvPr/>
          </p:nvPicPr>
          <p:blipFill>
            <a:blip r:embed="rId14"/>
            <a:stretch/>
          </p:blipFill>
          <p:spPr>
            <a:xfrm>
              <a:off x="1097280" y="8361720"/>
              <a:ext cx="14538960" cy="463212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534" name="Group 18"/>
            <p:cNvGrpSpPr/>
            <p:nvPr/>
          </p:nvGrpSpPr>
          <p:grpSpPr>
            <a:xfrm>
              <a:off x="12072240" y="10975320"/>
              <a:ext cx="2894760" cy="1204560"/>
              <a:chOff x="12072240" y="10975320"/>
              <a:chExt cx="2894760" cy="1204560"/>
            </a:xfrm>
          </p:grpSpPr>
          <p:sp>
            <p:nvSpPr>
              <p:cNvPr id="535" name="CustomShape 19"/>
              <p:cNvSpPr/>
              <p:nvPr/>
            </p:nvSpPr>
            <p:spPr>
              <a:xfrm>
                <a:off x="12087720" y="11330640"/>
                <a:ext cx="2864880" cy="7347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DSNB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536" name="DSNB DSNB" descr="DSNB DSNB"/>
              <p:cNvPicPr/>
              <p:nvPr/>
            </p:nvPicPr>
            <p:blipFill>
              <a:blip r:embed="rId15"/>
              <a:stretch/>
            </p:blipFill>
            <p:spPr>
              <a:xfrm>
                <a:off x="12072240" y="10975320"/>
                <a:ext cx="2894760" cy="120456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537" name="CustomShape 20"/>
            <p:cNvSpPr/>
            <p:nvPr/>
          </p:nvSpPr>
          <p:spPr>
            <a:xfrm>
              <a:off x="1180080" y="7556400"/>
              <a:ext cx="9570960" cy="848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3600" spc="-1" strike="noStrike">
                  <a:solidFill>
                    <a:srgbClr val="1eb001"/>
                  </a:solidFill>
                  <a:latin typeface="Noteworthy Bold"/>
                  <a:ea typeface="Noteworthy Bold"/>
                </a:rPr>
                <a:t>Supernovae modeling and Early Universe</a:t>
              </a:r>
              <a:endParaRPr b="0" lang="en-US" sz="3600" spc="-1" strike="noStrike">
                <a:latin typeface="Arial"/>
              </a:endParaRPr>
            </a:p>
          </p:txBody>
        </p:sp>
        <p:pic>
          <p:nvPicPr>
            <p:cNvPr id="538" name="Group" descr="Group"/>
            <p:cNvPicPr/>
            <p:nvPr/>
          </p:nvPicPr>
          <p:blipFill>
            <a:blip r:embed="rId16"/>
            <a:srcRect l="0" t="19874" r="0" b="0"/>
            <a:stretch/>
          </p:blipFill>
          <p:spPr>
            <a:xfrm>
              <a:off x="1438200" y="8772120"/>
              <a:ext cx="5148360" cy="3693600"/>
            </a:xfrm>
            <a:prstGeom prst="rect">
              <a:avLst/>
            </a:prstGeom>
            <a:ln w="12600">
              <a:noFill/>
            </a:ln>
          </p:spPr>
        </p:pic>
        <p:grpSp>
          <p:nvGrpSpPr>
            <p:cNvPr id="539" name="Group 21"/>
            <p:cNvGrpSpPr/>
            <p:nvPr/>
          </p:nvGrpSpPr>
          <p:grpSpPr>
            <a:xfrm>
              <a:off x="3288960" y="9696240"/>
              <a:ext cx="2895120" cy="1204560"/>
              <a:chOff x="3288960" y="9696240"/>
              <a:chExt cx="2895120" cy="1204560"/>
            </a:xfrm>
          </p:grpSpPr>
          <p:sp>
            <p:nvSpPr>
              <p:cNvPr id="540" name="CustomShape 22"/>
              <p:cNvSpPr/>
              <p:nvPr/>
            </p:nvSpPr>
            <p:spPr>
              <a:xfrm>
                <a:off x="3304080" y="10051920"/>
                <a:ext cx="2864520" cy="7347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Supernovae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541" name="Supernovae Supernovae" descr="Supernovae Supernovae"/>
              <p:cNvPicPr/>
              <p:nvPr/>
            </p:nvPicPr>
            <p:blipFill>
              <a:blip r:embed="rId17"/>
              <a:stretch/>
            </p:blipFill>
            <p:spPr>
              <a:xfrm>
                <a:off x="3288960" y="9696240"/>
                <a:ext cx="2895120" cy="12045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542" name="Group 23"/>
          <p:cNvGrpSpPr/>
          <p:nvPr/>
        </p:nvGrpSpPr>
        <p:grpSpPr>
          <a:xfrm>
            <a:off x="856080" y="1795680"/>
            <a:ext cx="6525720" cy="5301720"/>
            <a:chOff x="856080" y="1795680"/>
            <a:chExt cx="6525720" cy="5301720"/>
          </a:xfrm>
        </p:grpSpPr>
        <p:pic>
          <p:nvPicPr>
            <p:cNvPr id="543" name="Image" descr="Image"/>
            <p:cNvPicPr/>
            <p:nvPr/>
          </p:nvPicPr>
          <p:blipFill>
            <a:blip r:embed="rId18"/>
            <a:stretch/>
          </p:blipFill>
          <p:spPr>
            <a:xfrm>
              <a:off x="1041120" y="2431080"/>
              <a:ext cx="6239880" cy="4666320"/>
            </a:xfrm>
            <a:prstGeom prst="rect">
              <a:avLst/>
            </a:prstGeom>
            <a:ln w="12600">
              <a:noFill/>
            </a:ln>
          </p:spPr>
        </p:pic>
        <p:grpSp>
          <p:nvGrpSpPr>
            <p:cNvPr id="544" name="Group 24"/>
            <p:cNvGrpSpPr/>
            <p:nvPr/>
          </p:nvGrpSpPr>
          <p:grpSpPr>
            <a:xfrm>
              <a:off x="3864960" y="5056560"/>
              <a:ext cx="2385360" cy="1228320"/>
              <a:chOff x="3864960" y="5056560"/>
              <a:chExt cx="2385360" cy="1228320"/>
            </a:xfrm>
          </p:grpSpPr>
          <p:sp>
            <p:nvSpPr>
              <p:cNvPr id="545" name="CustomShape 25"/>
              <p:cNvSpPr/>
              <p:nvPr/>
            </p:nvSpPr>
            <p:spPr>
              <a:xfrm>
                <a:off x="3877560" y="5270400"/>
                <a:ext cx="2360160" cy="10144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Solar upturn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546" name="Solar upturn Solar upturn" descr="Solar upturn Solar upturn"/>
              <p:cNvPicPr/>
              <p:nvPr/>
            </p:nvPicPr>
            <p:blipFill>
              <a:blip r:embed="rId19"/>
              <a:stretch/>
            </p:blipFill>
            <p:spPr>
              <a:xfrm>
                <a:off x="3864960" y="5056560"/>
                <a:ext cx="2385360" cy="120060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547" name="Rectangle Rectangle" descr="Rectangle Rectangle"/>
            <p:cNvPicPr/>
            <p:nvPr/>
          </p:nvPicPr>
          <p:blipFill>
            <a:blip r:embed="rId20"/>
            <a:stretch/>
          </p:blipFill>
          <p:spPr>
            <a:xfrm>
              <a:off x="1030320" y="2495520"/>
              <a:ext cx="6351480" cy="4601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548" name="CustomShape 26"/>
            <p:cNvSpPr/>
            <p:nvPr/>
          </p:nvSpPr>
          <p:spPr>
            <a:xfrm>
              <a:off x="856080" y="1795680"/>
              <a:ext cx="3114000" cy="6508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3600" spc="-1" strike="noStrike">
                  <a:solidFill>
                    <a:srgbClr val="fe9301"/>
                  </a:solidFill>
                  <a:latin typeface="Noteworthy Bold"/>
                  <a:ea typeface="Noteworthy Bold"/>
                </a:rPr>
                <a:t>Solar physics</a:t>
              </a:r>
              <a:endParaRPr b="0" lang="en-US" sz="3600" spc="-1" strike="noStrike">
                <a:latin typeface="Arial"/>
              </a:endParaRPr>
            </a:p>
          </p:txBody>
        </p:sp>
      </p:grpSp>
      <p:sp>
        <p:nvSpPr>
          <p:cNvPr id="549" name="TextShape 27"/>
          <p:cNvSpPr txBox="1"/>
          <p:nvPr/>
        </p:nvSpPr>
        <p:spPr>
          <a:xfrm>
            <a:off x="16731360" y="1906560"/>
            <a:ext cx="42757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3600" spc="-1" strike="noStrike">
                <a:solidFill>
                  <a:srgbClr val="ed1c24"/>
                </a:solidFill>
                <a:latin typeface="Arial"/>
              </a:rPr>
              <a:t>Neutrino oscillations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550" name="TextShape 28"/>
          <p:cNvSpPr txBox="1"/>
          <p:nvPr/>
        </p:nvSpPr>
        <p:spPr>
          <a:xfrm>
            <a:off x="8631720" y="1618920"/>
            <a:ext cx="2646720" cy="6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3600" spc="-1" strike="noStrike">
                <a:solidFill>
                  <a:srgbClr val="0066b3"/>
                </a:solidFill>
                <a:latin typeface="Arial"/>
              </a:rPr>
              <a:t>Rear events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552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Fast CP-violation discovery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553" name="Group 3"/>
          <p:cNvGrpSpPr/>
          <p:nvPr/>
        </p:nvGrpSpPr>
        <p:grpSpPr>
          <a:xfrm>
            <a:off x="354240" y="1439640"/>
            <a:ext cx="12081600" cy="7928280"/>
            <a:chOff x="354240" y="1439640"/>
            <a:chExt cx="12081600" cy="7928280"/>
          </a:xfrm>
        </p:grpSpPr>
        <p:pic>
          <p:nvPicPr>
            <p:cNvPr id="554" name="exclusion_cpv_mpi2_2pconly.pdf" descr="exclusion_cpv_mpi2_2pconly.pdf"/>
            <p:cNvPicPr/>
            <p:nvPr/>
          </p:nvPicPr>
          <p:blipFill>
            <a:blip r:embed="rId1"/>
            <a:stretch/>
          </p:blipFill>
          <p:spPr>
            <a:xfrm>
              <a:off x="354240" y="2139840"/>
              <a:ext cx="11197440" cy="72280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55" name="Line Line" descr="Line Line"/>
            <p:cNvPicPr/>
            <p:nvPr/>
          </p:nvPicPr>
          <p:blipFill>
            <a:blip r:embed="rId2"/>
            <a:stretch/>
          </p:blipFill>
          <p:spPr>
            <a:xfrm rot="1619400">
              <a:off x="6035040" y="6354720"/>
              <a:ext cx="2570760" cy="4172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56" name="Line Line" descr="Line Line"/>
            <p:cNvPicPr/>
            <p:nvPr/>
          </p:nvPicPr>
          <p:blipFill>
            <a:blip r:embed="rId3"/>
            <a:stretch/>
          </p:blipFill>
          <p:spPr>
            <a:xfrm rot="21109800">
              <a:off x="7037280" y="4402440"/>
              <a:ext cx="2208960" cy="417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557" name="CustomShape 4"/>
            <p:cNvSpPr/>
            <p:nvPr/>
          </p:nvSpPr>
          <p:spPr>
            <a:xfrm>
              <a:off x="9135360" y="3808080"/>
              <a:ext cx="3300480" cy="8949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2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5</a:t>
              </a:r>
              <a:r>
                <a:rPr b="1" lang="en-US" sz="3200" spc="-1" strike="noStrike">
                  <a:solidFill>
                    <a:srgbClr val="ee230c"/>
                  </a:solidFill>
                  <a:latin typeface="Ubuntu"/>
                  <a:ea typeface="Ubuntu"/>
                </a:rPr>
                <a:t>σ</a:t>
              </a:r>
              <a:r>
                <a:rPr b="1" lang="en-US" sz="32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 in 2 years</a:t>
              </a:r>
              <a:endParaRPr b="0" lang="en-US" sz="3200" spc="-1" strike="noStrike">
                <a:latin typeface="Arial"/>
              </a:endParaRPr>
            </a:p>
          </p:txBody>
        </p:sp>
        <p:sp>
          <p:nvSpPr>
            <p:cNvPr id="558" name="CustomShape 5"/>
            <p:cNvSpPr/>
            <p:nvPr/>
          </p:nvSpPr>
          <p:spPr>
            <a:xfrm>
              <a:off x="8236080" y="6300000"/>
              <a:ext cx="3071160" cy="15418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2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3</a:t>
              </a:r>
              <a:r>
                <a:rPr b="1" lang="en-US" sz="3200" spc="-1" strike="noStrike">
                  <a:solidFill>
                    <a:srgbClr val="ee230c"/>
                  </a:solidFill>
                  <a:latin typeface="Ubuntu"/>
                  <a:ea typeface="Ubuntu"/>
                </a:rPr>
                <a:t>σ</a:t>
              </a:r>
              <a:r>
                <a:rPr b="1" lang="en-US" sz="32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 (T2K-II) </a:t>
              </a:r>
              <a:br/>
              <a:r>
                <a:rPr b="1" lang="en-US" sz="32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in 6 months</a:t>
              </a:r>
              <a:endParaRPr b="0" lang="en-US" sz="3200" spc="-1" strike="noStrike">
                <a:latin typeface="Arial"/>
              </a:endParaRPr>
            </a:p>
          </p:txBody>
        </p:sp>
        <p:sp>
          <p:nvSpPr>
            <p:cNvPr id="559" name="CustomShape 6"/>
            <p:cNvSpPr/>
            <p:nvPr/>
          </p:nvSpPr>
          <p:spPr>
            <a:xfrm>
              <a:off x="1805760" y="1439640"/>
              <a:ext cx="9147960" cy="7714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27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Known mass ordering (KM3NET)</a:t>
              </a:r>
              <a:endParaRPr b="0" lang="en-US" sz="2700" spc="-1" strike="noStrike">
                <a:latin typeface="Arial"/>
              </a:endParaRPr>
            </a:p>
          </p:txBody>
        </p:sp>
      </p:grpSp>
      <p:sp>
        <p:nvSpPr>
          <p:cNvPr id="560" name="TextShape 7"/>
          <p:cNvSpPr txBox="1"/>
          <p:nvPr/>
        </p:nvSpPr>
        <p:spPr>
          <a:xfrm>
            <a:off x="405000" y="9754200"/>
            <a:ext cx="10784160" cy="24436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609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If </a:t>
            </a:r>
            <a:r>
              <a:rPr b="0" lang="en-US" sz="3609" spc="-1" strike="noStrike">
                <a:solidFill>
                  <a:srgbClr val="000000"/>
                </a:solidFill>
                <a:latin typeface="Ubuntu"/>
                <a:ea typeface="Ubuntu"/>
              </a:rPr>
              <a:t>δ</a:t>
            </a:r>
            <a:r>
              <a:rPr b="0" lang="en-US" sz="3608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CP</a:t>
            </a:r>
            <a:r>
              <a:rPr b="0" lang="en-US" sz="3609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=-</a:t>
            </a:r>
            <a:r>
              <a:rPr b="0" lang="en-US" sz="3609" spc="-1" strike="noStrike">
                <a:solidFill>
                  <a:srgbClr val="000000"/>
                </a:solidFill>
                <a:latin typeface="Ubuntu"/>
                <a:ea typeface="Ubuntu"/>
              </a:rPr>
              <a:t>π</a:t>
            </a:r>
            <a:r>
              <a:rPr b="0" lang="en-US" sz="3609" spc="-1" strike="noStrike">
                <a:solidFill>
                  <a:srgbClr val="000000"/>
                </a:solidFill>
                <a:latin typeface="Helvetica Neue"/>
                <a:ea typeface="Ubuntu"/>
              </a:rPr>
              <a:t>/2,</a:t>
            </a:r>
            <a:r>
              <a:rPr b="0" lang="en-US" sz="3609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CP violation </a:t>
            </a:r>
            <a:r>
              <a:rPr b="0" lang="en-US" sz="3609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discovered before</a:t>
            </a:r>
            <a:r>
              <a:rPr b="0" lang="en-US" sz="3609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any other LBL-</a:t>
            </a:r>
            <a:r>
              <a:rPr b="0" lang="en-US" sz="3609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r>
              <a:rPr b="0" lang="en-US" sz="3609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experiment</a:t>
            </a:r>
            <a:endParaRPr b="0" lang="en-US" sz="3609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609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Fastest experiment</a:t>
            </a:r>
            <a:r>
              <a:rPr b="0" lang="en-US" sz="3609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to survey possible </a:t>
            </a:r>
            <a:r>
              <a:rPr b="0" lang="en-US" sz="3609" spc="-1" strike="noStrike">
                <a:solidFill>
                  <a:srgbClr val="000000"/>
                </a:solidFill>
                <a:latin typeface="Ubuntu"/>
                <a:ea typeface="Ubuntu"/>
              </a:rPr>
              <a:t>δ</a:t>
            </a:r>
            <a:r>
              <a:rPr b="0" lang="en-US" sz="3608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CP</a:t>
            </a:r>
            <a:r>
              <a:rPr b="0" lang="en-US" sz="3609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values</a:t>
            </a:r>
            <a:endParaRPr b="0" lang="en-US" sz="3609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561" name="Image" descr="Image"/>
          <p:cNvPicPr/>
          <p:nvPr/>
        </p:nvPicPr>
        <p:blipFill>
          <a:blip r:embed="rId4"/>
          <a:stretch/>
        </p:blipFill>
        <p:spPr>
          <a:xfrm>
            <a:off x="5933520" y="-9568800"/>
            <a:ext cx="12516840" cy="9009360"/>
          </a:xfrm>
          <a:prstGeom prst="rect">
            <a:avLst/>
          </a:prstGeom>
          <a:ln w="12600">
            <a:noFill/>
          </a:ln>
        </p:spPr>
      </p:pic>
      <p:grpSp>
        <p:nvGrpSpPr>
          <p:cNvPr id="562" name="Group 8"/>
          <p:cNvGrpSpPr/>
          <p:nvPr/>
        </p:nvGrpSpPr>
        <p:grpSpPr>
          <a:xfrm>
            <a:off x="11963520" y="8804880"/>
            <a:ext cx="11931120" cy="3150000"/>
            <a:chOff x="11963520" y="8804880"/>
            <a:chExt cx="11931120" cy="3150000"/>
          </a:xfrm>
        </p:grpSpPr>
        <p:graphicFrame>
          <p:nvGraphicFramePr>
            <p:cNvPr id="563" name="Table 9"/>
            <p:cNvGraphicFramePr/>
            <p:nvPr/>
          </p:nvGraphicFramePr>
          <p:xfrm>
            <a:off x="11963520" y="8804880"/>
            <a:ext cx="11931120" cy="3150000"/>
          </p:xfrm>
          <a:graphic>
            <a:graphicData uri="http://schemas.openxmlformats.org/drawingml/2006/table">
              <a:tbl>
                <a:tblPr/>
                <a:tblGrid>
                  <a:gridCol w="4406400"/>
                  <a:gridCol w="1658520"/>
                  <a:gridCol w="1658520"/>
                  <a:gridCol w="2163600"/>
                  <a:gridCol w="2044440"/>
                </a:tblGrid>
                <a:tr h="452520">
                  <a:tc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noFill/>
                    </a:tcPr>
                  </a:tc>
                  <a:tc gridSpan="2"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 hMerge="1">
                    <a:tcPr marL="90000" marR="90000">
                      <a:solidFill>
                        <a:srgbClr val="ffffff"/>
                      </a:solidFill>
                    </a:tcPr>
                  </a:tc>
                  <a:tc gridSpan="2"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 hMerge="1">
                    <a:tcPr marL="90000" marR="90000">
                      <a:solidFill>
                        <a:srgbClr val="ffffff"/>
                      </a:solidFill>
                    </a:tcPr>
                  </a:tc>
                </a:tr>
                <a:tr h="700560">
                  <a:tc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50 %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70 %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</a:tr>
                <a:tr h="1296000"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Hyper Kamiokande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0.5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2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5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5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</a:tr>
                <a:tr h="701280"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DUNE (staged*)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4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8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10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13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</a:tr>
              </a:tbl>
            </a:graphicData>
          </a:graphic>
        </p:graphicFrame>
        <mc:AlternateContent>
          <mc:Choice xmlns:a14="http://schemas.microsoft.com/office/drawing/2010/main" Requires="a14">
            <p:sp>
              <p:nvSpPr>
                <p:cNvPr id="564" name="Formula 10"/>
                <p:cNvSpPr txBox="1"/>
                <p:nvPr/>
              </p:nvSpPr>
              <p:spPr>
                <a:xfrm>
                  <a:off x="16575120" y="8852400"/>
                  <a:ext cx="2977200" cy="5821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δ</m:t>
                          </m:r>
                        </m:e>
                        <m:sub>
                          <m:r>
                            <m:t xml:space="preserve">CP</m:t>
                          </m:r>
                        </m:sub>
                      </m:sSub>
                      <m:r>
                        <m:t xml:space="preserve">=</m:t>
                      </m:r>
                      <m:f>
                        <m:fPr>
                          <m:type m:val="lin"/>
                        </m:fPr>
                        <m:num>
                          <m:r>
                            <m:t xml:space="preserve">−</m:t>
                          </m:r>
                          <m:r>
                            <m:t xml:space="preserve">π</m:t>
                          </m:r>
                        </m:num>
                        <m:den>
                          <m:r>
                            <m:t xml:space="preserve">2</m:t>
                          </m:r>
                        </m:den>
                      </m:f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565" name="Formula 11"/>
                <p:cNvSpPr txBox="1"/>
                <p:nvPr/>
              </p:nvSpPr>
              <p:spPr>
                <a:xfrm>
                  <a:off x="20842560" y="8850240"/>
                  <a:ext cx="1791360" cy="58644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All</m:t>
                      </m:r>
                      <m:sSub>
                        <m:e>
                          <m:r>
                            <m:t xml:space="preserve">δ</m:t>
                          </m:r>
                        </m:e>
                        <m:sub>
                          <m:r>
                            <m:t xml:space="preserve">CP</m:t>
                          </m:r>
                        </m:sub>
                      </m:sSub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566" name="Formula 12"/>
                <p:cNvSpPr txBox="1"/>
                <p:nvPr/>
              </p:nvSpPr>
              <p:spPr>
                <a:xfrm>
                  <a:off x="16845480" y="9610200"/>
                  <a:ext cx="615600" cy="4291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3</m:t>
                      </m:r>
                      <m:r>
                        <m:t xml:space="preserve">σ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567" name="Formula 13"/>
                <p:cNvSpPr txBox="1"/>
                <p:nvPr/>
              </p:nvSpPr>
              <p:spPr>
                <a:xfrm>
                  <a:off x="18518400" y="9606240"/>
                  <a:ext cx="622080" cy="4363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5</m:t>
                      </m:r>
                      <m:r>
                        <m:t xml:space="preserve">σ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568" name="Formula 14"/>
                <p:cNvSpPr txBox="1"/>
                <p:nvPr/>
              </p:nvSpPr>
              <p:spPr>
                <a:xfrm>
                  <a:off x="21084120" y="9606240"/>
                  <a:ext cx="622080" cy="4363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5</m:t>
                      </m:r>
                      <m:r>
                        <m:t xml:space="preserve">σ</m:t>
                      </m:r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569" name="Formula 15"/>
                <p:cNvSpPr txBox="1"/>
                <p:nvPr/>
              </p:nvSpPr>
              <p:spPr>
                <a:xfrm>
                  <a:off x="23207760" y="9584640"/>
                  <a:ext cx="615600" cy="4291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r>
                        <m:t xml:space="preserve">3</m:t>
                      </m:r>
                      <m:r>
                        <m:t xml:space="preserve">σ</m:t>
                      </m:r>
                    </m:oMath>
                  </a14:m>
                </a:p>
              </p:txBody>
            </p:sp>
          </mc:Choice>
          <mc:Fallback/>
        </mc:AlternateContent>
      </p:grpSp>
      <p:sp>
        <p:nvSpPr>
          <p:cNvPr id="570" name="CustomShape 16"/>
          <p:cNvSpPr/>
          <p:nvPr/>
        </p:nvSpPr>
        <p:spPr>
          <a:xfrm>
            <a:off x="18752040" y="12046320"/>
            <a:ext cx="5619960" cy="496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DUNE CDR </a:t>
            </a:r>
            <a:r>
              <a:rPr b="0" lang="en-US" sz="2800" spc="-1" strike="noStrike" u="sng">
                <a:solidFill>
                  <a:srgbClr val="0000ff"/>
                </a:solidFill>
                <a:uFillTx/>
                <a:latin typeface="Helvetica Neue"/>
                <a:ea typeface="Helvetica Neue"/>
                <a:hlinkClick r:id="rId5"/>
              </a:rPr>
              <a:t>arXiv:2002.03005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571" name="exclusion_cpv_percentabove.pdf" descr="exclusion_cpv_percentabove.pdf"/>
          <p:cNvPicPr/>
          <p:nvPr/>
        </p:nvPicPr>
        <p:blipFill>
          <a:blip r:embed="rId6"/>
          <a:stretch/>
        </p:blipFill>
        <p:spPr>
          <a:xfrm>
            <a:off x="12970440" y="2347920"/>
            <a:ext cx="9923040" cy="6405480"/>
          </a:xfrm>
          <a:prstGeom prst="rect">
            <a:avLst/>
          </a:prstGeom>
          <a:ln w="12600">
            <a:noFill/>
          </a:ln>
        </p:spPr>
      </p:pic>
      <p:pic>
        <p:nvPicPr>
          <p:cNvPr id="572" name="Line Line" descr="Line Line"/>
          <p:cNvPicPr/>
          <p:nvPr/>
        </p:nvPicPr>
        <p:blipFill>
          <a:blip r:embed="rId7"/>
          <a:stretch/>
        </p:blipFill>
        <p:spPr>
          <a:xfrm rot="16200000">
            <a:off x="16013520" y="4933080"/>
            <a:ext cx="4942080" cy="75960"/>
          </a:xfrm>
          <a:prstGeom prst="rect">
            <a:avLst/>
          </a:prstGeom>
          <a:ln>
            <a:noFill/>
          </a:ln>
        </p:spPr>
      </p:pic>
      <p:pic>
        <p:nvPicPr>
          <p:cNvPr id="573" name="Line Line" descr="Line Line"/>
          <p:cNvPicPr/>
          <p:nvPr/>
        </p:nvPicPr>
        <p:blipFill>
          <a:blip r:embed="rId8"/>
          <a:stretch/>
        </p:blipFill>
        <p:spPr>
          <a:xfrm>
            <a:off x="14232600" y="4411440"/>
            <a:ext cx="4340880" cy="401040"/>
          </a:xfrm>
          <a:prstGeom prst="rect">
            <a:avLst/>
          </a:prstGeom>
          <a:ln>
            <a:noFill/>
          </a:ln>
        </p:spPr>
      </p:pic>
      <p:pic>
        <p:nvPicPr>
          <p:cNvPr id="574" name="Line Line" descr="Line Line"/>
          <p:cNvPicPr/>
          <p:nvPr/>
        </p:nvPicPr>
        <p:blipFill>
          <a:blip r:embed="rId9"/>
          <a:stretch/>
        </p:blipFill>
        <p:spPr>
          <a:xfrm>
            <a:off x="14232600" y="3153960"/>
            <a:ext cx="4340880" cy="401040"/>
          </a:xfrm>
          <a:prstGeom prst="rect">
            <a:avLst/>
          </a:prstGeom>
          <a:ln>
            <a:noFill/>
          </a:ln>
        </p:spPr>
      </p:pic>
      <p:sp>
        <p:nvSpPr>
          <p:cNvPr id="575" name="CustomShape 17"/>
          <p:cNvSpPr/>
          <p:nvPr/>
        </p:nvSpPr>
        <p:spPr>
          <a:xfrm>
            <a:off x="18887760" y="12474360"/>
            <a:ext cx="5416920" cy="5576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IUPAP Neutrino panel </a:t>
            </a:r>
            <a:r>
              <a:rPr b="0" lang="en-US" sz="3000" spc="-1" strike="noStrike" u="sng">
                <a:solidFill>
                  <a:srgbClr val="0000ff"/>
                </a:solidFill>
                <a:uFillTx/>
                <a:latin typeface="Helvetica Neue"/>
                <a:ea typeface="Helvetica Neue"/>
                <a:hlinkClick r:id="rId10"/>
              </a:rPr>
              <a:t>report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576" name="CustomShape 18"/>
          <p:cNvSpPr/>
          <p:nvPr/>
        </p:nvSpPr>
        <p:spPr>
          <a:xfrm>
            <a:off x="11666160" y="11968200"/>
            <a:ext cx="7355160" cy="954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* 2 modules@1.2 MW y1; 3 modules y2; </a:t>
            </a:r>
            <a:br/>
            <a:r>
              <a:rPr b="0" lang="en-US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4 modules y4; @2.4 MW y7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578" name="TextShape 2"/>
          <p:cNvSpPr txBox="1"/>
          <p:nvPr/>
        </p:nvSpPr>
        <p:spPr>
          <a:xfrm>
            <a:off x="2103120" y="194400"/>
            <a:ext cx="2039112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664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Mass ordering sensitivity with atmospherics</a:t>
            </a:r>
            <a:endParaRPr b="0" lang="en-US" sz="664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579" name="Group 3"/>
          <p:cNvGrpSpPr/>
          <p:nvPr/>
        </p:nvGrpSpPr>
        <p:grpSpPr>
          <a:xfrm>
            <a:off x="13537440" y="3720960"/>
            <a:ext cx="9719280" cy="6273720"/>
            <a:chOff x="13537440" y="3720960"/>
            <a:chExt cx="9719280" cy="6273720"/>
          </a:xfrm>
        </p:grpSpPr>
        <p:pic>
          <p:nvPicPr>
            <p:cNvPr id="580" name="CPV_scan_HK_NH_comb.pdf" descr="CPV_scan_HK_NH_comb.pdf"/>
            <p:cNvPicPr/>
            <p:nvPr/>
          </p:nvPicPr>
          <p:blipFill>
            <a:blip r:embed="rId1"/>
            <a:stretch/>
          </p:blipFill>
          <p:spPr>
            <a:xfrm>
              <a:off x="13537440" y="3720960"/>
              <a:ext cx="9719280" cy="62737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581" name="Line Line" descr="Line Line"/>
            <p:cNvPicPr/>
            <p:nvPr/>
          </p:nvPicPr>
          <p:blipFill>
            <a:blip r:embed="rId2"/>
            <a:stretch/>
          </p:blipFill>
          <p:spPr>
            <a:xfrm rot="5400000">
              <a:off x="19405800" y="7410240"/>
              <a:ext cx="1472040" cy="4010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2" name="Line Line" descr="Line Line"/>
            <p:cNvPicPr/>
            <p:nvPr/>
          </p:nvPicPr>
          <p:blipFill>
            <a:blip r:embed="rId3"/>
            <a:stretch/>
          </p:blipFill>
          <p:spPr>
            <a:xfrm rot="5400000">
              <a:off x="20533680" y="7091280"/>
              <a:ext cx="947520" cy="4010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83" name="Line Line" descr="Line Line"/>
            <p:cNvPicPr/>
            <p:nvPr/>
          </p:nvPicPr>
          <p:blipFill>
            <a:blip r:embed="rId4"/>
            <a:stretch/>
          </p:blipFill>
          <p:spPr>
            <a:xfrm rot="5400000">
              <a:off x="21218040" y="7410240"/>
              <a:ext cx="1309320" cy="40104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84" name="Image" descr="Image"/>
          <p:cNvPicPr/>
          <p:nvPr/>
        </p:nvPicPr>
        <p:blipFill>
          <a:blip r:embed="rId5"/>
          <a:stretch/>
        </p:blipFill>
        <p:spPr>
          <a:xfrm>
            <a:off x="685800" y="2117520"/>
            <a:ext cx="10938600" cy="7787880"/>
          </a:xfrm>
          <a:prstGeom prst="rect">
            <a:avLst/>
          </a:prstGeom>
          <a:ln w="12600">
            <a:noFill/>
          </a:ln>
        </p:spPr>
      </p:pic>
      <p:sp>
        <p:nvSpPr>
          <p:cNvPr id="585" name="CustomShape 4"/>
          <p:cNvSpPr/>
          <p:nvPr/>
        </p:nvSpPr>
        <p:spPr>
          <a:xfrm>
            <a:off x="12366720" y="11064960"/>
            <a:ext cx="12018240" cy="1176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Sensitivity to CPV is </a:t>
            </a:r>
            <a:r>
              <a:rPr b="0" lang="en-US" sz="32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little affected</a:t>
            </a: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if we add atmospheric </a:t>
            </a:r>
            <a:r>
              <a:rPr b="0" lang="en-US" sz="3200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→ </a:t>
            </a: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MO prior knowledge not really required to explore </a:t>
            </a:r>
            <a:r>
              <a:rPr b="0" lang="en-US" sz="3200" spc="-1" strike="noStrike">
                <a:solidFill>
                  <a:srgbClr val="000000"/>
                </a:solidFill>
                <a:latin typeface="Ubuntu"/>
                <a:ea typeface="Ubuntu"/>
              </a:rPr>
              <a:t>δ</a:t>
            </a:r>
            <a:r>
              <a:rPr b="0" lang="en-US" sz="3200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CP</a:t>
            </a:r>
            <a:r>
              <a:rPr b="0" lang="en-US" sz="3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586" name="Line Line" descr="Line Line"/>
          <p:cNvPicPr/>
          <p:nvPr/>
        </p:nvPicPr>
        <p:blipFill>
          <a:blip r:embed="rId6"/>
          <a:stretch/>
        </p:blipFill>
        <p:spPr>
          <a:xfrm>
            <a:off x="1926360" y="4067280"/>
            <a:ext cx="9354600" cy="75960"/>
          </a:xfrm>
          <a:prstGeom prst="rect">
            <a:avLst/>
          </a:prstGeom>
          <a:ln>
            <a:noFill/>
          </a:ln>
        </p:spPr>
      </p:pic>
      <p:pic>
        <p:nvPicPr>
          <p:cNvPr id="587" name="Image" descr="Image"/>
          <p:cNvPicPr/>
          <p:nvPr/>
        </p:nvPicPr>
        <p:blipFill>
          <a:blip r:embed="rId7"/>
          <a:stretch/>
        </p:blipFill>
        <p:spPr>
          <a:xfrm>
            <a:off x="2924280" y="10924560"/>
            <a:ext cx="7358760" cy="2070360"/>
          </a:xfrm>
          <a:prstGeom prst="rect">
            <a:avLst/>
          </a:prstGeom>
          <a:ln w="12600">
            <a:noFill/>
          </a:ln>
        </p:spPr>
      </p:pic>
      <p:sp>
        <p:nvSpPr>
          <p:cNvPr id="588" name="TextShape 5"/>
          <p:cNvSpPr txBox="1"/>
          <p:nvPr/>
        </p:nvSpPr>
        <p:spPr>
          <a:xfrm>
            <a:off x="274320" y="9690120"/>
            <a:ext cx="13350240" cy="2030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If not discovered by T2K/SK, NOvA, ORCA or JUNO before 2027, HK can determine MO after 6-10 years via atmospheric </a:t>
            </a:r>
            <a:r>
              <a:rPr b="0" lang="en-US" sz="3300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endParaRPr b="0" lang="en-US" sz="33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extShape 1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IN2P3 physicists and engineers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4" name="TextShape 2"/>
          <p:cNvSpPr txBox="1"/>
          <p:nvPr/>
        </p:nvSpPr>
        <p:spPr>
          <a:xfrm>
            <a:off x="2502720" y="1932840"/>
            <a:ext cx="20631600" cy="110566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ILANCE: M. Gonin, G. Pronost (postdoc)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LLR: A.Afiri, M. Buizza-Avanzini, O. Drapier, F. Gastaldi, M. Louzir, T. Mueller, J. Nanni, P. Paganini, B. Quilain, A. Beauchene (PhD student)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LPNHE: A. Blondel, J. Dumarchez, C. Giganti, M. Guigue, M. Martini, B. Popov, S. Russo, V. Voisin, M. Zito, W. Saenz (postdoc ANR), L. Mellet (PhD student), C. Dalmazzone (PhD student) + one more ANR postdoc starting from 2023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OMEGA: S. Callier, P. Dinaucourt, S. Conforti, F. Dulucq, L. Raux, C. de la Taille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APC: C.Volpe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35" name="TextShape 3"/>
          <p:cNvSpPr txBox="1"/>
          <p:nvPr/>
        </p:nvSpPr>
        <p:spPr>
          <a:xfrm>
            <a:off x="1097280" y="11338560"/>
            <a:ext cx="21976920" cy="715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4400" spc="-1" strike="noStrike">
                <a:solidFill>
                  <a:srgbClr val="ed1c24"/>
                </a:solidFill>
                <a:latin typeface="Arial"/>
              </a:rPr>
              <a:t>Natural continuation of our participation in the Japanese neutrino program (T2K and SK)</a:t>
            </a:r>
            <a:endParaRPr b="0" lang="en-US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pic>
        <p:nvPicPr>
          <p:cNvPr id="590" name="1sigma_yr_cpv_noshade.pdf" descr="1sigma_yr_cpv_noshade.pdf"/>
          <p:cNvPicPr/>
          <p:nvPr/>
        </p:nvPicPr>
        <p:blipFill>
          <a:blip r:embed="rId1"/>
          <a:stretch/>
        </p:blipFill>
        <p:spPr>
          <a:xfrm>
            <a:off x="498960" y="1953000"/>
            <a:ext cx="10053360" cy="6489360"/>
          </a:xfrm>
          <a:prstGeom prst="rect">
            <a:avLst/>
          </a:prstGeom>
          <a:ln w="12600">
            <a:noFill/>
          </a:ln>
        </p:spPr>
      </p:pic>
      <p:sp>
        <p:nvSpPr>
          <p:cNvPr id="591" name="CustomShape 2"/>
          <p:cNvSpPr/>
          <p:nvPr/>
        </p:nvSpPr>
        <p:spPr>
          <a:xfrm>
            <a:off x="16040880" y="-512640"/>
            <a:ext cx="151200" cy="284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592" name="Group 3"/>
          <p:cNvGrpSpPr/>
          <p:nvPr/>
        </p:nvGrpSpPr>
        <p:grpSpPr>
          <a:xfrm>
            <a:off x="17614800" y="4578840"/>
            <a:ext cx="7183440" cy="7312320"/>
            <a:chOff x="17614800" y="4578840"/>
            <a:chExt cx="7183440" cy="7312320"/>
          </a:xfrm>
        </p:grpSpPr>
        <p:pic>
          <p:nvPicPr>
            <p:cNvPr id="593" name="page194image63999648.png" descr="page194image63999648.png"/>
            <p:cNvPicPr/>
            <p:nvPr/>
          </p:nvPicPr>
          <p:blipFill>
            <a:blip r:embed="rId2"/>
            <a:stretch/>
          </p:blipFill>
          <p:spPr>
            <a:xfrm>
              <a:off x="17614800" y="4578840"/>
              <a:ext cx="7183440" cy="697644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594" name="CustomShape 4"/>
            <p:cNvSpPr/>
            <p:nvPr/>
          </p:nvSpPr>
          <p:spPr>
            <a:xfrm>
              <a:off x="18396360" y="11394360"/>
              <a:ext cx="5619960" cy="4968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8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DUNE CDR </a:t>
              </a:r>
              <a:r>
                <a:rPr b="0" lang="en-US" sz="2800" spc="-1" strike="noStrike" u="sng">
                  <a:solidFill>
                    <a:srgbClr val="0000ff"/>
                  </a:solidFill>
                  <a:uFillTx/>
                  <a:latin typeface="Helvetica Neue"/>
                  <a:ea typeface="Helvetica Neue"/>
                  <a:hlinkClick r:id="rId3"/>
                </a:rPr>
                <a:t>arXiv:2002.03005</a:t>
              </a:r>
              <a:endParaRPr b="0" lang="en-US" sz="2800" spc="-1" strike="noStrike">
                <a:latin typeface="Arial"/>
              </a:endParaRPr>
            </a:p>
          </p:txBody>
        </p:sp>
      </p:grpSp>
      <p:sp>
        <p:nvSpPr>
          <p:cNvPr id="595" name="TextShape 5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706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 </a:t>
            </a:r>
            <a:r>
              <a:rPr b="0" lang="en-US" sz="6000" spc="-1" strike="noStrike">
                <a:solidFill>
                  <a:srgbClr val="000000"/>
                </a:solidFill>
                <a:latin typeface="Ubuntu"/>
                <a:ea typeface="Ubuntu"/>
              </a:rPr>
              <a:t>δ</a:t>
            </a:r>
            <a:r>
              <a:rPr b="0" lang="en-US" sz="6000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CP</a:t>
            </a:r>
            <a:r>
              <a:rPr b="0" lang="en-US" sz="3608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  </a:t>
            </a:r>
            <a:r>
              <a:rPr b="0" lang="en-US" sz="706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measurement resolution</a:t>
            </a:r>
            <a:endParaRPr b="0" lang="en-US" sz="706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596" name="page28image64125360.jpg" descr="page28image64125360.jpg"/>
          <p:cNvPicPr/>
          <p:nvPr/>
        </p:nvPicPr>
        <p:blipFill>
          <a:blip r:embed="rId4"/>
          <a:stretch/>
        </p:blipFill>
        <p:spPr>
          <a:xfrm>
            <a:off x="10874160" y="5147640"/>
            <a:ext cx="6800040" cy="5397120"/>
          </a:xfrm>
          <a:prstGeom prst="rect">
            <a:avLst/>
          </a:prstGeom>
          <a:ln w="12600">
            <a:noFill/>
          </a:ln>
        </p:spPr>
      </p:pic>
      <p:sp>
        <p:nvSpPr>
          <p:cNvPr id="597" name="CustomShape 6"/>
          <p:cNvSpPr/>
          <p:nvPr/>
        </p:nvSpPr>
        <p:spPr>
          <a:xfrm>
            <a:off x="8344440" y="3775320"/>
            <a:ext cx="151200" cy="284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598" name="TextShape 7"/>
          <p:cNvSpPr txBox="1"/>
          <p:nvPr/>
        </p:nvSpPr>
        <p:spPr>
          <a:xfrm>
            <a:off x="412560" y="9841320"/>
            <a:ext cx="18149760" cy="29674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Precision = sensitivity to matter-antimatter models</a:t>
            </a:r>
            <a:endParaRPr b="0" lang="en-US" sz="40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→ </a:t>
            </a:r>
            <a:r>
              <a:rPr b="1" lang="en-US" sz="3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HK will quickly reach precision on </a:t>
            </a:r>
            <a:r>
              <a:rPr b="1" lang="en-US" sz="3600" spc="-1" strike="noStrike">
                <a:solidFill>
                  <a:srgbClr val="000000"/>
                </a:solidFill>
                <a:latin typeface="Ubuntu"/>
                <a:ea typeface="Ubuntu"/>
              </a:rPr>
              <a:t>δ</a:t>
            </a:r>
            <a:r>
              <a:rPr b="1" lang="en-US" sz="3600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CP </a:t>
            </a:r>
            <a:r>
              <a:rPr b="1" lang="en-US" sz="3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of 30°(15°) for </a:t>
            </a:r>
            <a:r>
              <a:rPr b="1" lang="en-US" sz="3600" spc="-1" strike="noStrike">
                <a:solidFill>
                  <a:srgbClr val="000000"/>
                </a:solidFill>
                <a:latin typeface="Ubuntu"/>
                <a:ea typeface="Ubuntu"/>
              </a:rPr>
              <a:t>δ</a:t>
            </a:r>
            <a:r>
              <a:rPr b="1" lang="en-US" sz="3600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CP </a:t>
            </a:r>
            <a:r>
              <a:rPr b="1" lang="en-US" sz="3600" spc="-1" strike="noStrike">
                <a:solidFill>
                  <a:srgbClr val="000000"/>
                </a:solidFill>
                <a:latin typeface="Helvetica Neue"/>
                <a:ea typeface="Ubuntu"/>
              </a:rPr>
              <a:t>=-</a:t>
            </a:r>
            <a:r>
              <a:rPr b="1" lang="en-US" sz="3600" spc="-1" strike="noStrike">
                <a:solidFill>
                  <a:srgbClr val="000000"/>
                </a:solidFill>
                <a:latin typeface="Ubuntu"/>
                <a:ea typeface="Ubuntu"/>
              </a:rPr>
              <a:t>π</a:t>
            </a:r>
            <a:r>
              <a:rPr b="1" lang="en-US" sz="3600" spc="-1" strike="noStrike">
                <a:solidFill>
                  <a:srgbClr val="000000"/>
                </a:solidFill>
                <a:latin typeface="Helvetica Neue"/>
                <a:ea typeface="Ubuntu"/>
              </a:rPr>
              <a:t>/2 (0)</a:t>
            </a:r>
            <a:endParaRPr b="0" lang="en-US" sz="36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For the ultimate precision on </a:t>
            </a:r>
            <a:r>
              <a:rPr b="0" lang="en-US" sz="4000" spc="-1" strike="noStrike">
                <a:solidFill>
                  <a:srgbClr val="000000"/>
                </a:solidFill>
                <a:latin typeface="Ubuntu"/>
                <a:ea typeface="Ubuntu"/>
              </a:rPr>
              <a:t>δ</a:t>
            </a:r>
            <a:r>
              <a:rPr b="0" lang="en-US" sz="4000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CP</a:t>
            </a:r>
            <a:r>
              <a:rPr b="0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it will be important to further </a:t>
            </a:r>
            <a:endParaRPr b="0" lang="en-US" sz="40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reduce systematics uncertainties w.r.t. T2K (ND280 Upgrade + IWCD)</a:t>
            </a:r>
            <a:endParaRPr b="0" lang="en-US" sz="4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599" name="CustomShape 8"/>
          <p:cNvSpPr/>
          <p:nvPr/>
        </p:nvSpPr>
        <p:spPr>
          <a:xfrm>
            <a:off x="11755800" y="9118080"/>
            <a:ext cx="3992040" cy="559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000" spc="-1" strike="noStrike" u="sng">
                <a:solidFill>
                  <a:srgbClr val="0000ff"/>
                </a:solidFill>
                <a:uFillTx/>
                <a:latin typeface="Helvetica Neue"/>
                <a:ea typeface="Helvetica Neue"/>
                <a:hlinkClick r:id="rId5"/>
              </a:rPr>
              <a:t>Petcov et al, 2007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600" name="Group 9"/>
          <p:cNvGrpSpPr/>
          <p:nvPr/>
        </p:nvGrpSpPr>
        <p:grpSpPr>
          <a:xfrm>
            <a:off x="11963520" y="1978200"/>
            <a:ext cx="11931120" cy="3150360"/>
            <a:chOff x="11963520" y="1978200"/>
            <a:chExt cx="11931120" cy="3150360"/>
          </a:xfrm>
        </p:grpSpPr>
        <p:graphicFrame>
          <p:nvGraphicFramePr>
            <p:cNvPr id="601" name="Table 10"/>
            <p:cNvGraphicFramePr/>
            <p:nvPr/>
          </p:nvGraphicFramePr>
          <p:xfrm>
            <a:off x="11963520" y="1978200"/>
            <a:ext cx="11931120" cy="3150360"/>
          </p:xfrm>
          <a:graphic>
            <a:graphicData uri="http://schemas.openxmlformats.org/drawingml/2006/table">
              <a:tbl>
                <a:tblPr/>
                <a:tblGrid>
                  <a:gridCol w="4406400"/>
                  <a:gridCol w="1658520"/>
                  <a:gridCol w="1658520"/>
                  <a:gridCol w="2163600"/>
                  <a:gridCol w="2044440"/>
                </a:tblGrid>
                <a:tr h="467640">
                  <a:tc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noFill/>
                    </a:tcPr>
                  </a:tc>
                  <a:tc gridSpan="2"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 hMerge="1">
                    <a:tcPr marL="90000" marR="90000">
                      <a:solidFill>
                        <a:srgbClr val="ffffff"/>
                      </a:solidFill>
                    </a:tcPr>
                  </a:tc>
                  <a:tc gridSpan="2"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 hMerge="1">
                    <a:tcPr marL="90000" marR="90000">
                      <a:solidFill>
                        <a:srgbClr val="ffffff"/>
                      </a:solidFill>
                    </a:tcPr>
                  </a:tc>
                </a:tr>
                <a:tr h="696240">
                  <a:tc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30°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20°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15°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10°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</a:tr>
                <a:tr h="1290600"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Hyper Kamiokande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1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7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1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3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</a:tr>
                <a:tr h="696240"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DUNE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5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12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5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  <a:tc>
                    <a:txBody>
                      <a:bodyPr lIns="50760" rIns="50760" tIns="50760" bIns="50760" anchor="ctr">
                        <a:noAutofit/>
                      </a:bodyPr>
                      <a:p>
                        <a:pPr algn="ctr">
                          <a:lnSpc>
                            <a:spcPct val="100000"/>
                          </a:lnSpc>
                          <a:tabLst>
                            <a:tab algn="l" pos="0"/>
                          </a:tabLst>
                        </a:pPr>
                        <a:r>
                          <a:rPr b="0" lang="en-US" sz="3900" spc="-1" strike="noStrike">
                            <a:solidFill>
                              <a:srgbClr val="000000"/>
                            </a:solidFill>
                            <a:latin typeface="Helvetica Neue"/>
                            <a:ea typeface="Helvetica Neue"/>
                          </a:rPr>
                          <a:t>8 y</a:t>
                        </a:r>
                        <a:endParaRPr b="0" lang="en-US" sz="3900" spc="-1" strike="noStrike">
                          <a:latin typeface="Arial"/>
                        </a:endParaRPr>
                      </a:p>
                    </a:txBody>
                    <a:tcPr marL="50760" marR="50760">
                      <a:lnL w="12240">
                        <a:solidFill>
                          <a:srgbClr val="000000"/>
                        </a:solidFill>
                      </a:lnL>
                      <a:lnR w="12240">
                        <a:solidFill>
                          <a:srgbClr val="000000"/>
                        </a:solidFill>
                      </a:lnR>
                      <a:lnT w="12240">
                        <a:solidFill>
                          <a:srgbClr val="000000"/>
                        </a:solidFill>
                      </a:lnT>
                      <a:lnB w="12240">
                        <a:solidFill>
                          <a:srgbClr val="000000"/>
                        </a:solidFill>
                      </a:lnB>
                      <a:noFill/>
                    </a:tcPr>
                  </a:tc>
                </a:tr>
              </a:tbl>
            </a:graphicData>
          </a:graphic>
        </p:graphicFrame>
        <mc:AlternateContent>
          <mc:Choice xmlns:a14="http://schemas.microsoft.com/office/drawing/2010/main" Requires="a14">
            <p:sp>
              <p:nvSpPr>
                <p:cNvPr id="602" name="Formula 11"/>
                <p:cNvSpPr txBox="1"/>
                <p:nvPr/>
              </p:nvSpPr>
              <p:spPr>
                <a:xfrm>
                  <a:off x="16575120" y="2025720"/>
                  <a:ext cx="2977200" cy="5821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δ</m:t>
                          </m:r>
                        </m:e>
                        <m:sub>
                          <m:r>
                            <m:t xml:space="preserve">CP</m:t>
                          </m:r>
                        </m:sub>
                      </m:sSub>
                      <m:r>
                        <m:t xml:space="preserve">=</m:t>
                      </m:r>
                      <m:f>
                        <m:fPr>
                          <m:type m:val="lin"/>
                        </m:fPr>
                        <m:num>
                          <m:r>
                            <m:t xml:space="preserve">−</m:t>
                          </m:r>
                          <m:r>
                            <m:t xml:space="preserve">π</m:t>
                          </m:r>
                        </m:num>
                        <m:den>
                          <m:r>
                            <m:t xml:space="preserve">2</m:t>
                          </m:r>
                        </m:den>
                      </m:f>
                    </m:oMath>
                  </a14:m>
                </a:p>
              </p:txBody>
            </p:sp>
          </mc:Choice>
          <mc:Fallback/>
        </mc:AlternateContent>
        <mc:AlternateContent>
          <mc:Choice xmlns:a14="http://schemas.microsoft.com/office/drawing/2010/main" Requires="a14">
            <p:sp>
              <p:nvSpPr>
                <p:cNvPr id="603" name="Formula 12"/>
                <p:cNvSpPr txBox="1"/>
                <p:nvPr/>
              </p:nvSpPr>
              <p:spPr>
                <a:xfrm>
                  <a:off x="20893320" y="2025720"/>
                  <a:ext cx="1857960" cy="582120"/>
                </a:xfrm>
                <a:prstGeom prst="rect">
                  <a:avLst/>
                </a:prstGeom>
              </p:spPr>
              <p:txBody>
                <a:bodyPr/>
                <a:p>
                  <a14:m>
                    <m:oMath xmlns:m="http://schemas.openxmlformats.org/officeDocument/2006/math">
                      <m:sSub>
                        <m:e>
                          <m:r>
                            <m:t xml:space="preserve">δ</m:t>
                          </m:r>
                        </m:e>
                        <m:sub>
                          <m:r>
                            <m:t xml:space="preserve">CP</m:t>
                          </m:r>
                        </m:sub>
                      </m:sSub>
                      <m:r>
                        <m:t xml:space="preserve">=</m:t>
                      </m:r>
                      <m:r>
                        <m:t xml:space="preserve">0</m:t>
                      </m:r>
                    </m:oMath>
                  </a14:m>
                </a:p>
              </p:txBody>
            </p:sp>
          </mc:Choice>
          <mc:Fallback/>
        </mc:AlternateContent>
      </p:grpSp>
      <mc:AlternateContent>
        <mc:Choice xmlns:a14="http://schemas.microsoft.com/office/drawing/2010/main" Requires="a14">
          <p:sp>
            <p:nvSpPr>
              <p:cNvPr id="604" name="Formula 13"/>
              <p:cNvSpPr txBox="1"/>
              <p:nvPr/>
            </p:nvSpPr>
            <p:spPr>
              <a:xfrm>
                <a:off x="12118320" y="5198760"/>
                <a:ext cx="2712240" cy="6764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sSub>
                      <m:e>
                        <m:r>
                          <m:t xml:space="preserve">J</m:t>
                        </m:r>
                      </m:e>
                      <m:sub>
                        <m:r>
                          <m:t xml:space="preserve">CP</m:t>
                        </m:r>
                      </m:sub>
                    </m:sSub>
                    <m:r>
                      <m:t xml:space="preserve">∝</m:t>
                    </m:r>
                    <m:r>
                      <m:t xml:space="preserve">sin</m:t>
                    </m:r>
                    <m:d>
                      <m:dPr>
                        <m:begChr m:val="("/>
                        <m:endChr m:val=")"/>
                      </m:dPr>
                      <m:e>
                        <m:sSub>
                          <m:e>
                            <m:r>
                              <m:t xml:space="preserve">δ</m:t>
                            </m:r>
                          </m:e>
                          <m:sub>
                            <m:r>
                              <m:t xml:space="preserve">CP</m:t>
                            </m:r>
                          </m:sub>
                        </m:sSub>
                      </m:e>
                    </m:d>
                  </m:oMath>
                </a14:m>
              </a:p>
            </p:txBody>
          </p:sp>
        </mc:Choice>
        <mc:Fallback/>
      </mc:AlternateContent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06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Proton decay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607" name="Group 3"/>
          <p:cNvGrpSpPr/>
          <p:nvPr/>
        </p:nvGrpSpPr>
        <p:grpSpPr>
          <a:xfrm>
            <a:off x="17577720" y="3249000"/>
            <a:ext cx="6476400" cy="3374640"/>
            <a:chOff x="17577720" y="3249000"/>
            <a:chExt cx="6476400" cy="3374640"/>
          </a:xfrm>
        </p:grpSpPr>
        <p:pic>
          <p:nvPicPr>
            <p:cNvPr id="608" name="Screen Shot 2021-10-12 at 2.34.43 PM.png" descr="Screen Shot 2021-10-12 at 2.34.43 PM.png"/>
            <p:cNvPicPr/>
            <p:nvPr/>
          </p:nvPicPr>
          <p:blipFill>
            <a:blip r:embed="rId1"/>
            <a:stretch/>
          </p:blipFill>
          <p:spPr>
            <a:xfrm>
              <a:off x="17577720" y="3249000"/>
              <a:ext cx="6324480" cy="289008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609" name="CustomShape 4"/>
            <p:cNvSpPr/>
            <p:nvPr/>
          </p:nvSpPr>
          <p:spPr>
            <a:xfrm>
              <a:off x="17944200" y="6008040"/>
              <a:ext cx="6109920" cy="615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Phys. Lett. B 233 (1-2) 178-182</a:t>
              </a:r>
              <a:endParaRPr b="0" lang="en-US" sz="3000" spc="-1" strike="noStrike">
                <a:latin typeface="Arial"/>
              </a:endParaRPr>
            </a:p>
          </p:txBody>
        </p:sp>
      </p:grpSp>
      <p:sp>
        <p:nvSpPr>
          <p:cNvPr id="610" name="TextShape 5"/>
          <p:cNvSpPr txBox="1"/>
          <p:nvPr/>
        </p:nvSpPr>
        <p:spPr>
          <a:xfrm>
            <a:off x="967320" y="2247120"/>
            <a:ext cx="16610400" cy="51246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Motivated by Grand-Unification Theories</a:t>
            </a:r>
            <a:endParaRPr b="0" lang="en-US" sz="42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HK will have the best limit on p → e</a:t>
            </a:r>
            <a:r>
              <a:rPr b="0" lang="en-US" sz="4229" spc="-1" strike="noStrike" baseline="33000">
                <a:solidFill>
                  <a:srgbClr val="000000"/>
                </a:solidFill>
                <a:latin typeface="Helvetica Neue"/>
                <a:ea typeface="Helvetica Neue"/>
              </a:rPr>
              <a:t>+</a:t>
            </a:r>
            <a:r>
              <a:rPr b="0" lang="en-US" sz="4230" spc="-1" strike="noStrike">
                <a:solidFill>
                  <a:srgbClr val="000000"/>
                </a:solidFill>
                <a:latin typeface="Ubuntu"/>
                <a:ea typeface="Ubuntu"/>
              </a:rPr>
              <a:t>π</a:t>
            </a:r>
            <a:r>
              <a:rPr b="0" lang="en-US" sz="4229" spc="-1" strike="noStrike" baseline="33000">
                <a:solidFill>
                  <a:srgbClr val="000000"/>
                </a:solidFill>
                <a:latin typeface="Helvetica Neue"/>
                <a:ea typeface="Ubuntu"/>
              </a:rPr>
              <a:t>0</a:t>
            </a: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for </a:t>
            </a:r>
            <a:r>
              <a:rPr b="0" lang="en-US" sz="423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bound</a:t>
            </a: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protons</a:t>
            </a:r>
            <a:endParaRPr b="0" lang="en-US" sz="42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→  </a:t>
            </a: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about 1 order of magnitude better than current limits</a:t>
            </a:r>
            <a:endParaRPr b="0" lang="en-US" sz="42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endParaRPr b="0" lang="en-US" sz="42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Thanks to its huge mass, HK will also have leading sensitivity to channels with invisible particles (p → </a:t>
            </a:r>
            <a:r>
              <a:rPr b="0" lang="en-US" sz="4230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Ubuntu"/>
              </a:rPr>
              <a:t> K</a:t>
            </a:r>
            <a:r>
              <a:rPr b="0" lang="en-US" sz="4229" spc="-1" strike="noStrike" baseline="33000">
                <a:solidFill>
                  <a:srgbClr val="000000"/>
                </a:solidFill>
                <a:latin typeface="Helvetica Neue"/>
                <a:ea typeface="Ubuntu"/>
              </a:rPr>
              <a:t>+</a:t>
            </a: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)</a:t>
            </a:r>
            <a:endParaRPr b="0" lang="en-US" sz="42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HK is sensitive to </a:t>
            </a:r>
            <a:r>
              <a:rPr b="0" lang="en-US" sz="423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free</a:t>
            </a:r>
            <a:r>
              <a:rPr b="0" lang="en-US" sz="42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proton decay</a:t>
            </a:r>
            <a:endParaRPr b="0" lang="en-US" sz="423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611" name="hk_pdecay_nuK.pdf" descr="hk_pdecay_nuK.pdf"/>
          <p:cNvPicPr/>
          <p:nvPr/>
        </p:nvPicPr>
        <p:blipFill>
          <a:blip r:embed="rId2"/>
          <a:stretch/>
        </p:blipFill>
        <p:spPr>
          <a:xfrm>
            <a:off x="15782400" y="7508880"/>
            <a:ext cx="7677360" cy="5397840"/>
          </a:xfrm>
          <a:prstGeom prst="rect">
            <a:avLst/>
          </a:prstGeom>
          <a:ln w="12600">
            <a:noFill/>
          </a:ln>
        </p:spPr>
      </p:pic>
      <p:pic>
        <p:nvPicPr>
          <p:cNvPr id="612" name="hk_pdecay_epi0.pdf" descr="hk_pdecay_epi0.pdf"/>
          <p:cNvPicPr/>
          <p:nvPr/>
        </p:nvPicPr>
        <p:blipFill>
          <a:blip r:embed="rId3"/>
          <a:stretch/>
        </p:blipFill>
        <p:spPr>
          <a:xfrm>
            <a:off x="1069200" y="7613280"/>
            <a:ext cx="7640280" cy="5397840"/>
          </a:xfrm>
          <a:prstGeom prst="rect">
            <a:avLst/>
          </a:prstGeom>
          <a:ln w="12600">
            <a:noFill/>
          </a:ln>
        </p:spPr>
      </p:pic>
      <p:sp>
        <p:nvSpPr>
          <p:cNvPr id="613" name="CustomShape 6"/>
          <p:cNvSpPr/>
          <p:nvPr/>
        </p:nvSpPr>
        <p:spPr>
          <a:xfrm>
            <a:off x="9176040" y="12277080"/>
            <a:ext cx="7161840" cy="783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240" spc="-1" strike="noStrike">
                <a:solidFill>
                  <a:srgbClr val="000000"/>
                </a:solidFill>
                <a:latin typeface="Arial"/>
                <a:ea typeface="Arial"/>
              </a:rPr>
              <a:t>JUNO: J. Phys. G 43 (2016) 030401 (arXiv:1507.05613)</a:t>
            </a:r>
            <a:endParaRPr b="0" lang="en-US" sz="224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2240" spc="-1" strike="noStrike">
                <a:solidFill>
                  <a:srgbClr val="000000"/>
                </a:solidFill>
                <a:latin typeface="Arial"/>
                <a:ea typeface="Arial"/>
              </a:rPr>
              <a:t>DUNE: FERMILAB-PUB-20-025-ND (arXiv:2002.03005)</a:t>
            </a:r>
            <a:endParaRPr b="0" lang="en-US" sz="2240" spc="-1" strike="noStrike">
              <a:latin typeface="Arial"/>
            </a:endParaRPr>
          </a:p>
        </p:txBody>
      </p:sp>
      <mc:AlternateContent>
        <mc:Choice xmlns:a14="http://schemas.microsoft.com/office/drawing/2010/main" Requires="a14">
          <p:sp>
            <p:nvSpPr>
              <p:cNvPr id="614" name="Formula 7"/>
              <p:cNvSpPr txBox="1"/>
              <p:nvPr/>
            </p:nvSpPr>
            <p:spPr>
              <a:xfrm>
                <a:off x="5031000" y="11332440"/>
                <a:ext cx="3077640" cy="64224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f>
                      <m:fPr>
                        <m:type m:val="lin"/>
                      </m:fPr>
                      <m:num>
                        <m:r>
                          <m:t xml:space="preserve">τ</m:t>
                        </m:r>
                      </m:num>
                      <m:den>
                        <m:r>
                          <m:t xml:space="preserve">B</m:t>
                        </m:r>
                      </m:den>
                    </m:f>
                    <m:r>
                      <m:t xml:space="preserve">&gt;</m:t>
                    </m:r>
                    <m:sSup>
                      <m:e>
                        <m:r>
                          <m:t xml:space="preserve">10</m:t>
                        </m:r>
                      </m:e>
                      <m:sup>
                        <m:r>
                          <m:t xml:space="preserve">35</m:t>
                        </m:r>
                      </m:sup>
                    </m:sSup>
                    <m:r>
                      <m:t xml:space="preserve">y</m:t>
                    </m:r>
                  </m:oMath>
                </a14:m>
              </a:p>
            </p:txBody>
          </p:sp>
        </mc:Choice>
        <mc:Fallback/>
      </mc:AlternateContent>
      <mc:AlternateContent>
        <mc:Choice xmlns:a14="http://schemas.microsoft.com/office/drawing/2010/main" Requires="a14">
          <p:sp>
            <p:nvSpPr>
              <p:cNvPr id="615" name="Formula 8"/>
              <p:cNvSpPr txBox="1"/>
              <p:nvPr/>
            </p:nvSpPr>
            <p:spPr>
              <a:xfrm>
                <a:off x="19028880" y="11102040"/>
                <a:ext cx="4023360" cy="637200"/>
              </a:xfrm>
              <a:prstGeom prst="rect">
                <a:avLst/>
              </a:prstGeom>
            </p:spPr>
            <p:txBody>
              <a:bodyPr/>
              <a:p>
                <a14:m>
                  <m:oMath xmlns:m="http://schemas.openxmlformats.org/officeDocument/2006/math">
                    <m:f>
                      <m:fPr>
                        <m:type m:val="lin"/>
                      </m:fPr>
                      <m:num>
                        <m:r>
                          <m:t xml:space="preserve">τ</m:t>
                        </m:r>
                      </m:num>
                      <m:den>
                        <m:r>
                          <m:t xml:space="preserve">B</m:t>
                        </m:r>
                      </m:den>
                    </m:f>
                    <m:r>
                      <m:t xml:space="preserve">&gt;</m:t>
                    </m:r>
                    <m:r>
                      <m:t xml:space="preserve">3</m:t>
                    </m:r>
                    <m:r>
                      <m:t xml:space="preserve">×</m:t>
                    </m:r>
                    <m:sSup>
                      <m:e>
                        <m:r>
                          <m:t xml:space="preserve">10</m:t>
                        </m:r>
                      </m:e>
                      <m:sup>
                        <m:r>
                          <m:t xml:space="preserve">34</m:t>
                        </m:r>
                      </m:sup>
                    </m:sSup>
                    <m:r>
                      <m:t xml:space="preserve">y</m:t>
                    </m:r>
                  </m:oMath>
                </a14:m>
              </a:p>
            </p:txBody>
          </p:sp>
        </mc:Choice>
        <mc:Fallback/>
      </mc:AlternateContent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Image" descr="Image"/>
          <p:cNvPicPr/>
          <p:nvPr/>
        </p:nvPicPr>
        <p:blipFill>
          <a:blip r:embed="rId1"/>
          <a:stretch/>
        </p:blipFill>
        <p:spPr>
          <a:xfrm>
            <a:off x="14040720" y="8019000"/>
            <a:ext cx="10223640" cy="4248000"/>
          </a:xfrm>
          <a:prstGeom prst="rect">
            <a:avLst/>
          </a:prstGeom>
          <a:ln w="12600">
            <a:noFill/>
          </a:ln>
        </p:spPr>
      </p:pic>
      <p:sp>
        <p:nvSpPr>
          <p:cNvPr id="617" name="TextShape 1"/>
          <p:cNvSpPr txBox="1"/>
          <p:nvPr/>
        </p:nvSpPr>
        <p:spPr>
          <a:xfrm>
            <a:off x="1051200" y="2052720"/>
            <a:ext cx="2244888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Supernova neutrinos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Increase by ~10 in stat sensitivity w.r.t. SK</a:t>
            </a:r>
            <a:br/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SN1987A type ~2500 events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Galactic center: ~50000+ events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Direction (1°@10kpc) → triangulation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Time profile: collapse models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SN </a:t>
            </a:r>
            <a:r>
              <a:rPr b="0" lang="en-US" sz="5400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expected </a:t>
            </a:r>
            <a:r>
              <a:rPr b="0" lang="en-US" sz="54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every 3 years in HK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!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(if HK is sensitive up to 4 Mpc)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Gravitational waves sources</a:t>
            </a:r>
            <a:br/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Nearby (10Mpc) neutron star mergers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→</a:t>
            </a:r>
            <a:r>
              <a:rPr b="1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Unique multi-messengers observatory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18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19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Astrophysical neutrinos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20" name="CustomShape 4"/>
          <p:cNvSpPr/>
          <p:nvPr/>
        </p:nvSpPr>
        <p:spPr>
          <a:xfrm>
            <a:off x="9881640" y="2521080"/>
            <a:ext cx="3904920" cy="559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000" spc="-1" strike="noStrike" u="sng">
                <a:solidFill>
                  <a:srgbClr val="0000ff"/>
                </a:solidFill>
                <a:uFillTx/>
                <a:latin typeface="Helvetica Neue"/>
                <a:ea typeface="Helvetica Neue"/>
                <a:hlinkClick r:id="rId2"/>
              </a:rPr>
              <a:t>arXiv:2101.05269</a:t>
            </a:r>
            <a:endParaRPr b="0" lang="en-US" sz="3000" spc="-1" strike="noStrike">
              <a:latin typeface="Arial"/>
            </a:endParaRPr>
          </a:p>
        </p:txBody>
      </p:sp>
      <p:grpSp>
        <p:nvGrpSpPr>
          <p:cNvPr id="621" name="Group 5"/>
          <p:cNvGrpSpPr/>
          <p:nvPr/>
        </p:nvGrpSpPr>
        <p:grpSpPr>
          <a:xfrm>
            <a:off x="17478720" y="1268280"/>
            <a:ext cx="6221520" cy="7011720"/>
            <a:chOff x="17478720" y="1268280"/>
            <a:chExt cx="6221520" cy="7011720"/>
          </a:xfrm>
        </p:grpSpPr>
        <p:pic>
          <p:nvPicPr>
            <p:cNvPr id="622" name="hk_sn_distance2.png" descr="hk_sn_distance2.png"/>
            <p:cNvPicPr/>
            <p:nvPr/>
          </p:nvPicPr>
          <p:blipFill>
            <a:blip r:embed="rId3"/>
            <a:stretch/>
          </p:blipFill>
          <p:spPr>
            <a:xfrm>
              <a:off x="17478720" y="1557000"/>
              <a:ext cx="6221520" cy="672300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623" name="CustomShape 6"/>
            <p:cNvSpPr/>
            <p:nvPr/>
          </p:nvSpPr>
          <p:spPr>
            <a:xfrm rot="16200000">
              <a:off x="21843000" y="1922760"/>
              <a:ext cx="1730520" cy="42156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1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Andromeda </a:t>
              </a:r>
              <a:endParaRPr b="0" lang="en-US" sz="21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TextShape 1"/>
          <p:cNvSpPr txBox="1"/>
          <p:nvPr/>
        </p:nvSpPr>
        <p:spPr>
          <a:xfrm>
            <a:off x="640080" y="2247120"/>
            <a:ext cx="2340864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SN-relic neutrinos (SNRν) offer new constraints on cosmic star history</a:t>
            </a:r>
            <a:endParaRPr b="0" lang="en-US" sz="5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→ </a:t>
            </a:r>
            <a:r>
              <a:rPr b="0" lang="en-US" sz="5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Could be first detected by SK-Gd</a:t>
            </a:r>
            <a:endParaRPr b="0" lang="en-US" sz="5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→ </a:t>
            </a:r>
            <a:r>
              <a:rPr b="0" lang="en-US" sz="5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The spectrum will be </a:t>
            </a:r>
            <a:r>
              <a:rPr b="0" lang="en-US" sz="52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determined by HK</a:t>
            </a:r>
            <a:endParaRPr b="0" lang="en-US" sz="5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br/>
            <a:r>
              <a:rPr b="0" lang="en-US" sz="5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Impact of redshift: low energy ↔ probe older stars</a:t>
            </a:r>
            <a:endParaRPr b="0" lang="en-US" sz="5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Sensitivity to neutron star vs </a:t>
            </a:r>
            <a:r>
              <a:rPr b="0" lang="en-US" sz="5200" spc="-1" strike="noStrike">
                <a:solidFill>
                  <a:srgbClr val="ff3333"/>
                </a:solidFill>
                <a:latin typeface="Helvetica Neue"/>
                <a:ea typeface="Helvetica Neue"/>
              </a:rPr>
              <a:t>black hole </a:t>
            </a:r>
            <a:r>
              <a:rPr b="0" lang="en-US" sz="5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formation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25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26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SN-relic neutrinos (DSNB) in HK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627" name="page15image64278592.png" descr="page15image64278592.png"/>
          <p:cNvPicPr/>
          <p:nvPr/>
        </p:nvPicPr>
        <p:blipFill>
          <a:blip r:embed="rId1"/>
          <a:stretch/>
        </p:blipFill>
        <p:spPr>
          <a:xfrm>
            <a:off x="1257480" y="7361280"/>
            <a:ext cx="8337240" cy="5739840"/>
          </a:xfrm>
          <a:prstGeom prst="rect">
            <a:avLst/>
          </a:prstGeom>
          <a:ln w="12600">
            <a:noFill/>
          </a:ln>
        </p:spPr>
      </p:pic>
      <p:pic>
        <p:nvPicPr>
          <p:cNvPr id="628" name="Connection Line" descr="Connection Line"/>
          <p:cNvPicPr/>
          <p:nvPr/>
        </p:nvPicPr>
        <p:blipFill>
          <a:blip r:embed="rId2"/>
          <a:stretch/>
        </p:blipFill>
        <p:spPr>
          <a:xfrm>
            <a:off x="6899760" y="7110720"/>
            <a:ext cx="1099800" cy="1408680"/>
          </a:xfrm>
          <a:prstGeom prst="rect">
            <a:avLst/>
          </a:prstGeom>
          <a:ln>
            <a:noFill/>
          </a:ln>
        </p:spPr>
      </p:pic>
      <p:pic>
        <p:nvPicPr>
          <p:cNvPr id="629" name="Connection Line" descr="Connection Line"/>
          <p:cNvPicPr/>
          <p:nvPr/>
        </p:nvPicPr>
        <p:blipFill>
          <a:blip r:embed="rId3"/>
          <a:stretch/>
        </p:blipFill>
        <p:spPr>
          <a:xfrm>
            <a:off x="9469440" y="7204320"/>
            <a:ext cx="2003040" cy="2559960"/>
          </a:xfrm>
          <a:prstGeom prst="rect">
            <a:avLst/>
          </a:prstGeom>
          <a:ln>
            <a:noFill/>
          </a:ln>
        </p:spPr>
      </p:pic>
      <p:pic>
        <p:nvPicPr>
          <p:cNvPr id="630" name="" descr=""/>
          <p:cNvPicPr/>
          <p:nvPr/>
        </p:nvPicPr>
        <p:blipFill>
          <a:blip r:embed="rId4"/>
          <a:stretch/>
        </p:blipFill>
        <p:spPr>
          <a:xfrm>
            <a:off x="15179040" y="7498080"/>
            <a:ext cx="8595360" cy="5586840"/>
          </a:xfrm>
          <a:prstGeom prst="rect">
            <a:avLst/>
          </a:prstGeom>
          <a:ln>
            <a:noFill/>
          </a:ln>
        </p:spPr>
      </p:pic>
      <p:pic>
        <p:nvPicPr>
          <p:cNvPr id="631" name="Connection Line" descr="Connection Line"/>
          <p:cNvPicPr/>
          <p:nvPr/>
        </p:nvPicPr>
        <p:blipFill>
          <a:blip r:embed="rId5"/>
          <a:stretch/>
        </p:blipFill>
        <p:spPr>
          <a:xfrm>
            <a:off x="14661720" y="3907440"/>
            <a:ext cx="6383160" cy="5864040"/>
          </a:xfrm>
          <a:prstGeom prst="rect">
            <a:avLst/>
          </a:prstGeom>
          <a:ln>
            <a:noFill/>
          </a:ln>
        </p:spPr>
      </p:pic>
      <p:sp>
        <p:nvSpPr>
          <p:cNvPr id="632" name="TextShape 4"/>
          <p:cNvSpPr txBox="1"/>
          <p:nvPr/>
        </p:nvSpPr>
        <p:spPr>
          <a:xfrm>
            <a:off x="12391560" y="6868800"/>
            <a:ext cx="180720" cy="427320"/>
          </a:xfrm>
          <a:prstGeom prst="rect">
            <a:avLst/>
          </a:prstGeom>
          <a:noFill/>
          <a:ln>
            <a:noFill/>
          </a:ln>
        </p:spPr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34" name="TextShape 2"/>
          <p:cNvSpPr txBox="1"/>
          <p:nvPr/>
        </p:nvSpPr>
        <p:spPr>
          <a:xfrm>
            <a:off x="3474720" y="194400"/>
            <a:ext cx="1901952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714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IN2P3-CEA technical contributions to HK</a:t>
            </a:r>
            <a:endParaRPr b="0" lang="en-US" sz="714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35" name="TextShape 3"/>
          <p:cNvSpPr txBox="1"/>
          <p:nvPr/>
        </p:nvSpPr>
        <p:spPr>
          <a:xfrm>
            <a:off x="1544040" y="6377400"/>
            <a:ext cx="16252560" cy="656208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 marL="635040" indent="-6346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</a:pPr>
            <a:r>
              <a:rPr b="1" lang="en-US" sz="59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ND280 Upgrade and maintenance</a:t>
            </a:r>
            <a:endParaRPr b="0" lang="en-US" sz="59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5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- Super-FGD electronics </a:t>
            </a:r>
            <a:endParaRPr b="0" lang="en-US" sz="59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5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- High-Angle TPCs electronics &amp; readout</a:t>
            </a:r>
            <a:endParaRPr b="0" lang="en-US" sz="5900" spc="-1" strike="noStrike">
              <a:solidFill>
                <a:srgbClr val="000000"/>
              </a:solidFill>
              <a:latin typeface="Helvetica Neue"/>
            </a:endParaRPr>
          </a:p>
          <a:p>
            <a:pPr marL="635040" indent="-6346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1" lang="en-US" sz="59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Construction of HK far detector</a:t>
            </a:r>
            <a:endParaRPr b="0" lang="en-US" sz="59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5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- Front-end electronics &amp; timing system</a:t>
            </a:r>
            <a:endParaRPr b="0" lang="en-US" sz="5900" spc="-1" strike="noStrike">
              <a:solidFill>
                <a:srgbClr val="000000"/>
              </a:solidFill>
              <a:latin typeface="Helvetica Neue"/>
            </a:endParaRPr>
          </a:p>
          <a:p>
            <a:pPr marL="635040" indent="-6346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1" lang="en-US" sz="59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International computing effort</a:t>
            </a:r>
            <a:endParaRPr b="0" lang="en-US" sz="59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59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- CC-IN2P3 as T1 for HK</a:t>
            </a:r>
            <a:endParaRPr b="0" lang="en-US" sz="59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636" name="HK_comp_model_2.pdf" descr="HK_comp_model_2.pdf"/>
          <p:cNvPicPr/>
          <p:nvPr/>
        </p:nvPicPr>
        <p:blipFill>
          <a:blip r:embed="rId1"/>
          <a:stretch/>
        </p:blipFill>
        <p:spPr>
          <a:xfrm>
            <a:off x="16859160" y="7295760"/>
            <a:ext cx="7260120" cy="5445000"/>
          </a:xfrm>
          <a:prstGeom prst="rect">
            <a:avLst/>
          </a:prstGeom>
          <a:ln w="12600">
            <a:noFill/>
          </a:ln>
        </p:spPr>
      </p:pic>
      <p:grpSp>
        <p:nvGrpSpPr>
          <p:cNvPr id="637" name="Group 4"/>
          <p:cNvGrpSpPr/>
          <p:nvPr/>
        </p:nvGrpSpPr>
        <p:grpSpPr>
          <a:xfrm>
            <a:off x="1465560" y="1618200"/>
            <a:ext cx="20870640" cy="4654440"/>
            <a:chOff x="1465560" y="1618200"/>
            <a:chExt cx="20870640" cy="4654440"/>
          </a:xfrm>
        </p:grpSpPr>
        <p:pic>
          <p:nvPicPr>
            <p:cNvPr id="638" name="Image" descr="Image"/>
            <p:cNvPicPr/>
            <p:nvPr/>
          </p:nvPicPr>
          <p:blipFill>
            <a:blip r:embed="rId2"/>
            <a:srcRect l="0" t="40151" r="0" b="24438"/>
            <a:stretch/>
          </p:blipFill>
          <p:spPr>
            <a:xfrm>
              <a:off x="2739600" y="1999800"/>
              <a:ext cx="17934840" cy="427284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639" name="CustomShape 5"/>
            <p:cNvSpPr/>
            <p:nvPr/>
          </p:nvSpPr>
          <p:spPr>
            <a:xfrm>
              <a:off x="16596720" y="2387880"/>
              <a:ext cx="524160" cy="524160"/>
            </a:xfrm>
            <a:prstGeom prst="ellipse">
              <a:avLst/>
            </a:prstGeom>
            <a:solidFill>
              <a:srgbClr val="ef5fa7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0" name="CustomShape 6"/>
            <p:cNvSpPr/>
            <p:nvPr/>
          </p:nvSpPr>
          <p:spPr>
            <a:xfrm>
              <a:off x="4789800" y="4284360"/>
              <a:ext cx="524160" cy="692280"/>
            </a:xfrm>
            <a:custGeom>
              <a:avLst/>
              <a:gdLst/>
              <a:ahLst/>
              <a:rect l="l" t="t" r="r" b="b"/>
              <a:pathLst>
                <a:path w="19679" h="21600">
                  <a:moveTo>
                    <a:pt x="9839" y="0"/>
                  </a:moveTo>
                  <a:cubicBezTo>
                    <a:pt x="7321" y="0"/>
                    <a:pt x="4803" y="241"/>
                    <a:pt x="2882" y="724"/>
                  </a:cubicBezTo>
                  <a:cubicBezTo>
                    <a:pt x="-961" y="1689"/>
                    <a:pt x="-961" y="3255"/>
                    <a:pt x="2882" y="4221"/>
                  </a:cubicBezTo>
                  <a:cubicBezTo>
                    <a:pt x="6724" y="5186"/>
                    <a:pt x="12954" y="5186"/>
                    <a:pt x="16796" y="4221"/>
                  </a:cubicBezTo>
                  <a:cubicBezTo>
                    <a:pt x="20639" y="3255"/>
                    <a:pt x="20639" y="1689"/>
                    <a:pt x="16796" y="724"/>
                  </a:cubicBezTo>
                  <a:cubicBezTo>
                    <a:pt x="14875" y="241"/>
                    <a:pt x="12357" y="0"/>
                    <a:pt x="9839" y="0"/>
                  </a:cubicBezTo>
                  <a:close/>
                  <a:moveTo>
                    <a:pt x="0" y="3593"/>
                  </a:moveTo>
                  <a:lnTo>
                    <a:pt x="0" y="18993"/>
                  </a:lnTo>
                  <a:cubicBezTo>
                    <a:pt x="0" y="20356"/>
                    <a:pt x="4405" y="21600"/>
                    <a:pt x="9839" y="21600"/>
                  </a:cubicBezTo>
                  <a:cubicBezTo>
                    <a:pt x="15273" y="21600"/>
                    <a:pt x="19678" y="20356"/>
                    <a:pt x="19678" y="18993"/>
                  </a:cubicBezTo>
                  <a:lnTo>
                    <a:pt x="19678" y="3593"/>
                  </a:lnTo>
                  <a:cubicBezTo>
                    <a:pt x="18279" y="4621"/>
                    <a:pt x="14401" y="5357"/>
                    <a:pt x="9839" y="5357"/>
                  </a:cubicBezTo>
                  <a:cubicBezTo>
                    <a:pt x="5277" y="5357"/>
                    <a:pt x="1399" y="4621"/>
                    <a:pt x="0" y="3593"/>
                  </a:cubicBezTo>
                  <a:close/>
                </a:path>
              </a:pathLst>
            </a:custGeom>
            <a:solidFill>
              <a:srgbClr val="00a2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641" name="Line Line" descr="Line Line"/>
            <p:cNvPicPr/>
            <p:nvPr/>
          </p:nvPicPr>
          <p:blipFill>
            <a:blip r:embed="rId3"/>
            <a:stretch/>
          </p:blipFill>
          <p:spPr>
            <a:xfrm rot="21057000">
              <a:off x="5326920" y="3335040"/>
              <a:ext cx="11402280" cy="4575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642" name="Image" descr="Image"/>
            <p:cNvPicPr/>
            <p:nvPr/>
          </p:nvPicPr>
          <p:blipFill>
            <a:blip r:embed="rId4"/>
            <a:stretch/>
          </p:blipFill>
          <p:spPr>
            <a:xfrm>
              <a:off x="1465560" y="2296080"/>
              <a:ext cx="2847960" cy="2657520"/>
            </a:xfrm>
            <a:prstGeom prst="rect">
              <a:avLst/>
            </a:prstGeom>
            <a:ln w="12600">
              <a:noFill/>
            </a:ln>
          </p:spPr>
        </p:pic>
        <p:grpSp>
          <p:nvGrpSpPr>
            <p:cNvPr id="643" name="Group 7"/>
            <p:cNvGrpSpPr/>
            <p:nvPr/>
          </p:nvGrpSpPr>
          <p:grpSpPr>
            <a:xfrm>
              <a:off x="16789320" y="3042360"/>
              <a:ext cx="5546880" cy="2666160"/>
              <a:chOff x="16789320" y="3042360"/>
              <a:chExt cx="5546880" cy="2666160"/>
            </a:xfrm>
          </p:grpSpPr>
          <p:pic>
            <p:nvPicPr>
              <p:cNvPr id="644" name="Image" descr="Image"/>
              <p:cNvPicPr/>
              <p:nvPr/>
            </p:nvPicPr>
            <p:blipFill>
              <a:blip r:embed="rId5"/>
              <a:srcRect l="0" t="0" r="0" b="22203"/>
              <a:stretch/>
            </p:blipFill>
            <p:spPr>
              <a:xfrm>
                <a:off x="16827480" y="3080160"/>
                <a:ext cx="5470560" cy="25902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645" name="Image" descr="Image"/>
              <p:cNvPicPr/>
              <p:nvPr/>
            </p:nvPicPr>
            <p:blipFill>
              <a:blip r:embed="rId6"/>
              <a:stretch/>
            </p:blipFill>
            <p:spPr>
              <a:xfrm>
                <a:off x="16789320" y="3042360"/>
                <a:ext cx="5546880" cy="266616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646" name="CustomShape 8"/>
            <p:cNvSpPr/>
            <p:nvPr/>
          </p:nvSpPr>
          <p:spPr>
            <a:xfrm rot="21057000">
              <a:off x="6872040" y="2273040"/>
              <a:ext cx="8418960" cy="11487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47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295 km @ 2.5° Off Axis</a:t>
              </a:r>
              <a:endParaRPr b="0" lang="en-US" sz="47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TextShape 1"/>
          <p:cNvSpPr txBox="1"/>
          <p:nvPr/>
        </p:nvSpPr>
        <p:spPr>
          <a:xfrm>
            <a:off x="967320" y="2247120"/>
            <a:ext cx="2244888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48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49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Backup slides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51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SWOT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52" name="TextShape 3"/>
          <p:cNvSpPr txBox="1"/>
          <p:nvPr/>
        </p:nvSpPr>
        <p:spPr>
          <a:xfrm>
            <a:off x="764280" y="1517040"/>
            <a:ext cx="10626120" cy="48830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30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Strengths:</a:t>
            </a:r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Well-known exceptional Water Cherenkov technology</a:t>
            </a:r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Use of existing neutrino beam and near detector complex built for T2K, thus saving large amount of money for the long-baseline program and reducing systematics uncertainties from the first day of the experiment.</a:t>
            </a:r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Construction budget for Hyper-Kamiokande have been allocated by Japanese government in 2019 with a budget profile that will allow to start the experiment in 2027.</a:t>
            </a:r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Leading roles of French groups and acquired expertise in the ongoing T2K experiment</a:t>
            </a:r>
            <a:endParaRPr b="0" lang="en-US" sz="30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53" name="CustomShape 4"/>
          <p:cNvSpPr/>
          <p:nvPr/>
        </p:nvSpPr>
        <p:spPr>
          <a:xfrm>
            <a:off x="973080" y="8321040"/>
            <a:ext cx="9633960" cy="44316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30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Weaknesses:</a:t>
            </a:r>
            <a:endParaRPr b="0" lang="en-US" sz="3000" spc="-1" strike="noStrike">
              <a:latin typeface="Arial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Small groups at LLR and LPNHE. Mitigated by the large overlap in terms of physics case, technologies and tools between T2K, SK and HK. </a:t>
            </a:r>
            <a:endParaRPr b="0" lang="en-US" sz="3000" spc="-1" strike="noStrike">
              <a:latin typeface="Arial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Hyper-Kamiokande is an IN2P3 R&amp;D project since 2022, but not yet an IN2P3 master project, undermining our visibility within the collaboration. 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654" name="CustomShape 5"/>
          <p:cNvSpPr/>
          <p:nvPr/>
        </p:nvSpPr>
        <p:spPr>
          <a:xfrm>
            <a:off x="11714040" y="1615680"/>
            <a:ext cx="11694600" cy="7254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30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Opportunities:</a:t>
            </a:r>
            <a:endParaRPr b="0" lang="en-US" sz="3000" spc="-1" strike="noStrike">
              <a:latin typeface="Arial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Fast measurement of CP violation, before any other experiments. </a:t>
            </a:r>
            <a:endParaRPr b="0" lang="en-US" sz="3000" spc="-1" strike="noStrike">
              <a:latin typeface="Arial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Huge target mass, making HK the most sensitive observatory for rare events in the MeV–GeV energy region.</a:t>
            </a:r>
            <a:endParaRPr b="0" lang="en-US" sz="3000" spc="-1" strike="noStrike">
              <a:latin typeface="Arial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IN2P3 groups can build on their long standing expertise in the T2K experiment to propose strong contributions in Hyper-Kamiokande. There are still many possibilities to contribute, e.g. electronics of the outer detector, further ND280-upgrade, IWCD.</a:t>
            </a:r>
            <a:endParaRPr b="0" lang="en-US" sz="3000" spc="-1" strike="noStrike">
              <a:latin typeface="Arial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Deployment of a similar timing system for the near and intermediate detectors without any additional R&amp;D.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655" name="CustomShape 6"/>
          <p:cNvSpPr/>
          <p:nvPr/>
        </p:nvSpPr>
        <p:spPr>
          <a:xfrm>
            <a:off x="11994840" y="8312400"/>
            <a:ext cx="10998000" cy="4677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rm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30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Risks:</a:t>
            </a:r>
            <a:endParaRPr b="0" lang="en-US" sz="3000" spc="-1" strike="noStrike">
              <a:latin typeface="Arial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Approval by CS-IN2P3 and allocation of IN2P3 funding is needed to capitalize on the R&amp;D on the digitizer to make a strong contribution to the HK detector in addition to the timing system and computing.</a:t>
            </a:r>
            <a:r>
              <a:rPr b="1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endParaRPr b="0" lang="en-US" sz="3000" spc="-1" strike="noStrike">
              <a:latin typeface="Arial"/>
            </a:endParaRPr>
          </a:p>
          <a:p>
            <a:pPr marL="406440" indent="-4060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Since the HKROC digitizer was not selected as the primary option for the HK inner detector, there is still an uncertainty about the outcomes of this contribution. 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TextShape 1"/>
          <p:cNvSpPr txBox="1"/>
          <p:nvPr/>
        </p:nvSpPr>
        <p:spPr>
          <a:xfrm>
            <a:off x="640080" y="2247120"/>
            <a:ext cx="2331720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Hyper-Kamiokande has a vast and rich physics program including: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Precision study of </a:t>
            </a:r>
            <a:r>
              <a:rPr b="0" lang="en-US" sz="4110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Ubuntu"/>
              </a:rPr>
              <a:t> </a:t>
            </a: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oscillations (fast CP-violation discovery, </a:t>
            </a:r>
            <a:r>
              <a:rPr b="0" lang="en-US" sz="4110" spc="-1" strike="noStrike">
                <a:solidFill>
                  <a:srgbClr val="000000"/>
                </a:solidFill>
                <a:latin typeface="Ubuntu"/>
                <a:ea typeface="Ubuntu"/>
              </a:rPr>
              <a:t>δ</a:t>
            </a:r>
            <a:r>
              <a:rPr b="0" lang="en-US" sz="4108" spc="-1" strike="noStrike" baseline="-33000">
                <a:solidFill>
                  <a:srgbClr val="000000"/>
                </a:solidFill>
                <a:latin typeface="Helvetica Neue"/>
                <a:ea typeface="Ubuntu"/>
              </a:rPr>
              <a:t>CP</a:t>
            </a: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measurement, etc…)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Rare events observatory (e.g. proton decay)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Multi-messenger astrophysics 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→ </a:t>
            </a:r>
            <a:r>
              <a:rPr b="1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Impressive and quick discovery potential!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Construction started and on schedule → Operation will start in 2027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Natural continuation of our involvement in Japanese </a:t>
            </a:r>
            <a:r>
              <a:rPr b="0" lang="en-US" sz="4110" spc="-1" strike="noStrike">
                <a:solidFill>
                  <a:srgbClr val="000000"/>
                </a:solidFill>
                <a:latin typeface="Ubuntu"/>
                <a:ea typeface="Ubuntu"/>
              </a:rPr>
              <a:t>ν</a:t>
            </a: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Ubuntu"/>
              </a:rPr>
              <a:t> </a:t>
            </a: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program (T2K/T2K-II and SK)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Upgraded ND280 will be used as the HK near detector starting from day 1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1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Unique program of world-leading measurements and discoveries</a:t>
            </a: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up to ~2040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Identified contributions on electronics (RD4HK during 2022) and computing</a:t>
            </a:r>
            <a:br/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Used funding from external sources (Sorbonne University, Ecole Polytechnique, ANR)</a:t>
            </a:r>
            <a:br/>
            <a:r>
              <a:rPr b="0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Technological decisions taken in </a:t>
            </a:r>
            <a:r>
              <a:rPr b="0" lang="en-US" sz="411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September 2022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→ </a:t>
            </a:r>
            <a:r>
              <a:rPr b="1" lang="en-US" sz="411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approval by CS-IN2P3 &amp; recognition of HK as IN2P3 master project are needed for full-scale participation in the HK experiment</a:t>
            </a:r>
            <a:endParaRPr b="0" lang="en-US" sz="411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57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58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Conclusions and outlook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60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Financial resources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61" name="TextShape 3"/>
          <p:cNvSpPr txBox="1"/>
          <p:nvPr/>
        </p:nvSpPr>
        <p:spPr>
          <a:xfrm>
            <a:off x="1134720" y="8474760"/>
            <a:ext cx="22448880" cy="42267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External and internal investments: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- 70k€ for R&amp;D towards HK (Sorbonne Université)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- 400k€ (X) + 90k€ (IN2P3) for R&amp;D on HKROC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2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- 300k€ (ANR) + 150 k€ (IN2P3) for R&amp;D on time generation and clock distribution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2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</a:t>
            </a:r>
            <a:r>
              <a:rPr b="1" lang="en-US" sz="42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Significant efforts to acquire externals fundings before asking for IN2P3 investments</a:t>
            </a:r>
            <a:endParaRPr b="0" lang="en-US" sz="42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662" name="" descr=""/>
          <p:cNvPicPr/>
          <p:nvPr/>
        </p:nvPicPr>
        <p:blipFill>
          <a:blip r:embed="rId1"/>
          <a:stretch/>
        </p:blipFill>
        <p:spPr>
          <a:xfrm>
            <a:off x="417600" y="2203200"/>
            <a:ext cx="23788800" cy="57326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64" name="TextShape 2"/>
          <p:cNvSpPr txBox="1"/>
          <p:nvPr/>
        </p:nvSpPr>
        <p:spPr>
          <a:xfrm>
            <a:off x="2560320" y="194400"/>
            <a:ext cx="1956816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32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Time Distribution costs estimations</a:t>
            </a:r>
            <a:endParaRPr b="0" lang="en-US" sz="8320" spc="-1" strike="noStrike">
              <a:solidFill>
                <a:srgbClr val="000000"/>
              </a:solidFill>
              <a:latin typeface="Helvetica Neue"/>
            </a:endParaRPr>
          </a:p>
        </p:txBody>
      </p:sp>
      <p:graphicFrame>
        <p:nvGraphicFramePr>
          <p:cNvPr id="665" name="Table 3"/>
          <p:cNvGraphicFramePr/>
          <p:nvPr/>
        </p:nvGraphicFramePr>
        <p:xfrm>
          <a:off x="1104840" y="1942920"/>
          <a:ext cx="22508640" cy="2593080"/>
        </p:xfrm>
        <a:graphic>
          <a:graphicData uri="http://schemas.openxmlformats.org/drawingml/2006/table">
            <a:tbl>
              <a:tblPr/>
              <a:tblGrid>
                <a:gridCol w="3700080"/>
                <a:gridCol w="2248920"/>
                <a:gridCol w="1795320"/>
                <a:gridCol w="3174120"/>
                <a:gridCol w="2738520"/>
                <a:gridCol w="3143880"/>
                <a:gridCol w="2563200"/>
                <a:gridCol w="3144960"/>
              </a:tblGrid>
              <a:tr h="1147680">
                <a:tc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Total number of PMTs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PMT per FE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Total number of FE (Time distribution nodes)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Number of nodes per distributor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Number of distributors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Distributor cost per unit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Total distributor's cost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81320">
                <a:tc>
                  <a:txBody>
                    <a:bodyPr lIns="8280" rIns="8280" tIns="8280" bIns="828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Outer detector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13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300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72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185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16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12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3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36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81320">
                <a:tc>
                  <a:txBody>
                    <a:bodyPr lIns="8280" rIns="8280" tIns="8280" bIns="828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Inner detector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20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24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833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16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53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3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159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83120">
                <a:tc>
                  <a:txBody>
                    <a:bodyPr lIns="8280" rIns="8280" tIns="8280" bIns="828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MultiPMT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2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12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167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16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11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3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8280" rIns="8280" tIns="8280" bIns="828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33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5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000</a:t>
                      </a:r>
                      <a:endParaRPr b="0" lang="en-US" sz="2500" spc="-1" strike="noStrike">
                        <a:latin typeface="Arial"/>
                      </a:endParaRPr>
                    </a:p>
                  </a:txBody>
                  <a:tcPr marL="8280" marR="828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66" name="Table 4"/>
          <p:cNvGraphicFramePr/>
          <p:nvPr/>
        </p:nvGraphicFramePr>
        <p:xfrm>
          <a:off x="1602720" y="5236560"/>
          <a:ext cx="6824160" cy="7780680"/>
        </p:xfrm>
        <a:graphic>
          <a:graphicData uri="http://schemas.openxmlformats.org/drawingml/2006/table">
            <a:tbl>
              <a:tblPr/>
              <a:tblGrid>
                <a:gridCol w="4244400"/>
                <a:gridCol w="2580120"/>
              </a:tblGrid>
              <a:tr h="449640">
                <a:tc>
                  <a:txBody>
                    <a:bodyPr lIns="9360" rIns="9360" tIns="9360" bIns="936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Total distributor's cost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228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000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5400"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9640">
                <a:tc>
                  <a:txBody>
                    <a:bodyPr lIns="9360" rIns="9360" tIns="9360" bIns="936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Atomic Clock cost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54</a:t>
                      </a: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9640">
                <a:tc>
                  <a:txBody>
                    <a:bodyPr lIns="9360" rIns="9360" tIns="9360" bIns="936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GNSS recevier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13</a:t>
                      </a: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9640">
                <a:tc>
                  <a:txBody>
                    <a:bodyPr lIns="9360" rIns="9360" tIns="9360" bIns="936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Antenna + cable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4</a:t>
                      </a: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9640">
                <a:tc>
                  <a:txBody>
                    <a:bodyPr lIns="9360" rIns="9360" tIns="9360" bIns="936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Clock multiplication board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2</a:t>
                      </a: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9640">
                <a:tc>
                  <a:txBody>
                    <a:bodyPr lIns="9360" rIns="9360" tIns="9360" bIns="936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Total clock ref cost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73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5400"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9640">
                <a:tc>
                  <a:txBody>
                    <a:bodyPr lIns="9360" rIns="9360" tIns="9360" bIns="936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Redundant system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73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5400"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17840">
                <a:tc>
                  <a:txBody>
                    <a:bodyPr lIns="9360" rIns="9360" tIns="9360" bIns="936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Grand total clock reference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146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5400"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9640">
                <a:tc>
                  <a:txBody>
                    <a:bodyPr lIns="9360" rIns="9360" tIns="9360" bIns="936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Slow  Control switch 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2</a:t>
                      </a: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5400"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9640">
                <a:tc>
                  <a:txBody>
                    <a:bodyPr lIns="9360" rIns="9360" tIns="9360" bIns="936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Total cost 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376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000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8640">
                <a:tc>
                  <a:txBody>
                    <a:bodyPr lIns="9360" rIns="9360" tIns="9360" bIns="936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Contigency 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23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20%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5400"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55400">
                <a:tc>
                  <a:txBody>
                    <a:bodyPr lIns="9360" rIns="9360" tIns="9360" bIns="936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Gran total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9360" rIns="9360" tIns="9360" bIns="9360" anchor="b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451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 </a:t>
                      </a:r>
                      <a:r>
                        <a:rPr b="1" lang="en-US" sz="23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200</a:t>
                      </a:r>
                      <a:endParaRPr b="0" lang="en-US" sz="2300" spc="-1" strike="noStrike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67" name="CustomShape 5"/>
          <p:cNvSpPr/>
          <p:nvPr/>
        </p:nvSpPr>
        <p:spPr>
          <a:xfrm>
            <a:off x="9197640" y="6404400"/>
            <a:ext cx="14760360" cy="3206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Calibri"/>
                <a:ea typeface="Calibri"/>
              </a:rPr>
              <a:t>Time generation estimated cost: 145 k€ (LPNHE)</a:t>
            </a:r>
            <a:endParaRPr b="0" lang="en-US" sz="3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Calibri"/>
                <a:ea typeface="Calibri"/>
              </a:rPr>
              <a:t>Time distribution (first and second stages) estimated cost: 250 k€ (LPNHE +CEA)</a:t>
            </a:r>
            <a:endParaRPr b="0" lang="en-US" sz="3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Calibri"/>
                <a:ea typeface="Calibri"/>
              </a:rPr>
              <a:t>Time distribution endpoint cost: 80 k€ (INFN)</a:t>
            </a:r>
            <a:endParaRPr b="0" lang="en-US" sz="3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34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3400" spc="-1" strike="noStrike">
                <a:solidFill>
                  <a:srgbClr val="000000"/>
                </a:solidFill>
                <a:latin typeface="Calibri"/>
                <a:ea typeface="Calibri"/>
              </a:rPr>
              <a:t>Total = ~480 Keuros </a:t>
            </a:r>
            <a:endParaRPr b="0" lang="en-US" sz="3400" spc="-1" strike="noStrike">
              <a:latin typeface="Arial"/>
            </a:endParaRPr>
          </a:p>
        </p:txBody>
      </p:sp>
      <p:sp>
        <p:nvSpPr>
          <p:cNvPr id="668" name="CustomShape 6"/>
          <p:cNvSpPr/>
          <p:nvPr/>
        </p:nvSpPr>
        <p:spPr>
          <a:xfrm>
            <a:off x="1397880" y="2014560"/>
            <a:ext cx="3130920" cy="1015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0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Second stage </a:t>
            </a:r>
            <a:br/>
            <a:r>
              <a:rPr b="1" lang="en-US" sz="30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distribution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age" descr="Image"/>
          <p:cNvPicPr/>
          <p:nvPr/>
        </p:nvPicPr>
        <p:blipFill>
          <a:blip r:embed="rId1"/>
          <a:stretch/>
        </p:blipFill>
        <p:spPr>
          <a:xfrm>
            <a:off x="9722520" y="7265160"/>
            <a:ext cx="5222160" cy="4872960"/>
          </a:xfrm>
          <a:prstGeom prst="rect">
            <a:avLst/>
          </a:prstGeom>
          <a:ln w="12600">
            <a:noFill/>
          </a:ln>
        </p:spPr>
      </p:pic>
      <p:pic>
        <p:nvPicPr>
          <p:cNvPr id="137" name="Connection Line" descr="Connection Line"/>
          <p:cNvPicPr/>
          <p:nvPr/>
        </p:nvPicPr>
        <p:blipFill>
          <a:blip r:embed="rId2"/>
          <a:stretch/>
        </p:blipFill>
        <p:spPr>
          <a:xfrm>
            <a:off x="13393080" y="5092920"/>
            <a:ext cx="4542120" cy="3288240"/>
          </a:xfrm>
          <a:prstGeom prst="rect">
            <a:avLst/>
          </a:prstGeom>
          <a:ln>
            <a:noFill/>
          </a:ln>
        </p:spPr>
      </p:pic>
      <p:sp>
        <p:nvSpPr>
          <p:cNvPr id="138" name="TextShape 1"/>
          <p:cNvSpPr txBox="1"/>
          <p:nvPr/>
        </p:nvSpPr>
        <p:spPr>
          <a:xfrm>
            <a:off x="23373720" y="13044240"/>
            <a:ext cx="2833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139" name="TextShape 2"/>
          <p:cNvSpPr txBox="1"/>
          <p:nvPr/>
        </p:nvSpPr>
        <p:spPr>
          <a:xfrm>
            <a:off x="2103120" y="194400"/>
            <a:ext cx="2084832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Hyper-Kamiokande physics program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140" name="CustomShape 3"/>
          <p:cNvSpPr/>
          <p:nvPr/>
        </p:nvSpPr>
        <p:spPr>
          <a:xfrm>
            <a:off x="20535120" y="-1061748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ts val="2801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141" name="Group 4"/>
          <p:cNvGrpSpPr/>
          <p:nvPr/>
        </p:nvGrpSpPr>
        <p:grpSpPr>
          <a:xfrm>
            <a:off x="199080" y="8093160"/>
            <a:ext cx="8514360" cy="4554000"/>
            <a:chOff x="199080" y="8093160"/>
            <a:chExt cx="8514360" cy="4554000"/>
          </a:xfrm>
        </p:grpSpPr>
        <p:grpSp>
          <p:nvGrpSpPr>
            <p:cNvPr id="142" name="Group 5"/>
            <p:cNvGrpSpPr/>
            <p:nvPr/>
          </p:nvGrpSpPr>
          <p:grpSpPr>
            <a:xfrm>
              <a:off x="199800" y="11158200"/>
              <a:ext cx="8512200" cy="1488960"/>
              <a:chOff x="199800" y="11158200"/>
              <a:chExt cx="8512200" cy="1488960"/>
            </a:xfrm>
          </p:grpSpPr>
          <p:sp>
            <p:nvSpPr>
              <p:cNvPr id="143" name="CustomShape 6"/>
              <p:cNvSpPr/>
              <p:nvPr/>
            </p:nvSpPr>
            <p:spPr>
              <a:xfrm>
                <a:off x="255240" y="11455200"/>
                <a:ext cx="8400960" cy="89424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>
                <a:spAutoFit/>
              </a:bodyPr>
              <a:p>
                <a:pPr marL="228600" indent="-228240">
                  <a:lnSpc>
                    <a:spcPct val="100000"/>
                  </a:lnSpc>
                  <a:buClr>
                    <a:srgbClr val="000000"/>
                  </a:buClr>
                  <a:buFont typeface="Symbol" charset="2"/>
                  <a:buChar char=""/>
                </a:pPr>
                <a:r>
                  <a:rPr b="1" lang="en-US" sz="2600" spc="-1" strike="noStrike" u="sng"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</a:rPr>
                  <a:t>Transient SN</a:t>
                </a:r>
                <a:r>
                  <a:rPr b="1" lang="en-US" sz="2600" spc="-1" strike="noStrike" u="sng">
                    <a:solidFill>
                      <a:srgbClr val="000000"/>
                    </a:solidFill>
                    <a:uFillTx/>
                    <a:latin typeface="Ubuntu"/>
                    <a:ea typeface="Ubuntu"/>
                  </a:rPr>
                  <a:t>ν</a:t>
                </a:r>
                <a:r>
                  <a:rPr b="1" lang="en-US" sz="2600" spc="-1" strike="noStrike" u="sng"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</a:rPr>
                  <a:t> :</a:t>
                </a:r>
                <a:r>
                  <a:rPr b="1" lang="en-US" sz="26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 constrain SN profile models</a:t>
                </a:r>
                <a:endParaRPr b="0" lang="en-US" sz="2600" spc="-1" strike="noStrike">
                  <a:latin typeface="Arial"/>
                </a:endParaRPr>
              </a:p>
              <a:p>
                <a:pPr marL="228600" indent="-228240">
                  <a:lnSpc>
                    <a:spcPct val="100000"/>
                  </a:lnSpc>
                  <a:buClr>
                    <a:srgbClr val="000000"/>
                  </a:buClr>
                  <a:buFont typeface="Symbol" charset="2"/>
                  <a:buChar char=""/>
                </a:pPr>
                <a:r>
                  <a:rPr b="1" lang="en-US" sz="2600" spc="-1" strike="noStrike" u="sng"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</a:rPr>
                  <a:t>Relic SN</a:t>
                </a:r>
                <a:r>
                  <a:rPr b="1" lang="en-US" sz="2600" spc="-1" strike="noStrike" u="sng">
                    <a:solidFill>
                      <a:srgbClr val="000000"/>
                    </a:solidFill>
                    <a:uFillTx/>
                    <a:latin typeface="Ubuntu"/>
                    <a:ea typeface="Ubuntu"/>
                  </a:rPr>
                  <a:t>ν</a:t>
                </a:r>
                <a:r>
                  <a:rPr b="1" lang="en-US" sz="2600" spc="-1" strike="noStrike" u="sng">
                    <a:solidFill>
                      <a:srgbClr val="000000"/>
                    </a:solidFill>
                    <a:uFillTx/>
                    <a:latin typeface="Helvetica Neue"/>
                    <a:ea typeface="Helvetica Neue"/>
                  </a:rPr>
                  <a:t> :</a:t>
                </a:r>
                <a:r>
                  <a:rPr b="1" lang="en-US" sz="26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 constrain cosmic star formation</a:t>
                </a:r>
                <a:endParaRPr b="0" lang="en-US" sz="2600" spc="-1" strike="noStrike">
                  <a:latin typeface="Arial"/>
                </a:endParaRPr>
              </a:p>
            </p:txBody>
          </p:sp>
          <p:pic>
            <p:nvPicPr>
              <p:cNvPr id="144" name="Transient SN  : constrain SN profile models… Transient SN  Equation : constrain SN profile modelsRelic SN  Equation : constrain cosmic star formation" descr="Transient SN  : constrain SN profile models… Transient SN  Equation : constrain SN profile modelsRelic SN  Equation : constrain cosmic star formation"/>
              <p:cNvPicPr/>
              <p:nvPr/>
            </p:nvPicPr>
            <p:blipFill>
              <a:blip r:embed="rId3"/>
              <a:stretch/>
            </p:blipFill>
            <p:spPr>
              <a:xfrm>
                <a:off x="199800" y="11158200"/>
                <a:ext cx="8512200" cy="14889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45" name="Group 7"/>
            <p:cNvGrpSpPr/>
            <p:nvPr/>
          </p:nvGrpSpPr>
          <p:grpSpPr>
            <a:xfrm>
              <a:off x="199080" y="8093160"/>
              <a:ext cx="8514360" cy="3276000"/>
              <a:chOff x="199080" y="8093160"/>
              <a:chExt cx="8514360" cy="3276000"/>
            </a:xfrm>
          </p:grpSpPr>
          <p:pic>
            <p:nvPicPr>
              <p:cNvPr id="146" name="Image" descr="Image"/>
              <p:cNvPicPr/>
              <p:nvPr/>
            </p:nvPicPr>
            <p:blipFill>
              <a:blip r:embed="rId4"/>
              <a:stretch/>
            </p:blipFill>
            <p:spPr>
              <a:xfrm>
                <a:off x="268920" y="8163000"/>
                <a:ext cx="8374320" cy="31363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47" name="Image" descr="Image"/>
              <p:cNvPicPr/>
              <p:nvPr/>
            </p:nvPicPr>
            <p:blipFill>
              <a:blip r:embed="rId5"/>
              <a:stretch/>
            </p:blipFill>
            <p:spPr>
              <a:xfrm>
                <a:off x="199080" y="8093160"/>
                <a:ext cx="8514360" cy="327600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48" name="Group 8"/>
            <p:cNvGrpSpPr/>
            <p:nvPr/>
          </p:nvGrpSpPr>
          <p:grpSpPr>
            <a:xfrm>
              <a:off x="564480" y="8206920"/>
              <a:ext cx="5142600" cy="1338840"/>
              <a:chOff x="564480" y="8206920"/>
              <a:chExt cx="5142600" cy="1338840"/>
            </a:xfrm>
          </p:grpSpPr>
          <p:sp>
            <p:nvSpPr>
              <p:cNvPr id="149" name="CustomShape 9"/>
              <p:cNvSpPr/>
              <p:nvPr/>
            </p:nvSpPr>
            <p:spPr>
              <a:xfrm>
                <a:off x="564480" y="8671680"/>
                <a:ext cx="5142600" cy="6508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36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Supernovae neutrinos</a:t>
                </a:r>
                <a:endParaRPr b="0" lang="en-US" sz="3600" spc="-1" strike="noStrike">
                  <a:latin typeface="Arial"/>
                </a:endParaRPr>
              </a:p>
            </p:txBody>
          </p:sp>
          <p:pic>
            <p:nvPicPr>
              <p:cNvPr id="150" name="Supernovae neutrinos Supernovae neutrinos" descr="Supernovae neutrinos Supernovae neutrinos"/>
              <p:cNvPicPr/>
              <p:nvPr/>
            </p:nvPicPr>
            <p:blipFill>
              <a:blip r:embed="rId6"/>
              <a:stretch/>
            </p:blipFill>
            <p:spPr>
              <a:xfrm>
                <a:off x="956160" y="8206920"/>
                <a:ext cx="4359600" cy="133884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51" name="Group 10"/>
          <p:cNvGrpSpPr/>
          <p:nvPr/>
        </p:nvGrpSpPr>
        <p:grpSpPr>
          <a:xfrm>
            <a:off x="182880" y="1645920"/>
            <a:ext cx="6216120" cy="6875640"/>
            <a:chOff x="182880" y="1645920"/>
            <a:chExt cx="6216120" cy="6875640"/>
          </a:xfrm>
        </p:grpSpPr>
        <p:grpSp>
          <p:nvGrpSpPr>
            <p:cNvPr id="152" name="Group 11"/>
            <p:cNvGrpSpPr/>
            <p:nvPr/>
          </p:nvGrpSpPr>
          <p:grpSpPr>
            <a:xfrm>
              <a:off x="182880" y="1645920"/>
              <a:ext cx="6216120" cy="5466600"/>
              <a:chOff x="182880" y="1645920"/>
              <a:chExt cx="6216120" cy="5466600"/>
            </a:xfrm>
          </p:grpSpPr>
          <p:pic>
            <p:nvPicPr>
              <p:cNvPr id="153" name="Image" descr="Image"/>
              <p:cNvPicPr/>
              <p:nvPr/>
            </p:nvPicPr>
            <p:blipFill>
              <a:blip r:embed="rId7"/>
              <a:stretch/>
            </p:blipFill>
            <p:spPr>
              <a:xfrm>
                <a:off x="263520" y="1720080"/>
                <a:ext cx="6054840" cy="53182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4" name="Image" descr="Image"/>
              <p:cNvPicPr/>
              <p:nvPr/>
            </p:nvPicPr>
            <p:blipFill>
              <a:blip r:embed="rId8"/>
              <a:stretch/>
            </p:blipFill>
            <p:spPr>
              <a:xfrm>
                <a:off x="182880" y="1645920"/>
                <a:ext cx="6216120" cy="546660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55" name="Group 12"/>
            <p:cNvGrpSpPr/>
            <p:nvPr/>
          </p:nvGrpSpPr>
          <p:grpSpPr>
            <a:xfrm>
              <a:off x="2944440" y="2845440"/>
              <a:ext cx="1464480" cy="1347480"/>
              <a:chOff x="2944440" y="2845440"/>
              <a:chExt cx="1464480" cy="1347480"/>
            </a:xfrm>
          </p:grpSpPr>
          <p:sp>
            <p:nvSpPr>
              <p:cNvPr id="156" name="Line 13"/>
              <p:cNvSpPr/>
              <p:nvPr/>
            </p:nvSpPr>
            <p:spPr>
              <a:xfrm>
                <a:off x="2944440" y="2845440"/>
                <a:ext cx="1464480" cy="1347480"/>
              </a:xfrm>
              <a:prstGeom prst="line">
                <a:avLst/>
              </a:prstGeom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 anchorCtr="1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36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Solar neutrinos</a:t>
                </a:r>
                <a:endParaRPr b="0" lang="en-US" sz="3600" spc="-1" strike="noStrike">
                  <a:latin typeface="Arial"/>
                </a:endParaRPr>
              </a:p>
            </p:txBody>
          </p:sp>
          <p:pic>
            <p:nvPicPr>
              <p:cNvPr id="157" name="Solar neutrinos Solar neutrinos" descr="Solar neutrinos Solar neutrinos"/>
              <p:cNvPicPr/>
              <p:nvPr/>
            </p:nvPicPr>
            <p:blipFill>
              <a:blip r:embed="rId9"/>
              <a:stretch/>
            </p:blipFill>
            <p:spPr>
              <a:xfrm>
                <a:off x="2944800" y="2845800"/>
                <a:ext cx="1463760" cy="134712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58" name="Group 14"/>
            <p:cNvGrpSpPr/>
            <p:nvPr/>
          </p:nvGrpSpPr>
          <p:grpSpPr>
            <a:xfrm>
              <a:off x="182880" y="7026120"/>
              <a:ext cx="1625040" cy="1495440"/>
              <a:chOff x="182880" y="7026120"/>
              <a:chExt cx="1625040" cy="1495440"/>
            </a:xfrm>
          </p:grpSpPr>
          <p:sp>
            <p:nvSpPr>
              <p:cNvPr id="159" name="Line 15"/>
              <p:cNvSpPr/>
              <p:nvPr/>
            </p:nvSpPr>
            <p:spPr>
              <a:xfrm>
                <a:off x="263520" y="7100280"/>
                <a:ext cx="1464120" cy="1347480"/>
              </a:xfrm>
              <a:prstGeom prst="line">
                <a:avLst/>
              </a:prstGeom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 anchorCtr="1">
                <a:noAutofit/>
              </a:bodyPr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b="0" lang="en-US" sz="1800" spc="-1" strike="noStrike">
                  <a:latin typeface="Arial"/>
                </a:endParaRPr>
              </a:p>
              <a:p>
                <a:pPr marL="216000" indent="-216000">
                  <a:buClr>
                    <a:srgbClr val="000000"/>
                  </a:buClr>
                  <a:buSzPct val="45000"/>
                  <a:buFont typeface="Wingdings" charset="2"/>
                  <a:buChar char=""/>
                </a:pPr>
                <a:endParaRPr b="0" lang="en-US" sz="1800" spc="-1" strike="noStrike">
                  <a:latin typeface="Arial"/>
                </a:endParaRPr>
              </a:p>
            </p:txBody>
          </p:sp>
          <p:pic>
            <p:nvPicPr>
              <p:cNvPr id="160" name="MSW effect… MSW effectNon-standard interactions" descr="MSW effect… MSW effectNon-standard interactions"/>
              <p:cNvPicPr/>
              <p:nvPr/>
            </p:nvPicPr>
            <p:blipFill>
              <a:blip r:embed="rId10"/>
              <a:stretch/>
            </p:blipFill>
            <p:spPr>
              <a:xfrm>
                <a:off x="182880" y="7026120"/>
                <a:ext cx="1625040" cy="149544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61" name="Group 16"/>
          <p:cNvGrpSpPr/>
          <p:nvPr/>
        </p:nvGrpSpPr>
        <p:grpSpPr>
          <a:xfrm>
            <a:off x="9343800" y="2004480"/>
            <a:ext cx="5028840" cy="5012640"/>
            <a:chOff x="9343800" y="2004480"/>
            <a:chExt cx="5028840" cy="5012640"/>
          </a:xfrm>
        </p:grpSpPr>
        <p:grpSp>
          <p:nvGrpSpPr>
            <p:cNvPr id="162" name="Group 17"/>
            <p:cNvGrpSpPr/>
            <p:nvPr/>
          </p:nvGrpSpPr>
          <p:grpSpPr>
            <a:xfrm>
              <a:off x="9343800" y="2004480"/>
              <a:ext cx="5028840" cy="3276360"/>
              <a:chOff x="9343800" y="2004480"/>
              <a:chExt cx="5028840" cy="3276360"/>
            </a:xfrm>
          </p:grpSpPr>
          <p:pic>
            <p:nvPicPr>
              <p:cNvPr id="163" name="Image" descr="Image"/>
              <p:cNvPicPr/>
              <p:nvPr/>
            </p:nvPicPr>
            <p:blipFill>
              <a:blip r:embed="rId11"/>
              <a:stretch/>
            </p:blipFill>
            <p:spPr>
              <a:xfrm>
                <a:off x="9413640" y="2074320"/>
                <a:ext cx="4889160" cy="31366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64" name="Image" descr="Image"/>
              <p:cNvPicPr/>
              <p:nvPr/>
            </p:nvPicPr>
            <p:blipFill>
              <a:blip r:embed="rId12"/>
              <a:stretch/>
            </p:blipFill>
            <p:spPr>
              <a:xfrm>
                <a:off x="9343800" y="2004480"/>
                <a:ext cx="5028840" cy="32763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65" name="Group 18"/>
            <p:cNvGrpSpPr/>
            <p:nvPr/>
          </p:nvGrpSpPr>
          <p:grpSpPr>
            <a:xfrm>
              <a:off x="9343800" y="5148000"/>
              <a:ext cx="5028840" cy="1869120"/>
              <a:chOff x="9343800" y="5148000"/>
              <a:chExt cx="5028840" cy="1869120"/>
            </a:xfrm>
          </p:grpSpPr>
          <p:sp>
            <p:nvSpPr>
              <p:cNvPr id="166" name="CustomShape 19"/>
              <p:cNvSpPr/>
              <p:nvPr/>
            </p:nvSpPr>
            <p:spPr>
              <a:xfrm>
                <a:off x="9413640" y="5346000"/>
                <a:ext cx="4889160" cy="147276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spAutoFit/>
              </a:bodyPr>
              <a:p>
                <a:pPr marL="228600" indent="-228240">
                  <a:lnSpc>
                    <a:spcPct val="100000"/>
                  </a:lnSpc>
                  <a:buClr>
                    <a:srgbClr val="000000"/>
                  </a:buClr>
                  <a:buFont typeface="Symbol" charset="2"/>
                  <a:buChar char=""/>
                </a:pPr>
                <a:r>
                  <a:rPr b="1" lang="en-US" sz="30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Probe Grand Unified Theories via p-decay or n-</a:t>
                </a:r>
                <a:r>
                  <a:rPr b="1" lang="en-US" sz="30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n</a:t>
                </a:r>
                <a:r>
                  <a:rPr b="1" lang="en-US" sz="30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 oscillation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167" name="Probe Grand Unified Theories via p-decay or  oscillation Probe Grand Unified Theories via p-decay or Equation  oscillation" descr="Probe Grand Unified Theories via p-decay or  oscillation Probe Grand Unified Theories via p-decay or Equation  oscillation"/>
              <p:cNvPicPr/>
              <p:nvPr/>
            </p:nvPicPr>
            <p:blipFill>
              <a:blip r:embed="rId13"/>
              <a:stretch/>
            </p:blipFill>
            <p:spPr>
              <a:xfrm>
                <a:off x="9343800" y="5148000"/>
                <a:ext cx="5028840" cy="186912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168" name="Group 20"/>
            <p:cNvGrpSpPr/>
            <p:nvPr/>
          </p:nvGrpSpPr>
          <p:grpSpPr>
            <a:xfrm>
              <a:off x="11135880" y="3685680"/>
              <a:ext cx="2836800" cy="1338840"/>
              <a:chOff x="11135880" y="3685680"/>
              <a:chExt cx="2836800" cy="1338840"/>
            </a:xfrm>
          </p:grpSpPr>
          <p:sp>
            <p:nvSpPr>
              <p:cNvPr id="169" name="CustomShape 21"/>
              <p:cNvSpPr/>
              <p:nvPr/>
            </p:nvSpPr>
            <p:spPr>
              <a:xfrm>
                <a:off x="11135880" y="4150440"/>
                <a:ext cx="2836800" cy="6508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36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Rare events</a:t>
                </a:r>
                <a:endParaRPr b="0" lang="en-US" sz="3600" spc="-1" strike="noStrike">
                  <a:latin typeface="Arial"/>
                </a:endParaRPr>
              </a:p>
            </p:txBody>
          </p:sp>
          <p:pic>
            <p:nvPicPr>
              <p:cNvPr id="170" name="Rare events Rare events" descr="Rare events Rare events"/>
              <p:cNvPicPr/>
              <p:nvPr/>
            </p:nvPicPr>
            <p:blipFill>
              <a:blip r:embed="rId14"/>
              <a:stretch/>
            </p:blipFill>
            <p:spPr>
              <a:xfrm>
                <a:off x="11311200" y="3685680"/>
                <a:ext cx="2485440" cy="133884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171" name="Connection Line" descr="Connection Line"/>
          <p:cNvPicPr/>
          <p:nvPr/>
        </p:nvPicPr>
        <p:blipFill>
          <a:blip r:embed="rId15"/>
          <a:stretch/>
        </p:blipFill>
        <p:spPr>
          <a:xfrm>
            <a:off x="13659120" y="10389960"/>
            <a:ext cx="4995360" cy="1549080"/>
          </a:xfrm>
          <a:prstGeom prst="rect">
            <a:avLst/>
          </a:prstGeom>
          <a:ln>
            <a:noFill/>
          </a:ln>
        </p:spPr>
      </p:pic>
      <p:grpSp>
        <p:nvGrpSpPr>
          <p:cNvPr id="172" name="Group 22"/>
          <p:cNvGrpSpPr/>
          <p:nvPr/>
        </p:nvGrpSpPr>
        <p:grpSpPr>
          <a:xfrm>
            <a:off x="16455960" y="2173680"/>
            <a:ext cx="7927920" cy="11176560"/>
            <a:chOff x="16455960" y="2173680"/>
            <a:chExt cx="7927920" cy="11176560"/>
          </a:xfrm>
        </p:grpSpPr>
        <p:grpSp>
          <p:nvGrpSpPr>
            <p:cNvPr id="173" name="Group 23"/>
            <p:cNvGrpSpPr/>
            <p:nvPr/>
          </p:nvGrpSpPr>
          <p:grpSpPr>
            <a:xfrm>
              <a:off x="16455960" y="2173680"/>
              <a:ext cx="7927920" cy="11176560"/>
              <a:chOff x="16455960" y="2173680"/>
              <a:chExt cx="7927920" cy="11176560"/>
            </a:xfrm>
          </p:grpSpPr>
          <p:grpSp>
            <p:nvGrpSpPr>
              <p:cNvPr id="174" name="Group 24"/>
              <p:cNvGrpSpPr/>
              <p:nvPr/>
            </p:nvGrpSpPr>
            <p:grpSpPr>
              <a:xfrm>
                <a:off x="16455960" y="2173680"/>
                <a:ext cx="7927920" cy="5582520"/>
                <a:chOff x="16455960" y="2173680"/>
                <a:chExt cx="7927920" cy="5582520"/>
              </a:xfrm>
            </p:grpSpPr>
            <p:pic>
              <p:nvPicPr>
                <p:cNvPr id="175" name="Image" descr="Image"/>
                <p:cNvPicPr/>
                <p:nvPr/>
              </p:nvPicPr>
              <p:blipFill>
                <a:blip r:embed="rId16"/>
                <a:srcRect l="9743" t="0" r="0" b="33717"/>
                <a:stretch/>
              </p:blipFill>
              <p:spPr>
                <a:xfrm>
                  <a:off x="16529760" y="2246040"/>
                  <a:ext cx="7780320" cy="543780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76" name="Image" descr="Image"/>
                <p:cNvPicPr/>
                <p:nvPr/>
              </p:nvPicPr>
              <p:blipFill>
                <a:blip r:embed="rId17"/>
                <a:stretch/>
              </p:blipFill>
              <p:spPr>
                <a:xfrm>
                  <a:off x="16455960" y="2173680"/>
                  <a:ext cx="7927920" cy="558252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177" name="Group 25"/>
              <p:cNvGrpSpPr/>
              <p:nvPr/>
            </p:nvGrpSpPr>
            <p:grpSpPr>
              <a:xfrm>
                <a:off x="16486560" y="9454320"/>
                <a:ext cx="7867080" cy="3895920"/>
                <a:chOff x="16486560" y="9454320"/>
                <a:chExt cx="7867080" cy="3895920"/>
              </a:xfrm>
            </p:grpSpPr>
            <p:pic>
              <p:nvPicPr>
                <p:cNvPr id="178" name="Image" descr="Image"/>
                <p:cNvPicPr/>
                <p:nvPr/>
              </p:nvPicPr>
              <p:blipFill>
                <a:blip r:embed="rId18"/>
                <a:stretch/>
              </p:blipFill>
              <p:spPr>
                <a:xfrm>
                  <a:off x="16560000" y="9526680"/>
                  <a:ext cx="7720200" cy="375120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79" name="Image" descr="Image"/>
                <p:cNvPicPr/>
                <p:nvPr/>
              </p:nvPicPr>
              <p:blipFill>
                <a:blip r:embed="rId19"/>
                <a:stretch/>
              </p:blipFill>
              <p:spPr>
                <a:xfrm>
                  <a:off x="16486560" y="9454320"/>
                  <a:ext cx="7867080" cy="389592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180" name="Group 26"/>
              <p:cNvGrpSpPr/>
              <p:nvPr/>
            </p:nvGrpSpPr>
            <p:grpSpPr>
              <a:xfrm>
                <a:off x="17126280" y="9494640"/>
                <a:ext cx="6600960" cy="1388880"/>
                <a:chOff x="17126280" y="9494640"/>
                <a:chExt cx="6600960" cy="1388880"/>
              </a:xfrm>
            </p:grpSpPr>
            <p:sp>
              <p:nvSpPr>
                <p:cNvPr id="181" name="CustomShape 27"/>
                <p:cNvSpPr/>
                <p:nvPr/>
              </p:nvSpPr>
              <p:spPr>
                <a:xfrm>
                  <a:off x="17126280" y="9988920"/>
                  <a:ext cx="6600960" cy="65088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50760" rIns="50760" tIns="50760" bIns="50760" anchor="ctr">
                  <a:spAutoFit/>
                </a:bodyPr>
                <a:p>
                  <a:pPr algn="ctr">
                    <a:lnSpc>
                      <a:spcPct val="100000"/>
                    </a:lnSpc>
                    <a:tabLst>
                      <a:tab algn="l" pos="0"/>
                    </a:tabLst>
                  </a:pPr>
                  <a:r>
                    <a:rPr b="0" lang="en-US" sz="3600" spc="-1" strike="noStrike">
                      <a:solidFill>
                        <a:srgbClr val="000000"/>
                      </a:solidFill>
                      <a:latin typeface="Noteworthy Bold"/>
                      <a:ea typeface="Noteworthy Bold"/>
                    </a:rPr>
                    <a:t>J-PARC accelerator neutrinos</a:t>
                  </a:r>
                  <a:endParaRPr b="0" lang="en-US" sz="3600" spc="-1" strike="noStrike">
                    <a:latin typeface="Arial"/>
                  </a:endParaRPr>
                </a:p>
              </p:txBody>
            </p:sp>
            <p:pic>
              <p:nvPicPr>
                <p:cNvPr id="182" name="J-PARC accelerator neutrinos J-PARC accelerator neutrinos" descr="J-PARC accelerator neutrinos J-PARC accelerator neutrinos"/>
                <p:cNvPicPr/>
                <p:nvPr/>
              </p:nvPicPr>
              <p:blipFill>
                <a:blip r:embed="rId20"/>
                <a:stretch/>
              </p:blipFill>
              <p:spPr>
                <a:xfrm>
                  <a:off x="17151840" y="9494640"/>
                  <a:ext cx="6549840" cy="138888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grpSp>
            <p:nvGrpSpPr>
              <p:cNvPr id="183" name="Group 28"/>
              <p:cNvGrpSpPr/>
              <p:nvPr/>
            </p:nvGrpSpPr>
            <p:grpSpPr>
              <a:xfrm>
                <a:off x="18501120" y="5818320"/>
                <a:ext cx="5284080" cy="1388880"/>
                <a:chOff x="18501120" y="5818320"/>
                <a:chExt cx="5284080" cy="1388880"/>
              </a:xfrm>
            </p:grpSpPr>
            <p:sp>
              <p:nvSpPr>
                <p:cNvPr id="184" name="CustomShape 29"/>
                <p:cNvSpPr/>
                <p:nvPr/>
              </p:nvSpPr>
              <p:spPr>
                <a:xfrm>
                  <a:off x="18501120" y="6312600"/>
                  <a:ext cx="5284080" cy="65088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50760" rIns="50760" tIns="50760" bIns="50760" anchor="ctr">
                  <a:spAutoFit/>
                </a:bodyPr>
                <a:p>
                  <a:pPr algn="ctr">
                    <a:lnSpc>
                      <a:spcPct val="100000"/>
                    </a:lnSpc>
                    <a:tabLst>
                      <a:tab algn="l" pos="0"/>
                    </a:tabLst>
                  </a:pPr>
                  <a:r>
                    <a:rPr b="0" lang="en-US" sz="3600" spc="-1" strike="noStrike">
                      <a:solidFill>
                        <a:srgbClr val="000000"/>
                      </a:solidFill>
                      <a:latin typeface="Noteworthy Bold"/>
                      <a:ea typeface="Noteworthy Bold"/>
                    </a:rPr>
                    <a:t>Atmospheric neutrinos</a:t>
                  </a:r>
                  <a:endParaRPr b="0" lang="en-US" sz="3600" spc="-1" strike="noStrike">
                    <a:latin typeface="Arial"/>
                  </a:endParaRPr>
                </a:p>
              </p:txBody>
            </p:sp>
            <p:pic>
              <p:nvPicPr>
                <p:cNvPr id="185" name="Atmospheric neutrinos Atmospheric neutrinos" descr="Atmospheric neutrinos Atmospheric neutrinos"/>
                <p:cNvPicPr/>
                <p:nvPr/>
              </p:nvPicPr>
              <p:blipFill>
                <a:blip r:embed="rId21"/>
                <a:stretch/>
              </p:blipFill>
              <p:spPr>
                <a:xfrm>
                  <a:off x="18741960" y="5818320"/>
                  <a:ext cx="4803480" cy="138888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  <p:grpSp>
          <p:nvGrpSpPr>
            <p:cNvPr id="186" name="Group 30"/>
            <p:cNvGrpSpPr/>
            <p:nvPr/>
          </p:nvGrpSpPr>
          <p:grpSpPr>
            <a:xfrm>
              <a:off x="16463880" y="7485840"/>
              <a:ext cx="7912080" cy="2152800"/>
              <a:chOff x="16463880" y="7485840"/>
              <a:chExt cx="7912080" cy="2152800"/>
            </a:xfrm>
          </p:grpSpPr>
          <p:sp>
            <p:nvSpPr>
              <p:cNvPr id="187" name="CustomShape 31"/>
              <p:cNvSpPr/>
              <p:nvPr/>
            </p:nvSpPr>
            <p:spPr>
              <a:xfrm>
                <a:off x="16712280" y="7876800"/>
                <a:ext cx="7414920" cy="13698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>
                <a:spAutoFit/>
              </a:bodyPr>
              <a:p>
                <a:pPr marL="228600" indent="-228240">
                  <a:lnSpc>
                    <a:spcPct val="100000"/>
                  </a:lnSpc>
                  <a:buClr>
                    <a:srgbClr val="000000"/>
                  </a:buClr>
                  <a:buFont typeface="Symbol" charset="2"/>
                  <a:buChar char=""/>
                </a:pPr>
                <a:r>
                  <a:rPr b="1" lang="en-US" sz="26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Observe CP violation for leptons at 5</a:t>
                </a:r>
                <a:r>
                  <a:rPr b="1" lang="en-US" sz="2600" spc="-1" strike="noStrike">
                    <a:solidFill>
                      <a:srgbClr val="000000"/>
                    </a:solidFill>
                    <a:latin typeface="Ubuntu"/>
                    <a:ea typeface="Ubuntu"/>
                  </a:rPr>
                  <a:t>σ</a:t>
                </a:r>
                <a:endParaRPr b="0" lang="en-US" sz="2600" spc="-1" strike="noStrike">
                  <a:latin typeface="Arial"/>
                </a:endParaRPr>
              </a:p>
              <a:p>
                <a:pPr marL="228600" indent="-228240">
                  <a:lnSpc>
                    <a:spcPct val="100000"/>
                  </a:lnSpc>
                  <a:buClr>
                    <a:srgbClr val="000000"/>
                  </a:buClr>
                  <a:buFont typeface="Symbol" charset="2"/>
                  <a:buChar char=""/>
                </a:pPr>
                <a:r>
                  <a:rPr b="1" lang="en-US" sz="26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Precise measurement of </a:t>
                </a:r>
                <a:r>
                  <a:rPr b="1" lang="en-US" sz="2600" spc="-1" strike="noStrike">
                    <a:solidFill>
                      <a:srgbClr val="000000"/>
                    </a:solidFill>
                    <a:latin typeface="Ubuntu"/>
                    <a:ea typeface="Ubuntu"/>
                  </a:rPr>
                  <a:t>δ</a:t>
                </a:r>
                <a:r>
                  <a:rPr b="1" lang="en-US" sz="2600" spc="-1" strike="noStrike" baseline="-33000">
                    <a:solidFill>
                      <a:srgbClr val="000000"/>
                    </a:solidFill>
                    <a:latin typeface="Helvetica Neue"/>
                    <a:ea typeface="Ubuntu"/>
                  </a:rPr>
                  <a:t>CP</a:t>
                </a:r>
                <a:endParaRPr b="0" lang="en-US" sz="2600" spc="-1" strike="noStrike">
                  <a:latin typeface="Arial"/>
                </a:endParaRPr>
              </a:p>
              <a:p>
                <a:pPr marL="228600" indent="-228240">
                  <a:lnSpc>
                    <a:spcPct val="100000"/>
                  </a:lnSpc>
                  <a:buClr>
                    <a:srgbClr val="000000"/>
                  </a:buClr>
                  <a:buFont typeface="Symbol" charset="2"/>
                  <a:buChar char=""/>
                </a:pPr>
                <a:r>
                  <a:rPr b="1" lang="en-US" sz="26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High sensitivity to </a:t>
                </a:r>
                <a:r>
                  <a:rPr b="1" lang="en-US" sz="2600" spc="-1" strike="noStrike">
                    <a:solidFill>
                      <a:srgbClr val="000000"/>
                    </a:solidFill>
                    <a:latin typeface="Ubuntu"/>
                    <a:ea typeface="Ubuntu"/>
                  </a:rPr>
                  <a:t>ν</a:t>
                </a:r>
                <a:r>
                  <a:rPr b="1" lang="en-US" sz="2600" spc="-1" strike="noStrike">
                    <a:solidFill>
                      <a:srgbClr val="000000"/>
                    </a:solidFill>
                    <a:latin typeface="Helvetica Neue"/>
                    <a:ea typeface="Ubuntu"/>
                  </a:rPr>
                  <a:t> </a:t>
                </a:r>
                <a:r>
                  <a:rPr b="1" lang="en-US" sz="26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mass ordering</a:t>
                </a:r>
                <a:endParaRPr b="0" lang="en-US" sz="2600" spc="-1" strike="noStrike">
                  <a:latin typeface="Arial"/>
                </a:endParaRPr>
              </a:p>
            </p:txBody>
          </p:sp>
          <p:pic>
            <p:nvPicPr>
              <p:cNvPr id="188" name="Observe CP violation for leptons at 5… Observe CP violation for leptons at 5 Equation Precise measurement of  Equation High sensitivity to  Equation  mass ordering" descr="Observe CP violation for leptons at 5… Observe CP violation for leptons at 5 Equation Precise measurement of  Equation High sensitivity to  Equation  mass ordering"/>
              <p:cNvPicPr/>
              <p:nvPr/>
            </p:nvPicPr>
            <p:blipFill>
              <a:blip r:embed="rId22"/>
              <a:stretch/>
            </p:blipFill>
            <p:spPr>
              <a:xfrm>
                <a:off x="16463880" y="7485840"/>
                <a:ext cx="7912080" cy="215280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189" name="Connection Line" descr="Connection Line"/>
          <p:cNvPicPr/>
          <p:nvPr/>
        </p:nvPicPr>
        <p:blipFill>
          <a:blip r:embed="rId23"/>
          <a:stretch/>
        </p:blipFill>
        <p:spPr>
          <a:xfrm>
            <a:off x="8650080" y="10052280"/>
            <a:ext cx="2302200" cy="856080"/>
          </a:xfrm>
          <a:prstGeom prst="rect">
            <a:avLst/>
          </a:prstGeom>
          <a:ln>
            <a:noFill/>
          </a:ln>
        </p:spPr>
      </p:pic>
      <p:pic>
        <p:nvPicPr>
          <p:cNvPr id="190" name="Connection Line" descr="Connection Line"/>
          <p:cNvPicPr/>
          <p:nvPr/>
        </p:nvPicPr>
        <p:blipFill>
          <a:blip r:embed="rId24"/>
          <a:stretch/>
        </p:blipFill>
        <p:spPr>
          <a:xfrm>
            <a:off x="4830840" y="5491800"/>
            <a:ext cx="5895360" cy="2923200"/>
          </a:xfrm>
          <a:prstGeom prst="rect">
            <a:avLst/>
          </a:prstGeom>
          <a:ln>
            <a:noFill/>
          </a:ln>
        </p:spPr>
      </p:pic>
      <p:grpSp>
        <p:nvGrpSpPr>
          <p:cNvPr id="191" name="Group 32"/>
          <p:cNvGrpSpPr/>
          <p:nvPr/>
        </p:nvGrpSpPr>
        <p:grpSpPr>
          <a:xfrm>
            <a:off x="7010280" y="5710680"/>
            <a:ext cx="1127880" cy="936720"/>
            <a:chOff x="7010280" y="5710680"/>
            <a:chExt cx="1127880" cy="936720"/>
          </a:xfrm>
        </p:grpSpPr>
        <p:sp>
          <p:nvSpPr>
            <p:cNvPr id="192" name="CustomShape 33"/>
            <p:cNvSpPr/>
            <p:nvPr/>
          </p:nvSpPr>
          <p:spPr>
            <a:xfrm>
              <a:off x="7081920" y="5774040"/>
              <a:ext cx="984960" cy="809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93" name="Rectangle Rectangle" descr="Rectangle Rectangle"/>
            <p:cNvPicPr/>
            <p:nvPr/>
          </p:nvPicPr>
          <p:blipFill>
            <a:blip r:embed="rId25"/>
            <a:stretch/>
          </p:blipFill>
          <p:spPr>
            <a:xfrm>
              <a:off x="7010280" y="5710680"/>
              <a:ext cx="1127880" cy="9367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94" name="CustomShape 34"/>
          <p:cNvSpPr/>
          <p:nvPr/>
        </p:nvSpPr>
        <p:spPr>
          <a:xfrm>
            <a:off x="7401600" y="5774040"/>
            <a:ext cx="279360" cy="711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fe9301"/>
                </a:solidFill>
                <a:latin typeface="Helvetica Neue"/>
                <a:ea typeface="Helvetica Neue"/>
              </a:rPr>
              <a:t> </a:t>
            </a:r>
            <a:endParaRPr b="0" lang="en-US" sz="4000" spc="-1" strike="noStrike">
              <a:latin typeface="Arial"/>
            </a:endParaRPr>
          </a:p>
        </p:txBody>
      </p:sp>
      <p:grpSp>
        <p:nvGrpSpPr>
          <p:cNvPr id="195" name="Group 35"/>
          <p:cNvGrpSpPr/>
          <p:nvPr/>
        </p:nvGrpSpPr>
        <p:grpSpPr>
          <a:xfrm>
            <a:off x="9055080" y="10003320"/>
            <a:ext cx="1003320" cy="936720"/>
            <a:chOff x="9055080" y="10003320"/>
            <a:chExt cx="1003320" cy="936720"/>
          </a:xfrm>
        </p:grpSpPr>
        <p:sp>
          <p:nvSpPr>
            <p:cNvPr id="196" name="CustomShape 36"/>
            <p:cNvSpPr/>
            <p:nvPr/>
          </p:nvSpPr>
          <p:spPr>
            <a:xfrm>
              <a:off x="9118440" y="10066680"/>
              <a:ext cx="876240" cy="809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197" name="Rectangle Rectangle" descr="Rectangle Rectangle"/>
            <p:cNvPicPr/>
            <p:nvPr/>
          </p:nvPicPr>
          <p:blipFill>
            <a:blip r:embed="rId26"/>
            <a:stretch/>
          </p:blipFill>
          <p:spPr>
            <a:xfrm>
              <a:off x="9055080" y="10003320"/>
              <a:ext cx="1003320" cy="9367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98" name="CustomShape 37"/>
          <p:cNvSpPr/>
          <p:nvPr/>
        </p:nvSpPr>
        <p:spPr>
          <a:xfrm>
            <a:off x="9416880" y="10014120"/>
            <a:ext cx="279360" cy="711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1eb001"/>
                </a:solidFill>
                <a:latin typeface="Helvetica Neue"/>
                <a:ea typeface="Helvetica Neue"/>
              </a:rPr>
              <a:t> </a:t>
            </a:r>
            <a:endParaRPr b="0" lang="en-US" sz="4000" spc="-1" strike="noStrike">
              <a:latin typeface="Arial"/>
            </a:endParaRPr>
          </a:p>
        </p:txBody>
      </p:sp>
      <p:grpSp>
        <p:nvGrpSpPr>
          <p:cNvPr id="199" name="Group 38"/>
          <p:cNvGrpSpPr/>
          <p:nvPr/>
        </p:nvGrpSpPr>
        <p:grpSpPr>
          <a:xfrm>
            <a:off x="14541480" y="5412960"/>
            <a:ext cx="1734840" cy="1719360"/>
            <a:chOff x="14541480" y="5412960"/>
            <a:chExt cx="1734840" cy="1719360"/>
          </a:xfrm>
        </p:grpSpPr>
        <p:grpSp>
          <p:nvGrpSpPr>
            <p:cNvPr id="200" name="Group 39"/>
            <p:cNvGrpSpPr/>
            <p:nvPr/>
          </p:nvGrpSpPr>
          <p:grpSpPr>
            <a:xfrm>
              <a:off x="14541480" y="5496120"/>
              <a:ext cx="1734840" cy="1636200"/>
              <a:chOff x="14541480" y="5496120"/>
              <a:chExt cx="1734840" cy="1636200"/>
            </a:xfrm>
          </p:grpSpPr>
          <p:sp>
            <p:nvSpPr>
              <p:cNvPr id="201" name="CustomShape 40"/>
              <p:cNvSpPr/>
              <p:nvPr/>
            </p:nvSpPr>
            <p:spPr>
              <a:xfrm>
                <a:off x="14606280" y="5569200"/>
                <a:ext cx="1604880" cy="14893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202" name="Rectangle Rectangle" descr="Rectangle Rectangle"/>
              <p:cNvPicPr/>
              <p:nvPr/>
            </p:nvPicPr>
            <p:blipFill>
              <a:blip r:embed="rId27"/>
              <a:stretch/>
            </p:blipFill>
            <p:spPr>
              <a:xfrm>
                <a:off x="14541480" y="5496120"/>
                <a:ext cx="1734840" cy="163620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03" name="CustomShape 41"/>
            <p:cNvSpPr/>
            <p:nvPr/>
          </p:nvSpPr>
          <p:spPr>
            <a:xfrm>
              <a:off x="15223680" y="5412960"/>
              <a:ext cx="279360" cy="7117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40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 </a:t>
              </a:r>
              <a:endParaRPr b="0" lang="en-US" sz="4000" spc="-1" strike="noStrike">
                <a:latin typeface="Arial"/>
              </a:endParaRPr>
            </a:p>
          </p:txBody>
        </p:sp>
        <p:sp>
          <p:nvSpPr>
            <p:cNvPr id="204" name="CustomShape 42"/>
            <p:cNvSpPr/>
            <p:nvPr/>
          </p:nvSpPr>
          <p:spPr>
            <a:xfrm>
              <a:off x="15231240" y="6120000"/>
              <a:ext cx="264240" cy="7117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40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 </a:t>
              </a:r>
              <a:endParaRPr b="0" lang="en-US" sz="4000" spc="-1" strike="noStrike">
                <a:latin typeface="Arial"/>
              </a:endParaRPr>
            </a:p>
          </p:txBody>
        </p:sp>
      </p:grpSp>
      <p:grpSp>
        <p:nvGrpSpPr>
          <p:cNvPr id="205" name="Group 43"/>
          <p:cNvGrpSpPr/>
          <p:nvPr/>
        </p:nvGrpSpPr>
        <p:grpSpPr>
          <a:xfrm>
            <a:off x="14414760" y="10897200"/>
            <a:ext cx="1861560" cy="1721520"/>
            <a:chOff x="14414760" y="10897200"/>
            <a:chExt cx="1861560" cy="1721520"/>
          </a:xfrm>
        </p:grpSpPr>
        <p:grpSp>
          <p:nvGrpSpPr>
            <p:cNvPr id="206" name="Group 44"/>
            <p:cNvGrpSpPr/>
            <p:nvPr/>
          </p:nvGrpSpPr>
          <p:grpSpPr>
            <a:xfrm>
              <a:off x="14414760" y="10980000"/>
              <a:ext cx="1861560" cy="1638720"/>
              <a:chOff x="14414760" y="10980000"/>
              <a:chExt cx="1861560" cy="1638720"/>
            </a:xfrm>
          </p:grpSpPr>
          <p:sp>
            <p:nvSpPr>
              <p:cNvPr id="207" name="CustomShape 45"/>
              <p:cNvSpPr/>
              <p:nvPr/>
            </p:nvSpPr>
            <p:spPr>
              <a:xfrm>
                <a:off x="14484240" y="11053800"/>
                <a:ext cx="1722240" cy="14914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208" name="Rectangle Rectangle" descr="Rectangle Rectangle"/>
              <p:cNvPicPr/>
              <p:nvPr/>
            </p:nvPicPr>
            <p:blipFill>
              <a:blip r:embed="rId28"/>
              <a:stretch/>
            </p:blipFill>
            <p:spPr>
              <a:xfrm>
                <a:off x="14414760" y="10980000"/>
                <a:ext cx="1861560" cy="163872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09" name="CustomShape 46"/>
            <p:cNvSpPr/>
            <p:nvPr/>
          </p:nvSpPr>
          <p:spPr>
            <a:xfrm>
              <a:off x="15157080" y="10897200"/>
              <a:ext cx="279360" cy="7117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40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 </a:t>
              </a:r>
              <a:endParaRPr b="0" lang="en-US" sz="4000" spc="-1" strike="noStrike">
                <a:latin typeface="Arial"/>
              </a:endParaRPr>
            </a:p>
          </p:txBody>
        </p:sp>
        <p:sp>
          <p:nvSpPr>
            <p:cNvPr id="210" name="CustomShape 47"/>
            <p:cNvSpPr/>
            <p:nvPr/>
          </p:nvSpPr>
          <p:spPr>
            <a:xfrm>
              <a:off x="15164640" y="11605320"/>
              <a:ext cx="264240" cy="7117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40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 </a:t>
              </a:r>
              <a:endParaRPr b="0" lang="en-US" sz="4000" spc="-1" strike="noStrike">
                <a:latin typeface="Arial"/>
              </a:endParaRPr>
            </a:p>
          </p:txBody>
        </p:sp>
      </p:grpSp>
      <p:sp>
        <p:nvSpPr>
          <p:cNvPr id="211" name="TextShape 48"/>
          <p:cNvSpPr txBox="1"/>
          <p:nvPr/>
        </p:nvSpPr>
        <p:spPr>
          <a:xfrm>
            <a:off x="1900080" y="7046640"/>
            <a:ext cx="4301640" cy="828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2600" spc="-1" strike="noStrike">
                <a:latin typeface="Arial"/>
              </a:rPr>
              <a:t>MSW effect</a:t>
            </a:r>
            <a:endParaRPr b="0" lang="en-US" sz="2600" spc="-1" strike="noStrike">
              <a:latin typeface="Arial"/>
            </a:endParaRPr>
          </a:p>
          <a:p>
            <a:r>
              <a:rPr b="1" lang="en-US" sz="2600" spc="-1" strike="noStrike">
                <a:latin typeface="Arial"/>
              </a:rPr>
              <a:t>Non-standard interactions</a:t>
            </a:r>
            <a:endParaRPr b="0" lang="en-US" sz="2600" spc="-1" strike="noStrike">
              <a:latin typeface="Arial"/>
            </a:endParaRPr>
          </a:p>
        </p:txBody>
      </p:sp>
      <p:sp>
        <p:nvSpPr>
          <p:cNvPr id="212" name="TextShape 49"/>
          <p:cNvSpPr txBox="1"/>
          <p:nvPr/>
        </p:nvSpPr>
        <p:spPr>
          <a:xfrm>
            <a:off x="7240320" y="5852160"/>
            <a:ext cx="822960" cy="73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600" spc="-1" strike="noStrike">
                <a:solidFill>
                  <a:srgbClr val="f58220"/>
                </a:solidFill>
                <a:latin typeface="Arial"/>
                <a:ea typeface="Arial"/>
              </a:rPr>
              <a:t>ν</a:t>
            </a:r>
            <a:r>
              <a:rPr b="1" lang="en-US" sz="3600" spc="-1" strike="noStrike" baseline="-33000">
                <a:solidFill>
                  <a:srgbClr val="f58220"/>
                </a:solidFill>
                <a:latin typeface="Arial"/>
                <a:ea typeface="Arial"/>
              </a:rPr>
              <a:t> e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13" name="TextShape 50"/>
          <p:cNvSpPr txBox="1"/>
          <p:nvPr/>
        </p:nvSpPr>
        <p:spPr>
          <a:xfrm>
            <a:off x="9190440" y="10138680"/>
            <a:ext cx="934560" cy="731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600" spc="-1" strike="noStrike">
                <a:solidFill>
                  <a:srgbClr val="00a65d"/>
                </a:solidFill>
                <a:latin typeface="Arial"/>
                <a:ea typeface="Arial"/>
              </a:rPr>
              <a:t>ν</a:t>
            </a:r>
            <a:r>
              <a:rPr b="1" lang="en-US" sz="3600" spc="-1" strike="noStrike" baseline="-33000">
                <a:solidFill>
                  <a:srgbClr val="00a65d"/>
                </a:solidFill>
                <a:latin typeface="Arial"/>
                <a:ea typeface="Arial"/>
              </a:rPr>
              <a:t> e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14" name="TextShape 51"/>
          <p:cNvSpPr txBox="1"/>
          <p:nvPr/>
        </p:nvSpPr>
        <p:spPr>
          <a:xfrm>
            <a:off x="14784840" y="5626440"/>
            <a:ext cx="1488600" cy="1379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600" spc="-1" strike="noStrike">
                <a:solidFill>
                  <a:srgbClr val="ed1c24"/>
                </a:solidFill>
                <a:latin typeface="Arial"/>
                <a:ea typeface="Arial"/>
              </a:rPr>
              <a:t>ν</a:t>
            </a:r>
            <a:r>
              <a:rPr b="1" lang="en-US" sz="3600" spc="-1" strike="noStrike" baseline="-33000">
                <a:solidFill>
                  <a:srgbClr val="ed1c24"/>
                </a:solidFill>
                <a:latin typeface="Arial"/>
                <a:ea typeface="Arial"/>
              </a:rPr>
              <a:t> e  </a:t>
            </a:r>
            <a:r>
              <a:rPr b="1" lang="en-US" sz="3600" spc="-1" strike="noStrike">
                <a:solidFill>
                  <a:srgbClr val="ed1c24"/>
                </a:solidFill>
                <a:latin typeface="Arial"/>
                <a:ea typeface="Arial"/>
              </a:rPr>
              <a:t>ν</a:t>
            </a:r>
            <a:r>
              <a:rPr b="1" lang="en-US" sz="3600" spc="-1" strike="noStrike" baseline="-33000">
                <a:solidFill>
                  <a:srgbClr val="ed1c24"/>
                </a:solidFill>
                <a:latin typeface="Arial"/>
                <a:ea typeface="Arial"/>
              </a:rPr>
              <a:t>e</a:t>
            </a:r>
            <a:endParaRPr b="0" lang="en-US" sz="3600" spc="-1" strike="noStrike">
              <a:latin typeface="Arial"/>
            </a:endParaRPr>
          </a:p>
          <a:p>
            <a:r>
              <a:rPr b="1" lang="en-US" sz="3600" spc="-1" strike="noStrike">
                <a:solidFill>
                  <a:srgbClr val="ed1c24"/>
                </a:solidFill>
                <a:latin typeface="Arial"/>
                <a:ea typeface="Arial"/>
              </a:rPr>
              <a:t>ν</a:t>
            </a:r>
            <a:r>
              <a:rPr b="1" lang="en-US" sz="3600" spc="-1" strike="noStrike" baseline="-33000">
                <a:solidFill>
                  <a:srgbClr val="ed1c24"/>
                </a:solidFill>
                <a:latin typeface="Arial"/>
                <a:ea typeface="Arial"/>
              </a:rPr>
              <a:t>μ  </a:t>
            </a:r>
            <a:r>
              <a:rPr b="1" lang="en-US" sz="3600" spc="-1" strike="noStrike">
                <a:solidFill>
                  <a:srgbClr val="ed1c24"/>
                </a:solidFill>
                <a:latin typeface="Arial"/>
                <a:ea typeface="Arial"/>
              </a:rPr>
              <a:t>ν</a:t>
            </a:r>
            <a:r>
              <a:rPr b="1" lang="en-US" sz="3600" spc="-1" strike="noStrike" baseline="-33000">
                <a:solidFill>
                  <a:srgbClr val="ed1c24"/>
                </a:solidFill>
                <a:latin typeface="Arial"/>
                <a:ea typeface="Arial"/>
              </a:rPr>
              <a:t>μ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15" name="TextShape 52"/>
          <p:cNvSpPr txBox="1"/>
          <p:nvPr/>
        </p:nvSpPr>
        <p:spPr>
          <a:xfrm>
            <a:off x="14641200" y="11134800"/>
            <a:ext cx="1488600" cy="1379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US" sz="3600" spc="-1" strike="noStrike">
                <a:solidFill>
                  <a:srgbClr val="ed1c24"/>
                </a:solidFill>
                <a:latin typeface="Arial"/>
                <a:ea typeface="Arial"/>
              </a:rPr>
              <a:t>ν</a:t>
            </a:r>
            <a:r>
              <a:rPr b="1" lang="en-US" sz="3600" spc="-1" strike="noStrike" baseline="-33000">
                <a:solidFill>
                  <a:srgbClr val="ed1c24"/>
                </a:solidFill>
                <a:latin typeface="Arial"/>
                <a:ea typeface="Arial"/>
              </a:rPr>
              <a:t> e  </a:t>
            </a:r>
            <a:r>
              <a:rPr b="1" lang="en-US" sz="3600" spc="-1" strike="noStrike">
                <a:solidFill>
                  <a:srgbClr val="ed1c24"/>
                </a:solidFill>
                <a:latin typeface="Arial"/>
                <a:ea typeface="Arial"/>
              </a:rPr>
              <a:t>ν</a:t>
            </a:r>
            <a:r>
              <a:rPr b="1" lang="en-US" sz="3600" spc="-1" strike="noStrike" baseline="-33000">
                <a:solidFill>
                  <a:srgbClr val="ed1c24"/>
                </a:solidFill>
                <a:latin typeface="Arial"/>
                <a:ea typeface="Arial"/>
              </a:rPr>
              <a:t>e</a:t>
            </a:r>
            <a:endParaRPr b="0" lang="en-US" sz="3600" spc="-1" strike="noStrike">
              <a:latin typeface="Arial"/>
            </a:endParaRPr>
          </a:p>
          <a:p>
            <a:r>
              <a:rPr b="1" lang="en-US" sz="3600" spc="-1" strike="noStrike">
                <a:solidFill>
                  <a:srgbClr val="ed1c24"/>
                </a:solidFill>
                <a:latin typeface="Arial"/>
                <a:ea typeface="Arial"/>
              </a:rPr>
              <a:t>ν</a:t>
            </a:r>
            <a:r>
              <a:rPr b="1" lang="en-US" sz="3600" spc="-1" strike="noStrike" baseline="-33000">
                <a:solidFill>
                  <a:srgbClr val="ed1c24"/>
                </a:solidFill>
                <a:latin typeface="Arial"/>
                <a:ea typeface="Arial"/>
              </a:rPr>
              <a:t>μ  </a:t>
            </a:r>
            <a:r>
              <a:rPr b="1" lang="en-US" sz="3600" spc="-1" strike="noStrike">
                <a:solidFill>
                  <a:srgbClr val="ed1c24"/>
                </a:solidFill>
                <a:latin typeface="Arial"/>
                <a:ea typeface="Arial"/>
              </a:rPr>
              <a:t>ν</a:t>
            </a:r>
            <a:r>
              <a:rPr b="1" lang="en-US" sz="3600" spc="-1" strike="noStrike" baseline="-33000">
                <a:solidFill>
                  <a:srgbClr val="ed1c24"/>
                </a:solidFill>
                <a:latin typeface="Arial"/>
                <a:ea typeface="Arial"/>
              </a:rPr>
              <a:t>μ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70" name="TextShape 2"/>
          <p:cNvSpPr txBox="1"/>
          <p:nvPr/>
        </p:nvSpPr>
        <p:spPr>
          <a:xfrm>
            <a:off x="2834640" y="194400"/>
            <a:ext cx="201168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731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Computing efforts in Hyper Kamiokande</a:t>
            </a:r>
            <a:endParaRPr b="0" lang="en-US" sz="731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671" name="HK_comp_model_2.pdf" descr="HK_comp_model_2.pdf"/>
          <p:cNvPicPr/>
          <p:nvPr/>
        </p:nvPicPr>
        <p:blipFill>
          <a:blip r:embed="rId1"/>
          <a:stretch/>
        </p:blipFill>
        <p:spPr>
          <a:xfrm>
            <a:off x="15156720" y="5313960"/>
            <a:ext cx="9238320" cy="6928560"/>
          </a:xfrm>
          <a:prstGeom prst="rect">
            <a:avLst/>
          </a:prstGeom>
          <a:ln w="12600">
            <a:noFill/>
          </a:ln>
        </p:spPr>
      </p:pic>
      <p:sp>
        <p:nvSpPr>
          <p:cNvPr id="672" name="TextShape 3"/>
          <p:cNvSpPr txBox="1"/>
          <p:nvPr/>
        </p:nvSpPr>
        <p:spPr>
          <a:xfrm>
            <a:off x="967320" y="2247120"/>
            <a:ext cx="1474524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Tier model similar to CERN’s</a:t>
            </a:r>
            <a:br/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Resources and data management using DIRAC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Software containerized and shared via CVMFS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System similar in other IN2P3 exp. (Belle-II, CTA, LSST…) </a:t>
            </a:r>
            <a:br/>
            <a:r>
              <a:rPr b="0" lang="en-US" sz="5400" spc="-1" strike="noStrike" u="sng">
                <a:solidFill>
                  <a:srgbClr val="ee230c"/>
                </a:solidFill>
                <a:uFillTx/>
                <a:latin typeface="Helvetica Neue"/>
                <a:ea typeface="Helvetica Neue"/>
              </a:rPr>
              <a:t>obvious synergies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First 10 years of operations: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25 PB (data + MC — mostly Far Detector)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880 MCPU.hours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(minimal with one copy of each file)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73" name="CustomShape 4"/>
          <p:cNvSpPr/>
          <p:nvPr/>
        </p:nvSpPr>
        <p:spPr>
          <a:xfrm>
            <a:off x="991440" y="10084320"/>
            <a:ext cx="13739760" cy="1661400"/>
          </a:xfrm>
          <a:prstGeom prst="rect">
            <a:avLst/>
          </a:prstGeom>
          <a:noFill/>
          <a:ln w="63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674" name="Image" descr="Image"/>
          <p:cNvPicPr/>
          <p:nvPr/>
        </p:nvPicPr>
        <p:blipFill>
          <a:blip r:embed="rId2"/>
          <a:stretch/>
        </p:blipFill>
        <p:spPr>
          <a:xfrm>
            <a:off x="19291680" y="2265120"/>
            <a:ext cx="4664520" cy="13039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computing_profile_wocpu.pdf" descr="computing_profile_wocpu.pdf"/>
          <p:cNvPicPr/>
          <p:nvPr/>
        </p:nvPicPr>
        <p:blipFill>
          <a:blip r:embed="rId1"/>
          <a:stretch/>
        </p:blipFill>
        <p:spPr>
          <a:xfrm>
            <a:off x="12140640" y="3042360"/>
            <a:ext cx="12598200" cy="7198920"/>
          </a:xfrm>
          <a:prstGeom prst="rect">
            <a:avLst/>
          </a:prstGeom>
          <a:ln w="12600">
            <a:noFill/>
          </a:ln>
        </p:spPr>
      </p:pic>
      <p:sp>
        <p:nvSpPr>
          <p:cNvPr id="676" name="TextShape 1"/>
          <p:cNvSpPr txBox="1"/>
          <p:nvPr/>
        </p:nvSpPr>
        <p:spPr>
          <a:xfrm>
            <a:off x="967320" y="2247120"/>
            <a:ext cx="2244888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CC-IN2P3 Tier1 for LHC (WLCG)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infrastructure, expertise available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Low-rate data stored on tapes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Disk and CPU for productions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Database management 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Two proposed scenarii: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1. ND280 data storage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2. Near and Far detectors data storage</a:t>
            </a:r>
            <a:br/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3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First step:</a:t>
            </a: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CC-IN2P3 as T1 site for T2K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integration of CC as grid site into GridPP 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disk allocation and data transfer 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First production for HK at CC-IN2P3 completed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77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78" name="TextShape 3"/>
          <p:cNvSpPr txBox="1"/>
          <p:nvPr/>
        </p:nvSpPr>
        <p:spPr>
          <a:xfrm>
            <a:off x="2743200" y="194400"/>
            <a:ext cx="1956816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664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Proposed Contribution: CC-IN2P3 as T1 site</a:t>
            </a:r>
            <a:endParaRPr b="0" lang="en-US" sz="664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679" name="Image" descr="Image"/>
          <p:cNvPicPr/>
          <p:nvPr/>
        </p:nvPicPr>
        <p:blipFill>
          <a:blip r:embed="rId2"/>
          <a:stretch/>
        </p:blipFill>
        <p:spPr>
          <a:xfrm>
            <a:off x="15218280" y="1665360"/>
            <a:ext cx="7632360" cy="201888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TextShape 1"/>
          <p:cNvSpPr txBox="1"/>
          <p:nvPr/>
        </p:nvSpPr>
        <p:spPr>
          <a:xfrm>
            <a:off x="7603920" y="2247120"/>
            <a:ext cx="1581264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France would </a:t>
            </a:r>
            <a:r>
              <a:rPr b="1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develop and produce the whole PMT read-out chain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(w/o DAQ)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clock generation and distribution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time and charge digitization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681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682" name="TextShape 3"/>
          <p:cNvSpPr txBox="1"/>
          <p:nvPr/>
        </p:nvSpPr>
        <p:spPr>
          <a:xfrm>
            <a:off x="2560320" y="194400"/>
            <a:ext cx="1947672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6719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Contribution to HK Far Detector electronics</a:t>
            </a:r>
            <a:endParaRPr b="0" lang="en-US" sz="6719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683" name="Group 4"/>
          <p:cNvGrpSpPr/>
          <p:nvPr/>
        </p:nvGrpSpPr>
        <p:grpSpPr>
          <a:xfrm>
            <a:off x="-218160" y="3140280"/>
            <a:ext cx="23600520" cy="9976680"/>
            <a:chOff x="-218160" y="3140280"/>
            <a:chExt cx="23600520" cy="9976680"/>
          </a:xfrm>
        </p:grpSpPr>
        <p:pic>
          <p:nvPicPr>
            <p:cNvPr id="684" name="overall_electronics.pdf" descr="overall_electronics.pdf"/>
            <p:cNvPicPr/>
            <p:nvPr/>
          </p:nvPicPr>
          <p:blipFill>
            <a:blip r:embed="rId1"/>
            <a:stretch/>
          </p:blipFill>
          <p:spPr>
            <a:xfrm>
              <a:off x="14966640" y="5849280"/>
              <a:ext cx="8415720" cy="7267680"/>
            </a:xfrm>
            <a:prstGeom prst="rect">
              <a:avLst/>
            </a:prstGeom>
            <a:ln w="12600">
              <a:noFill/>
            </a:ln>
          </p:spPr>
        </p:pic>
        <p:grpSp>
          <p:nvGrpSpPr>
            <p:cNvPr id="685" name="Group 5"/>
            <p:cNvGrpSpPr/>
            <p:nvPr/>
          </p:nvGrpSpPr>
          <p:grpSpPr>
            <a:xfrm>
              <a:off x="-218160" y="3140280"/>
              <a:ext cx="13304880" cy="9035640"/>
              <a:chOff x="-218160" y="3140280"/>
              <a:chExt cx="13304880" cy="9035640"/>
            </a:xfrm>
          </p:grpSpPr>
          <p:pic>
            <p:nvPicPr>
              <p:cNvPr id="686" name="Image" descr="Image"/>
              <p:cNvPicPr/>
              <p:nvPr/>
            </p:nvPicPr>
            <p:blipFill>
              <a:blip r:embed="rId2"/>
              <a:stretch/>
            </p:blipFill>
            <p:spPr>
              <a:xfrm>
                <a:off x="-218160" y="3896280"/>
                <a:ext cx="13304880" cy="7766640"/>
              </a:xfrm>
              <a:prstGeom prst="rect">
                <a:avLst/>
              </a:prstGeom>
              <a:ln w="12600">
                <a:noFill/>
              </a:ln>
            </p:spPr>
          </p:pic>
          <p:sp>
            <p:nvSpPr>
              <p:cNvPr id="687" name="CustomShape 6"/>
              <p:cNvSpPr/>
              <p:nvPr/>
            </p:nvSpPr>
            <p:spPr>
              <a:xfrm>
                <a:off x="124920" y="3616920"/>
                <a:ext cx="7166520" cy="2242440"/>
              </a:xfrm>
              <a:prstGeom prst="rect">
                <a:avLst/>
              </a:prstGeom>
              <a:noFill/>
              <a:ln w="50760">
                <a:solidFill>
                  <a:srgbClr val="ee230c"/>
                </a:solidFill>
                <a:prstDash val="sysDot"/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88" name="CustomShape 7"/>
              <p:cNvSpPr/>
              <p:nvPr/>
            </p:nvSpPr>
            <p:spPr>
              <a:xfrm>
                <a:off x="3904200" y="10443600"/>
                <a:ext cx="7431480" cy="1274400"/>
              </a:xfrm>
              <a:prstGeom prst="rect">
                <a:avLst/>
              </a:prstGeom>
              <a:noFill/>
              <a:ln w="50760">
                <a:solidFill>
                  <a:srgbClr val="1eb001"/>
                </a:solidFill>
                <a:prstDash val="sysDot"/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89" name="Line 8"/>
              <p:cNvSpPr/>
              <p:nvPr/>
            </p:nvSpPr>
            <p:spPr>
              <a:xfrm>
                <a:off x="3603240" y="9681840"/>
                <a:ext cx="9316440" cy="0"/>
              </a:xfrm>
              <a:prstGeom prst="line">
                <a:avLst/>
              </a:prstGeom>
              <a:ln w="38160">
                <a:solidFill>
                  <a:srgbClr val="0076ba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90" name="CustomShape 9"/>
              <p:cNvSpPr/>
              <p:nvPr/>
            </p:nvSpPr>
            <p:spPr>
              <a:xfrm>
                <a:off x="11207520" y="9637920"/>
                <a:ext cx="1821600" cy="45108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2300" spc="-1" strike="noStrike">
                    <a:solidFill>
                      <a:srgbClr val="0076ba"/>
                    </a:solidFill>
                    <a:latin typeface="Helvetica Neue"/>
                    <a:ea typeface="Helvetica Neue"/>
                  </a:rPr>
                  <a:t>Underwater</a:t>
                </a:r>
                <a:endParaRPr b="0" lang="en-US" sz="2300" spc="-1" strike="noStrike">
                  <a:latin typeface="Arial"/>
                </a:endParaRPr>
              </a:p>
            </p:txBody>
          </p:sp>
          <p:sp>
            <p:nvSpPr>
              <p:cNvPr id="691" name="CustomShape 10"/>
              <p:cNvSpPr/>
              <p:nvPr/>
            </p:nvSpPr>
            <p:spPr>
              <a:xfrm>
                <a:off x="6835320" y="11724840"/>
                <a:ext cx="3964680" cy="45108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2300" spc="-1" strike="noStrike">
                    <a:solidFill>
                      <a:srgbClr val="027001"/>
                    </a:solidFill>
                    <a:latin typeface="Helvetica Neue"/>
                    <a:ea typeface="Helvetica Neue"/>
                  </a:rPr>
                  <a:t>Time distribution endpoint</a:t>
                </a:r>
                <a:endParaRPr b="0" lang="en-US" sz="2300" spc="-1" strike="noStrike">
                  <a:latin typeface="Arial"/>
                </a:endParaRPr>
              </a:p>
            </p:txBody>
          </p:sp>
          <p:sp>
            <p:nvSpPr>
              <p:cNvPr id="692" name="CustomShape 11"/>
              <p:cNvSpPr/>
              <p:nvPr/>
            </p:nvSpPr>
            <p:spPr>
              <a:xfrm>
                <a:off x="8607240" y="6756840"/>
                <a:ext cx="2574720" cy="45108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2300" spc="-1" strike="noStrike">
                    <a:solidFill>
                      <a:srgbClr val="feae00"/>
                    </a:solidFill>
                    <a:latin typeface="Helvetica Neue"/>
                    <a:ea typeface="Helvetica Neue"/>
                  </a:rPr>
                  <a:t>Time distribution</a:t>
                </a:r>
                <a:endParaRPr b="0" lang="en-US" sz="2300" spc="-1" strike="noStrike">
                  <a:latin typeface="Arial"/>
                </a:endParaRPr>
              </a:p>
            </p:txBody>
          </p:sp>
          <p:sp>
            <p:nvSpPr>
              <p:cNvPr id="693" name="CustomShape 12"/>
              <p:cNvSpPr/>
              <p:nvPr/>
            </p:nvSpPr>
            <p:spPr>
              <a:xfrm>
                <a:off x="1901160" y="3140280"/>
                <a:ext cx="3897360" cy="45108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2300" spc="-1" strike="noStrike">
                    <a:solidFill>
                      <a:srgbClr val="ee230c"/>
                    </a:solidFill>
                    <a:latin typeface="Helvetica Neue"/>
                    <a:ea typeface="Helvetica Neue"/>
                  </a:rPr>
                  <a:t>Clock generation and UTC</a:t>
                </a:r>
                <a:endParaRPr b="0" lang="en-US" sz="2300" spc="-1" strike="noStrike">
                  <a:latin typeface="Arial"/>
                </a:endParaRPr>
              </a:p>
            </p:txBody>
          </p:sp>
          <p:sp>
            <p:nvSpPr>
              <p:cNvPr id="694" name="CustomShape 13"/>
              <p:cNvSpPr/>
              <p:nvPr/>
            </p:nvSpPr>
            <p:spPr>
              <a:xfrm>
                <a:off x="9127440" y="8565120"/>
                <a:ext cx="375480" cy="360000"/>
              </a:xfrm>
              <a:prstGeom prst="rect">
                <a:avLst/>
              </a:prstGeom>
              <a:solidFill>
                <a:srgbClr val="ffffff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17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53</a:t>
                </a:r>
                <a:endParaRPr b="0" lang="en-US" sz="1700" spc="-1" strike="noStrike">
                  <a:latin typeface="Arial"/>
                </a:endParaRPr>
              </a:p>
            </p:txBody>
          </p:sp>
          <p:sp>
            <p:nvSpPr>
              <p:cNvPr id="695" name="CustomShape 14"/>
              <p:cNvSpPr/>
              <p:nvPr/>
            </p:nvSpPr>
            <p:spPr>
              <a:xfrm>
                <a:off x="6284520" y="7676280"/>
                <a:ext cx="375480" cy="360000"/>
              </a:xfrm>
              <a:prstGeom prst="rect">
                <a:avLst/>
              </a:prstGeom>
              <a:solidFill>
                <a:srgbClr val="ffffff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17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53</a:t>
                </a:r>
                <a:endParaRPr b="0" lang="en-US" sz="1700" spc="-1" strike="noStrike">
                  <a:latin typeface="Arial"/>
                </a:endParaRPr>
              </a:p>
            </p:txBody>
          </p:sp>
          <p:sp>
            <p:nvSpPr>
              <p:cNvPr id="696" name="CustomShape 15"/>
              <p:cNvSpPr/>
              <p:nvPr/>
            </p:nvSpPr>
            <p:spPr>
              <a:xfrm>
                <a:off x="9273240" y="11062800"/>
                <a:ext cx="375480" cy="360000"/>
              </a:xfrm>
              <a:prstGeom prst="rect">
                <a:avLst/>
              </a:prstGeom>
              <a:solidFill>
                <a:srgbClr val="ffffff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17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24</a:t>
                </a:r>
                <a:endParaRPr b="0" lang="en-US" sz="1700" spc="-1" strike="noStrike">
                  <a:latin typeface="Arial"/>
                </a:endParaRPr>
              </a:p>
            </p:txBody>
          </p:sp>
          <p:sp>
            <p:nvSpPr>
              <p:cNvPr id="697" name="CustomShape 16"/>
              <p:cNvSpPr/>
              <p:nvPr/>
            </p:nvSpPr>
            <p:spPr>
              <a:xfrm>
                <a:off x="9521280" y="10707120"/>
                <a:ext cx="716040" cy="360000"/>
              </a:xfrm>
              <a:prstGeom prst="rect">
                <a:avLst/>
              </a:prstGeom>
              <a:solidFill>
                <a:srgbClr val="ffffff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spAutoFit/>
              </a:bodyPr>
              <a:p>
                <a:pPr algn="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17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833</a:t>
                </a:r>
                <a:endParaRPr b="0" lang="en-US" sz="1700" spc="-1" strike="noStrike">
                  <a:latin typeface="Arial"/>
                </a:endParaRPr>
              </a:p>
            </p:txBody>
          </p:sp>
          <p:sp>
            <p:nvSpPr>
              <p:cNvPr id="698" name="CustomShape 17"/>
              <p:cNvSpPr/>
              <p:nvPr/>
            </p:nvSpPr>
            <p:spPr>
              <a:xfrm>
                <a:off x="8906040" y="8960040"/>
                <a:ext cx="390600" cy="375120"/>
              </a:xfrm>
              <a:prstGeom prst="rect">
                <a:avLst/>
              </a:prstGeom>
              <a:solidFill>
                <a:srgbClr val="ffffff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18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16</a:t>
                </a:r>
                <a:endParaRPr b="0" lang="en-US" sz="1800" spc="-1" strike="noStrike">
                  <a:latin typeface="Arial"/>
                </a:endParaRPr>
              </a:p>
            </p:txBody>
          </p:sp>
          <p:sp>
            <p:nvSpPr>
              <p:cNvPr id="699" name="CustomShape 18"/>
              <p:cNvSpPr/>
              <p:nvPr/>
            </p:nvSpPr>
            <p:spPr>
              <a:xfrm>
                <a:off x="3904200" y="7227000"/>
                <a:ext cx="8936280" cy="2055960"/>
              </a:xfrm>
              <a:prstGeom prst="rect">
                <a:avLst/>
              </a:prstGeom>
              <a:noFill/>
              <a:ln w="50760">
                <a:solidFill>
                  <a:srgbClr val="feae00"/>
                </a:solidFill>
                <a:prstDash val="sysDot"/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700" name="Line 19"/>
            <p:cNvSpPr/>
            <p:nvPr/>
          </p:nvSpPr>
          <p:spPr>
            <a:xfrm flipV="1">
              <a:off x="9104040" y="7538400"/>
              <a:ext cx="6342120" cy="3007440"/>
            </a:xfrm>
            <a:prstGeom prst="line">
              <a:avLst/>
            </a:prstGeom>
            <a:ln w="381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1" name="Line 20"/>
            <p:cNvSpPr/>
            <p:nvPr/>
          </p:nvSpPr>
          <p:spPr>
            <a:xfrm>
              <a:off x="9120960" y="11076480"/>
              <a:ext cx="6305040" cy="1135800"/>
            </a:xfrm>
            <a:prstGeom prst="line">
              <a:avLst/>
            </a:prstGeom>
            <a:ln w="381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TextShape 1"/>
          <p:cNvSpPr txBox="1"/>
          <p:nvPr/>
        </p:nvSpPr>
        <p:spPr>
          <a:xfrm>
            <a:off x="967320" y="2247120"/>
            <a:ext cx="2264328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Chip and readout board for PMT inspired by HGCROC chip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1. </a:t>
            </a:r>
            <a:r>
              <a:rPr b="0" lang="en-US" sz="54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Large dynamic range: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3 gains / ch.→ up to 2500 pC</a:t>
            </a:r>
            <a:br/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2. Excellent charge &amp; time </a:t>
            </a:r>
            <a:r>
              <a:rPr b="0" lang="en-US" sz="54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resolution: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(&lt;200 ps)</a:t>
            </a:r>
            <a:br/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3. TSMC CMOS 130nm etching</a:t>
            </a:r>
            <a:br/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4. Reduced dead-time (&lt;50 ns): SAR ADC sampling waveform at 40 MHz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R&amp;D funded by X (400 k€)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HKROC delivered in Nov 2021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First tests in December 2021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</a:t>
            </a:r>
            <a:r>
              <a:rPr b="0" lang="en-US" sz="54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Synergy OMEGA/LLR/IRFU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Use in future WC detectors!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03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704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HKROC: new chip and readout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705" name="Image" descr="Image"/>
          <p:cNvPicPr/>
          <p:nvPr/>
        </p:nvPicPr>
        <p:blipFill>
          <a:blip r:embed="rId1"/>
          <a:stretch/>
        </p:blipFill>
        <p:spPr>
          <a:xfrm>
            <a:off x="10551600" y="6823440"/>
            <a:ext cx="13696560" cy="5632560"/>
          </a:xfrm>
          <a:prstGeom prst="rect">
            <a:avLst/>
          </a:prstGeom>
          <a:ln w="12600">
            <a:noFill/>
          </a:ln>
        </p:spPr>
      </p:pic>
      <p:sp>
        <p:nvSpPr>
          <p:cNvPr id="706" name="CustomShape 4"/>
          <p:cNvSpPr/>
          <p:nvPr/>
        </p:nvSpPr>
        <p:spPr>
          <a:xfrm>
            <a:off x="21062880" y="1585080"/>
            <a:ext cx="3306240" cy="10144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HK requirements</a:t>
            </a:r>
            <a:br/>
            <a:r>
              <a:rPr b="0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fulfilled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TextShape 1"/>
          <p:cNvSpPr txBox="1"/>
          <p:nvPr/>
        </p:nvSpPr>
        <p:spPr>
          <a:xfrm>
            <a:off x="967320" y="2247120"/>
            <a:ext cx="22448880" cy="9486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Two other competitors :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Japan QTC (SK chip) &amp; Italian discrete solution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HK internal review Apr-June 2022 </a:t>
            </a:r>
            <a:r>
              <a:rPr b="0" lang="en-US" sz="54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selection of digitizer solution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Selection criteria: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marL="714240" indent="-7138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Performances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marL="714240" indent="-71388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Group expertise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 marL="714240" indent="-713880">
              <a:lnSpc>
                <a:spcPct val="100000"/>
              </a:lnSpc>
              <a:buClr>
                <a:srgbClr val="ee230c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1" lang="en-US" sz="54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Official engagement</a:t>
            </a:r>
            <a:br/>
            <a:r>
              <a:rPr b="1" lang="en-US" sz="54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on fundings in </a:t>
            </a:r>
            <a:br/>
            <a:r>
              <a:rPr b="1" lang="en-US" sz="5400" spc="-1" strike="noStrike" u="sng">
                <a:solidFill>
                  <a:srgbClr val="ee230c"/>
                </a:solidFill>
                <a:uFillTx/>
                <a:latin typeface="Helvetica Neue"/>
                <a:ea typeface="Helvetica Neue"/>
              </a:rPr>
              <a:t>June 2022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708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709" name="TextShape 3"/>
          <p:cNvSpPr txBox="1"/>
          <p:nvPr/>
        </p:nvSpPr>
        <p:spPr>
          <a:xfrm>
            <a:off x="2286000" y="194400"/>
            <a:ext cx="201168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Competitors and time constraints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710" name="Group 4"/>
          <p:cNvGrpSpPr/>
          <p:nvPr/>
        </p:nvGrpSpPr>
        <p:grpSpPr>
          <a:xfrm>
            <a:off x="8354880" y="5022000"/>
            <a:ext cx="16080840" cy="8047080"/>
            <a:chOff x="8354880" y="5022000"/>
            <a:chExt cx="16080840" cy="8047080"/>
          </a:xfrm>
        </p:grpSpPr>
        <p:pic>
          <p:nvPicPr>
            <p:cNvPr id="711" name="HKROC_schedule.pdf" descr="HKROC_schedule.pdf"/>
            <p:cNvPicPr/>
            <p:nvPr/>
          </p:nvPicPr>
          <p:blipFill>
            <a:blip r:embed="rId1"/>
            <a:stretch/>
          </p:blipFill>
          <p:spPr>
            <a:xfrm>
              <a:off x="8354880" y="5964120"/>
              <a:ext cx="16080840" cy="710496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712" name="Line Line" descr="Line Line"/>
            <p:cNvPicPr/>
            <p:nvPr/>
          </p:nvPicPr>
          <p:blipFill>
            <a:blip r:embed="rId2"/>
            <a:stretch/>
          </p:blipFill>
          <p:spPr>
            <a:xfrm rot="16200000">
              <a:off x="19323000" y="9291600"/>
              <a:ext cx="6587280" cy="1011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13" name="Line Line" descr="Line Line"/>
            <p:cNvPicPr/>
            <p:nvPr/>
          </p:nvPicPr>
          <p:blipFill>
            <a:blip r:embed="rId3"/>
            <a:stretch/>
          </p:blipFill>
          <p:spPr>
            <a:xfrm rot="16200000">
              <a:off x="20862360" y="9263880"/>
              <a:ext cx="6587280" cy="1011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14" name="CustomShape 5"/>
            <p:cNvSpPr/>
            <p:nvPr/>
          </p:nvSpPr>
          <p:spPr>
            <a:xfrm>
              <a:off x="22456080" y="5022000"/>
              <a:ext cx="1763280" cy="11289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1eb001"/>
                  </a:solidFill>
                  <a:latin typeface="Helvetica Neue"/>
                  <a:ea typeface="Helvetica Neue"/>
                </a:rPr>
                <a:t>Internal </a:t>
              </a:r>
              <a:br/>
              <a:r>
                <a:rPr b="1" lang="en-US" sz="3000" spc="-1" strike="noStrike">
                  <a:solidFill>
                    <a:srgbClr val="1eb001"/>
                  </a:solidFill>
                  <a:latin typeface="Helvetica Neue"/>
                  <a:ea typeface="Helvetica Neue"/>
                </a:rPr>
                <a:t>review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715" name="CustomShape 6"/>
            <p:cNvSpPr/>
            <p:nvPr/>
          </p:nvSpPr>
          <p:spPr>
            <a:xfrm>
              <a:off x="22618800" y="6129360"/>
              <a:ext cx="1492560" cy="6112440"/>
            </a:xfrm>
            <a:prstGeom prst="rect">
              <a:avLst/>
            </a:prstGeom>
            <a:solidFill>
              <a:srgbClr val="61d836">
                <a:alpha val="46000"/>
              </a:srgbClr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716" name="Line Line" descr="Line Line"/>
            <p:cNvPicPr/>
            <p:nvPr/>
          </p:nvPicPr>
          <p:blipFill>
            <a:blip r:embed="rId4"/>
            <a:stretch/>
          </p:blipFill>
          <p:spPr>
            <a:xfrm rot="16200000">
              <a:off x="16410240" y="9304560"/>
              <a:ext cx="6561720" cy="75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17" name="CustomShape 7"/>
            <p:cNvSpPr/>
            <p:nvPr/>
          </p:nvSpPr>
          <p:spPr>
            <a:xfrm>
              <a:off x="19176480" y="5509800"/>
              <a:ext cx="1029240" cy="6138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Now</a:t>
              </a:r>
              <a:endParaRPr b="0" lang="en-US" sz="3000" spc="-1" strike="noStrike">
                <a:latin typeface="Arial"/>
              </a:endParaRPr>
            </a:p>
          </p:txBody>
        </p:sp>
        <p:pic>
          <p:nvPicPr>
            <p:cNvPr id="718" name="Line Line" descr="Line Line"/>
            <p:cNvPicPr/>
            <p:nvPr/>
          </p:nvPicPr>
          <p:blipFill>
            <a:blip r:embed="rId5"/>
            <a:stretch/>
          </p:blipFill>
          <p:spPr>
            <a:xfrm rot="16200000">
              <a:off x="17693280" y="9360360"/>
              <a:ext cx="6561720" cy="75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719" name="CustomShape 8"/>
            <p:cNvSpPr/>
            <p:nvPr/>
          </p:nvSpPr>
          <p:spPr>
            <a:xfrm>
              <a:off x="20134440" y="5077800"/>
              <a:ext cx="1916640" cy="12258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76ba"/>
                  </a:solidFill>
                  <a:latin typeface="Helvetica Neue"/>
                  <a:ea typeface="Helvetica Neue"/>
                </a:rPr>
                <a:t>First tests results</a:t>
              </a:r>
              <a:endParaRPr b="0" lang="en-US" sz="30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721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Time Generation &amp; UTC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722" name="Group 3"/>
          <p:cNvGrpSpPr/>
          <p:nvPr/>
        </p:nvGrpSpPr>
        <p:grpSpPr>
          <a:xfrm>
            <a:off x="7080480" y="1929960"/>
            <a:ext cx="16763400" cy="5787720"/>
            <a:chOff x="7080480" y="1929960"/>
            <a:chExt cx="16763400" cy="5787720"/>
          </a:xfrm>
        </p:grpSpPr>
        <p:sp>
          <p:nvSpPr>
            <p:cNvPr id="723" name="CustomShape 4"/>
            <p:cNvSpPr/>
            <p:nvPr/>
          </p:nvSpPr>
          <p:spPr>
            <a:xfrm>
              <a:off x="7516800" y="3657600"/>
              <a:ext cx="1308600" cy="880200"/>
            </a:xfrm>
            <a:prstGeom prst="rect">
              <a:avLst/>
            </a:prstGeom>
            <a:solidFill>
              <a:srgbClr val="70ad47"/>
            </a:solidFill>
            <a:ln w="25560">
              <a:solidFill>
                <a:srgbClr val="32538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4" name="CustomShape 5"/>
            <p:cNvSpPr/>
            <p:nvPr/>
          </p:nvSpPr>
          <p:spPr>
            <a:xfrm>
              <a:off x="7610400" y="3664440"/>
              <a:ext cx="1158120" cy="866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500" spc="-1" strike="noStrike">
                  <a:solidFill>
                    <a:srgbClr val="ffffff"/>
                  </a:solidFill>
                  <a:latin typeface="Calibri"/>
                  <a:ea typeface="Calibri"/>
                </a:rPr>
                <a:t>GNSS (x2)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725" name="Group 6"/>
            <p:cNvGrpSpPr/>
            <p:nvPr/>
          </p:nvGrpSpPr>
          <p:grpSpPr>
            <a:xfrm>
              <a:off x="9850320" y="6055200"/>
              <a:ext cx="1822320" cy="1296360"/>
              <a:chOff x="9850320" y="6055200"/>
              <a:chExt cx="1822320" cy="1296360"/>
            </a:xfrm>
          </p:grpSpPr>
          <p:sp>
            <p:nvSpPr>
              <p:cNvPr id="726" name="CustomShape 7"/>
              <p:cNvSpPr/>
              <p:nvPr/>
            </p:nvSpPr>
            <p:spPr>
              <a:xfrm>
                <a:off x="9850320" y="6055200"/>
                <a:ext cx="1822320" cy="1296360"/>
              </a:xfrm>
              <a:prstGeom prst="rect">
                <a:avLst/>
              </a:prstGeom>
              <a:solidFill>
                <a:srgbClr val="70ad47"/>
              </a:solidFill>
              <a:ln w="25560">
                <a:solidFill>
                  <a:srgbClr val="32538f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7" name="CustomShape 8"/>
              <p:cNvSpPr/>
              <p:nvPr/>
            </p:nvSpPr>
            <p:spPr>
              <a:xfrm>
                <a:off x="9925560" y="6270120"/>
                <a:ext cx="1671840" cy="86616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tIns="91440" bIns="9144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2500" spc="-1" strike="noStrike">
                    <a:solidFill>
                      <a:srgbClr val="ffffff"/>
                    </a:solidFill>
                    <a:latin typeface="Calibri"/>
                    <a:ea typeface="Calibri"/>
                  </a:rPr>
                  <a:t>Atomic Clock (x2)</a:t>
                </a:r>
                <a:endParaRPr b="0" lang="en-US" sz="2500" spc="-1" strike="noStrike">
                  <a:latin typeface="Arial"/>
                </a:endParaRPr>
              </a:p>
            </p:txBody>
          </p:sp>
        </p:grpSp>
        <p:grpSp>
          <p:nvGrpSpPr>
            <p:cNvPr id="728" name="Group 9"/>
            <p:cNvGrpSpPr/>
            <p:nvPr/>
          </p:nvGrpSpPr>
          <p:grpSpPr>
            <a:xfrm>
              <a:off x="13287600" y="6006600"/>
              <a:ext cx="2414880" cy="1393560"/>
              <a:chOff x="13287600" y="6006600"/>
              <a:chExt cx="2414880" cy="1393560"/>
            </a:xfrm>
          </p:grpSpPr>
          <p:sp>
            <p:nvSpPr>
              <p:cNvPr id="729" name="CustomShape 10"/>
              <p:cNvSpPr/>
              <p:nvPr/>
            </p:nvSpPr>
            <p:spPr>
              <a:xfrm>
                <a:off x="13287600" y="6030720"/>
                <a:ext cx="2414880" cy="1345320"/>
              </a:xfrm>
              <a:prstGeom prst="rect">
                <a:avLst/>
              </a:prstGeom>
              <a:solidFill>
                <a:srgbClr val="4472c4"/>
              </a:solidFill>
              <a:ln w="25560">
                <a:solidFill>
                  <a:srgbClr val="32538f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0" name="CustomShape 11"/>
              <p:cNvSpPr/>
              <p:nvPr/>
            </p:nvSpPr>
            <p:spPr>
              <a:xfrm>
                <a:off x="13365720" y="6006600"/>
                <a:ext cx="2302560" cy="139356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tIns="91440" bIns="9144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2800" spc="-1" strike="noStrike">
                    <a:solidFill>
                      <a:srgbClr val="ffffff"/>
                    </a:solidFill>
                    <a:latin typeface="Calibri"/>
                    <a:ea typeface="Calibri"/>
                  </a:rPr>
                  <a:t>Local time</a:t>
                </a:r>
                <a:endParaRPr b="0" lang="en-US" sz="28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2800" spc="-1" strike="noStrike">
                    <a:solidFill>
                      <a:srgbClr val="ffffff"/>
                    </a:solidFill>
                    <a:latin typeface="Calibri"/>
                    <a:ea typeface="Calibri"/>
                  </a:rPr>
                  <a:t>PPS comparator </a:t>
                </a:r>
                <a:endParaRPr b="0" lang="en-US" sz="2800" spc="-1" strike="noStrike">
                  <a:latin typeface="Arial"/>
                </a:endParaRPr>
              </a:p>
            </p:txBody>
          </p:sp>
        </p:grpSp>
        <p:grpSp>
          <p:nvGrpSpPr>
            <p:cNvPr id="731" name="Group 12"/>
            <p:cNvGrpSpPr/>
            <p:nvPr/>
          </p:nvGrpSpPr>
          <p:grpSpPr>
            <a:xfrm>
              <a:off x="13287600" y="3290400"/>
              <a:ext cx="2421720" cy="1296360"/>
              <a:chOff x="13287600" y="3290400"/>
              <a:chExt cx="2421720" cy="1296360"/>
            </a:xfrm>
          </p:grpSpPr>
          <p:sp>
            <p:nvSpPr>
              <p:cNvPr id="732" name="CustomShape 13"/>
              <p:cNvSpPr/>
              <p:nvPr/>
            </p:nvSpPr>
            <p:spPr>
              <a:xfrm>
                <a:off x="13287600" y="3290400"/>
                <a:ext cx="2421720" cy="1296360"/>
              </a:xfrm>
              <a:prstGeom prst="rect">
                <a:avLst/>
              </a:prstGeom>
              <a:solidFill>
                <a:srgbClr val="4472c4"/>
              </a:solidFill>
              <a:ln w="25560">
                <a:solidFill>
                  <a:srgbClr val="32538f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3" name="CustomShape 14"/>
              <p:cNvSpPr/>
              <p:nvPr/>
            </p:nvSpPr>
            <p:spPr>
              <a:xfrm>
                <a:off x="13362840" y="3547440"/>
                <a:ext cx="2271240" cy="78264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tIns="91440" bIns="9144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2300" spc="-1" strike="noStrike">
                    <a:solidFill>
                      <a:srgbClr val="ffffff"/>
                    </a:solidFill>
                    <a:latin typeface="Calibri"/>
                    <a:ea typeface="Calibri"/>
                  </a:rPr>
                  <a:t>Local time/GNSS</a:t>
                </a:r>
                <a:endParaRPr b="0" lang="en-US" sz="23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2300" spc="-1" strike="noStrike">
                    <a:solidFill>
                      <a:srgbClr val="ffffff"/>
                    </a:solidFill>
                    <a:latin typeface="Calibri"/>
                    <a:ea typeface="Calibri"/>
                  </a:rPr>
                  <a:t>PPS comparator </a:t>
                </a:r>
                <a:endParaRPr b="0" lang="en-US" sz="2300" spc="-1" strike="noStrike">
                  <a:latin typeface="Arial"/>
                </a:endParaRPr>
              </a:p>
            </p:txBody>
          </p:sp>
        </p:grpSp>
        <p:sp>
          <p:nvSpPr>
            <p:cNvPr id="734" name="Line 15"/>
            <p:cNvSpPr/>
            <p:nvPr/>
          </p:nvSpPr>
          <p:spPr>
            <a:xfrm>
              <a:off x="9568800" y="2063160"/>
              <a:ext cx="0" cy="5654520"/>
            </a:xfrm>
            <a:prstGeom prst="line">
              <a:avLst/>
            </a:prstGeom>
            <a:ln w="63360">
              <a:solidFill>
                <a:srgbClr val="4472c4"/>
              </a:solidFill>
              <a:prstDash val="dash"/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5" name="Line 16"/>
            <p:cNvSpPr/>
            <p:nvPr/>
          </p:nvSpPr>
          <p:spPr>
            <a:xfrm>
              <a:off x="11672640" y="6703200"/>
              <a:ext cx="1614600" cy="0"/>
            </a:xfrm>
            <a:prstGeom prst="line">
              <a:avLst/>
            </a:prstGeom>
            <a:ln w="50760">
              <a:solidFill>
                <a:srgbClr val="70ad47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6" name="Line 17"/>
            <p:cNvSpPr/>
            <p:nvPr/>
          </p:nvSpPr>
          <p:spPr>
            <a:xfrm>
              <a:off x="8834760" y="4097880"/>
              <a:ext cx="4452480" cy="0"/>
            </a:xfrm>
            <a:prstGeom prst="line">
              <a:avLst/>
            </a:prstGeom>
            <a:ln w="50760">
              <a:solidFill>
                <a:srgbClr val="70ad47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7" name="CustomShape 18"/>
            <p:cNvSpPr/>
            <p:nvPr/>
          </p:nvSpPr>
          <p:spPr>
            <a:xfrm rot="16200000">
              <a:off x="12306240" y="4761000"/>
              <a:ext cx="2115720" cy="17683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10051" y="0"/>
                  </a:lnTo>
                  <a:lnTo>
                    <a:pt x="10051" y="21600"/>
                  </a:lnTo>
                  <a:lnTo>
                    <a:pt x="21600" y="21600"/>
                  </a:lnTo>
                </a:path>
              </a:pathLst>
            </a:custGeom>
            <a:noFill/>
            <a:ln w="50760">
              <a:solidFill>
                <a:srgbClr val="70ad47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8" name="CustomShape 19"/>
            <p:cNvSpPr/>
            <p:nvPr/>
          </p:nvSpPr>
          <p:spPr>
            <a:xfrm>
              <a:off x="10303920" y="3707280"/>
              <a:ext cx="781200" cy="462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PPS</a:t>
              </a:r>
              <a:endParaRPr b="0" lang="en-US" sz="2400" spc="-1" strike="noStrike">
                <a:latin typeface="Arial"/>
              </a:endParaRPr>
            </a:p>
          </p:txBody>
        </p:sp>
        <p:sp>
          <p:nvSpPr>
            <p:cNvPr id="739" name="CustomShape 20"/>
            <p:cNvSpPr/>
            <p:nvPr/>
          </p:nvSpPr>
          <p:spPr>
            <a:xfrm>
              <a:off x="11464560" y="5132880"/>
              <a:ext cx="2316600" cy="462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10 MHz and PPS</a:t>
              </a:r>
              <a:endParaRPr b="0" lang="en-US" sz="2400" spc="-1" strike="noStrike">
                <a:latin typeface="Arial"/>
              </a:endParaRPr>
            </a:p>
          </p:txBody>
        </p:sp>
        <p:sp>
          <p:nvSpPr>
            <p:cNvPr id="740" name="Line 21"/>
            <p:cNvSpPr/>
            <p:nvPr/>
          </p:nvSpPr>
          <p:spPr>
            <a:xfrm>
              <a:off x="14248440" y="5707800"/>
              <a:ext cx="4053960" cy="0"/>
            </a:xfrm>
            <a:prstGeom prst="line">
              <a:avLst/>
            </a:prstGeom>
            <a:ln w="50760">
              <a:solidFill>
                <a:srgbClr val="70ad47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741" name="Group 22"/>
            <p:cNvGrpSpPr/>
            <p:nvPr/>
          </p:nvGrpSpPr>
          <p:grpSpPr>
            <a:xfrm>
              <a:off x="18302760" y="4948920"/>
              <a:ext cx="2421720" cy="1296360"/>
              <a:chOff x="18302760" y="4948920"/>
              <a:chExt cx="2421720" cy="1296360"/>
            </a:xfrm>
          </p:grpSpPr>
          <p:sp>
            <p:nvSpPr>
              <p:cNvPr id="742" name="CustomShape 23"/>
              <p:cNvSpPr/>
              <p:nvPr/>
            </p:nvSpPr>
            <p:spPr>
              <a:xfrm>
                <a:off x="18302760" y="4948920"/>
                <a:ext cx="2421720" cy="1296360"/>
              </a:xfrm>
              <a:prstGeom prst="rect">
                <a:avLst/>
              </a:prstGeom>
              <a:solidFill>
                <a:srgbClr val="7030a0"/>
              </a:solidFill>
              <a:ln w="25560">
                <a:solidFill>
                  <a:srgbClr val="32538f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43" name="CustomShape 24"/>
              <p:cNvSpPr/>
              <p:nvPr/>
            </p:nvSpPr>
            <p:spPr>
              <a:xfrm>
                <a:off x="18378000" y="5026680"/>
                <a:ext cx="2271240" cy="114048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tIns="91440" bIns="9144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2300" spc="-1" strike="noStrike">
                    <a:solidFill>
                      <a:srgbClr val="ffffff"/>
                    </a:solidFill>
                    <a:latin typeface="Calibri"/>
                    <a:ea typeface="Calibri"/>
                  </a:rPr>
                  <a:t>Clock conditioning Board</a:t>
                </a:r>
                <a:endParaRPr b="0" lang="en-US" sz="2300" spc="-1" strike="noStrike">
                  <a:latin typeface="Arial"/>
                </a:endParaRPr>
              </a:p>
            </p:txBody>
          </p:sp>
        </p:grpSp>
        <p:sp>
          <p:nvSpPr>
            <p:cNvPr id="744" name="Line 25"/>
            <p:cNvSpPr/>
            <p:nvPr/>
          </p:nvSpPr>
          <p:spPr>
            <a:xfrm>
              <a:off x="20724480" y="5596920"/>
              <a:ext cx="3119400" cy="0"/>
            </a:xfrm>
            <a:prstGeom prst="line">
              <a:avLst/>
            </a:prstGeom>
            <a:ln w="50760">
              <a:solidFill>
                <a:srgbClr val="7030a0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5" name="CustomShape 26"/>
            <p:cNvSpPr/>
            <p:nvPr/>
          </p:nvSpPr>
          <p:spPr>
            <a:xfrm>
              <a:off x="21032280" y="5087880"/>
              <a:ext cx="2484000" cy="462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125 MHz and PPS</a:t>
              </a:r>
              <a:endParaRPr b="0" lang="en-US" sz="2400" spc="-1" strike="noStrike">
                <a:latin typeface="Arial"/>
              </a:endParaRPr>
            </a:p>
          </p:txBody>
        </p:sp>
        <p:sp>
          <p:nvSpPr>
            <p:cNvPr id="746" name="CustomShape 27"/>
            <p:cNvSpPr/>
            <p:nvPr/>
          </p:nvSpPr>
          <p:spPr>
            <a:xfrm>
              <a:off x="21697920" y="5621400"/>
              <a:ext cx="1167840" cy="462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To TDM</a:t>
              </a:r>
              <a:endParaRPr b="0" lang="en-US" sz="2400" spc="-1" strike="noStrike">
                <a:latin typeface="Arial"/>
              </a:endParaRPr>
            </a:p>
          </p:txBody>
        </p:sp>
        <p:sp>
          <p:nvSpPr>
            <p:cNvPr id="747" name="CustomShape 28"/>
            <p:cNvSpPr/>
            <p:nvPr/>
          </p:nvSpPr>
          <p:spPr>
            <a:xfrm>
              <a:off x="14498280" y="2848320"/>
              <a:ext cx="2233440" cy="4287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</a:path>
              </a:pathLst>
            </a:custGeom>
            <a:noFill/>
            <a:ln w="50760">
              <a:solidFill>
                <a:srgbClr val="4472c4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48" name="CustomShape 29"/>
            <p:cNvSpPr/>
            <p:nvPr/>
          </p:nvSpPr>
          <p:spPr>
            <a:xfrm rot="16200000">
              <a:off x="15321960" y="4293720"/>
              <a:ext cx="3233160" cy="15854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50760">
              <a:solidFill>
                <a:srgbClr val="4472c4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749" name="Group 30"/>
            <p:cNvGrpSpPr/>
            <p:nvPr/>
          </p:nvGrpSpPr>
          <p:grpSpPr>
            <a:xfrm>
              <a:off x="16746120" y="2201040"/>
              <a:ext cx="2421720" cy="1296360"/>
              <a:chOff x="16746120" y="2201040"/>
              <a:chExt cx="2421720" cy="1296360"/>
            </a:xfrm>
          </p:grpSpPr>
          <p:sp>
            <p:nvSpPr>
              <p:cNvPr id="750" name="CustomShape 31"/>
              <p:cNvSpPr/>
              <p:nvPr/>
            </p:nvSpPr>
            <p:spPr>
              <a:xfrm>
                <a:off x="16746120" y="2201040"/>
                <a:ext cx="2421720" cy="1296360"/>
              </a:xfrm>
              <a:prstGeom prst="rect">
                <a:avLst/>
              </a:prstGeom>
              <a:solidFill>
                <a:srgbClr val="4472c4"/>
              </a:solidFill>
              <a:ln w="25560">
                <a:solidFill>
                  <a:srgbClr val="32538f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51" name="CustomShape 32"/>
              <p:cNvSpPr/>
              <p:nvPr/>
            </p:nvSpPr>
            <p:spPr>
              <a:xfrm>
                <a:off x="16821360" y="2279160"/>
                <a:ext cx="2271240" cy="114048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tIns="91440" bIns="9144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2200" spc="-1" strike="noStrike">
                    <a:solidFill>
                      <a:srgbClr val="ffffff"/>
                    </a:solidFill>
                    <a:latin typeface="Calibri"/>
                    <a:ea typeface="Calibri"/>
                  </a:rPr>
                  <a:t>Computing/</a:t>
                </a:r>
                <a:endParaRPr b="0" lang="en-US" sz="2200" spc="-1" strike="noStrike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2200" spc="-1" strike="noStrike">
                    <a:solidFill>
                      <a:srgbClr val="ffffff"/>
                    </a:solidFill>
                    <a:latin typeface="Calibri"/>
                    <a:ea typeface="Calibri"/>
                  </a:rPr>
                  <a:t>Monitoring system</a:t>
                </a:r>
                <a:endParaRPr b="0" lang="en-US" sz="2200" spc="-1" strike="noStrike">
                  <a:latin typeface="Arial"/>
                </a:endParaRPr>
              </a:p>
            </p:txBody>
          </p:sp>
        </p:grpSp>
        <p:sp>
          <p:nvSpPr>
            <p:cNvPr id="752" name="CustomShape 33"/>
            <p:cNvSpPr/>
            <p:nvPr/>
          </p:nvSpPr>
          <p:spPr>
            <a:xfrm>
              <a:off x="9685440" y="1929960"/>
              <a:ext cx="2018160" cy="866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Cavern under </a:t>
              </a:r>
              <a:br/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the Mt. Ikeno</a:t>
              </a:r>
              <a:endParaRPr b="0" lang="en-US" sz="2400" spc="-1" strike="noStrike">
                <a:latin typeface="Arial"/>
              </a:endParaRPr>
            </a:p>
          </p:txBody>
        </p:sp>
        <p:sp>
          <p:nvSpPr>
            <p:cNvPr id="753" name="Line 34"/>
            <p:cNvSpPr/>
            <p:nvPr/>
          </p:nvSpPr>
          <p:spPr>
            <a:xfrm>
              <a:off x="19186200" y="2849400"/>
              <a:ext cx="3490920" cy="0"/>
            </a:xfrm>
            <a:prstGeom prst="line">
              <a:avLst/>
            </a:prstGeom>
            <a:ln w="76320">
              <a:solidFill>
                <a:srgbClr val="4472c4"/>
              </a:solidFill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4" name="CustomShape 35"/>
            <p:cNvSpPr/>
            <p:nvPr/>
          </p:nvSpPr>
          <p:spPr>
            <a:xfrm>
              <a:off x="19539360" y="2296800"/>
              <a:ext cx="2670840" cy="462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Time data and UTC</a:t>
              </a:r>
              <a:endParaRPr b="0" lang="en-US" sz="2400" spc="-1" strike="noStrike">
                <a:latin typeface="Arial"/>
              </a:endParaRPr>
            </a:p>
          </p:txBody>
        </p:sp>
        <p:sp>
          <p:nvSpPr>
            <p:cNvPr id="755" name="CustomShape 36"/>
            <p:cNvSpPr/>
            <p:nvPr/>
          </p:nvSpPr>
          <p:spPr>
            <a:xfrm>
              <a:off x="20205000" y="2830320"/>
              <a:ext cx="1167840" cy="462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To TDM</a:t>
              </a:r>
              <a:endParaRPr b="0" lang="en-US" sz="2400" spc="-1" strike="noStrike">
                <a:latin typeface="Arial"/>
              </a:endParaRPr>
            </a:p>
          </p:txBody>
        </p:sp>
        <p:sp>
          <p:nvSpPr>
            <p:cNvPr id="756" name="Line 37"/>
            <p:cNvSpPr/>
            <p:nvPr/>
          </p:nvSpPr>
          <p:spPr>
            <a:xfrm>
              <a:off x="15709320" y="6703200"/>
              <a:ext cx="440280" cy="0"/>
            </a:xfrm>
            <a:prstGeom prst="line">
              <a:avLst/>
            </a:prstGeom>
            <a:ln w="50760">
              <a:solidFill>
                <a:srgbClr val="4472c4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7" name="Line 38"/>
            <p:cNvSpPr/>
            <p:nvPr/>
          </p:nvSpPr>
          <p:spPr>
            <a:xfrm>
              <a:off x="8204760" y="4585680"/>
              <a:ext cx="0" cy="2304720"/>
            </a:xfrm>
            <a:prstGeom prst="line">
              <a:avLst/>
            </a:prstGeom>
            <a:ln w="50760">
              <a:solidFill>
                <a:srgbClr val="70ad47"/>
              </a:solidFill>
              <a:prstDash val="sysDot"/>
              <a:miter/>
              <a:head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8" name="Line 39"/>
            <p:cNvSpPr/>
            <p:nvPr/>
          </p:nvSpPr>
          <p:spPr>
            <a:xfrm flipH="1">
              <a:off x="8184600" y="6926760"/>
              <a:ext cx="1659240" cy="0"/>
            </a:xfrm>
            <a:prstGeom prst="line">
              <a:avLst/>
            </a:prstGeom>
            <a:ln w="50760">
              <a:solidFill>
                <a:srgbClr val="70ad47"/>
              </a:solidFill>
              <a:prstDash val="sysDot"/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59" name="CustomShape 40"/>
            <p:cNvSpPr/>
            <p:nvPr/>
          </p:nvSpPr>
          <p:spPr>
            <a:xfrm>
              <a:off x="8282880" y="6910920"/>
              <a:ext cx="1168920" cy="462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10 MHz</a:t>
              </a:r>
              <a:endParaRPr b="0" lang="en-US" sz="2400" spc="-1" strike="noStrike">
                <a:latin typeface="Arial"/>
              </a:endParaRPr>
            </a:p>
          </p:txBody>
        </p:sp>
        <p:sp>
          <p:nvSpPr>
            <p:cNvPr id="760" name="CustomShape 41"/>
            <p:cNvSpPr/>
            <p:nvPr/>
          </p:nvSpPr>
          <p:spPr>
            <a:xfrm>
              <a:off x="8188920" y="2848320"/>
              <a:ext cx="8542800" cy="8150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21600"/>
                  </a:moveTo>
                  <a:lnTo>
                    <a:pt x="0" y="0"/>
                  </a:lnTo>
                  <a:lnTo>
                    <a:pt x="21600" y="0"/>
                  </a:lnTo>
                </a:path>
              </a:pathLst>
            </a:custGeom>
            <a:noFill/>
            <a:ln w="50760">
              <a:solidFill>
                <a:srgbClr val="4472c4"/>
              </a:solidFill>
              <a:prstDash val="sysDot"/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1" name="CustomShape 42"/>
            <p:cNvSpPr/>
            <p:nvPr/>
          </p:nvSpPr>
          <p:spPr>
            <a:xfrm>
              <a:off x="17956800" y="3510000"/>
              <a:ext cx="1556640" cy="142452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0" y="7046"/>
                  </a:lnTo>
                  <a:lnTo>
                    <a:pt x="21600" y="7046"/>
                  </a:lnTo>
                  <a:lnTo>
                    <a:pt x="21600" y="21600"/>
                  </a:lnTo>
                </a:path>
              </a:pathLst>
            </a:custGeom>
            <a:noFill/>
            <a:ln w="50760">
              <a:solidFill>
                <a:srgbClr val="4472c4"/>
              </a:solidFill>
              <a:prstDash val="sysDot"/>
              <a:miter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2" name="CustomShape 43"/>
            <p:cNvSpPr/>
            <p:nvPr/>
          </p:nvSpPr>
          <p:spPr>
            <a:xfrm>
              <a:off x="18487080" y="3470040"/>
              <a:ext cx="1132200" cy="46260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no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4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Control</a:t>
              </a:r>
              <a:endParaRPr b="0" lang="en-US" sz="2400" spc="-1" strike="noStrike">
                <a:latin typeface="Arial"/>
              </a:endParaRPr>
            </a:p>
          </p:txBody>
        </p:sp>
        <p:sp>
          <p:nvSpPr>
            <p:cNvPr id="763" name="CustomShape 44"/>
            <p:cNvSpPr/>
            <p:nvPr/>
          </p:nvSpPr>
          <p:spPr>
            <a:xfrm>
              <a:off x="7080480" y="2326320"/>
              <a:ext cx="823680" cy="6400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10800" y="0"/>
                  </a:move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1eb001"/>
            </a:solidFill>
            <a:ln w="25560">
              <a:solidFill>
                <a:srgbClr val="004d8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64" name="CustomShape 45"/>
            <p:cNvSpPr/>
            <p:nvPr/>
          </p:nvSpPr>
          <p:spPr>
            <a:xfrm flipH="1" flipV="1">
              <a:off x="7486560" y="2640600"/>
              <a:ext cx="678600" cy="1451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25560">
              <a:solidFill>
                <a:srgbClr val="027001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65" name="TextShape 46"/>
          <p:cNvSpPr txBox="1"/>
          <p:nvPr/>
        </p:nvSpPr>
        <p:spPr>
          <a:xfrm>
            <a:off x="967320" y="8030880"/>
            <a:ext cx="22555800" cy="49197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Creation of reliable Universal Time for global synchronization and stable 125 MHz frequency for front-end digitizers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3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Strong collaboration between LPNHE and SYRTE (Observatoire de Paris)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Calibration of clocks and GNSS antennas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Creation of a dedicated lab to study clocks and GNSS at LPNHE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Long-term studies and comparison using atomic clocks, antennas and PPS-SYRTE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1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R&amp;D program supported by SU Emergence and ANR “Bertha”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766" name="Group 47"/>
          <p:cNvGrpSpPr/>
          <p:nvPr/>
        </p:nvGrpSpPr>
        <p:grpSpPr>
          <a:xfrm>
            <a:off x="446040" y="730800"/>
            <a:ext cx="6250680" cy="6201000"/>
            <a:chOff x="446040" y="730800"/>
            <a:chExt cx="6250680" cy="6201000"/>
          </a:xfrm>
        </p:grpSpPr>
        <p:pic>
          <p:nvPicPr>
            <p:cNvPr id="767" name="Picture 18" descr="Picture 18"/>
            <p:cNvPicPr/>
            <p:nvPr/>
          </p:nvPicPr>
          <p:blipFill>
            <a:blip r:embed="rId1"/>
            <a:stretch/>
          </p:blipFill>
          <p:spPr>
            <a:xfrm>
              <a:off x="464760" y="730800"/>
              <a:ext cx="6066000" cy="578772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768" name="CustomShape 48"/>
            <p:cNvSpPr/>
            <p:nvPr/>
          </p:nvSpPr>
          <p:spPr>
            <a:xfrm>
              <a:off x="446040" y="6450120"/>
              <a:ext cx="6250680" cy="4816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5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Septentrio PolaRx5 satellites detection</a:t>
              </a:r>
              <a:endParaRPr b="0" lang="en-US" sz="2500" spc="-1" strike="noStrike">
                <a:latin typeface="Arial"/>
              </a:endParaRPr>
            </a:p>
          </p:txBody>
        </p:sp>
      </p:grpSp>
      <p:sp>
        <p:nvSpPr>
          <p:cNvPr id="769" name="CustomShape 49"/>
          <p:cNvSpPr/>
          <p:nvPr/>
        </p:nvSpPr>
        <p:spPr>
          <a:xfrm>
            <a:off x="5520600" y="2427840"/>
            <a:ext cx="1526400" cy="528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0" y="3728"/>
                </a:lnTo>
                <a:cubicBezTo>
                  <a:pt x="292" y="3728"/>
                  <a:pt x="665" y="4209"/>
                  <a:pt x="1059" y="4708"/>
                </a:cubicBezTo>
                <a:cubicBezTo>
                  <a:pt x="1551" y="5332"/>
                  <a:pt x="2109" y="6053"/>
                  <a:pt x="2703" y="6053"/>
                </a:cubicBezTo>
                <a:cubicBezTo>
                  <a:pt x="3287" y="6053"/>
                  <a:pt x="3802" y="5365"/>
                  <a:pt x="4256" y="4757"/>
                </a:cubicBezTo>
                <a:cubicBezTo>
                  <a:pt x="4656" y="4226"/>
                  <a:pt x="5034" y="3728"/>
                  <a:pt x="5402" y="3728"/>
                </a:cubicBezTo>
                <a:cubicBezTo>
                  <a:pt x="5769" y="3728"/>
                  <a:pt x="6142" y="4226"/>
                  <a:pt x="6542" y="4757"/>
                </a:cubicBezTo>
                <a:cubicBezTo>
                  <a:pt x="6996" y="5365"/>
                  <a:pt x="7516" y="6053"/>
                  <a:pt x="8105" y="6053"/>
                </a:cubicBezTo>
                <a:cubicBezTo>
                  <a:pt x="8689" y="6053"/>
                  <a:pt x="9186" y="5380"/>
                  <a:pt x="9624" y="4771"/>
                </a:cubicBezTo>
                <a:cubicBezTo>
                  <a:pt x="10019" y="4225"/>
                  <a:pt x="10392" y="3728"/>
                  <a:pt x="10803" y="3728"/>
                </a:cubicBezTo>
                <a:cubicBezTo>
                  <a:pt x="11187" y="3728"/>
                  <a:pt x="11512" y="4178"/>
                  <a:pt x="11885" y="4708"/>
                </a:cubicBezTo>
                <a:cubicBezTo>
                  <a:pt x="12328" y="5332"/>
                  <a:pt x="12837" y="6053"/>
                  <a:pt x="13502" y="6053"/>
                </a:cubicBezTo>
                <a:cubicBezTo>
                  <a:pt x="14172" y="6053"/>
                  <a:pt x="14690" y="5333"/>
                  <a:pt x="15144" y="4693"/>
                </a:cubicBezTo>
                <a:cubicBezTo>
                  <a:pt x="15517" y="4179"/>
                  <a:pt x="15836" y="3728"/>
                  <a:pt x="16198" y="3728"/>
                </a:cubicBezTo>
                <a:cubicBezTo>
                  <a:pt x="16566" y="3728"/>
                  <a:pt x="16902" y="4182"/>
                  <a:pt x="17291" y="4727"/>
                </a:cubicBezTo>
                <a:cubicBezTo>
                  <a:pt x="17746" y="5351"/>
                  <a:pt x="18264" y="6053"/>
                  <a:pt x="18902" y="6053"/>
                </a:cubicBezTo>
                <a:cubicBezTo>
                  <a:pt x="19556" y="6053"/>
                  <a:pt x="20113" y="5319"/>
                  <a:pt x="20605" y="4664"/>
                </a:cubicBezTo>
                <a:cubicBezTo>
                  <a:pt x="20972" y="4181"/>
                  <a:pt x="21319" y="3728"/>
                  <a:pt x="21600" y="3728"/>
                </a:cubicBezTo>
                <a:lnTo>
                  <a:pt x="21600" y="0"/>
                </a:lnTo>
                <a:cubicBezTo>
                  <a:pt x="21038" y="0"/>
                  <a:pt x="20547" y="653"/>
                  <a:pt x="20071" y="1277"/>
                </a:cubicBezTo>
                <a:cubicBezTo>
                  <a:pt x="19655" y="1807"/>
                  <a:pt x="19270" y="2325"/>
                  <a:pt x="18897" y="2325"/>
                </a:cubicBezTo>
                <a:cubicBezTo>
                  <a:pt x="18551" y="2325"/>
                  <a:pt x="18221" y="1870"/>
                  <a:pt x="17842" y="1355"/>
                </a:cubicBezTo>
                <a:cubicBezTo>
                  <a:pt x="17377" y="715"/>
                  <a:pt x="16853" y="0"/>
                  <a:pt x="16198" y="0"/>
                </a:cubicBezTo>
                <a:cubicBezTo>
                  <a:pt x="15544" y="0"/>
                  <a:pt x="15037" y="716"/>
                  <a:pt x="14583" y="1340"/>
                </a:cubicBezTo>
                <a:cubicBezTo>
                  <a:pt x="14205" y="1871"/>
                  <a:pt x="13875" y="2325"/>
                  <a:pt x="13502" y="2325"/>
                </a:cubicBezTo>
                <a:cubicBezTo>
                  <a:pt x="13134" y="2325"/>
                  <a:pt x="12820" y="1870"/>
                  <a:pt x="12452" y="1355"/>
                </a:cubicBezTo>
                <a:cubicBezTo>
                  <a:pt x="11998" y="715"/>
                  <a:pt x="11485" y="0"/>
                  <a:pt x="10803" y="0"/>
                </a:cubicBezTo>
                <a:cubicBezTo>
                  <a:pt x="10106" y="0"/>
                  <a:pt x="9554" y="749"/>
                  <a:pt x="9073" y="1404"/>
                </a:cubicBezTo>
                <a:cubicBezTo>
                  <a:pt x="8711" y="1903"/>
                  <a:pt x="8402" y="2325"/>
                  <a:pt x="8105" y="2325"/>
                </a:cubicBezTo>
                <a:cubicBezTo>
                  <a:pt x="7802" y="2325"/>
                  <a:pt x="7467" y="1889"/>
                  <a:pt x="7083" y="1374"/>
                </a:cubicBezTo>
                <a:cubicBezTo>
                  <a:pt x="6602" y="735"/>
                  <a:pt x="6050" y="0"/>
                  <a:pt x="5402" y="0"/>
                </a:cubicBezTo>
                <a:cubicBezTo>
                  <a:pt x="4747" y="0"/>
                  <a:pt x="4202" y="735"/>
                  <a:pt x="3715" y="1374"/>
                </a:cubicBezTo>
                <a:cubicBezTo>
                  <a:pt x="3348" y="1858"/>
                  <a:pt x="3001" y="2325"/>
                  <a:pt x="2703" y="2325"/>
                </a:cubicBezTo>
                <a:cubicBezTo>
                  <a:pt x="2384" y="2325"/>
                  <a:pt x="1996" y="1827"/>
                  <a:pt x="1585" y="1296"/>
                </a:cubicBezTo>
                <a:cubicBezTo>
                  <a:pt x="1082" y="657"/>
                  <a:pt x="568" y="0"/>
                  <a:pt x="0" y="0"/>
                </a:cubicBezTo>
                <a:close/>
                <a:moveTo>
                  <a:pt x="0" y="7769"/>
                </a:moveTo>
                <a:lnTo>
                  <a:pt x="0" y="11492"/>
                </a:lnTo>
                <a:cubicBezTo>
                  <a:pt x="292" y="11492"/>
                  <a:pt x="665" y="11977"/>
                  <a:pt x="1059" y="12477"/>
                </a:cubicBezTo>
                <a:cubicBezTo>
                  <a:pt x="1551" y="13100"/>
                  <a:pt x="2109" y="13817"/>
                  <a:pt x="2703" y="13817"/>
                </a:cubicBezTo>
                <a:cubicBezTo>
                  <a:pt x="3287" y="13817"/>
                  <a:pt x="3802" y="13133"/>
                  <a:pt x="4256" y="12525"/>
                </a:cubicBezTo>
                <a:cubicBezTo>
                  <a:pt x="4656" y="11995"/>
                  <a:pt x="5034" y="11492"/>
                  <a:pt x="5402" y="11492"/>
                </a:cubicBezTo>
                <a:cubicBezTo>
                  <a:pt x="5769" y="11492"/>
                  <a:pt x="6142" y="11995"/>
                  <a:pt x="6542" y="12525"/>
                </a:cubicBezTo>
                <a:cubicBezTo>
                  <a:pt x="6996" y="13133"/>
                  <a:pt x="7516" y="13817"/>
                  <a:pt x="8105" y="13817"/>
                </a:cubicBezTo>
                <a:cubicBezTo>
                  <a:pt x="8689" y="13817"/>
                  <a:pt x="9186" y="13148"/>
                  <a:pt x="9624" y="12540"/>
                </a:cubicBezTo>
                <a:cubicBezTo>
                  <a:pt x="10019" y="11994"/>
                  <a:pt x="10392" y="11492"/>
                  <a:pt x="10803" y="11492"/>
                </a:cubicBezTo>
                <a:cubicBezTo>
                  <a:pt x="11187" y="11492"/>
                  <a:pt x="11512" y="11946"/>
                  <a:pt x="11885" y="12477"/>
                </a:cubicBezTo>
                <a:cubicBezTo>
                  <a:pt x="12328" y="13100"/>
                  <a:pt x="12837" y="13817"/>
                  <a:pt x="13502" y="13817"/>
                </a:cubicBezTo>
                <a:cubicBezTo>
                  <a:pt x="14172" y="13817"/>
                  <a:pt x="14690" y="13101"/>
                  <a:pt x="15144" y="12462"/>
                </a:cubicBezTo>
                <a:cubicBezTo>
                  <a:pt x="15517" y="11947"/>
                  <a:pt x="15836" y="11492"/>
                  <a:pt x="16198" y="11492"/>
                </a:cubicBezTo>
                <a:cubicBezTo>
                  <a:pt x="16566" y="11492"/>
                  <a:pt x="16902" y="11945"/>
                  <a:pt x="17291" y="12491"/>
                </a:cubicBezTo>
                <a:cubicBezTo>
                  <a:pt x="17746" y="13115"/>
                  <a:pt x="18264" y="13817"/>
                  <a:pt x="18902" y="13817"/>
                </a:cubicBezTo>
                <a:cubicBezTo>
                  <a:pt x="19556" y="13817"/>
                  <a:pt x="20113" y="13083"/>
                  <a:pt x="20605" y="12428"/>
                </a:cubicBezTo>
                <a:cubicBezTo>
                  <a:pt x="20972" y="11944"/>
                  <a:pt x="21319" y="11492"/>
                  <a:pt x="21600" y="11492"/>
                </a:cubicBezTo>
                <a:lnTo>
                  <a:pt x="21600" y="7769"/>
                </a:lnTo>
                <a:cubicBezTo>
                  <a:pt x="21038" y="7769"/>
                  <a:pt x="20547" y="8422"/>
                  <a:pt x="20071" y="9045"/>
                </a:cubicBezTo>
                <a:cubicBezTo>
                  <a:pt x="19655" y="9591"/>
                  <a:pt x="19270" y="10088"/>
                  <a:pt x="18897" y="10088"/>
                </a:cubicBezTo>
                <a:cubicBezTo>
                  <a:pt x="18551" y="10088"/>
                  <a:pt x="18221" y="9638"/>
                  <a:pt x="17842" y="9123"/>
                </a:cubicBezTo>
                <a:cubicBezTo>
                  <a:pt x="17377" y="8484"/>
                  <a:pt x="16853" y="7769"/>
                  <a:pt x="16198" y="7769"/>
                </a:cubicBezTo>
                <a:cubicBezTo>
                  <a:pt x="15544" y="7769"/>
                  <a:pt x="15037" y="8485"/>
                  <a:pt x="14583" y="9109"/>
                </a:cubicBezTo>
                <a:cubicBezTo>
                  <a:pt x="14205" y="9639"/>
                  <a:pt x="13875" y="10088"/>
                  <a:pt x="13502" y="10088"/>
                </a:cubicBezTo>
                <a:cubicBezTo>
                  <a:pt x="13134" y="10088"/>
                  <a:pt x="12820" y="9638"/>
                  <a:pt x="12452" y="9123"/>
                </a:cubicBezTo>
                <a:cubicBezTo>
                  <a:pt x="11998" y="8484"/>
                  <a:pt x="11485" y="7769"/>
                  <a:pt x="10803" y="7769"/>
                </a:cubicBezTo>
                <a:cubicBezTo>
                  <a:pt x="10106" y="7769"/>
                  <a:pt x="9554" y="8517"/>
                  <a:pt x="9073" y="9172"/>
                </a:cubicBezTo>
                <a:cubicBezTo>
                  <a:pt x="8711" y="9671"/>
                  <a:pt x="8402" y="10088"/>
                  <a:pt x="8105" y="10088"/>
                </a:cubicBezTo>
                <a:cubicBezTo>
                  <a:pt x="7802" y="10088"/>
                  <a:pt x="7467" y="9653"/>
                  <a:pt x="7083" y="9138"/>
                </a:cubicBezTo>
                <a:cubicBezTo>
                  <a:pt x="6602" y="8499"/>
                  <a:pt x="6050" y="7769"/>
                  <a:pt x="5402" y="7769"/>
                </a:cubicBezTo>
                <a:cubicBezTo>
                  <a:pt x="4747" y="7769"/>
                  <a:pt x="4202" y="8499"/>
                  <a:pt x="3715" y="9138"/>
                </a:cubicBezTo>
                <a:cubicBezTo>
                  <a:pt x="3348" y="9622"/>
                  <a:pt x="3001" y="10088"/>
                  <a:pt x="2703" y="10088"/>
                </a:cubicBezTo>
                <a:cubicBezTo>
                  <a:pt x="2384" y="10088"/>
                  <a:pt x="1996" y="9590"/>
                  <a:pt x="1585" y="9060"/>
                </a:cubicBezTo>
                <a:cubicBezTo>
                  <a:pt x="1082" y="8421"/>
                  <a:pt x="568" y="7769"/>
                  <a:pt x="0" y="7769"/>
                </a:cubicBezTo>
                <a:close/>
                <a:moveTo>
                  <a:pt x="0" y="15547"/>
                </a:moveTo>
                <a:lnTo>
                  <a:pt x="0" y="19275"/>
                </a:lnTo>
                <a:cubicBezTo>
                  <a:pt x="292" y="19275"/>
                  <a:pt x="665" y="19761"/>
                  <a:pt x="1059" y="20260"/>
                </a:cubicBezTo>
                <a:cubicBezTo>
                  <a:pt x="1551" y="20884"/>
                  <a:pt x="2109" y="21600"/>
                  <a:pt x="2703" y="21600"/>
                </a:cubicBezTo>
                <a:cubicBezTo>
                  <a:pt x="3287" y="21600"/>
                  <a:pt x="3802" y="20912"/>
                  <a:pt x="4256" y="20304"/>
                </a:cubicBezTo>
                <a:cubicBezTo>
                  <a:pt x="4656" y="19773"/>
                  <a:pt x="5034" y="19275"/>
                  <a:pt x="5402" y="19275"/>
                </a:cubicBezTo>
                <a:cubicBezTo>
                  <a:pt x="5769" y="19275"/>
                  <a:pt x="6142" y="19773"/>
                  <a:pt x="6542" y="20304"/>
                </a:cubicBezTo>
                <a:cubicBezTo>
                  <a:pt x="6996" y="20912"/>
                  <a:pt x="7516" y="21600"/>
                  <a:pt x="8105" y="21600"/>
                </a:cubicBezTo>
                <a:cubicBezTo>
                  <a:pt x="8689" y="21600"/>
                  <a:pt x="9186" y="20931"/>
                  <a:pt x="9624" y="20323"/>
                </a:cubicBezTo>
                <a:cubicBezTo>
                  <a:pt x="10019" y="19777"/>
                  <a:pt x="10392" y="19275"/>
                  <a:pt x="10803" y="19275"/>
                </a:cubicBezTo>
                <a:cubicBezTo>
                  <a:pt x="11187" y="19275"/>
                  <a:pt x="11512" y="19729"/>
                  <a:pt x="11885" y="20260"/>
                </a:cubicBezTo>
                <a:cubicBezTo>
                  <a:pt x="12328" y="20884"/>
                  <a:pt x="12837" y="21600"/>
                  <a:pt x="13502" y="21600"/>
                </a:cubicBezTo>
                <a:cubicBezTo>
                  <a:pt x="14172" y="21600"/>
                  <a:pt x="14690" y="20885"/>
                  <a:pt x="15144" y="20245"/>
                </a:cubicBezTo>
                <a:cubicBezTo>
                  <a:pt x="15517" y="19730"/>
                  <a:pt x="15836" y="19275"/>
                  <a:pt x="16198" y="19275"/>
                </a:cubicBezTo>
                <a:cubicBezTo>
                  <a:pt x="16566" y="19275"/>
                  <a:pt x="16902" y="19729"/>
                  <a:pt x="17291" y="20274"/>
                </a:cubicBezTo>
                <a:cubicBezTo>
                  <a:pt x="17746" y="20898"/>
                  <a:pt x="18264" y="21600"/>
                  <a:pt x="18902" y="21600"/>
                </a:cubicBezTo>
                <a:cubicBezTo>
                  <a:pt x="19556" y="21600"/>
                  <a:pt x="20113" y="20866"/>
                  <a:pt x="20605" y="20211"/>
                </a:cubicBezTo>
                <a:cubicBezTo>
                  <a:pt x="20972" y="19728"/>
                  <a:pt x="21319" y="19275"/>
                  <a:pt x="21600" y="19275"/>
                </a:cubicBezTo>
                <a:lnTo>
                  <a:pt x="21600" y="15547"/>
                </a:lnTo>
                <a:cubicBezTo>
                  <a:pt x="21038" y="15547"/>
                  <a:pt x="20547" y="16205"/>
                  <a:pt x="20071" y="16829"/>
                </a:cubicBezTo>
                <a:cubicBezTo>
                  <a:pt x="19655" y="17359"/>
                  <a:pt x="19270" y="17872"/>
                  <a:pt x="18897" y="17872"/>
                </a:cubicBezTo>
                <a:cubicBezTo>
                  <a:pt x="18551" y="17872"/>
                  <a:pt x="18221" y="17421"/>
                  <a:pt x="17842" y="16907"/>
                </a:cubicBezTo>
                <a:cubicBezTo>
                  <a:pt x="17377" y="16267"/>
                  <a:pt x="16853" y="15547"/>
                  <a:pt x="16198" y="15547"/>
                </a:cubicBezTo>
                <a:cubicBezTo>
                  <a:pt x="15544" y="15547"/>
                  <a:pt x="15037" y="16268"/>
                  <a:pt x="14583" y="16892"/>
                </a:cubicBezTo>
                <a:cubicBezTo>
                  <a:pt x="14205" y="17422"/>
                  <a:pt x="13875" y="17872"/>
                  <a:pt x="13502" y="17872"/>
                </a:cubicBezTo>
                <a:cubicBezTo>
                  <a:pt x="13134" y="17872"/>
                  <a:pt x="12820" y="17421"/>
                  <a:pt x="12452" y="16907"/>
                </a:cubicBezTo>
                <a:cubicBezTo>
                  <a:pt x="11998" y="16267"/>
                  <a:pt x="11485" y="15547"/>
                  <a:pt x="10803" y="15547"/>
                </a:cubicBezTo>
                <a:cubicBezTo>
                  <a:pt x="10106" y="15547"/>
                  <a:pt x="9554" y="16296"/>
                  <a:pt x="9073" y="16951"/>
                </a:cubicBezTo>
                <a:cubicBezTo>
                  <a:pt x="8711" y="17450"/>
                  <a:pt x="8402" y="17872"/>
                  <a:pt x="8105" y="17872"/>
                </a:cubicBezTo>
                <a:cubicBezTo>
                  <a:pt x="7802" y="17872"/>
                  <a:pt x="7467" y="17436"/>
                  <a:pt x="7083" y="16921"/>
                </a:cubicBezTo>
                <a:cubicBezTo>
                  <a:pt x="6602" y="16282"/>
                  <a:pt x="6050" y="15547"/>
                  <a:pt x="5402" y="15547"/>
                </a:cubicBezTo>
                <a:cubicBezTo>
                  <a:pt x="4747" y="15547"/>
                  <a:pt x="4202" y="16282"/>
                  <a:pt x="3715" y="16921"/>
                </a:cubicBezTo>
                <a:cubicBezTo>
                  <a:pt x="3348" y="17405"/>
                  <a:pt x="3001" y="17872"/>
                  <a:pt x="2703" y="17872"/>
                </a:cubicBezTo>
                <a:cubicBezTo>
                  <a:pt x="2384" y="17872"/>
                  <a:pt x="1996" y="17374"/>
                  <a:pt x="1585" y="16843"/>
                </a:cubicBezTo>
                <a:cubicBezTo>
                  <a:pt x="1082" y="16204"/>
                  <a:pt x="568" y="15547"/>
                  <a:pt x="0" y="15547"/>
                </a:cubicBezTo>
                <a:close/>
              </a:path>
            </a:pathLst>
          </a:custGeom>
          <a:solidFill>
            <a:srgbClr val="61d836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771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Clock distribution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772" name="Group 3"/>
          <p:cNvGrpSpPr/>
          <p:nvPr/>
        </p:nvGrpSpPr>
        <p:grpSpPr>
          <a:xfrm>
            <a:off x="10945080" y="4372200"/>
            <a:ext cx="13304880" cy="9035640"/>
            <a:chOff x="10945080" y="4372200"/>
            <a:chExt cx="13304880" cy="9035640"/>
          </a:xfrm>
        </p:grpSpPr>
        <p:pic>
          <p:nvPicPr>
            <p:cNvPr id="773" name="Image" descr="Image"/>
            <p:cNvPicPr/>
            <p:nvPr/>
          </p:nvPicPr>
          <p:blipFill>
            <a:blip r:embed="rId1"/>
            <a:stretch/>
          </p:blipFill>
          <p:spPr>
            <a:xfrm>
              <a:off x="10945080" y="5128200"/>
              <a:ext cx="13304880" cy="776664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774" name="CustomShape 4"/>
            <p:cNvSpPr/>
            <p:nvPr/>
          </p:nvSpPr>
          <p:spPr>
            <a:xfrm>
              <a:off x="11288160" y="4848480"/>
              <a:ext cx="7166520" cy="2242440"/>
            </a:xfrm>
            <a:prstGeom prst="rect">
              <a:avLst/>
            </a:prstGeom>
            <a:noFill/>
            <a:ln w="50760">
              <a:solidFill>
                <a:srgbClr val="ee230c"/>
              </a:solidFill>
              <a:prstDash val="sysDot"/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5" name="CustomShape 5"/>
            <p:cNvSpPr/>
            <p:nvPr/>
          </p:nvSpPr>
          <p:spPr>
            <a:xfrm>
              <a:off x="15067800" y="11675520"/>
              <a:ext cx="7431480" cy="1274400"/>
            </a:xfrm>
            <a:prstGeom prst="rect">
              <a:avLst/>
            </a:prstGeom>
            <a:noFill/>
            <a:ln w="50760">
              <a:solidFill>
                <a:srgbClr val="1eb001"/>
              </a:solidFill>
              <a:prstDash val="sysDot"/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6" name="Line 6"/>
            <p:cNvSpPr/>
            <p:nvPr/>
          </p:nvSpPr>
          <p:spPr>
            <a:xfrm>
              <a:off x="14766840" y="10913400"/>
              <a:ext cx="9316080" cy="0"/>
            </a:xfrm>
            <a:prstGeom prst="line">
              <a:avLst/>
            </a:prstGeom>
            <a:ln w="38160">
              <a:solidFill>
                <a:srgbClr val="0076ba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77" name="CustomShape 7"/>
            <p:cNvSpPr/>
            <p:nvPr/>
          </p:nvSpPr>
          <p:spPr>
            <a:xfrm>
              <a:off x="22370760" y="10869840"/>
              <a:ext cx="1821600" cy="451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300" spc="-1" strike="noStrike">
                  <a:solidFill>
                    <a:srgbClr val="0076ba"/>
                  </a:solidFill>
                  <a:latin typeface="Helvetica Neue"/>
                  <a:ea typeface="Helvetica Neue"/>
                </a:rPr>
                <a:t>Underwater</a:t>
              </a:r>
              <a:endParaRPr b="0" lang="en-US" sz="2300" spc="-1" strike="noStrike">
                <a:latin typeface="Arial"/>
              </a:endParaRPr>
            </a:p>
          </p:txBody>
        </p:sp>
        <p:sp>
          <p:nvSpPr>
            <p:cNvPr id="778" name="CustomShape 8"/>
            <p:cNvSpPr/>
            <p:nvPr/>
          </p:nvSpPr>
          <p:spPr>
            <a:xfrm>
              <a:off x="17998560" y="12956760"/>
              <a:ext cx="3964680" cy="451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300" spc="-1" strike="noStrike">
                  <a:solidFill>
                    <a:srgbClr val="027001"/>
                  </a:solidFill>
                  <a:latin typeface="Helvetica Neue"/>
                  <a:ea typeface="Helvetica Neue"/>
                </a:rPr>
                <a:t>Time distribution endpoint</a:t>
              </a:r>
              <a:endParaRPr b="0" lang="en-US" sz="2300" spc="-1" strike="noStrike">
                <a:latin typeface="Arial"/>
              </a:endParaRPr>
            </a:p>
          </p:txBody>
        </p:sp>
        <p:sp>
          <p:nvSpPr>
            <p:cNvPr id="779" name="CustomShape 9"/>
            <p:cNvSpPr/>
            <p:nvPr/>
          </p:nvSpPr>
          <p:spPr>
            <a:xfrm>
              <a:off x="19770480" y="7988760"/>
              <a:ext cx="2574720" cy="451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300" spc="-1" strike="noStrike">
                  <a:solidFill>
                    <a:srgbClr val="feae00"/>
                  </a:solidFill>
                  <a:latin typeface="Helvetica Neue"/>
                  <a:ea typeface="Helvetica Neue"/>
                </a:rPr>
                <a:t>Time distribution</a:t>
              </a:r>
              <a:endParaRPr b="0" lang="en-US" sz="2300" spc="-1" strike="noStrike">
                <a:latin typeface="Arial"/>
              </a:endParaRPr>
            </a:p>
          </p:txBody>
        </p:sp>
        <p:sp>
          <p:nvSpPr>
            <p:cNvPr id="780" name="CustomShape 10"/>
            <p:cNvSpPr/>
            <p:nvPr/>
          </p:nvSpPr>
          <p:spPr>
            <a:xfrm>
              <a:off x="13064400" y="4372200"/>
              <a:ext cx="3897360" cy="451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3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Clock generation and UTC</a:t>
              </a:r>
              <a:endParaRPr b="0" lang="en-US" sz="2300" spc="-1" strike="noStrike">
                <a:latin typeface="Arial"/>
              </a:endParaRPr>
            </a:p>
          </p:txBody>
        </p:sp>
        <p:sp>
          <p:nvSpPr>
            <p:cNvPr id="781" name="CustomShape 11"/>
            <p:cNvSpPr/>
            <p:nvPr/>
          </p:nvSpPr>
          <p:spPr>
            <a:xfrm>
              <a:off x="20290680" y="9797040"/>
              <a:ext cx="375480" cy="36000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7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53</a:t>
              </a:r>
              <a:endParaRPr b="0" lang="en-US" sz="1700" spc="-1" strike="noStrike">
                <a:latin typeface="Arial"/>
              </a:endParaRPr>
            </a:p>
          </p:txBody>
        </p:sp>
        <p:sp>
          <p:nvSpPr>
            <p:cNvPr id="782" name="CustomShape 12"/>
            <p:cNvSpPr/>
            <p:nvPr/>
          </p:nvSpPr>
          <p:spPr>
            <a:xfrm>
              <a:off x="17447760" y="8908200"/>
              <a:ext cx="375480" cy="36000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7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53</a:t>
              </a:r>
              <a:endParaRPr b="0" lang="en-US" sz="1700" spc="-1" strike="noStrike">
                <a:latin typeface="Arial"/>
              </a:endParaRPr>
            </a:p>
          </p:txBody>
        </p:sp>
        <p:sp>
          <p:nvSpPr>
            <p:cNvPr id="783" name="CustomShape 13"/>
            <p:cNvSpPr/>
            <p:nvPr/>
          </p:nvSpPr>
          <p:spPr>
            <a:xfrm>
              <a:off x="20436480" y="12294720"/>
              <a:ext cx="375480" cy="36000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7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24</a:t>
              </a:r>
              <a:endParaRPr b="0" lang="en-US" sz="1700" spc="-1" strike="noStrike">
                <a:latin typeface="Arial"/>
              </a:endParaRPr>
            </a:p>
          </p:txBody>
        </p:sp>
        <p:sp>
          <p:nvSpPr>
            <p:cNvPr id="784" name="CustomShape 14"/>
            <p:cNvSpPr/>
            <p:nvPr/>
          </p:nvSpPr>
          <p:spPr>
            <a:xfrm>
              <a:off x="20684520" y="11939040"/>
              <a:ext cx="716040" cy="36000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spAutoFit/>
            </a:bodyPr>
            <a:p>
              <a:pPr algn="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7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833</a:t>
              </a:r>
              <a:endParaRPr b="0" lang="en-US" sz="1700" spc="-1" strike="noStrike">
                <a:latin typeface="Arial"/>
              </a:endParaRPr>
            </a:p>
          </p:txBody>
        </p:sp>
        <p:sp>
          <p:nvSpPr>
            <p:cNvPr id="785" name="CustomShape 15"/>
            <p:cNvSpPr/>
            <p:nvPr/>
          </p:nvSpPr>
          <p:spPr>
            <a:xfrm>
              <a:off x="20069280" y="10191960"/>
              <a:ext cx="390600" cy="375120"/>
            </a:xfrm>
            <a:prstGeom prst="rect">
              <a:avLst/>
            </a:prstGeom>
            <a:solidFill>
              <a:srgbClr val="ffff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8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16</a:t>
              </a:r>
              <a:endParaRPr b="0" lang="en-US" sz="1800" spc="-1" strike="noStrike">
                <a:latin typeface="Arial"/>
              </a:endParaRPr>
            </a:p>
          </p:txBody>
        </p:sp>
        <p:sp>
          <p:nvSpPr>
            <p:cNvPr id="786" name="CustomShape 16"/>
            <p:cNvSpPr/>
            <p:nvPr/>
          </p:nvSpPr>
          <p:spPr>
            <a:xfrm>
              <a:off x="15067800" y="8458920"/>
              <a:ext cx="8936280" cy="2055960"/>
            </a:xfrm>
            <a:prstGeom prst="rect">
              <a:avLst/>
            </a:prstGeom>
            <a:noFill/>
            <a:ln w="50760">
              <a:solidFill>
                <a:srgbClr val="feae00"/>
              </a:solidFill>
              <a:prstDash val="sysDot"/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87" name="TextShape 17"/>
          <p:cNvSpPr txBox="1"/>
          <p:nvPr/>
        </p:nvSpPr>
        <p:spPr>
          <a:xfrm>
            <a:off x="967320" y="1847880"/>
            <a:ext cx="19040040" cy="111027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3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Strong collaboration between LPNHE/INFN/IRFU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Baseline proposal of time distributor modules (TDM) was finalized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 marL="568800" indent="-56844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Clock and Data Recovery (CDR) technology implemented using ser-des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 marL="568800" indent="-56844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“</a:t>
            </a: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Tree-like” structure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 marL="568800" indent="-56844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Board design shared btw CEA &amp; LPNHE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 marL="568800" indent="-56844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Main distributor (53 ports)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 marL="568800" indent="-56844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Second distributors (16 ports)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 marL="568800" indent="-56844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Slow control and asynchronous signals distribution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3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FE board development in collaboration with HKROC’s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30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Other competitor:</a:t>
            </a: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SK-based clock distribution system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selection of the solution in June 2022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3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</a:t>
            </a:r>
            <a:r>
              <a:rPr b="1" lang="en-US" sz="43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Official engagement on fundings for approval</a:t>
            </a:r>
            <a:endParaRPr b="0" lang="en-US" sz="43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788" name="Group 18"/>
          <p:cNvGrpSpPr/>
          <p:nvPr/>
        </p:nvGrpSpPr>
        <p:grpSpPr>
          <a:xfrm>
            <a:off x="18656280" y="4953960"/>
            <a:ext cx="5740920" cy="2679480"/>
            <a:chOff x="18656280" y="4953960"/>
            <a:chExt cx="5740920" cy="2679480"/>
          </a:xfrm>
        </p:grpSpPr>
        <p:pic>
          <p:nvPicPr>
            <p:cNvPr id="789" name="Image" descr="Image"/>
            <p:cNvPicPr/>
            <p:nvPr/>
          </p:nvPicPr>
          <p:blipFill>
            <a:blip r:embed="rId2"/>
            <a:stretch/>
          </p:blipFill>
          <p:spPr>
            <a:xfrm>
              <a:off x="18783360" y="5042880"/>
              <a:ext cx="5486760" cy="2349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90" name="Image" descr="Image"/>
            <p:cNvPicPr/>
            <p:nvPr/>
          </p:nvPicPr>
          <p:blipFill>
            <a:blip r:embed="rId3"/>
            <a:stretch/>
          </p:blipFill>
          <p:spPr>
            <a:xfrm>
              <a:off x="18656280" y="4953960"/>
              <a:ext cx="5740920" cy="26794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791" name="Line Line" descr="Line Line"/>
          <p:cNvPicPr/>
          <p:nvPr/>
        </p:nvPicPr>
        <p:blipFill>
          <a:blip r:embed="rId4"/>
          <a:stretch/>
        </p:blipFill>
        <p:spPr>
          <a:xfrm rot="20162400">
            <a:off x="17051760" y="7614360"/>
            <a:ext cx="3968280" cy="457560"/>
          </a:xfrm>
          <a:prstGeom prst="rect">
            <a:avLst/>
          </a:prstGeom>
          <a:ln>
            <a:noFill/>
          </a:ln>
        </p:spPr>
      </p:pic>
      <p:grpSp>
        <p:nvGrpSpPr>
          <p:cNvPr id="792" name="Group 19"/>
          <p:cNvGrpSpPr/>
          <p:nvPr/>
        </p:nvGrpSpPr>
        <p:grpSpPr>
          <a:xfrm>
            <a:off x="21429360" y="6218280"/>
            <a:ext cx="2708640" cy="1279080"/>
            <a:chOff x="21429360" y="6218280"/>
            <a:chExt cx="2708640" cy="1279080"/>
          </a:xfrm>
        </p:grpSpPr>
        <p:sp>
          <p:nvSpPr>
            <p:cNvPr id="793" name="CustomShape 20"/>
            <p:cNvSpPr/>
            <p:nvPr/>
          </p:nvSpPr>
          <p:spPr>
            <a:xfrm>
              <a:off x="21429360" y="6668280"/>
              <a:ext cx="2708640" cy="6206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1700" spc="-1" strike="noStrike">
                  <a:solidFill>
                    <a:srgbClr val="000000"/>
                  </a:solidFill>
                  <a:latin typeface="Noteworthy Bold"/>
                  <a:ea typeface="Noteworthy Bold"/>
                </a:rPr>
                <a:t>Designed at IRFU</a:t>
              </a:r>
              <a:br/>
              <a:r>
                <a:rPr b="0" lang="en-US" sz="1700" spc="-1" strike="noStrike">
                  <a:solidFill>
                    <a:srgbClr val="000000"/>
                  </a:solidFill>
                  <a:latin typeface="Noteworthy Bold"/>
                  <a:ea typeface="Noteworthy Bold"/>
                </a:rPr>
                <a:t>Adapted by INFN/LPNHE</a:t>
              </a:r>
              <a:endParaRPr b="0" lang="en-US" sz="1700" spc="-1" strike="noStrike">
                <a:latin typeface="Arial"/>
              </a:endParaRPr>
            </a:p>
          </p:txBody>
        </p:sp>
        <p:pic>
          <p:nvPicPr>
            <p:cNvPr id="794" name="Designed at IRFU Adapted by INFN/LPNHE Designed at IRFU Adapted by INFN/LPNHE" descr="Designed at IRFU Adapted by INFN/LPNHE Designed at IRFU Adapted by INFN/LPNHE"/>
            <p:cNvPicPr/>
            <p:nvPr/>
          </p:nvPicPr>
          <p:blipFill>
            <a:blip r:embed="rId5"/>
            <a:stretch/>
          </p:blipFill>
          <p:spPr>
            <a:xfrm>
              <a:off x="21479040" y="6218280"/>
              <a:ext cx="2609280" cy="127908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796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Upcoming milestones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797" name="Group 3"/>
          <p:cNvGrpSpPr/>
          <p:nvPr/>
        </p:nvGrpSpPr>
        <p:grpSpPr>
          <a:xfrm>
            <a:off x="5507280" y="1522080"/>
            <a:ext cx="13369320" cy="8468280"/>
            <a:chOff x="5507280" y="1522080"/>
            <a:chExt cx="13369320" cy="8468280"/>
          </a:xfrm>
        </p:grpSpPr>
        <p:pic>
          <p:nvPicPr>
            <p:cNvPr id="798" name="Timetable.pdf" descr="Timetable.pdf"/>
            <p:cNvPicPr/>
            <p:nvPr/>
          </p:nvPicPr>
          <p:blipFill>
            <a:blip r:embed="rId1"/>
            <a:srcRect l="3565" t="7883" r="4430" b="30667"/>
            <a:stretch/>
          </p:blipFill>
          <p:spPr>
            <a:xfrm>
              <a:off x="5507280" y="2731680"/>
              <a:ext cx="13369320" cy="689940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799" name="Line Line" descr="Line Line"/>
            <p:cNvPicPr/>
            <p:nvPr/>
          </p:nvPicPr>
          <p:blipFill>
            <a:blip r:embed="rId2"/>
            <a:stretch/>
          </p:blipFill>
          <p:spPr>
            <a:xfrm rot="16200000">
              <a:off x="11301480" y="6028560"/>
              <a:ext cx="7079400" cy="75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800" name="CustomShape 4"/>
            <p:cNvSpPr/>
            <p:nvPr/>
          </p:nvSpPr>
          <p:spPr>
            <a:xfrm>
              <a:off x="12198600" y="1522080"/>
              <a:ext cx="4824360" cy="11314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76ba"/>
                  </a:solidFill>
                  <a:latin typeface="Helvetica Neue"/>
                  <a:ea typeface="Helvetica Neue"/>
                </a:rPr>
                <a:t>Technological decision for HKROC and clocks</a:t>
              </a:r>
              <a:endParaRPr b="0" lang="en-US" sz="3000" spc="-1" strike="noStrike">
                <a:latin typeface="Arial"/>
              </a:endParaRPr>
            </a:p>
          </p:txBody>
        </p:sp>
        <p:pic>
          <p:nvPicPr>
            <p:cNvPr id="801" name="Line Line" descr="Line Line"/>
            <p:cNvPicPr/>
            <p:nvPr/>
          </p:nvPicPr>
          <p:blipFill>
            <a:blip r:embed="rId3"/>
            <a:stretch/>
          </p:blipFill>
          <p:spPr>
            <a:xfrm rot="1528800">
              <a:off x="16111080" y="9458280"/>
              <a:ext cx="916920" cy="3517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02" name="TextShape 5"/>
          <p:cNvSpPr txBox="1"/>
          <p:nvPr/>
        </p:nvSpPr>
        <p:spPr>
          <a:xfrm>
            <a:off x="967320" y="9638640"/>
            <a:ext cx="22448880" cy="33120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19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R&amp;D almost complete</a:t>
            </a:r>
            <a:endParaRPr b="0" lang="en-US" sz="519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19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HK internal review beginning of 2022  </a:t>
            </a:r>
            <a:r>
              <a:rPr b="1" lang="en-US" sz="519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technological decision June 2022</a:t>
            </a:r>
            <a:endParaRPr b="0" lang="en-US" sz="519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19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MOU signature in 2022</a:t>
            </a:r>
            <a:endParaRPr b="0" lang="en-US" sz="519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TextShape 1"/>
          <p:cNvSpPr txBox="1"/>
          <p:nvPr/>
        </p:nvSpPr>
        <p:spPr>
          <a:xfrm>
            <a:off x="967320" y="2219040"/>
            <a:ext cx="2244888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Data taking plan: </a:t>
            </a:r>
            <a:r>
              <a:rPr b="1" lang="en-US" sz="5400" spc="-1" strike="noStrike">
                <a:solidFill>
                  <a:srgbClr val="00a2ff"/>
                </a:solidFill>
                <a:latin typeface="Helvetica Neue"/>
                <a:ea typeface="Helvetica Neue"/>
              </a:rPr>
              <a:t>1.3 MW</a:t>
            </a:r>
            <a:r>
              <a:rPr b="0" lang="en-US" sz="5400" spc="-1" strike="noStrike">
                <a:solidFill>
                  <a:srgbClr val="00a2ff"/>
                </a:solidFill>
                <a:latin typeface="Helvetica Neue"/>
                <a:ea typeface="Helvetica Neue"/>
              </a:rPr>
              <a:t>  6 cycles/year  10 years</a:t>
            </a: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(  )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04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05" name="TextShape 3"/>
          <p:cNvSpPr txBox="1"/>
          <p:nvPr/>
        </p:nvSpPr>
        <p:spPr>
          <a:xfrm>
            <a:off x="2103120" y="194400"/>
            <a:ext cx="2039112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798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HK LBL- oscillations measurements</a:t>
            </a:r>
            <a:endParaRPr b="0" lang="en-US" sz="798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806" name="valor_dcp_spectrum_superk__JPARC_FHC__1re_Ereco_modes.pdf" descr="valor_dcp_spectrum_superk__JPARC_FHC__1re_Ereco_modes.pdf"/>
          <p:cNvPicPr/>
          <p:nvPr/>
        </p:nvPicPr>
        <p:blipFill>
          <a:blip r:embed="rId1"/>
          <a:stretch/>
        </p:blipFill>
        <p:spPr>
          <a:xfrm>
            <a:off x="1231560" y="3803760"/>
            <a:ext cx="11125080" cy="7534440"/>
          </a:xfrm>
          <a:prstGeom prst="rect">
            <a:avLst/>
          </a:prstGeom>
          <a:ln w="12600">
            <a:noFill/>
          </a:ln>
        </p:spPr>
      </p:pic>
      <p:pic>
        <p:nvPicPr>
          <p:cNvPr id="807" name="valor_dcp_spectrum_superk__JPARC_RHC__1re_Ereco_modes.pdf" descr="valor_dcp_spectrum_superk__JPARC_RHC__1re_Ereco_modes.pdf"/>
          <p:cNvPicPr/>
          <p:nvPr/>
        </p:nvPicPr>
        <p:blipFill>
          <a:blip r:embed="rId2"/>
          <a:stretch/>
        </p:blipFill>
        <p:spPr>
          <a:xfrm>
            <a:off x="12369600" y="3803760"/>
            <a:ext cx="11125080" cy="7534440"/>
          </a:xfrm>
          <a:prstGeom prst="rect">
            <a:avLst/>
          </a:prstGeom>
          <a:ln w="12600">
            <a:noFill/>
          </a:ln>
        </p:spPr>
      </p:pic>
      <p:sp>
        <p:nvSpPr>
          <p:cNvPr id="808" name="CustomShape 4"/>
          <p:cNvSpPr/>
          <p:nvPr/>
        </p:nvSpPr>
        <p:spPr>
          <a:xfrm>
            <a:off x="15960600" y="8800920"/>
            <a:ext cx="3943080" cy="1015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0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</a:t>
            </a:r>
            <a:r>
              <a:rPr b="1" lang="en-US" sz="30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mode</a:t>
            </a:r>
            <a:br/>
            <a:r>
              <a:rPr b="1" lang="en-US" sz="30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~1624 events for 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809" name="CustomShape 5"/>
          <p:cNvSpPr/>
          <p:nvPr/>
        </p:nvSpPr>
        <p:spPr>
          <a:xfrm>
            <a:off x="4733640" y="8813520"/>
            <a:ext cx="3943080" cy="1015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0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</a:t>
            </a:r>
            <a:r>
              <a:rPr b="1" lang="en-US" sz="30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mode</a:t>
            </a:r>
            <a:endParaRPr b="0" lang="en-US" sz="30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0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~2740 events for 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810" name="CustomShape 6"/>
          <p:cNvSpPr/>
          <p:nvPr/>
        </p:nvSpPr>
        <p:spPr>
          <a:xfrm>
            <a:off x="688680" y="11342880"/>
            <a:ext cx="23006520" cy="15962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>
            <a:normAutofit fontScale="69000"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Appearance measurements: increased by 2 orders of magnitude (75:15 for T2K-I Nature)</a:t>
            </a:r>
            <a:endParaRPr b="0" lang="en-US" sz="43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Higher statistics measurements of the oscillation parameters</a:t>
            </a:r>
            <a:endParaRPr b="0" lang="en-US" sz="4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12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HK OA samples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813" name="valor_dcp0_spectrum_superk__JPARC_RHC__1rmu_Ereco_modes.pdf" descr="valor_dcp0_spectrum_superk__JPARC_RHC__1rmu_Ereco_modes.pdf"/>
          <p:cNvPicPr/>
          <p:nvPr/>
        </p:nvPicPr>
        <p:blipFill>
          <a:blip r:embed="rId1"/>
          <a:stretch/>
        </p:blipFill>
        <p:spPr>
          <a:xfrm>
            <a:off x="1481760" y="2218320"/>
            <a:ext cx="7200720" cy="4876560"/>
          </a:xfrm>
          <a:prstGeom prst="rect">
            <a:avLst/>
          </a:prstGeom>
          <a:ln w="12600">
            <a:noFill/>
          </a:ln>
        </p:spPr>
      </p:pic>
      <p:pic>
        <p:nvPicPr>
          <p:cNvPr id="814" name="valor_dcp0_spectrum_superk__JPARC_FHC__1rmu_Ereco_modes.pdf" descr="valor_dcp0_spectrum_superk__JPARC_FHC__1rmu_Ereco_modes.pdf"/>
          <p:cNvPicPr/>
          <p:nvPr/>
        </p:nvPicPr>
        <p:blipFill>
          <a:blip r:embed="rId2"/>
          <a:stretch/>
        </p:blipFill>
        <p:spPr>
          <a:xfrm>
            <a:off x="1392840" y="7094880"/>
            <a:ext cx="7200720" cy="4876560"/>
          </a:xfrm>
          <a:prstGeom prst="rect">
            <a:avLst/>
          </a:prstGeom>
          <a:ln w="12600">
            <a:noFill/>
          </a:ln>
        </p:spPr>
      </p:pic>
      <p:pic>
        <p:nvPicPr>
          <p:cNvPr id="815" name="valor_dcp0_spectrum_superk__JPARC_FHC__1re_Ereco_modes.pdf" descr="valor_dcp0_spectrum_superk__JPARC_FHC__1re_Ereco_modes.pdf"/>
          <p:cNvPicPr/>
          <p:nvPr/>
        </p:nvPicPr>
        <p:blipFill>
          <a:blip r:embed="rId3"/>
          <a:stretch/>
        </p:blipFill>
        <p:spPr>
          <a:xfrm>
            <a:off x="8758800" y="2218320"/>
            <a:ext cx="7200720" cy="4876560"/>
          </a:xfrm>
          <a:prstGeom prst="rect">
            <a:avLst/>
          </a:prstGeom>
          <a:ln w="12600">
            <a:noFill/>
          </a:ln>
        </p:spPr>
      </p:pic>
      <p:pic>
        <p:nvPicPr>
          <p:cNvPr id="816" name="valor_dcp0_spectrum_superk__JPARC_FHC__multire_Ereco_modes.pdf" descr="valor_dcp0_spectrum_superk__JPARC_FHC__multire_Ereco_modes.pdf"/>
          <p:cNvPicPr/>
          <p:nvPr/>
        </p:nvPicPr>
        <p:blipFill>
          <a:blip r:embed="rId4"/>
          <a:stretch/>
        </p:blipFill>
        <p:spPr>
          <a:xfrm>
            <a:off x="16125120" y="4419720"/>
            <a:ext cx="7200720" cy="4876560"/>
          </a:xfrm>
          <a:prstGeom prst="rect">
            <a:avLst/>
          </a:prstGeom>
          <a:ln w="12600">
            <a:noFill/>
          </a:ln>
        </p:spPr>
      </p:pic>
      <p:pic>
        <p:nvPicPr>
          <p:cNvPr id="817" name="valor_dcp0_spectrum_superk__JPARC_RHC__1re_Ereco_modes.pdf" descr="valor_dcp0_spectrum_superk__JPARC_RHC__1re_Ereco_modes.pdf"/>
          <p:cNvPicPr/>
          <p:nvPr/>
        </p:nvPicPr>
        <p:blipFill>
          <a:blip r:embed="rId5"/>
          <a:stretch/>
        </p:blipFill>
        <p:spPr>
          <a:xfrm>
            <a:off x="8758800" y="7094880"/>
            <a:ext cx="7200720" cy="487656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" name="Group 1"/>
          <p:cNvGrpSpPr/>
          <p:nvPr/>
        </p:nvGrpSpPr>
        <p:grpSpPr>
          <a:xfrm>
            <a:off x="18361800" y="1747440"/>
            <a:ext cx="5907600" cy="6828480"/>
            <a:chOff x="18361800" y="1747440"/>
            <a:chExt cx="5907600" cy="6828480"/>
          </a:xfrm>
        </p:grpSpPr>
        <p:pic>
          <p:nvPicPr>
            <p:cNvPr id="217" name="Image" descr="Image"/>
            <p:cNvPicPr/>
            <p:nvPr/>
          </p:nvPicPr>
          <p:blipFill>
            <a:blip r:embed="rId1"/>
            <a:stretch/>
          </p:blipFill>
          <p:spPr>
            <a:xfrm>
              <a:off x="18488520" y="1836000"/>
              <a:ext cx="5653800" cy="6498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18" name="Image" descr="Image"/>
            <p:cNvPicPr/>
            <p:nvPr/>
          </p:nvPicPr>
          <p:blipFill>
            <a:blip r:embed="rId2"/>
            <a:stretch/>
          </p:blipFill>
          <p:spPr>
            <a:xfrm>
              <a:off x="18361800" y="1747440"/>
              <a:ext cx="5907600" cy="68284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19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220" name="TextShape 3"/>
          <p:cNvSpPr txBox="1"/>
          <p:nvPr/>
        </p:nvSpPr>
        <p:spPr>
          <a:xfrm>
            <a:off x="1280160" y="194400"/>
            <a:ext cx="2130552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748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Experiment approval: key dates</a:t>
            </a:r>
            <a:endParaRPr b="0" lang="en-US" sz="748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221" name="Image" descr="Image"/>
          <p:cNvPicPr/>
          <p:nvPr/>
        </p:nvPicPr>
        <p:blipFill>
          <a:blip r:embed="rId3"/>
          <a:stretch/>
        </p:blipFill>
        <p:spPr>
          <a:xfrm>
            <a:off x="332640" y="6949440"/>
            <a:ext cx="1587600" cy="1057680"/>
          </a:xfrm>
          <a:prstGeom prst="rect">
            <a:avLst/>
          </a:prstGeom>
          <a:ln w="25560">
            <a:noFill/>
          </a:ln>
          <a:effectLst>
            <a:outerShdw dist="127080" dir="5400000">
              <a:srgbClr val="000000">
                <a:alpha val="70000"/>
              </a:srgbClr>
            </a:outerShdw>
          </a:effectLst>
        </p:spPr>
      </p:pic>
      <p:pic>
        <p:nvPicPr>
          <p:cNvPr id="222" name="Image" descr="Image"/>
          <p:cNvPicPr/>
          <p:nvPr/>
        </p:nvPicPr>
        <p:blipFill>
          <a:blip r:embed="rId4"/>
          <a:stretch/>
        </p:blipFill>
        <p:spPr>
          <a:xfrm>
            <a:off x="331200" y="10933560"/>
            <a:ext cx="1586520" cy="1057680"/>
          </a:xfrm>
          <a:prstGeom prst="rect">
            <a:avLst/>
          </a:prstGeom>
          <a:ln w="25560">
            <a:noFill/>
          </a:ln>
          <a:effectLst>
            <a:outerShdw dist="127080" dir="5400000">
              <a:srgbClr val="000000">
                <a:alpha val="70000"/>
              </a:srgbClr>
            </a:outerShdw>
          </a:effectLst>
        </p:spPr>
      </p:pic>
      <p:sp>
        <p:nvSpPr>
          <p:cNvPr id="223" name="CustomShape 4"/>
          <p:cNvSpPr/>
          <p:nvPr/>
        </p:nvSpPr>
        <p:spPr>
          <a:xfrm>
            <a:off x="9471960" y="5393880"/>
            <a:ext cx="6187680" cy="13532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41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May 2020: </a:t>
            </a:r>
            <a:br/>
            <a:r>
              <a:rPr b="0" lang="en-US" sz="41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Signature of MOU</a:t>
            </a:r>
            <a:endParaRPr b="0" lang="en-US" sz="4100" spc="-1" strike="noStrike">
              <a:latin typeface="Arial"/>
            </a:endParaRPr>
          </a:p>
        </p:txBody>
      </p:sp>
      <p:sp>
        <p:nvSpPr>
          <p:cNvPr id="224" name="CustomShape 5"/>
          <p:cNvSpPr/>
          <p:nvPr/>
        </p:nvSpPr>
        <p:spPr>
          <a:xfrm>
            <a:off x="2229480" y="5918040"/>
            <a:ext cx="4862880" cy="22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Aug. 2019: 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MEXT approval 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of HK project</a:t>
            </a:r>
            <a:endParaRPr b="0" lang="en-US" sz="4600" spc="-1" strike="noStrike">
              <a:latin typeface="Arial"/>
            </a:endParaRPr>
          </a:p>
        </p:txBody>
      </p:sp>
      <p:sp>
        <p:nvSpPr>
          <p:cNvPr id="225" name="CustomShape 6"/>
          <p:cNvSpPr/>
          <p:nvPr/>
        </p:nvSpPr>
        <p:spPr>
          <a:xfrm>
            <a:off x="5663160" y="10846080"/>
            <a:ext cx="5534280" cy="2323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Oct. 2019: 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LPNHE CS 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approved HK</a:t>
            </a:r>
            <a:endParaRPr b="0" lang="en-US" sz="4600" spc="-1" strike="noStrike">
              <a:latin typeface="Arial"/>
            </a:endParaRPr>
          </a:p>
        </p:txBody>
      </p:sp>
      <p:pic>
        <p:nvPicPr>
          <p:cNvPr id="226" name="Line Line" descr="Line Line"/>
          <p:cNvPicPr/>
          <p:nvPr/>
        </p:nvPicPr>
        <p:blipFill>
          <a:blip r:embed="rId5"/>
          <a:stretch/>
        </p:blipFill>
        <p:spPr>
          <a:xfrm rot="12512400">
            <a:off x="5831640" y="8280000"/>
            <a:ext cx="2174760" cy="401040"/>
          </a:xfrm>
          <a:prstGeom prst="rect">
            <a:avLst/>
          </a:prstGeom>
          <a:ln>
            <a:noFill/>
          </a:ln>
        </p:spPr>
      </p:pic>
      <p:pic>
        <p:nvPicPr>
          <p:cNvPr id="227" name="Line Line" descr="Line Line"/>
          <p:cNvPicPr/>
          <p:nvPr/>
        </p:nvPicPr>
        <p:blipFill>
          <a:blip r:embed="rId6"/>
          <a:stretch/>
        </p:blipFill>
        <p:spPr>
          <a:xfrm rot="4453200">
            <a:off x="8001720" y="10388160"/>
            <a:ext cx="1365480" cy="401040"/>
          </a:xfrm>
          <a:prstGeom prst="rect">
            <a:avLst/>
          </a:prstGeom>
          <a:ln>
            <a:noFill/>
          </a:ln>
        </p:spPr>
      </p:pic>
      <p:sp>
        <p:nvSpPr>
          <p:cNvPr id="228" name="CustomShape 7"/>
          <p:cNvSpPr/>
          <p:nvPr/>
        </p:nvSpPr>
        <p:spPr>
          <a:xfrm>
            <a:off x="7024320" y="5971320"/>
            <a:ext cx="3192120" cy="22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Feb. 2020: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HK budget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approved</a:t>
            </a:r>
            <a:endParaRPr b="0" lang="en-US" sz="4600" spc="-1" strike="noStrike">
              <a:latin typeface="Arial"/>
            </a:endParaRPr>
          </a:p>
        </p:txBody>
      </p:sp>
      <p:pic>
        <p:nvPicPr>
          <p:cNvPr id="229" name="Line Line" descr="Line Line"/>
          <p:cNvPicPr/>
          <p:nvPr/>
        </p:nvPicPr>
        <p:blipFill>
          <a:blip r:embed="rId7"/>
          <a:stretch/>
        </p:blipFill>
        <p:spPr>
          <a:xfrm rot="12604800">
            <a:off x="9846720" y="8284320"/>
            <a:ext cx="1764720" cy="401040"/>
          </a:xfrm>
          <a:prstGeom prst="rect">
            <a:avLst/>
          </a:prstGeom>
          <a:ln>
            <a:noFill/>
          </a:ln>
        </p:spPr>
      </p:pic>
      <p:pic>
        <p:nvPicPr>
          <p:cNvPr id="230" name="Line Line" descr="Line Line"/>
          <p:cNvPicPr/>
          <p:nvPr/>
        </p:nvPicPr>
        <p:blipFill>
          <a:blip r:embed="rId8"/>
          <a:stretch/>
        </p:blipFill>
        <p:spPr>
          <a:xfrm rot="16200000">
            <a:off x="11115720" y="7707960"/>
            <a:ext cx="2069640" cy="401040"/>
          </a:xfrm>
          <a:prstGeom prst="rect">
            <a:avLst/>
          </a:prstGeom>
          <a:ln>
            <a:noFill/>
          </a:ln>
        </p:spPr>
      </p:pic>
      <p:sp>
        <p:nvSpPr>
          <p:cNvPr id="231" name="CustomShape 8"/>
          <p:cNvSpPr/>
          <p:nvPr/>
        </p:nvSpPr>
        <p:spPr>
          <a:xfrm>
            <a:off x="13657320" y="5932080"/>
            <a:ext cx="5673960" cy="2018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41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May 2021: </a:t>
            </a:r>
            <a:br/>
            <a:r>
              <a:rPr b="0" lang="en-US" sz="41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Groundbreaking  ceremony</a:t>
            </a:r>
            <a:endParaRPr b="0" lang="en-US" sz="4100" spc="-1" strike="noStrike">
              <a:latin typeface="Arial"/>
            </a:endParaRPr>
          </a:p>
        </p:txBody>
      </p:sp>
      <p:pic>
        <p:nvPicPr>
          <p:cNvPr id="232" name="Line Line" descr="Line Line"/>
          <p:cNvPicPr/>
          <p:nvPr/>
        </p:nvPicPr>
        <p:blipFill>
          <a:blip r:embed="rId9"/>
          <a:stretch/>
        </p:blipFill>
        <p:spPr>
          <a:xfrm rot="13996800">
            <a:off x="16876800" y="8141400"/>
            <a:ext cx="1486800" cy="401040"/>
          </a:xfrm>
          <a:prstGeom prst="rect">
            <a:avLst/>
          </a:prstGeom>
          <a:ln>
            <a:noFill/>
          </a:ln>
        </p:spPr>
      </p:pic>
      <p:sp>
        <p:nvSpPr>
          <p:cNvPr id="233" name="CustomShape 9"/>
          <p:cNvSpPr/>
          <p:nvPr/>
        </p:nvSpPr>
        <p:spPr>
          <a:xfrm>
            <a:off x="18664200" y="11012400"/>
            <a:ext cx="6452280" cy="22071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Oct. 2021: 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IN2P3 CS 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discussing HK</a:t>
            </a:r>
            <a:endParaRPr b="0" lang="en-US" sz="4600" spc="-1" strike="noStrike">
              <a:latin typeface="Arial"/>
            </a:endParaRPr>
          </a:p>
        </p:txBody>
      </p:sp>
      <p:pic>
        <p:nvPicPr>
          <p:cNvPr id="234" name="Line Line" descr="Line Line"/>
          <p:cNvPicPr/>
          <p:nvPr/>
        </p:nvPicPr>
        <p:blipFill>
          <a:blip r:embed="rId10"/>
          <a:stretch/>
        </p:blipFill>
        <p:spPr>
          <a:xfrm rot="3660000">
            <a:off x="19953000" y="10296720"/>
            <a:ext cx="1381680" cy="401040"/>
          </a:xfrm>
          <a:prstGeom prst="rect">
            <a:avLst/>
          </a:prstGeom>
          <a:ln>
            <a:noFill/>
          </a:ln>
        </p:spPr>
      </p:pic>
      <p:sp>
        <p:nvSpPr>
          <p:cNvPr id="235" name="CustomShape 10"/>
          <p:cNvSpPr/>
          <p:nvPr/>
        </p:nvSpPr>
        <p:spPr>
          <a:xfrm>
            <a:off x="15186600" y="11126160"/>
            <a:ext cx="4862880" cy="2323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March 2021: 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LLR CS 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approved HK</a:t>
            </a:r>
            <a:endParaRPr b="0" lang="en-US" sz="4600" spc="-1" strike="noStrike">
              <a:latin typeface="Arial"/>
            </a:endParaRPr>
          </a:p>
        </p:txBody>
      </p:sp>
      <p:pic>
        <p:nvPicPr>
          <p:cNvPr id="236" name="Line Line" descr="Line Line"/>
          <p:cNvPicPr/>
          <p:nvPr/>
        </p:nvPicPr>
        <p:blipFill>
          <a:blip r:embed="rId11"/>
          <a:stretch/>
        </p:blipFill>
        <p:spPr>
          <a:xfrm rot="9801000">
            <a:off x="14064840" y="10252440"/>
            <a:ext cx="2819880" cy="401040"/>
          </a:xfrm>
          <a:prstGeom prst="rect">
            <a:avLst/>
          </a:prstGeom>
          <a:ln>
            <a:noFill/>
          </a:ln>
        </p:spPr>
      </p:pic>
      <p:sp>
        <p:nvSpPr>
          <p:cNvPr id="237" name="CustomShape 11"/>
          <p:cNvSpPr/>
          <p:nvPr/>
        </p:nvSpPr>
        <p:spPr>
          <a:xfrm>
            <a:off x="10737360" y="10613520"/>
            <a:ext cx="4681080" cy="24174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Jan. 2021: 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CEA CS approved HK</a:t>
            </a:r>
            <a:endParaRPr b="0" lang="en-US" sz="4600" spc="-1" strike="noStrike">
              <a:latin typeface="Arial"/>
            </a:endParaRPr>
          </a:p>
        </p:txBody>
      </p:sp>
      <p:pic>
        <p:nvPicPr>
          <p:cNvPr id="238" name="Line Line" descr="Line Line"/>
          <p:cNvPicPr/>
          <p:nvPr/>
        </p:nvPicPr>
        <p:blipFill>
          <a:blip r:embed="rId12"/>
          <a:stretch/>
        </p:blipFill>
        <p:spPr>
          <a:xfrm rot="4791000">
            <a:off x="16535160" y="10389960"/>
            <a:ext cx="1443600" cy="401040"/>
          </a:xfrm>
          <a:prstGeom prst="rect">
            <a:avLst/>
          </a:prstGeom>
          <a:ln>
            <a:noFill/>
          </a:ln>
        </p:spPr>
      </p:pic>
      <p:grpSp>
        <p:nvGrpSpPr>
          <p:cNvPr id="239" name="Group 12"/>
          <p:cNvGrpSpPr/>
          <p:nvPr/>
        </p:nvGrpSpPr>
        <p:grpSpPr>
          <a:xfrm>
            <a:off x="1319760" y="8484480"/>
            <a:ext cx="22627800" cy="2036160"/>
            <a:chOff x="1319760" y="8484480"/>
            <a:chExt cx="22627800" cy="2036160"/>
          </a:xfrm>
        </p:grpSpPr>
        <p:sp>
          <p:nvSpPr>
            <p:cNvPr id="240" name="CustomShape 13"/>
            <p:cNvSpPr/>
            <p:nvPr/>
          </p:nvSpPr>
          <p:spPr>
            <a:xfrm>
              <a:off x="4668480" y="9066240"/>
              <a:ext cx="5896800" cy="923760"/>
            </a:xfrm>
            <a:prstGeom prst="rect">
              <a:avLst/>
            </a:prstGeom>
            <a:solidFill>
              <a:srgbClr val="00a2ff">
                <a:alpha val="50000"/>
              </a:srgbClr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48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2019</a:t>
              </a:r>
              <a:endParaRPr b="0" lang="en-US" sz="4800" spc="-1" strike="noStrike">
                <a:latin typeface="Arial"/>
              </a:endParaRPr>
            </a:p>
          </p:txBody>
        </p:sp>
        <p:sp>
          <p:nvSpPr>
            <p:cNvPr id="241" name="CustomShape 14"/>
            <p:cNvSpPr/>
            <p:nvPr/>
          </p:nvSpPr>
          <p:spPr>
            <a:xfrm>
              <a:off x="10587960" y="9066240"/>
              <a:ext cx="5896440" cy="923760"/>
            </a:xfrm>
            <a:prstGeom prst="rect">
              <a:avLst/>
            </a:prstGeom>
            <a:solidFill>
              <a:srgbClr val="ee230c">
                <a:alpha val="50000"/>
              </a:srgbClr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48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2020</a:t>
              </a:r>
              <a:endParaRPr b="0" lang="en-US" sz="4800" spc="-1" strike="noStrike">
                <a:latin typeface="Arial"/>
              </a:endParaRPr>
            </a:p>
          </p:txBody>
        </p:sp>
        <p:sp>
          <p:nvSpPr>
            <p:cNvPr id="242" name="CustomShape 15"/>
            <p:cNvSpPr/>
            <p:nvPr/>
          </p:nvSpPr>
          <p:spPr>
            <a:xfrm>
              <a:off x="16507080" y="9066240"/>
              <a:ext cx="5896440" cy="923760"/>
            </a:xfrm>
            <a:prstGeom prst="rect">
              <a:avLst/>
            </a:prstGeom>
            <a:solidFill>
              <a:srgbClr val="1cad30">
                <a:alpha val="49000"/>
              </a:srgbClr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48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2021</a:t>
              </a:r>
              <a:endParaRPr b="0" lang="en-US" sz="4800" spc="-1" strike="noStrike">
                <a:latin typeface="Arial"/>
              </a:endParaRPr>
            </a:p>
          </p:txBody>
        </p:sp>
        <p:sp>
          <p:nvSpPr>
            <p:cNvPr id="243" name="CustomShape 16"/>
            <p:cNvSpPr/>
            <p:nvPr/>
          </p:nvSpPr>
          <p:spPr>
            <a:xfrm>
              <a:off x="1361520" y="9040680"/>
              <a:ext cx="3284640" cy="923760"/>
            </a:xfrm>
            <a:prstGeom prst="rect">
              <a:avLst/>
            </a:prstGeom>
            <a:solidFill>
              <a:srgbClr val="cf3eff">
                <a:alpha val="50000"/>
              </a:srgbClr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48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2018</a:t>
              </a:r>
              <a:endParaRPr b="0" lang="en-US" sz="4800" spc="-1" strike="noStrike">
                <a:latin typeface="Arial"/>
              </a:endParaRPr>
            </a:p>
          </p:txBody>
        </p:sp>
        <p:pic>
          <p:nvPicPr>
            <p:cNvPr id="244" name="Arrow Arrow" descr="Arrow Arrow"/>
            <p:cNvPicPr/>
            <p:nvPr/>
          </p:nvPicPr>
          <p:blipFill>
            <a:blip r:embed="rId13"/>
            <a:stretch/>
          </p:blipFill>
          <p:spPr>
            <a:xfrm>
              <a:off x="1319760" y="8484480"/>
              <a:ext cx="22627800" cy="20361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45" name="CustomShape 17"/>
          <p:cNvSpPr/>
          <p:nvPr/>
        </p:nvSpPr>
        <p:spPr>
          <a:xfrm>
            <a:off x="1319760" y="10458360"/>
            <a:ext cx="5534280" cy="23238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Oct. 2018: </a:t>
            </a:r>
            <a:br/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IN2P3 CS discussing HK</a:t>
            </a:r>
            <a:endParaRPr b="0" lang="en-US" sz="4600" spc="-1" strike="noStrike">
              <a:latin typeface="Arial"/>
            </a:endParaRPr>
          </a:p>
        </p:txBody>
      </p:sp>
      <p:pic>
        <p:nvPicPr>
          <p:cNvPr id="246" name="Line Line" descr="Line Line"/>
          <p:cNvPicPr/>
          <p:nvPr/>
        </p:nvPicPr>
        <p:blipFill>
          <a:blip r:embed="rId14"/>
          <a:stretch/>
        </p:blipFill>
        <p:spPr>
          <a:xfrm rot="4226400">
            <a:off x="3237480" y="10181520"/>
            <a:ext cx="854280" cy="401040"/>
          </a:xfrm>
          <a:prstGeom prst="rect">
            <a:avLst/>
          </a:prstGeom>
          <a:ln>
            <a:noFill/>
          </a:ln>
        </p:spPr>
      </p:pic>
      <p:grpSp>
        <p:nvGrpSpPr>
          <p:cNvPr id="247" name="Group 18"/>
          <p:cNvGrpSpPr/>
          <p:nvPr/>
        </p:nvGrpSpPr>
        <p:grpSpPr>
          <a:xfrm>
            <a:off x="9132840" y="1825200"/>
            <a:ext cx="6452280" cy="3816720"/>
            <a:chOff x="9132840" y="1825200"/>
            <a:chExt cx="6452280" cy="3816720"/>
          </a:xfrm>
        </p:grpSpPr>
        <p:grpSp>
          <p:nvGrpSpPr>
            <p:cNvPr id="248" name="Group 19"/>
            <p:cNvGrpSpPr/>
            <p:nvPr/>
          </p:nvGrpSpPr>
          <p:grpSpPr>
            <a:xfrm>
              <a:off x="9132840" y="1825200"/>
              <a:ext cx="6452280" cy="3816720"/>
              <a:chOff x="9132840" y="1825200"/>
              <a:chExt cx="6452280" cy="3816720"/>
            </a:xfrm>
          </p:grpSpPr>
          <p:pic>
            <p:nvPicPr>
              <p:cNvPr id="249" name="Image" descr="Image"/>
              <p:cNvPicPr/>
              <p:nvPr/>
            </p:nvPicPr>
            <p:blipFill>
              <a:blip r:embed="rId15"/>
              <a:stretch/>
            </p:blipFill>
            <p:spPr>
              <a:xfrm>
                <a:off x="9259920" y="1914120"/>
                <a:ext cx="6198480" cy="34866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50" name="Image" descr="Image"/>
              <p:cNvPicPr/>
              <p:nvPr/>
            </p:nvPicPr>
            <p:blipFill>
              <a:blip r:embed="rId16"/>
              <a:stretch/>
            </p:blipFill>
            <p:spPr>
              <a:xfrm>
                <a:off x="9132840" y="1825200"/>
                <a:ext cx="6452280" cy="381672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251" name="CustomShape 20"/>
            <p:cNvSpPr/>
            <p:nvPr/>
          </p:nvSpPr>
          <p:spPr>
            <a:xfrm>
              <a:off x="12489840" y="1995120"/>
              <a:ext cx="1149480" cy="495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ffffff"/>
                  </a:solidFill>
                  <a:latin typeface="Helvetica Neue"/>
                  <a:ea typeface="Helvetica Neue"/>
                </a:rPr>
                <a:t>UoT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252" name="CustomShape 21"/>
            <p:cNvSpPr/>
            <p:nvPr/>
          </p:nvSpPr>
          <p:spPr>
            <a:xfrm>
              <a:off x="11222640" y="1995120"/>
              <a:ext cx="1119240" cy="4953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ffffff"/>
                  </a:solidFill>
                  <a:latin typeface="Helvetica Neue"/>
                  <a:ea typeface="Helvetica Neue"/>
                </a:rPr>
                <a:t>KEK</a:t>
              </a:r>
              <a:endParaRPr b="0" lang="en-US" sz="3000" spc="-1" strike="noStrike">
                <a:latin typeface="Arial"/>
              </a:endParaRPr>
            </a:p>
          </p:txBody>
        </p:sp>
      </p:grpSp>
      <p:grpSp>
        <p:nvGrpSpPr>
          <p:cNvPr id="253" name="Group 22"/>
          <p:cNvGrpSpPr/>
          <p:nvPr/>
        </p:nvGrpSpPr>
        <p:grpSpPr>
          <a:xfrm>
            <a:off x="419400" y="1833840"/>
            <a:ext cx="8166240" cy="3561120"/>
            <a:chOff x="419400" y="1833840"/>
            <a:chExt cx="8166240" cy="3561120"/>
          </a:xfrm>
        </p:grpSpPr>
        <p:sp>
          <p:nvSpPr>
            <p:cNvPr id="254" name="CustomShape 23"/>
            <p:cNvSpPr/>
            <p:nvPr/>
          </p:nvSpPr>
          <p:spPr>
            <a:xfrm>
              <a:off x="622800" y="2192040"/>
              <a:ext cx="7759800" cy="284328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3000" spc="-1" strike="noStrike" u="sng">
                  <a:solidFill>
                    <a:srgbClr val="000000"/>
                  </a:solidFill>
                  <a:uFillTx/>
                  <a:latin typeface="Helvetica Neue"/>
                  <a:ea typeface="Helvetica Neue"/>
                </a:rPr>
                <a:t>Conclusions of 2018 SC :</a:t>
              </a:r>
              <a:r>
                <a:rPr b="0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 “Le projet n’est pas actuellement approuvé au Japon et il n’y a pas suffisamment d’informations quant à l’organisation du projet pour envisager et discuter des participations directes à HK.”</a:t>
              </a:r>
              <a:endParaRPr b="0" lang="en-US" sz="3000" spc="-1" strike="noStrike">
                <a:latin typeface="Arial"/>
              </a:endParaRPr>
            </a:p>
          </p:txBody>
        </p:sp>
        <p:pic>
          <p:nvPicPr>
            <p:cNvPr id="255" name="Conclusion of previous CS: “Le projet n’est pas actuellement approuvé au Japon et il n’y a pas suffisamment d’informations quant à l’organisation du projet pour envisager et discuter des participations directes à HK.” Conclusion of previous CS: “Le pr" descr="Conclusion of previous CS: “Le projet n’est pas actuellement approuvé au Japon et il n’y a pas suffisamment d’informations quant à l’organisation du projet pour envisager et discuter des participations directes à HK.” Conclusion of previous CS: “Le projet n’est pas actuellement approuvé au Japon et il n’y a pas suffisamment d’informations quant à l’organisation du projet pour envisager et discuter des participations directes à HK.”"/>
            <p:cNvPicPr/>
            <p:nvPr/>
          </p:nvPicPr>
          <p:blipFill>
            <a:blip r:embed="rId17"/>
            <a:stretch/>
          </p:blipFill>
          <p:spPr>
            <a:xfrm>
              <a:off x="419400" y="1833840"/>
              <a:ext cx="8166240" cy="356112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56" name="CustomShape 24"/>
          <p:cNvSpPr/>
          <p:nvPr/>
        </p:nvSpPr>
        <p:spPr>
          <a:xfrm>
            <a:off x="19004040" y="1649520"/>
            <a:ext cx="4420080" cy="52740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Number of collaborators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57" name="Line Line" descr="Line Line"/>
          <p:cNvPicPr/>
          <p:nvPr/>
        </p:nvPicPr>
        <p:blipFill>
          <a:blip r:embed="rId18"/>
          <a:stretch/>
        </p:blipFill>
        <p:spPr>
          <a:xfrm rot="16200000">
            <a:off x="20881800" y="5303880"/>
            <a:ext cx="3841200" cy="75960"/>
          </a:xfrm>
          <a:prstGeom prst="rect">
            <a:avLst/>
          </a:prstGeom>
          <a:ln>
            <a:noFill/>
          </a:ln>
        </p:spPr>
      </p:pic>
      <p:sp>
        <p:nvSpPr>
          <p:cNvPr id="258" name="CustomShape 25"/>
          <p:cNvSpPr/>
          <p:nvPr/>
        </p:nvSpPr>
        <p:spPr>
          <a:xfrm>
            <a:off x="182880" y="8010720"/>
            <a:ext cx="1920240" cy="182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59" name="CustomShape 26"/>
          <p:cNvSpPr/>
          <p:nvPr/>
        </p:nvSpPr>
        <p:spPr>
          <a:xfrm>
            <a:off x="182880" y="11970720"/>
            <a:ext cx="1920240" cy="182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19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706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 </a:t>
            </a:r>
            <a:r>
              <a:rPr b="0" lang="en-US" sz="706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sensitivity</a:t>
            </a:r>
            <a:endParaRPr b="0" lang="en-US" sz="706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820" name="exclusion_cpv_percentabove_noshade.pdf" descr="exclusion_cpv_percentabove_noshade.pdf"/>
          <p:cNvPicPr/>
          <p:nvPr/>
        </p:nvPicPr>
        <p:blipFill>
          <a:blip r:embed="rId1"/>
          <a:stretch/>
        </p:blipFill>
        <p:spPr>
          <a:xfrm>
            <a:off x="3705120" y="7380720"/>
            <a:ext cx="8642520" cy="5578560"/>
          </a:xfrm>
          <a:prstGeom prst="rect">
            <a:avLst/>
          </a:prstGeom>
          <a:ln w="12600">
            <a:noFill/>
          </a:ln>
        </p:spPr>
      </p:pic>
      <p:pic>
        <p:nvPicPr>
          <p:cNvPr id="821" name="exclusion_cpv_mpi2mpi4_noshade.pdf" descr="exclusion_cpv_mpi2mpi4_noshade.pdf"/>
          <p:cNvPicPr/>
          <p:nvPr/>
        </p:nvPicPr>
        <p:blipFill>
          <a:blip r:embed="rId2"/>
          <a:stretch/>
        </p:blipFill>
        <p:spPr>
          <a:xfrm>
            <a:off x="3931200" y="1701720"/>
            <a:ext cx="8642520" cy="557856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TextShape 1"/>
          <p:cNvSpPr txBox="1"/>
          <p:nvPr/>
        </p:nvSpPr>
        <p:spPr>
          <a:xfrm>
            <a:off x="23371200" y="13044240"/>
            <a:ext cx="2887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23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Proton decay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824" name="Image" descr="Image"/>
          <p:cNvPicPr/>
          <p:nvPr/>
        </p:nvPicPr>
        <p:blipFill>
          <a:blip r:embed="rId1"/>
          <a:stretch/>
        </p:blipFill>
        <p:spPr>
          <a:xfrm>
            <a:off x="1219320" y="2158920"/>
            <a:ext cx="16204680" cy="8330760"/>
          </a:xfrm>
          <a:prstGeom prst="rect">
            <a:avLst/>
          </a:prstGeom>
          <a:ln w="12600">
            <a:noFill/>
          </a:ln>
        </p:spPr>
      </p:pic>
      <p:sp>
        <p:nvSpPr>
          <p:cNvPr id="825" name="CustomShape 3"/>
          <p:cNvSpPr/>
          <p:nvPr/>
        </p:nvSpPr>
        <p:spPr>
          <a:xfrm>
            <a:off x="13850640" y="3419280"/>
            <a:ext cx="3935520" cy="451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3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HK CDR </a:t>
            </a:r>
            <a:r>
              <a:rPr b="0" lang="en-US" sz="2300" spc="-1" strike="noStrike" u="sng">
                <a:solidFill>
                  <a:srgbClr val="0000ff"/>
                </a:solidFill>
                <a:uFillTx/>
                <a:latin typeface="Helvetica Neue"/>
                <a:ea typeface="Helvetica Neue"/>
                <a:hlinkClick r:id="rId2"/>
              </a:rPr>
              <a:t>arXiv:1805.04163</a:t>
            </a:r>
            <a:endParaRPr b="0" lang="en-US" sz="2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TextShape 1"/>
          <p:cNvSpPr txBox="1"/>
          <p:nvPr/>
        </p:nvSpPr>
        <p:spPr>
          <a:xfrm>
            <a:off x="967320" y="2247120"/>
            <a:ext cx="2244888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27" name="TextShape 2"/>
          <p:cNvSpPr txBox="1"/>
          <p:nvPr/>
        </p:nvSpPr>
        <p:spPr>
          <a:xfrm>
            <a:off x="23371200" y="13044240"/>
            <a:ext cx="2887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28" name="TextShape 3"/>
          <p:cNvSpPr txBox="1"/>
          <p:nvPr/>
        </p:nvSpPr>
        <p:spPr>
          <a:xfrm>
            <a:off x="2377440" y="194400"/>
            <a:ext cx="1993392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706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Sensitivity to other oscillation parameters</a:t>
            </a:r>
            <a:endParaRPr b="0" lang="en-US" sz="706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TextShape 1"/>
          <p:cNvSpPr txBox="1"/>
          <p:nvPr/>
        </p:nvSpPr>
        <p:spPr>
          <a:xfrm>
            <a:off x="967320" y="2247120"/>
            <a:ext cx="2244888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30" name="TextShape 2"/>
          <p:cNvSpPr txBox="1"/>
          <p:nvPr/>
        </p:nvSpPr>
        <p:spPr>
          <a:xfrm>
            <a:off x="23371200" y="13044240"/>
            <a:ext cx="2887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31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706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Degeneracy  - MO</a:t>
            </a:r>
            <a:endParaRPr b="0" lang="en-US" sz="706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TextShape 1"/>
          <p:cNvSpPr txBox="1"/>
          <p:nvPr/>
        </p:nvSpPr>
        <p:spPr>
          <a:xfrm>
            <a:off x="967320" y="2247120"/>
            <a:ext cx="22448880" cy="49388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Matter effect in the Sun dominant at high energy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transition in probability around a few MeV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Displacement towards lower energy could be explained by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 marL="585720" indent="-58536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Statistical fluctuation ? 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 marL="585720" indent="-58536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Light sterile neutrino ?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 marL="585720" indent="-58536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Non Standard Interaction in the dense Sun ?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Measurement accessible using mPMTs (lower energy threshold)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33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34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Solar neutrinos: upturn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835" name="Image" descr="Image"/>
          <p:cNvPicPr/>
          <p:nvPr/>
        </p:nvPicPr>
        <p:blipFill>
          <a:blip r:embed="rId1"/>
          <a:stretch/>
        </p:blipFill>
        <p:spPr>
          <a:xfrm>
            <a:off x="4121280" y="13362120"/>
            <a:ext cx="452880" cy="293400"/>
          </a:xfrm>
          <a:prstGeom prst="rect">
            <a:avLst/>
          </a:prstGeom>
          <a:ln w="12600">
            <a:noFill/>
          </a:ln>
        </p:spPr>
      </p:pic>
      <p:pic>
        <p:nvPicPr>
          <p:cNvPr id="836" name="page10image64997616.png" descr="page10image64997616.png"/>
          <p:cNvPicPr/>
          <p:nvPr/>
        </p:nvPicPr>
        <p:blipFill>
          <a:blip r:embed="rId2"/>
          <a:stretch/>
        </p:blipFill>
        <p:spPr>
          <a:xfrm>
            <a:off x="711360" y="7886160"/>
            <a:ext cx="8855280" cy="4775400"/>
          </a:xfrm>
          <a:prstGeom prst="rect">
            <a:avLst/>
          </a:prstGeom>
          <a:ln w="12600">
            <a:noFill/>
          </a:ln>
        </p:spPr>
      </p:pic>
      <p:pic>
        <p:nvPicPr>
          <p:cNvPr id="837" name="page10image64996576.png" descr="page10image64996576.png"/>
          <p:cNvPicPr/>
          <p:nvPr/>
        </p:nvPicPr>
        <p:blipFill>
          <a:blip r:embed="rId3"/>
          <a:stretch/>
        </p:blipFill>
        <p:spPr>
          <a:xfrm>
            <a:off x="13970160" y="7213680"/>
            <a:ext cx="8965800" cy="586692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Image" descr="Image"/>
          <p:cNvPicPr/>
          <p:nvPr/>
        </p:nvPicPr>
        <p:blipFill>
          <a:blip r:embed="rId1"/>
          <a:stretch/>
        </p:blipFill>
        <p:spPr>
          <a:xfrm>
            <a:off x="207720" y="2094120"/>
            <a:ext cx="23968440" cy="8572680"/>
          </a:xfrm>
          <a:prstGeom prst="rect">
            <a:avLst/>
          </a:prstGeom>
          <a:ln w="12600">
            <a:noFill/>
          </a:ln>
        </p:spPr>
      </p:pic>
      <p:sp>
        <p:nvSpPr>
          <p:cNvPr id="839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40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mPMT impact on physics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841" name="page11image131945552.png" descr="page11image131945552.png"/>
          <p:cNvPicPr/>
          <p:nvPr/>
        </p:nvPicPr>
        <p:blipFill>
          <a:blip r:embed="rId2"/>
          <a:stretch/>
        </p:blipFill>
        <p:spPr>
          <a:xfrm>
            <a:off x="372960" y="1730520"/>
            <a:ext cx="11801160" cy="8626680"/>
          </a:xfrm>
          <a:prstGeom prst="rect">
            <a:avLst/>
          </a:prstGeom>
          <a:ln w="12600">
            <a:noFill/>
          </a:ln>
        </p:spPr>
      </p:pic>
      <p:sp>
        <p:nvSpPr>
          <p:cNvPr id="842" name="CustomShape 3"/>
          <p:cNvSpPr/>
          <p:nvPr/>
        </p:nvSpPr>
        <p:spPr>
          <a:xfrm>
            <a:off x="373320" y="-6422040"/>
            <a:ext cx="151200" cy="284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843" name="CustomShape 4"/>
          <p:cNvSpPr/>
          <p:nvPr/>
        </p:nvSpPr>
        <p:spPr>
          <a:xfrm>
            <a:off x="3136320" y="2284560"/>
            <a:ext cx="2580840" cy="559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Preliminary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844" name="CustomShape 5"/>
          <p:cNvSpPr/>
          <p:nvPr/>
        </p:nvSpPr>
        <p:spPr>
          <a:xfrm>
            <a:off x="13555800" y="8501760"/>
            <a:ext cx="2580840" cy="559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Preliminary</a:t>
            </a:r>
            <a:endParaRPr b="0" lang="en-US" sz="3000" spc="-1" strike="noStrike">
              <a:latin typeface="Arial"/>
            </a:endParaRPr>
          </a:p>
        </p:txBody>
      </p:sp>
      <p:sp>
        <p:nvSpPr>
          <p:cNvPr id="845" name="CustomShape 6"/>
          <p:cNvSpPr/>
          <p:nvPr/>
        </p:nvSpPr>
        <p:spPr>
          <a:xfrm>
            <a:off x="128160" y="10681200"/>
            <a:ext cx="20352240" cy="1504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Vertex resolution improved w/ mPMT for </a:t>
            </a:r>
            <a:r>
              <a:rPr b="0" lang="en-US" sz="4600" spc="-1" strike="noStrike">
                <a:solidFill>
                  <a:srgbClr val="3333ff"/>
                </a:solidFill>
                <a:latin typeface="Helvetica Neue"/>
                <a:ea typeface="Helvetica Neue"/>
              </a:rPr>
              <a:t>dWall ≤ 8m → FV expansion </a:t>
            </a:r>
            <a:endParaRPr b="0" lang="en-US" sz="46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6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mPMT allows to explore &lt; 5 MeV region. </a:t>
            </a:r>
            <a:endParaRPr b="0" lang="en-US" sz="4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TextShape 1"/>
          <p:cNvSpPr txBox="1"/>
          <p:nvPr/>
        </p:nvSpPr>
        <p:spPr>
          <a:xfrm>
            <a:off x="967320" y="2247120"/>
            <a:ext cx="2244888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1.9 M€ for ID  to be shared btw IN2P3 and CEA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0.7 M€ for OD  to be shared btw IN2P3, CEA and UK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47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48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Digitizer costs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50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Collaboration Organigram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851" name="Image" descr="Image"/>
          <p:cNvPicPr/>
          <p:nvPr/>
        </p:nvPicPr>
        <p:blipFill>
          <a:blip r:embed="rId1"/>
          <a:stretch/>
        </p:blipFill>
        <p:spPr>
          <a:xfrm>
            <a:off x="6095880" y="2070000"/>
            <a:ext cx="12191760" cy="9143640"/>
          </a:xfrm>
          <a:prstGeom prst="rect">
            <a:avLst/>
          </a:prstGeom>
          <a:ln w="12600">
            <a:noFill/>
          </a:ln>
        </p:spPr>
      </p:pic>
      <p:pic>
        <p:nvPicPr>
          <p:cNvPr id="852" name="Rounded Rectangle Rounded rectangle" descr="Rounded Rectangle Rounded rectangle"/>
          <p:cNvPicPr/>
          <p:nvPr/>
        </p:nvPicPr>
        <p:blipFill>
          <a:blip r:embed="rId2"/>
          <a:stretch/>
        </p:blipFill>
        <p:spPr>
          <a:xfrm>
            <a:off x="12420720" y="9597600"/>
            <a:ext cx="1001880" cy="355320"/>
          </a:xfrm>
          <a:prstGeom prst="rect">
            <a:avLst/>
          </a:prstGeom>
          <a:ln>
            <a:noFill/>
          </a:ln>
        </p:spPr>
      </p:pic>
      <p:pic>
        <p:nvPicPr>
          <p:cNvPr id="853" name="Rounded Rectangle Rounded rectangle" descr="Rounded Rectangle Rounded rectangle"/>
          <p:cNvPicPr/>
          <p:nvPr/>
        </p:nvPicPr>
        <p:blipFill>
          <a:blip r:embed="rId3"/>
          <a:stretch/>
        </p:blipFill>
        <p:spPr>
          <a:xfrm>
            <a:off x="13309560" y="3958920"/>
            <a:ext cx="2256840" cy="355320"/>
          </a:xfrm>
          <a:prstGeom prst="rect">
            <a:avLst/>
          </a:prstGeom>
          <a:ln>
            <a:noFill/>
          </a:ln>
        </p:spPr>
      </p:pic>
      <p:pic>
        <p:nvPicPr>
          <p:cNvPr id="854" name="Rounded Rectangle Rounded rectangle" descr="Rounded Rectangle Rounded rectangle"/>
          <p:cNvPicPr/>
          <p:nvPr/>
        </p:nvPicPr>
        <p:blipFill>
          <a:blip r:embed="rId4"/>
          <a:stretch/>
        </p:blipFill>
        <p:spPr>
          <a:xfrm>
            <a:off x="15443280" y="3958920"/>
            <a:ext cx="1920960" cy="355320"/>
          </a:xfrm>
          <a:prstGeom prst="rect">
            <a:avLst/>
          </a:prstGeom>
          <a:ln>
            <a:noFill/>
          </a:ln>
        </p:spPr>
      </p:pic>
      <p:pic>
        <p:nvPicPr>
          <p:cNvPr id="855" name="Rounded Rectangle Rounded rectangle" descr="Rounded Rectangle Rounded rectangle"/>
          <p:cNvPicPr/>
          <p:nvPr/>
        </p:nvPicPr>
        <p:blipFill>
          <a:blip r:embed="rId5"/>
          <a:stretch/>
        </p:blipFill>
        <p:spPr>
          <a:xfrm>
            <a:off x="7239240" y="4619160"/>
            <a:ext cx="1511640" cy="355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57" name="TextShape 2"/>
          <p:cNvSpPr txBox="1"/>
          <p:nvPr/>
        </p:nvSpPr>
        <p:spPr>
          <a:xfrm>
            <a:off x="3108960" y="194400"/>
            <a:ext cx="1956816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Electronics organization for ID B&amp;L 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858" name="Image" descr="Image"/>
          <p:cNvPicPr/>
          <p:nvPr/>
        </p:nvPicPr>
        <p:blipFill>
          <a:blip r:embed="rId1"/>
          <a:stretch/>
        </p:blipFill>
        <p:spPr>
          <a:xfrm>
            <a:off x="4394160" y="2089080"/>
            <a:ext cx="15239520" cy="10756440"/>
          </a:xfrm>
          <a:prstGeom prst="rect">
            <a:avLst/>
          </a:prstGeom>
          <a:ln w="12600">
            <a:noFill/>
          </a:ln>
        </p:spPr>
      </p:pic>
      <p:pic>
        <p:nvPicPr>
          <p:cNvPr id="859" name="Rounded Rectangle Rounded rectangle" descr="Rounded Rectangle Rounded rectangle"/>
          <p:cNvPicPr/>
          <p:nvPr/>
        </p:nvPicPr>
        <p:blipFill>
          <a:blip r:embed="rId2"/>
          <a:stretch/>
        </p:blipFill>
        <p:spPr>
          <a:xfrm>
            <a:off x="12472560" y="12075120"/>
            <a:ext cx="1216080" cy="306000"/>
          </a:xfrm>
          <a:prstGeom prst="rect">
            <a:avLst/>
          </a:prstGeom>
          <a:ln>
            <a:noFill/>
          </a:ln>
        </p:spPr>
      </p:pic>
      <p:pic>
        <p:nvPicPr>
          <p:cNvPr id="860" name="Rounded Rectangle Rounded rectangle" descr="Rounded Rectangle Rounded rectangle"/>
          <p:cNvPicPr/>
          <p:nvPr/>
        </p:nvPicPr>
        <p:blipFill>
          <a:blip r:embed="rId3"/>
          <a:stretch/>
        </p:blipFill>
        <p:spPr>
          <a:xfrm>
            <a:off x="12472560" y="7515720"/>
            <a:ext cx="2507760" cy="306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62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Hyper-Kamiokande schedule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863" name="HKschedule.png" descr="HKschedule.png"/>
          <p:cNvPicPr/>
          <p:nvPr/>
        </p:nvPicPr>
        <p:blipFill>
          <a:blip r:embed="rId1"/>
          <a:stretch/>
        </p:blipFill>
        <p:spPr>
          <a:xfrm>
            <a:off x="3021480" y="5262480"/>
            <a:ext cx="17685360" cy="7786080"/>
          </a:xfrm>
          <a:prstGeom prst="rect">
            <a:avLst/>
          </a:prstGeom>
          <a:ln w="12600">
            <a:noFill/>
          </a:ln>
        </p:spPr>
      </p:pic>
      <p:sp>
        <p:nvSpPr>
          <p:cNvPr id="864" name="CustomShape 3"/>
          <p:cNvSpPr/>
          <p:nvPr/>
        </p:nvSpPr>
        <p:spPr>
          <a:xfrm>
            <a:off x="22793760" y="11755080"/>
            <a:ext cx="1269720" cy="126972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65" name="Line Line" descr="Line Line"/>
          <p:cNvPicPr/>
          <p:nvPr/>
        </p:nvPicPr>
        <p:blipFill>
          <a:blip r:embed="rId2"/>
          <a:stretch/>
        </p:blipFill>
        <p:spPr>
          <a:xfrm rot="11214000">
            <a:off x="4318920" y="7808400"/>
            <a:ext cx="2097360" cy="401040"/>
          </a:xfrm>
          <a:prstGeom prst="rect">
            <a:avLst/>
          </a:prstGeom>
          <a:ln>
            <a:noFill/>
          </a:ln>
        </p:spPr>
      </p:pic>
      <p:grpSp>
        <p:nvGrpSpPr>
          <p:cNvPr id="866" name="Group 4"/>
          <p:cNvGrpSpPr/>
          <p:nvPr/>
        </p:nvGrpSpPr>
        <p:grpSpPr>
          <a:xfrm>
            <a:off x="375480" y="1509480"/>
            <a:ext cx="5545080" cy="3414960"/>
            <a:chOff x="375480" y="1509480"/>
            <a:chExt cx="5545080" cy="3414960"/>
          </a:xfrm>
        </p:grpSpPr>
        <p:grpSp>
          <p:nvGrpSpPr>
            <p:cNvPr id="867" name="Group 5"/>
            <p:cNvGrpSpPr/>
            <p:nvPr/>
          </p:nvGrpSpPr>
          <p:grpSpPr>
            <a:xfrm>
              <a:off x="392760" y="1509480"/>
              <a:ext cx="5527800" cy="3414960"/>
              <a:chOff x="392760" y="1509480"/>
              <a:chExt cx="5527800" cy="3414960"/>
            </a:xfrm>
          </p:grpSpPr>
        </p:grpSp>
        <p:sp>
          <p:nvSpPr>
            <p:cNvPr id="868" name="CustomShape 6"/>
            <p:cNvSpPr/>
            <p:nvPr/>
          </p:nvSpPr>
          <p:spPr>
            <a:xfrm>
              <a:off x="375480" y="1598760"/>
              <a:ext cx="283068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ffffff"/>
                  </a:solidFill>
                  <a:latin typeface="Helvetica Neue"/>
                  <a:ea typeface="Helvetica Neue"/>
                </a:rPr>
                <a:t>May 28 2021</a:t>
              </a:r>
              <a:endParaRPr b="0" lang="en-US" sz="3000" spc="-1" strike="noStrike">
                <a:latin typeface="Arial"/>
              </a:endParaRPr>
            </a:p>
          </p:txBody>
        </p:sp>
      </p:grpSp>
      <p:grpSp>
        <p:nvGrpSpPr>
          <p:cNvPr id="869" name="Group 7"/>
          <p:cNvGrpSpPr/>
          <p:nvPr/>
        </p:nvGrpSpPr>
        <p:grpSpPr>
          <a:xfrm>
            <a:off x="127080" y="6343920"/>
            <a:ext cx="4639320" cy="3564000"/>
            <a:chOff x="127080" y="6343920"/>
            <a:chExt cx="4639320" cy="3564000"/>
          </a:xfrm>
        </p:grpSpPr>
        <p:grpSp>
          <p:nvGrpSpPr>
            <p:cNvPr id="870" name="Group 8"/>
            <p:cNvGrpSpPr/>
            <p:nvPr/>
          </p:nvGrpSpPr>
          <p:grpSpPr>
            <a:xfrm>
              <a:off x="200520" y="6343920"/>
              <a:ext cx="4565880" cy="3564000"/>
              <a:chOff x="200520" y="6343920"/>
              <a:chExt cx="4565880" cy="3564000"/>
            </a:xfrm>
          </p:grpSpPr>
          <p:pic>
            <p:nvPicPr>
              <p:cNvPr id="871" name="Image" descr="Image"/>
              <p:cNvPicPr/>
              <p:nvPr/>
            </p:nvPicPr>
            <p:blipFill>
              <a:blip r:embed="rId3"/>
              <a:stretch/>
            </p:blipFill>
            <p:spPr>
              <a:xfrm>
                <a:off x="327600" y="6432840"/>
                <a:ext cx="4312080" cy="323388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72" name="Image" descr="Image"/>
              <p:cNvPicPr/>
              <p:nvPr/>
            </p:nvPicPr>
            <p:blipFill>
              <a:blip r:embed="rId4"/>
              <a:stretch/>
            </p:blipFill>
            <p:spPr>
              <a:xfrm>
                <a:off x="200520" y="6343920"/>
                <a:ext cx="4565880" cy="356400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873" name="CustomShape 9"/>
            <p:cNvSpPr/>
            <p:nvPr/>
          </p:nvSpPr>
          <p:spPr>
            <a:xfrm>
              <a:off x="127080" y="6450120"/>
              <a:ext cx="261576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March 2021</a:t>
              </a:r>
              <a:endParaRPr b="0" lang="en-US" sz="3000" spc="-1" strike="noStrike">
                <a:latin typeface="Arial"/>
              </a:endParaRPr>
            </a:p>
          </p:txBody>
        </p:sp>
      </p:grpSp>
      <p:pic>
        <p:nvPicPr>
          <p:cNvPr id="874" name="Line Line" descr="Line Line"/>
          <p:cNvPicPr/>
          <p:nvPr/>
        </p:nvPicPr>
        <p:blipFill>
          <a:blip r:embed="rId5"/>
          <a:stretch/>
        </p:blipFill>
        <p:spPr>
          <a:xfrm rot="13500000">
            <a:off x="5664600" y="4905720"/>
            <a:ext cx="831960" cy="401040"/>
          </a:xfrm>
          <a:prstGeom prst="rect">
            <a:avLst/>
          </a:prstGeom>
          <a:ln>
            <a:noFill/>
          </a:ln>
        </p:spPr>
      </p:pic>
      <p:pic>
        <p:nvPicPr>
          <p:cNvPr id="875" name="Line Line" descr="Line Line"/>
          <p:cNvPicPr/>
          <p:nvPr/>
        </p:nvPicPr>
        <p:blipFill>
          <a:blip r:embed="rId6"/>
          <a:stretch/>
        </p:blipFill>
        <p:spPr>
          <a:xfrm rot="18900000">
            <a:off x="16395480" y="4577760"/>
            <a:ext cx="1676160" cy="401040"/>
          </a:xfrm>
          <a:prstGeom prst="rect">
            <a:avLst/>
          </a:prstGeom>
          <a:ln>
            <a:noFill/>
          </a:ln>
        </p:spPr>
      </p:pic>
      <p:grpSp>
        <p:nvGrpSpPr>
          <p:cNvPr id="876" name="Group 10"/>
          <p:cNvGrpSpPr/>
          <p:nvPr/>
        </p:nvGrpSpPr>
        <p:grpSpPr>
          <a:xfrm>
            <a:off x="17775000" y="1403280"/>
            <a:ext cx="4955400" cy="3923640"/>
            <a:chOff x="17775000" y="1403280"/>
            <a:chExt cx="4955400" cy="3923640"/>
          </a:xfrm>
        </p:grpSpPr>
      </p:grpSp>
      <p:sp>
        <p:nvSpPr>
          <p:cNvPr id="877" name="CustomShape 11"/>
          <p:cNvSpPr/>
          <p:nvPr/>
        </p:nvSpPr>
        <p:spPr>
          <a:xfrm>
            <a:off x="18984960" y="1510920"/>
            <a:ext cx="3940200" cy="559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0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First light in 2027</a:t>
            </a:r>
            <a:endParaRPr b="0" lang="en-US" sz="3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261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Conclusions of the 2021 SC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262" name="" descr=""/>
          <p:cNvPicPr/>
          <p:nvPr/>
        </p:nvPicPr>
        <p:blipFill>
          <a:blip r:embed="rId1"/>
          <a:stretch/>
        </p:blipFill>
        <p:spPr>
          <a:xfrm>
            <a:off x="1599840" y="1645920"/>
            <a:ext cx="20894400" cy="5760720"/>
          </a:xfrm>
          <a:prstGeom prst="rect">
            <a:avLst/>
          </a:prstGeom>
          <a:ln>
            <a:noFill/>
          </a:ln>
        </p:spPr>
      </p:pic>
      <p:pic>
        <p:nvPicPr>
          <p:cNvPr id="263" name="" descr=""/>
          <p:cNvPicPr/>
          <p:nvPr/>
        </p:nvPicPr>
        <p:blipFill>
          <a:blip r:embed="rId2"/>
          <a:stretch/>
        </p:blipFill>
        <p:spPr>
          <a:xfrm>
            <a:off x="1382400" y="7589520"/>
            <a:ext cx="20928960" cy="4442040"/>
          </a:xfrm>
          <a:prstGeom prst="rect">
            <a:avLst/>
          </a:prstGeom>
          <a:ln>
            <a:noFill/>
          </a:ln>
        </p:spPr>
      </p:pic>
      <p:sp>
        <p:nvSpPr>
          <p:cNvPr id="264" name="CustomShape 3"/>
          <p:cNvSpPr/>
          <p:nvPr/>
        </p:nvSpPr>
        <p:spPr>
          <a:xfrm>
            <a:off x="5029200" y="11887200"/>
            <a:ext cx="9875520" cy="548640"/>
          </a:xfrm>
          <a:custGeom>
            <a:avLst/>
            <a:gdLst/>
            <a:ahLst/>
            <a:rect l="0" t="0" r="r" b="b"/>
            <a:pathLst>
              <a:path w="27434" h="1525">
                <a:moveTo>
                  <a:pt x="0" y="381"/>
                </a:moveTo>
                <a:lnTo>
                  <a:pt x="20574" y="381"/>
                </a:lnTo>
                <a:lnTo>
                  <a:pt x="20574" y="0"/>
                </a:lnTo>
                <a:lnTo>
                  <a:pt x="27433" y="762"/>
                </a:lnTo>
                <a:lnTo>
                  <a:pt x="20574" y="1524"/>
                </a:lnTo>
                <a:lnTo>
                  <a:pt x="20574" y="1143"/>
                </a:lnTo>
                <a:lnTo>
                  <a:pt x="0" y="1143"/>
                </a:lnTo>
                <a:lnTo>
                  <a:pt x="0" y="381"/>
                </a:lnTo>
              </a:path>
            </a:pathLst>
          </a:custGeom>
          <a:solidFill>
            <a:srgbClr val="ffffff"/>
          </a:solidFill>
          <a:ln>
            <a:solidFill>
              <a:srgbClr val="ed1c2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TextShape 4"/>
          <p:cNvSpPr txBox="1"/>
          <p:nvPr/>
        </p:nvSpPr>
        <p:spPr>
          <a:xfrm>
            <a:off x="15179040" y="11720520"/>
            <a:ext cx="8503920" cy="1172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5400" spc="-1" strike="noStrike">
                <a:solidFill>
                  <a:srgbClr val="ed1c24"/>
                </a:solidFill>
                <a:latin typeface="Arial"/>
              </a:rPr>
              <a:t>RD4HK initiated in 2022</a:t>
            </a:r>
            <a:endParaRPr b="0" lang="en-US" sz="5400" spc="-1" strike="noStrike">
              <a:latin typeface="Arial"/>
            </a:endParaRPr>
          </a:p>
        </p:txBody>
      </p:sp>
      <p:sp>
        <p:nvSpPr>
          <p:cNvPr id="266" name="TextShape 5"/>
          <p:cNvSpPr txBox="1"/>
          <p:nvPr/>
        </p:nvSpPr>
        <p:spPr>
          <a:xfrm>
            <a:off x="1920240" y="6766560"/>
            <a:ext cx="816120" cy="942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6000" spc="-1" strike="noStrike">
                <a:solidFill>
                  <a:srgbClr val="ed1c24"/>
                </a:solidFill>
                <a:latin typeface="Arial"/>
              </a:rPr>
              <a:t>...</a:t>
            </a:r>
            <a:endParaRPr b="0" lang="en-US" sz="6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879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HK schedule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880" name="CustomShape 3"/>
          <p:cNvSpPr/>
          <p:nvPr/>
        </p:nvSpPr>
        <p:spPr>
          <a:xfrm>
            <a:off x="22793760" y="11755080"/>
            <a:ext cx="1269720" cy="126972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1" name="CustomShape 4"/>
          <p:cNvSpPr/>
          <p:nvPr/>
        </p:nvSpPr>
        <p:spPr>
          <a:xfrm>
            <a:off x="6609240" y="2091960"/>
            <a:ext cx="4181040" cy="1229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April-July 2022:</a:t>
            </a:r>
            <a:br/>
            <a:r>
              <a:rPr b="1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Internal review</a:t>
            </a:r>
            <a:endParaRPr b="0" lang="en-US" sz="3700" spc="-1" strike="noStrike">
              <a:latin typeface="Arial"/>
            </a:endParaRPr>
          </a:p>
        </p:txBody>
      </p:sp>
      <p:pic>
        <p:nvPicPr>
          <p:cNvPr id="882" name="Line Line" descr="Line Line"/>
          <p:cNvPicPr/>
          <p:nvPr/>
        </p:nvPicPr>
        <p:blipFill>
          <a:blip r:embed="rId1"/>
          <a:stretch/>
        </p:blipFill>
        <p:spPr>
          <a:xfrm rot="17585400">
            <a:off x="15152040" y="3549240"/>
            <a:ext cx="1114200" cy="401040"/>
          </a:xfrm>
          <a:prstGeom prst="rect">
            <a:avLst/>
          </a:prstGeom>
          <a:ln>
            <a:noFill/>
          </a:ln>
        </p:spPr>
      </p:pic>
      <p:sp>
        <p:nvSpPr>
          <p:cNvPr id="883" name="CustomShape 5"/>
          <p:cNvSpPr/>
          <p:nvPr/>
        </p:nvSpPr>
        <p:spPr>
          <a:xfrm>
            <a:off x="13914720" y="2089800"/>
            <a:ext cx="4671720" cy="1229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Start electronics </a:t>
            </a:r>
            <a:br/>
            <a:r>
              <a:rPr b="1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installation</a:t>
            </a:r>
            <a:endParaRPr b="0" lang="en-US" sz="3700" spc="-1" strike="noStrike">
              <a:latin typeface="Arial"/>
            </a:endParaRPr>
          </a:p>
        </p:txBody>
      </p:sp>
      <p:sp>
        <p:nvSpPr>
          <p:cNvPr id="884" name="CustomShape 6"/>
          <p:cNvSpPr/>
          <p:nvPr/>
        </p:nvSpPr>
        <p:spPr>
          <a:xfrm>
            <a:off x="197640" y="1675800"/>
            <a:ext cx="2830680" cy="5590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00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May 28 2021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885" name="Oval Oval" descr="Oval Oval"/>
          <p:cNvPicPr/>
          <p:nvPr/>
        </p:nvPicPr>
        <p:blipFill>
          <a:blip r:embed="rId2"/>
          <a:stretch/>
        </p:blipFill>
        <p:spPr>
          <a:xfrm>
            <a:off x="6208560" y="1691640"/>
            <a:ext cx="4603320" cy="2030760"/>
          </a:xfrm>
          <a:prstGeom prst="rect">
            <a:avLst/>
          </a:prstGeom>
          <a:ln>
            <a:noFill/>
          </a:ln>
        </p:spPr>
      </p:pic>
      <p:sp>
        <p:nvSpPr>
          <p:cNvPr id="886" name="CustomShape 7"/>
          <p:cNvSpPr/>
          <p:nvPr/>
        </p:nvSpPr>
        <p:spPr>
          <a:xfrm>
            <a:off x="10613520" y="1528200"/>
            <a:ext cx="3527280" cy="23572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Mid 2023:</a:t>
            </a:r>
            <a:br/>
            <a:r>
              <a:rPr b="1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HKROC and </a:t>
            </a:r>
            <a:br/>
            <a:r>
              <a:rPr b="1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time distrib. </a:t>
            </a:r>
            <a:br/>
            <a:r>
              <a:rPr b="1" lang="en-US" sz="37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production</a:t>
            </a:r>
            <a:endParaRPr b="0" lang="en-US" sz="3700" spc="-1" strike="noStrike">
              <a:latin typeface="Arial"/>
            </a:endParaRPr>
          </a:p>
        </p:txBody>
      </p:sp>
      <p:grpSp>
        <p:nvGrpSpPr>
          <p:cNvPr id="887" name="Group 8"/>
          <p:cNvGrpSpPr/>
          <p:nvPr/>
        </p:nvGrpSpPr>
        <p:grpSpPr>
          <a:xfrm>
            <a:off x="1267200" y="9001440"/>
            <a:ext cx="5456880" cy="4232160"/>
            <a:chOff x="1267200" y="9001440"/>
            <a:chExt cx="5456880" cy="4232160"/>
          </a:xfrm>
        </p:grpSpPr>
        <p:grpSp>
          <p:nvGrpSpPr>
            <p:cNvPr id="888" name="Group 9"/>
            <p:cNvGrpSpPr/>
            <p:nvPr/>
          </p:nvGrpSpPr>
          <p:grpSpPr>
            <a:xfrm>
              <a:off x="1267200" y="9001440"/>
              <a:ext cx="5456880" cy="4232160"/>
              <a:chOff x="1267200" y="9001440"/>
              <a:chExt cx="5456880" cy="4232160"/>
            </a:xfrm>
          </p:grpSpPr>
          <p:pic>
            <p:nvPicPr>
              <p:cNvPr id="889" name="Image" descr="Image"/>
              <p:cNvPicPr/>
              <p:nvPr/>
            </p:nvPicPr>
            <p:blipFill>
              <a:blip r:embed="rId3"/>
              <a:stretch/>
            </p:blipFill>
            <p:spPr>
              <a:xfrm>
                <a:off x="1394280" y="9090360"/>
                <a:ext cx="5202720" cy="39020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90" name="Image" descr="Image"/>
              <p:cNvPicPr/>
              <p:nvPr/>
            </p:nvPicPr>
            <p:blipFill>
              <a:blip r:embed="rId4"/>
              <a:stretch/>
            </p:blipFill>
            <p:spPr>
              <a:xfrm>
                <a:off x="1267200" y="9001440"/>
                <a:ext cx="5456880" cy="42321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891" name="Group 10"/>
            <p:cNvGrpSpPr/>
            <p:nvPr/>
          </p:nvGrpSpPr>
          <p:grpSpPr>
            <a:xfrm>
              <a:off x="1565640" y="9253080"/>
              <a:ext cx="4554720" cy="1890720"/>
              <a:chOff x="1565640" y="9253080"/>
              <a:chExt cx="4554720" cy="1890720"/>
            </a:xfrm>
          </p:grpSpPr>
          <p:sp>
            <p:nvSpPr>
              <p:cNvPr id="892" name="CustomShape 11"/>
              <p:cNvSpPr/>
              <p:nvPr/>
            </p:nvSpPr>
            <p:spPr>
              <a:xfrm>
                <a:off x="1578600" y="9253080"/>
                <a:ext cx="4529160" cy="1014480"/>
              </a:xfrm>
              <a:custGeom>
                <a:avLst/>
                <a:gdLst/>
                <a:ahLst/>
                <a:rect l="l" t="t" r="r" b="b"/>
                <a:pathLst>
                  <a:path w="21600" h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1" lang="en-US" sz="30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First 2000 PMT March 2021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893" name="First 2000 PMT March 2021 First 2000 PMT March 2021" descr="First 2000 PMT March 2021 First 2000 PMT March 2021"/>
              <p:cNvPicPr/>
              <p:nvPr/>
            </p:nvPicPr>
            <p:blipFill>
              <a:blip r:embed="rId5"/>
              <a:stretch/>
            </p:blipFill>
            <p:spPr>
              <a:xfrm>
                <a:off x="1565640" y="9404280"/>
                <a:ext cx="4554720" cy="17395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894" name="Group 12"/>
          <p:cNvGrpSpPr/>
          <p:nvPr/>
        </p:nvGrpSpPr>
        <p:grpSpPr>
          <a:xfrm>
            <a:off x="30960" y="379800"/>
            <a:ext cx="5527800" cy="3414960"/>
            <a:chOff x="30960" y="379800"/>
            <a:chExt cx="5527800" cy="3414960"/>
          </a:xfrm>
        </p:grpSpPr>
        <p:grpSp>
          <p:nvGrpSpPr>
            <p:cNvPr id="895" name="Group 13"/>
            <p:cNvGrpSpPr/>
            <p:nvPr/>
          </p:nvGrpSpPr>
          <p:grpSpPr>
            <a:xfrm>
              <a:off x="30960" y="379800"/>
              <a:ext cx="5527800" cy="3414960"/>
              <a:chOff x="30960" y="379800"/>
              <a:chExt cx="5527800" cy="3414960"/>
            </a:xfrm>
          </p:grpSpPr>
        </p:grpSp>
        <p:grpSp>
          <p:nvGrpSpPr>
            <p:cNvPr id="896" name="Group 14"/>
            <p:cNvGrpSpPr/>
            <p:nvPr/>
          </p:nvGrpSpPr>
          <p:grpSpPr>
            <a:xfrm>
              <a:off x="465480" y="406800"/>
              <a:ext cx="2416680" cy="1890720"/>
              <a:chOff x="465480" y="406800"/>
              <a:chExt cx="2416680" cy="1890720"/>
            </a:xfrm>
          </p:grpSpPr>
          <p:sp>
            <p:nvSpPr>
              <p:cNvPr id="897" name="CustomShape 15"/>
              <p:cNvSpPr/>
              <p:nvPr/>
            </p:nvSpPr>
            <p:spPr>
              <a:xfrm>
                <a:off x="478080" y="406800"/>
                <a:ext cx="2391120" cy="1014480"/>
              </a:xfrm>
              <a:custGeom>
                <a:avLst/>
                <a:gdLst/>
                <a:ahLst/>
                <a:rect l="l" t="t" r="r" b="b"/>
                <a:pathLst>
                  <a:path w="21600" h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1" lang="en-US" sz="30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May 28 2021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898" name="May 28 2021 May 28 2021" descr="May 28 2021 May 28 2021"/>
              <p:cNvPicPr/>
              <p:nvPr/>
            </p:nvPicPr>
            <p:blipFill>
              <a:blip r:embed="rId6"/>
              <a:stretch/>
            </p:blipFill>
            <p:spPr>
              <a:xfrm>
                <a:off x="465480" y="558000"/>
                <a:ext cx="2416680" cy="17395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899" name="Group 16"/>
          <p:cNvGrpSpPr/>
          <p:nvPr/>
        </p:nvGrpSpPr>
        <p:grpSpPr>
          <a:xfrm>
            <a:off x="2601360" y="4195080"/>
            <a:ext cx="19792080" cy="4253760"/>
            <a:chOff x="2601360" y="4195080"/>
            <a:chExt cx="19792080" cy="4253760"/>
          </a:xfrm>
        </p:grpSpPr>
        <p:sp>
          <p:nvSpPr>
            <p:cNvPr id="900" name="CustomShape 17"/>
            <p:cNvSpPr/>
            <p:nvPr/>
          </p:nvSpPr>
          <p:spPr>
            <a:xfrm>
              <a:off x="2602440" y="4195080"/>
              <a:ext cx="19784880" cy="560160"/>
            </a:xfrm>
            <a:prstGeom prst="rect">
              <a:avLst/>
            </a:prstGeom>
            <a:solidFill>
              <a:srgbClr val="d5d5d5"/>
            </a:solidFill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1" name="Line 18"/>
            <p:cNvSpPr/>
            <p:nvPr/>
          </p:nvSpPr>
          <p:spPr>
            <a:xfrm flipV="1">
              <a:off x="2012040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02" name="CustomShape 19"/>
            <p:cNvSpPr/>
            <p:nvPr/>
          </p:nvSpPr>
          <p:spPr>
            <a:xfrm>
              <a:off x="315288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2020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903" name="CustomShape 20"/>
            <p:cNvSpPr/>
            <p:nvPr/>
          </p:nvSpPr>
          <p:spPr>
            <a:xfrm>
              <a:off x="541332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2021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904" name="CustomShape 21"/>
            <p:cNvSpPr/>
            <p:nvPr/>
          </p:nvSpPr>
          <p:spPr>
            <a:xfrm>
              <a:off x="767412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2022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905" name="CustomShape 22"/>
            <p:cNvSpPr/>
            <p:nvPr/>
          </p:nvSpPr>
          <p:spPr>
            <a:xfrm>
              <a:off x="1002708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2023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906" name="CustomShape 23"/>
            <p:cNvSpPr/>
            <p:nvPr/>
          </p:nvSpPr>
          <p:spPr>
            <a:xfrm>
              <a:off x="1210284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2024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907" name="CustomShape 24"/>
            <p:cNvSpPr/>
            <p:nvPr/>
          </p:nvSpPr>
          <p:spPr>
            <a:xfrm>
              <a:off x="1417824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2025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908" name="CustomShape 25"/>
            <p:cNvSpPr/>
            <p:nvPr/>
          </p:nvSpPr>
          <p:spPr>
            <a:xfrm>
              <a:off x="1625400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2026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909" name="CustomShape 26"/>
            <p:cNvSpPr/>
            <p:nvPr/>
          </p:nvSpPr>
          <p:spPr>
            <a:xfrm>
              <a:off x="1841580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2027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910" name="CustomShape 27"/>
            <p:cNvSpPr/>
            <p:nvPr/>
          </p:nvSpPr>
          <p:spPr>
            <a:xfrm>
              <a:off x="17872560" y="4782240"/>
              <a:ext cx="141660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61d83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Commis.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911" name="CustomShape 28"/>
            <p:cNvSpPr/>
            <p:nvPr/>
          </p:nvSpPr>
          <p:spPr>
            <a:xfrm>
              <a:off x="19269720" y="4782240"/>
              <a:ext cx="3100320" cy="2805120"/>
            </a:xfrm>
            <a:prstGeom prst="rightArrow">
              <a:avLst>
                <a:gd name="adj1" fmla="val 55923"/>
                <a:gd name="adj2" fmla="val 38670"/>
              </a:avLst>
            </a:prstGeom>
            <a:solidFill>
              <a:srgbClr val="61d83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34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Operations</a:t>
              </a:r>
              <a:endParaRPr b="0" lang="en-US" sz="3400" spc="-1" strike="noStrike">
                <a:latin typeface="Arial"/>
              </a:endParaRPr>
            </a:p>
          </p:txBody>
        </p:sp>
        <p:sp>
          <p:nvSpPr>
            <p:cNvPr id="912" name="CustomShape 29"/>
            <p:cNvSpPr/>
            <p:nvPr/>
          </p:nvSpPr>
          <p:spPr>
            <a:xfrm>
              <a:off x="17872560" y="5988960"/>
              <a:ext cx="141660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00a2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Water</a:t>
              </a:r>
              <a:br/>
              <a:r>
                <a:rPr b="0" lang="en-US" sz="20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 filling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913" name="CustomShape 30"/>
            <p:cNvSpPr/>
            <p:nvPr/>
          </p:nvSpPr>
          <p:spPr>
            <a:xfrm>
              <a:off x="2076408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2028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914" name="Line 31"/>
            <p:cNvSpPr/>
            <p:nvPr/>
          </p:nvSpPr>
          <p:spPr>
            <a:xfrm flipV="1">
              <a:off x="486396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5" name="Line 32"/>
            <p:cNvSpPr/>
            <p:nvPr/>
          </p:nvSpPr>
          <p:spPr>
            <a:xfrm flipV="1">
              <a:off x="712440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6" name="Line 33"/>
            <p:cNvSpPr/>
            <p:nvPr/>
          </p:nvSpPr>
          <p:spPr>
            <a:xfrm flipV="1">
              <a:off x="938520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7" name="Line 34"/>
            <p:cNvSpPr/>
            <p:nvPr/>
          </p:nvSpPr>
          <p:spPr>
            <a:xfrm flipV="1">
              <a:off x="1164564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8" name="Line 35"/>
            <p:cNvSpPr/>
            <p:nvPr/>
          </p:nvSpPr>
          <p:spPr>
            <a:xfrm flipV="1">
              <a:off x="1579680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9" name="Line 36"/>
            <p:cNvSpPr/>
            <p:nvPr/>
          </p:nvSpPr>
          <p:spPr>
            <a:xfrm flipV="1">
              <a:off x="1787256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0" name="Line 37"/>
            <p:cNvSpPr/>
            <p:nvPr/>
          </p:nvSpPr>
          <p:spPr>
            <a:xfrm flipV="1">
              <a:off x="1372140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1" name="Line 38"/>
            <p:cNvSpPr/>
            <p:nvPr/>
          </p:nvSpPr>
          <p:spPr>
            <a:xfrm flipV="1">
              <a:off x="260316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2" name="Line 39"/>
            <p:cNvSpPr/>
            <p:nvPr/>
          </p:nvSpPr>
          <p:spPr>
            <a:xfrm flipV="1">
              <a:off x="2239344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3" name="CustomShape 40"/>
            <p:cNvSpPr/>
            <p:nvPr/>
          </p:nvSpPr>
          <p:spPr>
            <a:xfrm>
              <a:off x="19183680" y="5995800"/>
              <a:ext cx="405720" cy="38592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c66"/>
            </a:solidFill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4" name="CustomShape 41"/>
            <p:cNvSpPr/>
            <p:nvPr/>
          </p:nvSpPr>
          <p:spPr>
            <a:xfrm>
              <a:off x="15453000" y="7119000"/>
              <a:ext cx="244476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ff8dc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Electronics installation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925" name="CustomShape 42"/>
            <p:cNvSpPr/>
            <p:nvPr/>
          </p:nvSpPr>
          <p:spPr>
            <a:xfrm>
              <a:off x="9378000" y="7119000"/>
              <a:ext cx="602568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ff8dc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5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Electronics production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926" name="CustomShape 43"/>
            <p:cNvSpPr/>
            <p:nvPr/>
          </p:nvSpPr>
          <p:spPr>
            <a:xfrm>
              <a:off x="2601360" y="7119000"/>
              <a:ext cx="672228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ff8dc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6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Electronics R&amp;D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927" name="CustomShape 44"/>
            <p:cNvSpPr/>
            <p:nvPr/>
          </p:nvSpPr>
          <p:spPr>
            <a:xfrm>
              <a:off x="3098880" y="4782240"/>
              <a:ext cx="233784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ee230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6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Geo survey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928" name="CustomShape 45"/>
            <p:cNvSpPr/>
            <p:nvPr/>
          </p:nvSpPr>
          <p:spPr>
            <a:xfrm>
              <a:off x="5450040" y="4782240"/>
              <a:ext cx="253188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ee230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6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Tunnel constr.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929" name="CustomShape 46"/>
            <p:cNvSpPr/>
            <p:nvPr/>
          </p:nvSpPr>
          <p:spPr>
            <a:xfrm>
              <a:off x="8026560" y="4782240"/>
              <a:ext cx="570708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ee230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6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Cavern excavation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930" name="CustomShape 47"/>
            <p:cNvSpPr/>
            <p:nvPr/>
          </p:nvSpPr>
          <p:spPr>
            <a:xfrm>
              <a:off x="13708800" y="4782240"/>
              <a:ext cx="210060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ee230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5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Tank constr.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931" name="CustomShape 48"/>
            <p:cNvSpPr/>
            <p:nvPr/>
          </p:nvSpPr>
          <p:spPr>
            <a:xfrm>
              <a:off x="15789600" y="4782240"/>
              <a:ext cx="210060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ee230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5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PMT install.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932" name="CustomShape 49"/>
            <p:cNvSpPr/>
            <p:nvPr/>
          </p:nvSpPr>
          <p:spPr>
            <a:xfrm>
              <a:off x="4851720" y="5988960"/>
              <a:ext cx="1269144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99195e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6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PMT production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933" name="CustomShape 50"/>
            <p:cNvSpPr/>
            <p:nvPr/>
          </p:nvSpPr>
          <p:spPr>
            <a:xfrm>
              <a:off x="5552640" y="6434640"/>
              <a:ext cx="405720" cy="38592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c66"/>
            </a:solidFill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4" name="Line 51"/>
            <p:cNvSpPr/>
            <p:nvPr/>
          </p:nvSpPr>
          <p:spPr>
            <a:xfrm>
              <a:off x="2604240" y="8436240"/>
              <a:ext cx="19780920" cy="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5" name="CustomShape 52"/>
            <p:cNvSpPr/>
            <p:nvPr/>
          </p:nvSpPr>
          <p:spPr>
            <a:xfrm>
              <a:off x="5958720" y="5520240"/>
              <a:ext cx="405720" cy="38592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c66"/>
            </a:solidFill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936" name="Group 53"/>
          <p:cNvGrpSpPr/>
          <p:nvPr/>
        </p:nvGrpSpPr>
        <p:grpSpPr>
          <a:xfrm>
            <a:off x="19297080" y="118800"/>
            <a:ext cx="5041440" cy="4006800"/>
            <a:chOff x="19297080" y="118800"/>
            <a:chExt cx="5041440" cy="4006800"/>
          </a:xfrm>
        </p:grpSpPr>
        <p:grpSp>
          <p:nvGrpSpPr>
            <p:cNvPr id="937" name="Group 54"/>
            <p:cNvGrpSpPr/>
            <p:nvPr/>
          </p:nvGrpSpPr>
          <p:grpSpPr>
            <a:xfrm>
              <a:off x="19297080" y="201960"/>
              <a:ext cx="4955400" cy="3923640"/>
              <a:chOff x="19297080" y="201960"/>
              <a:chExt cx="4955400" cy="3923640"/>
            </a:xfrm>
          </p:grpSpPr>
        </p:grpSp>
        <p:grpSp>
          <p:nvGrpSpPr>
            <p:cNvPr id="938" name="Group 55"/>
            <p:cNvGrpSpPr/>
            <p:nvPr/>
          </p:nvGrpSpPr>
          <p:grpSpPr>
            <a:xfrm>
              <a:off x="20398320" y="118800"/>
              <a:ext cx="3940200" cy="1055520"/>
              <a:chOff x="20398320" y="118800"/>
              <a:chExt cx="3940200" cy="1055520"/>
            </a:xfrm>
          </p:grpSpPr>
          <p:sp>
            <p:nvSpPr>
              <p:cNvPr id="939" name="CustomShape 56"/>
              <p:cNvSpPr/>
              <p:nvPr/>
            </p:nvSpPr>
            <p:spPr>
              <a:xfrm>
                <a:off x="20398320" y="487080"/>
                <a:ext cx="3940200" cy="5590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1" lang="en-US" sz="30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First light in 2027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940" name="First light in 2027 First light in 2027" descr="First light in 2027 First light in 2027"/>
              <p:cNvPicPr/>
              <p:nvPr/>
            </p:nvPicPr>
            <p:blipFill>
              <a:blip r:embed="rId7"/>
              <a:stretch/>
            </p:blipFill>
            <p:spPr>
              <a:xfrm>
                <a:off x="20741040" y="118800"/>
                <a:ext cx="3254760" cy="10555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941" name="Line Line" descr="Line Line"/>
          <p:cNvPicPr/>
          <p:nvPr/>
        </p:nvPicPr>
        <p:blipFill>
          <a:blip r:embed="rId8"/>
          <a:stretch/>
        </p:blipFill>
        <p:spPr>
          <a:xfrm rot="16200000">
            <a:off x="7857000" y="3787200"/>
            <a:ext cx="987120" cy="401040"/>
          </a:xfrm>
          <a:prstGeom prst="rect">
            <a:avLst/>
          </a:prstGeom>
          <a:ln>
            <a:noFill/>
          </a:ln>
        </p:spPr>
      </p:pic>
      <p:pic>
        <p:nvPicPr>
          <p:cNvPr id="942" name="Line Line" descr="Line Line"/>
          <p:cNvPicPr/>
          <p:nvPr/>
        </p:nvPicPr>
        <p:blipFill>
          <a:blip r:embed="rId9"/>
          <a:stretch/>
        </p:blipFill>
        <p:spPr>
          <a:xfrm rot="18692400">
            <a:off x="10166400" y="3540600"/>
            <a:ext cx="1274040" cy="401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44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Tunnel construction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945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2677320" y="1978560"/>
            <a:ext cx="19028880" cy="10703520"/>
          </a:xfrm>
          <a:prstGeom prst="rect">
            <a:avLst/>
          </a:prstGeom>
          <a:ln>
            <a:noFill/>
          </a:ln>
        </p:spPr>
      </p:pic>
      <p:grpSp>
        <p:nvGrpSpPr>
          <p:cNvPr id="946" name="Group 3"/>
          <p:cNvGrpSpPr/>
          <p:nvPr/>
        </p:nvGrpSpPr>
        <p:grpSpPr>
          <a:xfrm>
            <a:off x="18504360" y="2140200"/>
            <a:ext cx="2813760" cy="1055520"/>
            <a:chOff x="18504360" y="2140200"/>
            <a:chExt cx="2813760" cy="1055520"/>
          </a:xfrm>
        </p:grpSpPr>
        <p:sp>
          <p:nvSpPr>
            <p:cNvPr id="947" name="CustomShape 4"/>
            <p:cNvSpPr/>
            <p:nvPr/>
          </p:nvSpPr>
          <p:spPr>
            <a:xfrm>
              <a:off x="18504360" y="2508840"/>
              <a:ext cx="2813760" cy="5590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August 2021</a:t>
              </a:r>
              <a:endParaRPr b="0" lang="en-US" sz="3000" spc="-1" strike="noStrike">
                <a:latin typeface="Arial"/>
              </a:endParaRPr>
            </a:p>
          </p:txBody>
        </p:sp>
        <p:pic>
          <p:nvPicPr>
            <p:cNvPr id="948" name="August 2021 August 2021" descr="August 2021 August 2021"/>
            <p:cNvPicPr/>
            <p:nvPr/>
          </p:nvPicPr>
          <p:blipFill>
            <a:blip r:embed="rId4"/>
            <a:stretch/>
          </p:blipFill>
          <p:spPr>
            <a:xfrm>
              <a:off x="18709920" y="2140200"/>
              <a:ext cx="2402280" cy="105552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2742" fill="hold"/>
                                        <p:tgtEl>
                                          <p:spTgt spid="9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" restart="whenNotActive" nodeType="interactiveSeq" fill="hold">
                <p:stCondLst>
                  <p:cond delay="0" evt="onClick">
                    <p:tgtEl>
                      <p:spTgt spid="945"/>
                    </p:tgtEl>
                  </p:cond>
                </p:stCondLst>
                <p:childTnLst>
                  <p:par>
                    <p:cTn id="8" fill="hold">
                      <p:stCondLst>
                        <p:cond delay="0" evt="onClick">
                          <p:tgtEl>
                            <p:spTgt spid="945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50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Computing timeline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951" name="Image" descr="Image"/>
          <p:cNvPicPr/>
          <p:nvPr/>
        </p:nvPicPr>
        <p:blipFill>
          <a:blip r:embed="rId1"/>
          <a:stretch/>
        </p:blipFill>
        <p:spPr>
          <a:xfrm>
            <a:off x="5187240" y="2068920"/>
            <a:ext cx="14009400" cy="10522800"/>
          </a:xfrm>
          <a:prstGeom prst="rect">
            <a:avLst/>
          </a:prstGeom>
          <a:ln w="126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TextShape 1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53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Rb atomic clock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954" name="Picture 4" descr="Picture 4"/>
          <p:cNvPicPr/>
          <p:nvPr/>
        </p:nvPicPr>
        <p:blipFill>
          <a:blip r:embed="rId1"/>
          <a:stretch/>
        </p:blipFill>
        <p:spPr>
          <a:xfrm>
            <a:off x="24472440" y="1558080"/>
            <a:ext cx="8297640" cy="6665400"/>
          </a:xfrm>
          <a:prstGeom prst="rect">
            <a:avLst/>
          </a:prstGeom>
          <a:ln w="12600">
            <a:noFill/>
          </a:ln>
        </p:spPr>
      </p:pic>
      <p:grpSp>
        <p:nvGrpSpPr>
          <p:cNvPr id="955" name="Group 3"/>
          <p:cNvGrpSpPr/>
          <p:nvPr/>
        </p:nvGrpSpPr>
        <p:grpSpPr>
          <a:xfrm>
            <a:off x="13595040" y="846000"/>
            <a:ext cx="9988560" cy="4122720"/>
            <a:chOff x="13595040" y="846000"/>
            <a:chExt cx="9988560" cy="4122720"/>
          </a:xfrm>
        </p:grpSpPr>
        <p:sp>
          <p:nvSpPr>
            <p:cNvPr id="956" name="CustomShape 4"/>
            <p:cNvSpPr/>
            <p:nvPr/>
          </p:nvSpPr>
          <p:spPr>
            <a:xfrm rot="13620000">
              <a:off x="13972680" y="2089440"/>
              <a:ext cx="1828440" cy="18284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4472c4"/>
            </a:solidFill>
            <a:ln w="25560">
              <a:solidFill>
                <a:srgbClr val="32538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7" name="CustomShape 5"/>
            <p:cNvSpPr/>
            <p:nvPr/>
          </p:nvSpPr>
          <p:spPr>
            <a:xfrm>
              <a:off x="13924440" y="2647800"/>
              <a:ext cx="1950480" cy="1035720"/>
            </a:xfrm>
            <a:custGeom>
              <a:avLst/>
              <a:gdLst/>
              <a:ahLst/>
              <a:rect l="l" t="t" r="r" b="b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800" spc="-1" strike="noStrike">
                  <a:solidFill>
                    <a:srgbClr val="ffffff"/>
                  </a:solidFill>
                  <a:latin typeface="Calibri"/>
                  <a:ea typeface="Calibri"/>
                </a:rPr>
                <a:t>Rb-87 lamp</a:t>
              </a:r>
              <a:endParaRPr b="0" lang="en-US" sz="2800" spc="-1" strike="noStrike">
                <a:latin typeface="Arial"/>
              </a:endParaRPr>
            </a:p>
          </p:txBody>
        </p:sp>
        <p:grpSp>
          <p:nvGrpSpPr>
            <p:cNvPr id="958" name="Group 6"/>
            <p:cNvGrpSpPr/>
            <p:nvPr/>
          </p:nvGrpSpPr>
          <p:grpSpPr>
            <a:xfrm>
              <a:off x="16093800" y="1825920"/>
              <a:ext cx="761760" cy="2374560"/>
              <a:chOff x="16093800" y="1825920"/>
              <a:chExt cx="761760" cy="2374560"/>
            </a:xfrm>
          </p:grpSpPr>
          <p:sp>
            <p:nvSpPr>
              <p:cNvPr id="959" name="CustomShape 7"/>
              <p:cNvSpPr/>
              <p:nvPr/>
            </p:nvSpPr>
            <p:spPr>
              <a:xfrm rot="16200000">
                <a:off x="15287400" y="2632320"/>
                <a:ext cx="2374560" cy="7617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2700"/>
                    </a:moveTo>
                    <a:cubicBezTo>
                      <a:pt x="0" y="1209"/>
                      <a:pt x="4835" y="0"/>
                      <a:pt x="10800" y="0"/>
                    </a:cubicBezTo>
                    <a:cubicBezTo>
                      <a:pt x="16765" y="0"/>
                      <a:pt x="21600" y="1209"/>
                      <a:pt x="21600" y="2700"/>
                    </a:cubicBezTo>
                    <a:lnTo>
                      <a:pt x="21600" y="18900"/>
                    </a:lnTo>
                    <a:cubicBezTo>
                      <a:pt x="21600" y="20391"/>
                      <a:pt x="16765" y="21600"/>
                      <a:pt x="10800" y="21600"/>
                    </a:cubicBezTo>
                    <a:cubicBezTo>
                      <a:pt x="4835" y="21600"/>
                      <a:pt x="0" y="20391"/>
                      <a:pt x="0" y="18900"/>
                    </a:cubicBezTo>
                    <a:close/>
                  </a:path>
                </a:pathLst>
              </a:custGeom>
              <a:solidFill>
                <a:srgbClr val="ff0000"/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60" name="CustomShape 8"/>
              <p:cNvSpPr/>
              <p:nvPr/>
            </p:nvSpPr>
            <p:spPr>
              <a:xfrm rot="16200000">
                <a:off x="15001560" y="2918160"/>
                <a:ext cx="2374560" cy="190080"/>
              </a:xfrm>
              <a:prstGeom prst="ellipse">
                <a:avLst/>
              </a:prstGeom>
              <a:solidFill>
                <a:srgbClr val="ffffff">
                  <a:alpha val="40000"/>
                </a:srgbClr>
              </a:solidFill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61" name="CustomShape 9"/>
              <p:cNvSpPr/>
              <p:nvPr/>
            </p:nvSpPr>
            <p:spPr>
              <a:xfrm rot="16200000">
                <a:off x="15287400" y="2632320"/>
                <a:ext cx="2374560" cy="7617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21600" y="2700"/>
                    </a:moveTo>
                    <a:cubicBezTo>
                      <a:pt x="21600" y="4191"/>
                      <a:pt x="16765" y="5400"/>
                      <a:pt x="10800" y="5400"/>
                    </a:cubicBezTo>
                    <a:cubicBezTo>
                      <a:pt x="4835" y="5400"/>
                      <a:pt x="0" y="4191"/>
                      <a:pt x="0" y="2700"/>
                    </a:cubicBezTo>
                    <a:cubicBezTo>
                      <a:pt x="0" y="1209"/>
                      <a:pt x="4835" y="0"/>
                      <a:pt x="10800" y="0"/>
                    </a:cubicBezTo>
                    <a:cubicBezTo>
                      <a:pt x="16765" y="0"/>
                      <a:pt x="21600" y="1209"/>
                      <a:pt x="21600" y="2700"/>
                    </a:cubicBezTo>
                    <a:lnTo>
                      <a:pt x="21600" y="18900"/>
                    </a:lnTo>
                    <a:cubicBezTo>
                      <a:pt x="21600" y="20391"/>
                      <a:pt x="16765" y="21600"/>
                      <a:pt x="10800" y="21600"/>
                    </a:cubicBezTo>
                    <a:cubicBezTo>
                      <a:pt x="4835" y="21600"/>
                      <a:pt x="0" y="20391"/>
                      <a:pt x="0" y="18900"/>
                    </a:cubicBezTo>
                    <a:lnTo>
                      <a:pt x="0" y="2700"/>
                    </a:lnTo>
                  </a:path>
                </a:pathLst>
              </a:custGeom>
              <a:noFill/>
              <a:ln w="25560">
                <a:solidFill>
                  <a:srgbClr val="32538f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962" name="CustomShape 10"/>
            <p:cNvSpPr/>
            <p:nvPr/>
          </p:nvSpPr>
          <p:spPr>
            <a:xfrm>
              <a:off x="15550200" y="4165560"/>
              <a:ext cx="2066400" cy="563400"/>
            </a:xfrm>
            <a:custGeom>
              <a:avLst/>
              <a:gdLst/>
              <a:ahLst/>
              <a:rect l="l" t="t" r="r" b="b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5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Rb-87 filter</a:t>
              </a:r>
              <a:endParaRPr b="0" lang="en-US" sz="2500" spc="-1" strike="noStrike">
                <a:latin typeface="Arial"/>
              </a:endParaRPr>
            </a:p>
          </p:txBody>
        </p:sp>
        <p:grpSp>
          <p:nvGrpSpPr>
            <p:cNvPr id="963" name="Group 11"/>
            <p:cNvGrpSpPr/>
            <p:nvPr/>
          </p:nvGrpSpPr>
          <p:grpSpPr>
            <a:xfrm>
              <a:off x="17522280" y="2146320"/>
              <a:ext cx="2488680" cy="1815840"/>
              <a:chOff x="17522280" y="2146320"/>
              <a:chExt cx="2488680" cy="1815840"/>
            </a:xfrm>
          </p:grpSpPr>
          <p:sp>
            <p:nvSpPr>
              <p:cNvPr id="964" name="CustomShape 12"/>
              <p:cNvSpPr/>
              <p:nvPr/>
            </p:nvSpPr>
            <p:spPr>
              <a:xfrm>
                <a:off x="17522280" y="2146320"/>
                <a:ext cx="2488680" cy="1815840"/>
              </a:xfrm>
              <a:prstGeom prst="ellipse">
                <a:avLst/>
              </a:prstGeom>
              <a:solidFill>
                <a:srgbClr val="4472c4"/>
              </a:solidFill>
              <a:ln w="25560">
                <a:solidFill>
                  <a:srgbClr val="32538f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65" name="CustomShape 13"/>
              <p:cNvSpPr/>
              <p:nvPr/>
            </p:nvSpPr>
            <p:spPr>
              <a:xfrm>
                <a:off x="17991000" y="2414880"/>
                <a:ext cx="1551600" cy="1279440"/>
              </a:xfrm>
              <a:custGeom>
                <a:avLst/>
                <a:gdLst/>
                <a:ahLst/>
                <a:rect l="l" t="t" r="r" b="b"/>
                <a:pathLst>
                  <a:path w="21600" h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tIns="91440" bIns="9144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3600" spc="-1" strike="noStrike">
                    <a:solidFill>
                      <a:srgbClr val="ffffff"/>
                    </a:solidFill>
                    <a:latin typeface="Calibri"/>
                    <a:ea typeface="Calibri"/>
                  </a:rPr>
                  <a:t>Rb-87 cell</a:t>
                </a:r>
                <a:endParaRPr b="0" lang="en-US" sz="3600" spc="-1" strike="noStrike">
                  <a:latin typeface="Arial"/>
                </a:endParaRPr>
              </a:p>
            </p:txBody>
          </p:sp>
        </p:grpSp>
        <p:sp>
          <p:nvSpPr>
            <p:cNvPr id="966" name="CustomShape 14"/>
            <p:cNvSpPr/>
            <p:nvPr/>
          </p:nvSpPr>
          <p:spPr>
            <a:xfrm>
              <a:off x="21519000" y="3994200"/>
              <a:ext cx="1877760" cy="974520"/>
            </a:xfrm>
            <a:custGeom>
              <a:avLst/>
              <a:gdLst/>
              <a:ahLst/>
              <a:rect l="l" t="t" r="r" b="b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6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Photosensor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967" name="CustomShape 15"/>
            <p:cNvSpPr/>
            <p:nvPr/>
          </p:nvSpPr>
          <p:spPr>
            <a:xfrm>
              <a:off x="17293680" y="1981080"/>
              <a:ext cx="2984040" cy="2222280"/>
            </a:xfrm>
            <a:prstGeom prst="rect">
              <a:avLst/>
            </a:prstGeom>
            <a:noFill/>
            <a:ln w="114480">
              <a:solidFill>
                <a:srgbClr val="32538f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8" name="CustomShape 16"/>
            <p:cNvSpPr/>
            <p:nvPr/>
          </p:nvSpPr>
          <p:spPr>
            <a:xfrm>
              <a:off x="17004240" y="846000"/>
              <a:ext cx="3525120" cy="1065960"/>
            </a:xfrm>
            <a:custGeom>
              <a:avLst/>
              <a:gdLst/>
              <a:ahLst/>
              <a:rect l="l" t="t" r="r" b="b"/>
              <a:pathLst>
                <a:path w="21600" h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9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Microwaves oven </a:t>
              </a:r>
              <a:br/>
              <a:r>
                <a:rPr b="0" lang="en-US" sz="2900" spc="-1" strike="noStrike">
                  <a:solidFill>
                    <a:srgbClr val="000000"/>
                  </a:solidFill>
                  <a:latin typeface="Calibri"/>
                  <a:ea typeface="Calibri"/>
                </a:rPr>
                <a:t>@ 6.8347 GHz</a:t>
              </a:r>
              <a:endParaRPr b="0" lang="en-US" sz="2900" spc="-1" strike="noStrike">
                <a:latin typeface="Arial"/>
              </a:endParaRPr>
            </a:p>
          </p:txBody>
        </p:sp>
        <p:sp>
          <p:nvSpPr>
            <p:cNvPr id="969" name="CustomShape 17"/>
            <p:cNvSpPr/>
            <p:nvPr/>
          </p:nvSpPr>
          <p:spPr>
            <a:xfrm rot="13620000">
              <a:off x="21376800" y="2203920"/>
              <a:ext cx="1828440" cy="182844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4400" y="0"/>
                    <a:pt x="18000" y="0"/>
                    <a:pt x="21600" y="0"/>
                  </a:cubicBezTo>
                  <a:cubicBezTo>
                    <a:pt x="21600" y="3600"/>
                    <a:pt x="21600" y="7200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solidFill>
              <a:srgbClr val="ed7d31"/>
            </a:solidFill>
            <a:ln w="25560">
              <a:solidFill>
                <a:srgbClr val="843c0b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70" name="CustomShape 18"/>
          <p:cNvSpPr/>
          <p:nvPr/>
        </p:nvSpPr>
        <p:spPr>
          <a:xfrm>
            <a:off x="1252440" y="11075760"/>
            <a:ext cx="22213800" cy="14929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300" spc="-1" strike="noStrike">
                <a:solidFill>
                  <a:srgbClr val="000000"/>
                </a:solidFill>
                <a:latin typeface="Calibri"/>
                <a:ea typeface="Calibri"/>
              </a:rPr>
              <a:t>Comparison with time reference at SYRTE  </a:t>
            </a:r>
            <a:r>
              <a:rPr b="1" lang="en-US" sz="4300" spc="-1" strike="noStrike">
                <a:solidFill>
                  <a:srgbClr val="000000"/>
                </a:solidFill>
                <a:latin typeface="Calibri"/>
                <a:ea typeface="Calibri"/>
              </a:rPr>
              <a:t>performances studies</a:t>
            </a:r>
            <a:endParaRPr b="0" lang="en-US" sz="43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300" spc="-1" strike="noStrike">
                <a:solidFill>
                  <a:srgbClr val="000000"/>
                </a:solidFill>
                <a:latin typeface="Calibri"/>
                <a:ea typeface="Calibri"/>
              </a:rPr>
              <a:t>Test using more stable clocks e.g. Passive Hydrogen Maser (PHM1008)</a:t>
            </a:r>
            <a:endParaRPr b="0" lang="en-US" sz="4300" spc="-1" strike="noStrike">
              <a:latin typeface="Arial"/>
            </a:endParaRPr>
          </a:p>
        </p:txBody>
      </p:sp>
      <p:grpSp>
        <p:nvGrpSpPr>
          <p:cNvPr id="971" name="Group 19"/>
          <p:cNvGrpSpPr/>
          <p:nvPr/>
        </p:nvGrpSpPr>
        <p:grpSpPr>
          <a:xfrm>
            <a:off x="2302560" y="752760"/>
            <a:ext cx="5427000" cy="4082040"/>
            <a:chOff x="2302560" y="752760"/>
            <a:chExt cx="5427000" cy="4082040"/>
          </a:xfrm>
        </p:grpSpPr>
        <p:pic>
          <p:nvPicPr>
            <p:cNvPr id="972" name="Picture 4" descr="Picture 4"/>
            <p:cNvPicPr/>
            <p:nvPr/>
          </p:nvPicPr>
          <p:blipFill>
            <a:blip r:embed="rId2"/>
            <a:stretch/>
          </p:blipFill>
          <p:spPr>
            <a:xfrm>
              <a:off x="2302560" y="752760"/>
              <a:ext cx="5427000" cy="408204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973" name="CustomShape 20"/>
            <p:cNvSpPr/>
            <p:nvPr/>
          </p:nvSpPr>
          <p:spPr>
            <a:xfrm>
              <a:off x="3893400" y="950040"/>
              <a:ext cx="2458080" cy="124452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3600" spc="-1" strike="noStrike">
                  <a:solidFill>
                    <a:srgbClr val="ffffff"/>
                  </a:solidFill>
                  <a:latin typeface="Calibri"/>
                  <a:ea typeface="Calibri"/>
                </a:rPr>
                <a:t>SRS FS7025</a:t>
              </a:r>
              <a:br/>
              <a:r>
                <a:rPr b="0" lang="en-US" sz="3600" spc="-1" strike="noStrike">
                  <a:solidFill>
                    <a:srgbClr val="ffffff"/>
                  </a:solidFill>
                  <a:latin typeface="Calibri"/>
                  <a:ea typeface="Calibri"/>
                </a:rPr>
                <a:t>@LPNHE</a:t>
              </a:r>
              <a:endParaRPr b="0" lang="en-US" sz="3600" spc="-1" strike="noStrike">
                <a:latin typeface="Arial"/>
              </a:endParaRPr>
            </a:p>
          </p:txBody>
        </p:sp>
      </p:grpSp>
      <p:grpSp>
        <p:nvGrpSpPr>
          <p:cNvPr id="974" name="Group 21"/>
          <p:cNvGrpSpPr/>
          <p:nvPr/>
        </p:nvGrpSpPr>
        <p:grpSpPr>
          <a:xfrm>
            <a:off x="13716000" y="4810320"/>
            <a:ext cx="9746280" cy="4782240"/>
            <a:chOff x="13716000" y="4810320"/>
            <a:chExt cx="9746280" cy="4782240"/>
          </a:xfrm>
        </p:grpSpPr>
        <p:pic>
          <p:nvPicPr>
            <p:cNvPr id="975" name="Picture 7" descr="Picture 7"/>
            <p:cNvPicPr/>
            <p:nvPr/>
          </p:nvPicPr>
          <p:blipFill>
            <a:blip r:embed="rId3"/>
            <a:stretch/>
          </p:blipFill>
          <p:spPr>
            <a:xfrm>
              <a:off x="13716000" y="4810320"/>
              <a:ext cx="9746280" cy="468108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976" name="CustomShape 22"/>
            <p:cNvSpPr/>
            <p:nvPr/>
          </p:nvSpPr>
          <p:spPr>
            <a:xfrm>
              <a:off x="18138240" y="9074880"/>
              <a:ext cx="5303160" cy="5176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spAutoFit/>
            </a:bodyPr>
            <a:p>
              <a:pPr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200" spc="-1" strike="noStrike">
                  <a:solidFill>
                    <a:srgbClr val="000000"/>
                  </a:solidFill>
                  <a:latin typeface="Arial"/>
                  <a:ea typeface="Arial"/>
                </a:rPr>
                <a:t>Physics Today 60, 11, 33 (2007)</a:t>
              </a:r>
              <a:endParaRPr b="0" lang="en-US" sz="2200" spc="-1" strike="noStrike">
                <a:latin typeface="Arial"/>
              </a:endParaRPr>
            </a:p>
          </p:txBody>
        </p:sp>
      </p:grpSp>
      <p:grpSp>
        <p:nvGrpSpPr>
          <p:cNvPr id="977" name="Group 23"/>
          <p:cNvGrpSpPr/>
          <p:nvPr/>
        </p:nvGrpSpPr>
        <p:grpSpPr>
          <a:xfrm>
            <a:off x="18712800" y="9646920"/>
            <a:ext cx="3616560" cy="4647960"/>
            <a:chOff x="18712800" y="9646920"/>
            <a:chExt cx="3616560" cy="4647960"/>
          </a:xfrm>
        </p:grpSpPr>
        <p:pic>
          <p:nvPicPr>
            <p:cNvPr id="978" name="Image" descr="Image"/>
            <p:cNvPicPr/>
            <p:nvPr/>
          </p:nvPicPr>
          <p:blipFill>
            <a:blip r:embed="rId4"/>
            <a:stretch/>
          </p:blipFill>
          <p:spPr>
            <a:xfrm>
              <a:off x="18712800" y="9646920"/>
              <a:ext cx="3616560" cy="318708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979" name="Line 24"/>
            <p:cNvSpPr/>
            <p:nvPr/>
          </p:nvSpPr>
          <p:spPr>
            <a:xfrm>
              <a:off x="20521080" y="13024800"/>
              <a:ext cx="1270080" cy="1270080"/>
            </a:xfrm>
            <a:prstGeom prst="line">
              <a:avLst/>
            </a:prstGeom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 anchorCtr="1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Strontium optical atomic clock @SYRTE</a:t>
              </a:r>
              <a:endParaRPr b="0" lang="en-US" sz="2000" spc="-1" strike="noStrike">
                <a:latin typeface="Arial"/>
              </a:endParaRPr>
            </a:p>
          </p:txBody>
        </p:sp>
      </p:grpSp>
      <p:pic>
        <p:nvPicPr>
          <p:cNvPr id="980" name="myASD2.pdf" descr="myASD2.pdf"/>
          <p:cNvPicPr/>
          <p:nvPr/>
        </p:nvPicPr>
        <p:blipFill>
          <a:blip r:embed="rId5"/>
          <a:srcRect l="0" t="7082" r="0" b="0"/>
          <a:stretch/>
        </p:blipFill>
        <p:spPr>
          <a:xfrm>
            <a:off x="975600" y="4817520"/>
            <a:ext cx="10432800" cy="6051960"/>
          </a:xfrm>
          <a:prstGeom prst="rect">
            <a:avLst/>
          </a:prstGeom>
          <a:ln w="12600">
            <a:noFill/>
          </a:ln>
        </p:spPr>
      </p:pic>
      <p:sp>
        <p:nvSpPr>
          <p:cNvPr id="981" name="CustomShape 25"/>
          <p:cNvSpPr/>
          <p:nvPr/>
        </p:nvSpPr>
        <p:spPr>
          <a:xfrm>
            <a:off x="1078200" y="10721520"/>
            <a:ext cx="5098320" cy="4816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25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Allan standard deviation: </a:t>
            </a:r>
            <a:r>
              <a:rPr b="0" lang="en-US" sz="2500" spc="-1" strike="noStrike" u="sng">
                <a:solidFill>
                  <a:srgbClr val="0000ff"/>
                </a:solidFill>
                <a:uFillTx/>
                <a:latin typeface="Helvetica Neue"/>
                <a:ea typeface="Helvetica Neue"/>
                <a:hlinkClick r:id="rId6"/>
              </a:rPr>
              <a:t>paper</a:t>
            </a:r>
            <a:endParaRPr b="0" lang="en-US" sz="2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2" name="Picture 18" descr="Picture 18"/>
          <p:cNvPicPr/>
          <p:nvPr/>
        </p:nvPicPr>
        <p:blipFill>
          <a:blip r:embed="rId1"/>
          <a:stretch/>
        </p:blipFill>
        <p:spPr>
          <a:xfrm>
            <a:off x="12579480" y="5548320"/>
            <a:ext cx="6839280" cy="6525360"/>
          </a:xfrm>
          <a:prstGeom prst="rect">
            <a:avLst/>
          </a:prstGeom>
          <a:ln w="12600">
            <a:noFill/>
          </a:ln>
        </p:spPr>
      </p:pic>
      <p:pic>
        <p:nvPicPr>
          <p:cNvPr id="983" name="Picture 14" descr="Picture 14"/>
          <p:cNvPicPr/>
          <p:nvPr/>
        </p:nvPicPr>
        <p:blipFill>
          <a:blip r:embed="rId2"/>
          <a:stretch/>
        </p:blipFill>
        <p:spPr>
          <a:xfrm>
            <a:off x="18603360" y="4129200"/>
            <a:ext cx="5486040" cy="6420600"/>
          </a:xfrm>
          <a:prstGeom prst="rect">
            <a:avLst/>
          </a:prstGeom>
          <a:ln w="12600">
            <a:noFill/>
          </a:ln>
        </p:spPr>
      </p:pic>
      <p:sp>
        <p:nvSpPr>
          <p:cNvPr id="984" name="TextShape 1"/>
          <p:cNvSpPr txBox="1"/>
          <p:nvPr/>
        </p:nvSpPr>
        <p:spPr>
          <a:xfrm>
            <a:off x="1134720" y="1659960"/>
            <a:ext cx="22448880" cy="2917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Receive signals from various satellites e.g. Galileo</a:t>
            </a:r>
            <a:br/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Produce 1 PPS using received signals</a:t>
            </a:r>
            <a:br/>
            <a:r>
              <a:rPr b="0" lang="en-US" sz="5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Synchronization with UTC (after calibration &amp; correction)</a:t>
            </a:r>
            <a:endParaRPr b="0" lang="en-US" sz="5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85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86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GNSS antenna and receiver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pic>
        <p:nvPicPr>
          <p:cNvPr id="987" name="Picture 10" descr="Picture 10"/>
          <p:cNvPicPr/>
          <p:nvPr/>
        </p:nvPicPr>
        <p:blipFill>
          <a:blip r:embed="rId3"/>
          <a:srcRect l="8829" t="7935" r="7084" b="2405"/>
          <a:stretch/>
        </p:blipFill>
        <p:spPr>
          <a:xfrm rot="16843800">
            <a:off x="7182000" y="7012800"/>
            <a:ext cx="4613040" cy="6558480"/>
          </a:xfrm>
          <a:prstGeom prst="rect">
            <a:avLst/>
          </a:prstGeom>
          <a:ln w="12600">
            <a:noFill/>
          </a:ln>
        </p:spPr>
      </p:pic>
      <p:pic>
        <p:nvPicPr>
          <p:cNvPr id="988" name="Picture 11" descr="Picture 11"/>
          <p:cNvPicPr/>
          <p:nvPr/>
        </p:nvPicPr>
        <p:blipFill>
          <a:blip r:embed="rId4"/>
          <a:srcRect l="7678" t="6882" r="13484" b="8848"/>
          <a:stretch/>
        </p:blipFill>
        <p:spPr>
          <a:xfrm>
            <a:off x="221400" y="4842000"/>
            <a:ext cx="5542920" cy="7890840"/>
          </a:xfrm>
          <a:prstGeom prst="rect">
            <a:avLst/>
          </a:prstGeom>
          <a:ln w="12600">
            <a:noFill/>
          </a:ln>
        </p:spPr>
      </p:pic>
      <p:sp>
        <p:nvSpPr>
          <p:cNvPr id="989" name="CustomShape 4"/>
          <p:cNvSpPr/>
          <p:nvPr/>
        </p:nvSpPr>
        <p:spPr>
          <a:xfrm rot="10800000">
            <a:off x="4966200" y="10231920"/>
            <a:ext cx="1903320" cy="617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21600"/>
                </a:moveTo>
                <a:cubicBezTo>
                  <a:pt x="5400" y="21600"/>
                  <a:pt x="10800" y="16200"/>
                  <a:pt x="10800" y="10800"/>
                </a:cubicBezTo>
                <a:cubicBezTo>
                  <a:pt x="10800" y="5400"/>
                  <a:pt x="16200" y="0"/>
                  <a:pt x="21600" y="0"/>
                </a:cubicBezTo>
              </a:path>
            </a:pathLst>
          </a:custGeom>
          <a:noFill/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990" name="CustomShape 5"/>
          <p:cNvSpPr/>
          <p:nvPr/>
        </p:nvSpPr>
        <p:spPr>
          <a:xfrm>
            <a:off x="7566480" y="8775720"/>
            <a:ext cx="3844080" cy="12445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Calibri"/>
              </a:rPr>
              <a:t>Septentrio PolaRx5 </a:t>
            </a:r>
            <a:br/>
            <a:r>
              <a:rPr b="0" lang="en-US" sz="3600" spc="-1" strike="noStrike">
                <a:solidFill>
                  <a:srgbClr val="ffffff"/>
                </a:solidFill>
                <a:latin typeface="Calibri"/>
                <a:ea typeface="Calibri"/>
              </a:rPr>
              <a:t>@LPNHE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TextShape 1"/>
          <p:cNvSpPr txBox="1"/>
          <p:nvPr/>
        </p:nvSpPr>
        <p:spPr>
          <a:xfrm>
            <a:off x="967320" y="2247120"/>
            <a:ext cx="22555800" cy="1070352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Dedicated tests and performances at SYRTE</a:t>
            </a:r>
            <a:br/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Clock and GNSS calibration</a:t>
            </a: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Creation of a dedicated lab to study clocks and GNSS at LPNHE</a:t>
            </a: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Room for long-term tests (5th floor, Tower 13)</a:t>
            </a: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Time transfer (White Rabbit) between Syrte-Obs.Paris and Jussieu</a:t>
            </a: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PPS with UTC(OP) available in lab soon</a:t>
            </a: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Installation of GNSS antenna on the Jussieu roof (Tower 13)</a:t>
            </a: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Long-term studies and comparison using </a:t>
            </a:r>
            <a:br/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atomic clocks and PPS-Syrte</a:t>
            </a: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First implementation of GNSS signals corrections</a:t>
            </a:r>
            <a:br/>
            <a:r>
              <a:rPr b="0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Build prototypes for HK</a:t>
            </a: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</a:t>
            </a:r>
            <a:r>
              <a:rPr b="1" lang="en-US" sz="454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R&amp;D towards HK and other IN2P3 projects</a:t>
            </a:r>
            <a:endParaRPr b="0" lang="en-US" sz="454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992" name="TextShape 2"/>
          <p:cNvSpPr txBox="1"/>
          <p:nvPr/>
        </p:nvSpPr>
        <p:spPr>
          <a:xfrm>
            <a:off x="23289120" y="13044240"/>
            <a:ext cx="45288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993" name="TextShape 3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Tests at Jussieu and SYRTE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994" name="Group 4"/>
          <p:cNvGrpSpPr/>
          <p:nvPr/>
        </p:nvGrpSpPr>
        <p:grpSpPr>
          <a:xfrm>
            <a:off x="15116400" y="7772760"/>
            <a:ext cx="9076680" cy="5082840"/>
            <a:chOff x="15116400" y="7772760"/>
            <a:chExt cx="9076680" cy="5082840"/>
          </a:xfrm>
        </p:grpSpPr>
        <p:pic>
          <p:nvPicPr>
            <p:cNvPr id="995" name="Image" descr="Image"/>
            <p:cNvPicPr/>
            <p:nvPr/>
          </p:nvPicPr>
          <p:blipFill>
            <a:blip r:embed="rId1"/>
            <a:stretch/>
          </p:blipFill>
          <p:spPr>
            <a:xfrm>
              <a:off x="15116400" y="7772760"/>
              <a:ext cx="9076680" cy="50828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996" name="Line Line" descr="Line Line"/>
            <p:cNvPicPr/>
            <p:nvPr/>
          </p:nvPicPr>
          <p:blipFill>
            <a:blip r:embed="rId2"/>
            <a:stretch/>
          </p:blipFill>
          <p:spPr>
            <a:xfrm rot="17151000">
              <a:off x="21999600" y="9108000"/>
              <a:ext cx="1413720" cy="3517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7" name="Line Line" descr="Line Line"/>
            <p:cNvPicPr/>
            <p:nvPr/>
          </p:nvPicPr>
          <p:blipFill>
            <a:blip r:embed="rId3"/>
            <a:stretch/>
          </p:blipFill>
          <p:spPr>
            <a:xfrm rot="14778600">
              <a:off x="19963440" y="9703080"/>
              <a:ext cx="2453040" cy="3517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98" name="Line Line" descr="Line Line"/>
            <p:cNvPicPr/>
            <p:nvPr/>
          </p:nvPicPr>
          <p:blipFill>
            <a:blip r:embed="rId4"/>
            <a:stretch/>
          </p:blipFill>
          <p:spPr>
            <a:xfrm rot="18693000">
              <a:off x="17237520" y="9696600"/>
              <a:ext cx="3508920" cy="351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999" name="CustomShape 5"/>
            <p:cNvSpPr/>
            <p:nvPr/>
          </p:nvSpPr>
          <p:spPr>
            <a:xfrm>
              <a:off x="19679760" y="7971480"/>
              <a:ext cx="1578960" cy="6292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4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LPNHE</a:t>
              </a:r>
              <a:endParaRPr b="0" lang="en-US" sz="3400" spc="-1" strike="noStrike">
                <a:latin typeface="Arial"/>
              </a:endParaRPr>
            </a:p>
          </p:txBody>
        </p:sp>
        <p:sp>
          <p:nvSpPr>
            <p:cNvPr id="1000" name="CustomShape 6"/>
            <p:cNvSpPr/>
            <p:nvPr/>
          </p:nvSpPr>
          <p:spPr>
            <a:xfrm>
              <a:off x="21989880" y="7971480"/>
              <a:ext cx="1959120" cy="6292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400" spc="-1" strike="noStrike">
                  <a:solidFill>
                    <a:srgbClr val="1eb001"/>
                  </a:solidFill>
                  <a:latin typeface="Helvetica Neue"/>
                  <a:ea typeface="Helvetica Neue"/>
                </a:rPr>
                <a:t>Tower 13</a:t>
              </a:r>
              <a:endParaRPr b="0" lang="en-US" sz="3400" spc="-1" strike="noStrike"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 txBox="1"/>
          <p:nvPr/>
        </p:nvSpPr>
        <p:spPr>
          <a:xfrm>
            <a:off x="23373720" y="13044240"/>
            <a:ext cx="2833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268" name="TextShape 2"/>
          <p:cNvSpPr txBox="1"/>
          <p:nvPr/>
        </p:nvSpPr>
        <p:spPr>
          <a:xfrm>
            <a:off x="1005840" y="-57600"/>
            <a:ext cx="2221992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Hyper-Kamiokande vs Super-Kamiokande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69" name="CustomShape 3"/>
          <p:cNvSpPr/>
          <p:nvPr/>
        </p:nvSpPr>
        <p:spPr>
          <a:xfrm>
            <a:off x="17684280" y="216252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ts val="2801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270" name="CustomShape 4"/>
          <p:cNvSpPr/>
          <p:nvPr/>
        </p:nvSpPr>
        <p:spPr>
          <a:xfrm>
            <a:off x="20535120" y="-1061748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ts val="2801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271" name="Group 5"/>
          <p:cNvGrpSpPr/>
          <p:nvPr/>
        </p:nvGrpSpPr>
        <p:grpSpPr>
          <a:xfrm>
            <a:off x="12870000" y="1420560"/>
            <a:ext cx="7003440" cy="6005880"/>
            <a:chOff x="12870000" y="1420560"/>
            <a:chExt cx="7003440" cy="6005880"/>
          </a:xfrm>
        </p:grpSpPr>
        <p:pic>
          <p:nvPicPr>
            <p:cNvPr id="272" name="Image" descr="Image"/>
            <p:cNvPicPr/>
            <p:nvPr/>
          </p:nvPicPr>
          <p:blipFill>
            <a:blip r:embed="rId1"/>
            <a:stretch/>
          </p:blipFill>
          <p:spPr>
            <a:xfrm>
              <a:off x="13764600" y="1420560"/>
              <a:ext cx="5908320" cy="515844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273" name="CustomShape 6"/>
            <p:cNvSpPr/>
            <p:nvPr/>
          </p:nvSpPr>
          <p:spPr>
            <a:xfrm>
              <a:off x="14466600" y="1437840"/>
              <a:ext cx="5406840" cy="650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600" spc="-1" strike="noStrike">
                  <a:solidFill>
                    <a:srgbClr val="ffffff"/>
                  </a:solidFill>
                  <a:latin typeface="Helvetica Neue"/>
                  <a:ea typeface="Helvetica Neue"/>
                </a:rPr>
                <a:t>Hyper Kamiokande</a:t>
              </a:r>
              <a:endParaRPr b="0" lang="en-US" sz="3600" spc="-1" strike="noStrike">
                <a:latin typeface="Arial"/>
              </a:endParaRPr>
            </a:p>
          </p:txBody>
        </p:sp>
        <p:sp>
          <p:nvSpPr>
            <p:cNvPr id="274" name="CustomShape 7"/>
            <p:cNvSpPr/>
            <p:nvPr/>
          </p:nvSpPr>
          <p:spPr>
            <a:xfrm>
              <a:off x="15719400" y="6731280"/>
              <a:ext cx="1478880" cy="69516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9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74 m</a:t>
              </a:r>
              <a:endParaRPr b="0" lang="en-US" sz="3900" spc="-1" strike="noStrike">
                <a:latin typeface="Arial"/>
              </a:endParaRPr>
            </a:p>
          </p:txBody>
        </p:sp>
        <p:pic>
          <p:nvPicPr>
            <p:cNvPr id="275" name="Line Line" descr="Line Line"/>
            <p:cNvPicPr/>
            <p:nvPr/>
          </p:nvPicPr>
          <p:blipFill>
            <a:blip r:embed="rId2"/>
            <a:stretch/>
          </p:blipFill>
          <p:spPr>
            <a:xfrm>
              <a:off x="14336640" y="6579360"/>
              <a:ext cx="4244040" cy="405360"/>
            </a:xfrm>
            <a:prstGeom prst="rect">
              <a:avLst/>
            </a:prstGeom>
            <a:ln>
              <a:noFill/>
            </a:ln>
          </p:spPr>
        </p:pic>
        <p:sp>
          <p:nvSpPr>
            <p:cNvPr id="276" name="CustomShape 8"/>
            <p:cNvSpPr/>
            <p:nvPr/>
          </p:nvSpPr>
          <p:spPr>
            <a:xfrm rot="16159800">
              <a:off x="12486600" y="4017960"/>
              <a:ext cx="1479240" cy="6958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900" spc="-1" strike="noStrike">
                  <a:solidFill>
                    <a:srgbClr val="ee230c"/>
                  </a:solidFill>
                  <a:latin typeface="Helvetica Neue"/>
                  <a:ea typeface="Helvetica Neue"/>
                </a:rPr>
                <a:t>60 m</a:t>
              </a:r>
              <a:endParaRPr b="0" lang="en-US" sz="3900" spc="-1" strike="noStrike">
                <a:latin typeface="Arial"/>
              </a:endParaRPr>
            </a:p>
          </p:txBody>
        </p:sp>
        <p:pic>
          <p:nvPicPr>
            <p:cNvPr id="277" name="Line Line" descr="Line Line"/>
            <p:cNvPicPr/>
            <p:nvPr/>
          </p:nvPicPr>
          <p:blipFill>
            <a:blip r:embed="rId3"/>
            <a:stretch/>
          </p:blipFill>
          <p:spPr>
            <a:xfrm rot="16200000">
              <a:off x="11181600" y="4124520"/>
              <a:ext cx="4785840" cy="4053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78" name="Group 9"/>
          <p:cNvGrpSpPr/>
          <p:nvPr/>
        </p:nvGrpSpPr>
        <p:grpSpPr>
          <a:xfrm>
            <a:off x="4850640" y="1353600"/>
            <a:ext cx="7963920" cy="6078240"/>
            <a:chOff x="4850640" y="1353600"/>
            <a:chExt cx="7963920" cy="6078240"/>
          </a:xfrm>
        </p:grpSpPr>
        <p:pic>
          <p:nvPicPr>
            <p:cNvPr id="279" name="page3image52506192.png" descr="page3image52506192.png"/>
            <p:cNvPicPr/>
            <p:nvPr/>
          </p:nvPicPr>
          <p:blipFill>
            <a:blip r:embed="rId4"/>
            <a:stretch/>
          </p:blipFill>
          <p:spPr>
            <a:xfrm>
              <a:off x="4850640" y="2063160"/>
              <a:ext cx="7963920" cy="4688640"/>
            </a:xfrm>
            <a:prstGeom prst="rect">
              <a:avLst/>
            </a:prstGeom>
            <a:ln w="12600">
              <a:noFill/>
            </a:ln>
          </p:spPr>
        </p:pic>
        <p:sp>
          <p:nvSpPr>
            <p:cNvPr id="280" name="CustomShape 10"/>
            <p:cNvSpPr/>
            <p:nvPr/>
          </p:nvSpPr>
          <p:spPr>
            <a:xfrm>
              <a:off x="6726240" y="5326200"/>
              <a:ext cx="151200" cy="4568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>
                <a:lnSpc>
                  <a:spcPts val="2801"/>
                </a:lnSpc>
                <a:tabLst>
                  <a:tab algn="l" pos="0"/>
                </a:tabLst>
              </a:pPr>
              <a:r>
                <a:rPr b="0" lang="en-US" sz="1200" spc="-1" strike="noStrike">
                  <a:solidFill>
                    <a:srgbClr val="000000"/>
                  </a:solidFill>
                  <a:latin typeface="Times New Roman"/>
                  <a:ea typeface="Times New Roman"/>
                </a:rPr>
                <a:t> </a:t>
              </a:r>
              <a:endParaRPr b="0" lang="en-US" sz="1200" spc="-1" strike="noStrike">
                <a:latin typeface="Arial"/>
              </a:endParaRPr>
            </a:p>
          </p:txBody>
        </p:sp>
        <p:sp>
          <p:nvSpPr>
            <p:cNvPr id="281" name="CustomShape 11"/>
            <p:cNvSpPr/>
            <p:nvPr/>
          </p:nvSpPr>
          <p:spPr>
            <a:xfrm>
              <a:off x="5083200" y="1353600"/>
              <a:ext cx="5406840" cy="64944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6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Super Kamiokande</a:t>
              </a:r>
              <a:endParaRPr b="0" lang="en-US" sz="3600" spc="-1" strike="noStrike">
                <a:latin typeface="Arial"/>
              </a:endParaRPr>
            </a:p>
          </p:txBody>
        </p:sp>
        <p:grpSp>
          <p:nvGrpSpPr>
            <p:cNvPr id="282" name="Group 12"/>
            <p:cNvGrpSpPr/>
            <p:nvPr/>
          </p:nvGrpSpPr>
          <p:grpSpPr>
            <a:xfrm>
              <a:off x="6734160" y="6584400"/>
              <a:ext cx="2351880" cy="847440"/>
              <a:chOff x="6734160" y="6584400"/>
              <a:chExt cx="2351880" cy="847440"/>
            </a:xfrm>
          </p:grpSpPr>
          <p:sp>
            <p:nvSpPr>
              <p:cNvPr id="283" name="CustomShape 13"/>
              <p:cNvSpPr/>
              <p:nvPr/>
            </p:nvSpPr>
            <p:spPr>
              <a:xfrm>
                <a:off x="7170840" y="6736680"/>
                <a:ext cx="1478880" cy="69516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1" lang="en-US" sz="3900" spc="-1" strike="noStrike">
                    <a:solidFill>
                      <a:srgbClr val="ee230c"/>
                    </a:solidFill>
                    <a:latin typeface="Helvetica Neue"/>
                    <a:ea typeface="Helvetica Neue"/>
                  </a:rPr>
                  <a:t>40 m</a:t>
                </a:r>
                <a:endParaRPr b="0" lang="en-US" sz="3900" spc="-1" strike="noStrike">
                  <a:latin typeface="Arial"/>
                </a:endParaRPr>
              </a:p>
            </p:txBody>
          </p:sp>
          <p:pic>
            <p:nvPicPr>
              <p:cNvPr id="284" name="Line Line" descr="Line Line"/>
              <p:cNvPicPr/>
              <p:nvPr/>
            </p:nvPicPr>
            <p:blipFill>
              <a:blip r:embed="rId5"/>
              <a:stretch/>
            </p:blipFill>
            <p:spPr>
              <a:xfrm>
                <a:off x="6734160" y="6584400"/>
                <a:ext cx="2351880" cy="4053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285" name="Group 14"/>
            <p:cNvGrpSpPr/>
            <p:nvPr/>
          </p:nvGrpSpPr>
          <p:grpSpPr>
            <a:xfrm>
              <a:off x="5482800" y="3058560"/>
              <a:ext cx="907200" cy="3552840"/>
              <a:chOff x="5482800" y="3058560"/>
              <a:chExt cx="907200" cy="3552840"/>
            </a:xfrm>
          </p:grpSpPr>
          <p:sp>
            <p:nvSpPr>
              <p:cNvPr id="286" name="CustomShape 15"/>
              <p:cNvSpPr/>
              <p:nvPr/>
            </p:nvSpPr>
            <p:spPr>
              <a:xfrm rot="16159800">
                <a:off x="5099400" y="4486320"/>
                <a:ext cx="1479240" cy="69588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1" lang="en-US" sz="3900" spc="-1" strike="noStrike">
                    <a:solidFill>
                      <a:srgbClr val="ee230c"/>
                    </a:solidFill>
                    <a:latin typeface="Helvetica Neue"/>
                    <a:ea typeface="Helvetica Neue"/>
                  </a:rPr>
                  <a:t>40 m</a:t>
                </a:r>
                <a:endParaRPr b="0" lang="en-US" sz="3900" spc="-1" strike="noStrike">
                  <a:latin typeface="Arial"/>
                </a:endParaRPr>
              </a:p>
            </p:txBody>
          </p:sp>
          <p:pic>
            <p:nvPicPr>
              <p:cNvPr id="287" name="Line Line" descr="Line Line"/>
              <p:cNvPicPr/>
              <p:nvPr/>
            </p:nvPicPr>
            <p:blipFill>
              <a:blip r:embed="rId6"/>
              <a:stretch/>
            </p:blipFill>
            <p:spPr>
              <a:xfrm rot="16200000">
                <a:off x="4410720" y="4632120"/>
                <a:ext cx="3552840" cy="4053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288" name="CustomShape 16"/>
          <p:cNvSpPr/>
          <p:nvPr/>
        </p:nvSpPr>
        <p:spPr>
          <a:xfrm>
            <a:off x="590400" y="12303720"/>
            <a:ext cx="23203440" cy="711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Start operations in 2027 with 240 kt.MW and an assumed runtime 10</a:t>
            </a:r>
            <a:r>
              <a:rPr b="1" lang="en-US" sz="4000" spc="-1" strike="noStrike" baseline="33000">
                <a:solidFill>
                  <a:srgbClr val="000000"/>
                </a:solidFill>
                <a:latin typeface="Helvetica Neue"/>
                <a:ea typeface="Helvetica Neue"/>
              </a:rPr>
              <a:t>7</a:t>
            </a:r>
            <a:r>
              <a:rPr b="1" lang="en-US" sz="40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s per year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89" name="CustomShape 17"/>
          <p:cNvSpPr/>
          <p:nvPr/>
        </p:nvSpPr>
        <p:spPr>
          <a:xfrm>
            <a:off x="18361440" y="9677520"/>
            <a:ext cx="5148720" cy="18399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8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Beam neutrino </a:t>
            </a:r>
            <a:br/>
            <a:r>
              <a:rPr b="1" lang="en-US" sz="38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event rate x 20:</a:t>
            </a:r>
            <a:br/>
            <a:r>
              <a:rPr b="1" lang="en-US" sz="38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→ beam </a:t>
            </a:r>
            <a:r>
              <a:rPr b="1" lang="en-US" sz="3800" spc="-1" strike="noStrike">
                <a:solidFill>
                  <a:srgbClr val="ee230c"/>
                </a:solidFill>
                <a:latin typeface="Ubuntu"/>
                <a:ea typeface="Ubuntu"/>
              </a:rPr>
              <a:t>ν</a:t>
            </a:r>
            <a:r>
              <a:rPr b="1" lang="en-US" sz="38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physics </a:t>
            </a:r>
            <a:endParaRPr b="0" lang="en-US" sz="3800" spc="-1" strike="noStrike">
              <a:latin typeface="Arial"/>
            </a:endParaRPr>
          </a:p>
        </p:txBody>
      </p:sp>
      <p:sp>
        <p:nvSpPr>
          <p:cNvPr id="290" name="CustomShape 18"/>
          <p:cNvSpPr/>
          <p:nvPr/>
        </p:nvSpPr>
        <p:spPr>
          <a:xfrm>
            <a:off x="12706200" y="9978120"/>
            <a:ext cx="1839960" cy="460800"/>
          </a:xfrm>
          <a:prstGeom prst="rect">
            <a:avLst/>
          </a:prstGeom>
          <a:solidFill>
            <a:srgbClr val="ffff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graphicFrame>
        <p:nvGraphicFramePr>
          <p:cNvPr id="291" name="Table 19"/>
          <p:cNvGraphicFramePr/>
          <p:nvPr/>
        </p:nvGraphicFramePr>
        <p:xfrm>
          <a:off x="528840" y="7096320"/>
          <a:ext cx="17667360" cy="5212080"/>
        </p:xfrm>
        <a:graphic>
          <a:graphicData uri="http://schemas.openxmlformats.org/drawingml/2006/table">
            <a:tbl>
              <a:tblPr/>
              <a:tblGrid>
                <a:gridCol w="6361560"/>
                <a:gridCol w="4536720"/>
                <a:gridCol w="6769440"/>
              </a:tblGrid>
              <a:tr h="755280">
                <a:tc>
                  <a:tcPr marL="50760" marR="50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Super Kamiokande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32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Hyper Kamiokande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893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Site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Mozumi-yama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Tochibora-yama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893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Number of ID 20’’ PMTs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11 129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&gt;20,000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893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Photo-coverage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40 %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&gt;20%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5528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Single-photon efficiency/PMT 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~12%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~24%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893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Dark rate/PMT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~4 kHz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~4kHz 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75528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28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Time resolution of 1 photon</a:t>
                      </a:r>
                      <a:endParaRPr b="0" lang="en-US" sz="28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~3 ns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~1.5 ns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89320"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1" lang="en-US" sz="32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Total/fiducial mass (kton)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50 / </a:t>
                      </a:r>
                      <a:r>
                        <a:rPr b="1" lang="en-US" sz="3200" spc="-1" strike="noStrike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</a:rPr>
                        <a:t>22.5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 lIns="50760" rIns="50760" tIns="50760" bIns="5076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tabLst>
                          <a:tab algn="l" pos="0"/>
                        </a:tabLst>
                      </a:pPr>
                      <a:r>
                        <a:rPr b="0" lang="en-US" sz="32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260 / </a:t>
                      </a:r>
                      <a:r>
                        <a:rPr b="1" lang="en-US" sz="3200" spc="-1" strike="noStrike">
                          <a:solidFill>
                            <a:srgbClr val="000000"/>
                          </a:solidFill>
                          <a:latin typeface="Helvetica Neue Medium"/>
                          <a:ea typeface="Helvetica Neue Medium"/>
                        </a:rPr>
                        <a:t>187</a:t>
                      </a:r>
                      <a:endParaRPr b="0" lang="en-US" sz="3200" spc="-1" strike="noStrike">
                        <a:latin typeface="Arial"/>
                      </a:endParaRPr>
                    </a:p>
                  </a:txBody>
                  <a:tcPr marL="50760" marR="507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92" name="CustomShape 20"/>
          <p:cNvSpPr/>
          <p:nvPr/>
        </p:nvSpPr>
        <p:spPr>
          <a:xfrm>
            <a:off x="17629920" y="8157600"/>
            <a:ext cx="6854400" cy="12607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8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Fiducial volume x8:</a:t>
            </a:r>
            <a:endParaRPr b="0" lang="en-US" sz="3800" spc="-1" strike="noStrike"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38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→ </a:t>
            </a:r>
            <a:r>
              <a:rPr b="1" lang="en-US" sz="38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non-beam </a:t>
            </a:r>
            <a:r>
              <a:rPr b="1" lang="en-US" sz="3800" spc="-1" strike="noStrike">
                <a:solidFill>
                  <a:srgbClr val="ee230c"/>
                </a:solidFill>
                <a:latin typeface="Ubuntu"/>
                <a:ea typeface="Ubuntu"/>
              </a:rPr>
              <a:t>ν</a:t>
            </a:r>
            <a:r>
              <a:rPr b="1" lang="en-US" sz="38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 physics</a:t>
            </a:r>
            <a:endParaRPr b="0" lang="en-US" sz="3800" spc="-1" strike="noStrike">
              <a:latin typeface="Arial"/>
            </a:endParaRPr>
          </a:p>
        </p:txBody>
      </p:sp>
      <p:pic>
        <p:nvPicPr>
          <p:cNvPr id="293" name="Quote Bubble Quote bubble" descr="Quote Bubble Quote bubble"/>
          <p:cNvPicPr/>
          <p:nvPr/>
        </p:nvPicPr>
        <p:blipFill>
          <a:blip r:embed="rId7"/>
          <a:stretch/>
        </p:blipFill>
        <p:spPr>
          <a:xfrm>
            <a:off x="16039080" y="7315200"/>
            <a:ext cx="8241120" cy="479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TextShape 1"/>
          <p:cNvSpPr txBox="1"/>
          <p:nvPr/>
        </p:nvSpPr>
        <p:spPr>
          <a:xfrm>
            <a:off x="23373720" y="13044240"/>
            <a:ext cx="2833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295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20” PMTs, mPMTs and readout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sp>
        <p:nvSpPr>
          <p:cNvPr id="296" name="CustomShape 3"/>
          <p:cNvSpPr/>
          <p:nvPr/>
        </p:nvSpPr>
        <p:spPr>
          <a:xfrm>
            <a:off x="16022520" y="3112200"/>
            <a:ext cx="151200" cy="4568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ts val="2801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297" name="Group 4"/>
          <p:cNvGrpSpPr/>
          <p:nvPr/>
        </p:nvGrpSpPr>
        <p:grpSpPr>
          <a:xfrm>
            <a:off x="8264880" y="1761480"/>
            <a:ext cx="6806880" cy="7365600"/>
            <a:chOff x="8264880" y="1761480"/>
            <a:chExt cx="6806880" cy="7365600"/>
          </a:xfrm>
        </p:grpSpPr>
        <p:pic>
          <p:nvPicPr>
            <p:cNvPr id="298" name="page2image65097168.jpg" descr="page2image65097168.jpg"/>
            <p:cNvPicPr/>
            <p:nvPr/>
          </p:nvPicPr>
          <p:blipFill>
            <a:blip r:embed="rId1"/>
            <a:stretch/>
          </p:blipFill>
          <p:spPr>
            <a:xfrm>
              <a:off x="8391960" y="1850400"/>
              <a:ext cx="6552720" cy="70354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99" name="page2image65097168.jpg" descr="page2image65097168.jpg"/>
            <p:cNvPicPr/>
            <p:nvPr/>
          </p:nvPicPr>
          <p:blipFill>
            <a:blip r:embed="rId2"/>
            <a:stretch/>
          </p:blipFill>
          <p:spPr>
            <a:xfrm>
              <a:off x="8264880" y="1761480"/>
              <a:ext cx="6806880" cy="73656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00" name="CustomShape 5"/>
          <p:cNvSpPr/>
          <p:nvPr/>
        </p:nvSpPr>
        <p:spPr>
          <a:xfrm>
            <a:off x="14402160" y="2105280"/>
            <a:ext cx="151200" cy="284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301" name="CustomShape 6"/>
          <p:cNvSpPr/>
          <p:nvPr/>
        </p:nvSpPr>
        <p:spPr>
          <a:xfrm>
            <a:off x="18555120" y="-3548520"/>
            <a:ext cx="151200" cy="284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302" name="Group 7"/>
          <p:cNvGrpSpPr/>
          <p:nvPr/>
        </p:nvGrpSpPr>
        <p:grpSpPr>
          <a:xfrm>
            <a:off x="190440" y="1413360"/>
            <a:ext cx="5201640" cy="4793400"/>
            <a:chOff x="190440" y="1413360"/>
            <a:chExt cx="5201640" cy="4793400"/>
          </a:xfrm>
        </p:grpSpPr>
        <p:pic>
          <p:nvPicPr>
            <p:cNvPr id="303" name="Image" descr="Image"/>
            <p:cNvPicPr/>
            <p:nvPr/>
          </p:nvPicPr>
          <p:blipFill>
            <a:blip r:embed="rId3"/>
            <a:stretch/>
          </p:blipFill>
          <p:spPr>
            <a:xfrm>
              <a:off x="371520" y="1544040"/>
              <a:ext cx="4842360" cy="436788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304" name="Rectangle Rectangle" descr="Rectangle Rectangle"/>
            <p:cNvPicPr/>
            <p:nvPr/>
          </p:nvPicPr>
          <p:blipFill>
            <a:blip r:embed="rId4"/>
            <a:stretch/>
          </p:blipFill>
          <p:spPr>
            <a:xfrm>
              <a:off x="190440" y="1413360"/>
              <a:ext cx="5201640" cy="47934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5" name="Group 8"/>
          <p:cNvGrpSpPr/>
          <p:nvPr/>
        </p:nvGrpSpPr>
        <p:grpSpPr>
          <a:xfrm>
            <a:off x="18198720" y="1672560"/>
            <a:ext cx="4568400" cy="7200000"/>
            <a:chOff x="18198720" y="1672560"/>
            <a:chExt cx="4568400" cy="7200000"/>
          </a:xfrm>
        </p:grpSpPr>
        <p:grpSp>
          <p:nvGrpSpPr>
            <p:cNvPr id="306" name="Group 9"/>
            <p:cNvGrpSpPr/>
            <p:nvPr/>
          </p:nvGrpSpPr>
          <p:grpSpPr>
            <a:xfrm>
              <a:off x="18341280" y="1847160"/>
              <a:ext cx="4298760" cy="6706440"/>
              <a:chOff x="18341280" y="1847160"/>
              <a:chExt cx="4298760" cy="6706440"/>
            </a:xfrm>
          </p:grpSpPr>
          <p:pic>
            <p:nvPicPr>
              <p:cNvPr id="307" name="page17image52550144.png" descr="page17image52550144.png"/>
              <p:cNvPicPr/>
              <p:nvPr/>
            </p:nvPicPr>
            <p:blipFill>
              <a:blip r:embed="rId5"/>
              <a:stretch/>
            </p:blipFill>
            <p:spPr>
              <a:xfrm>
                <a:off x="18417960" y="5576040"/>
                <a:ext cx="4137480" cy="2977560"/>
              </a:xfrm>
              <a:prstGeom prst="rect">
                <a:avLst/>
              </a:prstGeom>
              <a:ln w="12600">
                <a:noFill/>
              </a:ln>
            </p:spPr>
          </p:pic>
          <p:sp>
            <p:nvSpPr>
              <p:cNvPr id="308" name="CustomShape 10"/>
              <p:cNvSpPr/>
              <p:nvPr/>
            </p:nvSpPr>
            <p:spPr>
              <a:xfrm>
                <a:off x="18341280" y="5015880"/>
                <a:ext cx="2540880" cy="59832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2800" spc="-1" strike="noStrike">
                    <a:solidFill>
                      <a:srgbClr val="000000"/>
                    </a:solidFill>
                    <a:latin typeface="Helvetica Neue"/>
                    <a:ea typeface="Helvetica Neue"/>
                  </a:rPr>
                  <a:t>19 x 3” PMT</a:t>
                </a:r>
                <a:endParaRPr b="0" lang="en-US" sz="2800" spc="-1" strike="noStrike">
                  <a:latin typeface="Arial"/>
                </a:endParaRPr>
              </a:p>
            </p:txBody>
          </p:sp>
          <p:pic>
            <p:nvPicPr>
              <p:cNvPr id="309" name="page3image64029088.jpeg" descr="page3image64029088.jpeg"/>
              <p:cNvPicPr/>
              <p:nvPr/>
            </p:nvPicPr>
            <p:blipFill>
              <a:blip r:embed="rId6"/>
              <a:stretch/>
            </p:blipFill>
            <p:spPr>
              <a:xfrm>
                <a:off x="18747000" y="1847160"/>
                <a:ext cx="3893040" cy="3147840"/>
              </a:xfrm>
              <a:prstGeom prst="rect">
                <a:avLst/>
              </a:prstGeom>
              <a:ln w="12600">
                <a:noFill/>
              </a:ln>
            </p:spPr>
          </p:pic>
          <p:pic>
            <p:nvPicPr>
              <p:cNvPr id="310" name="Line Line" descr="Line Line"/>
              <p:cNvPicPr/>
              <p:nvPr/>
            </p:nvPicPr>
            <p:blipFill>
              <a:blip r:embed="rId7"/>
              <a:stretch/>
            </p:blipFill>
            <p:spPr>
              <a:xfrm rot="6489600">
                <a:off x="20122200" y="4430520"/>
                <a:ext cx="1975320" cy="51048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311" name="Rectangle Rectangle" descr="Rectangle Rectangle"/>
            <p:cNvPicPr/>
            <p:nvPr/>
          </p:nvPicPr>
          <p:blipFill>
            <a:blip r:embed="rId8"/>
            <a:stretch/>
          </p:blipFill>
          <p:spPr>
            <a:xfrm>
              <a:off x="18198720" y="1672560"/>
              <a:ext cx="4568400" cy="72000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12" name="Line Line" descr="Line Line"/>
          <p:cNvPicPr/>
          <p:nvPr/>
        </p:nvPicPr>
        <p:blipFill>
          <a:blip r:embed="rId9"/>
          <a:stretch/>
        </p:blipFill>
        <p:spPr>
          <a:xfrm rot="10800000">
            <a:off x="3793680" y="2585160"/>
            <a:ext cx="5396400" cy="510480"/>
          </a:xfrm>
          <a:prstGeom prst="rect">
            <a:avLst/>
          </a:prstGeom>
          <a:ln>
            <a:noFill/>
          </a:ln>
        </p:spPr>
      </p:pic>
      <p:pic>
        <p:nvPicPr>
          <p:cNvPr id="313" name="Line Line" descr="Line Line"/>
          <p:cNvPicPr/>
          <p:nvPr/>
        </p:nvPicPr>
        <p:blipFill>
          <a:blip r:embed="rId10"/>
          <a:stretch/>
        </p:blipFill>
        <p:spPr>
          <a:xfrm rot="20979600">
            <a:off x="14082480" y="3647520"/>
            <a:ext cx="5223960" cy="510480"/>
          </a:xfrm>
          <a:prstGeom prst="rect">
            <a:avLst/>
          </a:prstGeom>
          <a:ln>
            <a:noFill/>
          </a:ln>
        </p:spPr>
      </p:pic>
      <p:sp>
        <p:nvSpPr>
          <p:cNvPr id="314" name="TextShape 11"/>
          <p:cNvSpPr txBox="1"/>
          <p:nvPr/>
        </p:nvSpPr>
        <p:spPr>
          <a:xfrm>
            <a:off x="6675120" y="9271800"/>
            <a:ext cx="17465040" cy="38934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86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Inner detector composed of </a:t>
            </a:r>
            <a:endParaRPr b="0" lang="en-US" sz="4860" spc="-1" strike="noStrike">
              <a:solidFill>
                <a:srgbClr val="000000"/>
              </a:solidFill>
              <a:latin typeface="Helvetica Neue"/>
            </a:endParaRPr>
          </a:p>
          <a:p>
            <a:pPr marL="642960" indent="-64260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486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20k+ 20” PMTs (Hamamatsu R12860)</a:t>
            </a:r>
            <a:endParaRPr b="0" lang="en-US" sz="4860" spc="-1" strike="noStrike">
              <a:solidFill>
                <a:srgbClr val="000000"/>
              </a:solidFill>
              <a:latin typeface="Helvetica Neue"/>
            </a:endParaRPr>
          </a:p>
          <a:p>
            <a:pPr marL="642960" indent="-642600">
              <a:lnSpc>
                <a:spcPct val="100000"/>
              </a:lnSpc>
              <a:buClr>
                <a:srgbClr val="000000"/>
              </a:buClr>
              <a:buSzPct val="125000"/>
              <a:buFont typeface="Symbol" charset="2"/>
              <a:buChar char=""/>
              <a:tabLst>
                <a:tab algn="l" pos="0"/>
              </a:tabLst>
            </a:pPr>
            <a:r>
              <a:rPr b="0" lang="en-US" sz="486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~1k mPMTs (19 3” R12199-02 PMTs)</a:t>
            </a:r>
            <a:br/>
            <a:r>
              <a:rPr b="0" lang="en-US" sz="486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  </a:t>
            </a:r>
            <a:r>
              <a:rPr b="0" lang="en-US" sz="4860" spc="-1" strike="noStrike" u="sng">
                <a:solidFill>
                  <a:srgbClr val="000000"/>
                </a:solidFill>
                <a:uFillTx/>
                <a:latin typeface="Helvetica Neue"/>
                <a:ea typeface="Helvetica Neue"/>
              </a:rPr>
              <a:t>Better signal-to-noise ratio, directionality, timing</a:t>
            </a:r>
            <a:endParaRPr b="0" lang="en-US" sz="486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86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Size of detector requires an in-water electronics </a:t>
            </a:r>
            <a:endParaRPr b="0" lang="en-US" sz="486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315" name="Group 12"/>
          <p:cNvGrpSpPr/>
          <p:nvPr/>
        </p:nvGrpSpPr>
        <p:grpSpPr>
          <a:xfrm>
            <a:off x="1079640" y="6326280"/>
            <a:ext cx="4947840" cy="6949440"/>
            <a:chOff x="1079640" y="6326280"/>
            <a:chExt cx="4947840" cy="6949440"/>
          </a:xfrm>
        </p:grpSpPr>
        <p:grpSp>
          <p:nvGrpSpPr>
            <p:cNvPr id="316" name="Group 13"/>
            <p:cNvGrpSpPr/>
            <p:nvPr/>
          </p:nvGrpSpPr>
          <p:grpSpPr>
            <a:xfrm>
              <a:off x="1316880" y="9821160"/>
              <a:ext cx="4476960" cy="2933640"/>
              <a:chOff x="1316880" y="9821160"/>
              <a:chExt cx="4476960" cy="2933640"/>
            </a:xfrm>
          </p:grpSpPr>
          <p:sp>
            <p:nvSpPr>
              <p:cNvPr id="317" name="CustomShape 14"/>
              <p:cNvSpPr/>
              <p:nvPr/>
            </p:nvSpPr>
            <p:spPr>
              <a:xfrm>
                <a:off x="1316880" y="9829440"/>
                <a:ext cx="4476960" cy="2925360"/>
              </a:xfrm>
              <a:prstGeom prst="rect">
                <a:avLst/>
              </a:prstGeom>
              <a:solidFill>
                <a:srgbClr val="00a1ff"/>
              </a:solidFill>
              <a:ln w="38160">
                <a:solidFill>
                  <a:srgbClr val="0076ba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8" name="Line 15"/>
              <p:cNvSpPr/>
              <p:nvPr/>
            </p:nvSpPr>
            <p:spPr>
              <a:xfrm>
                <a:off x="2731320" y="12021480"/>
                <a:ext cx="763920" cy="0"/>
              </a:xfrm>
              <a:prstGeom prst="line">
                <a:avLst/>
              </a:prstGeom>
              <a:ln w="38160">
                <a:solidFill>
                  <a:srgbClr val="0076ba"/>
                </a:solidFill>
                <a:custDash>
                  <a:ds d="200000" sp="200000"/>
                </a:custDash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9" name="CustomShape 16"/>
              <p:cNvSpPr/>
              <p:nvPr/>
            </p:nvSpPr>
            <p:spPr>
              <a:xfrm>
                <a:off x="5045040" y="9821160"/>
                <a:ext cx="710280" cy="194400"/>
              </a:xfrm>
              <a:prstGeom prst="rect">
                <a:avLst/>
              </a:prstGeom>
              <a:noFill/>
              <a:ln w="1260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700" spc="-1" strike="noStrike">
                    <a:solidFill>
                      <a:srgbClr val="ffffff"/>
                    </a:solidFill>
                    <a:latin typeface="Helvetica Neue"/>
                    <a:ea typeface="Helvetica Neue"/>
                  </a:rPr>
                  <a:t>Underwater</a:t>
                </a:r>
                <a:endParaRPr b="0" lang="en-US" sz="700" spc="-1" strike="noStrike">
                  <a:latin typeface="Arial"/>
                </a:endParaRPr>
              </a:p>
            </p:txBody>
          </p:sp>
          <p:sp>
            <p:nvSpPr>
              <p:cNvPr id="320" name="CustomShape 17"/>
              <p:cNvSpPr/>
              <p:nvPr/>
            </p:nvSpPr>
            <p:spPr>
              <a:xfrm>
                <a:off x="1535400" y="10007280"/>
                <a:ext cx="4146120" cy="2526840"/>
              </a:xfrm>
              <a:prstGeom prst="rect">
                <a:avLst/>
              </a:prstGeom>
              <a:solidFill>
                <a:srgbClr val="ffffff"/>
              </a:solidFill>
              <a:ln w="25560">
                <a:solidFill>
                  <a:srgbClr val="000000"/>
                </a:solidFill>
                <a:custDash>
                  <a:ds d="200000" sp="200000"/>
                </a:custDash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pic>
            <p:nvPicPr>
              <p:cNvPr id="321" name="endpoint_scheme.pdf" descr="endpoint_scheme.pdf"/>
              <p:cNvPicPr/>
              <p:nvPr/>
            </p:nvPicPr>
            <p:blipFill>
              <a:blip r:embed="rId11"/>
              <a:srcRect l="0" t="18121" r="0" b="0"/>
              <a:stretch/>
            </p:blipFill>
            <p:spPr>
              <a:xfrm>
                <a:off x="1666440" y="10232640"/>
                <a:ext cx="3884040" cy="2277720"/>
              </a:xfrm>
              <a:prstGeom prst="rect">
                <a:avLst/>
              </a:prstGeom>
              <a:ln w="12600">
                <a:noFill/>
              </a:ln>
            </p:spPr>
          </p:pic>
        </p:grpSp>
        <p:pic>
          <p:nvPicPr>
            <p:cNvPr id="322" name="page1image65818896.jpeg" descr="page1image65818896.jpeg"/>
            <p:cNvPicPr/>
            <p:nvPr/>
          </p:nvPicPr>
          <p:blipFill>
            <a:blip r:embed="rId12"/>
            <a:stretch/>
          </p:blipFill>
          <p:spPr>
            <a:xfrm>
              <a:off x="1492560" y="6326280"/>
              <a:ext cx="4050720" cy="314424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323" name="Rectangle Rectangle" descr="Rectangle Rectangle"/>
            <p:cNvPicPr/>
            <p:nvPr/>
          </p:nvPicPr>
          <p:blipFill>
            <a:blip r:embed="rId13"/>
            <a:stretch/>
          </p:blipFill>
          <p:spPr>
            <a:xfrm>
              <a:off x="1079640" y="6326280"/>
              <a:ext cx="4947840" cy="694944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24" name="Line Line" descr="Line Line"/>
            <p:cNvPicPr/>
            <p:nvPr/>
          </p:nvPicPr>
          <p:blipFill>
            <a:blip r:embed="rId14"/>
            <a:stretch/>
          </p:blipFill>
          <p:spPr>
            <a:xfrm rot="6489600">
              <a:off x="1757880" y="9239760"/>
              <a:ext cx="1975320" cy="5104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25" name="Line Line" descr="Line Line"/>
          <p:cNvPicPr/>
          <p:nvPr/>
        </p:nvPicPr>
        <p:blipFill>
          <a:blip r:embed="rId15"/>
          <a:stretch/>
        </p:blipFill>
        <p:spPr>
          <a:xfrm rot="9127800">
            <a:off x="3729240" y="5927400"/>
            <a:ext cx="8195040" cy="510480"/>
          </a:xfrm>
          <a:prstGeom prst="rect">
            <a:avLst/>
          </a:prstGeom>
          <a:ln>
            <a:noFill/>
          </a:ln>
        </p:spPr>
      </p:pic>
      <p:grpSp>
        <p:nvGrpSpPr>
          <p:cNvPr id="326" name="Group 18"/>
          <p:cNvGrpSpPr/>
          <p:nvPr/>
        </p:nvGrpSpPr>
        <p:grpSpPr>
          <a:xfrm>
            <a:off x="1431000" y="4714560"/>
            <a:ext cx="3615480" cy="1200600"/>
            <a:chOff x="1431000" y="4714560"/>
            <a:chExt cx="3615480" cy="1200600"/>
          </a:xfrm>
        </p:grpSpPr>
        <p:sp>
          <p:nvSpPr>
            <p:cNvPr id="327" name="CustomShape 19"/>
            <p:cNvSpPr/>
            <p:nvPr/>
          </p:nvSpPr>
          <p:spPr>
            <a:xfrm>
              <a:off x="1431000" y="5155920"/>
              <a:ext cx="3615480" cy="5590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3000" spc="-1" strike="noStrike">
                  <a:solidFill>
                    <a:srgbClr val="000000"/>
                  </a:solidFill>
                  <a:latin typeface="Noteworthy Bold"/>
                  <a:ea typeface="Noteworthy Bold"/>
                </a:rPr>
                <a:t>20” Box&amp;Line PMT</a:t>
              </a:r>
              <a:endParaRPr b="0" lang="en-US" sz="3000" spc="-1" strike="noStrike">
                <a:latin typeface="Arial"/>
              </a:endParaRPr>
            </a:p>
          </p:txBody>
        </p:sp>
        <p:pic>
          <p:nvPicPr>
            <p:cNvPr id="328" name="20” Box&amp;Line PMT 20” Box&amp;Line PMT" descr="20” Box&amp;Line PMT 20” Box&amp;Line PMT"/>
            <p:cNvPicPr/>
            <p:nvPr/>
          </p:nvPicPr>
          <p:blipFill>
            <a:blip r:embed="rId16"/>
            <a:stretch/>
          </p:blipFill>
          <p:spPr>
            <a:xfrm>
              <a:off x="1448640" y="4714560"/>
              <a:ext cx="3579840" cy="12006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29" name="Group 20"/>
          <p:cNvGrpSpPr/>
          <p:nvPr/>
        </p:nvGrpSpPr>
        <p:grpSpPr>
          <a:xfrm>
            <a:off x="20093040" y="1825200"/>
            <a:ext cx="2594880" cy="1200600"/>
            <a:chOff x="20093040" y="1825200"/>
            <a:chExt cx="2594880" cy="1200600"/>
          </a:xfrm>
        </p:grpSpPr>
        <p:sp>
          <p:nvSpPr>
            <p:cNvPr id="330" name="CustomShape 21"/>
            <p:cNvSpPr/>
            <p:nvPr/>
          </p:nvSpPr>
          <p:spPr>
            <a:xfrm>
              <a:off x="20106000" y="2266560"/>
              <a:ext cx="2569320" cy="5590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3000" spc="-1" strike="noStrike">
                  <a:solidFill>
                    <a:srgbClr val="000000"/>
                  </a:solidFill>
                  <a:latin typeface="Noteworthy Bold"/>
                  <a:ea typeface="Noteworthy Bold"/>
                </a:rPr>
                <a:t>multi-PMT</a:t>
              </a:r>
              <a:endParaRPr b="0" lang="en-US" sz="3000" spc="-1" strike="noStrike">
                <a:latin typeface="Arial"/>
              </a:endParaRPr>
            </a:p>
          </p:txBody>
        </p:sp>
        <p:pic>
          <p:nvPicPr>
            <p:cNvPr id="331" name="multi-PMT multi-PMT" descr="multi-PMT multi-PMT"/>
            <p:cNvPicPr/>
            <p:nvPr/>
          </p:nvPicPr>
          <p:blipFill>
            <a:blip r:embed="rId17"/>
            <a:stretch/>
          </p:blipFill>
          <p:spPr>
            <a:xfrm>
              <a:off x="20093040" y="1825200"/>
              <a:ext cx="2594880" cy="120060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32" name="Group 22"/>
          <p:cNvGrpSpPr/>
          <p:nvPr/>
        </p:nvGrpSpPr>
        <p:grpSpPr>
          <a:xfrm>
            <a:off x="185760" y="6062760"/>
            <a:ext cx="2412000" cy="1810080"/>
            <a:chOff x="185760" y="6062760"/>
            <a:chExt cx="2412000" cy="1810080"/>
          </a:xfrm>
        </p:grpSpPr>
        <p:sp>
          <p:nvSpPr>
            <p:cNvPr id="333" name="CustomShape 23"/>
            <p:cNvSpPr/>
            <p:nvPr/>
          </p:nvSpPr>
          <p:spPr>
            <a:xfrm>
              <a:off x="198360" y="6580440"/>
              <a:ext cx="2386440" cy="10159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3000" spc="-1" strike="noStrike">
                  <a:solidFill>
                    <a:srgbClr val="000000"/>
                  </a:solidFill>
                  <a:latin typeface="Noteworthy Bold"/>
                  <a:ea typeface="Noteworthy Bold"/>
                </a:rPr>
                <a:t>Underwater electronics</a:t>
              </a:r>
              <a:endParaRPr b="0" lang="en-US" sz="3000" spc="-1" strike="noStrike">
                <a:latin typeface="Arial"/>
              </a:endParaRPr>
            </a:p>
          </p:txBody>
        </p:sp>
        <p:pic>
          <p:nvPicPr>
            <p:cNvPr id="334" name="Underwater electronics Underwater electronics" descr="Underwater electronics Underwater electronics"/>
            <p:cNvPicPr/>
            <p:nvPr/>
          </p:nvPicPr>
          <p:blipFill>
            <a:blip r:embed="rId18"/>
            <a:stretch/>
          </p:blipFill>
          <p:spPr>
            <a:xfrm>
              <a:off x="185760" y="6062760"/>
              <a:ext cx="2412000" cy="18100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35" name="CustomShape 24"/>
          <p:cNvSpPr/>
          <p:nvPr/>
        </p:nvSpPr>
        <p:spPr>
          <a:xfrm rot="19005600">
            <a:off x="5923440" y="11737440"/>
            <a:ext cx="1468080" cy="7261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en-US" sz="4100" spc="-1" strike="noStrike">
                <a:solidFill>
                  <a:srgbClr val="ee230c"/>
                </a:solidFill>
                <a:latin typeface="Helvetica Neue"/>
                <a:ea typeface="Helvetica Neue"/>
              </a:rPr>
              <a:t>NEW</a:t>
            </a:r>
            <a:endParaRPr b="0" lang="en-US" sz="41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TextShape 1"/>
          <p:cNvSpPr txBox="1"/>
          <p:nvPr/>
        </p:nvSpPr>
        <p:spPr>
          <a:xfrm>
            <a:off x="23373720" y="13044240"/>
            <a:ext cx="2833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37" name="TextShape 2"/>
          <p:cNvSpPr txBox="1"/>
          <p:nvPr/>
        </p:nvSpPr>
        <p:spPr>
          <a:xfrm>
            <a:off x="4077720" y="194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HK schedule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338" name="Group 3"/>
          <p:cNvGrpSpPr/>
          <p:nvPr/>
        </p:nvGrpSpPr>
        <p:grpSpPr>
          <a:xfrm>
            <a:off x="1267200" y="9001440"/>
            <a:ext cx="5456880" cy="4529880"/>
            <a:chOff x="1267200" y="9001440"/>
            <a:chExt cx="5456880" cy="4529880"/>
          </a:xfrm>
        </p:grpSpPr>
        <p:grpSp>
          <p:nvGrpSpPr>
            <p:cNvPr id="339" name="Group 4"/>
            <p:cNvGrpSpPr/>
            <p:nvPr/>
          </p:nvGrpSpPr>
          <p:grpSpPr>
            <a:xfrm>
              <a:off x="1267200" y="9001440"/>
              <a:ext cx="5456880" cy="4232160"/>
              <a:chOff x="1267200" y="9001440"/>
              <a:chExt cx="5456880" cy="4232160"/>
            </a:xfrm>
          </p:grpSpPr>
          <p:pic>
            <p:nvPicPr>
              <p:cNvPr id="340" name="PastedGraphic-1.png" descr="PastedGraphic-1.png"/>
              <p:cNvPicPr/>
              <p:nvPr/>
            </p:nvPicPr>
            <p:blipFill>
              <a:blip r:embed="rId1"/>
              <a:srcRect l="0" t="2379" r="0" b="2379"/>
              <a:stretch/>
            </p:blipFill>
            <p:spPr>
              <a:xfrm>
                <a:off x="1394280" y="9090360"/>
                <a:ext cx="5202720" cy="39020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41" name="PastedGraphic-1.png" descr="PastedGraphic-1.png"/>
              <p:cNvPicPr/>
              <p:nvPr/>
            </p:nvPicPr>
            <p:blipFill>
              <a:blip r:embed="rId2"/>
              <a:stretch/>
            </p:blipFill>
            <p:spPr>
              <a:xfrm>
                <a:off x="1267200" y="9001440"/>
                <a:ext cx="5456880" cy="42321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342" name="Group 5"/>
            <p:cNvGrpSpPr/>
            <p:nvPr/>
          </p:nvGrpSpPr>
          <p:grpSpPr>
            <a:xfrm>
              <a:off x="1731960" y="11640600"/>
              <a:ext cx="3499560" cy="1890720"/>
              <a:chOff x="1731960" y="11640600"/>
              <a:chExt cx="3499560" cy="1890720"/>
            </a:xfrm>
          </p:grpSpPr>
          <p:sp>
            <p:nvSpPr>
              <p:cNvPr id="343" name="CustomShape 6"/>
              <p:cNvSpPr/>
              <p:nvPr/>
            </p:nvSpPr>
            <p:spPr>
              <a:xfrm>
                <a:off x="1744560" y="11640600"/>
                <a:ext cx="3474360" cy="1014480"/>
              </a:xfrm>
              <a:custGeom>
                <a:avLst/>
                <a:gdLst/>
                <a:ahLst/>
                <a:rect l="l" t="t" r="r" b="b"/>
                <a:pathLst>
                  <a:path w="21600" h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First 2000 PMT </a:t>
                </a:r>
                <a:br/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March 2021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344" name="First 2000 PMT  March 2021 First 2000 PMT  March 2021" descr="First 2000 PMT  March 2021 First 2000 PMT  March 2021"/>
              <p:cNvPicPr/>
              <p:nvPr/>
            </p:nvPicPr>
            <p:blipFill>
              <a:blip r:embed="rId3"/>
              <a:stretch/>
            </p:blipFill>
            <p:spPr>
              <a:xfrm>
                <a:off x="1731960" y="11791800"/>
                <a:ext cx="3499560" cy="17395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345" name="Group 7"/>
          <p:cNvGrpSpPr/>
          <p:nvPr/>
        </p:nvGrpSpPr>
        <p:grpSpPr>
          <a:xfrm>
            <a:off x="30960" y="379800"/>
            <a:ext cx="5527800" cy="3414960"/>
            <a:chOff x="30960" y="379800"/>
            <a:chExt cx="5527800" cy="3414960"/>
          </a:xfrm>
        </p:grpSpPr>
        <p:grpSp>
          <p:nvGrpSpPr>
            <p:cNvPr id="346" name="Group 8"/>
            <p:cNvGrpSpPr/>
            <p:nvPr/>
          </p:nvGrpSpPr>
          <p:grpSpPr>
            <a:xfrm>
              <a:off x="30960" y="379800"/>
              <a:ext cx="5527800" cy="3414960"/>
              <a:chOff x="30960" y="379800"/>
              <a:chExt cx="5527800" cy="3414960"/>
            </a:xfrm>
          </p:grpSpPr>
          <p:pic>
            <p:nvPicPr>
              <p:cNvPr id="347" name="Image" descr="Image"/>
              <p:cNvPicPr/>
              <p:nvPr/>
            </p:nvPicPr>
            <p:blipFill>
              <a:blip r:embed="rId4"/>
              <a:stretch/>
            </p:blipFill>
            <p:spPr>
              <a:xfrm>
                <a:off x="158040" y="468720"/>
                <a:ext cx="5273640" cy="30848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48" name="Image" descr="Image"/>
              <p:cNvPicPr/>
              <p:nvPr/>
            </p:nvPicPr>
            <p:blipFill>
              <a:blip r:embed="rId5"/>
              <a:stretch/>
            </p:blipFill>
            <p:spPr>
              <a:xfrm>
                <a:off x="30960" y="379800"/>
                <a:ext cx="5527800" cy="341496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349" name="Group 9"/>
            <p:cNvGrpSpPr/>
            <p:nvPr/>
          </p:nvGrpSpPr>
          <p:grpSpPr>
            <a:xfrm>
              <a:off x="465480" y="558000"/>
              <a:ext cx="2345760" cy="1739520"/>
              <a:chOff x="465480" y="558000"/>
              <a:chExt cx="2345760" cy="1739520"/>
            </a:xfrm>
          </p:grpSpPr>
          <p:sp>
            <p:nvSpPr>
              <p:cNvPr id="350" name="CustomShape 10"/>
              <p:cNvSpPr/>
              <p:nvPr/>
            </p:nvSpPr>
            <p:spPr>
              <a:xfrm>
                <a:off x="478080" y="665640"/>
                <a:ext cx="2320560" cy="496800"/>
              </a:xfrm>
              <a:custGeom>
                <a:avLst/>
                <a:gdLst/>
                <a:ahLst/>
                <a:rect l="l" t="t" r="r" b="b"/>
                <a:pathLst>
                  <a:path w="21600" h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26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May 28 2021</a:t>
                </a:r>
                <a:endParaRPr b="0" lang="en-US" sz="2600" spc="-1" strike="noStrike">
                  <a:latin typeface="Arial"/>
                </a:endParaRPr>
              </a:p>
            </p:txBody>
          </p:sp>
          <p:pic>
            <p:nvPicPr>
              <p:cNvPr id="351" name="May 28 2021 May 28 2021" descr="May 28 2021 May 28 2021"/>
              <p:cNvPicPr/>
              <p:nvPr/>
            </p:nvPicPr>
            <p:blipFill>
              <a:blip r:embed="rId6"/>
              <a:stretch/>
            </p:blipFill>
            <p:spPr>
              <a:xfrm>
                <a:off x="465480" y="558000"/>
                <a:ext cx="2345760" cy="17395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352" name="Group 11"/>
          <p:cNvGrpSpPr/>
          <p:nvPr/>
        </p:nvGrpSpPr>
        <p:grpSpPr>
          <a:xfrm>
            <a:off x="2601360" y="4195080"/>
            <a:ext cx="19792080" cy="4253760"/>
            <a:chOff x="2601360" y="4195080"/>
            <a:chExt cx="19792080" cy="4253760"/>
          </a:xfrm>
        </p:grpSpPr>
        <p:sp>
          <p:nvSpPr>
            <p:cNvPr id="353" name="CustomShape 12"/>
            <p:cNvSpPr/>
            <p:nvPr/>
          </p:nvSpPr>
          <p:spPr>
            <a:xfrm>
              <a:off x="2602440" y="4195080"/>
              <a:ext cx="19784880" cy="560160"/>
            </a:xfrm>
            <a:prstGeom prst="rect">
              <a:avLst/>
            </a:prstGeom>
            <a:solidFill>
              <a:srgbClr val="d5d5d5"/>
            </a:solidFill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4" name="Line 13"/>
            <p:cNvSpPr/>
            <p:nvPr/>
          </p:nvSpPr>
          <p:spPr>
            <a:xfrm flipV="1">
              <a:off x="2012040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55" name="CustomShape 14"/>
            <p:cNvSpPr/>
            <p:nvPr/>
          </p:nvSpPr>
          <p:spPr>
            <a:xfrm>
              <a:off x="315288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2020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356" name="CustomShape 15"/>
            <p:cNvSpPr/>
            <p:nvPr/>
          </p:nvSpPr>
          <p:spPr>
            <a:xfrm>
              <a:off x="541332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2021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357" name="CustomShape 16"/>
            <p:cNvSpPr/>
            <p:nvPr/>
          </p:nvSpPr>
          <p:spPr>
            <a:xfrm>
              <a:off x="767412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2022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358" name="CustomShape 17"/>
            <p:cNvSpPr/>
            <p:nvPr/>
          </p:nvSpPr>
          <p:spPr>
            <a:xfrm>
              <a:off x="1002708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2023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359" name="CustomShape 18"/>
            <p:cNvSpPr/>
            <p:nvPr/>
          </p:nvSpPr>
          <p:spPr>
            <a:xfrm>
              <a:off x="1210284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2024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360" name="CustomShape 19"/>
            <p:cNvSpPr/>
            <p:nvPr/>
          </p:nvSpPr>
          <p:spPr>
            <a:xfrm>
              <a:off x="1417824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2025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361" name="CustomShape 20"/>
            <p:cNvSpPr/>
            <p:nvPr/>
          </p:nvSpPr>
          <p:spPr>
            <a:xfrm>
              <a:off x="1625400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2026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362" name="CustomShape 21"/>
            <p:cNvSpPr/>
            <p:nvPr/>
          </p:nvSpPr>
          <p:spPr>
            <a:xfrm>
              <a:off x="1841580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2027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363" name="CustomShape 22"/>
            <p:cNvSpPr/>
            <p:nvPr/>
          </p:nvSpPr>
          <p:spPr>
            <a:xfrm>
              <a:off x="17872560" y="4782240"/>
              <a:ext cx="141660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61d83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Commis.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364" name="CustomShape 23"/>
            <p:cNvSpPr/>
            <p:nvPr/>
          </p:nvSpPr>
          <p:spPr>
            <a:xfrm>
              <a:off x="19269720" y="4782240"/>
              <a:ext cx="3100320" cy="2805120"/>
            </a:xfrm>
            <a:prstGeom prst="rightArrow">
              <a:avLst>
                <a:gd name="adj1" fmla="val 55923"/>
                <a:gd name="adj2" fmla="val 38670"/>
              </a:avLst>
            </a:prstGeom>
            <a:solidFill>
              <a:srgbClr val="61d83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34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Operations</a:t>
              </a:r>
              <a:endParaRPr b="0" lang="en-US" sz="3400" spc="-1" strike="noStrike">
                <a:latin typeface="Arial"/>
              </a:endParaRPr>
            </a:p>
          </p:txBody>
        </p:sp>
        <p:sp>
          <p:nvSpPr>
            <p:cNvPr id="365" name="CustomShape 24"/>
            <p:cNvSpPr/>
            <p:nvPr/>
          </p:nvSpPr>
          <p:spPr>
            <a:xfrm>
              <a:off x="17739720" y="5988960"/>
              <a:ext cx="154944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00a2ff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Water</a:t>
              </a:r>
              <a:br/>
              <a:r>
                <a:rPr b="0" lang="en-US" sz="20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 filling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366" name="CustomShape 25"/>
            <p:cNvSpPr/>
            <p:nvPr/>
          </p:nvSpPr>
          <p:spPr>
            <a:xfrm>
              <a:off x="20764080" y="4195440"/>
              <a:ext cx="1161720" cy="559080"/>
            </a:xfrm>
            <a:prstGeom prst="rect">
              <a:avLst/>
            </a:prstGeom>
            <a:noFill/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50760" rIns="50760" tIns="50760" bIns="50760" anchor="ctr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1" lang="en-US" sz="3000" spc="-1" strike="noStrike">
                  <a:solidFill>
                    <a:srgbClr val="000000"/>
                  </a:solidFill>
                  <a:latin typeface="Helvetica Neue"/>
                  <a:ea typeface="Helvetica Neue"/>
                </a:rPr>
                <a:t>2028</a:t>
              </a:r>
              <a:endParaRPr b="0" lang="en-US" sz="3000" spc="-1" strike="noStrike">
                <a:latin typeface="Arial"/>
              </a:endParaRPr>
            </a:p>
          </p:txBody>
        </p:sp>
        <p:sp>
          <p:nvSpPr>
            <p:cNvPr id="367" name="Line 26"/>
            <p:cNvSpPr/>
            <p:nvPr/>
          </p:nvSpPr>
          <p:spPr>
            <a:xfrm flipV="1">
              <a:off x="486396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8" name="Line 27"/>
            <p:cNvSpPr/>
            <p:nvPr/>
          </p:nvSpPr>
          <p:spPr>
            <a:xfrm flipV="1">
              <a:off x="712440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69" name="Line 28"/>
            <p:cNvSpPr/>
            <p:nvPr/>
          </p:nvSpPr>
          <p:spPr>
            <a:xfrm flipV="1">
              <a:off x="938520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0" name="Line 29"/>
            <p:cNvSpPr/>
            <p:nvPr/>
          </p:nvSpPr>
          <p:spPr>
            <a:xfrm flipV="1">
              <a:off x="1164564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1" name="Line 30"/>
            <p:cNvSpPr/>
            <p:nvPr/>
          </p:nvSpPr>
          <p:spPr>
            <a:xfrm flipV="1">
              <a:off x="1579680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2" name="Line 31"/>
            <p:cNvSpPr/>
            <p:nvPr/>
          </p:nvSpPr>
          <p:spPr>
            <a:xfrm flipV="1">
              <a:off x="1787256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3" name="Line 32"/>
            <p:cNvSpPr/>
            <p:nvPr/>
          </p:nvSpPr>
          <p:spPr>
            <a:xfrm flipV="1">
              <a:off x="1372140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4" name="Line 33"/>
            <p:cNvSpPr/>
            <p:nvPr/>
          </p:nvSpPr>
          <p:spPr>
            <a:xfrm flipV="1">
              <a:off x="260316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5" name="Line 34"/>
            <p:cNvSpPr/>
            <p:nvPr/>
          </p:nvSpPr>
          <p:spPr>
            <a:xfrm flipV="1">
              <a:off x="22393440" y="4195080"/>
              <a:ext cx="0" cy="425376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6" name="CustomShape 35"/>
            <p:cNvSpPr/>
            <p:nvPr/>
          </p:nvSpPr>
          <p:spPr>
            <a:xfrm>
              <a:off x="19183680" y="5995800"/>
              <a:ext cx="405720" cy="38592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c66"/>
            </a:solidFill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77" name="CustomShape 36"/>
            <p:cNvSpPr/>
            <p:nvPr/>
          </p:nvSpPr>
          <p:spPr>
            <a:xfrm>
              <a:off x="15453000" y="7119000"/>
              <a:ext cx="244476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ff8dc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0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Electronics installation</a:t>
              </a:r>
              <a:endParaRPr b="0" lang="en-US" sz="2000" spc="-1" strike="noStrike">
                <a:latin typeface="Arial"/>
              </a:endParaRPr>
            </a:p>
          </p:txBody>
        </p:sp>
        <p:sp>
          <p:nvSpPr>
            <p:cNvPr id="378" name="CustomShape 37"/>
            <p:cNvSpPr/>
            <p:nvPr/>
          </p:nvSpPr>
          <p:spPr>
            <a:xfrm>
              <a:off x="9378000" y="7119000"/>
              <a:ext cx="602568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ff8dc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5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Electronics production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379" name="CustomShape 38"/>
            <p:cNvSpPr/>
            <p:nvPr/>
          </p:nvSpPr>
          <p:spPr>
            <a:xfrm>
              <a:off x="2601360" y="7119000"/>
              <a:ext cx="672228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ff8dc6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6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Electronics R&amp;D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380" name="CustomShape 39"/>
            <p:cNvSpPr/>
            <p:nvPr/>
          </p:nvSpPr>
          <p:spPr>
            <a:xfrm>
              <a:off x="3098880" y="4782240"/>
              <a:ext cx="233784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ee230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6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Geo survey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381" name="CustomShape 40"/>
            <p:cNvSpPr/>
            <p:nvPr/>
          </p:nvSpPr>
          <p:spPr>
            <a:xfrm>
              <a:off x="5450040" y="4782240"/>
              <a:ext cx="253188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ee230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6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Tunnel constr.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382" name="CustomShape 41"/>
            <p:cNvSpPr/>
            <p:nvPr/>
          </p:nvSpPr>
          <p:spPr>
            <a:xfrm>
              <a:off x="8026560" y="4782240"/>
              <a:ext cx="570708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ee230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6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Cavern excavation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383" name="CustomShape 42"/>
            <p:cNvSpPr/>
            <p:nvPr/>
          </p:nvSpPr>
          <p:spPr>
            <a:xfrm>
              <a:off x="13708800" y="4782240"/>
              <a:ext cx="210060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ee230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5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Tank constr.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384" name="CustomShape 43"/>
            <p:cNvSpPr/>
            <p:nvPr/>
          </p:nvSpPr>
          <p:spPr>
            <a:xfrm>
              <a:off x="15789600" y="4782240"/>
              <a:ext cx="210060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ee230c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5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PMT install.</a:t>
              </a:r>
              <a:endParaRPr b="0" lang="en-US" sz="2500" spc="-1" strike="noStrike">
                <a:latin typeface="Arial"/>
              </a:endParaRPr>
            </a:p>
          </p:txBody>
        </p:sp>
        <p:sp>
          <p:nvSpPr>
            <p:cNvPr id="385" name="CustomShape 44"/>
            <p:cNvSpPr/>
            <p:nvPr/>
          </p:nvSpPr>
          <p:spPr>
            <a:xfrm>
              <a:off x="4851720" y="5988960"/>
              <a:ext cx="12691440" cy="1269720"/>
            </a:xfrm>
            <a:prstGeom prst="rightArrow">
              <a:avLst>
                <a:gd name="adj1" fmla="val 53050"/>
                <a:gd name="adj2" fmla="val 44570"/>
              </a:avLst>
            </a:prstGeom>
            <a:solidFill>
              <a:srgbClr val="99195e"/>
            </a:solidFill>
            <a:ln w="1260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ctr">
              <a:noAutofit/>
            </a:bodyPr>
            <a:p>
              <a:pPr algn="ctr">
                <a:lnSpc>
                  <a:spcPct val="100000"/>
                </a:lnSpc>
                <a:tabLst>
                  <a:tab algn="l" pos="0"/>
                </a:tabLst>
              </a:pPr>
              <a:r>
                <a:rPr b="0" lang="en-US" sz="2600" spc="-1" strike="noStrike">
                  <a:solidFill>
                    <a:srgbClr val="ffffff"/>
                  </a:solidFill>
                  <a:latin typeface="Helvetica Neue Medium"/>
                  <a:ea typeface="Helvetica Neue Medium"/>
                </a:rPr>
                <a:t>PMT production</a:t>
              </a:r>
              <a:endParaRPr b="0" lang="en-US" sz="2600" spc="-1" strike="noStrike">
                <a:latin typeface="Arial"/>
              </a:endParaRPr>
            </a:p>
          </p:txBody>
        </p:sp>
        <p:sp>
          <p:nvSpPr>
            <p:cNvPr id="386" name="CustomShape 45"/>
            <p:cNvSpPr/>
            <p:nvPr/>
          </p:nvSpPr>
          <p:spPr>
            <a:xfrm>
              <a:off x="5552640" y="6434640"/>
              <a:ext cx="405720" cy="38592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c66"/>
            </a:solidFill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7" name="Line 46"/>
            <p:cNvSpPr/>
            <p:nvPr/>
          </p:nvSpPr>
          <p:spPr>
            <a:xfrm>
              <a:off x="2604240" y="8436240"/>
              <a:ext cx="19780920" cy="0"/>
            </a:xfrm>
            <a:prstGeom prst="line">
              <a:avLst/>
            </a:prstGeom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88" name="CustomShape 47"/>
            <p:cNvSpPr/>
            <p:nvPr/>
          </p:nvSpPr>
          <p:spPr>
            <a:xfrm>
              <a:off x="5958720" y="5520240"/>
              <a:ext cx="405720" cy="385920"/>
            </a:xfrm>
            <a:prstGeom prst="star5">
              <a:avLst>
                <a:gd name="adj" fmla="val 19100"/>
                <a:gd name="hf" fmla="val 105146"/>
                <a:gd name="vf" fmla="val 110557"/>
              </a:avLst>
            </a:prstGeom>
            <a:solidFill>
              <a:srgbClr val="fffc66"/>
            </a:solidFill>
            <a:ln w="255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389" name="Group 48"/>
          <p:cNvGrpSpPr/>
          <p:nvPr/>
        </p:nvGrpSpPr>
        <p:grpSpPr>
          <a:xfrm>
            <a:off x="19297080" y="46080"/>
            <a:ext cx="4955400" cy="4079520"/>
            <a:chOff x="19297080" y="46080"/>
            <a:chExt cx="4955400" cy="4079520"/>
          </a:xfrm>
        </p:grpSpPr>
        <p:grpSp>
          <p:nvGrpSpPr>
            <p:cNvPr id="390" name="Group 49"/>
            <p:cNvGrpSpPr/>
            <p:nvPr/>
          </p:nvGrpSpPr>
          <p:grpSpPr>
            <a:xfrm>
              <a:off x="19297080" y="201960"/>
              <a:ext cx="4955400" cy="3923640"/>
              <a:chOff x="19297080" y="201960"/>
              <a:chExt cx="4955400" cy="3923640"/>
            </a:xfrm>
          </p:grpSpPr>
          <p:pic>
            <p:nvPicPr>
              <p:cNvPr id="391" name="Image" descr="Image"/>
              <p:cNvPicPr/>
              <p:nvPr/>
            </p:nvPicPr>
            <p:blipFill>
              <a:blip r:embed="rId7"/>
              <a:stretch/>
            </p:blipFill>
            <p:spPr>
              <a:xfrm>
                <a:off x="19424160" y="290880"/>
                <a:ext cx="4701600" cy="35935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92" name="Image" descr="Image"/>
              <p:cNvPicPr/>
              <p:nvPr/>
            </p:nvPicPr>
            <p:blipFill>
              <a:blip r:embed="rId8"/>
              <a:stretch/>
            </p:blipFill>
            <p:spPr>
              <a:xfrm>
                <a:off x="19297080" y="201960"/>
                <a:ext cx="4955400" cy="392364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393" name="Group 50"/>
            <p:cNvGrpSpPr/>
            <p:nvPr/>
          </p:nvGrpSpPr>
          <p:grpSpPr>
            <a:xfrm>
              <a:off x="20657520" y="46080"/>
              <a:ext cx="3421800" cy="1200600"/>
              <a:chOff x="20657520" y="46080"/>
              <a:chExt cx="3421800" cy="1200600"/>
            </a:xfrm>
          </p:grpSpPr>
          <p:sp>
            <p:nvSpPr>
              <p:cNvPr id="394" name="CustomShape 51"/>
              <p:cNvSpPr/>
              <p:nvPr/>
            </p:nvSpPr>
            <p:spPr>
              <a:xfrm>
                <a:off x="20657520" y="487440"/>
                <a:ext cx="3421800" cy="5590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First light in 2027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395" name="First light in 2027 First light in 2027" descr="First light in 2027 First light in 2027"/>
              <p:cNvPicPr/>
              <p:nvPr/>
            </p:nvPicPr>
            <p:blipFill>
              <a:blip r:embed="rId9"/>
              <a:stretch/>
            </p:blipFill>
            <p:spPr>
              <a:xfrm>
                <a:off x="20766240" y="46080"/>
                <a:ext cx="3204000" cy="120060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396" name="Line Line" descr="Line Line"/>
          <p:cNvPicPr/>
          <p:nvPr/>
        </p:nvPicPr>
        <p:blipFill>
          <a:blip r:embed="rId10"/>
          <a:stretch/>
        </p:blipFill>
        <p:spPr>
          <a:xfrm rot="6299400">
            <a:off x="4213800" y="7761240"/>
            <a:ext cx="2472120" cy="401040"/>
          </a:xfrm>
          <a:prstGeom prst="rect">
            <a:avLst/>
          </a:prstGeom>
          <a:ln>
            <a:noFill/>
          </a:ln>
        </p:spPr>
      </p:pic>
      <p:pic>
        <p:nvPicPr>
          <p:cNvPr id="397" name="Line Line" descr="Line Line"/>
          <p:cNvPicPr/>
          <p:nvPr/>
        </p:nvPicPr>
        <p:blipFill>
          <a:blip r:embed="rId11"/>
          <a:stretch/>
        </p:blipFill>
        <p:spPr>
          <a:xfrm rot="14561400">
            <a:off x="4502880" y="4388760"/>
            <a:ext cx="2187720" cy="401040"/>
          </a:xfrm>
          <a:prstGeom prst="rect">
            <a:avLst/>
          </a:prstGeom>
          <a:ln>
            <a:noFill/>
          </a:ln>
        </p:spPr>
      </p:pic>
      <p:pic>
        <p:nvPicPr>
          <p:cNvPr id="398" name="Line Line" descr="Line Line"/>
          <p:cNvPicPr/>
          <p:nvPr/>
        </p:nvPicPr>
        <p:blipFill>
          <a:blip r:embed="rId12"/>
          <a:stretch/>
        </p:blipFill>
        <p:spPr>
          <a:xfrm rot="16694400">
            <a:off x="18346320" y="4584600"/>
            <a:ext cx="2437560" cy="401040"/>
          </a:xfrm>
          <a:prstGeom prst="rect">
            <a:avLst/>
          </a:prstGeom>
          <a:ln>
            <a:noFill/>
          </a:ln>
        </p:spPr>
      </p:pic>
      <p:sp>
        <p:nvSpPr>
          <p:cNvPr id="399" name="TextShape 52"/>
          <p:cNvSpPr txBox="1"/>
          <p:nvPr/>
        </p:nvSpPr>
        <p:spPr>
          <a:xfrm>
            <a:off x="6901560" y="8759160"/>
            <a:ext cx="17359200" cy="42537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Strong engagement of Japan:</a:t>
            </a: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~500 M$ for construction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Expected from other countries: ~100 M$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International contributions are nearly formalized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3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   </a:t>
            </a:r>
            <a:r>
              <a:rPr b="0" lang="en-US" sz="4430" spc="-1" strike="noStrike">
                <a:solidFill>
                  <a:srgbClr val="ffffff"/>
                </a:solidFill>
                <a:latin typeface="Helvetica Neue"/>
                <a:ea typeface="Helvetica Neue"/>
              </a:rPr>
              <a:t>Canada, Spain, UK already committed for 10-20 M€ each for the far detector construction</a:t>
            </a:r>
            <a:endParaRPr b="0" lang="en-US" sz="4430" spc="-1" strike="noStrike">
              <a:solidFill>
                <a:srgbClr val="000000"/>
              </a:solidFill>
              <a:latin typeface="Helvetica Neue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roup 1"/>
          <p:cNvGrpSpPr/>
          <p:nvPr/>
        </p:nvGrpSpPr>
        <p:grpSpPr>
          <a:xfrm>
            <a:off x="829440" y="1683720"/>
            <a:ext cx="13905360" cy="5054040"/>
            <a:chOff x="829440" y="1683720"/>
            <a:chExt cx="13905360" cy="5054040"/>
          </a:xfrm>
        </p:grpSpPr>
        <p:grpSp>
          <p:nvGrpSpPr>
            <p:cNvPr id="401" name="Group 2"/>
            <p:cNvGrpSpPr/>
            <p:nvPr/>
          </p:nvGrpSpPr>
          <p:grpSpPr>
            <a:xfrm>
              <a:off x="829440" y="1853640"/>
              <a:ext cx="13905360" cy="4884120"/>
              <a:chOff x="829440" y="1853640"/>
              <a:chExt cx="13905360" cy="4884120"/>
            </a:xfrm>
          </p:grpSpPr>
          <p:pic>
            <p:nvPicPr>
              <p:cNvPr id="402" name="page6image63978736.png" descr="page6image63978736.png"/>
              <p:cNvPicPr/>
              <p:nvPr/>
            </p:nvPicPr>
            <p:blipFill>
              <a:blip r:embed="rId1"/>
              <a:srcRect l="27823" t="54993" r="0" b="0"/>
              <a:stretch/>
            </p:blipFill>
            <p:spPr>
              <a:xfrm>
                <a:off x="1045440" y="1993320"/>
                <a:ext cx="13473720" cy="432504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03" name="page6image63978736.png" descr="page6image63978736.png"/>
              <p:cNvPicPr/>
              <p:nvPr/>
            </p:nvPicPr>
            <p:blipFill>
              <a:blip r:embed="rId2"/>
              <a:stretch/>
            </p:blipFill>
            <p:spPr>
              <a:xfrm>
                <a:off x="829440" y="1853640"/>
                <a:ext cx="13905360" cy="488412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404" name="Group 3"/>
            <p:cNvGrpSpPr/>
            <p:nvPr/>
          </p:nvGrpSpPr>
          <p:grpSpPr>
            <a:xfrm>
              <a:off x="1071720" y="1683720"/>
              <a:ext cx="6272280" cy="1259280"/>
              <a:chOff x="1071720" y="1683720"/>
              <a:chExt cx="6272280" cy="1259280"/>
            </a:xfrm>
          </p:grpSpPr>
          <p:sp>
            <p:nvSpPr>
              <p:cNvPr id="405" name="CustomShape 4"/>
              <p:cNvSpPr/>
              <p:nvPr/>
            </p:nvSpPr>
            <p:spPr>
              <a:xfrm>
                <a:off x="1084320" y="2039400"/>
                <a:ext cx="6247080" cy="7894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26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Entrance yard finished (Aug. 2020)</a:t>
                </a:r>
                <a:endParaRPr b="0" lang="en-US" sz="2600" spc="-1" strike="noStrike">
                  <a:latin typeface="Arial"/>
                </a:endParaRPr>
              </a:p>
            </p:txBody>
          </p:sp>
          <p:pic>
            <p:nvPicPr>
              <p:cNvPr id="406" name="Entrance yard finished (Aug. 2020) Entrance yard finished (Aug. 2020)" descr="Entrance yard finished (Aug. 2020) Entrance yard finished (Aug. 2020)"/>
              <p:cNvPicPr/>
              <p:nvPr/>
            </p:nvPicPr>
            <p:blipFill>
              <a:blip r:embed="rId3"/>
              <a:stretch/>
            </p:blipFill>
            <p:spPr>
              <a:xfrm>
                <a:off x="1071720" y="1683720"/>
                <a:ext cx="6272280" cy="12592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407" name="TextShape 5"/>
          <p:cNvSpPr txBox="1"/>
          <p:nvPr/>
        </p:nvSpPr>
        <p:spPr>
          <a:xfrm>
            <a:off x="23373720" y="13044240"/>
            <a:ext cx="283320" cy="46080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408" name="TextShape 6"/>
          <p:cNvSpPr txBox="1"/>
          <p:nvPr/>
        </p:nvSpPr>
        <p:spPr>
          <a:xfrm>
            <a:off x="3825720" y="86400"/>
            <a:ext cx="17359200" cy="142236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US" sz="8400" spc="-1" strike="noStrike">
                <a:solidFill>
                  <a:srgbClr val="000000"/>
                </a:solidFill>
                <a:latin typeface="Helvetica Neue Medium"/>
                <a:ea typeface="Helvetica Neue Medium"/>
              </a:rPr>
              <a:t>Construction is on schedule</a:t>
            </a:r>
            <a:endParaRPr b="0" lang="en-US" sz="8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409" name="Group 7"/>
          <p:cNvGrpSpPr/>
          <p:nvPr/>
        </p:nvGrpSpPr>
        <p:grpSpPr>
          <a:xfrm>
            <a:off x="429480" y="7253640"/>
            <a:ext cx="8147520" cy="5082840"/>
            <a:chOff x="429480" y="7253640"/>
            <a:chExt cx="8147520" cy="5082840"/>
          </a:xfrm>
        </p:grpSpPr>
        <p:grpSp>
          <p:nvGrpSpPr>
            <p:cNvPr id="410" name="Group 8"/>
            <p:cNvGrpSpPr/>
            <p:nvPr/>
          </p:nvGrpSpPr>
          <p:grpSpPr>
            <a:xfrm>
              <a:off x="429480" y="7388640"/>
              <a:ext cx="8147520" cy="4947840"/>
              <a:chOff x="429480" y="7388640"/>
              <a:chExt cx="8147520" cy="4947840"/>
            </a:xfrm>
          </p:grpSpPr>
          <p:pic>
            <p:nvPicPr>
              <p:cNvPr id="411" name="HKceremony-grounbreaking-wm.jpeg" descr="HKceremony-grounbreaking-wm.jpeg"/>
              <p:cNvPicPr/>
              <p:nvPr/>
            </p:nvPicPr>
            <p:blipFill>
              <a:blip r:embed="rId4"/>
              <a:stretch/>
            </p:blipFill>
            <p:spPr>
              <a:xfrm>
                <a:off x="556560" y="7477560"/>
                <a:ext cx="7893360" cy="461736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12" name="HKceremony-grounbreaking-wm.jpeg" descr="HKceremony-grounbreaking-wm.jpeg"/>
              <p:cNvPicPr/>
              <p:nvPr/>
            </p:nvPicPr>
            <p:blipFill>
              <a:blip r:embed="rId5"/>
              <a:stretch/>
            </p:blipFill>
            <p:spPr>
              <a:xfrm>
                <a:off x="429480" y="7388640"/>
                <a:ext cx="8147520" cy="494784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413" name="Group 9"/>
            <p:cNvGrpSpPr/>
            <p:nvPr/>
          </p:nvGrpSpPr>
          <p:grpSpPr>
            <a:xfrm>
              <a:off x="685800" y="7253640"/>
              <a:ext cx="3855240" cy="1644480"/>
              <a:chOff x="685800" y="7253640"/>
              <a:chExt cx="3855240" cy="1644480"/>
            </a:xfrm>
          </p:grpSpPr>
          <p:sp>
            <p:nvSpPr>
              <p:cNvPr id="414" name="CustomShape 10"/>
              <p:cNvSpPr/>
              <p:nvPr/>
            </p:nvSpPr>
            <p:spPr>
              <a:xfrm>
                <a:off x="698400" y="7609320"/>
                <a:ext cx="3829680" cy="11746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26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Groundbreaking ceremony </a:t>
                </a:r>
                <a:br/>
                <a:r>
                  <a:rPr b="0" lang="en-US" sz="26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(May 2021)</a:t>
                </a:r>
                <a:endParaRPr b="0" lang="en-US" sz="2600" spc="-1" strike="noStrike">
                  <a:latin typeface="Arial"/>
                </a:endParaRPr>
              </a:p>
            </p:txBody>
          </p:sp>
          <p:pic>
            <p:nvPicPr>
              <p:cNvPr id="415" name="Groundbreaking ceremony  (May 2021) Groundbreaking ceremony  (May 2021)" descr="Groundbreaking ceremony  (May 2021) Groundbreaking ceremony  (May 2021)"/>
              <p:cNvPicPr/>
              <p:nvPr/>
            </p:nvPicPr>
            <p:blipFill>
              <a:blip r:embed="rId6"/>
              <a:stretch/>
            </p:blipFill>
            <p:spPr>
              <a:xfrm>
                <a:off x="685800" y="7253640"/>
                <a:ext cx="3855240" cy="16444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416" name="Group 11"/>
          <p:cNvGrpSpPr/>
          <p:nvPr/>
        </p:nvGrpSpPr>
        <p:grpSpPr>
          <a:xfrm>
            <a:off x="8810640" y="6977880"/>
            <a:ext cx="7699680" cy="5914440"/>
            <a:chOff x="8810640" y="6977880"/>
            <a:chExt cx="7699680" cy="5914440"/>
          </a:xfrm>
        </p:grpSpPr>
        <p:grpSp>
          <p:nvGrpSpPr>
            <p:cNvPr id="417" name="Group 12"/>
            <p:cNvGrpSpPr/>
            <p:nvPr/>
          </p:nvGrpSpPr>
          <p:grpSpPr>
            <a:xfrm>
              <a:off x="8810640" y="6977880"/>
              <a:ext cx="7699680" cy="5914440"/>
              <a:chOff x="8810640" y="6977880"/>
              <a:chExt cx="7699680" cy="5914440"/>
            </a:xfrm>
          </p:grpSpPr>
          <p:pic>
            <p:nvPicPr>
              <p:cNvPr id="418" name="IMG_3794.jpeg" descr="IMG_3794.jpeg"/>
              <p:cNvPicPr/>
              <p:nvPr/>
            </p:nvPicPr>
            <p:blipFill>
              <a:blip r:embed="rId7"/>
              <a:stretch/>
            </p:blipFill>
            <p:spPr>
              <a:xfrm>
                <a:off x="8937720" y="7066800"/>
                <a:ext cx="7445880" cy="558432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19" name="IMG_3794.jpeg" descr="IMG_3794.jpeg"/>
              <p:cNvPicPr/>
              <p:nvPr/>
            </p:nvPicPr>
            <p:blipFill>
              <a:blip r:embed="rId8"/>
              <a:stretch/>
            </p:blipFill>
            <p:spPr>
              <a:xfrm>
                <a:off x="8810640" y="6977880"/>
                <a:ext cx="7699680" cy="591444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420" name="Group 13"/>
            <p:cNvGrpSpPr/>
            <p:nvPr/>
          </p:nvGrpSpPr>
          <p:grpSpPr>
            <a:xfrm>
              <a:off x="10065960" y="7199280"/>
              <a:ext cx="4471200" cy="1040400"/>
              <a:chOff x="10065960" y="7199280"/>
              <a:chExt cx="4471200" cy="1040400"/>
            </a:xfrm>
          </p:grpSpPr>
          <p:sp>
            <p:nvSpPr>
              <p:cNvPr id="421" name="CustomShape 14"/>
              <p:cNvSpPr/>
              <p:nvPr/>
            </p:nvSpPr>
            <p:spPr>
              <a:xfrm>
                <a:off x="10078560" y="7554600"/>
                <a:ext cx="4445640" cy="570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50760" rIns="50760" tIns="50760" bIns="50760" anchor="ctr">
                <a:no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24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Tunnel entrance (June 2021)</a:t>
                </a:r>
                <a:endParaRPr b="0" lang="en-US" sz="2400" spc="-1" strike="noStrike">
                  <a:latin typeface="Arial"/>
                </a:endParaRPr>
              </a:p>
            </p:txBody>
          </p:sp>
          <p:pic>
            <p:nvPicPr>
              <p:cNvPr id="422" name="Tunnel entrance (June 2021) Tunnel entrance (June 2021)" descr="Tunnel entrance (June 2021) Tunnel entrance (June 2021)"/>
              <p:cNvPicPr/>
              <p:nvPr/>
            </p:nvPicPr>
            <p:blipFill>
              <a:blip r:embed="rId9"/>
              <a:stretch/>
            </p:blipFill>
            <p:spPr>
              <a:xfrm>
                <a:off x="10065960" y="7199280"/>
                <a:ext cx="4471200" cy="104040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423" name="CustomShape 15"/>
          <p:cNvSpPr/>
          <p:nvPr/>
        </p:nvSpPr>
        <p:spPr>
          <a:xfrm>
            <a:off x="2370240" y="-2626920"/>
            <a:ext cx="151200" cy="284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grpSp>
        <p:nvGrpSpPr>
          <p:cNvPr id="424" name="Group 16"/>
          <p:cNvGrpSpPr/>
          <p:nvPr/>
        </p:nvGrpSpPr>
        <p:grpSpPr>
          <a:xfrm>
            <a:off x="16294320" y="1491840"/>
            <a:ext cx="7579800" cy="5607720"/>
            <a:chOff x="16294320" y="1491840"/>
            <a:chExt cx="7579800" cy="5607720"/>
          </a:xfrm>
        </p:grpSpPr>
        <p:grpSp>
          <p:nvGrpSpPr>
            <p:cNvPr id="425" name="Group 17"/>
            <p:cNvGrpSpPr/>
            <p:nvPr/>
          </p:nvGrpSpPr>
          <p:grpSpPr>
            <a:xfrm>
              <a:off x="16294320" y="1491840"/>
              <a:ext cx="7579800" cy="5607720"/>
              <a:chOff x="16294320" y="1491840"/>
              <a:chExt cx="7579800" cy="5607720"/>
            </a:xfrm>
          </p:grpSpPr>
          <p:pic>
            <p:nvPicPr>
              <p:cNvPr id="426" name="page7image64900976.png" descr="page7image64900976.png"/>
              <p:cNvPicPr/>
              <p:nvPr/>
            </p:nvPicPr>
            <p:blipFill>
              <a:blip r:embed="rId10"/>
              <a:stretch/>
            </p:blipFill>
            <p:spPr>
              <a:xfrm>
                <a:off x="16510320" y="1631520"/>
                <a:ext cx="7147800" cy="50490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27" name="page7image64900976.png" descr="page7image64900976.png"/>
              <p:cNvPicPr/>
              <p:nvPr/>
            </p:nvPicPr>
            <p:blipFill>
              <a:blip r:embed="rId11"/>
              <a:stretch/>
            </p:blipFill>
            <p:spPr>
              <a:xfrm>
                <a:off x="16294320" y="1491840"/>
                <a:ext cx="7579800" cy="5607720"/>
              </a:xfrm>
              <a:prstGeom prst="rect">
                <a:avLst/>
              </a:prstGeom>
              <a:ln>
                <a:noFill/>
              </a:ln>
            </p:spPr>
          </p:pic>
        </p:grpSp>
        <p:grpSp>
          <p:nvGrpSpPr>
            <p:cNvPr id="428" name="Group 18"/>
            <p:cNvGrpSpPr/>
            <p:nvPr/>
          </p:nvGrpSpPr>
          <p:grpSpPr>
            <a:xfrm>
              <a:off x="16405200" y="4866480"/>
              <a:ext cx="4417200" cy="1810080"/>
              <a:chOff x="16405200" y="4866480"/>
              <a:chExt cx="4417200" cy="1810080"/>
            </a:xfrm>
          </p:grpSpPr>
          <p:sp>
            <p:nvSpPr>
              <p:cNvPr id="429" name="CustomShape 19"/>
              <p:cNvSpPr/>
              <p:nvPr/>
            </p:nvSpPr>
            <p:spPr>
              <a:xfrm>
                <a:off x="16405200" y="5384160"/>
                <a:ext cx="4417200" cy="101592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50760" rIns="50760" tIns="50760" bIns="50760" anchor="ctr">
                <a:spAutoFit/>
              </a:bodyPr>
              <a:p>
                <a:pPr algn="ctr">
                  <a:lnSpc>
                    <a:spcPct val="100000"/>
                  </a:lnSpc>
                  <a:tabLst>
                    <a:tab algn="l" pos="0"/>
                  </a:tabLst>
                </a:pPr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New building finalized </a:t>
                </a:r>
                <a:br/>
                <a:r>
                  <a:rPr b="0" lang="en-US" sz="3000" spc="-1" strike="noStrike">
                    <a:solidFill>
                      <a:srgbClr val="000000"/>
                    </a:solidFill>
                    <a:latin typeface="Noteworthy Bold"/>
                    <a:ea typeface="Noteworthy Bold"/>
                  </a:rPr>
                  <a:t>Summer 2022</a:t>
                </a:r>
                <a:endParaRPr b="0" lang="en-US" sz="3000" spc="-1" strike="noStrike">
                  <a:latin typeface="Arial"/>
                </a:endParaRPr>
              </a:p>
            </p:txBody>
          </p:sp>
          <p:pic>
            <p:nvPicPr>
              <p:cNvPr id="430" name="New building finalized  Summer 2022 New building finalized  Summer 2022" descr="New building finalized  Summer 2022 New building finalized  Summer 2022"/>
              <p:cNvPicPr/>
              <p:nvPr/>
            </p:nvPicPr>
            <p:blipFill>
              <a:blip r:embed="rId12"/>
              <a:stretch/>
            </p:blipFill>
            <p:spPr>
              <a:xfrm>
                <a:off x="16780680" y="4866480"/>
                <a:ext cx="3665520" cy="18100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sp>
        <p:nvSpPr>
          <p:cNvPr id="431" name="CustomShape 20"/>
          <p:cNvSpPr/>
          <p:nvPr/>
        </p:nvSpPr>
        <p:spPr>
          <a:xfrm>
            <a:off x="6276960" y="4244040"/>
            <a:ext cx="151200" cy="2847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50760" rIns="50760" tIns="50760" bIns="50760" anchor="ctr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1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b="0" lang="en-US" sz="1200" spc="-1" strike="noStrike">
              <a:latin typeface="Arial"/>
            </a:endParaRPr>
          </a:p>
        </p:txBody>
      </p:sp>
      <p:sp>
        <p:nvSpPr>
          <p:cNvPr id="432" name="TextShape 21"/>
          <p:cNvSpPr txBox="1"/>
          <p:nvPr/>
        </p:nvSpPr>
        <p:spPr>
          <a:xfrm>
            <a:off x="16683480" y="7221960"/>
            <a:ext cx="7456680" cy="5943240"/>
          </a:xfrm>
          <a:prstGeom prst="rect">
            <a:avLst/>
          </a:prstGeom>
          <a:noFill/>
          <a:ln w="12600">
            <a:noFill/>
          </a:ln>
        </p:spPr>
        <p:txBody>
          <a:bodyPr lIns="50760" rIns="50760" tIns="50760" bIns="5076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Survey completed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Excavation on-going</a:t>
            </a:r>
            <a:br/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New main building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US" sz="4400" spc="-1" strike="noStrike">
                <a:solidFill>
                  <a:srgbClr val="000000"/>
                </a:solidFill>
                <a:latin typeface="Helvetica Neue"/>
                <a:ea typeface="Helvetica Neue"/>
              </a:rPr>
              <a:t>Everything on track!</a:t>
            </a:r>
            <a:endParaRPr b="0" lang="en-US" sz="4400" spc="-1" strike="noStrike">
              <a:solidFill>
                <a:srgbClr val="000000"/>
              </a:solidFill>
              <a:latin typeface="Helvetica Neue"/>
            </a:endParaRPr>
          </a:p>
        </p:txBody>
      </p:sp>
      <p:grpSp>
        <p:nvGrpSpPr>
          <p:cNvPr id="433" name="Group 22"/>
          <p:cNvGrpSpPr/>
          <p:nvPr/>
        </p:nvGrpSpPr>
        <p:grpSpPr>
          <a:xfrm>
            <a:off x="22502520" y="7318440"/>
            <a:ext cx="1875240" cy="4936680"/>
            <a:chOff x="22502520" y="7318440"/>
            <a:chExt cx="1875240" cy="4936680"/>
          </a:xfrm>
        </p:grpSpPr>
        <p:pic>
          <p:nvPicPr>
            <p:cNvPr id="434" name="Image" descr="Image"/>
            <p:cNvPicPr/>
            <p:nvPr/>
          </p:nvPicPr>
          <p:blipFill>
            <a:blip r:embed="rId13"/>
            <a:stretch/>
          </p:blipFill>
          <p:spPr>
            <a:xfrm>
              <a:off x="22663080" y="7318440"/>
              <a:ext cx="814320" cy="8143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435" name="Image" descr="Image"/>
            <p:cNvPicPr/>
            <p:nvPr/>
          </p:nvPicPr>
          <p:blipFill>
            <a:blip r:embed="rId14"/>
            <a:stretch/>
          </p:blipFill>
          <p:spPr>
            <a:xfrm>
              <a:off x="23563440" y="11440800"/>
              <a:ext cx="814320" cy="8143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436" name="Image" descr="Image"/>
            <p:cNvPicPr/>
            <p:nvPr/>
          </p:nvPicPr>
          <p:blipFill>
            <a:blip r:embed="rId15"/>
            <a:stretch/>
          </p:blipFill>
          <p:spPr>
            <a:xfrm>
              <a:off x="23142600" y="8725680"/>
              <a:ext cx="1135440" cy="1055520"/>
            </a:xfrm>
            <a:prstGeom prst="rect">
              <a:avLst/>
            </a:prstGeom>
            <a:ln w="12600">
              <a:noFill/>
            </a:ln>
          </p:spPr>
        </p:pic>
        <p:pic>
          <p:nvPicPr>
            <p:cNvPr id="437" name="Image" descr="Image"/>
            <p:cNvPicPr/>
            <p:nvPr/>
          </p:nvPicPr>
          <p:blipFill>
            <a:blip r:embed="rId16"/>
            <a:stretch/>
          </p:blipFill>
          <p:spPr>
            <a:xfrm>
              <a:off x="22502520" y="10373760"/>
              <a:ext cx="1135440" cy="1055520"/>
            </a:xfrm>
            <a:prstGeom prst="rect">
              <a:avLst/>
            </a:prstGeom>
            <a:ln w="1260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en-US</dc:language>
  <cp:lastModifiedBy/>
  <dcterms:modified xsi:type="dcterms:W3CDTF">2022-10-20T22:14:14Z</dcterms:modified>
  <cp:revision>49</cp:revision>
  <dc:subject/>
  <dc:title/>
</cp:coreProperties>
</file>