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280" r:id="rId3"/>
    <p:sldId id="282" r:id="rId4"/>
    <p:sldId id="275" r:id="rId5"/>
    <p:sldId id="268" r:id="rId6"/>
    <p:sldId id="283" r:id="rId7"/>
    <p:sldId id="258" r:id="rId8"/>
    <p:sldId id="272" r:id="rId9"/>
    <p:sldId id="290" r:id="rId10"/>
    <p:sldId id="273" r:id="rId11"/>
    <p:sldId id="291" r:id="rId12"/>
    <p:sldId id="276" r:id="rId13"/>
    <p:sldId id="277" r:id="rId14"/>
    <p:sldId id="278" r:id="rId15"/>
    <p:sldId id="292" r:id="rId16"/>
    <p:sldId id="293" r:id="rId17"/>
    <p:sldId id="294" r:id="rId18"/>
    <p:sldId id="295" r:id="rId19"/>
    <p:sldId id="286" r:id="rId20"/>
    <p:sldId id="262" r:id="rId21"/>
    <p:sldId id="267" r:id="rId22"/>
    <p:sldId id="27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/>
    <p:restoredTop sz="89629"/>
  </p:normalViewPr>
  <p:slideViewPr>
    <p:cSldViewPr snapToGrid="0" snapToObjects="1">
      <p:cViewPr>
        <p:scale>
          <a:sx n="90" d="100"/>
          <a:sy n="90" d="100"/>
        </p:scale>
        <p:origin x="146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86A9B-00FB-EF44-8496-9CC4ECE0D1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B53F7-C753-784C-8B81-3EE85D280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AF23C-3D7E-FD44-9FEE-14CA15E8CEE4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5C8C6-FE12-154F-8778-59919AABA3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84956-EB8E-BD4D-9EA2-D1CE6CC78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22E6-725C-E84A-92D2-CEF92FAE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534C1-70ED-EE4E-AAF4-3C2EE01D588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D34BF-F7DF-3D49-B63A-510A3373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spatial, spectral , temporal(Frog) in real time</a:t>
            </a:r>
          </a:p>
          <a:p>
            <a:r>
              <a:rPr lang="en-US" dirty="0"/>
              <a:t>MISS 2-spatioo </a:t>
            </a:r>
            <a:r>
              <a:rPr lang="en-US" dirty="0" err="1"/>
              <a:t>specteral</a:t>
            </a:r>
            <a:r>
              <a:rPr lang="en-US" dirty="0"/>
              <a:t> 2d </a:t>
            </a:r>
            <a:r>
              <a:rPr lang="en-US" dirty="0" err="1"/>
              <a:t>inferommetry</a:t>
            </a:r>
            <a:endParaRPr lang="en-US" dirty="0"/>
          </a:p>
          <a:p>
            <a:r>
              <a:rPr lang="en-US" dirty="0"/>
              <a:t>Measure longitudinally , transversally and combine.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“length” locally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Clearly see misalignments follow spectrum.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want ML learns automatically, form image details. GOOD or BAD alignment?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34BF-F7DF-3D49-B63A-510A3373A6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Main characteristics: CPA,  energy</a:t>
            </a:r>
          </a:p>
          <a:p>
            <a:pPr marL="285750" indent="-285750">
              <a:buFontTx/>
              <a:buChar char="-"/>
            </a:pPr>
            <a:r>
              <a:rPr lang="en-US" dirty="0"/>
              <a:t>Beam lines, experiments (Q, PALLAS)</a:t>
            </a:r>
          </a:p>
          <a:p>
            <a:pPr marL="285750" indent="-285750">
              <a:buFontTx/>
              <a:buChar char="-"/>
            </a:pPr>
            <a:r>
              <a:rPr lang="en-US" dirty="0"/>
              <a:t>Nautilus, compression gratings -  STC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93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0FCF-C249-DB47-BAC2-928A8B810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A3188-5C4D-AA4D-8530-3EA41685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9141C-8EAB-3547-8AA4-3F59DA94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638-92D8-494F-A54B-46B4A74B3A0E}" type="datetime1">
              <a:rPr lang="fr-FR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D314B-CE17-074F-9156-83D22756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C8AA8-3778-9346-B5FB-3E6064A8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A58B-EB04-584B-A4C7-41DF0B9F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5DAC-DA6B-7C4E-BF2A-6975C768B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0A88-EA73-2D43-BC51-8AD86DC5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8482-D2CB-E44F-96AB-17611BA79900}" type="datetime1">
              <a:rPr lang="fr-FR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3A5D-542E-0E48-B253-82B524CC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30D93-5631-D44B-8200-28DBD7D8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5CDB0-53ED-8643-93D5-FD8A01C07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1C1AE-1405-3E40-B0B6-059A1462D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DC962-354D-174D-92C4-15D373CC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9C25-11A1-2D44-888B-E2C54E61AEFF}" type="datetime1">
              <a:rPr lang="fr-FR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83B4F-EB2E-444B-838B-A62A2961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1E0-9CDE-6D40-BD25-80CC8741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88" y="289572"/>
            <a:ext cx="671923" cy="3638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796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AF08-CCBB-F348-B6AD-88F83BB3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BACC-72E0-584B-B91E-7DA9774C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537F2-53F5-C04D-B5A9-2E054661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D733-ED28-1E43-8959-E21F62DE209B}" type="datetime1">
              <a:rPr lang="fr-FR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CA94-7364-DB4A-ACAA-152D7753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87F4-B096-EA4D-AD43-8B7FBC40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BF5D-BBF8-9949-8C73-065E610C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A1B03-FFA6-B247-AEE6-C51191294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0A92E-9044-604E-B1AB-CEF03058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B3C8-FCDD-0349-99BB-AFCB162C6938}" type="datetime1">
              <a:rPr lang="fr-FR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6614-025B-F84F-A8B3-CFAF8390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E5FF-E030-0D43-8DBC-F909D596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9D08-D6A9-6248-B90B-7163264A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B3AD-1FDF-5441-934D-39704213D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162FA-2ACC-484F-A77E-07ACC9EE5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BE8-0640-4E44-9128-933F2D73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AACA-878D-874E-9041-107921EF90AD}" type="datetime1">
              <a:rPr lang="fr-FR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AB48E-909B-7641-AFF4-1A16B0DD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D3A82-4A18-944D-8AE9-FBA8828D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10AF-AD56-534E-9972-6112CAB9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70428-AB88-D544-BF16-6743C3437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CEB99-B667-4647-92B2-75B7C53E6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8F9E5-9845-DD4D-907E-280D3B552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3CB00-B339-9A43-9A66-366288FFC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8091B-298B-2D44-B06F-453A985B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1B8-1960-C34B-A28A-13ADE81D0BEF}" type="datetime1">
              <a:rPr lang="fr-FR" smtClean="0"/>
              <a:t>28/11/2022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C67DFD-AB73-2349-A6D8-62AFB3E7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98AEC-C33E-E444-BF5E-F718B127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CB71-8864-DF4B-8BBD-14CD0AF8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D45CF-06AD-5E41-AB8B-EA9D83F2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804-C40C-D446-9499-26DCD43E546C}" type="datetime1">
              <a:rPr lang="fr-FR" smtClean="0"/>
              <a:t>28/11/2022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FBD18-94F6-4340-87CE-68172FBE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35C36-6D11-0147-BBAD-C037AEE4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9E052-3576-4A4B-A6C5-C819561F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BA8C-6253-5942-A2C2-BFBB8811CA1F}" type="datetime1">
              <a:rPr lang="fr-FR" smtClean="0"/>
              <a:t>28/11/2022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6982C-761B-E743-A52D-3FF1D86B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128BF-BD48-AC48-A1C3-713049B8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C40C-EE74-B74B-88C7-128C00C7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A8B1-90D6-5746-930C-861E8552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FC65F-F7AC-FB42-84DB-55E929BC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EAFE6-55A9-D049-B636-1C7C3C52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9066-0227-7843-B066-2BE61A1C314F}" type="datetime1">
              <a:rPr lang="fr-FR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2058D-925B-E242-9D2E-00D68B92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CFBAB-56BB-8045-B4AE-F145B8BA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0A7-EDE6-F944-8550-77C86DC5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CFCC0-9AF5-D24C-9A0C-542844E5F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3C13D-3903-3843-B6A6-802525699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7C155-4E57-2C4A-BDBC-A04623C9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FA4C-BFB2-5140-BAF4-36A762DB7CC3}" type="datetime1">
              <a:rPr lang="fr-FR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0FE89-0BA3-8B48-8E9A-3C3DBEF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18C5B-8824-214C-AED3-3A72C30D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BA5C1-3156-DA47-A238-6D037259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3E24-C98E-6945-978F-29EB4F44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C357-C21A-F047-8A9D-5AB1A4D60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D66-54DC-AD46-AEE1-3F499E5A03D7}" type="datetime1">
              <a:rPr lang="fr-FR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26A26-2746-3540-AC30-8B2C8D231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00403-1AA3-0947-B79B-B1B84C26F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3F8E-17C8-A14D-BC51-5FAE0285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>
            <a:extLst>
              <a:ext uri="{FF2B5EF4-FFF2-40B4-BE49-F238E27FC236}">
                <a16:creationId xmlns:a16="http://schemas.microsoft.com/office/drawing/2014/main" id="{EF07E74F-FAF7-4445-9C95-3D022A55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" y="2"/>
            <a:ext cx="12191598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C0034-FF95-8845-AEA1-83D87CF64B75}"/>
              </a:ext>
            </a:extLst>
          </p:cNvPr>
          <p:cNvSpPr txBox="1"/>
          <p:nvPr/>
        </p:nvSpPr>
        <p:spPr>
          <a:xfrm>
            <a:off x="0" y="6519444"/>
            <a:ext cx="1208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P2IO 1 December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28055-2091-6D4D-BA58-65854ADFEE04}"/>
              </a:ext>
            </a:extLst>
          </p:cNvPr>
          <p:cNvSpPr/>
          <p:nvPr/>
        </p:nvSpPr>
        <p:spPr>
          <a:xfrm>
            <a:off x="470329" y="1554300"/>
            <a:ext cx="11452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975"/>
              </a:spcAft>
            </a:pPr>
            <a:r>
              <a:rPr lang="en-US" sz="2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Proof of the principle experiment of Machine Learning based online Characterization and </a:t>
            </a:r>
            <a:r>
              <a:rPr lang="en-US" sz="2400" b="1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Optimisation</a:t>
            </a:r>
            <a:r>
              <a:rPr lang="en-US" sz="2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a high intensity </a:t>
            </a:r>
            <a:r>
              <a:rPr lang="en-US" sz="2400" b="1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LAser</a:t>
            </a:r>
            <a:r>
              <a:rPr lang="en-US" sz="2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pulse (</a:t>
            </a:r>
            <a:r>
              <a:rPr lang="en-US" sz="2400" b="1" dirty="0">
                <a:solidFill>
                  <a:srgbClr val="00000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ML-COLA</a:t>
            </a:r>
            <a:r>
              <a:rPr lang="en-US" sz="2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4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FFC98-323C-674C-A10E-BC3EC24D4095}"/>
              </a:ext>
            </a:extLst>
          </p:cNvPr>
          <p:cNvSpPr/>
          <p:nvPr/>
        </p:nvSpPr>
        <p:spPr>
          <a:xfrm>
            <a:off x="5371603" y="3418630"/>
            <a:ext cx="7406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Viacheslav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Kubytskyi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Moana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Pittman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Laboratoire de Physique des 2 infinis Irène Joliot-Curie –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IJCLab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4ADA2-2D75-854D-945B-CE13F7EF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5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858B4-4629-4049-B70F-1F004DC8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0A793-4010-384D-9EEB-CB5015D8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5E661-0CDD-704D-B54B-0E9581DA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9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AB0E7-3725-0D49-9D8C-13E97A7B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5A72E-D2FE-2442-BE7F-B2DCBD53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8514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64D2D-C4EF-4440-B8BE-511E5992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83E8F-98B7-5F42-9327-0636B96E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33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F931E-492E-F748-B7F2-51D9EF18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39B9B-DB07-CA4E-A026-5C06E0C9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1B779-4F12-7C46-B8A5-7E38F7285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D32CF-128B-8044-AAD9-AC6FDDAD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CA278-754E-D340-A330-7C23EC86F364}"/>
              </a:ext>
            </a:extLst>
          </p:cNvPr>
          <p:cNvSpPr/>
          <p:nvPr/>
        </p:nvSpPr>
        <p:spPr>
          <a:xfrm>
            <a:off x="6690534" y="403034"/>
            <a:ext cx="4299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200" b="1" dirty="0">
                <a:latin typeface="Helvetica" pitchFamily="2" charset="0"/>
              </a:rPr>
              <a:t>Feature extraction with VGG16</a:t>
            </a:r>
          </a:p>
          <a:p>
            <a:pPr marL="342900" indent="-342900"/>
            <a:r>
              <a:rPr lang="en-US" sz="2200" b="1" dirty="0">
                <a:latin typeface="Helvetica" pitchFamily="2" charset="0"/>
              </a:rPr>
              <a:t>Pretrained model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0A471-F7C3-B54B-AFE2-F54CECB5AAE9}"/>
              </a:ext>
            </a:extLst>
          </p:cNvPr>
          <p:cNvSpPr txBox="1"/>
          <p:nvPr/>
        </p:nvSpPr>
        <p:spPr>
          <a:xfrm>
            <a:off x="637953" y="446567"/>
            <a:ext cx="4126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200" b="1" dirty="0">
                <a:latin typeface="Helvetica" pitchFamily="2" charset="0"/>
              </a:rPr>
              <a:t>Similarity between channels.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CDD4E5-0CB3-5548-9A28-14871E640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12"/>
          <a:stretch/>
        </p:blipFill>
        <p:spPr>
          <a:xfrm>
            <a:off x="6457394" y="1327200"/>
            <a:ext cx="2629456" cy="24074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A82C61-C09E-2D44-AE53-A8BD9DDBFB3C}"/>
              </a:ext>
            </a:extLst>
          </p:cNvPr>
          <p:cNvSpPr/>
          <p:nvPr/>
        </p:nvSpPr>
        <p:spPr>
          <a:xfrm>
            <a:off x="6635635" y="6436976"/>
            <a:ext cx="407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>
                <a:latin typeface="Helvetica" pitchFamily="2" charset="0"/>
              </a:rPr>
              <a:t>adapted to 8 channels inputs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6B73EC-7BA8-3D42-B01B-9DDF4374D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96"/>
          <a:stretch/>
        </p:blipFill>
        <p:spPr>
          <a:xfrm>
            <a:off x="133909" y="2539220"/>
            <a:ext cx="5486400" cy="3248079"/>
          </a:xfrm>
          <a:prstGeom prst="rect">
            <a:avLst/>
          </a:prstGeom>
        </p:spPr>
      </p:pic>
      <p:sp>
        <p:nvSpPr>
          <p:cNvPr id="26" name="Cube 25">
            <a:extLst>
              <a:ext uri="{FF2B5EF4-FFF2-40B4-BE49-F238E27FC236}">
                <a16:creationId xmlns:a16="http://schemas.microsoft.com/office/drawing/2014/main" id="{FEDE99D7-0072-A743-8E52-CA839B8FA599}"/>
              </a:ext>
            </a:extLst>
          </p:cNvPr>
          <p:cNvSpPr/>
          <p:nvPr/>
        </p:nvSpPr>
        <p:spPr>
          <a:xfrm>
            <a:off x="9527524" y="1561484"/>
            <a:ext cx="369260" cy="1843087"/>
          </a:xfrm>
          <a:prstGeom prst="cube">
            <a:avLst>
              <a:gd name="adj" fmla="val 68782"/>
            </a:avLst>
          </a:prstGeom>
          <a:solidFill>
            <a:schemeClr val="accent4">
              <a:alpha val="54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4329F5-BB44-964A-B75A-4E1E814A57C0}"/>
              </a:ext>
            </a:extLst>
          </p:cNvPr>
          <p:cNvSpPr txBox="1"/>
          <p:nvPr/>
        </p:nvSpPr>
        <p:spPr>
          <a:xfrm>
            <a:off x="10018068" y="222489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Helvetica" pitchFamily="2" charset="0"/>
              </a:rPr>
              <a:t>classification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0C212A-BF75-584D-9F6E-7A2967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68" t="32738" r="28900" b="23626"/>
          <a:stretch/>
        </p:blipFill>
        <p:spPr>
          <a:xfrm>
            <a:off x="7633509" y="4105761"/>
            <a:ext cx="3246565" cy="219381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DDE210-22F2-B040-933A-0E7D8F6528CE}"/>
              </a:ext>
            </a:extLst>
          </p:cNvPr>
          <p:cNvCxnSpPr>
            <a:cxnSpLocks/>
          </p:cNvCxnSpPr>
          <p:nvPr/>
        </p:nvCxnSpPr>
        <p:spPr>
          <a:xfrm>
            <a:off x="9012740" y="2583499"/>
            <a:ext cx="295061" cy="14374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9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3983C-B281-1C41-8322-6B49ED42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1EF29-9FA0-3341-90FF-049572F747FA}"/>
              </a:ext>
            </a:extLst>
          </p:cNvPr>
          <p:cNvSpPr/>
          <p:nvPr/>
        </p:nvSpPr>
        <p:spPr>
          <a:xfrm>
            <a:off x="241971" y="296417"/>
            <a:ext cx="684572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 dirty="0" err="1">
                <a:latin typeface="Helvetica" pitchFamily="2" charset="0"/>
              </a:rPr>
              <a:t>Optimisation</a:t>
            </a:r>
            <a:r>
              <a:rPr lang="en-US" sz="4000" b="1" dirty="0">
                <a:latin typeface="Helvetica" pitchFamily="2" charset="0"/>
              </a:rPr>
              <a:t> and ML tasks.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B5C86-D968-2A46-90B8-E4A8164CF7E5}"/>
              </a:ext>
            </a:extLst>
          </p:cNvPr>
          <p:cNvSpPr txBox="1"/>
          <p:nvPr/>
        </p:nvSpPr>
        <p:spPr>
          <a:xfrm>
            <a:off x="362873" y="1832035"/>
            <a:ext cx="88456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Structural similarity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Autoencoders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Feature extraction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Measurements dataset for training. Data taking of labelled data.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Robust bounded optimizer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6135B-B83E-CB47-ABED-4D30EB4636B0}"/>
              </a:ext>
            </a:extLst>
          </p:cNvPr>
          <p:cNvSpPr txBox="1"/>
          <p:nvPr/>
        </p:nvSpPr>
        <p:spPr>
          <a:xfrm>
            <a:off x="303995" y="5711207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Transfer</a:t>
            </a:r>
            <a:r>
              <a:rPr lang="en-US" dirty="0"/>
              <a:t> </a:t>
            </a:r>
            <a:r>
              <a:rPr lang="en-US" sz="2400" dirty="0">
                <a:latin typeface="Helvetica" pitchFamily="2" charset="0"/>
              </a:rPr>
              <a:t>learning, domain adaptation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1D9C2610-DAA8-C644-959D-EA37EE31694C}"/>
              </a:ext>
            </a:extLst>
          </p:cNvPr>
          <p:cNvSpPr txBox="1"/>
          <p:nvPr/>
        </p:nvSpPr>
        <p:spPr>
          <a:xfrm>
            <a:off x="8040182" y="917925"/>
            <a:ext cx="3788945" cy="29854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DATASET</a:t>
            </a:r>
            <a:r>
              <a:rPr lang="en-US" sz="2000" dirty="0">
                <a:latin typeface="Helvetica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pitchFamily="2" charset="0"/>
              </a:rPr>
              <a:t>Amplitude and phase data: images from multispectral camera and  INSIGHT/termite measurements</a:t>
            </a:r>
          </a:p>
          <a:p>
            <a:pPr marL="342900" indent="-342900">
              <a:buAutoNum type="arabicPeriod"/>
            </a:pPr>
            <a:endParaRPr lang="en-US" sz="14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pitchFamily="2" charset="0"/>
              </a:rPr>
              <a:t>Compressor and principal laser parameters:   (u, v, d), adaptive mirror configuration, timings, temporal length, energy, pointing stability  etc.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pitchFamily="2" charset="0"/>
              </a:rPr>
              <a:t>Categorical labels assigned by the laser expert </a:t>
            </a:r>
          </a:p>
        </p:txBody>
      </p:sp>
    </p:spTree>
    <p:extLst>
      <p:ext uri="{BB962C8B-B14F-4D97-AF65-F5344CB8AC3E}">
        <p14:creationId xmlns:p14="http://schemas.microsoft.com/office/powerpoint/2010/main" val="377472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56F4-57DA-6649-8108-18CC5881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BB83-A97A-5647-B75F-46253867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0" y="1849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CPA technology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STC problems in the context of PALLAS</a:t>
            </a:r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Measurements with multispectral camera </a:t>
            </a:r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Next steps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B6C24-6A78-5E49-A7BC-A655CE8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4DE430-3F58-D04A-87E4-5BABA8BB5038}"/>
              </a:ext>
            </a:extLst>
          </p:cNvPr>
          <p:cNvSpPr txBox="1"/>
          <p:nvPr/>
        </p:nvSpPr>
        <p:spPr>
          <a:xfrm>
            <a:off x="688397" y="1736145"/>
            <a:ext cx="991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Camera delivery : December 2021.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Setup, tests  and several measurements. Automatization.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PhD student </a:t>
            </a:r>
            <a:r>
              <a:rPr lang="en-US" sz="2400" dirty="0" err="1">
                <a:latin typeface="Helvetica" pitchFamily="2" charset="0"/>
              </a:rPr>
              <a:t>Gueladio</a:t>
            </a:r>
            <a:r>
              <a:rPr lang="en-US" sz="2400" dirty="0">
                <a:latin typeface="Helvetica" pitchFamily="2" charset="0"/>
              </a:rPr>
              <a:t> Kane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2023: data + ML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Equipment to buy: achromatic objective optics,  motorization,</a:t>
            </a:r>
          </a:p>
          <a:p>
            <a:r>
              <a:rPr lang="en-US" sz="2400" dirty="0">
                <a:latin typeface="Helvetica" pitchFamily="2" charset="0"/>
              </a:rPr>
              <a:t>special Notch filter, PC for automatization and ML.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19A0C-0A9E-154B-BA16-FD81210637E7}"/>
              </a:ext>
            </a:extLst>
          </p:cNvPr>
          <p:cNvSpPr/>
          <p:nvPr/>
        </p:nvSpPr>
        <p:spPr>
          <a:xfrm>
            <a:off x="159760" y="60144"/>
            <a:ext cx="599875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 dirty="0">
                <a:latin typeface="Helvetica" pitchFamily="2" charset="0"/>
              </a:rPr>
              <a:t>Timeline and next steps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8BB4-CAE3-834C-B88B-59EC1517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27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543" y="2882735"/>
            <a:ext cx="176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Outcomes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32314" y="2994199"/>
            <a:ext cx="9228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Unique diagnostics of ultrashort high intensity laser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Online control and shot to shot stability.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Laser characterization for PALLAS.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5543" y="1278439"/>
            <a:ext cx="1152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Key idea:   </a:t>
            </a:r>
            <a:r>
              <a:rPr lang="en-US" sz="2800" b="1" dirty="0">
                <a:latin typeface="+mj-lt"/>
              </a:rPr>
              <a:t>Snapshot measurement combined/reinforced with  ML techniques.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543" y="263078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Helvetica" pitchFamily="2" charset="0"/>
              </a:rPr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B5A5-4A74-B045-B8EF-FFE36234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889992"/>
            <a:ext cx="5772310" cy="3501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139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LASERIX platform at </a:t>
            </a:r>
            <a:r>
              <a:rPr lang="en-US" sz="4000" b="1" dirty="0" err="1">
                <a:latin typeface="Helvetica" pitchFamily="2" charset="0"/>
              </a:rPr>
              <a:t>IJCLab</a:t>
            </a:r>
            <a:r>
              <a:rPr lang="en-US" sz="4000" b="1" dirty="0">
                <a:latin typeface="Helvetica" pitchFamily="2" charset="0"/>
              </a:rPr>
              <a:t>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121841" y="1092196"/>
            <a:ext cx="6600367" cy="2451209"/>
          </a:xfrm>
        </p:spPr>
        <p:txBody>
          <a:bodyPr>
            <a:normAutofit/>
          </a:bodyPr>
          <a:lstStyle/>
          <a:p>
            <a:pPr marL="438150" lvl="1" indent="-171450">
              <a:spcAft>
                <a:spcPts val="0"/>
              </a:spcAft>
            </a:pPr>
            <a:endParaRPr lang="en-US" sz="1400" dirty="0">
              <a:latin typeface="Helvetica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b="1" dirty="0" err="1">
                <a:latin typeface="Helvetica" pitchFamily="2" charset="0"/>
              </a:rPr>
              <a:t>Equipements</a:t>
            </a:r>
            <a:r>
              <a:rPr lang="en-US" sz="1400" b="1" dirty="0">
                <a:latin typeface="Helvetica" pitchFamily="2" charset="0"/>
              </a:rPr>
              <a:t> : UHI CPA Laser</a:t>
            </a:r>
          </a:p>
          <a:p>
            <a:pPr marL="438150" lvl="1" indent="-171450">
              <a:spcAft>
                <a:spcPts val="0"/>
              </a:spcAft>
            </a:pPr>
            <a:r>
              <a:rPr lang="fr-FR" sz="1400" dirty="0">
                <a:latin typeface="Helvetica" pitchFamily="2" charset="0"/>
              </a:rPr>
              <a:t>40TW 1.6J / 40fs @ 10Hz </a:t>
            </a:r>
            <a:r>
              <a:rPr lang="fr-FR" sz="1400" i="1" dirty="0">
                <a:latin typeface="Helvetica" pitchFamily="2" charset="0"/>
              </a:rPr>
              <a:t>(37J @ 0.1Hz démontrés en 2007) </a:t>
            </a:r>
            <a:r>
              <a:rPr lang="fr-FR" sz="1400" i="1" baseline="30000" dirty="0">
                <a:latin typeface="Helvetica" pitchFamily="2" charset="0"/>
              </a:rPr>
              <a:t>(*)</a:t>
            </a:r>
          </a:p>
          <a:p>
            <a:pPr marL="533400" lvl="2" indent="0">
              <a:spcAft>
                <a:spcPts val="0"/>
              </a:spcAft>
              <a:buNone/>
            </a:pPr>
            <a:r>
              <a:rPr lang="fr-FR" sz="1400" i="1" dirty="0">
                <a:latin typeface="Helvetica" pitchFamily="2" charset="0"/>
              </a:rPr>
              <a:t>		→ matériels disponibles et « gros » potentiel d’upgrade</a:t>
            </a:r>
          </a:p>
          <a:p>
            <a:pPr marL="266700" lvl="1" indent="0">
              <a:spcAft>
                <a:spcPts val="0"/>
              </a:spcAft>
              <a:buNone/>
            </a:pPr>
            <a:br>
              <a:rPr lang="fr-FR" sz="1400" dirty="0">
                <a:latin typeface="Helvetica" pitchFamily="2" charset="0"/>
              </a:rPr>
            </a:br>
            <a:r>
              <a:rPr lang="fr-FR" sz="1400" dirty="0">
                <a:latin typeface="Helvetica" pitchFamily="2" charset="0"/>
              </a:rPr>
              <a:t>Base Amplitude Laser « customisé » (flexibilité &amp; performances) </a:t>
            </a:r>
          </a:p>
          <a:p>
            <a:pPr marL="266700" lvl="1" indent="0">
              <a:spcAft>
                <a:spcPts val="0"/>
              </a:spcAft>
              <a:buNone/>
            </a:pPr>
            <a:br>
              <a:rPr lang="fr-FR" sz="1400" dirty="0">
                <a:latin typeface="Helvetica" pitchFamily="2" charset="0"/>
              </a:rPr>
            </a:br>
            <a:r>
              <a:rPr lang="fr-FR" sz="1400" dirty="0">
                <a:latin typeface="Helvetica" pitchFamily="2" charset="0"/>
              </a:rPr>
              <a:t>Contrôle Commande développé avec Amplitude Laser, évolutif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29927" y="5968008"/>
            <a:ext cx="45365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baseline="30000" dirty="0"/>
              <a:t>(*) </a:t>
            </a:r>
            <a:r>
              <a:rPr lang="fr-FR" sz="1100" i="1" dirty="0"/>
              <a:t>F. </a:t>
            </a:r>
            <a:r>
              <a:rPr lang="fr-FR" sz="1100" i="1" dirty="0" err="1"/>
              <a:t>Ple</a:t>
            </a:r>
            <a:r>
              <a:rPr lang="fr-FR" sz="1100" i="1" dirty="0"/>
              <a:t> et al., "Design and </a:t>
            </a:r>
            <a:r>
              <a:rPr lang="fr-FR" sz="1100" i="1" dirty="0" err="1"/>
              <a:t>demonstration</a:t>
            </a:r>
            <a:r>
              <a:rPr lang="fr-FR" sz="1100" i="1" dirty="0"/>
              <a:t> of a high-</a:t>
            </a:r>
            <a:r>
              <a:rPr lang="fr-FR" sz="1100" i="1" dirty="0" err="1"/>
              <a:t>energy</a:t>
            </a:r>
            <a:r>
              <a:rPr lang="fr-FR" sz="1100" i="1" dirty="0"/>
              <a:t> booster amplifier for a high-</a:t>
            </a:r>
            <a:r>
              <a:rPr lang="fr-FR" sz="1100" i="1" dirty="0" err="1"/>
              <a:t>repetition</a:t>
            </a:r>
            <a:r>
              <a:rPr lang="fr-FR" sz="1100" i="1" dirty="0"/>
              <a:t> rate </a:t>
            </a:r>
            <a:r>
              <a:rPr lang="fr-FR" sz="1100" i="1" dirty="0" err="1"/>
              <a:t>petawatt</a:t>
            </a:r>
            <a:r>
              <a:rPr lang="fr-FR" sz="1100" i="1" dirty="0"/>
              <a:t> class laser system," </a:t>
            </a:r>
            <a:r>
              <a:rPr lang="fr-FR" sz="1100" i="1" dirty="0" err="1"/>
              <a:t>Opt</a:t>
            </a:r>
            <a:r>
              <a:rPr lang="fr-FR" sz="1100" i="1" dirty="0"/>
              <a:t>. </a:t>
            </a:r>
            <a:r>
              <a:rPr lang="fr-FR" sz="1100" i="1" dirty="0" err="1"/>
              <a:t>Lett</a:t>
            </a:r>
            <a:r>
              <a:rPr lang="fr-FR" sz="1100" i="1" dirty="0"/>
              <a:t>.  32, 238-240 (2007)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idx="1"/>
          </p:nvPr>
        </p:nvSpPr>
        <p:spPr>
          <a:xfrm>
            <a:off x="139446" y="3588047"/>
            <a:ext cx="11665296" cy="149756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400" b="1" dirty="0" err="1">
                <a:latin typeface="Helvetica" pitchFamily="2" charset="0"/>
              </a:rPr>
              <a:t>Activités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Scientifiques</a:t>
            </a:r>
            <a:r>
              <a:rPr lang="en-US" sz="1400" b="1" dirty="0">
                <a:latin typeface="Helvetica" pitchFamily="2" charset="0"/>
              </a:rPr>
              <a:t> / Techniques</a:t>
            </a:r>
          </a:p>
          <a:p>
            <a:pPr marL="438150" lvl="1" indent="-171450">
              <a:spcAft>
                <a:spcPts val="0"/>
              </a:spcAft>
            </a:pPr>
            <a:r>
              <a:rPr lang="fr-FR" sz="1400" dirty="0">
                <a:latin typeface="Helvetica" pitchFamily="2" charset="0"/>
              </a:rPr>
              <a:t>R&amp;D sources intenses (laser, XUV) et diagnostics spécifiques</a:t>
            </a:r>
          </a:p>
          <a:p>
            <a:pPr marL="438150" lvl="1" indent="-171450">
              <a:spcAft>
                <a:spcPts val="0"/>
              </a:spcAft>
            </a:pPr>
            <a:r>
              <a:rPr lang="fr-FR" sz="1400" dirty="0">
                <a:latin typeface="Helvetica" pitchFamily="2" charset="0"/>
              </a:rPr>
              <a:t>TP lasers intenses (M2-GI-PLATO, </a:t>
            </a:r>
            <a:r>
              <a:rPr lang="fr-FR" sz="1400" dirty="0" err="1">
                <a:latin typeface="Helvetica" pitchFamily="2" charset="0"/>
              </a:rPr>
              <a:t>Polytech</a:t>
            </a:r>
            <a:r>
              <a:rPr lang="fr-FR" sz="1400" dirty="0">
                <a:latin typeface="Helvetica" pitchFamily="2" charset="0"/>
              </a:rPr>
              <a:t>)</a:t>
            </a:r>
          </a:p>
          <a:p>
            <a:pPr marL="438150" lvl="1" indent="-171450">
              <a:spcAft>
                <a:spcPts val="0"/>
              </a:spcAft>
            </a:pPr>
            <a:r>
              <a:rPr lang="fr-FR" sz="1400" u="sng" dirty="0">
                <a:latin typeface="Helvetica" pitchFamily="2" charset="0"/>
              </a:rPr>
              <a:t>Applications</a:t>
            </a:r>
            <a:r>
              <a:rPr lang="fr-FR" sz="1400" dirty="0">
                <a:latin typeface="Helvetica" pitchFamily="2" charset="0"/>
              </a:rPr>
              <a:t> : Physiques des Plasmas, matériaux, irradiation, expériences résolues en temps (régions XUV - NIR), façonnage de faisceaux XUV, Physique non-linéaire, QED (</a:t>
            </a:r>
            <a:r>
              <a:rPr lang="fr-FR" sz="1400" dirty="0" err="1">
                <a:latin typeface="Helvetica" pitchFamily="2" charset="0"/>
              </a:rPr>
              <a:t>Dellight</a:t>
            </a:r>
            <a:r>
              <a:rPr lang="fr-FR" sz="1400" dirty="0">
                <a:latin typeface="Helvetica" pitchFamily="2" charset="0"/>
              </a:rPr>
              <a:t>) et… </a:t>
            </a:r>
            <a:r>
              <a:rPr lang="fr-FR" sz="1400" dirty="0">
                <a:solidFill>
                  <a:srgbClr val="FF0000"/>
                </a:solidFill>
                <a:latin typeface="Helvetica" pitchFamily="2" charset="0"/>
              </a:rPr>
              <a:t>accélération par laser : PALLAS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51218" y="5022042"/>
            <a:ext cx="6191316" cy="1346043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Helvetica" pitchFamily="2" charset="0"/>
              </a:rPr>
              <a:t>Temps faisceau</a:t>
            </a:r>
            <a:endParaRPr lang="fr-FR" sz="1400" b="0" dirty="0">
              <a:solidFill>
                <a:schemeClr val="tx1"/>
              </a:solidFill>
              <a:latin typeface="Helvetica" pitchFamily="2" charset="0"/>
            </a:endParaRPr>
          </a:p>
          <a:p>
            <a:pPr marL="5524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FF0000"/>
                </a:solidFill>
                <a:latin typeface="Helvetica" pitchFamily="2" charset="0"/>
              </a:rPr>
              <a:t>PALLAS 50% (20 semaines)</a:t>
            </a:r>
          </a:p>
          <a:p>
            <a:pPr marL="5524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tx1"/>
                </a:solidFill>
                <a:latin typeface="Helvetica" pitchFamily="2" charset="0"/>
              </a:rPr>
              <a:t>Autres 50% (20 semaines)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tx1"/>
                </a:solidFill>
                <a:latin typeface="Helvetica" pitchFamily="2" charset="0"/>
              </a:rPr>
              <a:t>Maintenances (</a:t>
            </a:r>
            <a:r>
              <a:rPr lang="fr-FR" sz="1400" dirty="0">
                <a:latin typeface="Helvetica" pitchFamily="2" charset="0"/>
              </a:rPr>
              <a:t>7 semaines) </a:t>
            </a:r>
            <a:endParaRPr lang="fr-FR" sz="1400" b="0" dirty="0">
              <a:solidFill>
                <a:schemeClr val="tx1"/>
              </a:solidFill>
              <a:latin typeface="Helvetica" pitchFamily="2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tx1"/>
                </a:solidFill>
                <a:latin typeface="Helvetica" pitchFamily="2" charset="0"/>
              </a:rPr>
              <a:t>Arrêt : Août (5 </a:t>
            </a:r>
            <a:r>
              <a:rPr lang="fr-FR" sz="1400" dirty="0">
                <a:latin typeface="Helvetica" pitchFamily="2" charset="0"/>
              </a:rPr>
              <a:t>semaines)</a:t>
            </a:r>
            <a:endParaRPr lang="fr-FR" sz="14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Ellipse 8"/>
          <p:cNvSpPr/>
          <p:nvPr/>
        </p:nvSpPr>
        <p:spPr>
          <a:xfrm rot="5400000">
            <a:off x="9891983" y="-6942"/>
            <a:ext cx="1048993" cy="302433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5400000">
            <a:off x="11184868" y="2541205"/>
            <a:ext cx="293001" cy="76251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5400000">
            <a:off x="7588810" y="1016733"/>
            <a:ext cx="792090" cy="302433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7F91-E2E4-E542-9CE5-A91CF999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44CB6-FD46-8747-BE92-0FB4F7227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6"/>
          <a:stretch/>
        </p:blipFill>
        <p:spPr>
          <a:xfrm>
            <a:off x="0" y="807625"/>
            <a:ext cx="9645073" cy="5242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606B9-9231-664A-A2F5-49B3CA4201BF}"/>
              </a:ext>
            </a:extLst>
          </p:cNvPr>
          <p:cNvSpPr txBox="1"/>
          <p:nvPr/>
        </p:nvSpPr>
        <p:spPr>
          <a:xfrm>
            <a:off x="83218" y="6411335"/>
            <a:ext cx="82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Fabien </a:t>
            </a:r>
            <a:r>
              <a:rPr lang="en-US" dirty="0" err="1"/>
              <a:t>Quere</a:t>
            </a:r>
            <a:r>
              <a:rPr lang="en-US" dirty="0"/>
              <a:t>. Methods for </a:t>
            </a:r>
            <a:r>
              <a:rPr lang="en-US" dirty="0" err="1"/>
              <a:t>characterisation</a:t>
            </a:r>
            <a:r>
              <a:rPr lang="en-US" dirty="0"/>
              <a:t> of high-power femtosecond lasers</a:t>
            </a: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9AD265AC-6D1D-F341-8941-6D1C82AF32FB}"/>
              </a:ext>
            </a:extLst>
          </p:cNvPr>
          <p:cNvSpPr txBox="1"/>
          <p:nvPr/>
        </p:nvSpPr>
        <p:spPr>
          <a:xfrm>
            <a:off x="4996543" y="4549676"/>
            <a:ext cx="722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Need to focus all spectral components of the pulse into very small temporal and spatial dimensions.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Requires: high level expert, advanced diagnostics and many adjustment iterations.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B2B28-C71D-4546-88F7-DA88C9498ADB}"/>
              </a:ext>
            </a:extLst>
          </p:cNvPr>
          <p:cNvSpPr txBox="1"/>
          <p:nvPr/>
        </p:nvSpPr>
        <p:spPr>
          <a:xfrm>
            <a:off x="477464" y="152323"/>
            <a:ext cx="408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Helvetica" pitchFamily="2" charset="0"/>
              </a:rPr>
              <a:t>CPA technology</a:t>
            </a:r>
          </a:p>
        </p:txBody>
      </p:sp>
    </p:spTree>
    <p:extLst>
      <p:ext uri="{BB962C8B-B14F-4D97-AF65-F5344CB8AC3E}">
        <p14:creationId xmlns:p14="http://schemas.microsoft.com/office/powerpoint/2010/main" val="20256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1190A9-F6F7-A146-9C24-5BA19F274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79" b="54611"/>
          <a:stretch/>
        </p:blipFill>
        <p:spPr>
          <a:xfrm>
            <a:off x="25824" y="316253"/>
            <a:ext cx="5018230" cy="3112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0B03A7-46BF-EC4D-81BC-7B4978BBB2B7}"/>
              </a:ext>
            </a:extLst>
          </p:cNvPr>
          <p:cNvSpPr/>
          <p:nvPr/>
        </p:nvSpPr>
        <p:spPr>
          <a:xfrm>
            <a:off x="4976681" y="29914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Important: Short bunch focusing, intensity at focus.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52A6A-8839-8645-AC0B-2817276760FC}"/>
              </a:ext>
            </a:extLst>
          </p:cNvPr>
          <p:cNvSpPr txBox="1"/>
          <p:nvPr/>
        </p:nvSpPr>
        <p:spPr>
          <a:xfrm>
            <a:off x="624051" y="0"/>
            <a:ext cx="301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energy pulse compressor</a:t>
            </a: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136B936A-4821-ED44-9840-43780E782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19" y="2841882"/>
            <a:ext cx="11044845" cy="4242578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36381F2-8082-1342-8384-7001F86DF1AE}"/>
              </a:ext>
            </a:extLst>
          </p:cNvPr>
          <p:cNvSpPr/>
          <p:nvPr/>
        </p:nvSpPr>
        <p:spPr>
          <a:xfrm>
            <a:off x="6865823" y="4446726"/>
            <a:ext cx="1632951" cy="609600"/>
          </a:xfrm>
          <a:prstGeom prst="fram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52EC5-2F56-3E4B-A1A7-DEFD01EEFE22}"/>
              </a:ext>
            </a:extLst>
          </p:cNvPr>
          <p:cNvSpPr/>
          <p:nvPr/>
        </p:nvSpPr>
        <p:spPr>
          <a:xfrm>
            <a:off x="4858316" y="2402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" pitchFamily="2" charset="0"/>
              </a:rPr>
              <a:t>Laser control and beam quality in a context of laser plasma experiment PALLAS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A39E2-F2EE-7446-A42B-B545EC3B28D5}"/>
              </a:ext>
            </a:extLst>
          </p:cNvPr>
          <p:cNvSpPr txBox="1"/>
          <p:nvPr/>
        </p:nvSpPr>
        <p:spPr>
          <a:xfrm>
            <a:off x="6096000" y="1116178"/>
            <a:ext cx="3961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Laser control. Real time &amp;  integrated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Plasma cell</a:t>
            </a:r>
          </a:p>
          <a:p>
            <a:pPr marL="285750" indent="-285750">
              <a:buFontTx/>
              <a:buChar char="-"/>
            </a:pPr>
            <a:r>
              <a:rPr lang="en-US" dirty="0"/>
              <a:t>Diagnostics and transport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BA885-CAC3-3349-AFAD-C4CD24EB9B1F}"/>
              </a:ext>
            </a:extLst>
          </p:cNvPr>
          <p:cNvSpPr txBox="1"/>
          <p:nvPr/>
        </p:nvSpPr>
        <p:spPr>
          <a:xfrm>
            <a:off x="4858316" y="2529634"/>
            <a:ext cx="698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Ultrashort laser pulse needs to be broad spectra. </a:t>
            </a:r>
          </a:p>
          <a:p>
            <a:r>
              <a:rPr lang="en-US" dirty="0"/>
              <a:t>Chromatic optical elements misalignment leads to residual </a:t>
            </a:r>
            <a:r>
              <a:rPr lang="en-US" dirty="0" err="1"/>
              <a:t>cromaticity</a:t>
            </a:r>
            <a:r>
              <a:rPr lang="en-US" dirty="0"/>
              <a:t>.  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2327E8-A703-F946-BDE6-9594172B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4A6549-91C7-F44B-A9AD-D1AF36C4A430}"/>
              </a:ext>
            </a:extLst>
          </p:cNvPr>
          <p:cNvSpPr/>
          <p:nvPr/>
        </p:nvSpPr>
        <p:spPr>
          <a:xfrm>
            <a:off x="25824" y="2917983"/>
            <a:ext cx="2883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UHI CPA LASERIX</a:t>
            </a:r>
          </a:p>
          <a:p>
            <a:pPr marL="438150" lvl="1" indent="-171450">
              <a:spcAft>
                <a:spcPts val="0"/>
              </a:spcAft>
            </a:pPr>
            <a:r>
              <a:rPr lang="fr-FR" sz="1400" dirty="0">
                <a:latin typeface="Helvetica" pitchFamily="2" charset="0"/>
              </a:rPr>
              <a:t>40TW 1.6J / 40fs @ 10Hz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6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31799-5454-AB49-BBB5-591058CCB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7" b="40023"/>
          <a:stretch/>
        </p:blipFill>
        <p:spPr>
          <a:xfrm>
            <a:off x="3217976" y="2018540"/>
            <a:ext cx="4341650" cy="2286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09A1C3-9122-5646-8984-3EAAD3E6EDE5}"/>
              </a:ext>
            </a:extLst>
          </p:cNvPr>
          <p:cNvSpPr/>
          <p:nvPr/>
        </p:nvSpPr>
        <p:spPr>
          <a:xfrm>
            <a:off x="7532914" y="6190626"/>
            <a:ext cx="465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effectLst/>
                <a:latin typeface="HelveticaLTStd-Roman-Identity-H"/>
              </a:rPr>
              <a:t>J. </a:t>
            </a:r>
            <a:r>
              <a:rPr lang="fr-FR" sz="1000" dirty="0" err="1">
                <a:effectLst/>
                <a:latin typeface="HelveticaLTStd-Roman-Identity-H"/>
              </a:rPr>
              <a:t>Opt</a:t>
            </a:r>
            <a:r>
              <a:rPr lang="fr-FR" sz="1000" dirty="0">
                <a:effectLst/>
                <a:latin typeface="HelveticaLTStd-Roman-Identity-H"/>
              </a:rPr>
              <a:t>. </a:t>
            </a:r>
            <a:r>
              <a:rPr lang="fr-FR" sz="1000" dirty="0">
                <a:effectLst/>
                <a:latin typeface="HelveticaLTStd-Bold-Identity-H"/>
              </a:rPr>
              <a:t>22 </a:t>
            </a:r>
            <a:r>
              <a:rPr lang="fr-FR" sz="1000" dirty="0">
                <a:effectLst/>
                <a:latin typeface="HelveticaLTStd-Roman-Identity-H"/>
              </a:rPr>
              <a:t>(2020) 103501 (33pp) </a:t>
            </a:r>
            <a:r>
              <a:rPr lang="fr-FR" sz="1000" dirty="0">
                <a:solidFill>
                  <a:srgbClr val="0000FF"/>
                </a:solidFill>
                <a:effectLst/>
                <a:latin typeface="HelveticaLTStd-Roman-Identity-H"/>
              </a:rPr>
              <a:t>https://</a:t>
            </a:r>
            <a:r>
              <a:rPr lang="fr-FR" sz="1000" dirty="0" err="1">
                <a:solidFill>
                  <a:srgbClr val="0000FF"/>
                </a:solidFill>
                <a:effectLst/>
                <a:latin typeface="HelveticaLTStd-Roman-Identity-H"/>
              </a:rPr>
              <a:t>doi.org</a:t>
            </a:r>
            <a:r>
              <a:rPr lang="fr-FR" sz="1000" dirty="0">
                <a:solidFill>
                  <a:srgbClr val="0000FF"/>
                </a:solidFill>
                <a:effectLst/>
                <a:latin typeface="HelveticaLTStd-Roman-Identity-H"/>
              </a:rPr>
              <a:t>/10.1088/2040-8986/abad08 </a:t>
            </a:r>
            <a:endParaRPr lang="fr-FR" sz="1000" dirty="0"/>
          </a:p>
          <a:p>
            <a:r>
              <a:rPr lang="fr-FR" sz="1000" b="1" dirty="0" err="1">
                <a:effectLst/>
                <a:latin typeface="HelveticaLTStd-Bold-Identity-H"/>
              </a:rPr>
              <a:t>Spatio-temporal</a:t>
            </a:r>
            <a:r>
              <a:rPr lang="fr-FR" sz="1000" b="1" dirty="0">
                <a:effectLst/>
                <a:latin typeface="HelveticaLTStd-Bold-Identity-H"/>
              </a:rPr>
              <a:t> </a:t>
            </a:r>
            <a:r>
              <a:rPr lang="fr-FR" sz="1000" b="1" dirty="0" err="1">
                <a:effectLst/>
                <a:latin typeface="HelveticaLTStd-Bold-Identity-H"/>
              </a:rPr>
              <a:t>characterization</a:t>
            </a:r>
            <a:r>
              <a:rPr lang="fr-FR" sz="1000" b="1" dirty="0">
                <a:effectLst/>
                <a:latin typeface="HelveticaLTStd-Bold-Identity-H"/>
              </a:rPr>
              <a:t> of </a:t>
            </a:r>
            <a:r>
              <a:rPr lang="fr-FR" sz="1000" b="1" dirty="0" err="1">
                <a:effectLst/>
                <a:latin typeface="HelveticaLTStd-Bold-Identity-H"/>
              </a:rPr>
              <a:t>ultrashort</a:t>
            </a:r>
            <a:r>
              <a:rPr lang="fr-FR" sz="1000" b="1" dirty="0">
                <a:effectLst/>
                <a:latin typeface="HelveticaLTStd-Bold-Identity-H"/>
              </a:rPr>
              <a:t> laser </a:t>
            </a:r>
            <a:r>
              <a:rPr lang="fr-FR" sz="1000" b="1" dirty="0" err="1">
                <a:effectLst/>
                <a:latin typeface="HelveticaLTStd-Bold-Identity-H"/>
              </a:rPr>
              <a:t>beams</a:t>
            </a:r>
            <a:r>
              <a:rPr lang="fr-FR" sz="1000" b="1" dirty="0">
                <a:effectLst/>
                <a:latin typeface="HelveticaLTStd-Bold-Identity-H"/>
              </a:rPr>
              <a:t>: a tutorial </a:t>
            </a:r>
            <a:endParaRPr lang="fr-FR" sz="1000" b="1" dirty="0"/>
          </a:p>
          <a:p>
            <a:r>
              <a:rPr lang="fr-FR" sz="1000" dirty="0">
                <a:effectLst/>
                <a:latin typeface="HelveticaLTStd-Bold-Identity-H"/>
              </a:rPr>
              <a:t>Spencer W Jolly</a:t>
            </a:r>
            <a:r>
              <a:rPr lang="fr-FR" sz="1000" dirty="0">
                <a:solidFill>
                  <a:srgbClr val="A5CE38"/>
                </a:solidFill>
                <a:effectLst/>
                <a:latin typeface="Academicons"/>
              </a:rPr>
              <a:t></a:t>
            </a:r>
            <a:r>
              <a:rPr lang="fr-FR" sz="1000" dirty="0">
                <a:effectLst/>
                <a:latin typeface="HelveticaLTStd-Bold-Identity-H"/>
              </a:rPr>
              <a:t>, Olivier </a:t>
            </a:r>
            <a:r>
              <a:rPr lang="fr-FR" sz="1000" dirty="0" err="1">
                <a:effectLst/>
                <a:latin typeface="HelveticaLTStd-Bold-Identity-H"/>
              </a:rPr>
              <a:t>Gobert</a:t>
            </a:r>
            <a:r>
              <a:rPr lang="fr-FR" sz="1000" dirty="0">
                <a:effectLst/>
                <a:latin typeface="HelveticaLTStd-Bold-Identity-H"/>
              </a:rPr>
              <a:t> and Fabien </a:t>
            </a:r>
            <a:r>
              <a:rPr lang="fr-FR" sz="1000" dirty="0" err="1">
                <a:effectLst/>
                <a:latin typeface="HelveticaLTStd-Bold-Identity-H"/>
              </a:rPr>
              <a:t>Qu</a:t>
            </a:r>
            <a:r>
              <a:rPr lang="fr-FR" sz="1000" dirty="0">
                <a:effectLst/>
                <a:latin typeface="CMBX10"/>
              </a:rPr>
              <a:t> ́</a:t>
            </a:r>
            <a:r>
              <a:rPr lang="fr-FR" sz="1000" dirty="0">
                <a:effectLst/>
                <a:latin typeface="HelveticaLTStd-Bold-Identity-H"/>
              </a:rPr>
              <a:t>er</a:t>
            </a:r>
            <a:r>
              <a:rPr lang="fr-FR" sz="1000" dirty="0">
                <a:effectLst/>
                <a:latin typeface="CMBX10"/>
              </a:rPr>
              <a:t> ́</a:t>
            </a:r>
            <a:r>
              <a:rPr lang="fr-FR" sz="1000" dirty="0">
                <a:effectLst/>
                <a:latin typeface="HelveticaLTStd-Bold-Identity-H"/>
              </a:rPr>
              <a:t>e</a:t>
            </a:r>
            <a:r>
              <a:rPr lang="fr-FR" sz="1000" dirty="0">
                <a:solidFill>
                  <a:srgbClr val="A5CE38"/>
                </a:solidFill>
                <a:effectLst/>
                <a:latin typeface="Academicons"/>
              </a:rPr>
              <a:t></a:t>
            </a:r>
            <a:br>
              <a:rPr lang="fr-FR" sz="1000" dirty="0">
                <a:solidFill>
                  <a:srgbClr val="A5CE38"/>
                </a:solidFill>
                <a:effectLst/>
                <a:latin typeface="Academicons"/>
              </a:rPr>
            </a:br>
            <a:endParaRPr lang="fr-FR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CCAE1-2D21-D54B-A642-B8D4B1DFF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998"/>
          <a:stretch/>
        </p:blipFill>
        <p:spPr>
          <a:xfrm>
            <a:off x="3105052" y="739850"/>
            <a:ext cx="4853086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FE67D-5A3A-CE4D-9EE5-EB55AEB29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046" y="4448973"/>
            <a:ext cx="2927252" cy="658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7E1BB-77B7-9047-B827-27737F933E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650" b="31810"/>
          <a:stretch/>
        </p:blipFill>
        <p:spPr>
          <a:xfrm>
            <a:off x="5531595" y="4539006"/>
            <a:ext cx="3459319" cy="411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AF14F4-21EA-AC4E-903E-296CE68E15B7}"/>
              </a:ext>
            </a:extLst>
          </p:cNvPr>
          <p:cNvSpPr txBox="1"/>
          <p:nvPr/>
        </p:nvSpPr>
        <p:spPr>
          <a:xfrm>
            <a:off x="507436" y="1502033"/>
            <a:ext cx="356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example of STC: pulse-front  tilt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55C45-38A8-EE46-99BC-27CCB9B95581}"/>
              </a:ext>
            </a:extLst>
          </p:cNvPr>
          <p:cNvSpPr txBox="1"/>
          <p:nvPr/>
        </p:nvSpPr>
        <p:spPr>
          <a:xfrm>
            <a:off x="477464" y="5092784"/>
            <a:ext cx="273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When it is important: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CC1EF-061F-4A4C-A98A-4E6B3207D257}"/>
              </a:ext>
            </a:extLst>
          </p:cNvPr>
          <p:cNvSpPr txBox="1"/>
          <p:nvPr/>
        </p:nvSpPr>
        <p:spPr>
          <a:xfrm>
            <a:off x="810339" y="5532646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at the focus is the most critical parameter of a laser pulse.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2BA09-DFBE-0549-83AE-644B9F867DDA}"/>
              </a:ext>
            </a:extLst>
          </p:cNvPr>
          <p:cNvSpPr txBox="1"/>
          <p:nvPr/>
        </p:nvSpPr>
        <p:spPr>
          <a:xfrm>
            <a:off x="810339" y="5993443"/>
            <a:ext cx="648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Misalignment of compressor gratings can lead to STCs such as  PFT.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A861A-4020-F547-BFB6-37EF79704F2C}"/>
              </a:ext>
            </a:extLst>
          </p:cNvPr>
          <p:cNvSpPr txBox="1"/>
          <p:nvPr/>
        </p:nvSpPr>
        <p:spPr>
          <a:xfrm>
            <a:off x="477464" y="152323"/>
            <a:ext cx="3488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Helvetica" pitchFamily="2" charset="0"/>
              </a:rPr>
              <a:t>What is STC?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53F3113-DDE4-FF4E-B4BA-CBFE652F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8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668271-DC7A-7243-8A96-9BC58624CA58}"/>
              </a:ext>
            </a:extLst>
          </p:cNvPr>
          <p:cNvSpPr/>
          <p:nvPr/>
        </p:nvSpPr>
        <p:spPr>
          <a:xfrm>
            <a:off x="241971" y="296417"/>
            <a:ext cx="691086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 dirty="0">
                <a:latin typeface="Helvetica" pitchFamily="2" charset="0"/>
              </a:rPr>
              <a:t>Principal idea of the project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0D76C87D-2A0D-4C4C-AC82-ACF40F79DC3E}"/>
              </a:ext>
            </a:extLst>
          </p:cNvPr>
          <p:cNvSpPr txBox="1"/>
          <p:nvPr/>
        </p:nvSpPr>
        <p:spPr>
          <a:xfrm>
            <a:off x="241971" y="4000880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Automatization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B4869-9B26-2642-8655-DB4317E9E6B8}"/>
              </a:ext>
            </a:extLst>
          </p:cNvPr>
          <p:cNvSpPr txBox="1"/>
          <p:nvPr/>
        </p:nvSpPr>
        <p:spPr>
          <a:xfrm>
            <a:off x="241971" y="1340228"/>
            <a:ext cx="7672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Laser beam quality, compressor alignment GOOD or BAD?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91C91-B6BF-3F4B-B568-840177232389}"/>
              </a:ext>
            </a:extLst>
          </p:cNvPr>
          <p:cNvSpPr txBox="1"/>
          <p:nvPr/>
        </p:nvSpPr>
        <p:spPr>
          <a:xfrm>
            <a:off x="241971" y="2213281"/>
            <a:ext cx="899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ML learns automatically, from image details and additional diagnostics.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6B40-E5C2-A546-8070-10E41FFDD1B3}"/>
              </a:ext>
            </a:extLst>
          </p:cNvPr>
          <p:cNvSpPr txBox="1"/>
          <p:nvPr/>
        </p:nvSpPr>
        <p:spPr>
          <a:xfrm>
            <a:off x="241971" y="3086335"/>
            <a:ext cx="7957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Decompose imperfections and perform  necessary corrections</a:t>
            </a:r>
          </a:p>
        </p:txBody>
      </p:sp>
    </p:spTree>
    <p:extLst>
      <p:ext uri="{BB962C8B-B14F-4D97-AF65-F5344CB8AC3E}">
        <p14:creationId xmlns:p14="http://schemas.microsoft.com/office/powerpoint/2010/main" val="217179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CC5074-6D6E-CE4A-BDA6-EF0837658AD8}"/>
              </a:ext>
            </a:extLst>
          </p:cNvPr>
          <p:cNvSpPr txBox="1"/>
          <p:nvPr/>
        </p:nvSpPr>
        <p:spPr>
          <a:xfrm>
            <a:off x="194666" y="63380"/>
            <a:ext cx="6627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Helvetica" pitchFamily="2" charset="0"/>
              </a:rPr>
              <a:t>Is it possible to measure?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B0D9-3CBE-0441-BD45-49B5603C02E9}"/>
              </a:ext>
            </a:extLst>
          </p:cNvPr>
          <p:cNvSpPr txBox="1"/>
          <p:nvPr/>
        </p:nvSpPr>
        <p:spPr>
          <a:xfrm>
            <a:off x="114896" y="1284946"/>
            <a:ext cx="48571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With scan-based technique like Termites/Insight. </a:t>
            </a:r>
            <a:br>
              <a:rPr lang="en-US" sz="2200" dirty="0">
                <a:latin typeface="Helvetica" pitchFamily="2" charset="0"/>
              </a:rPr>
            </a:br>
            <a:r>
              <a:rPr lang="en-US" sz="2200" b="1" dirty="0">
                <a:latin typeface="Helvetica" pitchFamily="2" charset="0"/>
              </a:rPr>
              <a:t>Very precise</a:t>
            </a:r>
            <a:r>
              <a:rPr lang="en-US" sz="2200" dirty="0">
                <a:latin typeface="Helvetica" pitchFamily="2" charset="0"/>
              </a:rPr>
              <a:t>, but slow.  </a:t>
            </a:r>
          </a:p>
          <a:p>
            <a:r>
              <a:rPr lang="en-US" sz="2200" dirty="0">
                <a:latin typeface="Helvetica" pitchFamily="2" charset="0"/>
              </a:rPr>
              <a:t>Reconstruction algorithms.</a:t>
            </a:r>
          </a:p>
          <a:p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r>
              <a:rPr lang="en-US" sz="2200" dirty="0">
                <a:latin typeface="Helvetica" pitchFamily="2" charset="0"/>
              </a:rPr>
              <a:t>In ML-COLA we proposed to use multispectral camera</a:t>
            </a:r>
            <a:r>
              <a:rPr lang="en-US" sz="2200" b="1" dirty="0">
                <a:latin typeface="Helvetica" pitchFamily="2" charset="0"/>
              </a:rPr>
              <a:t> </a:t>
            </a:r>
            <a:r>
              <a:rPr lang="en-US" sz="2200" dirty="0">
                <a:latin typeface="Helvetica" pitchFamily="2" charset="0"/>
              </a:rPr>
              <a:t>coupled with ML methods in order to perform </a:t>
            </a:r>
            <a:r>
              <a:rPr lang="en-US" sz="2200" b="1" dirty="0">
                <a:latin typeface="Helvetica" pitchFamily="2" charset="0"/>
              </a:rPr>
              <a:t>snapshot measurements </a:t>
            </a:r>
            <a:r>
              <a:rPr lang="en-US" sz="2200" dirty="0">
                <a:latin typeface="Helvetica" pitchFamily="2" charset="0"/>
              </a:rPr>
              <a:t>for laser characterization.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AD9CF-C776-FD49-B64F-69922F9C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3F8E-17C8-A14D-BC51-5FAE0285004B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06C95-11EE-D844-A51F-A38B1FFC48F9}"/>
              </a:ext>
            </a:extLst>
          </p:cNvPr>
          <p:cNvSpPr txBox="1"/>
          <p:nvPr/>
        </p:nvSpPr>
        <p:spPr>
          <a:xfrm>
            <a:off x="242680" y="5953610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Spatio</a:t>
            </a:r>
            <a:r>
              <a:rPr lang="en-US" dirty="0"/>
              <a:t>-spectral intensity &amp; </a:t>
            </a:r>
            <a:r>
              <a:rPr lang="en-US" dirty="0" err="1"/>
              <a:t>Spatio</a:t>
            </a:r>
            <a:r>
              <a:rPr lang="en-US" dirty="0"/>
              <a:t>-spectral phase </a:t>
            </a:r>
          </a:p>
        </p:txBody>
      </p:sp>
      <p:pic>
        <p:nvPicPr>
          <p:cNvPr id="7" name="Image 13">
            <a:extLst>
              <a:ext uri="{FF2B5EF4-FFF2-40B4-BE49-F238E27FC236}">
                <a16:creationId xmlns:a16="http://schemas.microsoft.com/office/drawing/2014/main" id="{B60C98A2-4094-1447-A900-1FFD4A9B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67" y="3246346"/>
            <a:ext cx="4517915" cy="2733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3E5BC-F21B-2A40-825B-12D08924DDF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5" b="23559"/>
          <a:stretch/>
        </p:blipFill>
        <p:spPr>
          <a:xfrm>
            <a:off x="7721914" y="417323"/>
            <a:ext cx="3908112" cy="20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155E4-3867-AE48-94E1-9690902C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417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86B04-895A-7441-B751-C945F0056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85" y="1346200"/>
            <a:ext cx="11137900" cy="275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C0F516-2357-D04A-A4B9-2D03CC1A9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85" y="4102100"/>
            <a:ext cx="11137900" cy="2755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C8ADB8-0A24-4245-A877-AD1A0CAD4FA3}"/>
              </a:ext>
            </a:extLst>
          </p:cNvPr>
          <p:cNvSpPr/>
          <p:nvPr/>
        </p:nvSpPr>
        <p:spPr>
          <a:xfrm>
            <a:off x="241971" y="296417"/>
            <a:ext cx="1022587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 dirty="0">
                <a:latin typeface="Helvetica" pitchFamily="2" charset="0"/>
              </a:rPr>
              <a:t>Measurements with multispectral camera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DF44DC-542C-B941-AEF3-4C3E30C51FD3}"/>
              </a:ext>
            </a:extLst>
          </p:cNvPr>
          <p:cNvGrpSpPr/>
          <p:nvPr/>
        </p:nvGrpSpPr>
        <p:grpSpPr>
          <a:xfrm>
            <a:off x="1482299" y="3895028"/>
            <a:ext cx="10049916" cy="399297"/>
            <a:chOff x="1386513" y="6748628"/>
            <a:chExt cx="10049916" cy="3992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64CCCD-317E-7F46-A9C5-0EE11C4A0EC8}"/>
                </a:ext>
              </a:extLst>
            </p:cNvPr>
            <p:cNvSpPr txBox="1"/>
            <p:nvPr/>
          </p:nvSpPr>
          <p:spPr>
            <a:xfrm>
              <a:off x="3529013" y="6748628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-0.31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mRad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07535-627C-8346-B93E-78D8B18C42CB}"/>
                </a:ext>
              </a:extLst>
            </p:cNvPr>
            <p:cNvSpPr txBox="1"/>
            <p:nvPr/>
          </p:nvSpPr>
          <p:spPr>
            <a:xfrm>
              <a:off x="1386513" y="6762916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-0.42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mRad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6423E3-69C2-9F4E-B56E-06E1622B4D65}"/>
                </a:ext>
              </a:extLst>
            </p:cNvPr>
            <p:cNvSpPr txBox="1"/>
            <p:nvPr/>
          </p:nvSpPr>
          <p:spPr>
            <a:xfrm>
              <a:off x="10097601" y="677859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0.42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mRad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C5BDE-7C69-4241-9DF9-13430A4670A8}"/>
                </a:ext>
              </a:extLst>
            </p:cNvPr>
            <p:cNvSpPr txBox="1"/>
            <p:nvPr/>
          </p:nvSpPr>
          <p:spPr>
            <a:xfrm>
              <a:off x="8068302" y="677467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0.31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mRad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DA18A9-1C79-D04F-9057-EC4EDB1A5459}"/>
                </a:ext>
              </a:extLst>
            </p:cNvPr>
            <p:cNvSpPr txBox="1"/>
            <p:nvPr/>
          </p:nvSpPr>
          <p:spPr>
            <a:xfrm>
              <a:off x="5831445" y="674862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mRad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03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26D1E-A14E-0D4A-A3B2-8E5AAC23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9400"/>
            <a:ext cx="11430000" cy="629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D74D69-8171-FA4E-93C7-AA1BD3FFAC0F}"/>
              </a:ext>
            </a:extLst>
          </p:cNvPr>
          <p:cNvSpPr/>
          <p:nvPr/>
        </p:nvSpPr>
        <p:spPr>
          <a:xfrm>
            <a:off x="241971" y="296417"/>
            <a:ext cx="531106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 dirty="0">
                <a:latin typeface="Helvetica" pitchFamily="2" charset="0"/>
              </a:rPr>
              <a:t>Channel by channel.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7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20140</TotalTime>
  <Words>710</Words>
  <Application>Microsoft Macintosh PowerPoint</Application>
  <PresentationFormat>Widescreen</PresentationFormat>
  <Paragraphs>141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Academicons</vt:lpstr>
      <vt:lpstr>Arial</vt:lpstr>
      <vt:lpstr>Calibri</vt:lpstr>
      <vt:lpstr>Calibri Light</vt:lpstr>
      <vt:lpstr>CMBX10</vt:lpstr>
      <vt:lpstr>Helvetica</vt:lpstr>
      <vt:lpstr>HelveticaLTStd-Bold-Identity-H</vt:lpstr>
      <vt:lpstr>HelveticaLTStd-Roman-Identity-H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LASERIX platform at IJCLab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220</cp:revision>
  <cp:lastPrinted>2021-11-25T15:34:35Z</cp:lastPrinted>
  <dcterms:created xsi:type="dcterms:W3CDTF">2021-11-12T14:05:24Z</dcterms:created>
  <dcterms:modified xsi:type="dcterms:W3CDTF">2022-11-30T15:40:20Z</dcterms:modified>
</cp:coreProperties>
</file>