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908" r:id="rId2"/>
    <p:sldId id="712" r:id="rId3"/>
    <p:sldId id="903" r:id="rId4"/>
    <p:sldId id="922" r:id="rId5"/>
    <p:sldId id="904" r:id="rId6"/>
    <p:sldId id="716" r:id="rId7"/>
    <p:sldId id="708" r:id="rId8"/>
    <p:sldId id="711" r:id="rId9"/>
    <p:sldId id="690" r:id="rId10"/>
    <p:sldId id="707" r:id="rId11"/>
    <p:sldId id="719" r:id="rId12"/>
    <p:sldId id="701" r:id="rId13"/>
    <p:sldId id="918" r:id="rId14"/>
    <p:sldId id="825" r:id="rId15"/>
    <p:sldId id="655" r:id="rId16"/>
    <p:sldId id="706" r:id="rId17"/>
    <p:sldId id="919" r:id="rId18"/>
    <p:sldId id="920" r:id="rId19"/>
    <p:sldId id="1109" r:id="rId20"/>
    <p:sldId id="921" r:id="rId21"/>
    <p:sldId id="923" r:id="rId22"/>
    <p:sldId id="689" r:id="rId23"/>
    <p:sldId id="917" r:id="rId24"/>
    <p:sldId id="829" r:id="rId25"/>
    <p:sldId id="914" r:id="rId26"/>
    <p:sldId id="1108" r:id="rId2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C8B"/>
    <a:srgbClr val="003871"/>
    <a:srgbClr val="00819E"/>
    <a:srgbClr val="00ABB5"/>
    <a:srgbClr val="00A2B0"/>
    <a:srgbClr val="008BA1"/>
    <a:srgbClr val="00698E"/>
    <a:srgbClr val="02356F"/>
    <a:srgbClr val="00366E"/>
    <a:srgbClr val="121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0896" autoAdjust="0"/>
  </p:normalViewPr>
  <p:slideViewPr>
    <p:cSldViewPr snapToGrid="0">
      <p:cViewPr>
        <p:scale>
          <a:sx n="60" d="100"/>
          <a:sy n="60" d="100"/>
        </p:scale>
        <p:origin x="676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335E8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77C-41E7-940E-98351A83EA1F}"/>
              </c:ext>
            </c:extLst>
          </c:dPt>
          <c:dPt>
            <c:idx val="1"/>
            <c:bubble3D val="0"/>
            <c:spPr>
              <a:solidFill>
                <a:srgbClr val="3397A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77C-41E7-940E-98351A83EA1F}"/>
              </c:ext>
            </c:extLst>
          </c:dPt>
          <c:dPt>
            <c:idx val="2"/>
            <c:bubble3D val="0"/>
            <c:spPr>
              <a:solidFill>
                <a:srgbClr val="33BC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7C-41E7-940E-98351A83EA1F}"/>
              </c:ext>
            </c:extLst>
          </c:dPt>
          <c:dLbls>
            <c:dLbl>
              <c:idx val="0"/>
              <c:layout>
                <c:manualLayout>
                  <c:x val="-0.13439421308511601"/>
                  <c:y val="0.22386533554874069"/>
                </c:manualLayout>
              </c:layout>
              <c:tx>
                <c:rich>
                  <a:bodyPr/>
                  <a:lstStyle/>
                  <a:p>
                    <a:fld id="{F81ED21E-346A-4633-A5B9-19C799DA607E}" type="VALUE">
                      <a:rPr lang="en-US" smtClean="0"/>
                      <a:pPr/>
                      <a:t>[VALEUR]</a:t>
                    </a:fld>
                    <a:r>
                      <a:rPr lang="en-US"/>
                      <a:t> |</a:t>
                    </a:r>
                    <a:r>
                      <a:rPr lang="en-US" baseline="0"/>
                      <a:t> </a:t>
                    </a:r>
                    <a:fld id="{83537FE8-CB57-4436-9D91-F33250059EFD}" type="PERCENTAGE">
                      <a:rPr lang="en-US" baseline="0"/>
                      <a:pPr/>
                      <a:t>[POURCENTAGE]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77C-41E7-940E-98351A83EA1F}"/>
                </c:ext>
              </c:extLst>
            </c:dLbl>
            <c:dLbl>
              <c:idx val="1"/>
              <c:layout>
                <c:manualLayout>
                  <c:x val="-8.0132518571022743E-2"/>
                  <c:y val="-0.27253374924913848"/>
                </c:manualLayout>
              </c:layout>
              <c:tx>
                <c:rich>
                  <a:bodyPr/>
                  <a:lstStyle/>
                  <a:p>
                    <a:fld id="{013E003E-A810-4E31-BA00-96B9BC68BBB2}" type="VALUE">
                      <a:rPr lang="en-US" smtClean="0"/>
                      <a:pPr/>
                      <a:t>[VALEUR]</a:t>
                    </a:fld>
                    <a:r>
                      <a:rPr lang="en-US"/>
                      <a:t> |</a:t>
                    </a:r>
                    <a:r>
                      <a:rPr lang="en-US" baseline="0"/>
                      <a:t> </a:t>
                    </a:r>
                    <a:fld id="{63FE43A6-AD3A-4143-85BB-15FBF644C921}" type="PERCENTAGE">
                      <a:rPr lang="en-US" baseline="0"/>
                      <a:pPr/>
                      <a:t>[POURCENTAGE]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77C-41E7-940E-98351A83EA1F}"/>
                </c:ext>
              </c:extLst>
            </c:dLbl>
            <c:dLbl>
              <c:idx val="2"/>
              <c:layout>
                <c:manualLayout>
                  <c:x val="0.23211455955685589"/>
                  <c:y val="3.1249597491390706E-2"/>
                </c:manualLayout>
              </c:layout>
              <c:tx>
                <c:rich>
                  <a:bodyPr/>
                  <a:lstStyle/>
                  <a:p>
                    <a:fld id="{42BDAD5F-42D0-449E-ACFF-4C62F32F3A02}" type="VALUE">
                      <a:rPr lang="en-US"/>
                      <a:pPr/>
                      <a:t>[VALEUR]</a:t>
                    </a:fld>
                    <a:r>
                      <a:rPr lang="en-US" baseline="0"/>
                      <a:t> | </a:t>
                    </a:r>
                    <a:fld id="{7462D7C8-E881-4034-A0E5-1EBC48F9DF2A}" type="PERCENTAGE">
                      <a:rPr lang="en-US" baseline="0" smtClean="0"/>
                      <a:pPr/>
                      <a:t>[POURCENTAGE]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77C-41E7-940E-98351A83EA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247</c:v>
                </c:pt>
                <c:pt idx="1">
                  <c:v>242</c:v>
                </c:pt>
                <c:pt idx="2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7C-41E7-940E-98351A83E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1EE1135-58A3-439B-AB10-F504090E14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270366-4BAA-430F-9D74-A3F7FDB665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31C54-C296-49FE-9D0F-D094D3308E36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90EA8C-8FDE-418C-92D2-441A3E7AE3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1E0F12-7B4E-4D4F-AA14-BD550503AA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3EA83-84FA-4287-AC4D-173AEF9819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8305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B043D-7B57-406D-86C7-CB3C0BCA3969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BD73C-1331-457F-B03D-7521626F45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1737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Accompagner les projets de valorisation des résultats de la recherche, construire le projet, protéger et transférer.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D73C-1331-457F-B03D-7521626F459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469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Pourquoi est-il important de la différencier d’une entreprise classique?</a:t>
            </a:r>
          </a:p>
          <a:p>
            <a:pPr marL="285750" indent="-285750">
              <a:buFontTx/>
              <a:buChar char="-"/>
            </a:pPr>
            <a:r>
              <a:rPr lang="fr-FR" dirty="0"/>
              <a:t>Pas le même fonctionnement</a:t>
            </a:r>
          </a:p>
          <a:p>
            <a:pPr marL="285750" indent="-285750">
              <a:buFontTx/>
              <a:buChar char="-"/>
            </a:pPr>
            <a:r>
              <a:rPr lang="fr-FR" dirty="0"/>
              <a:t>Pas la même dynamique</a:t>
            </a:r>
          </a:p>
          <a:p>
            <a:pPr marL="285750" indent="-285750">
              <a:buFontTx/>
              <a:buChar char="-"/>
            </a:pPr>
            <a:r>
              <a:rPr lang="fr-FR" dirty="0"/>
              <a:t>Pas les mêmes objectifs</a:t>
            </a:r>
          </a:p>
          <a:p>
            <a:pPr marL="285750" indent="-285750">
              <a:buFontTx/>
              <a:buChar char="-"/>
            </a:pPr>
            <a:r>
              <a:rPr lang="fr-FR" dirty="0"/>
              <a:t>Pas les mêmes besoins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D73C-1331-457F-B03D-7521626F459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187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D73C-1331-457F-B03D-7521626F459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924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D73C-1331-457F-B03D-7521626F459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399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Comité de pré sélection le 23/11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D73C-1331-457F-B03D-7521626F459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24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Accompagner les projets de valorisation des résultats de la recherche, construire le projet, protéger et transférer.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D73C-1331-457F-B03D-7521626F459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5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D73C-1331-457F-B03D-7521626F459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82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D73C-1331-457F-B03D-7521626F459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33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D73C-1331-457F-B03D-7521626F459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092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D73C-1331-457F-B03D-7521626F459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94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42 projets de start-up </a:t>
            </a:r>
          </a:p>
          <a:p>
            <a:r>
              <a:rPr lang="fr-FR" dirty="0"/>
              <a:t>accompagnés en 18 mois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D73C-1331-457F-B03D-7521626F459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549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b="1" dirty="0">
                <a:solidFill>
                  <a:schemeClr val="accent2"/>
                </a:solidFill>
              </a:rPr>
              <a:t>14</a:t>
            </a:r>
            <a:r>
              <a:rPr lang="fr-FR" dirty="0"/>
              <a:t> projets</a:t>
            </a:r>
          </a:p>
          <a:p>
            <a:endParaRPr lang="fr-FR" dirty="0"/>
          </a:p>
          <a:p>
            <a:r>
              <a:rPr lang="fr-FR" sz="1400" b="1" dirty="0">
                <a:solidFill>
                  <a:schemeClr val="tx2"/>
                </a:solidFill>
              </a:rPr>
              <a:t>8</a:t>
            </a:r>
            <a:r>
              <a:rPr lang="fr-FR" dirty="0"/>
              <a:t> en lien avec la santé</a:t>
            </a:r>
          </a:p>
          <a:p>
            <a:endParaRPr lang="fr-FR" dirty="0"/>
          </a:p>
          <a:p>
            <a:r>
              <a:rPr lang="fr-FR" sz="1400" b="1" dirty="0">
                <a:solidFill>
                  <a:schemeClr val="tx2"/>
                </a:solidFill>
              </a:rPr>
              <a:t>6</a:t>
            </a:r>
            <a:r>
              <a:rPr lang="fr-FR" dirty="0"/>
              <a:t> en sciences de la matière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D73C-1331-457F-B03D-7521626F459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591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Correspondant valorisation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SPV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D73C-1331-457F-B03D-7521626F459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4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6015" y="6356355"/>
            <a:ext cx="30861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endParaRPr lang="fr-FR" dirty="0"/>
          </a:p>
          <a:p>
            <a:r>
              <a:rPr lang="fr-FR" dirty="0"/>
              <a:t>Sous-Titre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Proposition commerciale – V1 du 270/08/2018 - Confidentiel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8D5A923-8AF6-414D-9EEC-A6C0E1674F2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001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9" name="Connecteur droit 8"/>
          <p:cNvCxnSpPr/>
          <p:nvPr userDrawn="1"/>
        </p:nvCxnSpPr>
        <p:spPr>
          <a:xfrm flipV="1">
            <a:off x="0" y="6183585"/>
            <a:ext cx="9158130" cy="867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05" y="213205"/>
            <a:ext cx="1606296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182247"/>
            <a:ext cx="8343900" cy="594995"/>
          </a:xfrm>
        </p:spPr>
        <p:txBody>
          <a:bodyPr/>
          <a:lstStyle>
            <a:lvl1pPr>
              <a:defRPr b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29" y="1202791"/>
            <a:ext cx="7886700" cy="4953953"/>
          </a:xfrm>
        </p:spPr>
        <p:txBody>
          <a:bodyPr/>
          <a:lstStyle>
            <a:lvl1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1"/>
            <a:r>
              <a:rPr lang="fr-FR" dirty="0"/>
              <a:t>Modifiez les styles du texte du masque</a:t>
            </a:r>
          </a:p>
          <a:p>
            <a:pPr lvl="2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Proposition commerciale – V1 du 270/08/2018 - Confidentiel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A923-8AF6-414D-9EEC-A6C0E1674F26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05" y="213205"/>
            <a:ext cx="1606296" cy="524256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 flipV="1">
            <a:off x="0" y="985680"/>
            <a:ext cx="9158130" cy="867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630B3A6-67EB-4777-9095-010FF0407D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3" y="163459"/>
            <a:ext cx="560591" cy="56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9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D5A923-8AF6-414D-9EEC-A6C0E1674F2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41" y="213204"/>
            <a:ext cx="1727431" cy="538545"/>
          </a:xfrm>
          <a:prstGeom prst="rect">
            <a:avLst/>
          </a:prstGeom>
        </p:spPr>
      </p:pic>
      <p:sp>
        <p:nvSpPr>
          <p:cNvPr id="15" name="Titre 14"/>
          <p:cNvSpPr>
            <a:spLocks noGrp="1"/>
          </p:cNvSpPr>
          <p:nvPr>
            <p:ph type="title" hasCustomPrompt="1"/>
          </p:nvPr>
        </p:nvSpPr>
        <p:spPr>
          <a:xfrm>
            <a:off x="0" y="2892790"/>
            <a:ext cx="9144000" cy="59499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FR" dirty="0"/>
              <a:t>	Modifiez le style du titre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530226" y="4579938"/>
            <a:ext cx="4645932" cy="571726"/>
          </a:xfrm>
        </p:spPr>
        <p:txBody>
          <a:bodyPr>
            <a:noAutofit/>
          </a:bodyPr>
          <a:lstStyle>
            <a:lvl1pPr marL="0" indent="0">
              <a:buNone/>
              <a:defRPr sz="36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174008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Proposition commerciale – V1 du 270/08/2018 - Confidentiel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A923-8AF6-414D-9EEC-A6C0E1674F2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05" y="213205"/>
            <a:ext cx="1606296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8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8001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9" name="Connecteur droit 8"/>
          <p:cNvCxnSpPr/>
          <p:nvPr userDrawn="1"/>
        </p:nvCxnSpPr>
        <p:spPr>
          <a:xfrm flipV="1">
            <a:off x="0" y="6183585"/>
            <a:ext cx="9158130" cy="867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26" y="2165729"/>
            <a:ext cx="3170193" cy="1034674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2868363" y="3575961"/>
            <a:ext cx="3763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83 Bd Exelmans, 75016 PARIS</a:t>
            </a:r>
          </a:p>
          <a:p>
            <a:pPr algn="ctr"/>
            <a:r>
              <a:rPr lang="fr-FR" sz="1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Tel + 33 (0) 1 40 51 00 90</a:t>
            </a:r>
          </a:p>
          <a:p>
            <a:pPr algn="ctr"/>
            <a:r>
              <a:rPr lang="en-US" sz="1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www@cnrsinnovation.com</a:t>
            </a:r>
            <a:endParaRPr lang="fr-FR" sz="180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88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2247"/>
            <a:ext cx="7886700" cy="59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23014"/>
            <a:ext cx="7886700" cy="4953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5825" y="6356355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r>
              <a:rPr lang="fr-FR"/>
              <a:t>Proposition commerciale – V1 du 270/08/2018 - Confidentiel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fld id="{A8D5A923-8AF6-414D-9EEC-A6C0E1674F2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5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2" r:id="rId4"/>
    <p:sldLayoutId id="2147483664" r:id="rId5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18" Type="http://schemas.microsoft.com/office/2007/relationships/hdphoto" Target="../media/hdphoto7.wdp"/><Relationship Id="rId3" Type="http://schemas.microsoft.com/office/2007/relationships/hdphoto" Target="../media/hdphoto1.wdp"/><Relationship Id="rId21" Type="http://schemas.openxmlformats.org/officeDocument/2006/relationships/image" Target="../media/image35.png"/><Relationship Id="rId7" Type="http://schemas.openxmlformats.org/officeDocument/2006/relationships/image" Target="../media/image27.png"/><Relationship Id="rId12" Type="http://schemas.microsoft.com/office/2007/relationships/hdphoto" Target="../media/hdphoto4.wdp"/><Relationship Id="rId17" Type="http://schemas.openxmlformats.org/officeDocument/2006/relationships/image" Target="../media/image33.png"/><Relationship Id="rId2" Type="http://schemas.openxmlformats.org/officeDocument/2006/relationships/image" Target="../media/image24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microsoft.com/office/2007/relationships/hdphoto" Target="../media/hdphoto2.wdp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10" Type="http://schemas.microsoft.com/office/2007/relationships/hdphoto" Target="../media/hdphoto3.wdp"/><Relationship Id="rId19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14.wdp"/><Relationship Id="rId3" Type="http://schemas.openxmlformats.org/officeDocument/2006/relationships/image" Target="../media/image36.png"/><Relationship Id="rId7" Type="http://schemas.microsoft.com/office/2007/relationships/hdphoto" Target="../media/hdphoto11.wdp"/><Relationship Id="rId12" Type="http://schemas.openxmlformats.org/officeDocument/2006/relationships/image" Target="../media/image45.png"/><Relationship Id="rId17" Type="http://schemas.microsoft.com/office/2007/relationships/hdphoto" Target="../media/hdphoto16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5" Type="http://schemas.microsoft.com/office/2007/relationships/hdphoto" Target="../media/hdphoto15.wdp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microsoft.com/office/2007/relationships/hdphoto" Target="../media/hdphoto12.wdp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9" Type="http://schemas.openxmlformats.org/officeDocument/2006/relationships/image" Target="../media/image85.png"/><Relationship Id="rId21" Type="http://schemas.openxmlformats.org/officeDocument/2006/relationships/image" Target="../media/image67.png"/><Relationship Id="rId34" Type="http://schemas.openxmlformats.org/officeDocument/2006/relationships/image" Target="../media/image80.jpeg"/><Relationship Id="rId42" Type="http://schemas.openxmlformats.org/officeDocument/2006/relationships/image" Target="../media/image88.png"/><Relationship Id="rId47" Type="http://schemas.openxmlformats.org/officeDocument/2006/relationships/image" Target="../media/image93.png"/><Relationship Id="rId50" Type="http://schemas.openxmlformats.org/officeDocument/2006/relationships/image" Target="../media/image96.jpeg"/><Relationship Id="rId55" Type="http://schemas.openxmlformats.org/officeDocument/2006/relationships/image" Target="../media/image101.pn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jpeg"/><Relationship Id="rId38" Type="http://schemas.openxmlformats.org/officeDocument/2006/relationships/image" Target="../media/image84.jpeg"/><Relationship Id="rId46" Type="http://schemas.openxmlformats.org/officeDocument/2006/relationships/image" Target="../media/image92.png"/><Relationship Id="rId59" Type="http://schemas.openxmlformats.org/officeDocument/2006/relationships/image" Target="../media/image105.png"/><Relationship Id="rId2" Type="http://schemas.openxmlformats.org/officeDocument/2006/relationships/image" Target="../media/image48.jpg"/><Relationship Id="rId16" Type="http://schemas.openxmlformats.org/officeDocument/2006/relationships/image" Target="../media/image62.jpeg"/><Relationship Id="rId20" Type="http://schemas.openxmlformats.org/officeDocument/2006/relationships/image" Target="../media/image66.gif"/><Relationship Id="rId29" Type="http://schemas.openxmlformats.org/officeDocument/2006/relationships/image" Target="../media/image75.png"/><Relationship Id="rId41" Type="http://schemas.openxmlformats.org/officeDocument/2006/relationships/image" Target="../media/image87.png"/><Relationship Id="rId54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24" Type="http://schemas.openxmlformats.org/officeDocument/2006/relationships/image" Target="../media/image70.jpe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40" Type="http://schemas.openxmlformats.org/officeDocument/2006/relationships/image" Target="../media/image86.jpeg"/><Relationship Id="rId45" Type="http://schemas.openxmlformats.org/officeDocument/2006/relationships/image" Target="../media/image91.png"/><Relationship Id="rId53" Type="http://schemas.openxmlformats.org/officeDocument/2006/relationships/image" Target="../media/image99.png"/><Relationship Id="rId58" Type="http://schemas.openxmlformats.org/officeDocument/2006/relationships/image" Target="../media/image104.png"/><Relationship Id="rId5" Type="http://schemas.openxmlformats.org/officeDocument/2006/relationships/image" Target="../media/image51.jpeg"/><Relationship Id="rId15" Type="http://schemas.openxmlformats.org/officeDocument/2006/relationships/image" Target="../media/image61.png"/><Relationship Id="rId23" Type="http://schemas.openxmlformats.org/officeDocument/2006/relationships/image" Target="../media/image69.jpeg"/><Relationship Id="rId28" Type="http://schemas.openxmlformats.org/officeDocument/2006/relationships/image" Target="../media/image74.jpeg"/><Relationship Id="rId36" Type="http://schemas.openxmlformats.org/officeDocument/2006/relationships/image" Target="../media/image82.jpeg"/><Relationship Id="rId49" Type="http://schemas.openxmlformats.org/officeDocument/2006/relationships/image" Target="../media/image95.png"/><Relationship Id="rId57" Type="http://schemas.openxmlformats.org/officeDocument/2006/relationships/image" Target="../media/image103.jpe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jpeg"/><Relationship Id="rId44" Type="http://schemas.openxmlformats.org/officeDocument/2006/relationships/image" Target="../media/image90.png"/><Relationship Id="rId52" Type="http://schemas.openxmlformats.org/officeDocument/2006/relationships/image" Target="../media/image98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Relationship Id="rId22" Type="http://schemas.openxmlformats.org/officeDocument/2006/relationships/image" Target="../media/image68.jpeg"/><Relationship Id="rId27" Type="http://schemas.openxmlformats.org/officeDocument/2006/relationships/image" Target="../media/image73.jpeg"/><Relationship Id="rId30" Type="http://schemas.openxmlformats.org/officeDocument/2006/relationships/image" Target="../media/image76.png"/><Relationship Id="rId35" Type="http://schemas.openxmlformats.org/officeDocument/2006/relationships/image" Target="../media/image81.jpeg"/><Relationship Id="rId43" Type="http://schemas.openxmlformats.org/officeDocument/2006/relationships/image" Target="../media/image89.png"/><Relationship Id="rId48" Type="http://schemas.openxmlformats.org/officeDocument/2006/relationships/image" Target="../media/image94.png"/><Relationship Id="rId56" Type="http://schemas.openxmlformats.org/officeDocument/2006/relationships/image" Target="../media/image102.png"/><Relationship Id="rId8" Type="http://schemas.openxmlformats.org/officeDocument/2006/relationships/image" Target="../media/image54.jpeg"/><Relationship Id="rId51" Type="http://schemas.openxmlformats.org/officeDocument/2006/relationships/image" Target="../media/image97.jpeg"/><Relationship Id="rId3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sv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11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36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jpeg"/><Relationship Id="rId4" Type="http://schemas.openxmlformats.org/officeDocument/2006/relationships/image" Target="../media/image61.png"/><Relationship Id="rId9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13" Type="http://schemas.openxmlformats.org/officeDocument/2006/relationships/image" Target="../media/image132.png"/><Relationship Id="rId3" Type="http://schemas.openxmlformats.org/officeDocument/2006/relationships/image" Target="../media/image91.png"/><Relationship Id="rId7" Type="http://schemas.openxmlformats.org/officeDocument/2006/relationships/image" Target="../media/image126.jpeg"/><Relationship Id="rId12" Type="http://schemas.openxmlformats.org/officeDocument/2006/relationships/image" Target="../media/image131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11" Type="http://schemas.openxmlformats.org/officeDocument/2006/relationships/image" Target="../media/image130.png"/><Relationship Id="rId5" Type="http://schemas.openxmlformats.org/officeDocument/2006/relationships/image" Target="../media/image124.jpe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A923-8AF6-414D-9EEC-A6C0E1674F26}" type="slidenum">
              <a:rPr lang="fr-FR" smtClean="0"/>
              <a:t>1</a:t>
            </a:fld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64B1582-1B0F-4BAB-80E4-DB6050FD7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74" y="1415029"/>
            <a:ext cx="4136252" cy="3780292"/>
          </a:xfrm>
          <a:prstGeom prst="rect">
            <a:avLst/>
          </a:prstGeom>
        </p:spPr>
      </p:pic>
      <p:sp>
        <p:nvSpPr>
          <p:cNvPr id="30" name="Titre 1">
            <a:extLst>
              <a:ext uri="{FF2B5EF4-FFF2-40B4-BE49-F238E27FC236}">
                <a16:creationId xmlns:a16="http://schemas.microsoft.com/office/drawing/2014/main" id="{5B24FEDB-35DE-4E97-9A75-8AE1279DE28A}"/>
              </a:ext>
            </a:extLst>
          </p:cNvPr>
          <p:cNvSpPr txBox="1">
            <a:spLocks/>
          </p:cNvSpPr>
          <p:nvPr/>
        </p:nvSpPr>
        <p:spPr>
          <a:xfrm>
            <a:off x="1143000" y="4803269"/>
            <a:ext cx="6858000" cy="173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chemeClr val="tx2"/>
                </a:solidFill>
              </a:rPr>
              <a:t>Accompagnement à la création de startup</a:t>
            </a:r>
          </a:p>
        </p:txBody>
      </p:sp>
    </p:spTree>
    <p:extLst>
      <p:ext uri="{BB962C8B-B14F-4D97-AF65-F5344CB8AC3E}">
        <p14:creationId xmlns:p14="http://schemas.microsoft.com/office/powerpoint/2010/main" val="31034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978248-EE4D-4F5C-AEA8-CC4F27A814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t="15230" r="49" b="10526"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9BCB44-BE1F-4434-BF5C-9DAF12BD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A923-8AF6-414D-9EEC-A6C0E1674F2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715C7E-3FA8-4A6E-92D3-E866AD83B819}"/>
              </a:ext>
            </a:extLst>
          </p:cNvPr>
          <p:cNvSpPr/>
          <p:nvPr/>
        </p:nvSpPr>
        <p:spPr>
          <a:xfrm>
            <a:off x="0" y="0"/>
            <a:ext cx="9144000" cy="6893689"/>
          </a:xfrm>
          <a:prstGeom prst="rect">
            <a:avLst/>
          </a:prstGeom>
          <a:gradFill flip="none" rotWithShape="1">
            <a:gsLst>
              <a:gs pos="61000">
                <a:srgbClr val="006D8F">
                  <a:alpha val="60000"/>
                </a:srgbClr>
              </a:gs>
              <a:gs pos="0">
                <a:srgbClr val="00366E">
                  <a:alpha val="95000"/>
                </a:srgbClr>
              </a:gs>
              <a:gs pos="100000">
                <a:srgbClr val="00ABB5">
                  <a:alpha val="5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7469FC55-4D69-4668-8913-40410970305A}"/>
              </a:ext>
            </a:extLst>
          </p:cNvPr>
          <p:cNvSpPr txBox="1">
            <a:spLocks/>
          </p:cNvSpPr>
          <p:nvPr/>
        </p:nvSpPr>
        <p:spPr>
          <a:xfrm>
            <a:off x="701040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D5A923-8AF6-414D-9EEC-A6C0E1674F2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B52AD3E-8577-4B13-9517-BF50F9CB5472}"/>
              </a:ext>
            </a:extLst>
          </p:cNvPr>
          <p:cNvSpPr txBox="1">
            <a:spLocks/>
          </p:cNvSpPr>
          <p:nvPr/>
        </p:nvSpPr>
        <p:spPr>
          <a:xfrm>
            <a:off x="1729068" y="2830777"/>
            <a:ext cx="5281332" cy="1169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fr-FR" sz="4800" dirty="0"/>
              <a:t>Accompagnement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B6653E0-4503-4E84-8EDC-36B47A590C8B}"/>
              </a:ext>
            </a:extLst>
          </p:cNvPr>
          <p:cNvCxnSpPr/>
          <p:nvPr/>
        </p:nvCxnSpPr>
        <p:spPr>
          <a:xfrm>
            <a:off x="1613320" y="2422218"/>
            <a:ext cx="0" cy="21644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F7924E1-09F9-4FD0-BE17-2593910445AF}"/>
              </a:ext>
            </a:extLst>
          </p:cNvPr>
          <p:cNvSpPr txBox="1"/>
          <p:nvPr/>
        </p:nvSpPr>
        <p:spPr>
          <a:xfrm>
            <a:off x="451630" y="2692464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chemeClr val="bg1"/>
                </a:solidFill>
                <a:latin typeface="Roboto Medium"/>
              </a:rPr>
              <a:t>3</a:t>
            </a:r>
            <a:endParaRPr lang="fr-FR" sz="11500" dirty="0">
              <a:solidFill>
                <a:schemeClr val="bg1"/>
              </a:solidFill>
              <a:latin typeface="Roboto Medium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29339EE-D4B1-4976-A2F0-5669A9288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41" y="213204"/>
            <a:ext cx="1727431" cy="53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6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C4BE09-ADA5-4BFA-AC8C-617E8A5E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5962" y="1657380"/>
            <a:ext cx="4412077" cy="477601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DBF4D6E-EF63-4BAC-83D7-82A0755B6EAB}"/>
              </a:ext>
            </a:extLst>
          </p:cNvPr>
          <p:cNvSpPr txBox="1"/>
          <p:nvPr/>
        </p:nvSpPr>
        <p:spPr>
          <a:xfrm>
            <a:off x="6634575" y="3375341"/>
            <a:ext cx="2253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366E"/>
                </a:solidFill>
              </a:rPr>
              <a:t>Labellisations</a:t>
            </a:r>
          </a:p>
          <a:p>
            <a:r>
              <a:rPr lang="fr-FR" sz="1600" dirty="0">
                <a:solidFill>
                  <a:srgbClr val="00366E"/>
                </a:solidFill>
              </a:rPr>
              <a:t>French Tech </a:t>
            </a:r>
            <a:r>
              <a:rPr lang="fr-FR" sz="1600" dirty="0" err="1">
                <a:solidFill>
                  <a:srgbClr val="00366E"/>
                </a:solidFill>
              </a:rPr>
              <a:t>Seed</a:t>
            </a:r>
            <a:endParaRPr lang="fr-FR" sz="1600" dirty="0">
              <a:solidFill>
                <a:srgbClr val="00366E"/>
              </a:solidFill>
            </a:endParaRPr>
          </a:p>
          <a:p>
            <a:r>
              <a:rPr lang="fr-FR" sz="1200" dirty="0">
                <a:solidFill>
                  <a:srgbClr val="00366E"/>
                </a:solidFill>
              </a:rPr>
              <a:t>Par la biais de ses filiales TTO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D3D672-37D3-4CAD-8D1B-F62C474000E0}"/>
              </a:ext>
            </a:extLst>
          </p:cNvPr>
          <p:cNvSpPr txBox="1"/>
          <p:nvPr/>
        </p:nvSpPr>
        <p:spPr>
          <a:xfrm>
            <a:off x="5586193" y="1430237"/>
            <a:ext cx="2069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366E"/>
                </a:solidFill>
              </a:rPr>
              <a:t>Conditions de </a:t>
            </a:r>
            <a:r>
              <a:rPr lang="fr-FR" sz="1600" dirty="0" err="1">
                <a:solidFill>
                  <a:srgbClr val="00366E"/>
                </a:solidFill>
              </a:rPr>
              <a:t>licensing</a:t>
            </a:r>
            <a:endParaRPr lang="fr-FR" sz="1600" dirty="0">
              <a:solidFill>
                <a:srgbClr val="00366E"/>
              </a:solidFill>
            </a:endParaRPr>
          </a:p>
          <a:p>
            <a:r>
              <a:rPr lang="fr-FR" sz="1600" dirty="0">
                <a:solidFill>
                  <a:srgbClr val="00366E"/>
                </a:solidFill>
              </a:rPr>
              <a:t>adaptées aux startups</a:t>
            </a:r>
          </a:p>
          <a:p>
            <a:r>
              <a:rPr lang="fr-FR" sz="1200" dirty="0">
                <a:solidFill>
                  <a:srgbClr val="00366E"/>
                </a:solidFill>
              </a:rPr>
              <a:t>Par le gestionnaire PI</a:t>
            </a:r>
          </a:p>
        </p:txBody>
      </p:sp>
      <p:sp>
        <p:nvSpPr>
          <p:cNvPr id="9" name="AutoShape 4" descr="RÃ©sultat de recherche d'images pour &quot;cnrs&quot;">
            <a:extLst>
              <a:ext uri="{FF2B5EF4-FFF2-40B4-BE49-F238E27FC236}">
                <a16:creationId xmlns:a16="http://schemas.microsoft.com/office/drawing/2014/main" id="{60F51F4B-213E-473C-940F-2AEDC36D1A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2036" y="3127828"/>
            <a:ext cx="279930" cy="27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97846C6-1769-43B3-8D08-51400265EFBE}"/>
              </a:ext>
            </a:extLst>
          </p:cNvPr>
          <p:cNvSpPr/>
          <p:nvPr/>
        </p:nvSpPr>
        <p:spPr>
          <a:xfrm>
            <a:off x="2408433" y="4622830"/>
            <a:ext cx="632464" cy="632464"/>
          </a:xfrm>
          <a:prstGeom prst="ellipse">
            <a:avLst/>
          </a:prstGeom>
          <a:solidFill>
            <a:srgbClr val="5EB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51C30AE-AEBA-4B31-8F96-4E12470E651D}"/>
              </a:ext>
            </a:extLst>
          </p:cNvPr>
          <p:cNvSpPr/>
          <p:nvPr/>
        </p:nvSpPr>
        <p:spPr>
          <a:xfrm>
            <a:off x="2393268" y="3714177"/>
            <a:ext cx="677608" cy="677608"/>
          </a:xfrm>
          <a:prstGeom prst="ellipse">
            <a:avLst/>
          </a:prstGeom>
          <a:solidFill>
            <a:srgbClr val="4BA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9B96AF6-6531-40F2-AC14-93C4AD782FF1}"/>
              </a:ext>
            </a:extLst>
          </p:cNvPr>
          <p:cNvSpPr/>
          <p:nvPr/>
        </p:nvSpPr>
        <p:spPr>
          <a:xfrm>
            <a:off x="2721390" y="2738140"/>
            <a:ext cx="767594" cy="767593"/>
          </a:xfrm>
          <a:prstGeom prst="ellipse">
            <a:avLst/>
          </a:prstGeom>
          <a:solidFill>
            <a:srgbClr val="47A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6" descr="https://static.thenounproject.com/png/1173826-200.png">
            <a:extLst>
              <a:ext uri="{FF2B5EF4-FFF2-40B4-BE49-F238E27FC236}">
                <a16:creationId xmlns:a16="http://schemas.microsoft.com/office/drawing/2014/main" id="{DC6B719A-B62C-4789-8759-73CDF607E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04" y="3744416"/>
            <a:ext cx="560736" cy="5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B52621A-C9E2-4A9C-BA5A-2CFD7E403D01}"/>
              </a:ext>
            </a:extLst>
          </p:cNvPr>
          <p:cNvSpPr txBox="1"/>
          <p:nvPr/>
        </p:nvSpPr>
        <p:spPr>
          <a:xfrm>
            <a:off x="598928" y="4622830"/>
            <a:ext cx="16225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>
                <a:solidFill>
                  <a:srgbClr val="00366E"/>
                </a:solidFill>
              </a:rPr>
              <a:t>Enveloppe</a:t>
            </a:r>
          </a:p>
          <a:p>
            <a:pPr algn="r"/>
            <a:r>
              <a:rPr lang="fr-FR" sz="1600" dirty="0">
                <a:solidFill>
                  <a:srgbClr val="00366E"/>
                </a:solidFill>
              </a:rPr>
              <a:t>de pré-maturation</a:t>
            </a:r>
          </a:p>
          <a:p>
            <a:pPr algn="r"/>
            <a:r>
              <a:rPr lang="fr-FR" sz="1200" dirty="0">
                <a:solidFill>
                  <a:srgbClr val="00366E"/>
                </a:solidFill>
              </a:rPr>
              <a:t>10M€ par an</a:t>
            </a:r>
          </a:p>
          <a:p>
            <a:pPr algn="r"/>
            <a:r>
              <a:rPr lang="fr-FR" sz="1200" dirty="0">
                <a:solidFill>
                  <a:srgbClr val="00366E"/>
                </a:solidFill>
              </a:rPr>
              <a:t>Par CNRS Innovation </a:t>
            </a:r>
            <a:endParaRPr lang="fr-FR" sz="1500" dirty="0">
              <a:solidFill>
                <a:srgbClr val="00366E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B9C73E6-B50D-43E8-A3A8-47E24735F7CF}"/>
              </a:ext>
            </a:extLst>
          </p:cNvPr>
          <p:cNvSpPr/>
          <p:nvPr/>
        </p:nvSpPr>
        <p:spPr>
          <a:xfrm>
            <a:off x="3397615" y="1975902"/>
            <a:ext cx="847873" cy="847872"/>
          </a:xfrm>
          <a:prstGeom prst="ellipse">
            <a:avLst/>
          </a:prstGeom>
          <a:solidFill>
            <a:srgbClr val="4AA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1798431-5C4A-4879-A015-407DAAC7F3F1}"/>
              </a:ext>
            </a:extLst>
          </p:cNvPr>
          <p:cNvSpPr txBox="1"/>
          <p:nvPr/>
        </p:nvSpPr>
        <p:spPr>
          <a:xfrm>
            <a:off x="2069" y="2751219"/>
            <a:ext cx="26933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>
                <a:solidFill>
                  <a:srgbClr val="00366E"/>
                </a:solidFill>
              </a:rPr>
              <a:t>Accompagnement au dépôt</a:t>
            </a:r>
          </a:p>
          <a:p>
            <a:pPr algn="r"/>
            <a:r>
              <a:rPr lang="fr-FR" sz="1600" dirty="0">
                <a:solidFill>
                  <a:srgbClr val="00366E"/>
                </a:solidFill>
              </a:rPr>
              <a:t>de dossier ERC POC</a:t>
            </a:r>
          </a:p>
          <a:p>
            <a:pPr algn="r"/>
            <a:r>
              <a:rPr lang="fr-FR" sz="1200" dirty="0">
                <a:solidFill>
                  <a:srgbClr val="00366E"/>
                </a:solidFill>
              </a:rPr>
              <a:t>Par CNRS Innovation</a:t>
            </a:r>
            <a:endParaRPr lang="fr-FR" sz="1600" dirty="0">
              <a:solidFill>
                <a:srgbClr val="00366E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5F7FC6D-6F26-48BB-80AF-DEA5B94BE4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84" y="2799111"/>
            <a:ext cx="975848" cy="669770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DEEFEEE9-62A5-47A0-894A-934BB1ED5177}"/>
              </a:ext>
            </a:extLst>
          </p:cNvPr>
          <p:cNvSpPr/>
          <p:nvPr/>
        </p:nvSpPr>
        <p:spPr>
          <a:xfrm>
            <a:off x="5117026" y="2592333"/>
            <a:ext cx="938334" cy="938334"/>
          </a:xfrm>
          <a:prstGeom prst="ellipse">
            <a:avLst/>
          </a:prstGeom>
          <a:solidFill>
            <a:srgbClr val="33A2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5EF4E3C-B5AC-4927-B3C7-55CEE2E953BC}"/>
              </a:ext>
            </a:extLst>
          </p:cNvPr>
          <p:cNvSpPr/>
          <p:nvPr/>
        </p:nvSpPr>
        <p:spPr>
          <a:xfrm>
            <a:off x="5841855" y="3401500"/>
            <a:ext cx="750438" cy="750438"/>
          </a:xfrm>
          <a:prstGeom prst="ellipse">
            <a:avLst/>
          </a:prstGeom>
          <a:solidFill>
            <a:srgbClr val="47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D177FCD4-7F86-4A87-87C6-7E54FF3B6B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63" y="3468881"/>
            <a:ext cx="444436" cy="609181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63B067F7-B722-41E3-9B85-A0CA22CCE0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52" y="2801085"/>
            <a:ext cx="548104" cy="53995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C66DCED-0B0F-4A7F-8192-86EF28E4DC59}"/>
              </a:ext>
            </a:extLst>
          </p:cNvPr>
          <p:cNvSpPr txBox="1"/>
          <p:nvPr/>
        </p:nvSpPr>
        <p:spPr>
          <a:xfrm>
            <a:off x="5972263" y="2279208"/>
            <a:ext cx="3238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366E"/>
                </a:solidFill>
              </a:rPr>
              <a:t>Programme d’accompagnement</a:t>
            </a:r>
          </a:p>
          <a:p>
            <a:r>
              <a:rPr lang="fr-FR" sz="1600" dirty="0">
                <a:solidFill>
                  <a:srgbClr val="00366E"/>
                </a:solidFill>
              </a:rPr>
              <a:t>RISE opéré par CNRS Innovation</a:t>
            </a:r>
            <a:endParaRPr lang="fr-FR" sz="1200" dirty="0">
              <a:solidFill>
                <a:srgbClr val="00366E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1E0C7AD-5A9D-4643-AAE8-912B4C5C437E}"/>
              </a:ext>
            </a:extLst>
          </p:cNvPr>
          <p:cNvSpPr/>
          <p:nvPr/>
        </p:nvSpPr>
        <p:spPr>
          <a:xfrm>
            <a:off x="4859727" y="1758124"/>
            <a:ext cx="762820" cy="762818"/>
          </a:xfrm>
          <a:prstGeom prst="ellipse">
            <a:avLst/>
          </a:prstGeom>
          <a:solidFill>
            <a:srgbClr val="239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4" descr="https://static.thenounproject.com/png/417701-200.png">
            <a:extLst>
              <a:ext uri="{FF2B5EF4-FFF2-40B4-BE49-F238E27FC236}">
                <a16:creationId xmlns:a16="http://schemas.microsoft.com/office/drawing/2014/main" id="{EE1855DD-9D10-48C2-B37D-574906823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59" y="1779330"/>
            <a:ext cx="699434" cy="6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3C47C29A-FECE-408A-AA5F-EB28C1A48679}"/>
              </a:ext>
            </a:extLst>
          </p:cNvPr>
          <p:cNvSpPr txBox="1"/>
          <p:nvPr/>
        </p:nvSpPr>
        <p:spPr>
          <a:xfrm>
            <a:off x="33464" y="3622344"/>
            <a:ext cx="23324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>
                <a:solidFill>
                  <a:srgbClr val="00366E"/>
                </a:solidFill>
              </a:rPr>
              <a:t>Enveloppe</a:t>
            </a:r>
          </a:p>
          <a:p>
            <a:pPr algn="r"/>
            <a:r>
              <a:rPr lang="fr-FR" sz="1600" dirty="0">
                <a:solidFill>
                  <a:srgbClr val="00366E"/>
                </a:solidFill>
              </a:rPr>
              <a:t>de maturation</a:t>
            </a:r>
          </a:p>
          <a:p>
            <a:pPr algn="r"/>
            <a:r>
              <a:rPr lang="fr-FR" sz="1200" dirty="0">
                <a:solidFill>
                  <a:srgbClr val="00366E"/>
                </a:solidFill>
              </a:rPr>
              <a:t>Par le biais de ses filiales SATT</a:t>
            </a:r>
            <a:endParaRPr lang="fr-FR" sz="1500" dirty="0">
              <a:solidFill>
                <a:srgbClr val="00366E"/>
              </a:solidFill>
            </a:endParaRPr>
          </a:p>
        </p:txBody>
      </p:sp>
      <p:pic>
        <p:nvPicPr>
          <p:cNvPr id="26" name="Picture 8" descr="https://static.thenounproject.com/png/1713271-200.png">
            <a:extLst>
              <a:ext uri="{FF2B5EF4-FFF2-40B4-BE49-F238E27FC236}">
                <a16:creationId xmlns:a16="http://schemas.microsoft.com/office/drawing/2014/main" id="{A2A19374-5BC6-449E-ADC5-5A052EAFA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06" y="4681996"/>
            <a:ext cx="514132" cy="5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s://static.thenounproject.com/png/325884-200.png">
            <a:extLst>
              <a:ext uri="{FF2B5EF4-FFF2-40B4-BE49-F238E27FC236}">
                <a16:creationId xmlns:a16="http://schemas.microsoft.com/office/drawing/2014/main" id="{8102DB21-4EE4-4529-9FB1-577D0EFE3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88" y="2059126"/>
            <a:ext cx="681424" cy="6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5455B200-1138-4CDA-A50B-801B84F687F7}"/>
              </a:ext>
            </a:extLst>
          </p:cNvPr>
          <p:cNvSpPr txBox="1"/>
          <p:nvPr/>
        </p:nvSpPr>
        <p:spPr>
          <a:xfrm>
            <a:off x="915100" y="1690755"/>
            <a:ext cx="2408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>
                <a:solidFill>
                  <a:srgbClr val="00366E"/>
                </a:solidFill>
              </a:rPr>
              <a:t>Accompagnement au dépôt</a:t>
            </a:r>
          </a:p>
          <a:p>
            <a:pPr algn="r"/>
            <a:r>
              <a:rPr lang="fr-FR" sz="1600" dirty="0">
                <a:solidFill>
                  <a:srgbClr val="00366E"/>
                </a:solidFill>
              </a:rPr>
              <a:t>de statuts chercheurs</a:t>
            </a:r>
          </a:p>
          <a:p>
            <a:pPr algn="r"/>
            <a:r>
              <a:rPr lang="fr-FR" sz="1200" dirty="0">
                <a:solidFill>
                  <a:srgbClr val="00366E"/>
                </a:solidFill>
              </a:rPr>
              <a:t>Par la délégation régionale (SPV)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38BA5F46-8167-49FA-B11D-B97A57977319}"/>
              </a:ext>
            </a:extLst>
          </p:cNvPr>
          <p:cNvSpPr/>
          <p:nvPr/>
        </p:nvSpPr>
        <p:spPr>
          <a:xfrm>
            <a:off x="6055360" y="4622830"/>
            <a:ext cx="713563" cy="713563"/>
          </a:xfrm>
          <a:prstGeom prst="ellipse">
            <a:avLst/>
          </a:prstGeom>
          <a:solidFill>
            <a:srgbClr val="5EB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DA8415C-1E6B-4F92-982D-C42694C43F73}"/>
              </a:ext>
            </a:extLst>
          </p:cNvPr>
          <p:cNvSpPr txBox="1"/>
          <p:nvPr/>
        </p:nvSpPr>
        <p:spPr>
          <a:xfrm>
            <a:off x="6820509" y="4646674"/>
            <a:ext cx="243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366E"/>
                </a:solidFill>
              </a:rPr>
              <a:t>+46 Prises de participation</a:t>
            </a:r>
          </a:p>
          <a:p>
            <a:r>
              <a:rPr lang="fr-FR" sz="1600" dirty="0">
                <a:solidFill>
                  <a:srgbClr val="00366E"/>
                </a:solidFill>
              </a:rPr>
              <a:t>au capital 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57491B3-3969-4499-8505-03DFCA692AF8}"/>
              </a:ext>
            </a:extLst>
          </p:cNvPr>
          <p:cNvSpPr/>
          <p:nvPr/>
        </p:nvSpPr>
        <p:spPr>
          <a:xfrm>
            <a:off x="3076764" y="4267971"/>
            <a:ext cx="492732" cy="492732"/>
          </a:xfrm>
          <a:prstGeom prst="ellipse">
            <a:avLst/>
          </a:prstGeom>
          <a:solidFill>
            <a:srgbClr val="4E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4" descr="https://static.thenounproject.com/png/2217227-200.png">
            <a:extLst>
              <a:ext uri="{FF2B5EF4-FFF2-40B4-BE49-F238E27FC236}">
                <a16:creationId xmlns:a16="http://schemas.microsoft.com/office/drawing/2014/main" id="{6CA2DE25-483E-449C-B75B-7EB0EDD12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601" y="4364985"/>
            <a:ext cx="298704" cy="29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llipse 32">
            <a:extLst>
              <a:ext uri="{FF2B5EF4-FFF2-40B4-BE49-F238E27FC236}">
                <a16:creationId xmlns:a16="http://schemas.microsoft.com/office/drawing/2014/main" id="{C512A53B-B226-41B4-ABBA-EEF10A520EEB}"/>
              </a:ext>
            </a:extLst>
          </p:cNvPr>
          <p:cNvSpPr/>
          <p:nvPr/>
        </p:nvSpPr>
        <p:spPr>
          <a:xfrm>
            <a:off x="4864564" y="3723162"/>
            <a:ext cx="492732" cy="492732"/>
          </a:xfrm>
          <a:prstGeom prst="ellipse">
            <a:avLst/>
          </a:prstGeom>
          <a:solidFill>
            <a:srgbClr val="1F9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Picture 16" descr="https://static.thenounproject.com/png/2041970-200.png">
            <a:extLst>
              <a:ext uri="{FF2B5EF4-FFF2-40B4-BE49-F238E27FC236}">
                <a16:creationId xmlns:a16="http://schemas.microsoft.com/office/drawing/2014/main" id="{B77F96EB-F906-4AA5-9767-DF707BC8B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845" y="3757810"/>
            <a:ext cx="446170" cy="44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Ellipse 34">
            <a:extLst>
              <a:ext uri="{FF2B5EF4-FFF2-40B4-BE49-F238E27FC236}">
                <a16:creationId xmlns:a16="http://schemas.microsoft.com/office/drawing/2014/main" id="{34D86366-D7D2-4F18-A6C5-8377BD603800}"/>
              </a:ext>
            </a:extLst>
          </p:cNvPr>
          <p:cNvSpPr/>
          <p:nvPr/>
        </p:nvSpPr>
        <p:spPr>
          <a:xfrm>
            <a:off x="3983828" y="2996038"/>
            <a:ext cx="463178" cy="463178"/>
          </a:xfrm>
          <a:prstGeom prst="ellipse">
            <a:avLst/>
          </a:prstGeom>
          <a:solidFill>
            <a:srgbClr val="2DA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Picture 18" descr="https://static.thenounproject.com/png/705336-200.png">
            <a:extLst>
              <a:ext uri="{FF2B5EF4-FFF2-40B4-BE49-F238E27FC236}">
                <a16:creationId xmlns:a16="http://schemas.microsoft.com/office/drawing/2014/main" id="{93A37C51-5783-42F5-8C01-4B4F92717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30" y="3061500"/>
            <a:ext cx="350635" cy="3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7908F730-CF89-4AC4-9CD0-72D009F8E5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89683"/>
          <a:stretch/>
        </p:blipFill>
        <p:spPr>
          <a:xfrm>
            <a:off x="2365962" y="6399043"/>
            <a:ext cx="4412077" cy="49273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4CE1249-E7AB-4B93-8097-B57F96181E5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68713" flipV="1">
            <a:off x="6171588" y="4737145"/>
            <a:ext cx="481106" cy="481106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AE0CA5F0-E801-4CA6-8BC5-4067DCE066A9}"/>
              </a:ext>
            </a:extLst>
          </p:cNvPr>
          <p:cNvSpPr txBox="1">
            <a:spLocks/>
          </p:cNvSpPr>
          <p:nvPr/>
        </p:nvSpPr>
        <p:spPr>
          <a:xfrm>
            <a:off x="973721" y="124692"/>
            <a:ext cx="5894435" cy="698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fr-FR" sz="3000" dirty="0">
                <a:solidFill>
                  <a:srgbClr val="01356D"/>
                </a:solidFill>
              </a:rPr>
              <a:t>L’accompagnement au CNRS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FEC2468-B8D2-4641-B2DC-58AE68BB47F3}"/>
              </a:ext>
            </a:extLst>
          </p:cNvPr>
          <p:cNvSpPr/>
          <p:nvPr/>
        </p:nvSpPr>
        <p:spPr>
          <a:xfrm>
            <a:off x="7123861" y="13666"/>
            <a:ext cx="198859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7E4BD4F7-E5A6-4415-BF86-D172106C510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13912" y="47719"/>
            <a:ext cx="1354627" cy="85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4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92A9DB-DD60-41CD-B6E8-6305F35CC22B}"/>
              </a:ext>
            </a:extLst>
          </p:cNvPr>
          <p:cNvSpPr/>
          <p:nvPr/>
        </p:nvSpPr>
        <p:spPr>
          <a:xfrm>
            <a:off x="0" y="1683367"/>
            <a:ext cx="9112459" cy="3766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937AA0-6A43-4445-8D8C-1D44D799B2D7}"/>
              </a:ext>
            </a:extLst>
          </p:cNvPr>
          <p:cNvSpPr/>
          <p:nvPr/>
        </p:nvSpPr>
        <p:spPr>
          <a:xfrm>
            <a:off x="6897733" y="1708187"/>
            <a:ext cx="2129311" cy="1770038"/>
          </a:xfrm>
          <a:prstGeom prst="rect">
            <a:avLst/>
          </a:prstGeom>
          <a:solidFill>
            <a:srgbClr val="005F8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kern="0" dirty="0">
                <a:solidFill>
                  <a:srgbClr val="00425C"/>
                </a:solidFill>
                <a:latin typeface="+mj-lt"/>
                <a:ea typeface="Verdana" panose="020B0604030504040204" pitchFamily="34" charset="0"/>
                <a:cs typeface="Calibri" charset="0"/>
              </a:rPr>
              <a:t>L’ingénierie financière permet de soutenir la mise en œuvre des différents phases du développement produit / commercialisation.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F74B30-D448-4B9D-947E-1C61F3E65BAF}"/>
              </a:ext>
            </a:extLst>
          </p:cNvPr>
          <p:cNvSpPr/>
          <p:nvPr/>
        </p:nvSpPr>
        <p:spPr>
          <a:xfrm>
            <a:off x="116956" y="3620791"/>
            <a:ext cx="2129311" cy="1751089"/>
          </a:xfrm>
          <a:prstGeom prst="rect">
            <a:avLst/>
          </a:prstGeom>
          <a:solidFill>
            <a:srgbClr val="00ADB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838A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Calibri" charset="0"/>
              </a:rPr>
              <a:t>L’équipe est pertinente pour répondre au problème identifié. </a:t>
            </a:r>
            <a:r>
              <a:rPr lang="fr-FR" sz="1200" kern="0" dirty="0">
                <a:solidFill>
                  <a:srgbClr val="00838A"/>
                </a:solidFill>
                <a:latin typeface="+mj-lt"/>
                <a:ea typeface="Verdana" panose="020B0604030504040204" pitchFamily="34" charset="0"/>
                <a:cs typeface="Calibri" charset="0"/>
              </a:rPr>
              <a:t>La complémentarité des talents qui la compose la rend légitime sur le marché visé.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838A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Calibri" charset="0"/>
            </a:endParaRPr>
          </a:p>
        </p:txBody>
      </p:sp>
      <p:sp>
        <p:nvSpPr>
          <p:cNvPr id="10" name="Down Arrow Callout 49">
            <a:extLst>
              <a:ext uri="{FF2B5EF4-FFF2-40B4-BE49-F238E27FC236}">
                <a16:creationId xmlns:a16="http://schemas.microsoft.com/office/drawing/2014/main" id="{6362EA0E-3EAD-4EDF-ABA5-880FB6E28BE8}"/>
              </a:ext>
            </a:extLst>
          </p:cNvPr>
          <p:cNvSpPr/>
          <p:nvPr/>
        </p:nvSpPr>
        <p:spPr>
          <a:xfrm>
            <a:off x="105312" y="1708186"/>
            <a:ext cx="2129311" cy="2117542"/>
          </a:xfrm>
          <a:prstGeom prst="downArrowCallout">
            <a:avLst>
              <a:gd name="adj1" fmla="val 20692"/>
              <a:gd name="adj2" fmla="val 10346"/>
              <a:gd name="adj3" fmla="val 10003"/>
              <a:gd name="adj4" fmla="val 89997"/>
            </a:avLst>
          </a:prstGeom>
          <a:solidFill>
            <a:srgbClr val="00ADB7"/>
          </a:solidFill>
          <a:ln w="25400" cap="flat" cmpd="sng" algn="ctr">
            <a:noFill/>
            <a:prstDash val="solid"/>
          </a:ln>
          <a:effectLst/>
        </p:spPr>
        <p:txBody>
          <a:bodyPr tIns="684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Calibri" charset="0"/>
              </a:rPr>
              <a:t>ADÉQUATION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Calibri" charset="0"/>
              </a:rPr>
              <a:t>EQUIPE / PROBLÈME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Calibri" charset="0"/>
            </a:endParaRPr>
          </a:p>
        </p:txBody>
      </p:sp>
      <p:sp>
        <p:nvSpPr>
          <p:cNvPr id="11" name="Up Arrow Callout 54">
            <a:extLst>
              <a:ext uri="{FF2B5EF4-FFF2-40B4-BE49-F238E27FC236}">
                <a16:creationId xmlns:a16="http://schemas.microsoft.com/office/drawing/2014/main" id="{AF01CB96-FEF1-42AB-AAB2-32AC8FD12277}"/>
              </a:ext>
            </a:extLst>
          </p:cNvPr>
          <p:cNvSpPr/>
          <p:nvPr/>
        </p:nvSpPr>
        <p:spPr>
          <a:xfrm>
            <a:off x="6897733" y="3228772"/>
            <a:ext cx="2129311" cy="2138083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rgbClr val="005F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Calibri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37737E4-A866-4A64-A2D2-49A38AB10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5" y="1806893"/>
            <a:ext cx="883552" cy="883552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4E82F216-3699-4E30-A15D-40A811230A2F}"/>
              </a:ext>
            </a:extLst>
          </p:cNvPr>
          <p:cNvGrpSpPr/>
          <p:nvPr/>
        </p:nvGrpSpPr>
        <p:grpSpPr>
          <a:xfrm>
            <a:off x="2379246" y="1708186"/>
            <a:ext cx="4377926" cy="3663695"/>
            <a:chOff x="2388859" y="1708186"/>
            <a:chExt cx="4377926" cy="366369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D27793-9DBA-425B-8DB1-8553248D2504}"/>
                </a:ext>
              </a:extLst>
            </p:cNvPr>
            <p:cNvSpPr/>
            <p:nvPr/>
          </p:nvSpPr>
          <p:spPr>
            <a:xfrm>
              <a:off x="2388859" y="1708187"/>
              <a:ext cx="2129311" cy="1770038"/>
            </a:xfrm>
            <a:prstGeom prst="rect">
              <a:avLst/>
            </a:prstGeom>
            <a:solidFill>
              <a:srgbClr val="0090A5">
                <a:alpha val="2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6B7A"/>
                  </a:solidFill>
                  <a:effectLst/>
                  <a:uLnTx/>
                  <a:uFillTx/>
                  <a:latin typeface="+mj-lt"/>
                  <a:ea typeface="Verdana" panose="020B0604030504040204" pitchFamily="34" charset="0"/>
                  <a:cs typeface="Calibri" charset="0"/>
                </a:rPr>
                <a:t>La solution développée répond à de vrais besoins (exprimés ou latents) d’utilisateurs finaux.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6B7A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Calibri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54D1CE-0FBE-414B-A9E1-0D8CECC66DE9}"/>
                </a:ext>
              </a:extLst>
            </p:cNvPr>
            <p:cNvSpPr/>
            <p:nvPr/>
          </p:nvSpPr>
          <p:spPr>
            <a:xfrm>
              <a:off x="4637474" y="3610783"/>
              <a:ext cx="2129311" cy="1761098"/>
            </a:xfrm>
            <a:prstGeom prst="rect">
              <a:avLst/>
            </a:prstGeom>
            <a:solidFill>
              <a:srgbClr val="006B8F">
                <a:alpha val="2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200" kern="0" dirty="0">
                  <a:solidFill>
                    <a:srgbClr val="003E54"/>
                  </a:solidFill>
                  <a:latin typeface="+mj-lt"/>
                  <a:ea typeface="Verdana" panose="020B0604030504040204" pitchFamily="34" charset="0"/>
                  <a:cs typeface="Calibri" charset="0"/>
                </a:rPr>
                <a:t>Il existe des personnes prêtes à payer pour résoudre le problème adressé, pour eux-mêmes ou d’autres personnes.</a:t>
              </a:r>
              <a:endParaRPr lang="en-US" sz="1200" kern="0" dirty="0">
                <a:solidFill>
                  <a:srgbClr val="003E54"/>
                </a:solidFill>
                <a:latin typeface="+mj-lt"/>
                <a:ea typeface="Verdana" panose="020B0604030504040204" pitchFamily="34" charset="0"/>
                <a:cs typeface="Calibri" charset="0"/>
              </a:endParaRPr>
            </a:p>
          </p:txBody>
        </p:sp>
        <p:sp>
          <p:nvSpPr>
            <p:cNvPr id="16" name="Up Arrow Callout 50">
              <a:extLst>
                <a:ext uri="{FF2B5EF4-FFF2-40B4-BE49-F238E27FC236}">
                  <a16:creationId xmlns:a16="http://schemas.microsoft.com/office/drawing/2014/main" id="{FF6AF6DA-81D7-4B7F-8ADF-EE2F480FE74B}"/>
                </a:ext>
              </a:extLst>
            </p:cNvPr>
            <p:cNvSpPr/>
            <p:nvPr/>
          </p:nvSpPr>
          <p:spPr>
            <a:xfrm>
              <a:off x="2388859" y="3233797"/>
              <a:ext cx="2129311" cy="2138083"/>
            </a:xfrm>
            <a:prstGeom prst="upArrowCallout">
              <a:avLst>
                <a:gd name="adj1" fmla="val 25000"/>
                <a:gd name="adj2" fmla="val 9346"/>
                <a:gd name="adj3" fmla="val 11156"/>
                <a:gd name="adj4" fmla="val 88844"/>
              </a:avLst>
            </a:prstGeom>
            <a:solidFill>
              <a:srgbClr val="0090A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Calibri" charset="0"/>
              </a:endParaRPr>
            </a:p>
          </p:txBody>
        </p:sp>
        <p:sp>
          <p:nvSpPr>
            <p:cNvPr id="17" name="Down Arrow Callout 52">
              <a:extLst>
                <a:ext uri="{FF2B5EF4-FFF2-40B4-BE49-F238E27FC236}">
                  <a16:creationId xmlns:a16="http://schemas.microsoft.com/office/drawing/2014/main" id="{71132411-19A0-469D-A880-9B149EEE2CAC}"/>
                </a:ext>
              </a:extLst>
            </p:cNvPr>
            <p:cNvSpPr/>
            <p:nvPr/>
          </p:nvSpPr>
          <p:spPr>
            <a:xfrm>
              <a:off x="4637474" y="1708186"/>
              <a:ext cx="2129311" cy="2117542"/>
            </a:xfrm>
            <a:prstGeom prst="downArrowCallout">
              <a:avLst>
                <a:gd name="adj1" fmla="val 23554"/>
                <a:gd name="adj2" fmla="val 10346"/>
                <a:gd name="adj3" fmla="val 10003"/>
                <a:gd name="adj4" fmla="val 89997"/>
              </a:avLst>
            </a:prstGeom>
            <a:solidFill>
              <a:srgbClr val="006B8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000" b="1" kern="0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Calibri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000" b="1" kern="0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Calibri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000" b="1" kern="0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Calibri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000" b="1" kern="0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Calibri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300" b="1" kern="0" dirty="0">
                  <a:solidFill>
                    <a:srgbClr val="FFFFFF"/>
                  </a:solidFill>
                  <a:latin typeface="+mj-lt"/>
                  <a:ea typeface="Verdana" panose="020B0604030504040204" pitchFamily="34" charset="0"/>
                  <a:cs typeface="Calibri" charset="0"/>
                </a:rPr>
                <a:t>ADÉQUATION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300" b="1" kern="0" dirty="0">
                  <a:solidFill>
                    <a:srgbClr val="FFFFFF"/>
                  </a:solidFill>
                  <a:latin typeface="+mj-lt"/>
                  <a:ea typeface="Verdana" panose="020B0604030504040204" pitchFamily="34" charset="0"/>
                  <a:cs typeface="Calibri" charset="0"/>
                </a:rPr>
                <a:t>PRODUIT / MARCHÉ</a:t>
              </a:r>
              <a:endParaRPr lang="en-US" sz="1300" b="1" kern="0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Calibri" charset="0"/>
              </a:endParaRPr>
            </a:p>
          </p:txBody>
        </p:sp>
        <p:sp>
          <p:nvSpPr>
            <p:cNvPr id="18" name="TextBox 58">
              <a:extLst>
                <a:ext uri="{FF2B5EF4-FFF2-40B4-BE49-F238E27FC236}">
                  <a16:creationId xmlns:a16="http://schemas.microsoft.com/office/drawing/2014/main" id="{91924234-BBB3-4792-ABA9-AE85DDAC37AA}"/>
                </a:ext>
              </a:extLst>
            </p:cNvPr>
            <p:cNvSpPr txBox="1"/>
            <p:nvPr/>
          </p:nvSpPr>
          <p:spPr>
            <a:xfrm>
              <a:off x="2400501" y="3825728"/>
              <a:ext cx="2106026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300" b="1" kern="0" dirty="0">
                  <a:solidFill>
                    <a:srgbClr val="FFFFFF"/>
                  </a:solidFill>
                  <a:latin typeface="+mj-lt"/>
                  <a:ea typeface="Verdana" panose="020B0604030504040204" pitchFamily="34" charset="0"/>
                  <a:cs typeface="Calibri" charset="0"/>
                </a:rPr>
                <a:t>ADÉQUATION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b="1" kern="0" dirty="0">
                  <a:solidFill>
                    <a:srgbClr val="FFFFFF"/>
                  </a:solidFill>
                  <a:latin typeface="+mj-lt"/>
                  <a:ea typeface="Verdana" panose="020B0604030504040204" pitchFamily="34" charset="0"/>
                  <a:cs typeface="Calibri" charset="0"/>
                </a:rPr>
                <a:t>PROBLÈME / SOLUTION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1508FA0-2643-4D1F-972F-E1659B53C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920" y="4479445"/>
              <a:ext cx="831188" cy="831188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81AE2E19-09EE-4467-AED7-6B65E3ADC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959" y="1789496"/>
              <a:ext cx="882000" cy="882000"/>
            </a:xfrm>
            <a:prstGeom prst="rect">
              <a:avLst/>
            </a:prstGeom>
          </p:spPr>
        </p:pic>
      </p:grpSp>
      <p:sp>
        <p:nvSpPr>
          <p:cNvPr id="21" name="TextBox 58">
            <a:extLst>
              <a:ext uri="{FF2B5EF4-FFF2-40B4-BE49-F238E27FC236}">
                <a16:creationId xmlns:a16="http://schemas.microsoft.com/office/drawing/2014/main" id="{05D7BBB0-10F0-4F81-895D-3AEC9033E7AB}"/>
              </a:ext>
            </a:extLst>
          </p:cNvPr>
          <p:cNvSpPr txBox="1"/>
          <p:nvPr/>
        </p:nvSpPr>
        <p:spPr>
          <a:xfrm>
            <a:off x="6909377" y="3720676"/>
            <a:ext cx="210602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00" b="1" kern="0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Calibri" charset="0"/>
              </a:rPr>
              <a:t>ADÉQUATION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Calibri" charset="0"/>
              </a:rPr>
              <a:t>PROJET / FINANCES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4EC05E9-42FF-45EE-B857-440A9F6F9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44" y="4349276"/>
            <a:ext cx="880688" cy="880688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7E45A77E-5F17-44AC-9BC9-CD94093914E6}"/>
              </a:ext>
            </a:extLst>
          </p:cNvPr>
          <p:cNvSpPr txBox="1">
            <a:spLocks/>
          </p:cNvSpPr>
          <p:nvPr/>
        </p:nvSpPr>
        <p:spPr>
          <a:xfrm>
            <a:off x="973721" y="124692"/>
            <a:ext cx="5894435" cy="698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fr-FR" sz="3000" dirty="0">
                <a:solidFill>
                  <a:srgbClr val="01356D"/>
                </a:solidFill>
              </a:rPr>
              <a:t>Les équations à résoudre pour entreprendre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6361993-8E80-42F1-8329-AEBDFE2E42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3" y="163459"/>
            <a:ext cx="560591" cy="56059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9C2DB92-C128-4752-A04E-0382BDBBC0DF}"/>
              </a:ext>
            </a:extLst>
          </p:cNvPr>
          <p:cNvSpPr/>
          <p:nvPr/>
        </p:nvSpPr>
        <p:spPr>
          <a:xfrm>
            <a:off x="7123861" y="13666"/>
            <a:ext cx="198859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6CA0A630-9A4F-4901-8BEC-140CAFF61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3912" y="47719"/>
            <a:ext cx="1354627" cy="85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0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5A42B1-3EE5-4D24-822C-0C40BD490BE2}"/>
              </a:ext>
            </a:extLst>
          </p:cNvPr>
          <p:cNvSpPr/>
          <p:nvPr/>
        </p:nvSpPr>
        <p:spPr>
          <a:xfrm>
            <a:off x="7123861" y="13666"/>
            <a:ext cx="198859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D9DF2C-346B-4F82-84E0-F9D40445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75" y="200003"/>
            <a:ext cx="6621317" cy="594995"/>
          </a:xfrm>
        </p:spPr>
        <p:txBody>
          <a:bodyPr>
            <a:normAutofit/>
          </a:bodyPr>
          <a:lstStyle/>
          <a:p>
            <a:r>
              <a:rPr lang="fr-FR" sz="3000" dirty="0">
                <a:solidFill>
                  <a:schemeClr val="tx2"/>
                </a:solidFill>
              </a:rPr>
              <a:t>Présentation du programme RISE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089318-3CDE-4ED3-81CC-59333385C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912" y="47719"/>
            <a:ext cx="1354627" cy="855528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D830A657-A718-4DF0-AA58-1C00C01E1C9F}"/>
              </a:ext>
            </a:extLst>
          </p:cNvPr>
          <p:cNvGrpSpPr/>
          <p:nvPr/>
        </p:nvGrpSpPr>
        <p:grpSpPr>
          <a:xfrm>
            <a:off x="194473" y="2173768"/>
            <a:ext cx="8663771" cy="4537241"/>
            <a:chOff x="1123973" y="2308620"/>
            <a:chExt cx="10571840" cy="3867864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53DDE683-5A47-4E73-9DF8-449A80690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0624" y="2641319"/>
              <a:ext cx="2915307" cy="1646687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862FD15-6B24-4EE3-903E-4D0C0FE8AD7C}"/>
                </a:ext>
              </a:extLst>
            </p:cNvPr>
            <p:cNvSpPr txBox="1"/>
            <p:nvPr/>
          </p:nvSpPr>
          <p:spPr>
            <a:xfrm>
              <a:off x="3969487" y="2308620"/>
              <a:ext cx="2700034" cy="24925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Deux promotions par an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0F353FC-DA2D-4572-8C62-65C3DDB5DA3D}"/>
                </a:ext>
              </a:extLst>
            </p:cNvPr>
            <p:cNvSpPr txBox="1"/>
            <p:nvPr/>
          </p:nvSpPr>
          <p:spPr>
            <a:xfrm>
              <a:off x="4911001" y="3302875"/>
              <a:ext cx="3205002" cy="24925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Implication des chercheurs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D10130D-50ED-45D3-974E-41BE0373425D}"/>
                </a:ext>
              </a:extLst>
            </p:cNvPr>
            <p:cNvSpPr txBox="1"/>
            <p:nvPr/>
          </p:nvSpPr>
          <p:spPr>
            <a:xfrm>
              <a:off x="4406987" y="2642998"/>
              <a:ext cx="2819071" cy="24925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~ 15 start-up par promotion</a:t>
              </a:r>
              <a:endParaRPr lang="fr-FR" sz="1300" dirty="0">
                <a:solidFill>
                  <a:schemeClr val="bg1"/>
                </a:solidFill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06F1549-B815-4C1C-BCC6-535646885FA7}"/>
                </a:ext>
              </a:extLst>
            </p:cNvPr>
            <p:cNvSpPr txBox="1"/>
            <p:nvPr/>
          </p:nvSpPr>
          <p:spPr>
            <a:xfrm>
              <a:off x="4722849" y="2967304"/>
              <a:ext cx="2837476" cy="24925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Valorisant des travaux CNRS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93E39DF1-41B5-40DE-AF57-83FDD64BBCBB}"/>
                </a:ext>
              </a:extLst>
            </p:cNvPr>
            <p:cNvSpPr txBox="1"/>
            <p:nvPr/>
          </p:nvSpPr>
          <p:spPr>
            <a:xfrm>
              <a:off x="4722847" y="3625500"/>
              <a:ext cx="2837463" cy="24925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Projets ou jeunes start-up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B09BBB01-889C-4868-B075-157839D42F3A}"/>
                </a:ext>
              </a:extLst>
            </p:cNvPr>
            <p:cNvSpPr txBox="1"/>
            <p:nvPr/>
          </p:nvSpPr>
          <p:spPr>
            <a:xfrm>
              <a:off x="4406987" y="3962751"/>
              <a:ext cx="2819071" cy="24925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France et international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2E72366-5A50-4334-8003-A7D5627293A5}"/>
                </a:ext>
              </a:extLst>
            </p:cNvPr>
            <p:cNvSpPr txBox="1"/>
            <p:nvPr/>
          </p:nvSpPr>
          <p:spPr>
            <a:xfrm>
              <a:off x="3969487" y="4306010"/>
              <a:ext cx="2700034" cy="24925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Dans tous les domaines</a:t>
              </a:r>
            </a:p>
          </p:txBody>
        </p:sp>
        <p:sp>
          <p:nvSpPr>
            <p:cNvPr id="34" name="Titre 1">
              <a:extLst>
                <a:ext uri="{FF2B5EF4-FFF2-40B4-BE49-F238E27FC236}">
                  <a16:creationId xmlns:a16="http://schemas.microsoft.com/office/drawing/2014/main" id="{715859D3-3D80-4282-A892-4677A18225A8}"/>
                </a:ext>
              </a:extLst>
            </p:cNvPr>
            <p:cNvSpPr txBox="1">
              <a:spLocks/>
            </p:cNvSpPr>
            <p:nvPr/>
          </p:nvSpPr>
          <p:spPr>
            <a:xfrm>
              <a:off x="1123973" y="5581489"/>
              <a:ext cx="10571840" cy="5949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78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b="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j-cs"/>
                </a:defRPr>
              </a:lvl1pPr>
            </a:lstStyle>
            <a:p>
              <a:pPr algn="ctr"/>
              <a:r>
                <a:rPr lang="fr-FR" sz="2000" b="1" dirty="0">
                  <a:solidFill>
                    <a:schemeClr val="bg2"/>
                  </a:solidFill>
                </a:rPr>
                <a:t>Lancement du programme d’accompagnement start-up RISE par CNRS Innovation en 2019</a:t>
              </a:r>
            </a:p>
          </p:txBody>
        </p:sp>
      </p:grp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08025C40-C3AF-47FD-B9E7-8D701370C80F}"/>
              </a:ext>
            </a:extLst>
          </p:cNvPr>
          <p:cNvCxnSpPr>
            <a:cxnSpLocks/>
          </p:cNvCxnSpPr>
          <p:nvPr/>
        </p:nvCxnSpPr>
        <p:spPr>
          <a:xfrm flipH="1">
            <a:off x="7530344" y="1093444"/>
            <a:ext cx="5062" cy="4733881"/>
          </a:xfrm>
          <a:prstGeom prst="line">
            <a:avLst/>
          </a:prstGeom>
          <a:solidFill>
            <a:schemeClr val="bg1"/>
          </a:solidFill>
          <a:ln w="25400">
            <a:solidFill>
              <a:srgbClr val="243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802D69E8-C202-4870-B22F-1C51CA018C29}"/>
              </a:ext>
            </a:extLst>
          </p:cNvPr>
          <p:cNvGrpSpPr/>
          <p:nvPr/>
        </p:nvGrpSpPr>
        <p:grpSpPr>
          <a:xfrm>
            <a:off x="6351761" y="1122438"/>
            <a:ext cx="2608468" cy="585345"/>
            <a:chOff x="6351761" y="1516010"/>
            <a:chExt cx="2608468" cy="585345"/>
          </a:xfrm>
        </p:grpSpPr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A6CCEC90-E687-4981-988A-315513E1C54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441177" y="1732602"/>
              <a:ext cx="0" cy="18845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311EF21A-A0F2-4880-A86F-F301E27CE3C6}"/>
                </a:ext>
              </a:extLst>
            </p:cNvPr>
            <p:cNvSpPr txBox="1"/>
            <p:nvPr/>
          </p:nvSpPr>
          <p:spPr>
            <a:xfrm>
              <a:off x="6351761" y="1516010"/>
              <a:ext cx="940227" cy="58534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Janvier 2019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52DED737-6986-4C87-9420-F2658B58A1BB}"/>
                </a:ext>
              </a:extLst>
            </p:cNvPr>
            <p:cNvSpPr txBox="1"/>
            <p:nvPr/>
          </p:nvSpPr>
          <p:spPr>
            <a:xfrm>
              <a:off x="7738946" y="1579683"/>
              <a:ext cx="1221283" cy="49244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Accueil de la 1</a:t>
              </a:r>
              <a:r>
                <a:rPr lang="fr-FR" sz="1300" baseline="30000" dirty="0">
                  <a:solidFill>
                    <a:schemeClr val="bg1"/>
                  </a:solidFill>
                </a:rPr>
                <a:t>ère</a:t>
              </a:r>
              <a:r>
                <a:rPr lang="fr-FR" sz="1300" dirty="0">
                  <a:solidFill>
                    <a:schemeClr val="bg1"/>
                  </a:solidFill>
                </a:rPr>
                <a:t> promotion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561C059-27B1-4CDE-9133-6456DFB077C8}"/>
              </a:ext>
            </a:extLst>
          </p:cNvPr>
          <p:cNvGrpSpPr/>
          <p:nvPr/>
        </p:nvGrpSpPr>
        <p:grpSpPr>
          <a:xfrm>
            <a:off x="6356215" y="1879099"/>
            <a:ext cx="2604013" cy="585345"/>
            <a:chOff x="6356215" y="2461512"/>
            <a:chExt cx="2604013" cy="585345"/>
          </a:xfrm>
        </p:grpSpPr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6D5AE870-95D6-40A4-9F1C-D48CEF28D69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444978" y="2659957"/>
              <a:ext cx="0" cy="18845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E17A042-96F8-4163-9597-A2C336FED125}"/>
                </a:ext>
              </a:extLst>
            </p:cNvPr>
            <p:cNvSpPr txBox="1"/>
            <p:nvPr/>
          </p:nvSpPr>
          <p:spPr>
            <a:xfrm>
              <a:off x="6356215" y="2461512"/>
              <a:ext cx="940229" cy="58534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Juillet 2019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CC1BA4AB-FEBA-405C-AFDF-1628B318C20E}"/>
                </a:ext>
              </a:extLst>
            </p:cNvPr>
            <p:cNvSpPr txBox="1"/>
            <p:nvPr/>
          </p:nvSpPr>
          <p:spPr>
            <a:xfrm>
              <a:off x="7738947" y="2508569"/>
              <a:ext cx="1221281" cy="49244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Accueil de la 2</a:t>
              </a:r>
              <a:r>
                <a:rPr lang="fr-FR" sz="1300" baseline="30000" dirty="0">
                  <a:solidFill>
                    <a:schemeClr val="bg1"/>
                  </a:solidFill>
                </a:rPr>
                <a:t>eme</a:t>
              </a:r>
              <a:r>
                <a:rPr lang="fr-FR" sz="1300" dirty="0">
                  <a:solidFill>
                    <a:schemeClr val="bg1"/>
                  </a:solidFill>
                </a:rPr>
                <a:t> promotion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AF78E6C-D6C8-4AD0-832C-772121CA3BCA}"/>
              </a:ext>
            </a:extLst>
          </p:cNvPr>
          <p:cNvGrpSpPr/>
          <p:nvPr/>
        </p:nvGrpSpPr>
        <p:grpSpPr>
          <a:xfrm>
            <a:off x="6352327" y="2575185"/>
            <a:ext cx="2607901" cy="585345"/>
            <a:chOff x="6352327" y="3376261"/>
            <a:chExt cx="2607901" cy="585345"/>
          </a:xfrm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0DC97EA-10CA-4AF0-AC42-A80D8C1AA54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445640" y="3589449"/>
              <a:ext cx="0" cy="18845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B1520308-4A2C-4DCA-9B1C-4765EC4F814D}"/>
                </a:ext>
              </a:extLst>
            </p:cNvPr>
            <p:cNvSpPr txBox="1"/>
            <p:nvPr/>
          </p:nvSpPr>
          <p:spPr>
            <a:xfrm>
              <a:off x="6352327" y="3376261"/>
              <a:ext cx="940227" cy="58534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Janvier 2020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BA074417-4AE0-4962-8F1A-C92FED1A386E}"/>
                </a:ext>
              </a:extLst>
            </p:cNvPr>
            <p:cNvSpPr txBox="1"/>
            <p:nvPr/>
          </p:nvSpPr>
          <p:spPr>
            <a:xfrm>
              <a:off x="7738945" y="3437455"/>
              <a:ext cx="1221283" cy="49244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Accueil de la 3</a:t>
              </a:r>
              <a:r>
                <a:rPr lang="fr-FR" sz="1300" baseline="30000" dirty="0">
                  <a:solidFill>
                    <a:schemeClr val="bg1"/>
                  </a:solidFill>
                </a:rPr>
                <a:t>ème</a:t>
              </a:r>
              <a:r>
                <a:rPr lang="fr-FR" sz="1300" dirty="0">
                  <a:solidFill>
                    <a:schemeClr val="bg1"/>
                  </a:solidFill>
                </a:rPr>
                <a:t> promotion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EF39E9D-0D1B-4BC5-AA91-E1D7DFDE4E06}"/>
              </a:ext>
            </a:extLst>
          </p:cNvPr>
          <p:cNvGrpSpPr/>
          <p:nvPr/>
        </p:nvGrpSpPr>
        <p:grpSpPr>
          <a:xfrm>
            <a:off x="6342802" y="3348315"/>
            <a:ext cx="2607019" cy="586800"/>
            <a:chOff x="6342802" y="4298477"/>
            <a:chExt cx="2607019" cy="586800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1E2437A0-5784-4975-9126-C4B2B2C76E4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436115" y="4495253"/>
              <a:ext cx="0" cy="18845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1030EF85-7FD0-4CE9-AC1C-E83302839934}"/>
                </a:ext>
              </a:extLst>
            </p:cNvPr>
            <p:cNvSpPr txBox="1"/>
            <p:nvPr/>
          </p:nvSpPr>
          <p:spPr>
            <a:xfrm>
              <a:off x="6342802" y="4298477"/>
              <a:ext cx="940227" cy="58680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Octobre 2020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A22FE0D-11AD-4B74-ACB5-9639EC4813D5}"/>
                </a:ext>
              </a:extLst>
            </p:cNvPr>
            <p:cNvSpPr txBox="1"/>
            <p:nvPr/>
          </p:nvSpPr>
          <p:spPr>
            <a:xfrm>
              <a:off x="7729421" y="4343259"/>
              <a:ext cx="1220400" cy="49244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Accueil de la 4</a:t>
              </a:r>
              <a:r>
                <a:rPr lang="fr-FR" sz="1300" baseline="30000" dirty="0">
                  <a:solidFill>
                    <a:schemeClr val="bg1"/>
                  </a:solidFill>
                </a:rPr>
                <a:t>ème</a:t>
              </a:r>
              <a:r>
                <a:rPr lang="fr-FR" sz="1300" dirty="0">
                  <a:solidFill>
                    <a:schemeClr val="bg1"/>
                  </a:solidFill>
                </a:rPr>
                <a:t> promotion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E1703C8-5685-4817-A14E-5C81DA71C9B8}"/>
              </a:ext>
            </a:extLst>
          </p:cNvPr>
          <p:cNvGrpSpPr/>
          <p:nvPr/>
        </p:nvGrpSpPr>
        <p:grpSpPr>
          <a:xfrm>
            <a:off x="6343071" y="4074558"/>
            <a:ext cx="2607018" cy="524878"/>
            <a:chOff x="6343071" y="5183748"/>
            <a:chExt cx="2607018" cy="524878"/>
          </a:xfrm>
        </p:grpSpPr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0D5DE4EE-002C-4730-8962-BABB16DAEAC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436384" y="5335742"/>
              <a:ext cx="0" cy="18845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2FC427A6-956F-4340-918A-942DB7CAF1ED}"/>
                </a:ext>
              </a:extLst>
            </p:cNvPr>
            <p:cNvSpPr txBox="1"/>
            <p:nvPr/>
          </p:nvSpPr>
          <p:spPr>
            <a:xfrm>
              <a:off x="6343071" y="5216183"/>
              <a:ext cx="940227" cy="492443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Juin</a:t>
              </a:r>
            </a:p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2021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F07E9D8F-CB54-4796-AEE6-9F4534ADD1AA}"/>
                </a:ext>
              </a:extLst>
            </p:cNvPr>
            <p:cNvSpPr txBox="1"/>
            <p:nvPr/>
          </p:nvSpPr>
          <p:spPr>
            <a:xfrm>
              <a:off x="7729689" y="5183748"/>
              <a:ext cx="1220400" cy="49244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Accueil de la 5</a:t>
              </a:r>
              <a:r>
                <a:rPr lang="fr-FR" sz="1300" baseline="30000" dirty="0">
                  <a:solidFill>
                    <a:schemeClr val="bg1"/>
                  </a:solidFill>
                </a:rPr>
                <a:t>ème</a:t>
              </a:r>
              <a:r>
                <a:rPr lang="fr-FR" sz="1300" dirty="0">
                  <a:solidFill>
                    <a:schemeClr val="bg1"/>
                  </a:solidFill>
                </a:rPr>
                <a:t> promotion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3B54478C-D92D-29DF-F796-FB7AC8010E50}"/>
              </a:ext>
            </a:extLst>
          </p:cNvPr>
          <p:cNvGrpSpPr/>
          <p:nvPr/>
        </p:nvGrpSpPr>
        <p:grpSpPr>
          <a:xfrm>
            <a:off x="6353210" y="4754993"/>
            <a:ext cx="2607018" cy="524878"/>
            <a:chOff x="6343071" y="5183748"/>
            <a:chExt cx="2607018" cy="524878"/>
          </a:xfrm>
        </p:grpSpPr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8FB08746-E332-3116-5378-3CB5ADFE118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436384" y="5335742"/>
              <a:ext cx="0" cy="18845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6A965FD1-B4AC-DD24-D63C-76D830E46ED8}"/>
                </a:ext>
              </a:extLst>
            </p:cNvPr>
            <p:cNvSpPr txBox="1"/>
            <p:nvPr/>
          </p:nvSpPr>
          <p:spPr>
            <a:xfrm>
              <a:off x="6343071" y="5216183"/>
              <a:ext cx="940227" cy="492443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Janvier</a:t>
              </a:r>
            </a:p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2022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3BB1580D-A006-E100-C28C-E334F19255B3}"/>
                </a:ext>
              </a:extLst>
            </p:cNvPr>
            <p:cNvSpPr txBox="1"/>
            <p:nvPr/>
          </p:nvSpPr>
          <p:spPr>
            <a:xfrm>
              <a:off x="7729689" y="5183748"/>
              <a:ext cx="1220400" cy="49244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Accueil de la 6</a:t>
              </a:r>
              <a:r>
                <a:rPr lang="fr-FR" sz="1300" baseline="30000" dirty="0">
                  <a:solidFill>
                    <a:schemeClr val="bg1"/>
                  </a:solidFill>
                </a:rPr>
                <a:t>ème</a:t>
              </a:r>
              <a:r>
                <a:rPr lang="fr-FR" sz="1300" dirty="0">
                  <a:solidFill>
                    <a:schemeClr val="bg1"/>
                  </a:solidFill>
                </a:rPr>
                <a:t> promotion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0B651B40-35FB-05EC-AA7E-6D76279A6ECC}"/>
              </a:ext>
            </a:extLst>
          </p:cNvPr>
          <p:cNvGrpSpPr/>
          <p:nvPr/>
        </p:nvGrpSpPr>
        <p:grpSpPr>
          <a:xfrm>
            <a:off x="6342802" y="5334882"/>
            <a:ext cx="2607018" cy="524878"/>
            <a:chOff x="6343071" y="5183748"/>
            <a:chExt cx="2607018" cy="524878"/>
          </a:xfrm>
        </p:grpSpPr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EB8052FE-65C3-CC9C-0D26-E7CEF15256E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436384" y="5335742"/>
              <a:ext cx="0" cy="18845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6732E75C-1ACD-A394-A5C9-CBC7CF83C8B5}"/>
                </a:ext>
              </a:extLst>
            </p:cNvPr>
            <p:cNvSpPr txBox="1"/>
            <p:nvPr/>
          </p:nvSpPr>
          <p:spPr>
            <a:xfrm>
              <a:off x="6343071" y="5216183"/>
              <a:ext cx="940227" cy="492443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Juillet</a:t>
              </a:r>
            </a:p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2022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4CFCEF1E-585C-E1D7-6229-5EE865C897E5}"/>
                </a:ext>
              </a:extLst>
            </p:cNvPr>
            <p:cNvSpPr txBox="1"/>
            <p:nvPr/>
          </p:nvSpPr>
          <p:spPr>
            <a:xfrm>
              <a:off x="7729689" y="5183748"/>
              <a:ext cx="1220400" cy="49244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300" dirty="0">
                  <a:solidFill>
                    <a:schemeClr val="bg1"/>
                  </a:solidFill>
                </a:rPr>
                <a:t>Accueil de la 7</a:t>
              </a:r>
              <a:r>
                <a:rPr lang="fr-FR" sz="1300" baseline="30000" dirty="0">
                  <a:solidFill>
                    <a:schemeClr val="bg1"/>
                  </a:solidFill>
                </a:rPr>
                <a:t>ème</a:t>
              </a:r>
              <a:r>
                <a:rPr lang="fr-FR" sz="1300" dirty="0">
                  <a:solidFill>
                    <a:schemeClr val="bg1"/>
                  </a:solidFill>
                </a:rPr>
                <a:t> promotion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522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D9DF2C-346B-4F82-84E0-F9D40445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75" y="200003"/>
            <a:ext cx="6621317" cy="594995"/>
          </a:xfrm>
        </p:spPr>
        <p:txBody>
          <a:bodyPr>
            <a:normAutofit/>
          </a:bodyPr>
          <a:lstStyle/>
          <a:p>
            <a:r>
              <a:rPr lang="fr-FR" sz="3000" dirty="0">
                <a:solidFill>
                  <a:schemeClr val="tx2"/>
                </a:solidFill>
              </a:rPr>
              <a:t>Focus sur l’axe « Structuration 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5A42B1-3EE5-4D24-822C-0C40BD490BE2}"/>
              </a:ext>
            </a:extLst>
          </p:cNvPr>
          <p:cNvSpPr/>
          <p:nvPr/>
        </p:nvSpPr>
        <p:spPr>
          <a:xfrm>
            <a:off x="7123861" y="13666"/>
            <a:ext cx="198859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089318-3CDE-4ED3-81CC-59333385C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912" y="47719"/>
            <a:ext cx="1354627" cy="855528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2D875EE2-B9A0-4463-B79D-9B44848101F8}"/>
              </a:ext>
            </a:extLst>
          </p:cNvPr>
          <p:cNvGrpSpPr/>
          <p:nvPr/>
        </p:nvGrpSpPr>
        <p:grpSpPr>
          <a:xfrm>
            <a:off x="180366" y="1113285"/>
            <a:ext cx="8783268" cy="4245470"/>
            <a:chOff x="180366" y="1187933"/>
            <a:chExt cx="8783268" cy="4245470"/>
          </a:xfrm>
        </p:grpSpPr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E68477FD-8745-4AC5-8FC8-F141E01423F7}"/>
                </a:ext>
              </a:extLst>
            </p:cNvPr>
            <p:cNvCxnSpPr>
              <a:cxnSpLocks/>
            </p:cNvCxnSpPr>
            <p:nvPr/>
          </p:nvCxnSpPr>
          <p:spPr>
            <a:xfrm>
              <a:off x="1826061" y="2968769"/>
              <a:ext cx="0" cy="68028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B4E79A19-5D57-4060-AA82-459463D3554B}"/>
                </a:ext>
              </a:extLst>
            </p:cNvPr>
            <p:cNvCxnSpPr>
              <a:cxnSpLocks/>
            </p:cNvCxnSpPr>
            <p:nvPr/>
          </p:nvCxnSpPr>
          <p:spPr>
            <a:xfrm>
              <a:off x="7698672" y="2019590"/>
              <a:ext cx="0" cy="145611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6B3DC1C-8B3F-4DF0-9E24-D3FCB7A696BF}"/>
                </a:ext>
              </a:extLst>
            </p:cNvPr>
            <p:cNvSpPr/>
            <p:nvPr/>
          </p:nvSpPr>
          <p:spPr bwMode="auto">
            <a:xfrm>
              <a:off x="180366" y="1187933"/>
              <a:ext cx="4260539" cy="1237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42988">
                <a:spcBef>
                  <a:spcPts val="0"/>
                </a:spcBef>
              </a:pPr>
              <a:endParaRPr lang="fr-FR" sz="14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E660F8-23F6-48F6-925C-5715713C3673}"/>
                </a:ext>
              </a:extLst>
            </p:cNvPr>
            <p:cNvSpPr/>
            <p:nvPr/>
          </p:nvSpPr>
          <p:spPr bwMode="auto">
            <a:xfrm>
              <a:off x="520018" y="1187933"/>
              <a:ext cx="1130608" cy="1237866"/>
            </a:xfrm>
            <a:prstGeom prst="rect">
              <a:avLst/>
            </a:prstGeom>
            <a:solidFill>
              <a:srgbClr val="00366E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42988">
                <a:spcBef>
                  <a:spcPts val="0"/>
                </a:spcBef>
              </a:pPr>
              <a:endParaRPr lang="fr-FR" sz="14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53972338-A661-4CE7-87FC-90747FEB0950}"/>
                </a:ext>
              </a:extLst>
            </p:cNvPr>
            <p:cNvSpPr txBox="1"/>
            <p:nvPr/>
          </p:nvSpPr>
          <p:spPr bwMode="gray">
            <a:xfrm>
              <a:off x="1777227" y="1363766"/>
              <a:ext cx="2341964" cy="8862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b="1" dirty="0">
                  <a:solidFill>
                    <a:srgbClr val="00366E"/>
                  </a:solidFill>
                </a:rPr>
                <a:t>Equipe</a:t>
              </a:r>
              <a:endParaRPr lang="fr-FR" sz="1600" b="1" dirty="0">
                <a:solidFill>
                  <a:srgbClr val="00366E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366E"/>
                  </a:solidFill>
                </a:rPr>
                <a:t>Constitution d’équipe et recherche de CEO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366E"/>
                  </a:solidFill>
                  <a:latin typeface="+mj-lt"/>
                  <a:ea typeface="Calibri" charset="0"/>
                  <a:cs typeface="Calibri" charset="0"/>
                </a:rPr>
                <a:t>Mentoring</a:t>
              </a:r>
            </a:p>
            <a:p>
              <a:pPr algn="l"/>
              <a:endParaRPr lang="fr-FR" sz="1600" dirty="0">
                <a:solidFill>
                  <a:schemeClr val="accent6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0CC5428-7BED-42A4-8CB2-8A04CADB29B5}"/>
                </a:ext>
              </a:extLst>
            </p:cNvPr>
            <p:cNvSpPr/>
            <p:nvPr/>
          </p:nvSpPr>
          <p:spPr bwMode="auto">
            <a:xfrm>
              <a:off x="180366" y="2689977"/>
              <a:ext cx="4260539" cy="1237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42988">
                <a:spcBef>
                  <a:spcPts val="0"/>
                </a:spcBef>
              </a:pPr>
              <a:endParaRPr lang="fr-FR" sz="14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D34C38-AD39-4543-BECA-60E6F3F007A1}"/>
                </a:ext>
              </a:extLst>
            </p:cNvPr>
            <p:cNvSpPr/>
            <p:nvPr/>
          </p:nvSpPr>
          <p:spPr bwMode="auto">
            <a:xfrm>
              <a:off x="520018" y="2689977"/>
              <a:ext cx="1130608" cy="1237866"/>
            </a:xfrm>
            <a:prstGeom prst="rect">
              <a:avLst/>
            </a:prstGeom>
            <a:solidFill>
              <a:srgbClr val="00527F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42988">
                <a:spcBef>
                  <a:spcPts val="0"/>
                </a:spcBef>
              </a:pPr>
              <a:endParaRPr lang="fr-FR" sz="14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22E8F982-2528-4350-80F1-4A72A02BEE15}"/>
                </a:ext>
              </a:extLst>
            </p:cNvPr>
            <p:cNvSpPr txBox="1"/>
            <p:nvPr/>
          </p:nvSpPr>
          <p:spPr bwMode="gray">
            <a:xfrm>
              <a:off x="1777226" y="2841691"/>
              <a:ext cx="2663679" cy="106203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sz="1700" b="1" dirty="0">
                  <a:solidFill>
                    <a:srgbClr val="00527F"/>
                  </a:solidFill>
                </a:rPr>
                <a:t>Couple produit / marché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527F"/>
                  </a:solidFill>
                </a:rPr>
                <a:t>Analyses technico-économiques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527F"/>
                  </a:solidFill>
                  <a:ea typeface="Calibri" charset="0"/>
                  <a:cs typeface="Calibri" charset="0"/>
                </a:rPr>
                <a:t>Pré-étude de marché et interview d’acteurs</a:t>
              </a:r>
            </a:p>
            <a:p>
              <a:pPr algn="l"/>
              <a:endParaRPr lang="fr-FR" sz="1600" dirty="0">
                <a:solidFill>
                  <a:srgbClr val="00527F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1A2CD81-4870-401A-95EA-C96687916E01}"/>
                </a:ext>
              </a:extLst>
            </p:cNvPr>
            <p:cNvSpPr/>
            <p:nvPr/>
          </p:nvSpPr>
          <p:spPr bwMode="auto">
            <a:xfrm>
              <a:off x="4703095" y="1187933"/>
              <a:ext cx="4260539" cy="1237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42988">
                <a:spcBef>
                  <a:spcPts val="0"/>
                </a:spcBef>
              </a:pPr>
              <a:endParaRPr lang="fr-FR" sz="14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384E82F-B2B6-4949-B29F-44B7E9FE657D}"/>
                </a:ext>
              </a:extLst>
            </p:cNvPr>
            <p:cNvSpPr/>
            <p:nvPr/>
          </p:nvSpPr>
          <p:spPr bwMode="auto">
            <a:xfrm>
              <a:off x="5042747" y="1187933"/>
              <a:ext cx="1130608" cy="1237866"/>
            </a:xfrm>
            <a:prstGeom prst="rect">
              <a:avLst/>
            </a:prstGeom>
            <a:solidFill>
              <a:srgbClr val="007796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42988">
                <a:spcBef>
                  <a:spcPts val="0"/>
                </a:spcBef>
              </a:pPr>
              <a:endParaRPr lang="fr-FR" sz="14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88ECB15F-3AF4-471B-8B69-5F38426304A2}"/>
                </a:ext>
              </a:extLst>
            </p:cNvPr>
            <p:cNvSpPr txBox="1"/>
            <p:nvPr/>
          </p:nvSpPr>
          <p:spPr bwMode="gray">
            <a:xfrm>
              <a:off x="6299956" y="1456771"/>
              <a:ext cx="2570452" cy="7001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b="1" dirty="0">
                  <a:solidFill>
                    <a:srgbClr val="007796"/>
                  </a:solidFill>
                </a:rPr>
                <a:t>Ecosystème</a:t>
              </a:r>
              <a:endParaRPr lang="fr-FR" sz="1600" b="1" dirty="0">
                <a:solidFill>
                  <a:srgbClr val="007796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7796"/>
                  </a:solidFill>
                </a:rPr>
                <a:t>Recherche d’incubateur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7796"/>
                  </a:solidFill>
                  <a:ea typeface="Calibri" charset="0"/>
                  <a:cs typeface="Calibri" charset="0"/>
                </a:rPr>
                <a:t>Accès au réseau de partenaires</a:t>
              </a:r>
            </a:p>
            <a:p>
              <a:pPr algn="l"/>
              <a:endParaRPr lang="fr-FR" sz="1600" dirty="0">
                <a:solidFill>
                  <a:srgbClr val="007796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31C0A4B-63B5-4ABA-A173-B068B69D0250}"/>
                </a:ext>
              </a:extLst>
            </p:cNvPr>
            <p:cNvSpPr/>
            <p:nvPr/>
          </p:nvSpPr>
          <p:spPr bwMode="auto">
            <a:xfrm>
              <a:off x="4703095" y="2689977"/>
              <a:ext cx="4260539" cy="1237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42988">
                <a:spcBef>
                  <a:spcPts val="0"/>
                </a:spcBef>
              </a:pPr>
              <a:endParaRPr lang="fr-FR" sz="14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CEAB856-D6B7-4921-9B86-CF68FE0FDF8E}"/>
                </a:ext>
              </a:extLst>
            </p:cNvPr>
            <p:cNvSpPr/>
            <p:nvPr/>
          </p:nvSpPr>
          <p:spPr bwMode="auto">
            <a:xfrm>
              <a:off x="5042747" y="2689977"/>
              <a:ext cx="1130608" cy="1237866"/>
            </a:xfrm>
            <a:prstGeom prst="rect">
              <a:avLst/>
            </a:prstGeom>
            <a:solidFill>
              <a:srgbClr val="0090A5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42988">
                <a:spcBef>
                  <a:spcPts val="0"/>
                </a:spcBef>
              </a:pPr>
              <a:endParaRPr lang="fr-FR" sz="14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F06895E2-DD6E-4C36-A67E-80BD86BA319C}"/>
                </a:ext>
              </a:extLst>
            </p:cNvPr>
            <p:cNvSpPr txBox="1"/>
            <p:nvPr/>
          </p:nvSpPr>
          <p:spPr bwMode="gray">
            <a:xfrm>
              <a:off x="6299956" y="2689977"/>
              <a:ext cx="2663678" cy="12378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b="1" dirty="0">
                  <a:solidFill>
                    <a:srgbClr val="0090A5"/>
                  </a:solidFill>
                </a:rPr>
                <a:t>Financement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90A5"/>
                  </a:solidFill>
                  <a:ea typeface="Calibri" charset="0"/>
                  <a:cs typeface="Calibri" charset="0"/>
                </a:rPr>
                <a:t>Recherche de financements publics et accompagnement au dépôt de dossier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90A5"/>
                  </a:solidFill>
                  <a:ea typeface="Calibri" charset="0"/>
                  <a:cs typeface="Calibri" charset="0"/>
                </a:rPr>
                <a:t>Accompagnement à la levée de fonds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D0DD836-0988-4D36-89CC-92CE8CEC94EB}"/>
                </a:ext>
              </a:extLst>
            </p:cNvPr>
            <p:cNvSpPr/>
            <p:nvPr/>
          </p:nvSpPr>
          <p:spPr bwMode="auto">
            <a:xfrm>
              <a:off x="180366" y="4195537"/>
              <a:ext cx="4260539" cy="1237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42988">
                <a:spcBef>
                  <a:spcPts val="0"/>
                </a:spcBef>
              </a:pPr>
              <a:endParaRPr lang="fr-FR" sz="14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5262D2C-1422-4AAA-A73E-D60DD9F9CA6A}"/>
                </a:ext>
              </a:extLst>
            </p:cNvPr>
            <p:cNvSpPr/>
            <p:nvPr/>
          </p:nvSpPr>
          <p:spPr bwMode="auto">
            <a:xfrm>
              <a:off x="520018" y="4195537"/>
              <a:ext cx="1130608" cy="1237866"/>
            </a:xfrm>
            <a:prstGeom prst="rect">
              <a:avLst/>
            </a:prstGeom>
            <a:solidFill>
              <a:srgbClr val="006B8F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42988">
                <a:spcBef>
                  <a:spcPts val="0"/>
                </a:spcBef>
              </a:pPr>
              <a:endParaRPr lang="fr-FR" sz="14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ADEF2BE0-3514-4E7B-A2BC-8377A1D08749}"/>
                </a:ext>
              </a:extLst>
            </p:cNvPr>
            <p:cNvSpPr txBox="1"/>
            <p:nvPr/>
          </p:nvSpPr>
          <p:spPr bwMode="gray">
            <a:xfrm>
              <a:off x="1777227" y="4195538"/>
              <a:ext cx="2663678" cy="12378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b="1" dirty="0">
                  <a:solidFill>
                    <a:srgbClr val="006B8F"/>
                  </a:solidFill>
                </a:rPr>
                <a:t>Business plan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6B8F"/>
                  </a:solidFill>
                  <a:ea typeface="Calibri" charset="0"/>
                  <a:cs typeface="Calibri" charset="0"/>
                </a:rPr>
                <a:t>Accompagnement à la formalisation du business model et du business plan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6B8F"/>
                  </a:solidFill>
                  <a:ea typeface="Calibri" charset="0"/>
                  <a:cs typeface="Calibri" charset="0"/>
                </a:rPr>
                <a:t>Decks de présentation, coaching et </a:t>
              </a:r>
              <a:r>
                <a:rPr lang="fr-FR" sz="1200" dirty="0" err="1">
                  <a:solidFill>
                    <a:srgbClr val="006B8F"/>
                  </a:solidFill>
                  <a:ea typeface="Calibri" charset="0"/>
                  <a:cs typeface="Calibri" charset="0"/>
                </a:rPr>
                <a:t>pitches</a:t>
              </a:r>
              <a:endParaRPr lang="fr-FR" sz="1200" dirty="0">
                <a:solidFill>
                  <a:srgbClr val="006B8F"/>
                </a:solidFill>
                <a:ea typeface="Calibri" charset="0"/>
                <a:cs typeface="Calibri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fr-FR" sz="1200" dirty="0">
                <a:solidFill>
                  <a:srgbClr val="006B8F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algn="l"/>
              <a:endParaRPr lang="fr-FR" sz="1600" dirty="0">
                <a:solidFill>
                  <a:schemeClr val="accent6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77A7E48-3412-4F0B-9F23-59079DC57367}"/>
                </a:ext>
              </a:extLst>
            </p:cNvPr>
            <p:cNvSpPr/>
            <p:nvPr/>
          </p:nvSpPr>
          <p:spPr bwMode="auto">
            <a:xfrm>
              <a:off x="4703095" y="4195537"/>
              <a:ext cx="4260539" cy="1237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42988">
                <a:spcBef>
                  <a:spcPts val="0"/>
                </a:spcBef>
              </a:pPr>
              <a:endParaRPr lang="fr-FR" sz="14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5C4CA88-4BEF-424A-98F5-A624A47DCFB1}"/>
                </a:ext>
              </a:extLst>
            </p:cNvPr>
            <p:cNvSpPr/>
            <p:nvPr/>
          </p:nvSpPr>
          <p:spPr bwMode="auto">
            <a:xfrm>
              <a:off x="5042747" y="4195537"/>
              <a:ext cx="1130608" cy="1237866"/>
            </a:xfrm>
            <a:prstGeom prst="rect">
              <a:avLst/>
            </a:prstGeom>
            <a:solidFill>
              <a:srgbClr val="009CAD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42988">
                <a:spcBef>
                  <a:spcPts val="0"/>
                </a:spcBef>
              </a:pPr>
              <a:endParaRPr lang="fr-FR" sz="14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79BF9D6E-643B-454F-A50C-3B5181C49358}"/>
                </a:ext>
              </a:extLst>
            </p:cNvPr>
            <p:cNvSpPr txBox="1"/>
            <p:nvPr/>
          </p:nvSpPr>
          <p:spPr bwMode="gray">
            <a:xfrm>
              <a:off x="6299956" y="4270780"/>
              <a:ext cx="2341964" cy="1087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b="1" dirty="0">
                  <a:solidFill>
                    <a:srgbClr val="009CAD"/>
                  </a:solidFill>
                </a:rPr>
                <a:t>Formalités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9CAD"/>
                  </a:solidFill>
                </a:rPr>
                <a:t>Aide à la création (juridique et comptable)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9CAD"/>
                  </a:solidFill>
                  <a:ea typeface="Calibri" charset="0"/>
                  <a:cs typeface="Calibri" charset="0"/>
                </a:rPr>
                <a:t>Accompagnement à la négociation contractuelle</a:t>
              </a:r>
            </a:p>
          </p:txBody>
        </p:sp>
        <p:pic>
          <p:nvPicPr>
            <p:cNvPr id="5122" name="Picture 2" descr="https://static.thenounproject.com/png/1350216-200.png">
              <a:extLst>
                <a:ext uri="{FF2B5EF4-FFF2-40B4-BE49-F238E27FC236}">
                  <a16:creationId xmlns:a16="http://schemas.microsoft.com/office/drawing/2014/main" id="{4A36D526-D84D-4DE4-8CCF-8FDE5275E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11" y="1378649"/>
              <a:ext cx="856434" cy="856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s://static.thenounproject.com/png/1375593-200.png">
              <a:extLst>
                <a:ext uri="{FF2B5EF4-FFF2-40B4-BE49-F238E27FC236}">
                  <a16:creationId xmlns:a16="http://schemas.microsoft.com/office/drawing/2014/main" id="{2DEB105B-C21C-42A9-8F97-041E05761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757" y="2845345"/>
              <a:ext cx="927130" cy="927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s://static.thenounproject.com/png/684422-200.png">
              <a:extLst>
                <a:ext uri="{FF2B5EF4-FFF2-40B4-BE49-F238E27FC236}">
                  <a16:creationId xmlns:a16="http://schemas.microsoft.com/office/drawing/2014/main" id="{4B695E36-5C5E-4A1E-BF2A-FB477396C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940" y="4417088"/>
              <a:ext cx="794764" cy="794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https://static.thenounproject.com/png/2310319-200.png">
              <a:extLst>
                <a:ext uri="{FF2B5EF4-FFF2-40B4-BE49-F238E27FC236}">
                  <a16:creationId xmlns:a16="http://schemas.microsoft.com/office/drawing/2014/main" id="{5E4E68C7-B36B-4C4F-8AE7-C08FC8847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241" y="1355056"/>
              <a:ext cx="903620" cy="903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https://static.thenounproject.com/png/223754-200.png">
              <a:extLst>
                <a:ext uri="{FF2B5EF4-FFF2-40B4-BE49-F238E27FC236}">
                  <a16:creationId xmlns:a16="http://schemas.microsoft.com/office/drawing/2014/main" id="{113227C1-3290-4165-AE0C-6921C9EB5B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186" y="2921648"/>
              <a:ext cx="774524" cy="774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https://static.thenounproject.com/png/1237314-200.png">
              <a:extLst>
                <a:ext uri="{FF2B5EF4-FFF2-40B4-BE49-F238E27FC236}">
                  <a16:creationId xmlns:a16="http://schemas.microsoft.com/office/drawing/2014/main" id="{06B13B2C-E864-4721-9715-A7F96E908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995" y="4407017"/>
              <a:ext cx="814906" cy="81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7A0C1D9E-5702-4C17-B69A-835C895D2339}"/>
              </a:ext>
            </a:extLst>
          </p:cNvPr>
          <p:cNvGrpSpPr/>
          <p:nvPr/>
        </p:nvGrpSpPr>
        <p:grpSpPr>
          <a:xfrm>
            <a:off x="2441731" y="5476210"/>
            <a:ext cx="4260539" cy="1237866"/>
            <a:chOff x="2310635" y="5588182"/>
            <a:chExt cx="4260539" cy="123786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7D226A-9E41-42D1-9F32-43A89E1091CB}"/>
                </a:ext>
              </a:extLst>
            </p:cNvPr>
            <p:cNvSpPr/>
            <p:nvPr/>
          </p:nvSpPr>
          <p:spPr bwMode="auto">
            <a:xfrm>
              <a:off x="2310635" y="5588182"/>
              <a:ext cx="4260539" cy="1237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42988">
                <a:spcBef>
                  <a:spcPts val="0"/>
                </a:spcBef>
              </a:pPr>
              <a:endParaRPr lang="fr-FR" sz="14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D01B3D5-F9B9-49D8-A405-D24794B131B9}"/>
                </a:ext>
              </a:extLst>
            </p:cNvPr>
            <p:cNvSpPr/>
            <p:nvPr/>
          </p:nvSpPr>
          <p:spPr bwMode="auto">
            <a:xfrm>
              <a:off x="2650287" y="5588182"/>
              <a:ext cx="1130608" cy="1237866"/>
            </a:xfrm>
            <a:prstGeom prst="rect">
              <a:avLst/>
            </a:prstGeom>
            <a:solidFill>
              <a:srgbClr val="00ADB7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42988">
                <a:spcBef>
                  <a:spcPts val="0"/>
                </a:spcBef>
              </a:pPr>
              <a:endParaRPr lang="fr-FR" sz="14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9884EF62-1530-439C-9A11-D02DE8EB8AA8}"/>
                </a:ext>
              </a:extLst>
            </p:cNvPr>
            <p:cNvSpPr txBox="1"/>
            <p:nvPr/>
          </p:nvSpPr>
          <p:spPr bwMode="gray">
            <a:xfrm>
              <a:off x="3907496" y="5663425"/>
              <a:ext cx="2341964" cy="1087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b="1" dirty="0">
                  <a:solidFill>
                    <a:srgbClr val="00ADB7"/>
                  </a:solidFill>
                </a:rPr>
                <a:t>Accompagnement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ADB7"/>
                  </a:solidFill>
                </a:rPr>
                <a:t>Un suivi régulier assuré par une équipe sur mesure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0ADB7"/>
                  </a:solidFill>
                  <a:ea typeface="Calibri" charset="0"/>
                  <a:cs typeface="Calibri" charset="0"/>
                </a:rPr>
                <a:t>Un groupe </a:t>
              </a:r>
              <a:r>
                <a:rPr lang="fr-FR" sz="1200" dirty="0" err="1">
                  <a:solidFill>
                    <a:srgbClr val="00ADB7"/>
                  </a:solidFill>
                  <a:ea typeface="Calibri" charset="0"/>
                  <a:cs typeface="Calibri" charset="0"/>
                </a:rPr>
                <a:t>slack</a:t>
              </a:r>
              <a:r>
                <a:rPr lang="fr-FR" sz="1200" dirty="0">
                  <a:solidFill>
                    <a:srgbClr val="00ADB7"/>
                  </a:solidFill>
                  <a:ea typeface="Calibri" charset="0"/>
                  <a:cs typeface="Calibri" charset="0"/>
                </a:rPr>
                <a:t> pour partager les bonnes pratiques, les appels à candidature, .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B37A7BCF-2C8B-4C75-82A3-BC7B85838CC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05" y="5671461"/>
            <a:ext cx="847363" cy="8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6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CB21341-C2FA-42E4-9ABB-24E412CD5BD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54" y="2605234"/>
            <a:ext cx="3114000" cy="272105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D2729F42-36AF-4C06-83A2-97A4DF71A0CE}"/>
              </a:ext>
            </a:extLst>
          </p:cNvPr>
          <p:cNvSpPr/>
          <p:nvPr/>
        </p:nvSpPr>
        <p:spPr>
          <a:xfrm>
            <a:off x="2841139" y="2179276"/>
            <a:ext cx="3542555" cy="3558760"/>
          </a:xfrm>
          <a:prstGeom prst="ellipse">
            <a:avLst/>
          </a:prstGeom>
          <a:noFill/>
          <a:ln w="914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7" name="Picture 10" descr="Résultat de recherche d'images pour &quot;isai capital&quot;">
            <a:extLst>
              <a:ext uri="{FF2B5EF4-FFF2-40B4-BE49-F238E27FC236}">
                <a16:creationId xmlns:a16="http://schemas.microsoft.com/office/drawing/2014/main" id="{FF981B88-68C7-4D49-96BD-5C618CAD9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07" y="5797500"/>
            <a:ext cx="776897" cy="44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Image 170">
            <a:extLst>
              <a:ext uri="{FF2B5EF4-FFF2-40B4-BE49-F238E27FC236}">
                <a16:creationId xmlns:a16="http://schemas.microsoft.com/office/drawing/2014/main" id="{B3E53900-718E-4689-8D2A-447014B64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3" y="1416166"/>
            <a:ext cx="705589" cy="705589"/>
          </a:xfrm>
          <a:prstGeom prst="rect">
            <a:avLst/>
          </a:prstGeom>
        </p:spPr>
      </p:pic>
      <p:pic>
        <p:nvPicPr>
          <p:cNvPr id="95" name="Picture 14" descr="Résultat de recherche d'images pour &quot;femme business angels&quot;">
            <a:extLst>
              <a:ext uri="{FF2B5EF4-FFF2-40B4-BE49-F238E27FC236}">
                <a16:creationId xmlns:a16="http://schemas.microsoft.com/office/drawing/2014/main" id="{DC1EB5ED-AF76-4206-86EC-115972B9C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03" y="6014061"/>
            <a:ext cx="730607" cy="73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ZoneTexte 96">
            <a:extLst>
              <a:ext uri="{FF2B5EF4-FFF2-40B4-BE49-F238E27FC236}">
                <a16:creationId xmlns:a16="http://schemas.microsoft.com/office/drawing/2014/main" id="{7C3B5A3C-FA0C-4694-9D67-73C8CFCCC2C7}"/>
              </a:ext>
            </a:extLst>
          </p:cNvPr>
          <p:cNvSpPr txBox="1"/>
          <p:nvPr/>
        </p:nvSpPr>
        <p:spPr>
          <a:xfrm>
            <a:off x="6400159" y="1202294"/>
            <a:ext cx="1062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2"/>
                </a:solidFill>
                <a:sym typeface="Wingdings" panose="05000000000000000000" pitchFamily="2" charset="2"/>
              </a:rPr>
              <a:t>Incubateurs</a:t>
            </a:r>
            <a:endParaRPr lang="fr-FR" sz="1200" b="1" dirty="0">
              <a:solidFill>
                <a:schemeClr val="bg2"/>
              </a:solidFill>
            </a:endParaRPr>
          </a:p>
        </p:txBody>
      </p:sp>
      <p:pic>
        <p:nvPicPr>
          <p:cNvPr id="100" name="Picture 8" descr="Résultat de recherche d'images pour &quot;fonds PSL&quot;">
            <a:extLst>
              <a:ext uri="{FF2B5EF4-FFF2-40B4-BE49-F238E27FC236}">
                <a16:creationId xmlns:a16="http://schemas.microsoft.com/office/drawing/2014/main" id="{A562A694-4908-4FDB-97A7-2D0BB87A4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622" y="4023618"/>
            <a:ext cx="779258" cy="39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6" descr="Résultat de recherche d'images pour &quot;auriga partners&quot;">
            <a:extLst>
              <a:ext uri="{FF2B5EF4-FFF2-40B4-BE49-F238E27FC236}">
                <a16:creationId xmlns:a16="http://schemas.microsoft.com/office/drawing/2014/main" id="{6E9DE258-E2C4-4B3C-B116-B2CD4D867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5" y="6094126"/>
            <a:ext cx="868552" cy="65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0" descr="Résultat de recherche d'images pour &quot;demeter fonds&quot;">
            <a:extLst>
              <a:ext uri="{FF2B5EF4-FFF2-40B4-BE49-F238E27FC236}">
                <a16:creationId xmlns:a16="http://schemas.microsoft.com/office/drawing/2014/main" id="{503E2F75-3FCC-4CD4-9C1B-5DB241840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13" y="6198560"/>
            <a:ext cx="890545" cy="56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2" descr="Résultat de recherche d'images pour &quot;emertec&quot;">
            <a:extLst>
              <a:ext uri="{FF2B5EF4-FFF2-40B4-BE49-F238E27FC236}">
                <a16:creationId xmlns:a16="http://schemas.microsoft.com/office/drawing/2014/main" id="{7342FCD3-EC2B-48B9-A25A-7E70EB502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51" y="6175593"/>
            <a:ext cx="897851" cy="53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4" descr="Résultat de recherche d'images pour &quot;omnes capital&quot;">
            <a:extLst>
              <a:ext uri="{FF2B5EF4-FFF2-40B4-BE49-F238E27FC236}">
                <a16:creationId xmlns:a16="http://schemas.microsoft.com/office/drawing/2014/main" id="{826F4A14-874A-4D3A-9B71-6CE43AE95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24" y="6241442"/>
            <a:ext cx="901941" cy="44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6" descr="Résultat de recherche d'images pour &quot;fa dièse fonds&quot;">
            <a:extLst>
              <a:ext uri="{FF2B5EF4-FFF2-40B4-BE49-F238E27FC236}">
                <a16:creationId xmlns:a16="http://schemas.microsoft.com/office/drawing/2014/main" id="{FEBEEC7B-375B-404B-A68A-7A4FCC90E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13" y="5474698"/>
            <a:ext cx="720000" cy="2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2" descr="Résultat de recherche d'images pour &quot;partech ventures&quot;">
            <a:extLst>
              <a:ext uri="{FF2B5EF4-FFF2-40B4-BE49-F238E27FC236}">
                <a16:creationId xmlns:a16="http://schemas.microsoft.com/office/drawing/2014/main" id="{3CAAE81F-B1C5-4E0B-8B6A-BC60B127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5892041"/>
            <a:ext cx="720000" cy="12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6" descr="Résultat de recherche d'images pour &quot;sofinnova partners&quot;">
            <a:extLst>
              <a:ext uri="{FF2B5EF4-FFF2-40B4-BE49-F238E27FC236}">
                <a16:creationId xmlns:a16="http://schemas.microsoft.com/office/drawing/2014/main" id="{10513D60-C66E-4D5D-8D50-644C53C05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942" y="6320801"/>
            <a:ext cx="720000" cy="20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8" descr="Résultat de recherche d'images pour &quot;france brevets&quot;">
            <a:extLst>
              <a:ext uri="{FF2B5EF4-FFF2-40B4-BE49-F238E27FC236}">
                <a16:creationId xmlns:a16="http://schemas.microsoft.com/office/drawing/2014/main" id="{B4F85836-AA08-4E74-A268-123DBDDD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49" y="1860819"/>
            <a:ext cx="805233" cy="80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Résultat de recherche d'images pour &quot;réseau HEC challenge&quot;">
            <a:extLst>
              <a:ext uri="{FF2B5EF4-FFF2-40B4-BE49-F238E27FC236}">
                <a16:creationId xmlns:a16="http://schemas.microsoft.com/office/drawing/2014/main" id="{06F9B90F-3B89-443E-8BC7-F88F025B5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9" y="1828383"/>
            <a:ext cx="740938" cy="7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2" descr="Résultat de recherche d'images pour &quot;business angels paris&quot;">
            <a:extLst>
              <a:ext uri="{FF2B5EF4-FFF2-40B4-BE49-F238E27FC236}">
                <a16:creationId xmlns:a16="http://schemas.microsoft.com/office/drawing/2014/main" id="{D2996924-72C8-454F-8CEC-43AC92C4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83" y="5788766"/>
            <a:ext cx="711761" cy="3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Ellipse 115">
            <a:extLst>
              <a:ext uri="{FF2B5EF4-FFF2-40B4-BE49-F238E27FC236}">
                <a16:creationId xmlns:a16="http://schemas.microsoft.com/office/drawing/2014/main" id="{DFF3FC4A-DFB2-4FB7-854F-8EC0E12C2BD7}"/>
              </a:ext>
            </a:extLst>
          </p:cNvPr>
          <p:cNvSpPr/>
          <p:nvPr/>
        </p:nvSpPr>
        <p:spPr>
          <a:xfrm>
            <a:off x="6145271" y="1188830"/>
            <a:ext cx="282136" cy="280552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68B5860E-8396-4928-817B-3746B2828776}"/>
              </a:ext>
            </a:extLst>
          </p:cNvPr>
          <p:cNvSpPr/>
          <p:nvPr/>
        </p:nvSpPr>
        <p:spPr>
          <a:xfrm>
            <a:off x="230732" y="1217687"/>
            <a:ext cx="282136" cy="280552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</a:rPr>
              <a:t>1</a:t>
            </a:r>
          </a:p>
        </p:txBody>
      </p:sp>
      <p:pic>
        <p:nvPicPr>
          <p:cNvPr id="124" name="Picture 26" descr="Résultat de recherche d'images pour &quot;badge business angel&quot;">
            <a:extLst>
              <a:ext uri="{FF2B5EF4-FFF2-40B4-BE49-F238E27FC236}">
                <a16:creationId xmlns:a16="http://schemas.microsoft.com/office/drawing/2014/main" id="{F7BA73C9-5184-45E2-AA31-6C2F57B0D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55" y="6275772"/>
            <a:ext cx="906030" cy="23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4" descr="RÃ©sultat de recherche d'images pour &quot;hello tomorrow&quot;">
            <a:extLst>
              <a:ext uri="{FF2B5EF4-FFF2-40B4-BE49-F238E27FC236}">
                <a16:creationId xmlns:a16="http://schemas.microsoft.com/office/drawing/2014/main" id="{2620E401-B2C4-402F-9DE8-3E495F1EC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2" y="2567990"/>
            <a:ext cx="105508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4" descr="RÃ©sultat de recherche d'images pour &quot;angels santÃ©&quot;">
            <a:extLst>
              <a:ext uri="{FF2B5EF4-FFF2-40B4-BE49-F238E27FC236}">
                <a16:creationId xmlns:a16="http://schemas.microsoft.com/office/drawing/2014/main" id="{3600CF10-019F-44B9-A65F-2ECB71723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2" y="6109114"/>
            <a:ext cx="617673" cy="5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Image 136">
            <a:extLst>
              <a:ext uri="{FF2B5EF4-FFF2-40B4-BE49-F238E27FC236}">
                <a16:creationId xmlns:a16="http://schemas.microsoft.com/office/drawing/2014/main" id="{C989F091-D0F0-404F-9A5C-3C192426DE7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04" y="6233880"/>
            <a:ext cx="587458" cy="316455"/>
          </a:xfrm>
          <a:prstGeom prst="rect">
            <a:avLst/>
          </a:prstGeom>
        </p:spPr>
      </p:pic>
      <p:pic>
        <p:nvPicPr>
          <p:cNvPr id="138" name="Image 137">
            <a:extLst>
              <a:ext uri="{FF2B5EF4-FFF2-40B4-BE49-F238E27FC236}">
                <a16:creationId xmlns:a16="http://schemas.microsoft.com/office/drawing/2014/main" id="{D8631469-9DBB-42A4-8A23-0C2EB92BE8D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38" y="2534178"/>
            <a:ext cx="669379" cy="398440"/>
          </a:xfrm>
          <a:prstGeom prst="rect">
            <a:avLst/>
          </a:prstGeom>
        </p:spPr>
      </p:pic>
      <p:sp>
        <p:nvSpPr>
          <p:cNvPr id="145" name="Ellipse 144">
            <a:extLst>
              <a:ext uri="{FF2B5EF4-FFF2-40B4-BE49-F238E27FC236}">
                <a16:creationId xmlns:a16="http://schemas.microsoft.com/office/drawing/2014/main" id="{DDCEB754-3427-4F41-ACC8-DB945E23FD28}"/>
              </a:ext>
            </a:extLst>
          </p:cNvPr>
          <p:cNvSpPr/>
          <p:nvPr/>
        </p:nvSpPr>
        <p:spPr>
          <a:xfrm>
            <a:off x="7282979" y="3708626"/>
            <a:ext cx="390433" cy="323869"/>
          </a:xfrm>
          <a:prstGeom prst="ellipse">
            <a:avLst/>
          </a:prstGeom>
          <a:noFill/>
          <a:ln w="914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7" name="Picture 6" descr="Résultat de recherche d'images pour &quot;institut curie&quot;">
            <a:extLst>
              <a:ext uri="{FF2B5EF4-FFF2-40B4-BE49-F238E27FC236}">
                <a16:creationId xmlns:a16="http://schemas.microsoft.com/office/drawing/2014/main" id="{2E4975F7-6C1A-4339-8FD8-73A8AC13E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21" y="4421638"/>
            <a:ext cx="789260" cy="34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0" descr="Résultat de recherche d'images pour &quot;france angels&quot;">
            <a:extLst>
              <a:ext uri="{FF2B5EF4-FFF2-40B4-BE49-F238E27FC236}">
                <a16:creationId xmlns:a16="http://schemas.microsoft.com/office/drawing/2014/main" id="{BE2EE1E0-3078-4702-82A4-0CFFAF37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25" y="5763357"/>
            <a:ext cx="530585" cy="33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ZoneTexte 151">
            <a:extLst>
              <a:ext uri="{FF2B5EF4-FFF2-40B4-BE49-F238E27FC236}">
                <a16:creationId xmlns:a16="http://schemas.microsoft.com/office/drawing/2014/main" id="{69A0F05A-1D0C-411D-9058-79E566E9E8C2}"/>
              </a:ext>
            </a:extLst>
          </p:cNvPr>
          <p:cNvSpPr txBox="1"/>
          <p:nvPr/>
        </p:nvSpPr>
        <p:spPr>
          <a:xfrm>
            <a:off x="6383475" y="3234494"/>
            <a:ext cx="2506485" cy="26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bg2"/>
                </a:solidFill>
                <a:sym typeface="Wingdings" panose="05000000000000000000" pitchFamily="2" charset="2"/>
              </a:rPr>
              <a:t>Fonds et acteurs institutionnels</a:t>
            </a:r>
            <a:endParaRPr lang="fr-FR" sz="1100" b="1" dirty="0">
              <a:solidFill>
                <a:schemeClr val="bg2"/>
              </a:solidFill>
            </a:endParaRPr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524A6448-7891-4C2A-8BEE-8A1B15E2D332}"/>
              </a:ext>
            </a:extLst>
          </p:cNvPr>
          <p:cNvSpPr txBox="1"/>
          <p:nvPr/>
        </p:nvSpPr>
        <p:spPr>
          <a:xfrm>
            <a:off x="47787" y="1233199"/>
            <a:ext cx="385308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bg2"/>
                </a:solidFill>
                <a:sym typeface="Wingdings" panose="05000000000000000000" pitchFamily="2" charset="2"/>
              </a:rPr>
              <a:t>Acteurs de l’innovation et prestataires</a:t>
            </a:r>
            <a:endParaRPr lang="fr-FR" sz="1100" b="1" dirty="0">
              <a:solidFill>
                <a:schemeClr val="bg2"/>
              </a:solidFill>
            </a:endParaRPr>
          </a:p>
        </p:txBody>
      </p:sp>
      <p:pic>
        <p:nvPicPr>
          <p:cNvPr id="155" name="Picture 12" descr="Résultat de recherche d'images pour &quot;bpi&quot;">
            <a:extLst>
              <a:ext uri="{FF2B5EF4-FFF2-40B4-BE49-F238E27FC236}">
                <a16:creationId xmlns:a16="http://schemas.microsoft.com/office/drawing/2014/main" id="{6FC9E729-9A0A-4506-9462-B30E29580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15" y="1362428"/>
            <a:ext cx="1363418" cy="76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8" descr="Résultat de recherche d'images pour &quot;kima ventures&quot;">
            <a:extLst>
              <a:ext uri="{FF2B5EF4-FFF2-40B4-BE49-F238E27FC236}">
                <a16:creationId xmlns:a16="http://schemas.microsoft.com/office/drawing/2014/main" id="{98714C51-FF47-4053-AA06-CA997CFC8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15" y="5774132"/>
            <a:ext cx="684305" cy="37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6" descr="Résultat de recherche d'images pour &quot;elaia partners&quot;">
            <a:extLst>
              <a:ext uri="{FF2B5EF4-FFF2-40B4-BE49-F238E27FC236}">
                <a16:creationId xmlns:a16="http://schemas.microsoft.com/office/drawing/2014/main" id="{8342C4CC-071E-4E76-A882-99468A0A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46" y="5751059"/>
            <a:ext cx="927123" cy="4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Ellipse 159">
            <a:extLst>
              <a:ext uri="{FF2B5EF4-FFF2-40B4-BE49-F238E27FC236}">
                <a16:creationId xmlns:a16="http://schemas.microsoft.com/office/drawing/2014/main" id="{4B8E54CB-2FF1-47D2-899F-D56D8A7291DB}"/>
              </a:ext>
            </a:extLst>
          </p:cNvPr>
          <p:cNvSpPr/>
          <p:nvPr/>
        </p:nvSpPr>
        <p:spPr>
          <a:xfrm>
            <a:off x="1476278" y="5335685"/>
            <a:ext cx="282136" cy="280552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</a:rPr>
              <a:t>5</a:t>
            </a:r>
          </a:p>
        </p:txBody>
      </p:sp>
      <p:pic>
        <p:nvPicPr>
          <p:cNvPr id="162" name="Picture 30" descr="RÃ©sultat de recherche d'images pour &quot;euroquity&quot;">
            <a:extLst>
              <a:ext uri="{FF2B5EF4-FFF2-40B4-BE49-F238E27FC236}">
                <a16:creationId xmlns:a16="http://schemas.microsoft.com/office/drawing/2014/main" id="{22AD7854-38CF-4122-9BD5-AB6AF7FE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425" y="1967652"/>
            <a:ext cx="991264" cy="43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4" descr="Résultat de recherche d'images pour &quot;cap'innovest&quot;">
            <a:extLst>
              <a:ext uri="{FF2B5EF4-FFF2-40B4-BE49-F238E27FC236}">
                <a16:creationId xmlns:a16="http://schemas.microsoft.com/office/drawing/2014/main" id="{96D363C6-5656-481D-A605-93F36219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42" y="5708057"/>
            <a:ext cx="841178" cy="48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ZoneTexte 165">
            <a:extLst>
              <a:ext uri="{FF2B5EF4-FFF2-40B4-BE49-F238E27FC236}">
                <a16:creationId xmlns:a16="http://schemas.microsoft.com/office/drawing/2014/main" id="{95F62023-72B2-4F1B-9ECB-E52C5F913C52}"/>
              </a:ext>
            </a:extLst>
          </p:cNvPr>
          <p:cNvSpPr txBox="1"/>
          <p:nvPr/>
        </p:nvSpPr>
        <p:spPr>
          <a:xfrm>
            <a:off x="1748851" y="5344685"/>
            <a:ext cx="399426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bg2"/>
                </a:solidFill>
                <a:sym typeface="Wingdings" panose="05000000000000000000" pitchFamily="2" charset="2"/>
              </a:rPr>
              <a:t>Fonds d’investissements &amp; Réseaux de Business Angels</a:t>
            </a:r>
            <a:endParaRPr lang="fr-FR" sz="1100" b="1" dirty="0">
              <a:solidFill>
                <a:schemeClr val="bg2"/>
              </a:solidFill>
            </a:endParaRP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84787E26-FB58-47DD-98F3-2C701A4D614E}"/>
              </a:ext>
            </a:extLst>
          </p:cNvPr>
          <p:cNvSpPr txBox="1"/>
          <p:nvPr/>
        </p:nvSpPr>
        <p:spPr>
          <a:xfrm>
            <a:off x="4570428" y="1225558"/>
            <a:ext cx="535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2"/>
                </a:solidFill>
                <a:sym typeface="Wingdings" panose="05000000000000000000" pitchFamily="2" charset="2"/>
              </a:rPr>
              <a:t>BPI</a:t>
            </a:r>
            <a:endParaRPr lang="fr-FR" sz="1100" b="1" dirty="0">
              <a:solidFill>
                <a:schemeClr val="bg2"/>
              </a:solidFill>
            </a:endParaRPr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649572AE-47F9-438C-8453-4C43B7A26552}"/>
              </a:ext>
            </a:extLst>
          </p:cNvPr>
          <p:cNvSpPr/>
          <p:nvPr/>
        </p:nvSpPr>
        <p:spPr>
          <a:xfrm>
            <a:off x="4357792" y="1209212"/>
            <a:ext cx="282136" cy="2805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AAE8A2D4-D24B-44D5-885A-6A7A15639040}"/>
              </a:ext>
            </a:extLst>
          </p:cNvPr>
          <p:cNvSpPr/>
          <p:nvPr/>
        </p:nvSpPr>
        <p:spPr>
          <a:xfrm>
            <a:off x="6201510" y="3220463"/>
            <a:ext cx="282136" cy="280552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</a:rPr>
              <a:t>4</a:t>
            </a:r>
          </a:p>
        </p:txBody>
      </p:sp>
      <p:pic>
        <p:nvPicPr>
          <p:cNvPr id="173" name="Picture 32" descr="Résultat de recherche d'images pour &quot;edmond de rothschild investment partners&quot;">
            <a:extLst>
              <a:ext uri="{FF2B5EF4-FFF2-40B4-BE49-F238E27FC236}">
                <a16:creationId xmlns:a16="http://schemas.microsoft.com/office/drawing/2014/main" id="{419FB883-75DB-4CC1-813C-8940254E1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62" y="6180867"/>
            <a:ext cx="531939" cy="4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0" descr="Résultat de recherche d'images pour &quot;ESPCI&quot;">
            <a:extLst>
              <a:ext uri="{FF2B5EF4-FFF2-40B4-BE49-F238E27FC236}">
                <a16:creationId xmlns:a16="http://schemas.microsoft.com/office/drawing/2014/main" id="{DA8BDD2B-D234-400D-A4FC-54522AD33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54" y="3977196"/>
            <a:ext cx="1138197" cy="57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4" descr="Résultat de recherche d'images pour &quot;SATT&quot;">
            <a:extLst>
              <a:ext uri="{FF2B5EF4-FFF2-40B4-BE49-F238E27FC236}">
                <a16:creationId xmlns:a16="http://schemas.microsoft.com/office/drawing/2014/main" id="{8F72F592-C437-47BC-AD3B-0632CCBCF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89" y="3603756"/>
            <a:ext cx="724270" cy="34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0" descr="Résultat de recherche d'images pour &quot;quadrivium fonds&quot;">
            <a:extLst>
              <a:ext uri="{FF2B5EF4-FFF2-40B4-BE49-F238E27FC236}">
                <a16:creationId xmlns:a16="http://schemas.microsoft.com/office/drawing/2014/main" id="{C1334BBB-582A-4013-AE7A-7D9D1EDE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068" y="4120462"/>
            <a:ext cx="963517" cy="28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8" descr="Résultat de recherche d'images pour &quot;supernova invest&quot;">
            <a:extLst>
              <a:ext uri="{FF2B5EF4-FFF2-40B4-BE49-F238E27FC236}">
                <a16:creationId xmlns:a16="http://schemas.microsoft.com/office/drawing/2014/main" id="{C1CDB7DE-10D9-4D4B-8D0D-9D7B350D5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5" y="5736651"/>
            <a:ext cx="497229" cy="49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RÃ©sultat de recherche d'images pour &quot;holman fenwick willan&quot;">
            <a:extLst>
              <a:ext uri="{FF2B5EF4-FFF2-40B4-BE49-F238E27FC236}">
                <a16:creationId xmlns:a16="http://schemas.microsoft.com/office/drawing/2014/main" id="{D4A972F9-0681-4D36-A6A9-BA314BD54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" y="4238597"/>
            <a:ext cx="946002" cy="52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Image 162">
            <a:extLst>
              <a:ext uri="{FF2B5EF4-FFF2-40B4-BE49-F238E27FC236}">
                <a16:creationId xmlns:a16="http://schemas.microsoft.com/office/drawing/2014/main" id="{44659DDE-F4DA-4D00-8224-1FAF74491235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92" y="4059143"/>
            <a:ext cx="815942" cy="815942"/>
          </a:xfrm>
          <a:prstGeom prst="rect">
            <a:avLst/>
          </a:prstGeom>
        </p:spPr>
      </p:pic>
      <p:pic>
        <p:nvPicPr>
          <p:cNvPr id="128" name="Picture 4" descr="RÃ©sultat de recherche d'images pour &quot;metalaw&quot;">
            <a:extLst>
              <a:ext uri="{FF2B5EF4-FFF2-40B4-BE49-F238E27FC236}">
                <a16:creationId xmlns:a16="http://schemas.microsoft.com/office/drawing/2014/main" id="{D3F8DF11-BA2A-4295-BB61-9E32D08B5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34" y="4219611"/>
            <a:ext cx="485769" cy="49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ZoneTexte 124">
            <a:extLst>
              <a:ext uri="{FF2B5EF4-FFF2-40B4-BE49-F238E27FC236}">
                <a16:creationId xmlns:a16="http://schemas.microsoft.com/office/drawing/2014/main" id="{52AB2578-3D39-49C4-97DC-7A9E0D4B0635}"/>
              </a:ext>
            </a:extLst>
          </p:cNvPr>
          <p:cNvSpPr txBox="1"/>
          <p:nvPr/>
        </p:nvSpPr>
        <p:spPr>
          <a:xfrm>
            <a:off x="519749" y="3880709"/>
            <a:ext cx="199112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bg2"/>
                </a:solidFill>
                <a:sym typeface="Wingdings" panose="05000000000000000000" pitchFamily="2" charset="2"/>
              </a:rPr>
              <a:t>Avocats et comptables</a:t>
            </a:r>
            <a:endParaRPr lang="fr-FR" sz="1100" b="1" dirty="0">
              <a:solidFill>
                <a:schemeClr val="bg2"/>
              </a:solidFill>
            </a:endParaRPr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995FBD9B-6568-4AE8-85F8-8160B75AE490}"/>
              </a:ext>
            </a:extLst>
          </p:cNvPr>
          <p:cNvSpPr/>
          <p:nvPr/>
        </p:nvSpPr>
        <p:spPr>
          <a:xfrm>
            <a:off x="396225" y="3880508"/>
            <a:ext cx="282136" cy="280552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</a:rPr>
              <a:t>6</a:t>
            </a:r>
          </a:p>
        </p:txBody>
      </p:sp>
      <p:pic>
        <p:nvPicPr>
          <p:cNvPr id="139" name="Picture 6" descr="RÃ©sultat de recherche d'images pour &quot;captain contrat&quot;">
            <a:extLst>
              <a:ext uri="{FF2B5EF4-FFF2-40B4-BE49-F238E27FC236}">
                <a16:creationId xmlns:a16="http://schemas.microsoft.com/office/drawing/2014/main" id="{CD9B1ACB-CA28-4A83-BFD4-03F2C8A89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6" y="4195541"/>
            <a:ext cx="851474" cy="48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4" descr="Résultat de recherche d'images pour &quot;idinvest&quot;">
            <a:extLst>
              <a:ext uri="{FF2B5EF4-FFF2-40B4-BE49-F238E27FC236}">
                <a16:creationId xmlns:a16="http://schemas.microsoft.com/office/drawing/2014/main" id="{C3F82C8A-4C7F-4D8E-82B5-A6EFD06D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29" y="5546104"/>
            <a:ext cx="781137" cy="7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2" descr="RÃ©sultat de recherche d'images pour &quot;advent france biotech&quot;">
            <a:extLst>
              <a:ext uri="{FF2B5EF4-FFF2-40B4-BE49-F238E27FC236}">
                <a16:creationId xmlns:a16="http://schemas.microsoft.com/office/drawing/2014/main" id="{5FDA31D7-E19B-4060-95A7-5A120C754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0"/>
          <a:stretch/>
        </p:blipFill>
        <p:spPr bwMode="auto">
          <a:xfrm>
            <a:off x="6909682" y="5809034"/>
            <a:ext cx="906030" cy="7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Résultat de recherche d'images pour &quot;kurma partners&quot;">
            <a:extLst>
              <a:ext uri="{FF2B5EF4-FFF2-40B4-BE49-F238E27FC236}">
                <a16:creationId xmlns:a16="http://schemas.microsoft.com/office/drawing/2014/main" id="{D1DFD862-CB7C-411D-83E9-F3E0C2D3B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54" y="5346813"/>
            <a:ext cx="778326" cy="44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itre 1">
            <a:extLst>
              <a:ext uri="{FF2B5EF4-FFF2-40B4-BE49-F238E27FC236}">
                <a16:creationId xmlns:a16="http://schemas.microsoft.com/office/drawing/2014/main" id="{062AC29E-A656-4C36-A13D-DAED8A43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65" y="319060"/>
            <a:ext cx="8343900" cy="594995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00326B"/>
                </a:solidFill>
              </a:rPr>
              <a:t>Profitez de </a:t>
            </a:r>
            <a:r>
              <a:rPr lang="fr-FR" sz="2800">
                <a:solidFill>
                  <a:srgbClr val="00326B"/>
                </a:solidFill>
              </a:rPr>
              <a:t>notre réseau </a:t>
            </a:r>
            <a:r>
              <a:rPr lang="fr-FR" sz="2800" dirty="0">
                <a:solidFill>
                  <a:srgbClr val="00326B"/>
                </a:solidFill>
              </a:rPr>
              <a:t>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0DF4B43-ED56-4D4C-B171-15F09BC5A0E6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422971" y="1594747"/>
            <a:ext cx="708945" cy="3103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3511E94-4B57-4B15-A38E-57A2863AE36C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175542" y="2628903"/>
            <a:ext cx="646913" cy="258765"/>
          </a:xfrm>
          <a:prstGeom prst="rect">
            <a:avLst/>
          </a:prstGeom>
        </p:spPr>
      </p:pic>
      <p:pic>
        <p:nvPicPr>
          <p:cNvPr id="2050" name="Picture 2" descr="logo - Institut du Cerveau">
            <a:extLst>
              <a:ext uri="{FF2B5EF4-FFF2-40B4-BE49-F238E27FC236}">
                <a16:creationId xmlns:a16="http://schemas.microsoft.com/office/drawing/2014/main" id="{F1865DD8-ABEF-46E6-942D-8D6641A98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0"/>
          <a:stretch/>
        </p:blipFill>
        <p:spPr bwMode="auto">
          <a:xfrm>
            <a:off x="7193427" y="3545709"/>
            <a:ext cx="509026" cy="4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armacie centrale des armées — Wikipédia">
            <a:extLst>
              <a:ext uri="{FF2B5EF4-FFF2-40B4-BE49-F238E27FC236}">
                <a16:creationId xmlns:a16="http://schemas.microsoft.com/office/drawing/2014/main" id="{4240C153-F4A5-4E67-9741-3347F144D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65" y="4444960"/>
            <a:ext cx="250050" cy="40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eeptech Founders - Home | Facebook">
            <a:extLst>
              <a:ext uri="{FF2B5EF4-FFF2-40B4-BE49-F238E27FC236}">
                <a16:creationId xmlns:a16="http://schemas.microsoft.com/office/drawing/2014/main" id="{400DF23E-200F-40C3-BDAC-8CE7221D2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65" y="2009971"/>
            <a:ext cx="503697" cy="50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123789-C086-43B6-B4FC-B3ED8DE12730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334679" y="2596717"/>
            <a:ext cx="529157" cy="2926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1D6EB69-8CD3-455E-85F4-4DC1FF4ADAF8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441227" y="2157663"/>
            <a:ext cx="831393" cy="1490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2D0D3DC-9299-422F-ABB3-2DBCCBE48065}"/>
              </a:ext>
            </a:extLst>
          </p:cNvPr>
          <p:cNvPicPr>
            <a:picLocks noChangeAspect="1"/>
          </p:cNvPicPr>
          <p:nvPr/>
        </p:nvPicPr>
        <p:blipFill rotWithShape="1">
          <a:blip r:embed="rId48"/>
          <a:srcRect t="27879" b="27841"/>
          <a:stretch/>
        </p:blipFill>
        <p:spPr>
          <a:xfrm>
            <a:off x="1257621" y="1573241"/>
            <a:ext cx="1075306" cy="316853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805A7A1B-2E06-41B3-9F9B-398964E56AD5}"/>
              </a:ext>
            </a:extLst>
          </p:cNvPr>
          <p:cNvGrpSpPr/>
          <p:nvPr/>
        </p:nvGrpSpPr>
        <p:grpSpPr>
          <a:xfrm>
            <a:off x="5993071" y="1980236"/>
            <a:ext cx="2488082" cy="615534"/>
            <a:chOff x="6074287" y="1980236"/>
            <a:chExt cx="2488082" cy="615534"/>
          </a:xfrm>
        </p:grpSpPr>
        <p:pic>
          <p:nvPicPr>
            <p:cNvPr id="142" name="Picture 2" descr="Résultat de recherche d'images pour &quot;logo agoranov&quot;">
              <a:extLst>
                <a:ext uri="{FF2B5EF4-FFF2-40B4-BE49-F238E27FC236}">
                  <a16:creationId xmlns:a16="http://schemas.microsoft.com/office/drawing/2014/main" id="{AA893BAE-2A5D-4A67-9B72-AE45A9A4A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4287" y="2131546"/>
              <a:ext cx="615533" cy="312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10" descr="RÃ©sultat de recherche d'images pour &quot;md start&quot;">
              <a:extLst>
                <a:ext uri="{FF2B5EF4-FFF2-40B4-BE49-F238E27FC236}">
                  <a16:creationId xmlns:a16="http://schemas.microsoft.com/office/drawing/2014/main" id="{A5CD6026-754C-463B-823A-E687691BC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847" y="2067970"/>
              <a:ext cx="591824" cy="440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4" descr="Résultat de recherche d'images pour &quot;génopole&quot;">
              <a:extLst>
                <a:ext uri="{FF2B5EF4-FFF2-40B4-BE49-F238E27FC236}">
                  <a16:creationId xmlns:a16="http://schemas.microsoft.com/office/drawing/2014/main" id="{FCC5C706-9469-4A3C-B539-814B09B7D1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964" y="1980236"/>
              <a:ext cx="615534" cy="615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L'Incubateur du patrimoine - Home | Facebook">
              <a:extLst>
                <a:ext uri="{FF2B5EF4-FFF2-40B4-BE49-F238E27FC236}">
                  <a16:creationId xmlns:a16="http://schemas.microsoft.com/office/drawing/2014/main" id="{7D7A957F-324E-4016-AB62-9ACB05D28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0687" y="2027162"/>
              <a:ext cx="521682" cy="521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6" name="Picture 8" descr="Avec Plaisir intègre l'incubateur Paris&amp;Co, avec le programme HUA sur le  Handicap">
            <a:extLst>
              <a:ext uri="{FF2B5EF4-FFF2-40B4-BE49-F238E27FC236}">
                <a16:creationId xmlns:a16="http://schemas.microsoft.com/office/drawing/2014/main" id="{0FFB4CCF-B63D-492B-A49B-3CFDDB530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9" t="28730" r="14979" b="30771"/>
          <a:stretch/>
        </p:blipFill>
        <p:spPr bwMode="auto">
          <a:xfrm>
            <a:off x="6050146" y="2648678"/>
            <a:ext cx="663817" cy="21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2care | THE HEALTHCARE AND NUTRITION INDUSTRIAL ACCELERATOR">
            <a:extLst>
              <a:ext uri="{FF2B5EF4-FFF2-40B4-BE49-F238E27FC236}">
                <a16:creationId xmlns:a16="http://schemas.microsoft.com/office/drawing/2014/main" id="{5BD80644-F228-48AA-9CAE-8804B6B93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36"/>
          <a:stretch/>
        </p:blipFill>
        <p:spPr bwMode="auto">
          <a:xfrm>
            <a:off x="6827342" y="2680304"/>
            <a:ext cx="663817" cy="1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E38970D-6044-46A2-91E8-DE67CC454ED3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7604538" y="2617969"/>
            <a:ext cx="457626" cy="28063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2BBCCCA5-B746-407C-9998-ED139B542C21}"/>
              </a:ext>
            </a:extLst>
          </p:cNvPr>
          <p:cNvGrpSpPr/>
          <p:nvPr/>
        </p:nvGrpSpPr>
        <p:grpSpPr>
          <a:xfrm>
            <a:off x="5993071" y="1526281"/>
            <a:ext cx="3036852" cy="440066"/>
            <a:chOff x="5993071" y="1526281"/>
            <a:chExt cx="3036852" cy="440066"/>
          </a:xfrm>
        </p:grpSpPr>
        <p:pic>
          <p:nvPicPr>
            <p:cNvPr id="140" name="Picture 8" descr="RÃ©sultat de recherche d'images pour &quot;quattrocento company builder&quot;">
              <a:extLst>
                <a:ext uri="{FF2B5EF4-FFF2-40B4-BE49-F238E27FC236}">
                  <a16:creationId xmlns:a16="http://schemas.microsoft.com/office/drawing/2014/main" id="{F5AC5254-1783-4102-829F-6E0A5B65E7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672"/>
            <a:stretch/>
          </p:blipFill>
          <p:spPr bwMode="auto">
            <a:xfrm>
              <a:off x="7625497" y="1526281"/>
              <a:ext cx="1404426" cy="440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8" descr="Résultat de recherche d'images pour &quot;technofounders&quot;">
              <a:extLst>
                <a:ext uri="{FF2B5EF4-FFF2-40B4-BE49-F238E27FC236}">
                  <a16:creationId xmlns:a16="http://schemas.microsoft.com/office/drawing/2014/main" id="{EFF9B922-050A-4C8F-A79B-E6F0138F6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85" b="23406"/>
            <a:stretch/>
          </p:blipFill>
          <p:spPr bwMode="auto">
            <a:xfrm>
              <a:off x="5993071" y="1554383"/>
              <a:ext cx="709410" cy="383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Santé-Cochin">
              <a:extLst>
                <a:ext uri="{FF2B5EF4-FFF2-40B4-BE49-F238E27FC236}">
                  <a16:creationId xmlns:a16="http://schemas.microsoft.com/office/drawing/2014/main" id="{E030CBE9-FE5B-4AAA-A4D2-D884928FF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191" y="1647543"/>
              <a:ext cx="1087546" cy="19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9" name="Picture 6" descr="Résultat de recherche d'images pour &quot;paris saclay fund&quot;">
            <a:extLst>
              <a:ext uri="{FF2B5EF4-FFF2-40B4-BE49-F238E27FC236}">
                <a16:creationId xmlns:a16="http://schemas.microsoft.com/office/drawing/2014/main" id="{0037194B-E273-4B0D-B184-F9D934A75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53" y="3597252"/>
            <a:ext cx="745074" cy="3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79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plane, avion, volant&#10;&#10;Description générée automatiquement">
            <a:extLst>
              <a:ext uri="{FF2B5EF4-FFF2-40B4-BE49-F238E27FC236}">
                <a16:creationId xmlns:a16="http://schemas.microsoft.com/office/drawing/2014/main" id="{1F0BE8B4-B5ED-4C6F-BD24-1FF7CE344D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DB66A2-6BFD-4480-871D-06366939B3DA}"/>
              </a:ext>
            </a:extLst>
          </p:cNvPr>
          <p:cNvSpPr/>
          <p:nvPr/>
        </p:nvSpPr>
        <p:spPr>
          <a:xfrm>
            <a:off x="0" y="-35689"/>
            <a:ext cx="9144000" cy="6893689"/>
          </a:xfrm>
          <a:prstGeom prst="rect">
            <a:avLst/>
          </a:prstGeom>
          <a:gradFill flip="none" rotWithShape="1">
            <a:gsLst>
              <a:gs pos="61000">
                <a:srgbClr val="006D8F">
                  <a:alpha val="70000"/>
                </a:srgbClr>
              </a:gs>
              <a:gs pos="0">
                <a:srgbClr val="00366E"/>
              </a:gs>
              <a:gs pos="100000">
                <a:srgbClr val="00ABB5">
                  <a:alpha val="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9BCB44-BE1F-4434-BF5C-9DAF12BD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A923-8AF6-414D-9EEC-A6C0E1674F2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EBC1DD4-1D0A-4400-BA6B-8B15A8262153}"/>
              </a:ext>
            </a:extLst>
          </p:cNvPr>
          <p:cNvSpPr txBox="1">
            <a:spLocks/>
          </p:cNvSpPr>
          <p:nvPr/>
        </p:nvSpPr>
        <p:spPr>
          <a:xfrm>
            <a:off x="2384385" y="2374823"/>
            <a:ext cx="5405376" cy="1169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fr-FR" sz="4800" dirty="0"/>
              <a:t>Quelques chiffres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D6F1460-47C5-45C6-86A8-4B385A98A425}"/>
              </a:ext>
            </a:extLst>
          </p:cNvPr>
          <p:cNvCxnSpPr/>
          <p:nvPr/>
        </p:nvCxnSpPr>
        <p:spPr>
          <a:xfrm>
            <a:off x="2268637" y="1966264"/>
            <a:ext cx="0" cy="21644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1B91C81-588A-43A5-AAB5-39C752088AF0}"/>
              </a:ext>
            </a:extLst>
          </p:cNvPr>
          <p:cNvSpPr txBox="1"/>
          <p:nvPr/>
        </p:nvSpPr>
        <p:spPr>
          <a:xfrm>
            <a:off x="1106947" y="2236510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chemeClr val="bg1"/>
                </a:solidFill>
                <a:latin typeface="Roboto Medium"/>
              </a:rPr>
              <a:t>4</a:t>
            </a:r>
            <a:endParaRPr lang="fr-FR" sz="11500" dirty="0">
              <a:solidFill>
                <a:schemeClr val="bg1"/>
              </a:solidFill>
              <a:latin typeface="Roboto Medium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DEDA324-8902-47A5-8F4F-D83C9DE27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41" y="213204"/>
            <a:ext cx="1727431" cy="53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16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814A2E-29E3-43A2-8871-EC9FF10E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A923-8AF6-414D-9EEC-A6C0E1674F26}" type="slidenum">
              <a:rPr lang="fr-FR" smtClean="0"/>
              <a:t>17</a:t>
            </a:fld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3904AD10-49B5-423E-AE53-76324EC5D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82247"/>
            <a:ext cx="8343900" cy="594995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Bilan des 6 premières promos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7803C9-48DF-4074-B1AF-7FB07C72D80D}"/>
              </a:ext>
            </a:extLst>
          </p:cNvPr>
          <p:cNvSpPr/>
          <p:nvPr/>
        </p:nvSpPr>
        <p:spPr>
          <a:xfrm>
            <a:off x="66266" y="1095456"/>
            <a:ext cx="320877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9013"/>
            <a:r>
              <a:rPr lang="fr-FR" dirty="0"/>
              <a:t>Projets de toute la France 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91A40B7-35D0-419C-9006-EA9521AE8CCD}"/>
              </a:ext>
            </a:extLst>
          </p:cNvPr>
          <p:cNvSpPr txBox="1"/>
          <p:nvPr/>
        </p:nvSpPr>
        <p:spPr>
          <a:xfrm>
            <a:off x="113961" y="1095455"/>
            <a:ext cx="867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>
                <a:solidFill>
                  <a:srgbClr val="FFFFFF"/>
                </a:solidFill>
              </a:rPr>
              <a:t>80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67BC4CE-CB58-4088-81BC-C51968871BF7}"/>
              </a:ext>
            </a:extLst>
          </p:cNvPr>
          <p:cNvSpPr/>
          <p:nvPr/>
        </p:nvSpPr>
        <p:spPr>
          <a:xfrm>
            <a:off x="7123861" y="13666"/>
            <a:ext cx="198859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4" name="Image 83">
            <a:extLst>
              <a:ext uri="{FF2B5EF4-FFF2-40B4-BE49-F238E27FC236}">
                <a16:creationId xmlns:a16="http://schemas.microsoft.com/office/drawing/2014/main" id="{D353BE53-6FD2-4D09-A626-B339F3EF6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912" y="47719"/>
            <a:ext cx="1354627" cy="855528"/>
          </a:xfrm>
          <a:prstGeom prst="rect">
            <a:avLst/>
          </a:prstGeom>
        </p:spPr>
      </p:pic>
      <p:sp>
        <p:nvSpPr>
          <p:cNvPr id="82" name="Freeform 37">
            <a:extLst>
              <a:ext uri="{FF2B5EF4-FFF2-40B4-BE49-F238E27FC236}">
                <a16:creationId xmlns:a16="http://schemas.microsoft.com/office/drawing/2014/main" id="{B3453CE7-B684-47B7-9A22-B95E462ED540}"/>
              </a:ext>
            </a:extLst>
          </p:cNvPr>
          <p:cNvSpPr>
            <a:spLocks/>
          </p:cNvSpPr>
          <p:nvPr/>
        </p:nvSpPr>
        <p:spPr bwMode="auto">
          <a:xfrm rot="21383715">
            <a:off x="2745793" y="1991256"/>
            <a:ext cx="3681745" cy="3547513"/>
          </a:xfrm>
          <a:custGeom>
            <a:avLst/>
            <a:gdLst>
              <a:gd name="T0" fmla="*/ 2147483646 w 10043"/>
              <a:gd name="T1" fmla="*/ 2147483646 h 10000"/>
              <a:gd name="T2" fmla="*/ 2147483646 w 10043"/>
              <a:gd name="T3" fmla="*/ 2147483646 h 10000"/>
              <a:gd name="T4" fmla="*/ 2147483646 w 10043"/>
              <a:gd name="T5" fmla="*/ 2147483646 h 10000"/>
              <a:gd name="T6" fmla="*/ 2147483646 w 10043"/>
              <a:gd name="T7" fmla="*/ 2147483646 h 10000"/>
              <a:gd name="T8" fmla="*/ 2147483646 w 10043"/>
              <a:gd name="T9" fmla="*/ 2147483646 h 10000"/>
              <a:gd name="T10" fmla="*/ 2147483646 w 10043"/>
              <a:gd name="T11" fmla="*/ 2147483646 h 10000"/>
              <a:gd name="T12" fmla="*/ 2147483646 w 10043"/>
              <a:gd name="T13" fmla="*/ 2147483646 h 10000"/>
              <a:gd name="T14" fmla="*/ 2147483646 w 10043"/>
              <a:gd name="T15" fmla="*/ 2147483646 h 10000"/>
              <a:gd name="T16" fmla="*/ 2147483646 w 10043"/>
              <a:gd name="T17" fmla="*/ 2147483646 h 10000"/>
              <a:gd name="T18" fmla="*/ 2147483646 w 10043"/>
              <a:gd name="T19" fmla="*/ 2147483646 h 10000"/>
              <a:gd name="T20" fmla="*/ 2147483646 w 10043"/>
              <a:gd name="T21" fmla="*/ 2147483646 h 10000"/>
              <a:gd name="T22" fmla="*/ 2147483646 w 10043"/>
              <a:gd name="T23" fmla="*/ 2147483646 h 10000"/>
              <a:gd name="T24" fmla="*/ 2147483646 w 10043"/>
              <a:gd name="T25" fmla="*/ 2147483646 h 10000"/>
              <a:gd name="T26" fmla="*/ 2147483646 w 10043"/>
              <a:gd name="T27" fmla="*/ 2147483646 h 10000"/>
              <a:gd name="T28" fmla="*/ 2147483646 w 10043"/>
              <a:gd name="T29" fmla="*/ 2147483646 h 10000"/>
              <a:gd name="T30" fmla="*/ 2147483646 w 10043"/>
              <a:gd name="T31" fmla="*/ 2147483646 h 10000"/>
              <a:gd name="T32" fmla="*/ 2147483646 w 10043"/>
              <a:gd name="T33" fmla="*/ 2147483646 h 10000"/>
              <a:gd name="T34" fmla="*/ 2147483646 w 10043"/>
              <a:gd name="T35" fmla="*/ 2147483646 h 10000"/>
              <a:gd name="T36" fmla="*/ 2147483646 w 10043"/>
              <a:gd name="T37" fmla="*/ 2147483646 h 10000"/>
              <a:gd name="T38" fmla="*/ 2147483646 w 10043"/>
              <a:gd name="T39" fmla="*/ 2147483646 h 10000"/>
              <a:gd name="T40" fmla="*/ 2147483646 w 10043"/>
              <a:gd name="T41" fmla="*/ 0 h 10000"/>
              <a:gd name="T42" fmla="*/ 2147483646 w 10043"/>
              <a:gd name="T43" fmla="*/ 2147483646 h 10000"/>
              <a:gd name="T44" fmla="*/ 2147483646 w 10043"/>
              <a:gd name="T45" fmla="*/ 2147483646 h 10000"/>
              <a:gd name="T46" fmla="*/ 2147483646 w 10043"/>
              <a:gd name="T47" fmla="*/ 2147483646 h 10000"/>
              <a:gd name="T48" fmla="*/ 2147483646 w 10043"/>
              <a:gd name="T49" fmla="*/ 2147483646 h 10000"/>
              <a:gd name="T50" fmla="*/ 2147483646 w 10043"/>
              <a:gd name="T51" fmla="*/ 2147483646 h 10000"/>
              <a:gd name="T52" fmla="*/ 2147483646 w 10043"/>
              <a:gd name="T53" fmla="*/ 2147483646 h 10000"/>
              <a:gd name="T54" fmla="*/ 2147483646 w 10043"/>
              <a:gd name="T55" fmla="*/ 2147483646 h 10000"/>
              <a:gd name="T56" fmla="*/ 2147483646 w 10043"/>
              <a:gd name="T57" fmla="*/ 2147483646 h 10000"/>
              <a:gd name="T58" fmla="*/ 2147483646 w 10043"/>
              <a:gd name="T59" fmla="*/ 2147483646 h 10000"/>
              <a:gd name="T60" fmla="*/ 2147483646 w 10043"/>
              <a:gd name="T61" fmla="*/ 2147483646 h 10000"/>
              <a:gd name="T62" fmla="*/ 2147483646 w 10043"/>
              <a:gd name="T63" fmla="*/ 2147483646 h 10000"/>
              <a:gd name="T64" fmla="*/ 2147483646 w 10043"/>
              <a:gd name="T65" fmla="*/ 2147483646 h 10000"/>
              <a:gd name="T66" fmla="*/ 2147483646 w 10043"/>
              <a:gd name="T67" fmla="*/ 2147483646 h 10000"/>
              <a:gd name="T68" fmla="*/ 2147483646 w 10043"/>
              <a:gd name="T69" fmla="*/ 2147483646 h 10000"/>
              <a:gd name="T70" fmla="*/ 2147483646 w 10043"/>
              <a:gd name="T71" fmla="*/ 2147483646 h 10000"/>
              <a:gd name="T72" fmla="*/ 2147483646 w 10043"/>
              <a:gd name="T73" fmla="*/ 2147483646 h 10000"/>
              <a:gd name="T74" fmla="*/ 2147483646 w 10043"/>
              <a:gd name="T75" fmla="*/ 2147483646 h 10000"/>
              <a:gd name="T76" fmla="*/ 2147483646 w 10043"/>
              <a:gd name="T77" fmla="*/ 2147483646 h 10000"/>
              <a:gd name="T78" fmla="*/ 2147483646 w 10043"/>
              <a:gd name="T79" fmla="*/ 2147483646 h 10000"/>
              <a:gd name="T80" fmla="*/ 2147483646 w 10043"/>
              <a:gd name="T81" fmla="*/ 2147483646 h 10000"/>
              <a:gd name="T82" fmla="*/ 2147483646 w 10043"/>
              <a:gd name="T83" fmla="*/ 2147483646 h 10000"/>
              <a:gd name="T84" fmla="*/ 2147483646 w 10043"/>
              <a:gd name="T85" fmla="*/ 2147483646 h 10000"/>
              <a:gd name="T86" fmla="*/ 2147483646 w 10043"/>
              <a:gd name="T87" fmla="*/ 2147483646 h 10000"/>
              <a:gd name="T88" fmla="*/ 2147483646 w 10043"/>
              <a:gd name="T89" fmla="*/ 2147483646 h 10000"/>
              <a:gd name="T90" fmla="*/ 2147483646 w 10043"/>
              <a:gd name="T91" fmla="*/ 2147483646 h 10000"/>
              <a:gd name="T92" fmla="*/ 2147483646 w 10043"/>
              <a:gd name="T93" fmla="*/ 2147483646 h 10000"/>
              <a:gd name="T94" fmla="*/ 2147483646 w 10043"/>
              <a:gd name="T95" fmla="*/ 2147483646 h 10000"/>
              <a:gd name="T96" fmla="*/ 2147483646 w 10043"/>
              <a:gd name="T97" fmla="*/ 2147483646 h 10000"/>
              <a:gd name="T98" fmla="*/ 2147483646 w 10043"/>
              <a:gd name="T99" fmla="*/ 2147483646 h 10000"/>
              <a:gd name="T100" fmla="*/ 2147483646 w 10043"/>
              <a:gd name="T101" fmla="*/ 2147483646 h 10000"/>
              <a:gd name="T102" fmla="*/ 2147483646 w 10043"/>
              <a:gd name="T103" fmla="*/ 2147483646 h 10000"/>
              <a:gd name="T104" fmla="*/ 2147483646 w 10043"/>
              <a:gd name="T105" fmla="*/ 2147483646 h 10000"/>
              <a:gd name="T106" fmla="*/ 2147483646 w 10043"/>
              <a:gd name="T107" fmla="*/ 2147483646 h 10000"/>
              <a:gd name="T108" fmla="*/ 2147483646 w 10043"/>
              <a:gd name="T109" fmla="*/ 2147483646 h 10000"/>
              <a:gd name="T110" fmla="*/ 2147483646 w 10043"/>
              <a:gd name="T111" fmla="*/ 2147483646 h 10000"/>
              <a:gd name="T112" fmla="*/ 2147483646 w 10043"/>
              <a:gd name="T113" fmla="*/ 2147483646 h 10000"/>
              <a:gd name="T114" fmla="*/ 2147483646 w 10043"/>
              <a:gd name="T115" fmla="*/ 2147483646 h 10000"/>
              <a:gd name="T116" fmla="*/ 2147483646 w 10043"/>
              <a:gd name="T117" fmla="*/ 2147483646 h 10000"/>
              <a:gd name="T118" fmla="*/ 2147483646 w 10043"/>
              <a:gd name="T119" fmla="*/ 2147483646 h 10000"/>
              <a:gd name="T120" fmla="*/ 2147483646 w 10043"/>
              <a:gd name="T121" fmla="*/ 2147483646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rgbClr val="009CAD"/>
          </a:solidFill>
          <a:ln w="57150">
            <a:noFill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GB" sz="1320" dirty="0">
              <a:latin typeface="Segoe UI Light" panose="020B0502040204020203" pitchFamily="34" charset="0"/>
            </a:endParaRP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9647C3F2-F6DB-4886-812F-05884A2AD514}"/>
              </a:ext>
            </a:extLst>
          </p:cNvPr>
          <p:cNvSpPr/>
          <p:nvPr/>
        </p:nvSpPr>
        <p:spPr>
          <a:xfrm>
            <a:off x="5435751" y="4970948"/>
            <a:ext cx="251927" cy="251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20" b="1">
              <a:solidFill>
                <a:schemeClr val="bg1"/>
              </a:solidFill>
              <a:latin typeface="Segoe UI Light" panose="020B05020402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710C1B1C-6CD3-4F7C-A0C6-5CC3218219A5}"/>
              </a:ext>
            </a:extLst>
          </p:cNvPr>
          <p:cNvSpPr/>
          <p:nvPr/>
        </p:nvSpPr>
        <p:spPr>
          <a:xfrm>
            <a:off x="5561714" y="3513085"/>
            <a:ext cx="251927" cy="251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20" b="1">
              <a:solidFill>
                <a:schemeClr val="bg1"/>
              </a:solidFill>
              <a:latin typeface="Segoe UI Light" panose="020B05020402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0234FB4F-5BD9-41BA-9229-BC5C2A4E29A0}"/>
              </a:ext>
            </a:extLst>
          </p:cNvPr>
          <p:cNvSpPr/>
          <p:nvPr/>
        </p:nvSpPr>
        <p:spPr>
          <a:xfrm>
            <a:off x="5300455" y="4116053"/>
            <a:ext cx="251927" cy="251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20" b="1">
              <a:solidFill>
                <a:schemeClr val="bg1"/>
              </a:solidFill>
              <a:latin typeface="Segoe UI Light" panose="020B0502040204020203" pitchFamily="34" charset="0"/>
              <a:ea typeface="MS PGothic" panose="020B0600070205080204" pitchFamily="34" charset="-128"/>
            </a:endParaRPr>
          </a:p>
        </p:txBody>
      </p:sp>
      <p:cxnSp>
        <p:nvCxnSpPr>
          <p:cNvPr id="88" name="Connecteur : en angle 87">
            <a:extLst>
              <a:ext uri="{FF2B5EF4-FFF2-40B4-BE49-F238E27FC236}">
                <a16:creationId xmlns:a16="http://schemas.microsoft.com/office/drawing/2014/main" id="{C39D9CAB-DCAD-48E1-931F-14E2006CF38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66021" y="1770785"/>
            <a:ext cx="458221" cy="2173213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EF9B629C-678A-459F-AA04-428B3E369162}"/>
              </a:ext>
            </a:extLst>
          </p:cNvPr>
          <p:cNvCxnSpPr>
            <a:cxnSpLocks/>
          </p:cNvCxnSpPr>
          <p:nvPr/>
        </p:nvCxnSpPr>
        <p:spPr>
          <a:xfrm>
            <a:off x="6885843" y="2003096"/>
            <a:ext cx="0" cy="7312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>
            <a:extLst>
              <a:ext uri="{FF2B5EF4-FFF2-40B4-BE49-F238E27FC236}">
                <a16:creationId xmlns:a16="http://schemas.microsoft.com/office/drawing/2014/main" id="{1236EE8C-4FFF-4CC3-9476-765362FBF105}"/>
              </a:ext>
            </a:extLst>
          </p:cNvPr>
          <p:cNvSpPr txBox="1"/>
          <p:nvPr/>
        </p:nvSpPr>
        <p:spPr>
          <a:xfrm>
            <a:off x="7054624" y="1962915"/>
            <a:ext cx="15856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DR01 : </a:t>
            </a:r>
            <a:r>
              <a:rPr lang="fr-FR" sz="1600" dirty="0">
                <a:solidFill>
                  <a:srgbClr val="23355E"/>
                </a:solidFill>
              </a:rPr>
              <a:t>8 projets</a:t>
            </a:r>
          </a:p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DR02 : </a:t>
            </a:r>
            <a:r>
              <a:rPr lang="fr-FR" sz="1600" dirty="0">
                <a:solidFill>
                  <a:srgbClr val="23355E"/>
                </a:solidFill>
              </a:rPr>
              <a:t>13 projets</a:t>
            </a:r>
          </a:p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DR04 : </a:t>
            </a:r>
            <a:r>
              <a:rPr lang="fr-FR" sz="1600" dirty="0">
                <a:solidFill>
                  <a:srgbClr val="23355E"/>
                </a:solidFill>
              </a:rPr>
              <a:t>10 projets</a:t>
            </a:r>
          </a:p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DR05</a:t>
            </a:r>
            <a:r>
              <a:rPr lang="fr-FR" sz="1600" dirty="0">
                <a:solidFill>
                  <a:srgbClr val="23355E"/>
                </a:solidFill>
              </a:rPr>
              <a:t> : 2 projets</a:t>
            </a:r>
          </a:p>
        </p:txBody>
      </p: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5BC8F223-5F31-4753-A3FC-E1647FAE22FA}"/>
              </a:ext>
            </a:extLst>
          </p:cNvPr>
          <p:cNvCxnSpPr>
            <a:cxnSpLocks/>
          </p:cNvCxnSpPr>
          <p:nvPr/>
        </p:nvCxnSpPr>
        <p:spPr>
          <a:xfrm>
            <a:off x="7077939" y="3494059"/>
            <a:ext cx="0" cy="357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>
            <a:extLst>
              <a:ext uri="{FF2B5EF4-FFF2-40B4-BE49-F238E27FC236}">
                <a16:creationId xmlns:a16="http://schemas.microsoft.com/office/drawing/2014/main" id="{7DE60EF7-605E-4DF3-9AAC-EA184FDDDF13}"/>
              </a:ext>
            </a:extLst>
          </p:cNvPr>
          <p:cNvSpPr txBox="1"/>
          <p:nvPr/>
        </p:nvSpPr>
        <p:spPr>
          <a:xfrm>
            <a:off x="7237390" y="3513085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DR06 : </a:t>
            </a:r>
            <a:r>
              <a:rPr lang="fr-FR" sz="1600" dirty="0">
                <a:solidFill>
                  <a:srgbClr val="23355E"/>
                </a:solidFill>
              </a:rPr>
              <a:t>2 projets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8CE90539-1AC5-4A57-9856-E449CC53B120}"/>
              </a:ext>
            </a:extLst>
          </p:cNvPr>
          <p:cNvSpPr txBox="1"/>
          <p:nvPr/>
        </p:nvSpPr>
        <p:spPr>
          <a:xfrm>
            <a:off x="6966803" y="4097286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DR07 : </a:t>
            </a:r>
            <a:r>
              <a:rPr lang="fr-FR" sz="1600" dirty="0">
                <a:solidFill>
                  <a:srgbClr val="23355E"/>
                </a:solidFill>
              </a:rPr>
              <a:t>7 projets</a:t>
            </a:r>
          </a:p>
        </p:txBody>
      </p: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9E19C741-23E1-46AC-945B-79DF3C80F648}"/>
              </a:ext>
            </a:extLst>
          </p:cNvPr>
          <p:cNvCxnSpPr>
            <a:stCxn id="87" idx="6"/>
          </p:cNvCxnSpPr>
          <p:nvPr/>
        </p:nvCxnSpPr>
        <p:spPr>
          <a:xfrm flipV="1">
            <a:off x="5552382" y="4226878"/>
            <a:ext cx="1254970" cy="151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798ACE74-B10B-4431-846C-7DAE25E54294}"/>
              </a:ext>
            </a:extLst>
          </p:cNvPr>
          <p:cNvSpPr txBox="1"/>
          <p:nvPr/>
        </p:nvSpPr>
        <p:spPr>
          <a:xfrm flipH="1">
            <a:off x="1289327" y="4169381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DR15 : </a:t>
            </a:r>
            <a:r>
              <a:rPr lang="fr-FR" sz="1600" dirty="0">
                <a:solidFill>
                  <a:srgbClr val="23355E"/>
                </a:solidFill>
              </a:rPr>
              <a:t>5 projets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7A125D96-3251-470E-A566-AE89AEE14000}"/>
              </a:ext>
            </a:extLst>
          </p:cNvPr>
          <p:cNvSpPr txBox="1"/>
          <p:nvPr/>
        </p:nvSpPr>
        <p:spPr>
          <a:xfrm flipH="1">
            <a:off x="1266992" y="5730581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DR13 : </a:t>
            </a:r>
            <a:r>
              <a:rPr lang="fr-FR" sz="1600" dirty="0">
                <a:solidFill>
                  <a:srgbClr val="23355E"/>
                </a:solidFill>
              </a:rPr>
              <a:t>3 projets</a:t>
            </a:r>
          </a:p>
        </p:txBody>
      </p:sp>
      <p:cxnSp>
        <p:nvCxnSpPr>
          <p:cNvPr id="97" name="Connecteur : en angle 96">
            <a:extLst>
              <a:ext uri="{FF2B5EF4-FFF2-40B4-BE49-F238E27FC236}">
                <a16:creationId xmlns:a16="http://schemas.microsoft.com/office/drawing/2014/main" id="{9EA73EE0-36DD-4528-8CF2-6660CBA2FA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66204" y="5018385"/>
            <a:ext cx="686496" cy="1095476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AB3A2A17-CAFA-4BA8-99FA-F563D97F0F40}"/>
              </a:ext>
            </a:extLst>
          </p:cNvPr>
          <p:cNvCxnSpPr>
            <a:cxnSpLocks/>
          </p:cNvCxnSpPr>
          <p:nvPr/>
        </p:nvCxnSpPr>
        <p:spPr>
          <a:xfrm>
            <a:off x="6807352" y="4097286"/>
            <a:ext cx="0" cy="357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>
            <a:extLst>
              <a:ext uri="{FF2B5EF4-FFF2-40B4-BE49-F238E27FC236}">
                <a16:creationId xmlns:a16="http://schemas.microsoft.com/office/drawing/2014/main" id="{0B06C2DC-07ED-4CA4-BEBF-BE5F4B7BD079}"/>
              </a:ext>
            </a:extLst>
          </p:cNvPr>
          <p:cNvSpPr txBox="1"/>
          <p:nvPr/>
        </p:nvSpPr>
        <p:spPr>
          <a:xfrm flipH="1">
            <a:off x="6845549" y="5785869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DR12 : </a:t>
            </a:r>
            <a:r>
              <a:rPr lang="fr-FR" sz="1600" dirty="0">
                <a:solidFill>
                  <a:srgbClr val="23355E"/>
                </a:solidFill>
              </a:rPr>
              <a:t>5 projets</a:t>
            </a:r>
          </a:p>
        </p:txBody>
      </p: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68462C4E-8A80-4BBF-AB04-5B9A4A9A561E}"/>
              </a:ext>
            </a:extLst>
          </p:cNvPr>
          <p:cNvCxnSpPr>
            <a:cxnSpLocks/>
          </p:cNvCxnSpPr>
          <p:nvPr/>
        </p:nvCxnSpPr>
        <p:spPr>
          <a:xfrm>
            <a:off x="6666520" y="5776356"/>
            <a:ext cx="0" cy="357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5DC4F418-AB46-42F7-BEAE-2A4D4E5131AB}"/>
              </a:ext>
            </a:extLst>
          </p:cNvPr>
          <p:cNvGrpSpPr/>
          <p:nvPr/>
        </p:nvGrpSpPr>
        <p:grpSpPr>
          <a:xfrm flipH="1">
            <a:off x="3012762" y="5276219"/>
            <a:ext cx="2021778" cy="848204"/>
            <a:chOff x="1678351" y="5441602"/>
            <a:chExt cx="2021778" cy="848204"/>
          </a:xfrm>
        </p:grpSpPr>
        <p:cxnSp>
          <p:nvCxnSpPr>
            <p:cNvPr id="102" name="Connecteur : en angle 101">
              <a:extLst>
                <a:ext uri="{FF2B5EF4-FFF2-40B4-BE49-F238E27FC236}">
                  <a16:creationId xmlns:a16="http://schemas.microsoft.com/office/drawing/2014/main" id="{C577C905-52A2-4F41-909D-51CD3C2A7245}"/>
                </a:ext>
              </a:extLst>
            </p:cNvPr>
            <p:cNvCxnSpPr>
              <a:cxnSpLocks/>
              <a:stCxn id="104" idx="0"/>
            </p:cNvCxnSpPr>
            <p:nvPr/>
          </p:nvCxnSpPr>
          <p:spPr>
            <a:xfrm rot="16200000" flipH="1">
              <a:off x="2372663" y="4747290"/>
              <a:ext cx="633151" cy="2021775"/>
            </a:xfrm>
            <a:prstGeom prst="bentConnector2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5F7C268D-253A-4D4E-9B4C-4D4B9CC0039F}"/>
                </a:ext>
              </a:extLst>
            </p:cNvPr>
            <p:cNvCxnSpPr>
              <a:cxnSpLocks/>
            </p:cNvCxnSpPr>
            <p:nvPr/>
          </p:nvCxnSpPr>
          <p:spPr>
            <a:xfrm>
              <a:off x="3700129" y="5932226"/>
              <a:ext cx="0" cy="3575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Ellipse 103">
            <a:extLst>
              <a:ext uri="{FF2B5EF4-FFF2-40B4-BE49-F238E27FC236}">
                <a16:creationId xmlns:a16="http://schemas.microsoft.com/office/drawing/2014/main" id="{05DD25C5-6947-44D6-95B6-E26BCEAE0408}"/>
              </a:ext>
            </a:extLst>
          </p:cNvPr>
          <p:cNvSpPr/>
          <p:nvPr/>
        </p:nvSpPr>
        <p:spPr>
          <a:xfrm flipV="1">
            <a:off x="4908575" y="5024292"/>
            <a:ext cx="251927" cy="251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20" b="1">
              <a:solidFill>
                <a:schemeClr val="bg1"/>
              </a:solidFill>
              <a:latin typeface="Segoe UI Light" panose="020B0502040204020203" pitchFamily="34" charset="0"/>
              <a:ea typeface="MS PGothic" panose="020B0600070205080204" pitchFamily="34" charset="-128"/>
            </a:endParaRPr>
          </a:p>
        </p:txBody>
      </p: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56486E30-34E4-418E-95CF-DC11F5BF9711}"/>
              </a:ext>
            </a:extLst>
          </p:cNvPr>
          <p:cNvCxnSpPr/>
          <p:nvPr/>
        </p:nvCxnSpPr>
        <p:spPr>
          <a:xfrm flipV="1">
            <a:off x="5813641" y="3628858"/>
            <a:ext cx="1254970" cy="151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lipse 105">
            <a:extLst>
              <a:ext uri="{FF2B5EF4-FFF2-40B4-BE49-F238E27FC236}">
                <a16:creationId xmlns:a16="http://schemas.microsoft.com/office/drawing/2014/main" id="{4DA00D15-1F2F-440B-BFFD-3ECCE6D9DB87}"/>
              </a:ext>
            </a:extLst>
          </p:cNvPr>
          <p:cNvSpPr/>
          <p:nvPr/>
        </p:nvSpPr>
        <p:spPr>
          <a:xfrm>
            <a:off x="5780092" y="2989612"/>
            <a:ext cx="251927" cy="251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20" b="1">
              <a:solidFill>
                <a:schemeClr val="bg1"/>
              </a:solidFill>
              <a:latin typeface="Segoe UI Light" panose="020B0502040204020203" pitchFamily="34" charset="0"/>
              <a:ea typeface="MS PGothic" panose="020B0600070205080204" pitchFamily="34" charset="-128"/>
            </a:endParaRPr>
          </a:p>
        </p:txBody>
      </p: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C684F87A-B090-4871-9393-AB6F739B2F62}"/>
              </a:ext>
            </a:extLst>
          </p:cNvPr>
          <p:cNvCxnSpPr>
            <a:cxnSpLocks/>
          </p:cNvCxnSpPr>
          <p:nvPr/>
        </p:nvCxnSpPr>
        <p:spPr>
          <a:xfrm>
            <a:off x="7068608" y="2970586"/>
            <a:ext cx="0" cy="357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>
            <a:extLst>
              <a:ext uri="{FF2B5EF4-FFF2-40B4-BE49-F238E27FC236}">
                <a16:creationId xmlns:a16="http://schemas.microsoft.com/office/drawing/2014/main" id="{8D4B9CC7-7474-4496-A849-18772972592A}"/>
              </a:ext>
            </a:extLst>
          </p:cNvPr>
          <p:cNvSpPr txBox="1"/>
          <p:nvPr/>
        </p:nvSpPr>
        <p:spPr>
          <a:xfrm>
            <a:off x="7228059" y="2989612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DR10 : </a:t>
            </a:r>
            <a:r>
              <a:rPr lang="fr-FR" sz="1600" dirty="0">
                <a:solidFill>
                  <a:srgbClr val="23355E"/>
                </a:solidFill>
              </a:rPr>
              <a:t>2 projets</a:t>
            </a:r>
          </a:p>
        </p:txBody>
      </p: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450C5A74-C6EB-41F6-AD9B-813D2FDE9651}"/>
              </a:ext>
            </a:extLst>
          </p:cNvPr>
          <p:cNvCxnSpPr>
            <a:cxnSpLocks/>
          </p:cNvCxnSpPr>
          <p:nvPr/>
        </p:nvCxnSpPr>
        <p:spPr>
          <a:xfrm flipV="1">
            <a:off x="6032019" y="3108188"/>
            <a:ext cx="1022605" cy="123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e 109">
            <a:extLst>
              <a:ext uri="{FF2B5EF4-FFF2-40B4-BE49-F238E27FC236}">
                <a16:creationId xmlns:a16="http://schemas.microsoft.com/office/drawing/2014/main" id="{D0083747-B17E-4D12-BE27-88A1005447AA}"/>
              </a:ext>
            </a:extLst>
          </p:cNvPr>
          <p:cNvSpPr/>
          <p:nvPr/>
        </p:nvSpPr>
        <p:spPr>
          <a:xfrm>
            <a:off x="5928379" y="4881272"/>
            <a:ext cx="251927" cy="251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20" b="1">
              <a:solidFill>
                <a:schemeClr val="bg1"/>
              </a:solidFill>
              <a:latin typeface="Segoe UI Light" panose="020B05020402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8D11BB17-A75A-4853-AD48-ED3E54E4C19C}"/>
              </a:ext>
            </a:extLst>
          </p:cNvPr>
          <p:cNvSpPr txBox="1"/>
          <p:nvPr/>
        </p:nvSpPr>
        <p:spPr>
          <a:xfrm>
            <a:off x="7060978" y="4862505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DR20 : </a:t>
            </a:r>
            <a:r>
              <a:rPr lang="fr-FR" sz="1600" dirty="0">
                <a:solidFill>
                  <a:srgbClr val="23355E"/>
                </a:solidFill>
              </a:rPr>
              <a:t>5 projets</a:t>
            </a:r>
          </a:p>
        </p:txBody>
      </p: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052C17D0-1F6E-429D-A02D-447B3A883CF1}"/>
              </a:ext>
            </a:extLst>
          </p:cNvPr>
          <p:cNvCxnSpPr>
            <a:cxnSpLocks/>
            <a:stCxn id="110" idx="6"/>
          </p:cNvCxnSpPr>
          <p:nvPr/>
        </p:nvCxnSpPr>
        <p:spPr>
          <a:xfrm flipV="1">
            <a:off x="6180306" y="4998725"/>
            <a:ext cx="705537" cy="85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D51482FE-C284-4316-92FF-799A5A96EFB6}"/>
              </a:ext>
            </a:extLst>
          </p:cNvPr>
          <p:cNvCxnSpPr>
            <a:cxnSpLocks/>
          </p:cNvCxnSpPr>
          <p:nvPr/>
        </p:nvCxnSpPr>
        <p:spPr>
          <a:xfrm>
            <a:off x="6901527" y="4862505"/>
            <a:ext cx="0" cy="357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D3FA74EA-E226-47AE-974A-160DF2C998F0}"/>
              </a:ext>
            </a:extLst>
          </p:cNvPr>
          <p:cNvGrpSpPr/>
          <p:nvPr/>
        </p:nvGrpSpPr>
        <p:grpSpPr>
          <a:xfrm flipH="1">
            <a:off x="3120369" y="4189190"/>
            <a:ext cx="973148" cy="357580"/>
            <a:chOff x="1348542" y="4828811"/>
            <a:chExt cx="973148" cy="357580"/>
          </a:xfrm>
        </p:grpSpPr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9C6EA761-747B-4DC9-A091-A0B44B465158}"/>
                </a:ext>
              </a:extLst>
            </p:cNvPr>
            <p:cNvSpPr/>
            <p:nvPr/>
          </p:nvSpPr>
          <p:spPr>
            <a:xfrm>
              <a:off x="1348542" y="4847578"/>
              <a:ext cx="251927" cy="25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320" b="1">
                <a:solidFill>
                  <a:schemeClr val="bg1"/>
                </a:solidFill>
                <a:latin typeface="Segoe UI Light" panose="020B0502040204020203" pitchFamily="34" charset="0"/>
                <a:ea typeface="MS PGothic" panose="020B0600070205080204" pitchFamily="34" charset="-128"/>
              </a:endParaRPr>
            </a:p>
          </p:txBody>
        </p: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11606C28-403E-417D-A4E4-222F33E053F5}"/>
                </a:ext>
              </a:extLst>
            </p:cNvPr>
            <p:cNvCxnSpPr>
              <a:cxnSpLocks/>
              <a:stCxn id="115" idx="6"/>
            </p:cNvCxnSpPr>
            <p:nvPr/>
          </p:nvCxnSpPr>
          <p:spPr>
            <a:xfrm flipV="1">
              <a:off x="1600469" y="4965031"/>
              <a:ext cx="705537" cy="85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5994BE2F-7A30-42E2-BC0B-92189083E3EA}"/>
                </a:ext>
              </a:extLst>
            </p:cNvPr>
            <p:cNvCxnSpPr>
              <a:cxnSpLocks/>
            </p:cNvCxnSpPr>
            <p:nvPr/>
          </p:nvCxnSpPr>
          <p:spPr>
            <a:xfrm>
              <a:off x="2321690" y="4828811"/>
              <a:ext cx="0" cy="3575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Ellipse 117">
            <a:extLst>
              <a:ext uri="{FF2B5EF4-FFF2-40B4-BE49-F238E27FC236}">
                <a16:creationId xmlns:a16="http://schemas.microsoft.com/office/drawing/2014/main" id="{F6BEABD0-992F-4AEE-BF12-CB6A40B7E11D}"/>
              </a:ext>
            </a:extLst>
          </p:cNvPr>
          <p:cNvSpPr/>
          <p:nvPr/>
        </p:nvSpPr>
        <p:spPr>
          <a:xfrm>
            <a:off x="4586666" y="2899551"/>
            <a:ext cx="251927" cy="251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20" b="1">
              <a:solidFill>
                <a:schemeClr val="bg1"/>
              </a:solidFill>
              <a:latin typeface="Segoe UI Light" panose="020B0502040204020203" pitchFamily="34" charset="0"/>
              <a:ea typeface="MS PGothic" panose="020B0600070205080204" pitchFamily="34" charset="-128"/>
            </a:endParaRPr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15A80C5B-CF86-446E-9C31-FB7268474A7A}"/>
              </a:ext>
            </a:extLst>
          </p:cNvPr>
          <p:cNvCxnSpPr>
            <a:cxnSpLocks/>
          </p:cNvCxnSpPr>
          <p:nvPr/>
        </p:nvCxnSpPr>
        <p:spPr>
          <a:xfrm flipH="1">
            <a:off x="2476383" y="3650341"/>
            <a:ext cx="1923671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0E68BE15-1131-4C18-BEB2-B78C6C398FD1}"/>
              </a:ext>
            </a:extLst>
          </p:cNvPr>
          <p:cNvCxnSpPr>
            <a:cxnSpLocks/>
          </p:cNvCxnSpPr>
          <p:nvPr/>
        </p:nvCxnSpPr>
        <p:spPr>
          <a:xfrm>
            <a:off x="2460698" y="3514121"/>
            <a:ext cx="0" cy="357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Ellipse 120">
            <a:extLst>
              <a:ext uri="{FF2B5EF4-FFF2-40B4-BE49-F238E27FC236}">
                <a16:creationId xmlns:a16="http://schemas.microsoft.com/office/drawing/2014/main" id="{10E855B7-F2DF-4627-A93B-9FCD988D059E}"/>
              </a:ext>
            </a:extLst>
          </p:cNvPr>
          <p:cNvSpPr/>
          <p:nvPr/>
        </p:nvSpPr>
        <p:spPr>
          <a:xfrm flipH="1">
            <a:off x="4291051" y="3532888"/>
            <a:ext cx="251927" cy="251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20" b="1">
              <a:solidFill>
                <a:schemeClr val="bg1"/>
              </a:solidFill>
              <a:latin typeface="Segoe UI Light" panose="020B05020402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D28B77BC-0AEF-4D84-9281-0E1205D16671}"/>
              </a:ext>
            </a:extLst>
          </p:cNvPr>
          <p:cNvSpPr txBox="1"/>
          <p:nvPr/>
        </p:nvSpPr>
        <p:spPr>
          <a:xfrm flipH="1">
            <a:off x="653126" y="3513085"/>
            <a:ext cx="1383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DR8 : </a:t>
            </a:r>
            <a:r>
              <a:rPr lang="fr-FR" sz="1600" dirty="0">
                <a:solidFill>
                  <a:srgbClr val="23355E"/>
                </a:solidFill>
              </a:rPr>
              <a:t>7 projets</a:t>
            </a:r>
          </a:p>
        </p:txBody>
      </p: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CBF8A10F-8F26-4D05-A8D1-71967ABDB72F}"/>
              </a:ext>
            </a:extLst>
          </p:cNvPr>
          <p:cNvCxnSpPr>
            <a:cxnSpLocks/>
          </p:cNvCxnSpPr>
          <p:nvPr/>
        </p:nvCxnSpPr>
        <p:spPr>
          <a:xfrm flipH="1">
            <a:off x="3400509" y="2373082"/>
            <a:ext cx="12808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ACA2A05F-DD60-4953-9041-D3358AA3E270}"/>
              </a:ext>
            </a:extLst>
          </p:cNvPr>
          <p:cNvCxnSpPr>
            <a:cxnSpLocks/>
          </p:cNvCxnSpPr>
          <p:nvPr/>
        </p:nvCxnSpPr>
        <p:spPr>
          <a:xfrm>
            <a:off x="3412594" y="2236862"/>
            <a:ext cx="0" cy="357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Ellipse 124">
            <a:extLst>
              <a:ext uri="{FF2B5EF4-FFF2-40B4-BE49-F238E27FC236}">
                <a16:creationId xmlns:a16="http://schemas.microsoft.com/office/drawing/2014/main" id="{869B8641-E7DC-4294-8FC8-44F643BE7AEB}"/>
              </a:ext>
            </a:extLst>
          </p:cNvPr>
          <p:cNvSpPr/>
          <p:nvPr/>
        </p:nvSpPr>
        <p:spPr>
          <a:xfrm flipH="1">
            <a:off x="4572312" y="2255629"/>
            <a:ext cx="251927" cy="251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20" b="1">
              <a:solidFill>
                <a:schemeClr val="bg1"/>
              </a:solidFill>
              <a:latin typeface="Segoe UI Light" panose="020B05020402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486C7C60-C7AF-4288-9F34-30EF107CCA05}"/>
              </a:ext>
            </a:extLst>
          </p:cNvPr>
          <p:cNvSpPr txBox="1"/>
          <p:nvPr/>
        </p:nvSpPr>
        <p:spPr>
          <a:xfrm flipH="1">
            <a:off x="1733715" y="2235826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DR18 : </a:t>
            </a:r>
            <a:r>
              <a:rPr lang="fr-FR" sz="1600" dirty="0">
                <a:solidFill>
                  <a:srgbClr val="23355E"/>
                </a:solidFill>
              </a:rPr>
              <a:t>3 projets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FCD989DF-3DDD-4EE3-B2CC-E3DD32BA5164}"/>
              </a:ext>
            </a:extLst>
          </p:cNvPr>
          <p:cNvSpPr/>
          <p:nvPr/>
        </p:nvSpPr>
        <p:spPr>
          <a:xfrm>
            <a:off x="5749139" y="4479762"/>
            <a:ext cx="251927" cy="251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20" b="1">
              <a:solidFill>
                <a:schemeClr val="bg1"/>
              </a:solidFill>
              <a:latin typeface="Segoe UI Light" panose="020B05020402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F4B90D8A-AC53-4403-BAB0-D684059AE460}"/>
              </a:ext>
            </a:extLst>
          </p:cNvPr>
          <p:cNvSpPr txBox="1"/>
          <p:nvPr/>
        </p:nvSpPr>
        <p:spPr>
          <a:xfrm>
            <a:off x="7435412" y="4460995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DR11 : </a:t>
            </a:r>
            <a:r>
              <a:rPr lang="fr-FR" sz="1600" dirty="0">
                <a:solidFill>
                  <a:srgbClr val="23355E"/>
                </a:solidFill>
              </a:rPr>
              <a:t>4 projets</a:t>
            </a: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A8BA26BA-6C01-489C-91B9-DA62C5200C90}"/>
              </a:ext>
            </a:extLst>
          </p:cNvPr>
          <p:cNvCxnSpPr>
            <a:cxnSpLocks/>
            <a:stCxn id="53" idx="6"/>
          </p:cNvCxnSpPr>
          <p:nvPr/>
        </p:nvCxnSpPr>
        <p:spPr>
          <a:xfrm flipV="1">
            <a:off x="6001066" y="4596267"/>
            <a:ext cx="1274895" cy="94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C0CA25ED-1688-4FB3-90E8-8B3128FAAB84}"/>
              </a:ext>
            </a:extLst>
          </p:cNvPr>
          <p:cNvCxnSpPr>
            <a:cxnSpLocks/>
          </p:cNvCxnSpPr>
          <p:nvPr/>
        </p:nvCxnSpPr>
        <p:spPr>
          <a:xfrm>
            <a:off x="7275961" y="4460995"/>
            <a:ext cx="0" cy="357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E1D08341-F0A2-497D-83EF-14C270874E68}"/>
              </a:ext>
            </a:extLst>
          </p:cNvPr>
          <p:cNvSpPr txBox="1"/>
          <p:nvPr/>
        </p:nvSpPr>
        <p:spPr>
          <a:xfrm flipH="1">
            <a:off x="749865" y="2719219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DR17 : </a:t>
            </a:r>
            <a:r>
              <a:rPr lang="fr-FR" sz="1600" dirty="0">
                <a:solidFill>
                  <a:srgbClr val="23355E"/>
                </a:solidFill>
              </a:rPr>
              <a:t>1 projet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D3A8DDFF-53D6-491C-828F-0740C813AD77}"/>
              </a:ext>
            </a:extLst>
          </p:cNvPr>
          <p:cNvSpPr/>
          <p:nvPr/>
        </p:nvSpPr>
        <p:spPr>
          <a:xfrm flipH="1">
            <a:off x="3169401" y="3185678"/>
            <a:ext cx="251927" cy="251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20" b="1">
              <a:solidFill>
                <a:schemeClr val="bg1"/>
              </a:solidFill>
              <a:latin typeface="Segoe UI Light" panose="020B0502040204020203" pitchFamily="34" charset="0"/>
              <a:ea typeface="MS PGothic" panose="020B0600070205080204" pitchFamily="34" charset="-128"/>
            </a:endParaRP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2127BF2-6D92-4EE8-92F4-CEA077B084C1}"/>
              </a:ext>
            </a:extLst>
          </p:cNvPr>
          <p:cNvCxnSpPr>
            <a:cxnSpLocks/>
          </p:cNvCxnSpPr>
          <p:nvPr/>
        </p:nvCxnSpPr>
        <p:spPr>
          <a:xfrm flipH="1" flipV="1">
            <a:off x="2228179" y="2889082"/>
            <a:ext cx="1074922" cy="97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ED85E2AA-D9B0-4283-8A21-EB842ADDDEA8}"/>
              </a:ext>
            </a:extLst>
          </p:cNvPr>
          <p:cNvCxnSpPr>
            <a:cxnSpLocks/>
          </p:cNvCxnSpPr>
          <p:nvPr/>
        </p:nvCxnSpPr>
        <p:spPr>
          <a:xfrm flipH="1">
            <a:off x="2238455" y="2755850"/>
            <a:ext cx="0" cy="357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384FFE36-6BA8-4D88-A8DD-C241A060C1A1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3295364" y="2899551"/>
            <a:ext cx="0" cy="2861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FE225988-54F0-48D2-B9D8-B7F53C3561BE}"/>
              </a:ext>
            </a:extLst>
          </p:cNvPr>
          <p:cNvSpPr txBox="1"/>
          <p:nvPr/>
        </p:nvSpPr>
        <p:spPr>
          <a:xfrm flipH="1">
            <a:off x="905300" y="5090185"/>
            <a:ext cx="1695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DR14 : </a:t>
            </a:r>
            <a:r>
              <a:rPr lang="fr-FR" sz="1600" dirty="0">
                <a:solidFill>
                  <a:srgbClr val="23355E"/>
                </a:solidFill>
              </a:rPr>
              <a:t>3 projets</a:t>
            </a:r>
            <a:endParaRPr lang="fr-FR" sz="1400" dirty="0">
              <a:solidFill>
                <a:srgbClr val="23355E"/>
              </a:solidFill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E8861E01-FC3B-4411-8E8A-B3A0463B7365}"/>
              </a:ext>
            </a:extLst>
          </p:cNvPr>
          <p:cNvSpPr/>
          <p:nvPr/>
        </p:nvSpPr>
        <p:spPr>
          <a:xfrm flipV="1">
            <a:off x="4102915" y="5099570"/>
            <a:ext cx="251927" cy="251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20" b="1">
              <a:solidFill>
                <a:schemeClr val="bg1"/>
              </a:solidFill>
              <a:latin typeface="Segoe UI Light" panose="020B0502040204020203" pitchFamily="34" charset="0"/>
              <a:ea typeface="MS PGothic" panose="020B0600070205080204" pitchFamily="34" charset="-128"/>
            </a:endParaRP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3CBC9053-FDA2-4F9F-91BC-7F96C20D927B}"/>
              </a:ext>
            </a:extLst>
          </p:cNvPr>
          <p:cNvCxnSpPr>
            <a:cxnSpLocks/>
          </p:cNvCxnSpPr>
          <p:nvPr/>
        </p:nvCxnSpPr>
        <p:spPr>
          <a:xfrm flipH="1">
            <a:off x="2839515" y="5259375"/>
            <a:ext cx="12592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5E1B6B52-DFD4-48FF-842A-6051454D03F4}"/>
              </a:ext>
            </a:extLst>
          </p:cNvPr>
          <p:cNvCxnSpPr>
            <a:cxnSpLocks/>
          </p:cNvCxnSpPr>
          <p:nvPr/>
        </p:nvCxnSpPr>
        <p:spPr>
          <a:xfrm flipH="1">
            <a:off x="2832705" y="5103822"/>
            <a:ext cx="136" cy="4641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9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>
            <a:extLst>
              <a:ext uri="{FF2B5EF4-FFF2-40B4-BE49-F238E27FC236}">
                <a16:creationId xmlns:a16="http://schemas.microsoft.com/office/drawing/2014/main" id="{7D8447BB-592A-4F9A-8470-948DE673F073}"/>
              </a:ext>
            </a:extLst>
          </p:cNvPr>
          <p:cNvSpPr txBox="1"/>
          <p:nvPr/>
        </p:nvSpPr>
        <p:spPr>
          <a:xfrm flipH="1">
            <a:off x="98782" y="3794224"/>
            <a:ext cx="2644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DR8 : </a:t>
            </a:r>
            <a:r>
              <a:rPr lang="fr-FR" sz="1600" dirty="0">
                <a:solidFill>
                  <a:srgbClr val="23355E"/>
                </a:solidFill>
              </a:rPr>
              <a:t>General Cobot (Engineering)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814A2E-29E3-43A2-8871-EC9FF10E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250480"/>
            <a:ext cx="2057400" cy="365125"/>
          </a:xfrm>
        </p:spPr>
        <p:txBody>
          <a:bodyPr/>
          <a:lstStyle/>
          <a:p>
            <a:fld id="{A8D5A923-8AF6-414D-9EEC-A6C0E1674F26}" type="slidenum">
              <a:rPr lang="fr-FR" smtClean="0"/>
              <a:t>18</a:t>
            </a:fld>
            <a:endParaRPr lang="fr-FR" dirty="0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3904AD10-49B5-423E-AE53-76324EC5D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82247"/>
            <a:ext cx="8343900" cy="594995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Et la 7ème promotion ?</a:t>
            </a:r>
            <a:endParaRPr lang="fr-FR" sz="3000" dirty="0">
              <a:solidFill>
                <a:schemeClr val="tx2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7803C9-48DF-4074-B1AF-7FB07C72D80D}"/>
              </a:ext>
            </a:extLst>
          </p:cNvPr>
          <p:cNvSpPr/>
          <p:nvPr/>
        </p:nvSpPr>
        <p:spPr>
          <a:xfrm>
            <a:off x="79335" y="1144758"/>
            <a:ext cx="8856350" cy="604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9013" algn="ctr"/>
            <a:r>
              <a:rPr lang="fr-FR" dirty="0"/>
              <a:t>projets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91A40B7-35D0-419C-9006-EA9521AE8CCD}"/>
              </a:ext>
            </a:extLst>
          </p:cNvPr>
          <p:cNvSpPr txBox="1"/>
          <p:nvPr/>
        </p:nvSpPr>
        <p:spPr>
          <a:xfrm>
            <a:off x="3737313" y="1050197"/>
            <a:ext cx="793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FFFFFF"/>
                </a:solidFill>
              </a:rPr>
              <a:t>14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67BC4CE-CB58-4088-81BC-C51968871BF7}"/>
              </a:ext>
            </a:extLst>
          </p:cNvPr>
          <p:cNvSpPr/>
          <p:nvPr/>
        </p:nvSpPr>
        <p:spPr>
          <a:xfrm>
            <a:off x="7123861" y="13666"/>
            <a:ext cx="198859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4" name="Image 83">
            <a:extLst>
              <a:ext uri="{FF2B5EF4-FFF2-40B4-BE49-F238E27FC236}">
                <a16:creationId xmlns:a16="http://schemas.microsoft.com/office/drawing/2014/main" id="{D353BE53-6FD2-4D09-A626-B339F3EF6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912" y="47719"/>
            <a:ext cx="1354627" cy="855528"/>
          </a:xfrm>
          <a:prstGeom prst="rect">
            <a:avLst/>
          </a:prstGeom>
        </p:spPr>
      </p:pic>
      <p:sp>
        <p:nvSpPr>
          <p:cNvPr id="14" name="Freeform 37">
            <a:extLst>
              <a:ext uri="{FF2B5EF4-FFF2-40B4-BE49-F238E27FC236}">
                <a16:creationId xmlns:a16="http://schemas.microsoft.com/office/drawing/2014/main" id="{DD46CED0-E32C-4EC5-921A-BB7C627A026E}"/>
              </a:ext>
            </a:extLst>
          </p:cNvPr>
          <p:cNvSpPr>
            <a:spLocks/>
          </p:cNvSpPr>
          <p:nvPr/>
        </p:nvSpPr>
        <p:spPr bwMode="auto">
          <a:xfrm rot="21383715">
            <a:off x="2008593" y="2261422"/>
            <a:ext cx="3681745" cy="3547513"/>
          </a:xfrm>
          <a:custGeom>
            <a:avLst/>
            <a:gdLst>
              <a:gd name="T0" fmla="*/ 2147483646 w 10043"/>
              <a:gd name="T1" fmla="*/ 2147483646 h 10000"/>
              <a:gd name="T2" fmla="*/ 2147483646 w 10043"/>
              <a:gd name="T3" fmla="*/ 2147483646 h 10000"/>
              <a:gd name="T4" fmla="*/ 2147483646 w 10043"/>
              <a:gd name="T5" fmla="*/ 2147483646 h 10000"/>
              <a:gd name="T6" fmla="*/ 2147483646 w 10043"/>
              <a:gd name="T7" fmla="*/ 2147483646 h 10000"/>
              <a:gd name="T8" fmla="*/ 2147483646 w 10043"/>
              <a:gd name="T9" fmla="*/ 2147483646 h 10000"/>
              <a:gd name="T10" fmla="*/ 2147483646 w 10043"/>
              <a:gd name="T11" fmla="*/ 2147483646 h 10000"/>
              <a:gd name="T12" fmla="*/ 2147483646 w 10043"/>
              <a:gd name="T13" fmla="*/ 2147483646 h 10000"/>
              <a:gd name="T14" fmla="*/ 2147483646 w 10043"/>
              <a:gd name="T15" fmla="*/ 2147483646 h 10000"/>
              <a:gd name="T16" fmla="*/ 2147483646 w 10043"/>
              <a:gd name="T17" fmla="*/ 2147483646 h 10000"/>
              <a:gd name="T18" fmla="*/ 2147483646 w 10043"/>
              <a:gd name="T19" fmla="*/ 2147483646 h 10000"/>
              <a:gd name="T20" fmla="*/ 2147483646 w 10043"/>
              <a:gd name="T21" fmla="*/ 2147483646 h 10000"/>
              <a:gd name="T22" fmla="*/ 2147483646 w 10043"/>
              <a:gd name="T23" fmla="*/ 2147483646 h 10000"/>
              <a:gd name="T24" fmla="*/ 2147483646 w 10043"/>
              <a:gd name="T25" fmla="*/ 2147483646 h 10000"/>
              <a:gd name="T26" fmla="*/ 2147483646 w 10043"/>
              <a:gd name="T27" fmla="*/ 2147483646 h 10000"/>
              <a:gd name="T28" fmla="*/ 2147483646 w 10043"/>
              <a:gd name="T29" fmla="*/ 2147483646 h 10000"/>
              <a:gd name="T30" fmla="*/ 2147483646 w 10043"/>
              <a:gd name="T31" fmla="*/ 2147483646 h 10000"/>
              <a:gd name="T32" fmla="*/ 2147483646 w 10043"/>
              <a:gd name="T33" fmla="*/ 2147483646 h 10000"/>
              <a:gd name="T34" fmla="*/ 2147483646 w 10043"/>
              <a:gd name="T35" fmla="*/ 2147483646 h 10000"/>
              <a:gd name="T36" fmla="*/ 2147483646 w 10043"/>
              <a:gd name="T37" fmla="*/ 2147483646 h 10000"/>
              <a:gd name="T38" fmla="*/ 2147483646 w 10043"/>
              <a:gd name="T39" fmla="*/ 2147483646 h 10000"/>
              <a:gd name="T40" fmla="*/ 2147483646 w 10043"/>
              <a:gd name="T41" fmla="*/ 0 h 10000"/>
              <a:gd name="T42" fmla="*/ 2147483646 w 10043"/>
              <a:gd name="T43" fmla="*/ 2147483646 h 10000"/>
              <a:gd name="T44" fmla="*/ 2147483646 w 10043"/>
              <a:gd name="T45" fmla="*/ 2147483646 h 10000"/>
              <a:gd name="T46" fmla="*/ 2147483646 w 10043"/>
              <a:gd name="T47" fmla="*/ 2147483646 h 10000"/>
              <a:gd name="T48" fmla="*/ 2147483646 w 10043"/>
              <a:gd name="T49" fmla="*/ 2147483646 h 10000"/>
              <a:gd name="T50" fmla="*/ 2147483646 w 10043"/>
              <a:gd name="T51" fmla="*/ 2147483646 h 10000"/>
              <a:gd name="T52" fmla="*/ 2147483646 w 10043"/>
              <a:gd name="T53" fmla="*/ 2147483646 h 10000"/>
              <a:gd name="T54" fmla="*/ 2147483646 w 10043"/>
              <a:gd name="T55" fmla="*/ 2147483646 h 10000"/>
              <a:gd name="T56" fmla="*/ 2147483646 w 10043"/>
              <a:gd name="T57" fmla="*/ 2147483646 h 10000"/>
              <a:gd name="T58" fmla="*/ 2147483646 w 10043"/>
              <a:gd name="T59" fmla="*/ 2147483646 h 10000"/>
              <a:gd name="T60" fmla="*/ 2147483646 w 10043"/>
              <a:gd name="T61" fmla="*/ 2147483646 h 10000"/>
              <a:gd name="T62" fmla="*/ 2147483646 w 10043"/>
              <a:gd name="T63" fmla="*/ 2147483646 h 10000"/>
              <a:gd name="T64" fmla="*/ 2147483646 w 10043"/>
              <a:gd name="T65" fmla="*/ 2147483646 h 10000"/>
              <a:gd name="T66" fmla="*/ 2147483646 w 10043"/>
              <a:gd name="T67" fmla="*/ 2147483646 h 10000"/>
              <a:gd name="T68" fmla="*/ 2147483646 w 10043"/>
              <a:gd name="T69" fmla="*/ 2147483646 h 10000"/>
              <a:gd name="T70" fmla="*/ 2147483646 w 10043"/>
              <a:gd name="T71" fmla="*/ 2147483646 h 10000"/>
              <a:gd name="T72" fmla="*/ 2147483646 w 10043"/>
              <a:gd name="T73" fmla="*/ 2147483646 h 10000"/>
              <a:gd name="T74" fmla="*/ 2147483646 w 10043"/>
              <a:gd name="T75" fmla="*/ 2147483646 h 10000"/>
              <a:gd name="T76" fmla="*/ 2147483646 w 10043"/>
              <a:gd name="T77" fmla="*/ 2147483646 h 10000"/>
              <a:gd name="T78" fmla="*/ 2147483646 w 10043"/>
              <a:gd name="T79" fmla="*/ 2147483646 h 10000"/>
              <a:gd name="T80" fmla="*/ 2147483646 w 10043"/>
              <a:gd name="T81" fmla="*/ 2147483646 h 10000"/>
              <a:gd name="T82" fmla="*/ 2147483646 w 10043"/>
              <a:gd name="T83" fmla="*/ 2147483646 h 10000"/>
              <a:gd name="T84" fmla="*/ 2147483646 w 10043"/>
              <a:gd name="T85" fmla="*/ 2147483646 h 10000"/>
              <a:gd name="T86" fmla="*/ 2147483646 w 10043"/>
              <a:gd name="T87" fmla="*/ 2147483646 h 10000"/>
              <a:gd name="T88" fmla="*/ 2147483646 w 10043"/>
              <a:gd name="T89" fmla="*/ 2147483646 h 10000"/>
              <a:gd name="T90" fmla="*/ 2147483646 w 10043"/>
              <a:gd name="T91" fmla="*/ 2147483646 h 10000"/>
              <a:gd name="T92" fmla="*/ 2147483646 w 10043"/>
              <a:gd name="T93" fmla="*/ 2147483646 h 10000"/>
              <a:gd name="T94" fmla="*/ 2147483646 w 10043"/>
              <a:gd name="T95" fmla="*/ 2147483646 h 10000"/>
              <a:gd name="T96" fmla="*/ 2147483646 w 10043"/>
              <a:gd name="T97" fmla="*/ 2147483646 h 10000"/>
              <a:gd name="T98" fmla="*/ 2147483646 w 10043"/>
              <a:gd name="T99" fmla="*/ 2147483646 h 10000"/>
              <a:gd name="T100" fmla="*/ 2147483646 w 10043"/>
              <a:gd name="T101" fmla="*/ 2147483646 h 10000"/>
              <a:gd name="T102" fmla="*/ 2147483646 w 10043"/>
              <a:gd name="T103" fmla="*/ 2147483646 h 10000"/>
              <a:gd name="T104" fmla="*/ 2147483646 w 10043"/>
              <a:gd name="T105" fmla="*/ 2147483646 h 10000"/>
              <a:gd name="T106" fmla="*/ 2147483646 w 10043"/>
              <a:gd name="T107" fmla="*/ 2147483646 h 10000"/>
              <a:gd name="T108" fmla="*/ 2147483646 w 10043"/>
              <a:gd name="T109" fmla="*/ 2147483646 h 10000"/>
              <a:gd name="T110" fmla="*/ 2147483646 w 10043"/>
              <a:gd name="T111" fmla="*/ 2147483646 h 10000"/>
              <a:gd name="T112" fmla="*/ 2147483646 w 10043"/>
              <a:gd name="T113" fmla="*/ 2147483646 h 10000"/>
              <a:gd name="T114" fmla="*/ 2147483646 w 10043"/>
              <a:gd name="T115" fmla="*/ 2147483646 h 10000"/>
              <a:gd name="T116" fmla="*/ 2147483646 w 10043"/>
              <a:gd name="T117" fmla="*/ 2147483646 h 10000"/>
              <a:gd name="T118" fmla="*/ 2147483646 w 10043"/>
              <a:gd name="T119" fmla="*/ 2147483646 h 10000"/>
              <a:gd name="T120" fmla="*/ 2147483646 w 10043"/>
              <a:gd name="T121" fmla="*/ 2147483646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rgbClr val="009CAD"/>
          </a:solidFill>
          <a:ln w="57150">
            <a:noFill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GB" sz="1320" dirty="0">
              <a:latin typeface="Segoe UI Light" panose="020B0502040204020203" pitchFamily="34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44197B3-1095-4E68-AA38-8B31867C52CD}"/>
              </a:ext>
            </a:extLst>
          </p:cNvPr>
          <p:cNvSpPr/>
          <p:nvPr/>
        </p:nvSpPr>
        <p:spPr>
          <a:xfrm>
            <a:off x="5191179" y="5151438"/>
            <a:ext cx="251927" cy="251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20" b="1">
              <a:solidFill>
                <a:schemeClr val="bg1"/>
              </a:solidFill>
              <a:latin typeface="Segoe UI Light" panose="020B05020402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A58F50B-51AC-43B4-9DF4-34F15113786A}"/>
              </a:ext>
            </a:extLst>
          </p:cNvPr>
          <p:cNvSpPr txBox="1"/>
          <p:nvPr/>
        </p:nvSpPr>
        <p:spPr>
          <a:xfrm>
            <a:off x="5737074" y="5952003"/>
            <a:ext cx="368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DR20 : </a:t>
            </a:r>
            <a:r>
              <a:rPr lang="fr-FR" sz="1600" dirty="0" err="1">
                <a:solidFill>
                  <a:srgbClr val="23355E"/>
                </a:solidFill>
              </a:rPr>
              <a:t>Eyenav</a:t>
            </a:r>
            <a:r>
              <a:rPr lang="fr-FR" sz="1600" dirty="0">
                <a:solidFill>
                  <a:srgbClr val="23355E"/>
                </a:solidFill>
              </a:rPr>
              <a:t> </a:t>
            </a:r>
            <a:r>
              <a:rPr lang="fr-FR" sz="1600" dirty="0" err="1">
                <a:solidFill>
                  <a:srgbClr val="23355E"/>
                </a:solidFill>
              </a:rPr>
              <a:t>robotics</a:t>
            </a:r>
            <a:r>
              <a:rPr lang="fr-FR" sz="1600" dirty="0">
                <a:solidFill>
                  <a:srgbClr val="23355E"/>
                </a:solidFill>
              </a:rPr>
              <a:t> </a:t>
            </a:r>
            <a:r>
              <a:rPr lang="fr-FR" sz="1400" dirty="0">
                <a:solidFill>
                  <a:srgbClr val="23355E"/>
                </a:solidFill>
              </a:rPr>
              <a:t>(Engineering)</a:t>
            </a:r>
          </a:p>
          <a:p>
            <a:pPr>
              <a:tabLst>
                <a:tab pos="801688" algn="l"/>
              </a:tabLst>
            </a:pPr>
            <a:r>
              <a:rPr lang="fr-FR" sz="1600" dirty="0">
                <a:solidFill>
                  <a:srgbClr val="23355E"/>
                </a:solidFill>
              </a:rPr>
              <a:t>             </a:t>
            </a:r>
            <a:r>
              <a:rPr lang="fr-FR" sz="1600" dirty="0" err="1">
                <a:solidFill>
                  <a:srgbClr val="23355E"/>
                </a:solidFill>
              </a:rPr>
              <a:t>iWET</a:t>
            </a:r>
            <a:r>
              <a:rPr lang="fr-FR" sz="1400" dirty="0">
                <a:solidFill>
                  <a:srgbClr val="23355E"/>
                </a:solidFill>
              </a:rPr>
              <a:t> (Santé)</a:t>
            </a:r>
            <a:endParaRPr lang="fr-FR" sz="1400" b="1" dirty="0">
              <a:solidFill>
                <a:srgbClr val="23355E"/>
              </a:solidFill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27FAE15-1BC5-4CCE-922E-61F9DACF31FE}"/>
              </a:ext>
            </a:extLst>
          </p:cNvPr>
          <p:cNvCxnSpPr>
            <a:cxnSpLocks/>
          </p:cNvCxnSpPr>
          <p:nvPr/>
        </p:nvCxnSpPr>
        <p:spPr>
          <a:xfrm>
            <a:off x="5317143" y="6094886"/>
            <a:ext cx="4199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6F6D4B9D-7990-4261-BD6B-7C3CAABACC93}"/>
              </a:ext>
            </a:extLst>
          </p:cNvPr>
          <p:cNvCxnSpPr>
            <a:cxnSpLocks/>
          </p:cNvCxnSpPr>
          <p:nvPr/>
        </p:nvCxnSpPr>
        <p:spPr>
          <a:xfrm>
            <a:off x="5728681" y="5950155"/>
            <a:ext cx="0" cy="357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6972B9F4-F4EC-4D08-AACD-63A4A3D88387}"/>
              </a:ext>
            </a:extLst>
          </p:cNvPr>
          <p:cNvSpPr/>
          <p:nvPr/>
        </p:nvSpPr>
        <p:spPr>
          <a:xfrm>
            <a:off x="3849466" y="3169717"/>
            <a:ext cx="251927" cy="251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20" b="1">
              <a:solidFill>
                <a:schemeClr val="bg1"/>
              </a:solidFill>
              <a:latin typeface="Segoe UI Light" panose="020B0502040204020203" pitchFamily="34" charset="0"/>
              <a:ea typeface="MS PGothic" panose="020B0600070205080204" pitchFamily="34" charset="-128"/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13F8F96-17DC-478D-94F9-0A6B626EFE97}"/>
              </a:ext>
            </a:extLst>
          </p:cNvPr>
          <p:cNvCxnSpPr>
            <a:cxnSpLocks/>
          </p:cNvCxnSpPr>
          <p:nvPr/>
        </p:nvCxnSpPr>
        <p:spPr>
          <a:xfrm flipH="1" flipV="1">
            <a:off x="2094837" y="3916923"/>
            <a:ext cx="1568018" cy="35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F2C2853-77CF-46F5-8A08-DC0442CFD2B5}"/>
              </a:ext>
            </a:extLst>
          </p:cNvPr>
          <p:cNvCxnSpPr>
            <a:cxnSpLocks/>
          </p:cNvCxnSpPr>
          <p:nvPr/>
        </p:nvCxnSpPr>
        <p:spPr>
          <a:xfrm flipH="1">
            <a:off x="2094837" y="3764954"/>
            <a:ext cx="136" cy="4641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D1A08317-50F5-432B-BBAD-0D03D0BB7D10}"/>
              </a:ext>
            </a:extLst>
          </p:cNvPr>
          <p:cNvSpPr/>
          <p:nvPr/>
        </p:nvSpPr>
        <p:spPr>
          <a:xfrm flipH="1">
            <a:off x="3553851" y="3803054"/>
            <a:ext cx="251927" cy="251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20" b="1">
              <a:solidFill>
                <a:schemeClr val="bg1"/>
              </a:solidFill>
              <a:latin typeface="Segoe UI Light" panose="020B05020402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8B1F1CA-A71C-4897-8C79-EF5CC2CA551B}"/>
              </a:ext>
            </a:extLst>
          </p:cNvPr>
          <p:cNvSpPr/>
          <p:nvPr/>
        </p:nvSpPr>
        <p:spPr>
          <a:xfrm>
            <a:off x="4978194" y="4731205"/>
            <a:ext cx="251927" cy="251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20" b="1">
              <a:solidFill>
                <a:schemeClr val="bg1"/>
              </a:solidFill>
              <a:latin typeface="Segoe UI Light" panose="020B0502040204020203" pitchFamily="34" charset="0"/>
              <a:ea typeface="MS PGothic" panose="020B0600070205080204" pitchFamily="34" charset="-128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EA850F2-0FBC-48F6-B246-16CF08C82A4C}"/>
              </a:ext>
            </a:extLst>
          </p:cNvPr>
          <p:cNvSpPr txBox="1"/>
          <p:nvPr/>
        </p:nvSpPr>
        <p:spPr>
          <a:xfrm>
            <a:off x="6081256" y="4707531"/>
            <a:ext cx="306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DR11 : </a:t>
            </a:r>
            <a:r>
              <a:rPr lang="fr-FR" sz="1600" dirty="0" err="1">
                <a:solidFill>
                  <a:srgbClr val="23355E"/>
                </a:solidFill>
              </a:rPr>
              <a:t>Thermosens</a:t>
            </a:r>
            <a:r>
              <a:rPr lang="fr-FR" sz="1600" dirty="0">
                <a:solidFill>
                  <a:srgbClr val="23355E"/>
                </a:solidFill>
              </a:rPr>
              <a:t> </a:t>
            </a:r>
            <a:r>
              <a:rPr lang="fr-FR" sz="1400" dirty="0">
                <a:solidFill>
                  <a:srgbClr val="23355E"/>
                </a:solidFill>
              </a:rPr>
              <a:t>(Engineering) </a:t>
            </a: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4A13C5BF-7FCD-4ADD-9EDA-A9C857061CA1}"/>
              </a:ext>
            </a:extLst>
          </p:cNvPr>
          <p:cNvCxnSpPr>
            <a:cxnSpLocks/>
            <a:stCxn id="38" idx="6"/>
          </p:cNvCxnSpPr>
          <p:nvPr/>
        </p:nvCxnSpPr>
        <p:spPr>
          <a:xfrm flipV="1">
            <a:off x="5230121" y="4847219"/>
            <a:ext cx="824814" cy="99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909C0AD0-E620-4188-A49A-604B0A485C89}"/>
              </a:ext>
            </a:extLst>
          </p:cNvPr>
          <p:cNvCxnSpPr>
            <a:cxnSpLocks/>
          </p:cNvCxnSpPr>
          <p:nvPr/>
        </p:nvCxnSpPr>
        <p:spPr>
          <a:xfrm>
            <a:off x="6054935" y="4712438"/>
            <a:ext cx="0" cy="357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5F033D07-7D74-450F-B91E-252D5A3D5ECB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5317143" y="5403365"/>
            <a:ext cx="0" cy="6954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CFBA8DB2-8671-4784-8037-34C14DC9DF1E}"/>
              </a:ext>
            </a:extLst>
          </p:cNvPr>
          <p:cNvSpPr txBox="1"/>
          <p:nvPr/>
        </p:nvSpPr>
        <p:spPr>
          <a:xfrm flipH="1">
            <a:off x="79335" y="5334502"/>
            <a:ext cx="2576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DR14 : </a:t>
            </a:r>
            <a:r>
              <a:rPr lang="fr-FR" sz="1600" dirty="0" err="1">
                <a:solidFill>
                  <a:srgbClr val="23355E"/>
                </a:solidFill>
              </a:rPr>
              <a:t>NaneProb</a:t>
            </a:r>
            <a:r>
              <a:rPr lang="fr-FR" sz="1600" dirty="0">
                <a:solidFill>
                  <a:srgbClr val="23355E"/>
                </a:solidFill>
              </a:rPr>
              <a:t> </a:t>
            </a:r>
            <a:r>
              <a:rPr lang="fr-FR" sz="1400" dirty="0">
                <a:solidFill>
                  <a:srgbClr val="23355E"/>
                </a:solidFill>
              </a:rPr>
              <a:t>(Santé) </a:t>
            </a:r>
          </a:p>
          <a:p>
            <a:pPr>
              <a:tabLst>
                <a:tab pos="801688" algn="l"/>
              </a:tabLst>
            </a:pPr>
            <a:r>
              <a:rPr lang="fr-FR" sz="1400" dirty="0">
                <a:solidFill>
                  <a:srgbClr val="23355E"/>
                </a:solidFill>
              </a:rPr>
              <a:t>              </a:t>
            </a:r>
            <a:r>
              <a:rPr lang="fr-FR" sz="1600" dirty="0" err="1">
                <a:solidFill>
                  <a:srgbClr val="23355E"/>
                </a:solidFill>
              </a:rPr>
              <a:t>Optice</a:t>
            </a:r>
            <a:r>
              <a:rPr lang="fr-FR" sz="1400" dirty="0">
                <a:solidFill>
                  <a:srgbClr val="23355E"/>
                </a:solidFill>
              </a:rPr>
              <a:t> (Santé)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8D0AF0A9-7247-4000-9D86-C3499757E451}"/>
              </a:ext>
            </a:extLst>
          </p:cNvPr>
          <p:cNvSpPr/>
          <p:nvPr/>
        </p:nvSpPr>
        <p:spPr>
          <a:xfrm flipV="1">
            <a:off x="3276951" y="5343887"/>
            <a:ext cx="251927" cy="251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20" b="1">
              <a:solidFill>
                <a:schemeClr val="bg1"/>
              </a:solidFill>
              <a:latin typeface="Segoe UI Light" panose="020B0502040204020203" pitchFamily="34" charset="0"/>
              <a:ea typeface="MS PGothic" panose="020B0600070205080204" pitchFamily="34" charset="-128"/>
            </a:endParaRP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BE8EBB31-EEE3-4558-9BD8-1213671BD953}"/>
              </a:ext>
            </a:extLst>
          </p:cNvPr>
          <p:cNvCxnSpPr>
            <a:cxnSpLocks/>
          </p:cNvCxnSpPr>
          <p:nvPr/>
        </p:nvCxnSpPr>
        <p:spPr>
          <a:xfrm flipH="1" flipV="1">
            <a:off x="2320251" y="5498817"/>
            <a:ext cx="952505" cy="48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4F9B8BCB-CFE4-41A6-81C2-44DC9CCEF47B}"/>
              </a:ext>
            </a:extLst>
          </p:cNvPr>
          <p:cNvCxnSpPr>
            <a:cxnSpLocks/>
          </p:cNvCxnSpPr>
          <p:nvPr/>
        </p:nvCxnSpPr>
        <p:spPr>
          <a:xfrm flipH="1">
            <a:off x="2320251" y="5348139"/>
            <a:ext cx="136" cy="4641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6D5D533A-BEF8-460F-AC47-7C3F6BA89892}"/>
              </a:ext>
            </a:extLst>
          </p:cNvPr>
          <p:cNvSpPr txBox="1"/>
          <p:nvPr/>
        </p:nvSpPr>
        <p:spPr>
          <a:xfrm>
            <a:off x="5460347" y="1929545"/>
            <a:ext cx="37675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DR01 : </a:t>
            </a:r>
            <a:r>
              <a:rPr lang="fr-FR" sz="1600" dirty="0" err="1">
                <a:solidFill>
                  <a:srgbClr val="23355E"/>
                </a:solidFill>
              </a:rPr>
              <a:t>HiQuTe</a:t>
            </a:r>
            <a:r>
              <a:rPr lang="fr-FR" sz="1600" dirty="0">
                <a:solidFill>
                  <a:srgbClr val="23355E"/>
                </a:solidFill>
              </a:rPr>
              <a:t> Diamond </a:t>
            </a:r>
            <a:r>
              <a:rPr lang="fr-FR" sz="1400" dirty="0">
                <a:solidFill>
                  <a:srgbClr val="23355E"/>
                </a:solidFill>
              </a:rPr>
              <a:t>(Quantique)</a:t>
            </a:r>
          </a:p>
          <a:p>
            <a:pPr>
              <a:tabLst>
                <a:tab pos="801688" algn="l"/>
              </a:tabLst>
            </a:pPr>
            <a:endParaRPr lang="fr-FR" sz="1600" b="1" dirty="0">
              <a:solidFill>
                <a:srgbClr val="23355E"/>
              </a:solidFill>
            </a:endParaRPr>
          </a:p>
          <a:p>
            <a:pPr>
              <a:tabLst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DR02 : </a:t>
            </a:r>
            <a:r>
              <a:rPr lang="fr-FR" sz="1600" dirty="0">
                <a:solidFill>
                  <a:srgbClr val="23355E"/>
                </a:solidFill>
              </a:rPr>
              <a:t>Bio-imagerie </a:t>
            </a:r>
            <a:r>
              <a:rPr lang="fr-FR" sz="1600" dirty="0" err="1">
                <a:solidFill>
                  <a:srgbClr val="23355E"/>
                </a:solidFill>
              </a:rPr>
              <a:t>spectro</a:t>
            </a:r>
            <a:r>
              <a:rPr lang="fr-FR" sz="1600" dirty="0">
                <a:solidFill>
                  <a:srgbClr val="23355E"/>
                </a:solidFill>
              </a:rPr>
              <a:t> </a:t>
            </a:r>
            <a:r>
              <a:rPr lang="fr-FR" sz="1400" dirty="0">
                <a:solidFill>
                  <a:srgbClr val="23355E"/>
                </a:solidFill>
              </a:rPr>
              <a:t>(Santé)</a:t>
            </a:r>
          </a:p>
          <a:p>
            <a:pPr>
              <a:tabLst>
                <a:tab pos="801688" algn="l"/>
              </a:tabLst>
            </a:pPr>
            <a:r>
              <a:rPr lang="fr-FR" sz="1600" dirty="0">
                <a:solidFill>
                  <a:srgbClr val="23355E"/>
                </a:solidFill>
              </a:rPr>
              <a:t>             </a:t>
            </a:r>
            <a:r>
              <a:rPr lang="fr-FR" sz="1600" dirty="0" err="1">
                <a:solidFill>
                  <a:srgbClr val="23355E"/>
                </a:solidFill>
              </a:rPr>
              <a:t>Ioniq</a:t>
            </a:r>
            <a:r>
              <a:rPr lang="fr-FR" sz="1400" dirty="0">
                <a:solidFill>
                  <a:srgbClr val="23355E"/>
                </a:solidFill>
              </a:rPr>
              <a:t> (Energie – </a:t>
            </a:r>
            <a:r>
              <a:rPr lang="fr-FR" sz="1400" dirty="0" err="1">
                <a:solidFill>
                  <a:srgbClr val="23355E"/>
                </a:solidFill>
              </a:rPr>
              <a:t>Cleantech</a:t>
            </a:r>
            <a:r>
              <a:rPr lang="fr-FR" sz="1400" dirty="0">
                <a:solidFill>
                  <a:srgbClr val="23355E"/>
                </a:solidFill>
              </a:rPr>
              <a:t>)</a:t>
            </a:r>
          </a:p>
          <a:p>
            <a:pPr>
              <a:tabLst>
                <a:tab pos="801688" algn="l"/>
              </a:tabLst>
            </a:pPr>
            <a:endParaRPr lang="fr-FR" sz="1400" dirty="0">
              <a:solidFill>
                <a:srgbClr val="23355E"/>
              </a:solidFill>
            </a:endParaRPr>
          </a:p>
          <a:p>
            <a:pPr>
              <a:tabLst>
                <a:tab pos="715963" algn="l"/>
                <a:tab pos="801688" algn="l"/>
              </a:tabLst>
            </a:pPr>
            <a:r>
              <a:rPr lang="fr-FR" sz="1600" b="1" dirty="0">
                <a:solidFill>
                  <a:srgbClr val="23355E"/>
                </a:solidFill>
              </a:rPr>
              <a:t>DR04 : </a:t>
            </a:r>
            <a:r>
              <a:rPr lang="fr-FR" sz="1600" dirty="0" err="1">
                <a:solidFill>
                  <a:srgbClr val="23355E"/>
                </a:solidFill>
              </a:rPr>
              <a:t>Hiperssys</a:t>
            </a:r>
            <a:r>
              <a:rPr lang="fr-FR" sz="1600" dirty="0">
                <a:solidFill>
                  <a:srgbClr val="23355E"/>
                </a:solidFill>
              </a:rPr>
              <a:t> </a:t>
            </a:r>
            <a:r>
              <a:rPr lang="fr-FR" sz="1400" dirty="0">
                <a:solidFill>
                  <a:srgbClr val="23355E"/>
                </a:solidFill>
              </a:rPr>
              <a:t>(Energie - </a:t>
            </a:r>
            <a:r>
              <a:rPr lang="fr-FR" sz="1400" dirty="0" err="1">
                <a:solidFill>
                  <a:srgbClr val="23355E"/>
                </a:solidFill>
              </a:rPr>
              <a:t>Cleantech</a:t>
            </a:r>
            <a:r>
              <a:rPr lang="fr-FR" sz="1400" dirty="0">
                <a:solidFill>
                  <a:srgbClr val="23355E"/>
                </a:solidFill>
              </a:rPr>
              <a:t>)</a:t>
            </a:r>
            <a:br>
              <a:rPr lang="fr-FR" sz="1400" dirty="0">
                <a:solidFill>
                  <a:srgbClr val="23355E"/>
                </a:solidFill>
              </a:rPr>
            </a:br>
            <a:r>
              <a:rPr lang="fr-FR" sz="1400" dirty="0">
                <a:solidFill>
                  <a:srgbClr val="23355E"/>
                </a:solidFill>
              </a:rPr>
              <a:t>              </a:t>
            </a:r>
            <a:r>
              <a:rPr lang="fr-FR" sz="1600" dirty="0" err="1">
                <a:solidFill>
                  <a:srgbClr val="23355E"/>
                </a:solidFill>
              </a:rPr>
              <a:t>Imrex</a:t>
            </a:r>
            <a:r>
              <a:rPr lang="fr-FR" sz="1400" dirty="0">
                <a:solidFill>
                  <a:srgbClr val="23355E"/>
                </a:solidFill>
              </a:rPr>
              <a:t> (Santé)</a:t>
            </a:r>
          </a:p>
          <a:p>
            <a:pPr>
              <a:tabLst>
                <a:tab pos="715963" algn="l"/>
                <a:tab pos="801688" algn="l"/>
              </a:tabLst>
            </a:pPr>
            <a:r>
              <a:rPr lang="fr-FR" sz="1600" dirty="0">
                <a:solidFill>
                  <a:srgbClr val="23355E"/>
                </a:solidFill>
              </a:rPr>
              <a:t>             </a:t>
            </a:r>
            <a:r>
              <a:rPr lang="fr-FR" sz="1600" dirty="0" err="1">
                <a:solidFill>
                  <a:srgbClr val="23355E"/>
                </a:solidFill>
              </a:rPr>
              <a:t>Innatelogic</a:t>
            </a:r>
            <a:r>
              <a:rPr lang="fr-FR" sz="1400" dirty="0">
                <a:solidFill>
                  <a:srgbClr val="23355E"/>
                </a:solidFill>
              </a:rPr>
              <a:t> (Santé - </a:t>
            </a:r>
            <a:r>
              <a:rPr lang="fr-FR" sz="1400" dirty="0" err="1">
                <a:solidFill>
                  <a:srgbClr val="23355E"/>
                </a:solidFill>
              </a:rPr>
              <a:t>Cleantech</a:t>
            </a:r>
            <a:r>
              <a:rPr lang="fr-FR" sz="1400" dirty="0">
                <a:solidFill>
                  <a:srgbClr val="23355E"/>
                </a:solidFill>
              </a:rPr>
              <a:t>)</a:t>
            </a:r>
          </a:p>
          <a:p>
            <a:pPr>
              <a:tabLst>
                <a:tab pos="715963" algn="l"/>
                <a:tab pos="801688" algn="l"/>
              </a:tabLst>
            </a:pPr>
            <a:r>
              <a:rPr lang="fr-FR" sz="1600" dirty="0">
                <a:solidFill>
                  <a:srgbClr val="23355E"/>
                </a:solidFill>
              </a:rPr>
              <a:t>             </a:t>
            </a:r>
            <a:r>
              <a:rPr lang="fr-FR" sz="1600" dirty="0" err="1">
                <a:solidFill>
                  <a:srgbClr val="23355E"/>
                </a:solidFill>
              </a:rPr>
              <a:t>MicroDropMixer</a:t>
            </a:r>
            <a:r>
              <a:rPr lang="fr-FR" sz="1400" dirty="0">
                <a:solidFill>
                  <a:srgbClr val="23355E"/>
                </a:solidFill>
              </a:rPr>
              <a:t> (Santé)</a:t>
            </a:r>
          </a:p>
          <a:p>
            <a:pPr>
              <a:tabLst>
                <a:tab pos="715963" algn="l"/>
                <a:tab pos="801688" algn="l"/>
              </a:tabLst>
            </a:pPr>
            <a:r>
              <a:rPr lang="fr-FR" sz="1600" dirty="0">
                <a:solidFill>
                  <a:srgbClr val="23355E"/>
                </a:solidFill>
              </a:rPr>
              <a:t>             </a:t>
            </a:r>
            <a:r>
              <a:rPr lang="fr-FR" sz="1600" dirty="0" err="1">
                <a:solidFill>
                  <a:srgbClr val="23355E"/>
                </a:solidFill>
              </a:rPr>
              <a:t>Quantim</a:t>
            </a:r>
            <a:r>
              <a:rPr lang="fr-FR" sz="1200" dirty="0">
                <a:solidFill>
                  <a:srgbClr val="23355E"/>
                </a:solidFill>
              </a:rPr>
              <a:t> </a:t>
            </a:r>
            <a:r>
              <a:rPr lang="fr-FR" sz="1400" dirty="0">
                <a:solidFill>
                  <a:srgbClr val="23355E"/>
                </a:solidFill>
              </a:rPr>
              <a:t>(Santé)</a:t>
            </a:r>
          </a:p>
          <a:p>
            <a:pPr>
              <a:tabLst>
                <a:tab pos="715963" algn="l"/>
                <a:tab pos="801688" algn="l"/>
              </a:tabLst>
            </a:pPr>
            <a:endParaRPr lang="fr-FR" sz="1400" dirty="0">
              <a:solidFill>
                <a:srgbClr val="23355E"/>
              </a:solidFill>
            </a:endParaRPr>
          </a:p>
          <a:p>
            <a:pPr>
              <a:tabLst>
                <a:tab pos="715963" algn="l"/>
                <a:tab pos="801688" algn="l"/>
              </a:tabLst>
            </a:pPr>
            <a:endParaRPr lang="fr-FR" sz="1400" dirty="0">
              <a:solidFill>
                <a:srgbClr val="23355E"/>
              </a:solidFill>
            </a:endParaRPr>
          </a:p>
          <a:p>
            <a:pPr>
              <a:tabLst>
                <a:tab pos="715963" algn="l"/>
                <a:tab pos="801688" algn="l"/>
              </a:tabLst>
            </a:pPr>
            <a:endParaRPr lang="fr-FR" sz="1400" dirty="0">
              <a:solidFill>
                <a:srgbClr val="23355E"/>
              </a:solidFill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63E7A5C-B8E7-4DF6-B8B3-B8EB159318A5}"/>
              </a:ext>
            </a:extLst>
          </p:cNvPr>
          <p:cNvCxnSpPr>
            <a:cxnSpLocks/>
          </p:cNvCxnSpPr>
          <p:nvPr/>
        </p:nvCxnSpPr>
        <p:spPr>
          <a:xfrm>
            <a:off x="5443106" y="1966062"/>
            <a:ext cx="0" cy="23166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B614CC26-6FE5-42A1-AE5C-FB55580EF55C}"/>
              </a:ext>
            </a:extLst>
          </p:cNvPr>
          <p:cNvCxnSpPr>
            <a:cxnSpLocks/>
          </p:cNvCxnSpPr>
          <p:nvPr/>
        </p:nvCxnSpPr>
        <p:spPr>
          <a:xfrm>
            <a:off x="4101578" y="3303336"/>
            <a:ext cx="134906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604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42B214-0F8A-3539-3E4A-0880B249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Spin-off de l’IPHC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1EE8FC-BFB3-6461-9F8C-9F055285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A923-8AF6-414D-9EEC-A6C0E1674F26}" type="slidenum">
              <a:rPr lang="fr-FR" smtClean="0"/>
              <a:t>19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D6AF25-2414-1CD7-5384-AA51073B96C8}"/>
              </a:ext>
            </a:extLst>
          </p:cNvPr>
          <p:cNvSpPr txBox="1"/>
          <p:nvPr/>
        </p:nvSpPr>
        <p:spPr>
          <a:xfrm>
            <a:off x="5550195" y="2741830"/>
            <a:ext cx="282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2021 – </a:t>
            </a:r>
            <a:r>
              <a:rPr lang="fr-FR" b="1" dirty="0" err="1">
                <a:solidFill>
                  <a:schemeClr val="accent1"/>
                </a:solidFill>
              </a:rPr>
              <a:t>Smartium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4DB041D-6FC3-E891-D1D5-3F4C77F602CB}"/>
              </a:ext>
            </a:extLst>
          </p:cNvPr>
          <p:cNvSpPr txBox="1"/>
          <p:nvPr/>
        </p:nvSpPr>
        <p:spPr>
          <a:xfrm>
            <a:off x="4983125" y="3143609"/>
            <a:ext cx="282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2019 – Poly-</a:t>
            </a:r>
            <a:r>
              <a:rPr lang="fr-FR" b="1" dirty="0" err="1">
                <a:solidFill>
                  <a:schemeClr val="accent1"/>
                </a:solidFill>
              </a:rPr>
              <a:t>Dtech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F49ADD-ECAC-298A-3A8A-CEF4A0F083CC}"/>
              </a:ext>
            </a:extLst>
          </p:cNvPr>
          <p:cNvSpPr txBox="1"/>
          <p:nvPr/>
        </p:nvSpPr>
        <p:spPr>
          <a:xfrm>
            <a:off x="2721935" y="3727050"/>
            <a:ext cx="282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2015 – </a:t>
            </a:r>
            <a:r>
              <a:rPr lang="fr-FR" b="1" dirty="0" err="1">
                <a:solidFill>
                  <a:schemeClr val="accent1"/>
                </a:solidFill>
              </a:rPr>
              <a:t>Peptimimesis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C63339-2964-2382-5749-84E3ADDF30B9}"/>
              </a:ext>
            </a:extLst>
          </p:cNvPr>
          <p:cNvSpPr txBox="1"/>
          <p:nvPr/>
        </p:nvSpPr>
        <p:spPr>
          <a:xfrm>
            <a:off x="2323215" y="4117142"/>
            <a:ext cx="282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2014 – </a:t>
            </a:r>
            <a:r>
              <a:rPr lang="fr-FR" b="1" dirty="0" err="1">
                <a:solidFill>
                  <a:schemeClr val="accent1"/>
                </a:solidFill>
              </a:rPr>
              <a:t>Fibermetrix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E4A783-00A4-BF2B-57A3-04FFBB50076E}"/>
              </a:ext>
            </a:extLst>
          </p:cNvPr>
          <p:cNvSpPr txBox="1"/>
          <p:nvPr/>
        </p:nvSpPr>
        <p:spPr>
          <a:xfrm>
            <a:off x="1924494" y="4556052"/>
            <a:ext cx="282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2013 – </a:t>
            </a:r>
            <a:r>
              <a:rPr lang="fr-FR" b="1" dirty="0" err="1">
                <a:solidFill>
                  <a:schemeClr val="accent1"/>
                </a:solidFill>
              </a:rPr>
              <a:t>Inviscan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EAB4275-7DE0-6769-3C5B-A8D495EC17CB}"/>
              </a:ext>
            </a:extLst>
          </p:cNvPr>
          <p:cNvSpPr txBox="1"/>
          <p:nvPr/>
        </p:nvSpPr>
        <p:spPr>
          <a:xfrm>
            <a:off x="131135" y="5384421"/>
            <a:ext cx="282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1982– </a:t>
            </a:r>
            <a:r>
              <a:rPr lang="fr-FR" b="1" dirty="0" err="1">
                <a:solidFill>
                  <a:schemeClr val="accent1"/>
                </a:solidFill>
              </a:rPr>
              <a:t>Vivirad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18" name="Graphique 17" descr="Ligne fléchée : incurvée sens des aiguilles d’une montre avec un remplissage uni">
            <a:extLst>
              <a:ext uri="{FF2B5EF4-FFF2-40B4-BE49-F238E27FC236}">
                <a16:creationId xmlns:a16="http://schemas.microsoft.com/office/drawing/2014/main" id="{05EAB841-18B6-2748-71E0-676709DDE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928500" y="-2846045"/>
            <a:ext cx="3180674" cy="1033484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E3B8D27B-6A7F-F6E1-1872-0719A13B9139}"/>
              </a:ext>
            </a:extLst>
          </p:cNvPr>
          <p:cNvSpPr txBox="1"/>
          <p:nvPr/>
        </p:nvSpPr>
        <p:spPr>
          <a:xfrm>
            <a:off x="7814931" y="2059714"/>
            <a:ext cx="1683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1"/>
                </a:solidFill>
              </a:rPr>
              <a:t>…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01D8D78-7CEA-24F0-07DD-B72D5FC5E4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7986" y="4310491"/>
            <a:ext cx="1632414" cy="17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0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90DC7-CF7E-4131-86BC-65F0E41A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721" y="228546"/>
            <a:ext cx="8343900" cy="594995"/>
          </a:xfrm>
        </p:spPr>
        <p:txBody>
          <a:bodyPr>
            <a:normAutofit/>
          </a:bodyPr>
          <a:lstStyle/>
          <a:p>
            <a:r>
              <a:rPr lang="fr-FR" sz="3000" dirty="0">
                <a:solidFill>
                  <a:srgbClr val="001B37"/>
                </a:solidFill>
              </a:rPr>
              <a:t>Plan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B83AC4-3BB8-4FD6-B425-9793FED8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A923-8AF6-414D-9EEC-A6C0E1674F26}" type="slidenum">
              <a:rPr lang="fr-FR" smtClean="0"/>
              <a:t>2</a:t>
            </a:fld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34EA6AC0-164B-428D-B8F1-B62B93BC338C}"/>
              </a:ext>
            </a:extLst>
          </p:cNvPr>
          <p:cNvGrpSpPr/>
          <p:nvPr/>
        </p:nvGrpSpPr>
        <p:grpSpPr>
          <a:xfrm>
            <a:off x="581025" y="1462501"/>
            <a:ext cx="7924407" cy="4785480"/>
            <a:chOff x="782083" y="1816509"/>
            <a:chExt cx="6812671" cy="3639668"/>
          </a:xfrm>
        </p:grpSpPr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69821E89-D01C-4127-9AAB-869FD968F9BB}"/>
                </a:ext>
              </a:extLst>
            </p:cNvPr>
            <p:cNvSpPr txBox="1"/>
            <p:nvPr/>
          </p:nvSpPr>
          <p:spPr>
            <a:xfrm>
              <a:off x="6096100" y="4805707"/>
              <a:ext cx="1420127" cy="650470"/>
            </a:xfrm>
            <a:prstGeom prst="rect">
              <a:avLst/>
            </a:prstGeom>
            <a:noFill/>
          </p:spPr>
          <p:txBody>
            <a:bodyPr wrap="square" lIns="78131" tIns="39066" rIns="78131" bIns="39066" rtlCol="0" anchor="b">
              <a:noAutofit/>
            </a:bodyPr>
            <a:lstStyle/>
            <a:p>
              <a:pPr algn="ctr" defTabSz="7819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b="1" dirty="0">
                  <a:solidFill>
                    <a:srgbClr val="00ABB5"/>
                  </a:solidFill>
                  <a:latin typeface="+mj-lt"/>
                  <a:ea typeface="Calibri" charset="0"/>
                  <a:cs typeface="Calibri" charset="0"/>
                </a:rPr>
                <a:t>Quelques chiffres</a:t>
              </a:r>
              <a:endParaRPr lang="fr-FR" dirty="0">
                <a:solidFill>
                  <a:srgbClr val="00ABB5"/>
                </a:solidFill>
                <a:latin typeface="+mj-lt"/>
                <a:ea typeface="Calibri" charset="0"/>
                <a:cs typeface="Calibri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6D8E82-7A42-41A9-A377-8A08226A0938}"/>
                </a:ext>
              </a:extLst>
            </p:cNvPr>
            <p:cNvSpPr/>
            <p:nvPr/>
          </p:nvSpPr>
          <p:spPr>
            <a:xfrm>
              <a:off x="849410" y="3615653"/>
              <a:ext cx="6745344" cy="242443"/>
            </a:xfrm>
            <a:prstGeom prst="rect">
              <a:avLst/>
            </a:prstGeom>
            <a:gradFill flip="none" rotWithShape="1">
              <a:gsLst>
                <a:gs pos="0">
                  <a:srgbClr val="00366E"/>
                </a:gs>
                <a:gs pos="100000">
                  <a:srgbClr val="00ABB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3FB04D2E-8D02-4E49-9FD5-BABBA0FF4B78}"/>
                </a:ext>
              </a:extLst>
            </p:cNvPr>
            <p:cNvSpPr/>
            <p:nvPr/>
          </p:nvSpPr>
          <p:spPr bwMode="auto">
            <a:xfrm>
              <a:off x="1257844" y="3335683"/>
              <a:ext cx="802382" cy="802382"/>
            </a:xfrm>
            <a:prstGeom prst="ellipse">
              <a:avLst/>
            </a:prstGeom>
            <a:solidFill>
              <a:srgbClr val="00366E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42988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0"/>
                <a:cs typeface="Segoe UI" panose="020B0502040204020203" pitchFamily="34" charset="0"/>
              </a:endParaRPr>
            </a:p>
          </p:txBody>
        </p: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8A46BC6E-6C54-43D2-93A9-64D494EA772F}"/>
                </a:ext>
              </a:extLst>
            </p:cNvPr>
            <p:cNvCxnSpPr/>
            <p:nvPr/>
          </p:nvCxnSpPr>
          <p:spPr bwMode="auto">
            <a:xfrm>
              <a:off x="1659035" y="2536966"/>
              <a:ext cx="0" cy="871537"/>
            </a:xfrm>
            <a:prstGeom prst="line">
              <a:avLst/>
            </a:prstGeom>
            <a:noFill/>
            <a:ln w="22225" cap="flat" cmpd="sng" algn="ctr">
              <a:solidFill>
                <a:srgbClr val="00366E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8E08586C-F23C-4DB7-9B41-23311C51A0FC}"/>
                </a:ext>
              </a:extLst>
            </p:cNvPr>
            <p:cNvSpPr/>
            <p:nvPr/>
          </p:nvSpPr>
          <p:spPr bwMode="auto">
            <a:xfrm>
              <a:off x="1612392" y="2517796"/>
              <a:ext cx="93286" cy="93286"/>
            </a:xfrm>
            <a:prstGeom prst="ellipse">
              <a:avLst/>
            </a:prstGeom>
            <a:solidFill>
              <a:srgbClr val="00366E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42988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0F17DCA3-C025-4F4A-A98D-E86F280E5DB1}"/>
                </a:ext>
              </a:extLst>
            </p:cNvPr>
            <p:cNvSpPr/>
            <p:nvPr/>
          </p:nvSpPr>
          <p:spPr bwMode="auto">
            <a:xfrm>
              <a:off x="3056195" y="3335683"/>
              <a:ext cx="802382" cy="802382"/>
            </a:xfrm>
            <a:prstGeom prst="ellipse">
              <a:avLst/>
            </a:prstGeom>
            <a:solidFill>
              <a:srgbClr val="00698E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42988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0"/>
                <a:cs typeface="Segoe UI" panose="020B0502040204020203" pitchFamily="34" charset="0"/>
              </a:endParaRPr>
            </a:p>
          </p:txBody>
        </p: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813837AA-8CFE-48C1-8755-25CCEA15828C}"/>
                </a:ext>
              </a:extLst>
            </p:cNvPr>
            <p:cNvCxnSpPr/>
            <p:nvPr/>
          </p:nvCxnSpPr>
          <p:spPr bwMode="auto">
            <a:xfrm>
              <a:off x="3457386" y="4011393"/>
              <a:ext cx="0" cy="871537"/>
            </a:xfrm>
            <a:prstGeom prst="line">
              <a:avLst/>
            </a:prstGeom>
            <a:noFill/>
            <a:ln w="22225" cap="flat" cmpd="sng" algn="ctr">
              <a:solidFill>
                <a:srgbClr val="00698E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10B40034-8B78-48C6-8515-FD2D9CB7C87D}"/>
                </a:ext>
              </a:extLst>
            </p:cNvPr>
            <p:cNvSpPr/>
            <p:nvPr/>
          </p:nvSpPr>
          <p:spPr bwMode="auto">
            <a:xfrm>
              <a:off x="3410743" y="4836287"/>
              <a:ext cx="93286" cy="93286"/>
            </a:xfrm>
            <a:prstGeom prst="ellipse">
              <a:avLst/>
            </a:prstGeom>
            <a:solidFill>
              <a:srgbClr val="00698E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42988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4D4A757A-83EA-45AE-A2C9-5A8972E7BFF0}"/>
                </a:ext>
              </a:extLst>
            </p:cNvPr>
            <p:cNvSpPr/>
            <p:nvPr/>
          </p:nvSpPr>
          <p:spPr bwMode="auto">
            <a:xfrm>
              <a:off x="4788615" y="3335683"/>
              <a:ext cx="802382" cy="802382"/>
            </a:xfrm>
            <a:prstGeom prst="ellipse">
              <a:avLst/>
            </a:prstGeom>
            <a:solidFill>
              <a:srgbClr val="008BA1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42988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0"/>
                <a:cs typeface="Segoe UI" panose="020B0502040204020203" pitchFamily="34" charset="0"/>
              </a:endParaRPr>
            </a:p>
          </p:txBody>
        </p: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B6263D64-A4F3-4BB2-8687-C370260FB0FF}"/>
                </a:ext>
              </a:extLst>
            </p:cNvPr>
            <p:cNvCxnSpPr/>
            <p:nvPr/>
          </p:nvCxnSpPr>
          <p:spPr bwMode="auto">
            <a:xfrm>
              <a:off x="5189806" y="2505640"/>
              <a:ext cx="0" cy="871537"/>
            </a:xfrm>
            <a:prstGeom prst="line">
              <a:avLst/>
            </a:prstGeom>
            <a:noFill/>
            <a:ln w="22225" cap="flat" cmpd="sng" algn="ctr">
              <a:solidFill>
                <a:srgbClr val="008BA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9A3AB96E-062A-47A6-9A8D-382FBAC27F21}"/>
                </a:ext>
              </a:extLst>
            </p:cNvPr>
            <p:cNvSpPr/>
            <p:nvPr/>
          </p:nvSpPr>
          <p:spPr bwMode="auto">
            <a:xfrm>
              <a:off x="5143163" y="2475122"/>
              <a:ext cx="93286" cy="93286"/>
            </a:xfrm>
            <a:prstGeom prst="ellipse">
              <a:avLst/>
            </a:prstGeom>
            <a:solidFill>
              <a:srgbClr val="008BA1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42988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E9BB1B77-2693-4320-834D-E5996BF875E3}"/>
                </a:ext>
              </a:extLst>
            </p:cNvPr>
            <p:cNvSpPr/>
            <p:nvPr/>
          </p:nvSpPr>
          <p:spPr bwMode="auto">
            <a:xfrm>
              <a:off x="6404974" y="3335683"/>
              <a:ext cx="802382" cy="802382"/>
            </a:xfrm>
            <a:prstGeom prst="ellipse">
              <a:avLst/>
            </a:prstGeom>
            <a:solidFill>
              <a:srgbClr val="00A2B0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42988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0"/>
                <a:cs typeface="Segoe UI" panose="020B0502040204020203" pitchFamily="34" charset="0"/>
              </a:endParaRPr>
            </a:p>
          </p:txBody>
        </p: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B8EB35C7-0608-4C2C-818E-B6E06FAE97C2}"/>
                </a:ext>
              </a:extLst>
            </p:cNvPr>
            <p:cNvCxnSpPr/>
            <p:nvPr/>
          </p:nvCxnSpPr>
          <p:spPr bwMode="auto">
            <a:xfrm>
              <a:off x="6806165" y="4023852"/>
              <a:ext cx="0" cy="871537"/>
            </a:xfrm>
            <a:prstGeom prst="line">
              <a:avLst/>
            </a:prstGeom>
            <a:noFill/>
            <a:ln w="22225" cap="flat" cmpd="sng" algn="ctr">
              <a:solidFill>
                <a:srgbClr val="00A2B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660BAE87-6F3D-438B-BA58-C0EC902204B1}"/>
                </a:ext>
              </a:extLst>
            </p:cNvPr>
            <p:cNvSpPr/>
            <p:nvPr/>
          </p:nvSpPr>
          <p:spPr bwMode="auto">
            <a:xfrm>
              <a:off x="6759522" y="4856862"/>
              <a:ext cx="93286" cy="93286"/>
            </a:xfrm>
            <a:prstGeom prst="ellipse">
              <a:avLst/>
            </a:prstGeom>
            <a:solidFill>
              <a:srgbClr val="00A2B0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42988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0"/>
                <a:cs typeface="Segoe UI" panose="020B0502040204020203" pitchFamily="34" charset="0"/>
              </a:endParaRP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BA3D2295-F696-4209-88F9-2E6544631717}"/>
                </a:ext>
              </a:extLst>
            </p:cNvPr>
            <p:cNvSpPr txBox="1"/>
            <p:nvPr/>
          </p:nvSpPr>
          <p:spPr>
            <a:xfrm>
              <a:off x="782083" y="1819820"/>
              <a:ext cx="1771647" cy="725226"/>
            </a:xfrm>
            <a:prstGeom prst="rect">
              <a:avLst/>
            </a:prstGeom>
            <a:noFill/>
          </p:spPr>
          <p:txBody>
            <a:bodyPr wrap="square" lIns="78131" tIns="39066" rIns="78131" bIns="39066" rtlCol="0" anchor="b">
              <a:noAutofit/>
            </a:bodyPr>
            <a:lstStyle/>
            <a:p>
              <a:pPr algn="ctr" defTabSz="7819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b="1" dirty="0">
                  <a:solidFill>
                    <a:srgbClr val="02356F"/>
                  </a:solidFill>
                  <a:latin typeface="+mj-lt"/>
                  <a:ea typeface="Calibri" charset="0"/>
                  <a:cs typeface="Calibri" charset="0"/>
                </a:rPr>
                <a:t>Présentation et missions de CNRS Innovation</a:t>
              </a: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53447EBC-FFA2-4AAB-93A1-BFF81AF93DEA}"/>
                </a:ext>
              </a:extLst>
            </p:cNvPr>
            <p:cNvSpPr txBox="1"/>
            <p:nvPr/>
          </p:nvSpPr>
          <p:spPr>
            <a:xfrm>
              <a:off x="2566911" y="4901670"/>
              <a:ext cx="1773125" cy="509782"/>
            </a:xfrm>
            <a:prstGeom prst="rect">
              <a:avLst/>
            </a:prstGeom>
            <a:noFill/>
          </p:spPr>
          <p:txBody>
            <a:bodyPr wrap="square" lIns="78131" tIns="39066" rIns="78131" bIns="39066" rtlCol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b="1" dirty="0">
                  <a:solidFill>
                    <a:srgbClr val="00698E"/>
                  </a:solidFill>
                  <a:latin typeface="+mj-lt"/>
                  <a:ea typeface="Calibri" charset="0"/>
                  <a:cs typeface="Calibri" charset="0"/>
                </a:rPr>
                <a:t>Panorama des entreprises CNRS</a:t>
              </a: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669F71DF-29C3-48FF-90BB-8BE5F3252F3D}"/>
                </a:ext>
              </a:extLst>
            </p:cNvPr>
            <p:cNvSpPr txBox="1"/>
            <p:nvPr/>
          </p:nvSpPr>
          <p:spPr>
            <a:xfrm>
              <a:off x="4132644" y="1816509"/>
              <a:ext cx="2133125" cy="693320"/>
            </a:xfrm>
            <a:prstGeom prst="rect">
              <a:avLst/>
            </a:prstGeom>
            <a:noFill/>
          </p:spPr>
          <p:txBody>
            <a:bodyPr wrap="square" lIns="78131" tIns="39066" rIns="78131" bIns="39066" rtlCol="0">
              <a:noAutofit/>
            </a:bodyPr>
            <a:lstStyle/>
            <a:p>
              <a:pPr algn="ctr" defTabSz="7819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b="1" dirty="0">
                  <a:solidFill>
                    <a:srgbClr val="00A2B0"/>
                  </a:solidFill>
                  <a:latin typeface="+mj-lt"/>
                  <a:ea typeface="Calibri" charset="0"/>
                  <a:cs typeface="Calibri" charset="0"/>
                </a:rPr>
                <a:t>Accompagnement</a:t>
              </a:r>
            </a:p>
            <a:p>
              <a:pPr algn="ctr" defTabSz="7819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b="1" dirty="0">
                  <a:solidFill>
                    <a:srgbClr val="00A2B0"/>
                  </a:solidFill>
                  <a:latin typeface="+mj-lt"/>
                  <a:ea typeface="Calibri" charset="0"/>
                  <a:cs typeface="Calibri" charset="0"/>
                </a:rPr>
                <a:t>à la création d’entreprise</a:t>
              </a:r>
            </a:p>
          </p:txBody>
        </p:sp>
        <p:pic>
          <p:nvPicPr>
            <p:cNvPr id="7" name="Image 6" descr="Une image contenant dessin, signe&#10;&#10;Description générée automatiquement">
              <a:extLst>
                <a:ext uri="{FF2B5EF4-FFF2-40B4-BE49-F238E27FC236}">
                  <a16:creationId xmlns:a16="http://schemas.microsoft.com/office/drawing/2014/main" id="{CDAA5D93-E79A-4A0E-9D2E-1AD4AEA95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895" y="3382734"/>
              <a:ext cx="708280" cy="708280"/>
            </a:xfrm>
            <a:prstGeom prst="rect">
              <a:avLst/>
            </a:prstGeom>
          </p:spPr>
        </p:pic>
        <p:pic>
          <p:nvPicPr>
            <p:cNvPr id="10" name="Image 9" descr="Une image contenant pièce&#10;&#10;Description générée automatiquement">
              <a:extLst>
                <a:ext uri="{FF2B5EF4-FFF2-40B4-BE49-F238E27FC236}">
                  <a16:creationId xmlns:a16="http://schemas.microsoft.com/office/drawing/2014/main" id="{E6210D41-918B-4664-9DDF-48D47F4AA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786" y="3382274"/>
              <a:ext cx="709200" cy="70920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1F7A616-84FD-4445-A95C-AA280A6AD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206" y="3382274"/>
              <a:ext cx="709200" cy="709200"/>
            </a:xfrm>
            <a:prstGeom prst="rect">
              <a:avLst/>
            </a:prstGeom>
          </p:spPr>
        </p:pic>
        <p:pic>
          <p:nvPicPr>
            <p:cNvPr id="14" name="Image 13" descr="Une image contenant dessin, signe&#10;&#10;Description générée automatiquement">
              <a:extLst>
                <a:ext uri="{FF2B5EF4-FFF2-40B4-BE49-F238E27FC236}">
                  <a16:creationId xmlns:a16="http://schemas.microsoft.com/office/drawing/2014/main" id="{A2001524-384F-4A18-824E-C0F712EC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565" y="3382274"/>
              <a:ext cx="709200" cy="70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301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8B4138-C1A8-89E8-3C06-FDC3B819C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65156"/>
            <a:ext cx="8343900" cy="594995"/>
          </a:xfrm>
        </p:spPr>
        <p:txBody>
          <a:bodyPr/>
          <a:lstStyle/>
          <a:p>
            <a:r>
              <a:rPr lang="fr-FR" dirty="0"/>
              <a:t>Des questions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48C162-DE62-04B0-F4F3-D0C37A6A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A923-8AF6-414D-9EEC-A6C0E1674F26}" type="slidenum">
              <a:rPr lang="fr-FR" smtClean="0"/>
              <a:t>20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B0201-32D9-3523-DA5F-87A0A430D878}"/>
              </a:ext>
            </a:extLst>
          </p:cNvPr>
          <p:cNvSpPr/>
          <p:nvPr/>
        </p:nvSpPr>
        <p:spPr>
          <a:xfrm>
            <a:off x="1689051" y="4446922"/>
            <a:ext cx="5499751" cy="9233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12E117-C2DA-6FE1-A622-0D46BC54E83D}"/>
              </a:ext>
            </a:extLst>
          </p:cNvPr>
          <p:cNvSpPr txBox="1"/>
          <p:nvPr/>
        </p:nvSpPr>
        <p:spPr>
          <a:xfrm>
            <a:off x="2226250" y="4616199"/>
            <a:ext cx="4503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startup@cnrsinnovation.fr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43D5FC9-DFCE-0E2D-99A5-BB7980BFE818}"/>
              </a:ext>
            </a:extLst>
          </p:cNvPr>
          <p:cNvSpPr txBox="1"/>
          <p:nvPr/>
        </p:nvSpPr>
        <p:spPr>
          <a:xfrm>
            <a:off x="800100" y="1285013"/>
            <a:ext cx="7134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bg2"/>
                </a:solidFill>
              </a:rPr>
              <a:t>Un projet de création de start-up ?</a:t>
            </a:r>
          </a:p>
          <a:p>
            <a:endParaRPr lang="fr-FR" i="1" dirty="0">
              <a:solidFill>
                <a:schemeClr val="bg2"/>
              </a:solidFill>
            </a:endParaRPr>
          </a:p>
          <a:p>
            <a:endParaRPr lang="fr-FR" i="1" dirty="0">
              <a:solidFill>
                <a:schemeClr val="bg2"/>
              </a:solidFill>
            </a:endParaRPr>
          </a:p>
          <a:p>
            <a:endParaRPr lang="fr-FR" i="1" dirty="0">
              <a:solidFill>
                <a:schemeClr val="bg2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814148-6FF9-98CA-9DFE-AAFF1A87CE3F}"/>
              </a:ext>
            </a:extLst>
          </p:cNvPr>
          <p:cNvSpPr txBox="1"/>
          <p:nvPr/>
        </p:nvSpPr>
        <p:spPr>
          <a:xfrm>
            <a:off x="1553682" y="1632605"/>
            <a:ext cx="7134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i="1" dirty="0">
              <a:solidFill>
                <a:schemeClr val="bg2"/>
              </a:solidFill>
            </a:endParaRPr>
          </a:p>
          <a:p>
            <a:pPr algn="r"/>
            <a:r>
              <a:rPr lang="fr-FR" i="1" dirty="0">
                <a:solidFill>
                  <a:schemeClr val="bg2"/>
                </a:solidFill>
              </a:rPr>
              <a:t>Une question sur l’entrepreneuriat au CNRS ?</a:t>
            </a:r>
          </a:p>
          <a:p>
            <a:pPr algn="r"/>
            <a:endParaRPr lang="fr-FR" i="1" dirty="0">
              <a:solidFill>
                <a:schemeClr val="bg2"/>
              </a:solidFill>
            </a:endParaRPr>
          </a:p>
          <a:p>
            <a:pPr algn="r"/>
            <a:endParaRPr lang="fr-FR" i="1" dirty="0">
              <a:solidFill>
                <a:schemeClr val="bg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819E007-37F9-7E3F-3ED7-A0EAA4BDB55A}"/>
              </a:ext>
            </a:extLst>
          </p:cNvPr>
          <p:cNvSpPr txBox="1"/>
          <p:nvPr/>
        </p:nvSpPr>
        <p:spPr>
          <a:xfrm>
            <a:off x="1894116" y="2644384"/>
            <a:ext cx="516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2"/>
                </a:solidFill>
              </a:rPr>
              <a:t>N’hésitez pas à nous écrire </a:t>
            </a:r>
          </a:p>
        </p:txBody>
      </p:sp>
      <p:pic>
        <p:nvPicPr>
          <p:cNvPr id="10" name="Graphique 9" descr="Adresse de courrier avec un remplissage uni">
            <a:extLst>
              <a:ext uri="{FF2B5EF4-FFF2-40B4-BE49-F238E27FC236}">
                <a16:creationId xmlns:a16="http://schemas.microsoft.com/office/drawing/2014/main" id="{739E3EC9-3F26-229F-614B-D4014D338A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0627" y="3212244"/>
            <a:ext cx="914400" cy="9144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AB2809C-AE6C-8107-F393-F63102179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686" y="5661179"/>
            <a:ext cx="1354627" cy="85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46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BE2F1C-97B3-3A86-AAEB-32D70944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A923-8AF6-414D-9EEC-A6C0E1674F26}" type="slidenum">
              <a:rPr lang="fr-FR" smtClean="0"/>
              <a:t>21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BA49DD-2A61-0D95-56DC-F2195B78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2458003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eau, homme, vague, équitation&#10;&#10;Description générée automatiquement">
            <a:extLst>
              <a:ext uri="{FF2B5EF4-FFF2-40B4-BE49-F238E27FC236}">
                <a16:creationId xmlns:a16="http://schemas.microsoft.com/office/drawing/2014/main" id="{8A1E3219-39A8-4865-9D6F-9249D5CAC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3" t="17665" r="18293" b="1099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87C2256-DEB2-4F83-8780-581F8A27AEC3}"/>
              </a:ext>
            </a:extLst>
          </p:cNvPr>
          <p:cNvSpPr/>
          <p:nvPr/>
        </p:nvSpPr>
        <p:spPr>
          <a:xfrm>
            <a:off x="350520" y="259080"/>
            <a:ext cx="8442960" cy="633984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D8A335-4719-4C61-B660-2033BA20BE74}"/>
              </a:ext>
            </a:extLst>
          </p:cNvPr>
          <p:cNvSpPr/>
          <p:nvPr/>
        </p:nvSpPr>
        <p:spPr>
          <a:xfrm>
            <a:off x="457200" y="5184700"/>
            <a:ext cx="8229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startup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is a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temporary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organization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formed to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search</a:t>
            </a:r>
            <a:r>
              <a:rPr lang="en-US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for a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repeatable and scalable business model.”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Steve Blank</a:t>
            </a:r>
            <a:endParaRPr lang="fr-F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4B977E-83C4-4FBB-AFC4-BB733EBA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A923-8AF6-414D-9EEC-A6C0E1674F26}" type="slidenum">
              <a:rPr lang="fr-FR" smtClean="0">
                <a:solidFill>
                  <a:schemeClr val="bg1"/>
                </a:solidFill>
              </a:rPr>
              <a:t>22</a:t>
            </a:fld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73A2898C-CAD4-4663-9E34-FBB942C57CA4}"/>
              </a:ext>
            </a:extLst>
          </p:cNvPr>
          <p:cNvSpPr/>
          <p:nvPr/>
        </p:nvSpPr>
        <p:spPr>
          <a:xfrm>
            <a:off x="151602" y="1463566"/>
            <a:ext cx="2820497" cy="1983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928FBD4-19CF-4F77-A2E3-54B2A908696D}"/>
              </a:ext>
            </a:extLst>
          </p:cNvPr>
          <p:cNvSpPr/>
          <p:nvPr/>
        </p:nvSpPr>
        <p:spPr>
          <a:xfrm>
            <a:off x="5984229" y="1517136"/>
            <a:ext cx="2891046" cy="2031326"/>
          </a:xfrm>
          <a:prstGeom prst="rect">
            <a:avLst/>
          </a:prstGeom>
          <a:solidFill>
            <a:srgbClr val="009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B80A43-72F5-4CB3-8B25-CE9B2191CBCC}"/>
              </a:ext>
            </a:extLst>
          </p:cNvPr>
          <p:cNvSpPr/>
          <p:nvPr/>
        </p:nvSpPr>
        <p:spPr>
          <a:xfrm>
            <a:off x="3066691" y="1529662"/>
            <a:ext cx="2820542" cy="2031326"/>
          </a:xfrm>
          <a:prstGeom prst="rect">
            <a:avLst/>
          </a:prstGeom>
          <a:solidFill>
            <a:srgbClr val="007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16D02F-8951-4A8A-81EC-865A3949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Process de sélection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DD79FB-23EE-4ADA-ADA4-9DAF3A0A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A923-8AF6-414D-9EEC-A6C0E1674F26}" type="slidenum">
              <a:rPr lang="fr-FR" smtClean="0"/>
              <a:t>23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5CF1436-8A51-4FC0-8278-170DBBCCA7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323" y="2415836"/>
            <a:ext cx="945722" cy="1005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AFBDA4-EF75-4F74-801E-35D2E09662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2522" y="2031575"/>
            <a:ext cx="1405129" cy="138278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B38B058-3E06-4DBD-B6E5-F8AF071CD197}"/>
              </a:ext>
            </a:extLst>
          </p:cNvPr>
          <p:cNvSpPr txBox="1"/>
          <p:nvPr/>
        </p:nvSpPr>
        <p:spPr>
          <a:xfrm>
            <a:off x="390482" y="1784049"/>
            <a:ext cx="234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Candidature sur le site de CNRS Innovation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C36D1A7-6040-4D2F-83A7-4518C2E0181B}"/>
              </a:ext>
            </a:extLst>
          </p:cNvPr>
          <p:cNvSpPr txBox="1"/>
          <p:nvPr/>
        </p:nvSpPr>
        <p:spPr>
          <a:xfrm>
            <a:off x="3212314" y="1617051"/>
            <a:ext cx="245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Comité de pré-sélection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4A8A1CF-B5A6-4063-BBE9-B6159F68557F}"/>
              </a:ext>
            </a:extLst>
          </p:cNvPr>
          <p:cNvSpPr txBox="1"/>
          <p:nvPr/>
        </p:nvSpPr>
        <p:spPr>
          <a:xfrm>
            <a:off x="6407153" y="1604525"/>
            <a:ext cx="234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Comité de sélection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5164733-358D-496A-8ACD-5B2ECFDEBF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3080" y="1959931"/>
            <a:ext cx="1473343" cy="14556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82853D-420B-4AD5-AB70-B47A3947526E}"/>
              </a:ext>
            </a:extLst>
          </p:cNvPr>
          <p:cNvSpPr/>
          <p:nvPr/>
        </p:nvSpPr>
        <p:spPr>
          <a:xfrm>
            <a:off x="3066691" y="3560987"/>
            <a:ext cx="2808016" cy="3114765"/>
          </a:xfrm>
          <a:prstGeom prst="rect">
            <a:avLst/>
          </a:prstGeom>
          <a:solidFill>
            <a:srgbClr val="006B8F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fr-FR" sz="1200" b="1" u="sng" kern="0">
              <a:solidFill>
                <a:srgbClr val="003E54"/>
              </a:solidFill>
              <a:latin typeface="+mj-lt"/>
              <a:ea typeface="Verdana" panose="020B0604030504040204" pitchFamily="34" charset="0"/>
              <a:cs typeface="Calibri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6F35BF-1AC2-4340-A576-2761403289D4}"/>
              </a:ext>
            </a:extLst>
          </p:cNvPr>
          <p:cNvSpPr txBox="1"/>
          <p:nvPr/>
        </p:nvSpPr>
        <p:spPr>
          <a:xfrm>
            <a:off x="3029113" y="3603615"/>
            <a:ext cx="29734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kern="0" dirty="0">
                <a:solidFill>
                  <a:srgbClr val="003E54"/>
                </a:solidFill>
                <a:ea typeface="Verdana" panose="020B0604030504040204" pitchFamily="34" charset="0"/>
                <a:cs typeface="Calibri" charset="0"/>
              </a:rPr>
              <a:t>Composition</a:t>
            </a:r>
            <a:r>
              <a:rPr lang="fr-FR" sz="1400" kern="0" dirty="0">
                <a:solidFill>
                  <a:srgbClr val="003E54"/>
                </a:solidFill>
                <a:ea typeface="Verdana" panose="020B0604030504040204" pitchFamily="34" charset="0"/>
                <a:cs typeface="Calibri" charset="0"/>
              </a:rPr>
              <a:t>: CNRS Innovation (équipe start-up, directions CI, DG) / CNRS (1 représentant des instituts, 1 représentant des DR)</a:t>
            </a:r>
          </a:p>
          <a:p>
            <a:endParaRPr lang="fr-FR" sz="1400" kern="0" dirty="0">
              <a:solidFill>
                <a:srgbClr val="003E54"/>
              </a:solidFill>
              <a:ea typeface="Verdana" panose="020B0604030504040204" pitchFamily="34" charset="0"/>
              <a:cs typeface="Calibri" charset="0"/>
            </a:endParaRPr>
          </a:p>
          <a:p>
            <a:r>
              <a:rPr lang="fr-FR" sz="1400" b="1" u="sng" kern="0" dirty="0">
                <a:solidFill>
                  <a:srgbClr val="003E54"/>
                </a:solidFill>
                <a:ea typeface="Verdana" panose="020B0604030504040204" pitchFamily="34" charset="0"/>
                <a:cs typeface="Calibri" charset="0"/>
              </a:rPr>
              <a:t>Format</a:t>
            </a:r>
            <a:r>
              <a:rPr lang="fr-FR" sz="1400" kern="0" dirty="0">
                <a:solidFill>
                  <a:srgbClr val="003E54"/>
                </a:solidFill>
                <a:ea typeface="Verdana" panose="020B0604030504040204" pitchFamily="34" charset="0"/>
                <a:cs typeface="Calibri" charset="0"/>
              </a:rPr>
              <a:t>: Echange interne sur les candidatures</a:t>
            </a:r>
          </a:p>
          <a:p>
            <a:endParaRPr lang="fr-FR" sz="1400" kern="0" dirty="0">
              <a:solidFill>
                <a:srgbClr val="003E54"/>
              </a:solidFill>
              <a:ea typeface="Verdana" panose="020B0604030504040204" pitchFamily="34" charset="0"/>
              <a:cs typeface="Calibri" charset="0"/>
            </a:endParaRPr>
          </a:p>
          <a:p>
            <a:r>
              <a:rPr lang="fr-FR" sz="1400" b="1" u="sng" kern="0" dirty="0">
                <a:solidFill>
                  <a:srgbClr val="003E54"/>
                </a:solidFill>
                <a:ea typeface="Verdana" panose="020B0604030504040204" pitchFamily="34" charset="0"/>
                <a:cs typeface="Calibri" charset="0"/>
              </a:rPr>
              <a:t>Sélection</a:t>
            </a:r>
            <a:r>
              <a:rPr lang="fr-FR" sz="1400" kern="0" dirty="0">
                <a:solidFill>
                  <a:srgbClr val="003E54"/>
                </a:solidFill>
                <a:ea typeface="Verdana" panose="020B0604030504040204" pitchFamily="34" charset="0"/>
                <a:cs typeface="Calibri" charset="0"/>
              </a:rPr>
              <a:t>: ~ 20 projets</a:t>
            </a:r>
          </a:p>
          <a:p>
            <a:endParaRPr lang="fr-FR" sz="1400" kern="0" dirty="0">
              <a:solidFill>
                <a:srgbClr val="003E54"/>
              </a:solidFill>
              <a:ea typeface="Verdana" panose="020B0604030504040204" pitchFamily="34" charset="0"/>
              <a:cs typeface="Calibri" charset="0"/>
            </a:endParaRPr>
          </a:p>
          <a:p>
            <a:r>
              <a:rPr lang="fr-FR" sz="1400" b="1" u="sng" kern="0" dirty="0">
                <a:solidFill>
                  <a:srgbClr val="003E54"/>
                </a:solidFill>
                <a:ea typeface="Verdana" panose="020B0604030504040204" pitchFamily="34" charset="0"/>
                <a:cs typeface="Calibri" charset="0"/>
              </a:rPr>
              <a:t>Objectif:</a:t>
            </a:r>
            <a:r>
              <a:rPr lang="fr-FR" sz="1400" kern="0" dirty="0">
                <a:solidFill>
                  <a:srgbClr val="003E54"/>
                </a:solidFill>
                <a:ea typeface="Verdana" panose="020B0604030504040204" pitchFamily="34" charset="0"/>
                <a:cs typeface="Calibri" charset="0"/>
              </a:rPr>
              <a:t> évaluer la maturité technologique, la qualité scientifique et l’adéquation avec le programme RISE</a:t>
            </a:r>
            <a:endParaRPr lang="fr-FR" sz="1400" b="1" u="sng" kern="0" dirty="0">
              <a:solidFill>
                <a:srgbClr val="003E54"/>
              </a:solidFill>
              <a:ea typeface="Verdana" panose="020B0604030504040204" pitchFamily="34" charset="0"/>
              <a:cs typeface="Calibri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CBB8CB2-C4A9-4CC8-85F1-E95FF41880D8}"/>
              </a:ext>
            </a:extLst>
          </p:cNvPr>
          <p:cNvSpPr/>
          <p:nvPr/>
        </p:nvSpPr>
        <p:spPr>
          <a:xfrm>
            <a:off x="5995022" y="3522264"/>
            <a:ext cx="2880253" cy="3153488"/>
          </a:xfrm>
          <a:prstGeom prst="rect">
            <a:avLst/>
          </a:prstGeom>
          <a:solidFill>
            <a:srgbClr val="0090A5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fr-FR" sz="1200" b="1" u="sng" kern="0">
              <a:solidFill>
                <a:srgbClr val="006B7A"/>
              </a:solidFill>
              <a:latin typeface="+mj-lt"/>
              <a:ea typeface="Verdana" panose="020B0604030504040204" pitchFamily="34" charset="0"/>
              <a:cs typeface="Calibri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BBFE64BC-D41C-4778-878F-8E3C231DF237}"/>
              </a:ext>
            </a:extLst>
          </p:cNvPr>
          <p:cNvSpPr txBox="1"/>
          <p:nvPr/>
        </p:nvSpPr>
        <p:spPr>
          <a:xfrm>
            <a:off x="5965031" y="3573513"/>
            <a:ext cx="3003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kern="0" dirty="0">
                <a:solidFill>
                  <a:srgbClr val="006B7A"/>
                </a:solidFill>
                <a:ea typeface="Verdana" panose="020B0604030504040204" pitchFamily="34" charset="0"/>
                <a:cs typeface="Calibri" charset="0"/>
              </a:rPr>
              <a:t>Composition</a:t>
            </a:r>
            <a:r>
              <a:rPr lang="fr-FR" sz="1400" kern="0" dirty="0">
                <a:solidFill>
                  <a:srgbClr val="006B7A"/>
                </a:solidFill>
                <a:ea typeface="Verdana" panose="020B0604030504040204" pitchFamily="34" charset="0"/>
                <a:cs typeface="Calibri" charset="0"/>
              </a:rPr>
              <a:t>: CNRS Innovation (DG) / CNRS (DGDI) + écosystème start-up (incubateurs, entrepreneurs CNRS, </a:t>
            </a:r>
            <a:r>
              <a:rPr lang="fr-FR" sz="1400" kern="0" dirty="0" err="1">
                <a:solidFill>
                  <a:srgbClr val="006B7A"/>
                </a:solidFill>
                <a:ea typeface="Verdana" panose="020B0604030504040204" pitchFamily="34" charset="0"/>
                <a:cs typeface="Calibri" charset="0"/>
              </a:rPr>
              <a:t>alumnis</a:t>
            </a:r>
            <a:r>
              <a:rPr lang="fr-FR" sz="1400" kern="0" dirty="0">
                <a:solidFill>
                  <a:srgbClr val="006B7A"/>
                </a:solidFill>
                <a:ea typeface="Verdana" panose="020B0604030504040204" pitchFamily="34" charset="0"/>
                <a:cs typeface="Calibri" charset="0"/>
              </a:rPr>
              <a:t> RISE, fonds d’investissement)</a:t>
            </a:r>
          </a:p>
          <a:p>
            <a:br>
              <a:rPr lang="fr-FR" sz="1400" kern="0" dirty="0">
                <a:solidFill>
                  <a:srgbClr val="006B7A"/>
                </a:solidFill>
                <a:ea typeface="Verdana" panose="020B0604030504040204" pitchFamily="34" charset="0"/>
                <a:cs typeface="Calibri" charset="0"/>
              </a:rPr>
            </a:br>
            <a:r>
              <a:rPr lang="fr-FR" sz="1400" b="1" u="sng" kern="0" dirty="0">
                <a:solidFill>
                  <a:srgbClr val="006B7A"/>
                </a:solidFill>
                <a:ea typeface="Verdana" panose="020B0604030504040204" pitchFamily="34" charset="0"/>
                <a:cs typeface="Calibri" charset="0"/>
              </a:rPr>
              <a:t>Format</a:t>
            </a:r>
            <a:r>
              <a:rPr lang="fr-FR" sz="1400" kern="0" dirty="0">
                <a:solidFill>
                  <a:srgbClr val="006B7A"/>
                </a:solidFill>
                <a:ea typeface="Verdana" panose="020B0604030504040204" pitchFamily="34" charset="0"/>
                <a:cs typeface="Calibri" charset="0"/>
              </a:rPr>
              <a:t>: Présentation du projet par le porteur + Q/R</a:t>
            </a:r>
          </a:p>
          <a:p>
            <a:endParaRPr lang="fr-FR" sz="1400" kern="0" dirty="0">
              <a:solidFill>
                <a:srgbClr val="006B7A"/>
              </a:solidFill>
              <a:ea typeface="Verdana" panose="020B0604030504040204" pitchFamily="34" charset="0"/>
              <a:cs typeface="Calibri" charset="0"/>
            </a:endParaRPr>
          </a:p>
          <a:p>
            <a:r>
              <a:rPr lang="fr-FR" sz="1400" b="1" u="sng" kern="0" dirty="0">
                <a:solidFill>
                  <a:srgbClr val="006B7A"/>
                </a:solidFill>
                <a:ea typeface="Verdana" panose="020B0604030504040204" pitchFamily="34" charset="0"/>
                <a:cs typeface="Calibri" charset="0"/>
              </a:rPr>
              <a:t>Sélection</a:t>
            </a:r>
            <a:r>
              <a:rPr lang="fr-FR" sz="1400" kern="0" dirty="0">
                <a:solidFill>
                  <a:srgbClr val="006B7A"/>
                </a:solidFill>
                <a:ea typeface="Verdana" panose="020B0604030504040204" pitchFamily="34" charset="0"/>
                <a:cs typeface="Calibri" charset="0"/>
              </a:rPr>
              <a:t>: ~ 15 projets</a:t>
            </a:r>
          </a:p>
          <a:p>
            <a:endParaRPr lang="fr-FR" sz="1400" kern="0" dirty="0">
              <a:solidFill>
                <a:srgbClr val="006B7A"/>
              </a:solidFill>
              <a:ea typeface="Verdana" panose="020B0604030504040204" pitchFamily="34" charset="0"/>
              <a:cs typeface="Calibri" charset="0"/>
            </a:endParaRPr>
          </a:p>
          <a:p>
            <a:r>
              <a:rPr lang="fr-FR" sz="1400" b="1" u="sng" kern="0" dirty="0">
                <a:solidFill>
                  <a:srgbClr val="006B7A"/>
                </a:solidFill>
                <a:ea typeface="Verdana" panose="020B0604030504040204" pitchFamily="34" charset="0"/>
                <a:cs typeface="Calibri" charset="0"/>
              </a:rPr>
              <a:t>Objectifs: </a:t>
            </a:r>
            <a:r>
              <a:rPr lang="fr-FR" sz="1400" kern="0" dirty="0">
                <a:solidFill>
                  <a:srgbClr val="006B7A"/>
                </a:solidFill>
                <a:ea typeface="Verdana" panose="020B0604030504040204" pitchFamily="34" charset="0"/>
                <a:cs typeface="Calibri" charset="0"/>
              </a:rPr>
              <a:t>évaluer le potentiel de création de valeur du projet de startup, les besoins en accompagnement et la </a:t>
            </a:r>
            <a:r>
              <a:rPr lang="fr-FR" sz="1400" kern="0" dirty="0" err="1">
                <a:solidFill>
                  <a:srgbClr val="006B7A"/>
                </a:solidFill>
                <a:ea typeface="Verdana" panose="020B0604030504040204" pitchFamily="34" charset="0"/>
                <a:cs typeface="Calibri" charset="0"/>
              </a:rPr>
              <a:t>coachabilité</a:t>
            </a:r>
            <a:r>
              <a:rPr lang="fr-FR" sz="1400" kern="0" dirty="0">
                <a:solidFill>
                  <a:srgbClr val="006B7A"/>
                </a:solidFill>
                <a:ea typeface="Verdana" panose="020B0604030504040204" pitchFamily="34" charset="0"/>
                <a:cs typeface="Calibri" charset="0"/>
              </a:rPr>
              <a:t> de l’équipe</a:t>
            </a:r>
            <a:endParaRPr lang="fr-FR" sz="1400" b="1" u="sng" kern="0" dirty="0">
              <a:solidFill>
                <a:srgbClr val="006B7A"/>
              </a:solidFill>
              <a:ea typeface="Verdana" panose="020B0604030504040204" pitchFamily="34" charset="0"/>
              <a:cs typeface="Calibri" charset="0"/>
            </a:endParaRP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1FF226DF-1EBF-48E2-AA93-B7684EF23BD6}"/>
              </a:ext>
            </a:extLst>
          </p:cNvPr>
          <p:cNvSpPr/>
          <p:nvPr/>
        </p:nvSpPr>
        <p:spPr>
          <a:xfrm>
            <a:off x="1448725" y="3636450"/>
            <a:ext cx="279867" cy="409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C210A3D-843B-4E65-B182-7FF9FCEB47D9}"/>
              </a:ext>
            </a:extLst>
          </p:cNvPr>
          <p:cNvSpPr txBox="1"/>
          <p:nvPr/>
        </p:nvSpPr>
        <p:spPr>
          <a:xfrm>
            <a:off x="329792" y="4614963"/>
            <a:ext cx="2542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kern="0" dirty="0">
                <a:solidFill>
                  <a:schemeClr val="tx2"/>
                </a:solidFill>
                <a:ea typeface="Verdana" panose="020B0604030504040204" pitchFamily="34" charset="0"/>
                <a:cs typeface="Calibri" charset="0"/>
              </a:rPr>
              <a:t>Analyse des candidatures par l’équipe start-up de CNRS Innovation; </a:t>
            </a:r>
            <a:r>
              <a:rPr lang="fr-FR" sz="1400" kern="0" dirty="0">
                <a:solidFill>
                  <a:schemeClr val="tx2"/>
                </a:solidFill>
                <a:ea typeface="Verdana" panose="020B0604030504040204" pitchFamily="34" charset="0"/>
                <a:cs typeface="Calibri" charset="0"/>
              </a:rPr>
              <a:t>remontée infos instituts et DR; échanges SATT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FCDBFB77-EAEA-417C-A859-42366DC7B14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39" y="3934996"/>
            <a:ext cx="714721" cy="6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57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D9DF2C-346B-4F82-84E0-F9D40445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75" y="200003"/>
            <a:ext cx="6621317" cy="594995"/>
          </a:xfrm>
        </p:spPr>
        <p:txBody>
          <a:bodyPr>
            <a:normAutofit/>
          </a:bodyPr>
          <a:lstStyle/>
          <a:p>
            <a:r>
              <a:rPr lang="fr-FR" sz="3000" dirty="0">
                <a:solidFill>
                  <a:schemeClr val="tx2"/>
                </a:solidFill>
              </a:rPr>
              <a:t>4 axes d’accompagnement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5A42B1-3EE5-4D24-822C-0C40BD490BE2}"/>
              </a:ext>
            </a:extLst>
          </p:cNvPr>
          <p:cNvSpPr/>
          <p:nvPr/>
        </p:nvSpPr>
        <p:spPr>
          <a:xfrm>
            <a:off x="7123861" y="13666"/>
            <a:ext cx="198859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089318-3CDE-4ED3-81CC-59333385C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912" y="47719"/>
            <a:ext cx="1354627" cy="855528"/>
          </a:xfrm>
          <a:prstGeom prst="rect">
            <a:avLst/>
          </a:prstGeom>
        </p:spPr>
      </p:pic>
      <p:sp>
        <p:nvSpPr>
          <p:cNvPr id="82" name="ZoneTexte 81">
            <a:extLst>
              <a:ext uri="{FF2B5EF4-FFF2-40B4-BE49-F238E27FC236}">
                <a16:creationId xmlns:a16="http://schemas.microsoft.com/office/drawing/2014/main" id="{14CD6E04-634F-46FF-BC95-C161F16BF5BB}"/>
              </a:ext>
            </a:extLst>
          </p:cNvPr>
          <p:cNvSpPr txBox="1"/>
          <p:nvPr/>
        </p:nvSpPr>
        <p:spPr>
          <a:xfrm>
            <a:off x="178498" y="2415800"/>
            <a:ext cx="263284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rgbClr val="00366E"/>
                </a:solidFill>
              </a:rPr>
              <a:t>Dans les laboratoires</a:t>
            </a:r>
          </a:p>
          <a:p>
            <a:pPr algn="r"/>
            <a:endParaRPr lang="fr-FR" sz="700" dirty="0">
              <a:solidFill>
                <a:srgbClr val="00366E"/>
              </a:solidFill>
            </a:endParaRPr>
          </a:p>
          <a:p>
            <a:pPr algn="r"/>
            <a:r>
              <a:rPr lang="fr-FR" sz="1600" dirty="0">
                <a:solidFill>
                  <a:srgbClr val="00366E"/>
                </a:solidFill>
              </a:rPr>
              <a:t>Dans les régions</a:t>
            </a:r>
          </a:p>
          <a:p>
            <a:pPr algn="r"/>
            <a:endParaRPr lang="fr-FR" sz="700" dirty="0">
              <a:solidFill>
                <a:srgbClr val="00366E"/>
              </a:solidFill>
            </a:endParaRPr>
          </a:p>
          <a:p>
            <a:pPr algn="r"/>
            <a:r>
              <a:rPr lang="fr-FR" sz="1600" dirty="0">
                <a:solidFill>
                  <a:srgbClr val="00366E"/>
                </a:solidFill>
              </a:rPr>
              <a:t>Auprès des acteurs locaux</a:t>
            </a: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FB9F44AC-168B-4A62-A471-E7E935B1A788}"/>
              </a:ext>
            </a:extLst>
          </p:cNvPr>
          <p:cNvCxnSpPr>
            <a:cxnSpLocks/>
          </p:cNvCxnSpPr>
          <p:nvPr/>
        </p:nvCxnSpPr>
        <p:spPr>
          <a:xfrm flipH="1">
            <a:off x="138949" y="2277697"/>
            <a:ext cx="282906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>
            <a:extLst>
              <a:ext uri="{FF2B5EF4-FFF2-40B4-BE49-F238E27FC236}">
                <a16:creationId xmlns:a16="http://schemas.microsoft.com/office/drawing/2014/main" id="{3EB15CBD-C56C-483F-9EFE-38A72DFD2E6E}"/>
              </a:ext>
            </a:extLst>
          </p:cNvPr>
          <p:cNvSpPr txBox="1"/>
          <p:nvPr/>
        </p:nvSpPr>
        <p:spPr>
          <a:xfrm>
            <a:off x="332908" y="4832100"/>
            <a:ext cx="24784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err="1">
                <a:solidFill>
                  <a:srgbClr val="00ADB7"/>
                </a:solidFill>
              </a:rPr>
              <a:t>Alumnis</a:t>
            </a:r>
            <a:r>
              <a:rPr lang="fr-FR" sz="1600" dirty="0">
                <a:solidFill>
                  <a:srgbClr val="00ADB7"/>
                </a:solidFill>
              </a:rPr>
              <a:t> et mentors</a:t>
            </a:r>
          </a:p>
          <a:p>
            <a:pPr algn="r"/>
            <a:endParaRPr lang="fr-FR" sz="700" dirty="0">
              <a:solidFill>
                <a:srgbClr val="00ADB7"/>
              </a:solidFill>
            </a:endParaRPr>
          </a:p>
          <a:p>
            <a:pPr algn="r"/>
            <a:r>
              <a:rPr lang="fr-FR" sz="1600" dirty="0">
                <a:solidFill>
                  <a:srgbClr val="00ADB7"/>
                </a:solidFill>
              </a:rPr>
              <a:t>Investisseurs privés</a:t>
            </a:r>
          </a:p>
          <a:p>
            <a:pPr algn="r"/>
            <a:endParaRPr lang="fr-FR" sz="700" dirty="0">
              <a:solidFill>
                <a:srgbClr val="00ADB7"/>
              </a:solidFill>
            </a:endParaRPr>
          </a:p>
          <a:p>
            <a:pPr algn="r"/>
            <a:r>
              <a:rPr lang="fr-FR" sz="1600" dirty="0">
                <a:solidFill>
                  <a:srgbClr val="00ADB7"/>
                </a:solidFill>
              </a:rPr>
              <a:t>Acteurs de l’innovation</a:t>
            </a:r>
          </a:p>
          <a:p>
            <a:pPr algn="r"/>
            <a:endParaRPr lang="fr-FR" sz="1600" dirty="0">
              <a:solidFill>
                <a:srgbClr val="00ADB7"/>
              </a:solidFill>
            </a:endParaRPr>
          </a:p>
        </p:txBody>
      </p:sp>
      <p:pic>
        <p:nvPicPr>
          <p:cNvPr id="95" name="Picture 4" descr="Résultat de recherche d'images pour &quot;réseau HEC challenge&quot;">
            <a:extLst>
              <a:ext uri="{FF2B5EF4-FFF2-40B4-BE49-F238E27FC236}">
                <a16:creationId xmlns:a16="http://schemas.microsoft.com/office/drawing/2014/main" id="{D13D62E9-0C14-48A7-B690-184D72CF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107" y="3391871"/>
            <a:ext cx="820530" cy="6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519E626C-DD4E-43A0-9F4A-443FD22C76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13" y="3484409"/>
            <a:ext cx="504700" cy="504700"/>
          </a:xfrm>
          <a:prstGeom prst="rect">
            <a:avLst/>
          </a:prstGeom>
        </p:spPr>
      </p:pic>
      <p:sp>
        <p:nvSpPr>
          <p:cNvPr id="98" name="ZoneTexte 97">
            <a:extLst>
              <a:ext uri="{FF2B5EF4-FFF2-40B4-BE49-F238E27FC236}">
                <a16:creationId xmlns:a16="http://schemas.microsoft.com/office/drawing/2014/main" id="{20DB86A9-A768-4A40-A216-0E8675AC9E33}"/>
              </a:ext>
            </a:extLst>
          </p:cNvPr>
          <p:cNvSpPr txBox="1"/>
          <p:nvPr/>
        </p:nvSpPr>
        <p:spPr>
          <a:xfrm>
            <a:off x="6511157" y="4841748"/>
            <a:ext cx="1944826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5F87"/>
                </a:solidFill>
              </a:rPr>
              <a:t>Constitution équipe</a:t>
            </a:r>
          </a:p>
          <a:p>
            <a:endParaRPr lang="fr-FR" sz="700" dirty="0">
              <a:solidFill>
                <a:srgbClr val="005F87"/>
              </a:solidFill>
            </a:endParaRPr>
          </a:p>
          <a:p>
            <a:r>
              <a:rPr lang="fr-FR" sz="1600" dirty="0">
                <a:solidFill>
                  <a:srgbClr val="005F87"/>
                </a:solidFill>
              </a:rPr>
              <a:t>Définition couple produit/marché</a:t>
            </a:r>
          </a:p>
          <a:p>
            <a:endParaRPr lang="fr-FR" sz="700" dirty="0">
              <a:solidFill>
                <a:srgbClr val="005F87"/>
              </a:solidFill>
            </a:endParaRPr>
          </a:p>
          <a:p>
            <a:r>
              <a:rPr lang="fr-FR" sz="1600" dirty="0">
                <a:solidFill>
                  <a:srgbClr val="005F87"/>
                </a:solidFill>
              </a:rPr>
              <a:t>Business plan</a:t>
            </a:r>
            <a:endParaRPr lang="fr-FR" sz="700" dirty="0">
              <a:solidFill>
                <a:srgbClr val="005F87"/>
              </a:solidFill>
            </a:endParaRPr>
          </a:p>
          <a:p>
            <a:endParaRPr lang="fr-FR" sz="700" dirty="0">
              <a:solidFill>
                <a:srgbClr val="005F87"/>
              </a:solidFill>
            </a:endParaRPr>
          </a:p>
          <a:p>
            <a:r>
              <a:rPr lang="fr-FR" sz="1600" dirty="0">
                <a:solidFill>
                  <a:srgbClr val="005F87"/>
                </a:solidFill>
              </a:rPr>
              <a:t>Financement</a:t>
            </a:r>
          </a:p>
          <a:p>
            <a:endParaRPr lang="fr-FR" sz="1600" dirty="0">
              <a:solidFill>
                <a:srgbClr val="005F87"/>
              </a:solidFill>
            </a:endParaRPr>
          </a:p>
        </p:txBody>
      </p:sp>
      <p:sp>
        <p:nvSpPr>
          <p:cNvPr id="39" name="Freeform 145">
            <a:extLst>
              <a:ext uri="{FF2B5EF4-FFF2-40B4-BE49-F238E27FC236}">
                <a16:creationId xmlns:a16="http://schemas.microsoft.com/office/drawing/2014/main" id="{1B52B205-078D-4E27-BDE5-D6B6D8F2DC60}"/>
              </a:ext>
            </a:extLst>
          </p:cNvPr>
          <p:cNvSpPr>
            <a:spLocks/>
          </p:cNvSpPr>
          <p:nvPr/>
        </p:nvSpPr>
        <p:spPr bwMode="auto">
          <a:xfrm>
            <a:off x="2694153" y="1552304"/>
            <a:ext cx="1876033" cy="2924177"/>
          </a:xfrm>
          <a:custGeom>
            <a:avLst/>
            <a:gdLst>
              <a:gd name="T0" fmla="*/ 552 w 716"/>
              <a:gd name="T1" fmla="*/ 328 h 1116"/>
              <a:gd name="T2" fmla="*/ 622 w 716"/>
              <a:gd name="T3" fmla="*/ 346 h 1116"/>
              <a:gd name="T4" fmla="*/ 681 w 716"/>
              <a:gd name="T5" fmla="*/ 288 h 1116"/>
              <a:gd name="T6" fmla="*/ 668 w 716"/>
              <a:gd name="T7" fmla="*/ 222 h 1116"/>
              <a:gd name="T8" fmla="*/ 220 w 716"/>
              <a:gd name="T9" fmla="*/ 124 h 1116"/>
              <a:gd name="T10" fmla="*/ 62 w 716"/>
              <a:gd name="T11" fmla="*/ 509 h 1116"/>
              <a:gd name="T12" fmla="*/ 175 w 716"/>
              <a:gd name="T13" fmla="*/ 682 h 1116"/>
              <a:gd name="T14" fmla="*/ 549 w 716"/>
              <a:gd name="T15" fmla="*/ 1058 h 1116"/>
              <a:gd name="T16" fmla="*/ 626 w 716"/>
              <a:gd name="T17" fmla="*/ 1075 h 1116"/>
              <a:gd name="T18" fmla="*/ 679 w 716"/>
              <a:gd name="T19" fmla="*/ 1025 h 1116"/>
              <a:gd name="T20" fmla="*/ 674 w 716"/>
              <a:gd name="T21" fmla="*/ 961 h 1116"/>
              <a:gd name="T22" fmla="*/ 253 w 716"/>
              <a:gd name="T23" fmla="*/ 539 h 1116"/>
              <a:gd name="T24" fmla="*/ 253 w 716"/>
              <a:gd name="T25" fmla="*/ 296 h 1116"/>
              <a:gd name="T26" fmla="*/ 552 w 716"/>
              <a:gd name="T27" fmla="*/ 328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16" h="1116">
                <a:moveTo>
                  <a:pt x="552" y="328"/>
                </a:moveTo>
                <a:cubicBezTo>
                  <a:pt x="552" y="328"/>
                  <a:pt x="582" y="382"/>
                  <a:pt x="622" y="346"/>
                </a:cubicBezTo>
                <a:cubicBezTo>
                  <a:pt x="662" y="309"/>
                  <a:pt x="681" y="288"/>
                  <a:pt x="681" y="288"/>
                </a:cubicBezTo>
                <a:cubicBezTo>
                  <a:pt x="681" y="288"/>
                  <a:pt x="716" y="266"/>
                  <a:pt x="668" y="222"/>
                </a:cubicBezTo>
                <a:cubicBezTo>
                  <a:pt x="620" y="178"/>
                  <a:pt x="472" y="0"/>
                  <a:pt x="220" y="124"/>
                </a:cubicBezTo>
                <a:cubicBezTo>
                  <a:pt x="220" y="124"/>
                  <a:pt x="0" y="248"/>
                  <a:pt x="62" y="509"/>
                </a:cubicBezTo>
                <a:cubicBezTo>
                  <a:pt x="62" y="509"/>
                  <a:pt x="85" y="597"/>
                  <a:pt x="175" y="682"/>
                </a:cubicBezTo>
                <a:cubicBezTo>
                  <a:pt x="265" y="767"/>
                  <a:pt x="549" y="1058"/>
                  <a:pt x="549" y="1058"/>
                </a:cubicBezTo>
                <a:cubicBezTo>
                  <a:pt x="549" y="1058"/>
                  <a:pt x="581" y="1116"/>
                  <a:pt x="626" y="1075"/>
                </a:cubicBezTo>
                <a:cubicBezTo>
                  <a:pt x="670" y="1034"/>
                  <a:pt x="679" y="1025"/>
                  <a:pt x="679" y="1025"/>
                </a:cubicBezTo>
                <a:cubicBezTo>
                  <a:pt x="679" y="1025"/>
                  <a:pt x="714" y="1000"/>
                  <a:pt x="674" y="961"/>
                </a:cubicBezTo>
                <a:cubicBezTo>
                  <a:pt x="635" y="922"/>
                  <a:pt x="253" y="539"/>
                  <a:pt x="253" y="539"/>
                </a:cubicBezTo>
                <a:cubicBezTo>
                  <a:pt x="253" y="539"/>
                  <a:pt x="153" y="417"/>
                  <a:pt x="253" y="296"/>
                </a:cubicBezTo>
                <a:cubicBezTo>
                  <a:pt x="253" y="296"/>
                  <a:pt x="402" y="150"/>
                  <a:pt x="552" y="328"/>
                </a:cubicBezTo>
                <a:close/>
              </a:path>
            </a:pathLst>
          </a:custGeom>
          <a:solidFill>
            <a:srgbClr val="00366E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/>
          </a:p>
        </p:txBody>
      </p:sp>
      <p:sp>
        <p:nvSpPr>
          <p:cNvPr id="40" name="Freeform 146">
            <a:extLst>
              <a:ext uri="{FF2B5EF4-FFF2-40B4-BE49-F238E27FC236}">
                <a16:creationId xmlns:a16="http://schemas.microsoft.com/office/drawing/2014/main" id="{16F9AB2E-86FC-4132-A79B-97D379CDD5D5}"/>
              </a:ext>
            </a:extLst>
          </p:cNvPr>
          <p:cNvSpPr>
            <a:spLocks/>
          </p:cNvSpPr>
          <p:nvPr/>
        </p:nvSpPr>
        <p:spPr bwMode="auto">
          <a:xfrm>
            <a:off x="3771073" y="1633100"/>
            <a:ext cx="2920856" cy="1881567"/>
          </a:xfrm>
          <a:custGeom>
            <a:avLst/>
            <a:gdLst>
              <a:gd name="T0" fmla="*/ 788 w 1115"/>
              <a:gd name="T1" fmla="*/ 552 h 718"/>
              <a:gd name="T2" fmla="*/ 771 w 1115"/>
              <a:gd name="T3" fmla="*/ 623 h 718"/>
              <a:gd name="T4" fmla="*/ 828 w 1115"/>
              <a:gd name="T5" fmla="*/ 681 h 718"/>
              <a:gd name="T6" fmla="*/ 895 w 1115"/>
              <a:gd name="T7" fmla="*/ 667 h 718"/>
              <a:gd name="T8" fmla="*/ 990 w 1115"/>
              <a:gd name="T9" fmla="*/ 219 h 718"/>
              <a:gd name="T10" fmla="*/ 604 w 1115"/>
              <a:gd name="T11" fmla="*/ 64 h 718"/>
              <a:gd name="T12" fmla="*/ 431 w 1115"/>
              <a:gd name="T13" fmla="*/ 178 h 718"/>
              <a:gd name="T14" fmla="*/ 57 w 1115"/>
              <a:gd name="T15" fmla="*/ 554 h 718"/>
              <a:gd name="T16" fmla="*/ 41 w 1115"/>
              <a:gd name="T17" fmla="*/ 631 h 718"/>
              <a:gd name="T18" fmla="*/ 92 w 1115"/>
              <a:gd name="T19" fmla="*/ 684 h 718"/>
              <a:gd name="T20" fmla="*/ 156 w 1115"/>
              <a:gd name="T21" fmla="*/ 679 h 718"/>
              <a:gd name="T22" fmla="*/ 575 w 1115"/>
              <a:gd name="T23" fmla="*/ 255 h 718"/>
              <a:gd name="T24" fmla="*/ 818 w 1115"/>
              <a:gd name="T25" fmla="*/ 253 h 718"/>
              <a:gd name="T26" fmla="*/ 788 w 1115"/>
              <a:gd name="T27" fmla="*/ 55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5" h="718">
                <a:moveTo>
                  <a:pt x="788" y="552"/>
                </a:moveTo>
                <a:cubicBezTo>
                  <a:pt x="788" y="552"/>
                  <a:pt x="734" y="583"/>
                  <a:pt x="771" y="623"/>
                </a:cubicBezTo>
                <a:cubicBezTo>
                  <a:pt x="808" y="663"/>
                  <a:pt x="828" y="681"/>
                  <a:pt x="828" y="681"/>
                </a:cubicBezTo>
                <a:cubicBezTo>
                  <a:pt x="828" y="681"/>
                  <a:pt x="851" y="716"/>
                  <a:pt x="895" y="667"/>
                </a:cubicBezTo>
                <a:cubicBezTo>
                  <a:pt x="939" y="619"/>
                  <a:pt x="1115" y="471"/>
                  <a:pt x="990" y="219"/>
                </a:cubicBezTo>
                <a:cubicBezTo>
                  <a:pt x="990" y="219"/>
                  <a:pt x="864" y="0"/>
                  <a:pt x="604" y="64"/>
                </a:cubicBezTo>
                <a:cubicBezTo>
                  <a:pt x="604" y="64"/>
                  <a:pt x="516" y="87"/>
                  <a:pt x="431" y="178"/>
                </a:cubicBezTo>
                <a:cubicBezTo>
                  <a:pt x="347" y="268"/>
                  <a:pt x="57" y="554"/>
                  <a:pt x="57" y="554"/>
                </a:cubicBezTo>
                <a:cubicBezTo>
                  <a:pt x="57" y="554"/>
                  <a:pt x="0" y="587"/>
                  <a:pt x="41" y="631"/>
                </a:cubicBezTo>
                <a:cubicBezTo>
                  <a:pt x="83" y="675"/>
                  <a:pt x="92" y="684"/>
                  <a:pt x="92" y="684"/>
                </a:cubicBezTo>
                <a:cubicBezTo>
                  <a:pt x="92" y="684"/>
                  <a:pt x="117" y="718"/>
                  <a:pt x="156" y="679"/>
                </a:cubicBezTo>
                <a:cubicBezTo>
                  <a:pt x="195" y="639"/>
                  <a:pt x="575" y="255"/>
                  <a:pt x="575" y="255"/>
                </a:cubicBezTo>
                <a:cubicBezTo>
                  <a:pt x="575" y="255"/>
                  <a:pt x="696" y="154"/>
                  <a:pt x="818" y="253"/>
                </a:cubicBezTo>
                <a:cubicBezTo>
                  <a:pt x="818" y="253"/>
                  <a:pt x="964" y="402"/>
                  <a:pt x="788" y="552"/>
                </a:cubicBezTo>
                <a:close/>
              </a:path>
            </a:pathLst>
          </a:custGeom>
          <a:solidFill>
            <a:srgbClr val="00849E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/>
          </a:p>
        </p:txBody>
      </p:sp>
      <p:sp>
        <p:nvSpPr>
          <p:cNvPr id="41" name="Freeform 147">
            <a:extLst>
              <a:ext uri="{FF2B5EF4-FFF2-40B4-BE49-F238E27FC236}">
                <a16:creationId xmlns:a16="http://schemas.microsoft.com/office/drawing/2014/main" id="{7CF599D5-7E05-4B95-BEAF-8D49FD655E7A}"/>
              </a:ext>
            </a:extLst>
          </p:cNvPr>
          <p:cNvSpPr>
            <a:spLocks/>
          </p:cNvSpPr>
          <p:nvPr/>
        </p:nvSpPr>
        <p:spPr bwMode="auto">
          <a:xfrm>
            <a:off x="4756129" y="2738798"/>
            <a:ext cx="1874926" cy="2924177"/>
          </a:xfrm>
          <a:custGeom>
            <a:avLst/>
            <a:gdLst>
              <a:gd name="T0" fmla="*/ 164 w 716"/>
              <a:gd name="T1" fmla="*/ 789 h 1116"/>
              <a:gd name="T2" fmla="*/ 93 w 716"/>
              <a:gd name="T3" fmla="*/ 771 h 1116"/>
              <a:gd name="T4" fmla="*/ 35 w 716"/>
              <a:gd name="T5" fmla="*/ 828 h 1116"/>
              <a:gd name="T6" fmla="*/ 48 w 716"/>
              <a:gd name="T7" fmla="*/ 895 h 1116"/>
              <a:gd name="T8" fmla="*/ 495 w 716"/>
              <a:gd name="T9" fmla="*/ 993 h 1116"/>
              <a:gd name="T10" fmla="*/ 653 w 716"/>
              <a:gd name="T11" fmla="*/ 608 h 1116"/>
              <a:gd name="T12" fmla="*/ 541 w 716"/>
              <a:gd name="T13" fmla="*/ 435 h 1116"/>
              <a:gd name="T14" fmla="*/ 167 w 716"/>
              <a:gd name="T15" fmla="*/ 58 h 1116"/>
              <a:gd name="T16" fmla="*/ 90 w 716"/>
              <a:gd name="T17" fmla="*/ 42 h 1116"/>
              <a:gd name="T18" fmla="*/ 37 w 716"/>
              <a:gd name="T19" fmla="*/ 92 h 1116"/>
              <a:gd name="T20" fmla="*/ 41 w 716"/>
              <a:gd name="T21" fmla="*/ 156 h 1116"/>
              <a:gd name="T22" fmla="*/ 463 w 716"/>
              <a:gd name="T23" fmla="*/ 578 h 1116"/>
              <a:gd name="T24" fmla="*/ 463 w 716"/>
              <a:gd name="T25" fmla="*/ 821 h 1116"/>
              <a:gd name="T26" fmla="*/ 164 w 716"/>
              <a:gd name="T27" fmla="*/ 789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16" h="1116">
                <a:moveTo>
                  <a:pt x="164" y="789"/>
                </a:moveTo>
                <a:cubicBezTo>
                  <a:pt x="164" y="789"/>
                  <a:pt x="133" y="734"/>
                  <a:pt x="93" y="771"/>
                </a:cubicBezTo>
                <a:cubicBezTo>
                  <a:pt x="53" y="808"/>
                  <a:pt x="35" y="828"/>
                  <a:pt x="35" y="828"/>
                </a:cubicBezTo>
                <a:cubicBezTo>
                  <a:pt x="35" y="828"/>
                  <a:pt x="0" y="851"/>
                  <a:pt x="48" y="895"/>
                </a:cubicBezTo>
                <a:cubicBezTo>
                  <a:pt x="96" y="939"/>
                  <a:pt x="243" y="1116"/>
                  <a:pt x="495" y="993"/>
                </a:cubicBezTo>
                <a:cubicBezTo>
                  <a:pt x="495" y="993"/>
                  <a:pt x="716" y="869"/>
                  <a:pt x="653" y="608"/>
                </a:cubicBezTo>
                <a:cubicBezTo>
                  <a:pt x="653" y="608"/>
                  <a:pt x="631" y="520"/>
                  <a:pt x="541" y="435"/>
                </a:cubicBezTo>
                <a:cubicBezTo>
                  <a:pt x="451" y="350"/>
                  <a:pt x="167" y="58"/>
                  <a:pt x="167" y="58"/>
                </a:cubicBezTo>
                <a:cubicBezTo>
                  <a:pt x="167" y="58"/>
                  <a:pt x="135" y="0"/>
                  <a:pt x="90" y="42"/>
                </a:cubicBezTo>
                <a:cubicBezTo>
                  <a:pt x="45" y="83"/>
                  <a:pt x="37" y="92"/>
                  <a:pt x="37" y="92"/>
                </a:cubicBezTo>
                <a:cubicBezTo>
                  <a:pt x="37" y="92"/>
                  <a:pt x="2" y="116"/>
                  <a:pt x="41" y="156"/>
                </a:cubicBezTo>
                <a:cubicBezTo>
                  <a:pt x="81" y="195"/>
                  <a:pt x="463" y="578"/>
                  <a:pt x="463" y="578"/>
                </a:cubicBezTo>
                <a:cubicBezTo>
                  <a:pt x="463" y="578"/>
                  <a:pt x="563" y="700"/>
                  <a:pt x="463" y="821"/>
                </a:cubicBezTo>
                <a:cubicBezTo>
                  <a:pt x="463" y="821"/>
                  <a:pt x="313" y="966"/>
                  <a:pt x="164" y="789"/>
                </a:cubicBezTo>
                <a:close/>
              </a:path>
            </a:pathLst>
          </a:custGeom>
          <a:solidFill>
            <a:srgbClr val="005F87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/>
          </a:p>
        </p:txBody>
      </p:sp>
      <p:sp>
        <p:nvSpPr>
          <p:cNvPr id="54" name="Freeform 148">
            <a:extLst>
              <a:ext uri="{FF2B5EF4-FFF2-40B4-BE49-F238E27FC236}">
                <a16:creationId xmlns:a16="http://schemas.microsoft.com/office/drawing/2014/main" id="{7FC9BF90-1AC6-4C9B-90F0-66DB39D970BE}"/>
              </a:ext>
            </a:extLst>
          </p:cNvPr>
          <p:cNvSpPr>
            <a:spLocks/>
          </p:cNvSpPr>
          <p:nvPr/>
        </p:nvSpPr>
        <p:spPr bwMode="auto">
          <a:xfrm>
            <a:off x="2618890" y="3689543"/>
            <a:ext cx="2923069" cy="1884888"/>
          </a:xfrm>
          <a:custGeom>
            <a:avLst/>
            <a:gdLst>
              <a:gd name="T0" fmla="*/ 327 w 1116"/>
              <a:gd name="T1" fmla="*/ 167 h 719"/>
              <a:gd name="T2" fmla="*/ 345 w 1116"/>
              <a:gd name="T3" fmla="*/ 96 h 719"/>
              <a:gd name="T4" fmla="*/ 287 w 1116"/>
              <a:gd name="T5" fmla="*/ 38 h 719"/>
              <a:gd name="T6" fmla="*/ 220 w 1116"/>
              <a:gd name="T7" fmla="*/ 51 h 719"/>
              <a:gd name="T8" fmla="*/ 125 w 1116"/>
              <a:gd name="T9" fmla="*/ 499 h 719"/>
              <a:gd name="T10" fmla="*/ 512 w 1116"/>
              <a:gd name="T11" fmla="*/ 655 h 719"/>
              <a:gd name="T12" fmla="*/ 684 w 1116"/>
              <a:gd name="T13" fmla="*/ 541 h 719"/>
              <a:gd name="T14" fmla="*/ 1058 w 1116"/>
              <a:gd name="T15" fmla="*/ 164 h 719"/>
              <a:gd name="T16" fmla="*/ 1074 w 1116"/>
              <a:gd name="T17" fmla="*/ 88 h 719"/>
              <a:gd name="T18" fmla="*/ 1024 w 1116"/>
              <a:gd name="T19" fmla="*/ 35 h 719"/>
              <a:gd name="T20" fmla="*/ 960 w 1116"/>
              <a:gd name="T21" fmla="*/ 40 h 719"/>
              <a:gd name="T22" fmla="*/ 540 w 1116"/>
              <a:gd name="T23" fmla="*/ 464 h 719"/>
              <a:gd name="T24" fmla="*/ 297 w 1116"/>
              <a:gd name="T25" fmla="*/ 465 h 719"/>
              <a:gd name="T26" fmla="*/ 327 w 1116"/>
              <a:gd name="T27" fmla="*/ 167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6" h="719">
                <a:moveTo>
                  <a:pt x="327" y="167"/>
                </a:moveTo>
                <a:cubicBezTo>
                  <a:pt x="327" y="167"/>
                  <a:pt x="382" y="136"/>
                  <a:pt x="345" y="96"/>
                </a:cubicBezTo>
                <a:cubicBezTo>
                  <a:pt x="308" y="56"/>
                  <a:pt x="287" y="38"/>
                  <a:pt x="287" y="38"/>
                </a:cubicBezTo>
                <a:cubicBezTo>
                  <a:pt x="287" y="38"/>
                  <a:pt x="264" y="3"/>
                  <a:pt x="220" y="51"/>
                </a:cubicBezTo>
                <a:cubicBezTo>
                  <a:pt x="177" y="100"/>
                  <a:pt x="0" y="248"/>
                  <a:pt x="125" y="499"/>
                </a:cubicBezTo>
                <a:cubicBezTo>
                  <a:pt x="125" y="499"/>
                  <a:pt x="251" y="719"/>
                  <a:pt x="512" y="655"/>
                </a:cubicBezTo>
                <a:cubicBezTo>
                  <a:pt x="512" y="655"/>
                  <a:pt x="600" y="631"/>
                  <a:pt x="684" y="541"/>
                </a:cubicBezTo>
                <a:cubicBezTo>
                  <a:pt x="768" y="450"/>
                  <a:pt x="1058" y="164"/>
                  <a:pt x="1058" y="164"/>
                </a:cubicBezTo>
                <a:cubicBezTo>
                  <a:pt x="1058" y="164"/>
                  <a:pt x="1116" y="132"/>
                  <a:pt x="1074" y="88"/>
                </a:cubicBezTo>
                <a:cubicBezTo>
                  <a:pt x="1032" y="43"/>
                  <a:pt x="1024" y="35"/>
                  <a:pt x="1024" y="35"/>
                </a:cubicBezTo>
                <a:cubicBezTo>
                  <a:pt x="1024" y="35"/>
                  <a:pt x="999" y="0"/>
                  <a:pt x="960" y="40"/>
                </a:cubicBezTo>
                <a:cubicBezTo>
                  <a:pt x="921" y="79"/>
                  <a:pt x="540" y="464"/>
                  <a:pt x="540" y="464"/>
                </a:cubicBezTo>
                <a:cubicBezTo>
                  <a:pt x="540" y="464"/>
                  <a:pt x="419" y="565"/>
                  <a:pt x="297" y="465"/>
                </a:cubicBezTo>
                <a:cubicBezTo>
                  <a:pt x="297" y="465"/>
                  <a:pt x="151" y="317"/>
                  <a:pt x="327" y="167"/>
                </a:cubicBezTo>
                <a:close/>
              </a:path>
            </a:pathLst>
          </a:custGeom>
          <a:solidFill>
            <a:srgbClr val="00ADB7"/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A8A91424-1A0B-4631-949E-6EAD28FB7D38}"/>
              </a:ext>
            </a:extLst>
          </p:cNvPr>
          <p:cNvSpPr txBox="1"/>
          <p:nvPr/>
        </p:nvSpPr>
        <p:spPr>
          <a:xfrm>
            <a:off x="332908" y="1573523"/>
            <a:ext cx="263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00366E"/>
                </a:solidFill>
              </a:rPr>
              <a:t>Sensibilisation à la création d’entreprise</a:t>
            </a: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11785542-90D8-4A8C-A7E4-F211E147D233}"/>
              </a:ext>
            </a:extLst>
          </p:cNvPr>
          <p:cNvCxnSpPr>
            <a:cxnSpLocks/>
          </p:cNvCxnSpPr>
          <p:nvPr/>
        </p:nvCxnSpPr>
        <p:spPr>
          <a:xfrm flipH="1">
            <a:off x="6199906" y="2277697"/>
            <a:ext cx="2829063" cy="0"/>
          </a:xfrm>
          <a:prstGeom prst="line">
            <a:avLst/>
          </a:prstGeom>
          <a:ln w="19050">
            <a:solidFill>
              <a:srgbClr val="00849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38076C42-5DFF-4256-ACF1-6C9CA7CF8F81}"/>
              </a:ext>
            </a:extLst>
          </p:cNvPr>
          <p:cNvSpPr txBox="1"/>
          <p:nvPr/>
        </p:nvSpPr>
        <p:spPr>
          <a:xfrm>
            <a:off x="6353570" y="1850522"/>
            <a:ext cx="2632843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b="1" dirty="0">
                <a:solidFill>
                  <a:srgbClr val="00849E"/>
                </a:solidFill>
              </a:rPr>
              <a:t>Formation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A89A7F0-A568-4DD1-A8EC-7C2BBCC150FF}"/>
              </a:ext>
            </a:extLst>
          </p:cNvPr>
          <p:cNvSpPr txBox="1"/>
          <p:nvPr/>
        </p:nvSpPr>
        <p:spPr>
          <a:xfrm>
            <a:off x="6511157" y="2406908"/>
            <a:ext cx="263284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849E"/>
                </a:solidFill>
              </a:rPr>
              <a:t>Evènements et ateliers</a:t>
            </a:r>
          </a:p>
          <a:p>
            <a:endParaRPr lang="fr-FR" sz="700" dirty="0">
              <a:solidFill>
                <a:srgbClr val="00849E"/>
              </a:solidFill>
            </a:endParaRPr>
          </a:p>
          <a:p>
            <a:r>
              <a:rPr lang="fr-FR" sz="1600" dirty="0">
                <a:solidFill>
                  <a:srgbClr val="00849E"/>
                </a:solidFill>
              </a:rPr>
              <a:t>Journées thématiques</a:t>
            </a:r>
          </a:p>
          <a:p>
            <a:endParaRPr lang="fr-FR" sz="700" dirty="0">
              <a:solidFill>
                <a:srgbClr val="00849E"/>
              </a:solidFill>
            </a:endParaRPr>
          </a:p>
          <a:p>
            <a:r>
              <a:rPr lang="fr-FR" sz="1600" dirty="0">
                <a:solidFill>
                  <a:srgbClr val="00849E"/>
                </a:solidFill>
              </a:rPr>
              <a:t>Partenariats</a:t>
            </a:r>
          </a:p>
        </p:txBody>
      </p: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E7225D90-75E6-43B8-BB82-94CFC54EB1B6}"/>
              </a:ext>
            </a:extLst>
          </p:cNvPr>
          <p:cNvCxnSpPr>
            <a:cxnSpLocks/>
          </p:cNvCxnSpPr>
          <p:nvPr/>
        </p:nvCxnSpPr>
        <p:spPr>
          <a:xfrm flipH="1">
            <a:off x="6199906" y="4699383"/>
            <a:ext cx="2829063" cy="0"/>
          </a:xfrm>
          <a:prstGeom prst="line">
            <a:avLst/>
          </a:prstGeom>
          <a:ln w="19050">
            <a:solidFill>
              <a:srgbClr val="005F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>
            <a:extLst>
              <a:ext uri="{FF2B5EF4-FFF2-40B4-BE49-F238E27FC236}">
                <a16:creationId xmlns:a16="http://schemas.microsoft.com/office/drawing/2014/main" id="{7A82616F-3585-4201-BCD4-E7C8ABA8EB82}"/>
              </a:ext>
            </a:extLst>
          </p:cNvPr>
          <p:cNvSpPr txBox="1"/>
          <p:nvPr/>
        </p:nvSpPr>
        <p:spPr>
          <a:xfrm>
            <a:off x="6664910" y="4272208"/>
            <a:ext cx="2632843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b="1" dirty="0">
                <a:solidFill>
                  <a:srgbClr val="005F87"/>
                </a:solidFill>
              </a:rPr>
              <a:t>Structuration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B0CE2039-8051-4809-89E7-A74864694140}"/>
              </a:ext>
            </a:extLst>
          </p:cNvPr>
          <p:cNvCxnSpPr>
            <a:cxnSpLocks/>
          </p:cNvCxnSpPr>
          <p:nvPr/>
        </p:nvCxnSpPr>
        <p:spPr>
          <a:xfrm flipH="1">
            <a:off x="138949" y="4699383"/>
            <a:ext cx="2829063" cy="0"/>
          </a:xfrm>
          <a:prstGeom prst="line">
            <a:avLst/>
          </a:prstGeom>
          <a:ln w="19050">
            <a:solidFill>
              <a:srgbClr val="00ADB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ZoneTexte 99">
            <a:extLst>
              <a:ext uri="{FF2B5EF4-FFF2-40B4-BE49-F238E27FC236}">
                <a16:creationId xmlns:a16="http://schemas.microsoft.com/office/drawing/2014/main" id="{5F9E9283-9BA4-4E78-84CF-68478E52B7B8}"/>
              </a:ext>
            </a:extLst>
          </p:cNvPr>
          <p:cNvSpPr txBox="1"/>
          <p:nvPr/>
        </p:nvSpPr>
        <p:spPr>
          <a:xfrm>
            <a:off x="197109" y="4272208"/>
            <a:ext cx="2632843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fr-FR" b="1" dirty="0">
                <a:solidFill>
                  <a:srgbClr val="00ADB7"/>
                </a:solidFill>
              </a:rPr>
              <a:t>Réseau et Networking</a:t>
            </a:r>
          </a:p>
        </p:txBody>
      </p:sp>
      <p:pic>
        <p:nvPicPr>
          <p:cNvPr id="8" name="Image 7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82FBB3D6-9221-4B43-9A9E-CDC5F75E40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05" y="2301324"/>
            <a:ext cx="591155" cy="5911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3BEDBAC-099F-456D-8FCE-EB3B0B020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64" y="2301324"/>
            <a:ext cx="687673" cy="68767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842BDFE-6FB8-40A4-937F-EB83CC57CE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51" y="4272208"/>
            <a:ext cx="598920" cy="5989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B3D4A5-D0EF-48BF-83CA-793AA50C22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69" y="4218736"/>
            <a:ext cx="538475" cy="5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39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re 1">
            <a:extLst>
              <a:ext uri="{FF2B5EF4-FFF2-40B4-BE49-F238E27FC236}">
                <a16:creationId xmlns:a16="http://schemas.microsoft.com/office/drawing/2014/main" id="{062AC29E-A656-4C36-A13D-DAED8A43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82247"/>
            <a:ext cx="8343900" cy="594995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00326B"/>
                </a:solidFill>
              </a:rPr>
              <a:t>Partenaires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D0A4FA-DBC0-4DCA-8F64-A19877A1AB73}"/>
              </a:ext>
            </a:extLst>
          </p:cNvPr>
          <p:cNvSpPr/>
          <p:nvPr/>
        </p:nvSpPr>
        <p:spPr>
          <a:xfrm>
            <a:off x="516454" y="2920229"/>
            <a:ext cx="1928650" cy="15676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ctr"/>
          <a:lstStyle/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r>
              <a:rPr lang="fr-FR" sz="1100" b="1" dirty="0" err="1">
                <a:solidFill>
                  <a:schemeClr val="bg1"/>
                </a:solidFill>
              </a:rPr>
              <a:t>Lalliance</a:t>
            </a:r>
            <a:endParaRPr lang="fr-FR" sz="1100" b="1" dirty="0">
              <a:solidFill>
                <a:schemeClr val="bg1"/>
              </a:solidFill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Accès à des séances de mentoring pour des projets santé ayant des besoins règlementaires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B93DE5-E13A-4B73-A4DE-FBA39B00FF4C}"/>
              </a:ext>
            </a:extLst>
          </p:cNvPr>
          <p:cNvSpPr/>
          <p:nvPr/>
        </p:nvSpPr>
        <p:spPr>
          <a:xfrm>
            <a:off x="2557639" y="2920229"/>
            <a:ext cx="1928650" cy="15676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ctr"/>
          <a:lstStyle/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r>
              <a:rPr lang="fr-FR" sz="1100" b="1" dirty="0">
                <a:solidFill>
                  <a:schemeClr val="bg1"/>
                </a:solidFill>
              </a:rPr>
              <a:t>Deeptech Founders</a:t>
            </a:r>
            <a:endParaRPr lang="fr-FR" sz="1100" b="1" i="1" dirty="0">
              <a:solidFill>
                <a:schemeClr val="bg1"/>
              </a:solidFill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Formation à l’entrepreneuriat pour chercheurs et porteurs de projet </a:t>
            </a:r>
            <a:r>
              <a:rPr lang="fr-FR" sz="1100" dirty="0" err="1">
                <a:solidFill>
                  <a:schemeClr val="bg1"/>
                </a:solidFill>
              </a:rPr>
              <a:t>Deeptech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F65FBC-AB2B-423A-A61F-29D8651DD4CE}"/>
              </a:ext>
            </a:extLst>
          </p:cNvPr>
          <p:cNvSpPr/>
          <p:nvPr/>
        </p:nvSpPr>
        <p:spPr>
          <a:xfrm>
            <a:off x="4598824" y="2920229"/>
            <a:ext cx="1928650" cy="15676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ctr"/>
          <a:lstStyle/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r>
              <a:rPr lang="fr-FR" sz="1100" b="1" dirty="0">
                <a:solidFill>
                  <a:schemeClr val="bg1"/>
                </a:solidFill>
              </a:rPr>
              <a:t>Financeurs</a:t>
            </a:r>
            <a:endParaRPr lang="fr-FR" sz="1100" b="1" i="1" dirty="0">
              <a:solidFill>
                <a:schemeClr val="bg1"/>
              </a:solidFill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50+ financeurs (BA, VC, etc.) rencontrés pour faciliter les levées de fonds des projets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CFE9C-D30E-452F-BE6B-7F11B90E4F42}"/>
              </a:ext>
            </a:extLst>
          </p:cNvPr>
          <p:cNvSpPr/>
          <p:nvPr/>
        </p:nvSpPr>
        <p:spPr>
          <a:xfrm>
            <a:off x="6640010" y="2920229"/>
            <a:ext cx="1928650" cy="15676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ctr"/>
          <a:lstStyle/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r>
              <a:rPr lang="fr-FR" sz="1100" b="1" dirty="0">
                <a:solidFill>
                  <a:schemeClr val="bg1"/>
                </a:solidFill>
              </a:rPr>
              <a:t>Eldorado</a:t>
            </a:r>
            <a:endParaRPr lang="fr-FR" sz="1100" b="1" i="1" dirty="0">
              <a:solidFill>
                <a:schemeClr val="bg1"/>
              </a:solidFill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Identification et mise en relation avec des financeurs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1C5714-CBEE-4DB4-8183-2A52D1D162CE}"/>
              </a:ext>
            </a:extLst>
          </p:cNvPr>
          <p:cNvSpPr/>
          <p:nvPr/>
        </p:nvSpPr>
        <p:spPr>
          <a:xfrm>
            <a:off x="516454" y="4610498"/>
            <a:ext cx="1928650" cy="15676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ctr"/>
          <a:lstStyle/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r>
              <a:rPr lang="fr-FR" sz="1100" b="1" dirty="0">
                <a:solidFill>
                  <a:schemeClr val="bg1"/>
                </a:solidFill>
              </a:rPr>
              <a:t>Usine IO</a:t>
            </a:r>
            <a:endParaRPr lang="fr-FR" sz="1100" b="1" i="1" dirty="0">
              <a:solidFill>
                <a:schemeClr val="bg1"/>
              </a:solidFill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Accès privilégié à des </a:t>
            </a:r>
            <a:r>
              <a:rPr lang="fr-FR" sz="1100" dirty="0" err="1">
                <a:solidFill>
                  <a:schemeClr val="bg1"/>
                </a:solidFill>
              </a:rPr>
              <a:t>labfabs</a:t>
            </a:r>
            <a:r>
              <a:rPr lang="fr-FR" sz="1100" dirty="0">
                <a:solidFill>
                  <a:schemeClr val="bg1"/>
                </a:solidFill>
              </a:rPr>
              <a:t> pour fabriquer son prototype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53164-356C-4D2F-9114-81AA00F266A7}"/>
              </a:ext>
            </a:extLst>
          </p:cNvPr>
          <p:cNvSpPr/>
          <p:nvPr/>
        </p:nvSpPr>
        <p:spPr>
          <a:xfrm>
            <a:off x="2557639" y="4610498"/>
            <a:ext cx="1928650" cy="15676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ctr"/>
          <a:lstStyle/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r>
              <a:rPr lang="fr-FR" sz="1100" b="1" dirty="0">
                <a:solidFill>
                  <a:schemeClr val="bg1"/>
                </a:solidFill>
              </a:rPr>
              <a:t>GMC avocats</a:t>
            </a:r>
            <a:endParaRPr lang="fr-FR" sz="1100" b="1" i="1" dirty="0">
              <a:solidFill>
                <a:schemeClr val="bg1"/>
              </a:solidFill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Accompagnement juridique des projets à des tarifs préférentiels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E57A8-A70B-4FB6-9737-8B4D14DEFF33}"/>
              </a:ext>
            </a:extLst>
          </p:cNvPr>
          <p:cNvSpPr/>
          <p:nvPr/>
        </p:nvSpPr>
        <p:spPr>
          <a:xfrm>
            <a:off x="4598824" y="4610498"/>
            <a:ext cx="1928650" cy="15676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ctr"/>
          <a:lstStyle/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r>
              <a:rPr lang="fr-FR" sz="1100" b="1" dirty="0">
                <a:solidFill>
                  <a:schemeClr val="bg1"/>
                </a:solidFill>
              </a:rPr>
              <a:t>La French Tech</a:t>
            </a:r>
            <a:endParaRPr lang="fr-FR" sz="1100" b="1" i="1" dirty="0">
              <a:solidFill>
                <a:schemeClr val="bg1"/>
              </a:solidFill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CNRS Innovation est correspondant French Tech (accès privilégié du réseau aux projets)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97987-C5A1-481B-97E1-94E778479BF4}"/>
              </a:ext>
            </a:extLst>
          </p:cNvPr>
          <p:cNvSpPr/>
          <p:nvPr/>
        </p:nvSpPr>
        <p:spPr>
          <a:xfrm>
            <a:off x="6640010" y="4610498"/>
            <a:ext cx="1928650" cy="15676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ctr"/>
          <a:lstStyle/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r>
              <a:rPr lang="fr-FR" sz="1100" b="1" dirty="0">
                <a:solidFill>
                  <a:schemeClr val="bg1"/>
                </a:solidFill>
              </a:rPr>
              <a:t>ERDYN</a:t>
            </a:r>
            <a:endParaRPr lang="fr-FR" sz="1100" b="1" i="1" dirty="0">
              <a:solidFill>
                <a:schemeClr val="bg1"/>
              </a:solidFill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Conditions préférentielles sur des études de marché</a:t>
            </a:r>
          </a:p>
        </p:txBody>
      </p:sp>
      <p:pic>
        <p:nvPicPr>
          <p:cNvPr id="10" name="Picture 2" descr="Accueil - FestiLab">
            <a:extLst>
              <a:ext uri="{FF2B5EF4-FFF2-40B4-BE49-F238E27FC236}">
                <a16:creationId xmlns:a16="http://schemas.microsoft.com/office/drawing/2014/main" id="{82D18C86-718A-46E9-9E2C-9D0121E97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72" y="2917300"/>
            <a:ext cx="939225" cy="5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eeptech Founders - Home | Facebook">
            <a:extLst>
              <a:ext uri="{FF2B5EF4-FFF2-40B4-BE49-F238E27FC236}">
                <a16:creationId xmlns:a16="http://schemas.microsoft.com/office/drawing/2014/main" id="{A91B8802-397D-4778-AC4A-213FEF33A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484" y="2917300"/>
            <a:ext cx="598959" cy="59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Usine IO lance une nouvelle saison d'accélération Industrie 4.0 ...">
            <a:extLst>
              <a:ext uri="{FF2B5EF4-FFF2-40B4-BE49-F238E27FC236}">
                <a16:creationId xmlns:a16="http://schemas.microsoft.com/office/drawing/2014/main" id="{D35E038A-90A8-4784-81D0-FD41C9D29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50" y="4610498"/>
            <a:ext cx="1390658" cy="46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ldorado, la plateforme de recherche de financement | Le hub des ...">
            <a:extLst>
              <a:ext uri="{FF2B5EF4-FFF2-40B4-BE49-F238E27FC236}">
                <a16:creationId xmlns:a16="http://schemas.microsoft.com/office/drawing/2014/main" id="{906E416C-DA79-49F2-B29F-A9D98327D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14975" r="14385" b="19517"/>
          <a:stretch/>
        </p:blipFill>
        <p:spPr bwMode="auto">
          <a:xfrm>
            <a:off x="7169218" y="2909570"/>
            <a:ext cx="870234" cy="51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Le contrat de franchise | Choisir Sa Franchise">
            <a:extLst>
              <a:ext uri="{FF2B5EF4-FFF2-40B4-BE49-F238E27FC236}">
                <a16:creationId xmlns:a16="http://schemas.microsoft.com/office/drawing/2014/main" id="{F50B4BCE-A6C0-4087-ABE0-C7F571F9F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91" y="4605918"/>
            <a:ext cx="810146" cy="5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F64E8F-1B09-45F5-B84C-8FEF12D32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8" t="6275" r="16365" b="-1"/>
          <a:stretch/>
        </p:blipFill>
        <p:spPr bwMode="auto">
          <a:xfrm>
            <a:off x="5244088" y="4597386"/>
            <a:ext cx="638123" cy="5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BcG. Mag] Venture Capitalist Firm To Invest $36M In Black Women ...">
            <a:extLst>
              <a:ext uri="{FF2B5EF4-FFF2-40B4-BE49-F238E27FC236}">
                <a16:creationId xmlns:a16="http://schemas.microsoft.com/office/drawing/2014/main" id="{1A705F7B-86B4-49C8-9F90-6698647D2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87" y="2901405"/>
            <a:ext cx="702725" cy="52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RDYN ATLANTIQUE - Pôle EMC2">
            <a:extLst>
              <a:ext uri="{FF2B5EF4-FFF2-40B4-BE49-F238E27FC236}">
                <a16:creationId xmlns:a16="http://schemas.microsoft.com/office/drawing/2014/main" id="{1BAAF64C-5FC4-4ED4-AADF-1CB978EE9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72" y="4610498"/>
            <a:ext cx="1233326" cy="5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7B6064F-1E7B-43E5-815D-29207A266D3D}"/>
              </a:ext>
            </a:extLst>
          </p:cNvPr>
          <p:cNvSpPr/>
          <p:nvPr/>
        </p:nvSpPr>
        <p:spPr>
          <a:xfrm>
            <a:off x="516454" y="1229960"/>
            <a:ext cx="1928650" cy="15676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ctr"/>
          <a:lstStyle/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r>
              <a:rPr lang="fr-FR" sz="1100" b="1" dirty="0">
                <a:solidFill>
                  <a:schemeClr val="bg1"/>
                </a:solidFill>
              </a:rPr>
              <a:t>AWS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$10000 de crédit à utiliser sur les services cloud d’Amazon Web Services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AC47138-8E28-4CEE-8D9B-D4378A66C1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7214" y="1224652"/>
            <a:ext cx="787131" cy="47227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5580092-69E4-4ABB-A31B-DEAE2694B68F}"/>
              </a:ext>
            </a:extLst>
          </p:cNvPr>
          <p:cNvSpPr/>
          <p:nvPr/>
        </p:nvSpPr>
        <p:spPr>
          <a:xfrm>
            <a:off x="2557639" y="1229960"/>
            <a:ext cx="1928650" cy="15676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ctr"/>
          <a:lstStyle/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r>
              <a:rPr lang="fr-FR" sz="1100" b="1" dirty="0" err="1">
                <a:solidFill>
                  <a:schemeClr val="bg1"/>
                </a:solidFill>
              </a:rPr>
              <a:t>Maddyness</a:t>
            </a:r>
            <a:endParaRPr lang="fr-FR" sz="1100" b="1" dirty="0">
              <a:solidFill>
                <a:schemeClr val="bg1"/>
              </a:solidFill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Relai des actus et levées de fonds des projets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08C8056-7B4E-4786-9C40-CFEFB809BA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6364" y="1224652"/>
            <a:ext cx="1671201" cy="33758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32A4162-FACA-41EB-A23F-248D940A96EC}"/>
              </a:ext>
            </a:extLst>
          </p:cNvPr>
          <p:cNvSpPr/>
          <p:nvPr/>
        </p:nvSpPr>
        <p:spPr>
          <a:xfrm>
            <a:off x="4598824" y="1229960"/>
            <a:ext cx="1928650" cy="15676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ctr"/>
          <a:lstStyle/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r>
              <a:rPr lang="fr-FR" sz="1100" b="1" dirty="0">
                <a:solidFill>
                  <a:schemeClr val="bg1"/>
                </a:solidFill>
              </a:rPr>
              <a:t>Consortium HHSF</a:t>
            </a:r>
            <a:endParaRPr lang="fr-FR" sz="1100" b="1" i="1" dirty="0">
              <a:solidFill>
                <a:schemeClr val="bg1"/>
              </a:solidFill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Accès à des séances de mentoring et à la labellisation French Tech </a:t>
            </a:r>
            <a:r>
              <a:rPr lang="fr-FR" sz="1100" dirty="0" err="1">
                <a:solidFill>
                  <a:schemeClr val="bg1"/>
                </a:solidFill>
              </a:rPr>
              <a:t>Seed</a:t>
            </a:r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AABDD82-0CCE-4253-A8AE-4E58B17A07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9397" y="1229960"/>
            <a:ext cx="1507504" cy="46697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C4C1664-A29D-4F95-AF3C-4FBA9766E795}"/>
              </a:ext>
            </a:extLst>
          </p:cNvPr>
          <p:cNvSpPr/>
          <p:nvPr/>
        </p:nvSpPr>
        <p:spPr>
          <a:xfrm>
            <a:off x="6640010" y="1229960"/>
            <a:ext cx="1928650" cy="15676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bIns="252000" rtlCol="0" anchor="ctr"/>
          <a:lstStyle/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r>
              <a:rPr lang="fr-FR" sz="1100" b="1" dirty="0" err="1">
                <a:solidFill>
                  <a:schemeClr val="bg1"/>
                </a:solidFill>
              </a:rPr>
              <a:t>Technofounders</a:t>
            </a:r>
            <a:endParaRPr lang="fr-FR" sz="1100" b="1" dirty="0">
              <a:solidFill>
                <a:schemeClr val="bg1"/>
              </a:solidFill>
            </a:endParaRPr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Accès au start-up studio pour revue du projet et conseils</a:t>
            </a:r>
          </a:p>
        </p:txBody>
      </p:sp>
      <p:pic>
        <p:nvPicPr>
          <p:cNvPr id="1028" name="Picture 4" descr="Angelsquare.co | Club TechnoFOUNDERS">
            <a:extLst>
              <a:ext uri="{FF2B5EF4-FFF2-40B4-BE49-F238E27FC236}">
                <a16:creationId xmlns:a16="http://schemas.microsoft.com/office/drawing/2014/main" id="{A2CC9E75-EF08-4828-8C6F-CB0899FB9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839" y="1229960"/>
            <a:ext cx="1694992" cy="5070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44473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E417F9A-D15B-66C8-37A0-33FB4296DCA6}"/>
              </a:ext>
            </a:extLst>
          </p:cNvPr>
          <p:cNvSpPr/>
          <p:nvPr/>
        </p:nvSpPr>
        <p:spPr>
          <a:xfrm>
            <a:off x="1033169" y="4191137"/>
            <a:ext cx="6547845" cy="1828800"/>
          </a:xfrm>
          <a:prstGeom prst="round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7340061-8C79-57F1-F725-F68F05433B00}"/>
              </a:ext>
            </a:extLst>
          </p:cNvPr>
          <p:cNvSpPr/>
          <p:nvPr/>
        </p:nvSpPr>
        <p:spPr>
          <a:xfrm>
            <a:off x="1002119" y="1807533"/>
            <a:ext cx="6578895" cy="1828800"/>
          </a:xfrm>
          <a:prstGeom prst="roundRect">
            <a:avLst/>
          </a:prstGeom>
          <a:solidFill>
            <a:srgbClr val="FFFFFF"/>
          </a:solidFill>
          <a:ln>
            <a:solidFill>
              <a:srgbClr val="00A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56A3835-6FC5-49F5-A668-A230905F6CDA}"/>
              </a:ext>
            </a:extLst>
          </p:cNvPr>
          <p:cNvSpPr txBox="1">
            <a:spLocks/>
          </p:cNvSpPr>
          <p:nvPr/>
        </p:nvSpPr>
        <p:spPr>
          <a:xfrm>
            <a:off x="1048675" y="200003"/>
            <a:ext cx="6621317" cy="594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fr-FR" sz="2800" dirty="0">
                <a:solidFill>
                  <a:schemeClr val="tx2"/>
                </a:solidFill>
              </a:rPr>
              <a:t>2 appels à candidature par an</a:t>
            </a:r>
          </a:p>
        </p:txBody>
      </p:sp>
      <p:sp>
        <p:nvSpPr>
          <p:cNvPr id="30" name="Espace réservé du numéro de diapositive 3">
            <a:extLst>
              <a:ext uri="{FF2B5EF4-FFF2-40B4-BE49-F238E27FC236}">
                <a16:creationId xmlns:a16="http://schemas.microsoft.com/office/drawing/2014/main" id="{EEEF3CD7-0F82-4982-BFB3-4F480ECA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5"/>
            <a:ext cx="2057400" cy="365125"/>
          </a:xfrm>
        </p:spPr>
        <p:txBody>
          <a:bodyPr/>
          <a:lstStyle/>
          <a:p>
            <a:fld id="{A8D5A923-8AF6-414D-9EEC-A6C0E1674F26}" type="slidenum">
              <a:rPr lang="fr-FR" smtClean="0"/>
              <a:t>26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804B09-8A49-45D1-F9AB-F69C742DC52D}"/>
              </a:ext>
            </a:extLst>
          </p:cNvPr>
          <p:cNvSpPr txBox="1"/>
          <p:nvPr/>
        </p:nvSpPr>
        <p:spPr>
          <a:xfrm>
            <a:off x="5234175" y="1661917"/>
            <a:ext cx="30400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accent1"/>
              </a:solidFill>
            </a:endParaRPr>
          </a:p>
          <a:p>
            <a:r>
              <a:rPr lang="fr-FR" b="1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~ avril</a:t>
            </a:r>
          </a:p>
          <a:p>
            <a:endParaRPr lang="fr-FR" b="1" dirty="0">
              <a:solidFill>
                <a:schemeClr val="accent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fr-FR" b="1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~</a:t>
            </a:r>
            <a:r>
              <a:rPr lang="fr-FR" b="1" dirty="0">
                <a:solidFill>
                  <a:schemeClr val="accent1"/>
                </a:solidFill>
              </a:rPr>
              <a:t> mais/juin</a:t>
            </a:r>
          </a:p>
          <a:p>
            <a:endParaRPr lang="fr-FR" b="1" dirty="0">
              <a:solidFill>
                <a:schemeClr val="accent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fr-FR" b="1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~</a:t>
            </a:r>
            <a:r>
              <a:rPr lang="fr-FR" b="1" dirty="0">
                <a:solidFill>
                  <a:schemeClr val="accent1"/>
                </a:solidFill>
              </a:rPr>
              <a:t> juin/juillet</a:t>
            </a:r>
          </a:p>
          <a:p>
            <a:endParaRPr lang="fr-FR" b="1" dirty="0">
              <a:solidFill>
                <a:schemeClr val="accent1"/>
              </a:solidFill>
            </a:endParaRPr>
          </a:p>
          <a:p>
            <a:endParaRPr lang="fr-FR" b="1" dirty="0">
              <a:solidFill>
                <a:schemeClr val="accent1"/>
              </a:solidFill>
            </a:endParaRPr>
          </a:p>
          <a:p>
            <a:endParaRPr lang="fr-FR" b="1" dirty="0">
              <a:solidFill>
                <a:schemeClr val="accent1"/>
              </a:solidFill>
            </a:endParaRPr>
          </a:p>
          <a:p>
            <a:endParaRPr lang="fr-FR" b="1" dirty="0">
              <a:solidFill>
                <a:schemeClr val="accent1"/>
              </a:solidFill>
            </a:endParaRPr>
          </a:p>
          <a:p>
            <a:r>
              <a:rPr lang="fr-FR" b="1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~ octobre</a:t>
            </a:r>
          </a:p>
          <a:p>
            <a:endParaRPr lang="fr-FR" b="1" dirty="0">
              <a:solidFill>
                <a:schemeClr val="accent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fr-FR" b="1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~</a:t>
            </a:r>
            <a:r>
              <a:rPr lang="fr-FR" b="1" dirty="0">
                <a:solidFill>
                  <a:schemeClr val="accent1"/>
                </a:solidFill>
              </a:rPr>
              <a:t> novembre/décembre</a:t>
            </a:r>
          </a:p>
          <a:p>
            <a:endParaRPr lang="fr-FR" b="1" dirty="0">
              <a:solidFill>
                <a:schemeClr val="accent1"/>
              </a:solidFill>
            </a:endParaRPr>
          </a:p>
          <a:p>
            <a:r>
              <a:rPr lang="fr-FR" b="1" dirty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~</a:t>
            </a:r>
            <a:r>
              <a:rPr lang="fr-FR" b="1" dirty="0">
                <a:solidFill>
                  <a:schemeClr val="accent1"/>
                </a:solidFill>
              </a:rPr>
              <a:t> janvier</a:t>
            </a:r>
          </a:p>
          <a:p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89D2CC-6983-3A29-01A6-9DA326908453}"/>
              </a:ext>
            </a:extLst>
          </p:cNvPr>
          <p:cNvSpPr txBox="1"/>
          <p:nvPr/>
        </p:nvSpPr>
        <p:spPr>
          <a:xfrm>
            <a:off x="1225404" y="1412217"/>
            <a:ext cx="133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Semestre 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9A5A2CF-8826-7438-987D-9C53FC20F55D}"/>
              </a:ext>
            </a:extLst>
          </p:cNvPr>
          <p:cNvSpPr txBox="1"/>
          <p:nvPr/>
        </p:nvSpPr>
        <p:spPr>
          <a:xfrm>
            <a:off x="1299610" y="3781949"/>
            <a:ext cx="133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Semestre 2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C210E20-D79A-C76D-5816-2A15120609C0}"/>
              </a:ext>
            </a:extLst>
          </p:cNvPr>
          <p:cNvSpPr/>
          <p:nvPr/>
        </p:nvSpPr>
        <p:spPr>
          <a:xfrm>
            <a:off x="1000311" y="1807533"/>
            <a:ext cx="3922566" cy="1828800"/>
          </a:xfrm>
          <a:prstGeom prst="roundRect">
            <a:avLst/>
          </a:prstGeom>
          <a:solidFill>
            <a:srgbClr val="00A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AC35E08-E474-2389-9C11-7C0804A8A9F6}"/>
              </a:ext>
            </a:extLst>
          </p:cNvPr>
          <p:cNvSpPr/>
          <p:nvPr/>
        </p:nvSpPr>
        <p:spPr>
          <a:xfrm>
            <a:off x="1033169" y="4191137"/>
            <a:ext cx="3922566" cy="1828800"/>
          </a:xfrm>
          <a:prstGeom prst="roundRect">
            <a:avLst/>
          </a:prstGeom>
          <a:solidFill>
            <a:srgbClr val="00A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C2B3704-F7AC-6EB0-4889-255D008A7042}"/>
              </a:ext>
            </a:extLst>
          </p:cNvPr>
          <p:cNvSpPr txBox="1"/>
          <p:nvPr/>
        </p:nvSpPr>
        <p:spPr>
          <a:xfrm>
            <a:off x="1225404" y="1412217"/>
            <a:ext cx="49335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Appel à candidature</a:t>
            </a:r>
          </a:p>
          <a:p>
            <a:endParaRPr lang="fr-FR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Comités de pré-sélection/sélection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Démarrage accompagnement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Appel à candidature</a:t>
            </a:r>
          </a:p>
          <a:p>
            <a:endParaRPr lang="fr-FR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Comités de pré-sélection/sélection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Démarrage accompagnement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9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A4D2A86-A712-4338-9563-7052A3062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" r="563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1A6705-21AC-45B6-ADFD-859652B817E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1000">
                <a:srgbClr val="006D8F">
                  <a:alpha val="80000"/>
                </a:srgbClr>
              </a:gs>
              <a:gs pos="0">
                <a:srgbClr val="00366E"/>
              </a:gs>
              <a:gs pos="100000">
                <a:srgbClr val="00ABB5">
                  <a:alpha val="69804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502863-B718-434B-8414-BCF3F4C0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447" y="2551046"/>
            <a:ext cx="6422728" cy="1755907"/>
          </a:xfrm>
        </p:spPr>
        <p:txBody>
          <a:bodyPr/>
          <a:lstStyle/>
          <a:p>
            <a:r>
              <a:rPr lang="fr-FR" sz="4800" dirty="0"/>
              <a:t>CNRS Innovation</a:t>
            </a:r>
            <a:br>
              <a:rPr lang="fr-FR" sz="4800" dirty="0"/>
            </a:br>
            <a:br>
              <a:rPr lang="fr-FR" sz="800" dirty="0"/>
            </a:br>
            <a:r>
              <a:rPr lang="fr-FR" sz="3600" dirty="0"/>
              <a:t>Présentation et missions</a:t>
            </a:r>
            <a:endParaRPr lang="fr-FR" sz="4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9BCB44-BE1F-4434-BF5C-9DAF12BD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A923-8AF6-414D-9EEC-A6C0E1674F26}" type="slidenum">
              <a:rPr lang="fr-FR" smtClean="0"/>
              <a:pPr/>
              <a:t>3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221E4B4-3646-44CE-B98E-3C015CED1FF5}"/>
              </a:ext>
            </a:extLst>
          </p:cNvPr>
          <p:cNvCxnSpPr/>
          <p:nvPr/>
        </p:nvCxnSpPr>
        <p:spPr>
          <a:xfrm>
            <a:off x="1326540" y="2346766"/>
            <a:ext cx="0" cy="21644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3882732A-7C0C-4FD5-A7A1-F551085AA9BA}"/>
              </a:ext>
            </a:extLst>
          </p:cNvPr>
          <p:cNvSpPr txBox="1"/>
          <p:nvPr/>
        </p:nvSpPr>
        <p:spPr>
          <a:xfrm>
            <a:off x="164850" y="2705724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chemeClr val="bg1"/>
                </a:solidFill>
                <a:latin typeface="Roboto Medium"/>
              </a:rPr>
              <a:t>1</a:t>
            </a:r>
            <a:endParaRPr lang="fr-FR" sz="11500" dirty="0">
              <a:solidFill>
                <a:schemeClr val="bg1"/>
              </a:solidFill>
              <a:latin typeface="Roboto Medium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B8EC189-F731-46A0-AF30-399A1B7C2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41" y="213204"/>
            <a:ext cx="1727431" cy="53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2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D65"/>
                </a:solidFill>
              </a:rPr>
              <a:t>CNRS Innovation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A923-8AF6-414D-9EEC-A6C0E1674F26}" type="slidenum">
              <a:rPr lang="fr-FR" smtClean="0"/>
              <a:t>4</a:t>
            </a:fld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97DF216-574E-4E46-B233-62EA46BD29ED}"/>
              </a:ext>
            </a:extLst>
          </p:cNvPr>
          <p:cNvGrpSpPr/>
          <p:nvPr/>
        </p:nvGrpSpPr>
        <p:grpSpPr>
          <a:xfrm>
            <a:off x="3019398" y="2264363"/>
            <a:ext cx="3105204" cy="729870"/>
            <a:chOff x="3802819" y="2016049"/>
            <a:chExt cx="3105204" cy="729870"/>
          </a:xfrm>
        </p:grpSpPr>
        <p:pic>
          <p:nvPicPr>
            <p:cNvPr id="7" name="Picture 6" descr="http://www.islam-medieval.cnrs.fr/images/logo_cnr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819" y="2016049"/>
              <a:ext cx="733537" cy="72987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playapp.net/wp-content/uploads/2013/01/bpifrance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889" b="35926"/>
            <a:stretch/>
          </p:blipFill>
          <p:spPr bwMode="auto">
            <a:xfrm>
              <a:off x="4578502" y="2161081"/>
              <a:ext cx="2329521" cy="58483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6C4027E-6B0C-4683-9F0D-6D59F1C206D1}"/>
              </a:ext>
            </a:extLst>
          </p:cNvPr>
          <p:cNvGrpSpPr/>
          <p:nvPr/>
        </p:nvGrpSpPr>
        <p:grpSpPr>
          <a:xfrm>
            <a:off x="516389" y="3504722"/>
            <a:ext cx="8627611" cy="646331"/>
            <a:chOff x="516389" y="3504722"/>
            <a:chExt cx="8627611" cy="646331"/>
          </a:xfrm>
        </p:grpSpPr>
        <p:sp>
          <p:nvSpPr>
            <p:cNvPr id="9" name="Espace réservé du contenu 2"/>
            <p:cNvSpPr txBox="1">
              <a:spLocks/>
            </p:cNvSpPr>
            <p:nvPr/>
          </p:nvSpPr>
          <p:spPr>
            <a:xfrm>
              <a:off x="1807551" y="3513214"/>
              <a:ext cx="7336449" cy="6293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171446" indent="-171446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1pPr>
              <a:lvl2pPr marL="51433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2pPr>
              <a:lvl3pPr marL="85722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3pPr>
              <a:lvl4pPr marL="120012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1700" b="1" dirty="0">
                  <a:solidFill>
                    <a:srgbClr val="02356F"/>
                  </a:solidFill>
                </a:rPr>
                <a:t>experts multidisciplinaires </a:t>
              </a:r>
              <a:r>
                <a:rPr lang="fr-FR" sz="1700" dirty="0">
                  <a:solidFill>
                    <a:srgbClr val="02356F"/>
                  </a:solidFill>
                </a:rPr>
                <a:t>reconnus pour l’analyse et la gestion de projets de valorisation ainsi que pour </a:t>
              </a:r>
              <a:r>
                <a:rPr lang="fr-FR" sz="1700" b="1" dirty="0">
                  <a:solidFill>
                    <a:srgbClr val="02356F"/>
                  </a:solidFill>
                </a:rPr>
                <a:t>l’accompagnement de projets innovants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16389" y="3504722"/>
              <a:ext cx="1252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fr-FR" sz="3600" b="1" kern="0" dirty="0">
                  <a:solidFill>
                    <a:srgbClr val="002D65"/>
                  </a:solidFill>
                  <a:latin typeface="Calibri"/>
                </a:rPr>
                <a:t>70 +</a:t>
              </a:r>
              <a:endParaRPr lang="fr-FR" sz="4400" b="1" kern="0" dirty="0">
                <a:solidFill>
                  <a:srgbClr val="002D65"/>
                </a:solidFill>
                <a:effectLst/>
                <a:latin typeface="Calibri"/>
              </a:endParaRP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C9375E10-0B16-4A63-93B7-142CC9624F4D}"/>
              </a:ext>
            </a:extLst>
          </p:cNvPr>
          <p:cNvSpPr txBox="1"/>
          <p:nvPr/>
        </p:nvSpPr>
        <p:spPr>
          <a:xfrm>
            <a:off x="1014138" y="1394945"/>
            <a:ext cx="7115724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783">
              <a:lnSpc>
                <a:spcPct val="90000"/>
              </a:lnSpc>
              <a:spcBef>
                <a:spcPts val="750"/>
              </a:spcBef>
              <a:buClr>
                <a:srgbClr val="00366E"/>
              </a:buClr>
            </a:pPr>
            <a:r>
              <a:rPr lang="fr-FR" sz="2300" dirty="0">
                <a:solidFill>
                  <a:srgbClr val="02356F"/>
                </a:solidFill>
                <a:latin typeface="Roboto Condensed" panose="02000000000000000000" pitchFamily="2" charset="0"/>
              </a:rPr>
              <a:t>CNRS Innovation est la filiale nationale de </a:t>
            </a:r>
            <a:r>
              <a:rPr lang="fr-FR" sz="2300" b="1" dirty="0">
                <a:solidFill>
                  <a:srgbClr val="02356F"/>
                </a:solidFill>
                <a:latin typeface="Roboto Condensed" panose="02000000000000000000" pitchFamily="2" charset="0"/>
              </a:rPr>
              <a:t>valorisation de la recherche </a:t>
            </a:r>
            <a:r>
              <a:rPr lang="fr-FR" sz="2300" dirty="0">
                <a:solidFill>
                  <a:srgbClr val="02356F"/>
                </a:solidFill>
                <a:latin typeface="Roboto Condensed" panose="02000000000000000000" pitchFamily="2" charset="0"/>
              </a:rPr>
              <a:t>du CNRS depuis 1992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F62C54EF-D6B3-441D-AFD8-8FFCFFDF60AA}"/>
              </a:ext>
            </a:extLst>
          </p:cNvPr>
          <p:cNvGrpSpPr/>
          <p:nvPr/>
        </p:nvGrpSpPr>
        <p:grpSpPr>
          <a:xfrm>
            <a:off x="-88385" y="4332873"/>
            <a:ext cx="9455503" cy="646331"/>
            <a:chOff x="-88385" y="4137750"/>
            <a:chExt cx="9455503" cy="646331"/>
          </a:xfrm>
        </p:grpSpPr>
        <p:sp>
          <p:nvSpPr>
            <p:cNvPr id="16" name="Espace réservé du contenu 2">
              <a:extLst>
                <a:ext uri="{FF2B5EF4-FFF2-40B4-BE49-F238E27FC236}">
                  <a16:creationId xmlns:a16="http://schemas.microsoft.com/office/drawing/2014/main" id="{C6404F61-07B1-4ECA-9F88-2FEAA8CA979F}"/>
                </a:ext>
              </a:extLst>
            </p:cNvPr>
            <p:cNvSpPr txBox="1">
              <a:spLocks/>
            </p:cNvSpPr>
            <p:nvPr/>
          </p:nvSpPr>
          <p:spPr>
            <a:xfrm>
              <a:off x="1807551" y="4146242"/>
              <a:ext cx="7559567" cy="6293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171446" indent="-171446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1pPr>
              <a:lvl2pPr marL="51433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2pPr>
              <a:lvl3pPr marL="85722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3pPr>
              <a:lvl4pPr marL="120012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1700" b="1" dirty="0">
                  <a:solidFill>
                    <a:srgbClr val="02356F"/>
                  </a:solidFill>
                </a:rPr>
                <a:t>familles de brevets </a:t>
              </a:r>
              <a:r>
                <a:rPr lang="fr-FR" sz="1700" dirty="0">
                  <a:solidFill>
                    <a:srgbClr val="02356F"/>
                  </a:solidFill>
                </a:rPr>
                <a:t>en gestion</a:t>
              </a:r>
              <a:endParaRPr lang="fr-FR" sz="1700" b="1" dirty="0">
                <a:solidFill>
                  <a:srgbClr val="02356F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6966F8D-E9B3-4F43-8E59-866A0FCCE01D}"/>
                </a:ext>
              </a:extLst>
            </p:cNvPr>
            <p:cNvSpPr txBox="1"/>
            <p:nvPr/>
          </p:nvSpPr>
          <p:spPr>
            <a:xfrm>
              <a:off x="-88385" y="4137750"/>
              <a:ext cx="1895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fr-FR" sz="3600" b="1" kern="0" dirty="0">
                  <a:solidFill>
                    <a:srgbClr val="002D65"/>
                  </a:solidFill>
                  <a:latin typeface="Calibri"/>
                </a:rPr>
                <a:t>1100 +</a:t>
              </a:r>
              <a:endParaRPr lang="fr-FR" sz="3600" b="1" kern="0" dirty="0">
                <a:solidFill>
                  <a:srgbClr val="002D65"/>
                </a:solidFill>
                <a:effectLst/>
                <a:latin typeface="Calibri"/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7D6738D-34EE-425F-B902-C3C51A041BA9}"/>
              </a:ext>
            </a:extLst>
          </p:cNvPr>
          <p:cNvGrpSpPr/>
          <p:nvPr/>
        </p:nvGrpSpPr>
        <p:grpSpPr>
          <a:xfrm>
            <a:off x="-88385" y="5161024"/>
            <a:ext cx="9455503" cy="646331"/>
            <a:chOff x="-88385" y="4861714"/>
            <a:chExt cx="9455503" cy="646331"/>
          </a:xfrm>
        </p:grpSpPr>
        <p:sp>
          <p:nvSpPr>
            <p:cNvPr id="19" name="Espace réservé du contenu 2">
              <a:extLst>
                <a:ext uri="{FF2B5EF4-FFF2-40B4-BE49-F238E27FC236}">
                  <a16:creationId xmlns:a16="http://schemas.microsoft.com/office/drawing/2014/main" id="{7CBF4C69-2A0A-4835-A732-8ABF97AAB144}"/>
                </a:ext>
              </a:extLst>
            </p:cNvPr>
            <p:cNvSpPr txBox="1">
              <a:spLocks/>
            </p:cNvSpPr>
            <p:nvPr/>
          </p:nvSpPr>
          <p:spPr>
            <a:xfrm>
              <a:off x="1807551" y="4870206"/>
              <a:ext cx="7559567" cy="6293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171446" indent="-171446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1pPr>
              <a:lvl2pPr marL="51433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2pPr>
              <a:lvl3pPr marL="85722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3pPr>
              <a:lvl4pPr marL="120012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1700" b="1" dirty="0">
                  <a:solidFill>
                    <a:srgbClr val="02356F"/>
                  </a:solidFill>
                </a:rPr>
                <a:t>contrats d’exploitation </a:t>
              </a:r>
              <a:r>
                <a:rPr lang="fr-FR" sz="1700" dirty="0">
                  <a:solidFill>
                    <a:srgbClr val="02356F"/>
                  </a:solidFill>
                </a:rPr>
                <a:t>par an</a:t>
              </a:r>
              <a:endParaRPr lang="fr-FR" sz="1700" b="1" dirty="0">
                <a:solidFill>
                  <a:srgbClr val="02356F"/>
                </a:solidFill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3B9D925-CFBD-4C8E-9780-3F099D1382D9}"/>
                </a:ext>
              </a:extLst>
            </p:cNvPr>
            <p:cNvSpPr txBox="1"/>
            <p:nvPr/>
          </p:nvSpPr>
          <p:spPr>
            <a:xfrm>
              <a:off x="-88385" y="4861714"/>
              <a:ext cx="1895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fr-FR" sz="3600" b="1" kern="0" dirty="0">
                  <a:solidFill>
                    <a:srgbClr val="002D65"/>
                  </a:solidFill>
                  <a:effectLst/>
                  <a:latin typeface="Calibri"/>
                </a:rPr>
                <a:t>60 +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690D498-CE3C-41BC-8470-307D79FBB099}"/>
              </a:ext>
            </a:extLst>
          </p:cNvPr>
          <p:cNvGrpSpPr/>
          <p:nvPr/>
        </p:nvGrpSpPr>
        <p:grpSpPr>
          <a:xfrm>
            <a:off x="-88385" y="5989175"/>
            <a:ext cx="9455503" cy="646331"/>
            <a:chOff x="-88385" y="5473914"/>
            <a:chExt cx="9455503" cy="646331"/>
          </a:xfrm>
        </p:grpSpPr>
        <p:sp>
          <p:nvSpPr>
            <p:cNvPr id="21" name="Espace réservé du contenu 2">
              <a:extLst>
                <a:ext uri="{FF2B5EF4-FFF2-40B4-BE49-F238E27FC236}">
                  <a16:creationId xmlns:a16="http://schemas.microsoft.com/office/drawing/2014/main" id="{586353F8-94D9-4D99-98A9-3779C0DCEECA}"/>
                </a:ext>
              </a:extLst>
            </p:cNvPr>
            <p:cNvSpPr txBox="1">
              <a:spLocks/>
            </p:cNvSpPr>
            <p:nvPr/>
          </p:nvSpPr>
          <p:spPr>
            <a:xfrm>
              <a:off x="1807551" y="5482406"/>
              <a:ext cx="7559567" cy="6293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171446" indent="-171446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1pPr>
              <a:lvl2pPr marL="51433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2pPr>
              <a:lvl3pPr marL="85722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3pPr>
              <a:lvl4pPr marL="1200120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4pPr>
              <a:lvl5pPr marL="1543012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1700" b="1" dirty="0">
                  <a:solidFill>
                    <a:srgbClr val="02356F"/>
                  </a:solidFill>
                </a:rPr>
                <a:t>prises de participation </a:t>
              </a:r>
              <a:r>
                <a:rPr lang="fr-FR" sz="1700" dirty="0">
                  <a:solidFill>
                    <a:srgbClr val="02356F"/>
                  </a:solidFill>
                </a:rPr>
                <a:t>au capital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97C8A64-369B-4A2E-B1B9-B5677028ADFF}"/>
                </a:ext>
              </a:extLst>
            </p:cNvPr>
            <p:cNvSpPr txBox="1"/>
            <p:nvPr/>
          </p:nvSpPr>
          <p:spPr>
            <a:xfrm>
              <a:off x="-88385" y="5473914"/>
              <a:ext cx="1895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fr-FR" sz="3600" b="1" kern="0" dirty="0">
                  <a:solidFill>
                    <a:srgbClr val="002D65"/>
                  </a:solidFill>
                  <a:effectLst/>
                  <a:latin typeface="Calibri"/>
                </a:rPr>
                <a:t>50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73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AA9D0-B912-42C9-8957-0B3C7C21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86" y="73331"/>
            <a:ext cx="5095751" cy="793052"/>
          </a:xfrm>
        </p:spPr>
        <p:txBody>
          <a:bodyPr>
            <a:normAutofit/>
          </a:bodyPr>
          <a:lstStyle/>
          <a:p>
            <a:r>
              <a:rPr lang="fr-FR" sz="3000" dirty="0">
                <a:solidFill>
                  <a:srgbClr val="002D65"/>
                </a:solidFill>
              </a:rPr>
              <a:t>Missions CNRS Innovation</a:t>
            </a:r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65AEF4C4-0190-4008-9B59-38F0428105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8144" y="5695955"/>
            <a:ext cx="6985000" cy="0"/>
          </a:xfrm>
          <a:prstGeom prst="line">
            <a:avLst/>
          </a:prstGeom>
          <a:noFill/>
          <a:ln w="76200">
            <a:solidFill>
              <a:srgbClr val="62C3DD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AAA125E0-2DB4-40F8-BA05-63AC7C607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798" y="5739260"/>
            <a:ext cx="1906589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icle Semi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icle Semi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icle Semi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icle Semi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icle Sem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icle Sem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icle Sem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icle Sem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icle Semi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1800" b="1" dirty="0">
                <a:solidFill>
                  <a:srgbClr val="62C3DD"/>
                </a:solidFill>
                <a:latin typeface="+mn-lt"/>
                <a:cs typeface="Arial" pitchFamily="34" charset="0"/>
              </a:rPr>
              <a:t>En moyenne, 5 ans</a:t>
            </a:r>
          </a:p>
        </p:txBody>
      </p:sp>
      <p:sp>
        <p:nvSpPr>
          <p:cNvPr id="52" name="Freeform 188">
            <a:extLst>
              <a:ext uri="{FF2B5EF4-FFF2-40B4-BE49-F238E27FC236}">
                <a16:creationId xmlns:a16="http://schemas.microsoft.com/office/drawing/2014/main" id="{8F0583AE-CCC3-4425-B6B1-BFFC73F98F19}"/>
              </a:ext>
            </a:extLst>
          </p:cNvPr>
          <p:cNvSpPr>
            <a:spLocks/>
          </p:cNvSpPr>
          <p:nvPr/>
        </p:nvSpPr>
        <p:spPr bwMode="auto">
          <a:xfrm>
            <a:off x="2799270" y="3440649"/>
            <a:ext cx="772435" cy="770475"/>
          </a:xfrm>
          <a:custGeom>
            <a:avLst/>
            <a:gdLst>
              <a:gd name="T0" fmla="*/ 828 w 1575"/>
              <a:gd name="T1" fmla="*/ 1 h 1575"/>
              <a:gd name="T2" fmla="*/ 984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0 w 1575"/>
              <a:gd name="T9" fmla="*/ 258 h 1575"/>
              <a:gd name="T10" fmla="*/ 1461 w 1575"/>
              <a:gd name="T11" fmla="*/ 379 h 1575"/>
              <a:gd name="T12" fmla="*/ 1527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7 w 1575"/>
              <a:gd name="T21" fmla="*/ 1059 h 1575"/>
              <a:gd name="T22" fmla="*/ 1461 w 1575"/>
              <a:gd name="T23" fmla="*/ 1196 h 1575"/>
              <a:gd name="T24" fmla="*/ 1370 w 1575"/>
              <a:gd name="T25" fmla="*/ 1317 h 1575"/>
              <a:gd name="T26" fmla="*/ 1258 w 1575"/>
              <a:gd name="T27" fmla="*/ 1419 h 1575"/>
              <a:gd name="T28" fmla="*/ 1129 w 1575"/>
              <a:gd name="T29" fmla="*/ 1497 h 1575"/>
              <a:gd name="T30" fmla="*/ 984 w 1575"/>
              <a:gd name="T31" fmla="*/ 1550 h 1575"/>
              <a:gd name="T32" fmla="*/ 828 w 1575"/>
              <a:gd name="T33" fmla="*/ 1574 h 1575"/>
              <a:gd name="T34" fmla="*/ 746 w 1575"/>
              <a:gd name="T35" fmla="*/ 1574 h 1575"/>
              <a:gd name="T36" fmla="*/ 591 w 1575"/>
              <a:gd name="T37" fmla="*/ 1550 h 1575"/>
              <a:gd name="T38" fmla="*/ 446 w 1575"/>
              <a:gd name="T39" fmla="*/ 1497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79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6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7" y="0"/>
                </a:moveTo>
                <a:lnTo>
                  <a:pt x="828" y="1"/>
                </a:lnTo>
                <a:lnTo>
                  <a:pt x="907" y="9"/>
                </a:lnTo>
                <a:lnTo>
                  <a:pt x="984" y="25"/>
                </a:lnTo>
                <a:lnTo>
                  <a:pt x="1058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1" y="379"/>
                </a:lnTo>
                <a:lnTo>
                  <a:pt x="1497" y="446"/>
                </a:lnTo>
                <a:lnTo>
                  <a:pt x="1527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3" y="747"/>
                </a:lnTo>
                <a:lnTo>
                  <a:pt x="1575" y="788"/>
                </a:lnTo>
                <a:lnTo>
                  <a:pt x="1573" y="828"/>
                </a:lnTo>
                <a:lnTo>
                  <a:pt x="1566" y="907"/>
                </a:lnTo>
                <a:lnTo>
                  <a:pt x="1550" y="984"/>
                </a:lnTo>
                <a:lnTo>
                  <a:pt x="1527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7" y="1370"/>
                </a:lnTo>
                <a:lnTo>
                  <a:pt x="1258" y="1419"/>
                </a:lnTo>
                <a:lnTo>
                  <a:pt x="1196" y="1461"/>
                </a:lnTo>
                <a:lnTo>
                  <a:pt x="1129" y="1497"/>
                </a:lnTo>
                <a:lnTo>
                  <a:pt x="1058" y="1527"/>
                </a:lnTo>
                <a:lnTo>
                  <a:pt x="984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7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91" y="1550"/>
                </a:lnTo>
                <a:lnTo>
                  <a:pt x="516" y="1527"/>
                </a:lnTo>
                <a:lnTo>
                  <a:pt x="446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8" y="1370"/>
                </a:lnTo>
                <a:lnTo>
                  <a:pt x="205" y="1317"/>
                </a:lnTo>
                <a:lnTo>
                  <a:pt x="155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79"/>
                </a:lnTo>
                <a:lnTo>
                  <a:pt x="155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78" y="114"/>
                </a:lnTo>
                <a:lnTo>
                  <a:pt x="446" y="78"/>
                </a:lnTo>
                <a:lnTo>
                  <a:pt x="516" y="48"/>
                </a:lnTo>
                <a:lnTo>
                  <a:pt x="591" y="25"/>
                </a:lnTo>
                <a:lnTo>
                  <a:pt x="667" y="9"/>
                </a:lnTo>
                <a:lnTo>
                  <a:pt x="746" y="1"/>
                </a:lnTo>
                <a:lnTo>
                  <a:pt x="7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1" i="0" u="none" strike="noStrike" kern="0" cap="none" spc="0" normalizeH="0" baseline="0" noProof="0" dirty="0">
              <a:ln>
                <a:noFill/>
              </a:ln>
              <a:solidFill>
                <a:srgbClr val="18CB8E"/>
              </a:solidFill>
              <a:effectLst/>
              <a:uLnTx/>
              <a:uFillTx/>
              <a:latin typeface="+mj-lt"/>
              <a:ea typeface="ＭＳ Ｐゴシック" pitchFamily="34" charset="-128"/>
            </a:endParaRPr>
          </a:p>
        </p:txBody>
      </p:sp>
      <p:sp>
        <p:nvSpPr>
          <p:cNvPr id="62" name="TextBox 144">
            <a:extLst>
              <a:ext uri="{FF2B5EF4-FFF2-40B4-BE49-F238E27FC236}">
                <a16:creationId xmlns:a16="http://schemas.microsoft.com/office/drawing/2014/main" id="{B8C9EB49-4001-4442-8C7B-B6D1A8A10BD7}"/>
              </a:ext>
            </a:extLst>
          </p:cNvPr>
          <p:cNvSpPr txBox="1"/>
          <p:nvPr/>
        </p:nvSpPr>
        <p:spPr>
          <a:xfrm>
            <a:off x="2127226" y="1712827"/>
            <a:ext cx="156805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600" b="1" dirty="0" err="1">
                <a:solidFill>
                  <a:srgbClr val="00678C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Evaluer</a:t>
            </a:r>
            <a:endParaRPr lang="en-US" sz="1600" b="1" dirty="0">
              <a:solidFill>
                <a:srgbClr val="00678C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685800"/>
            <a:r>
              <a:rPr lang="en-US" sz="1600" b="1" dirty="0" err="1">
                <a:solidFill>
                  <a:srgbClr val="00678C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l’opportunité</a:t>
            </a:r>
            <a:endParaRPr lang="en-US" sz="1600" b="1" dirty="0">
              <a:solidFill>
                <a:srgbClr val="00678C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685800"/>
            <a:endParaRPr lang="en-US" sz="500" b="1" dirty="0">
              <a:solidFill>
                <a:srgbClr val="00678C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685800"/>
            <a:r>
              <a:rPr lang="en-US" sz="1400" dirty="0">
                <a:solidFill>
                  <a:srgbClr val="00678C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Par le </a:t>
            </a:r>
            <a:r>
              <a:rPr lang="en-US" sz="1400" dirty="0" err="1">
                <a:solidFill>
                  <a:srgbClr val="00678C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comité</a:t>
            </a:r>
            <a:r>
              <a:rPr lang="en-US" sz="1400" dirty="0">
                <a:solidFill>
                  <a:srgbClr val="00678C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des</a:t>
            </a:r>
          </a:p>
          <a:p>
            <a:pPr algn="ctr" defTabSz="685800"/>
            <a:r>
              <a:rPr lang="en-US" sz="1400" dirty="0">
                <a:solidFill>
                  <a:srgbClr val="00678C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engagements</a:t>
            </a:r>
          </a:p>
        </p:txBody>
      </p:sp>
      <p:sp>
        <p:nvSpPr>
          <p:cNvPr id="71" name="TextBox 153">
            <a:extLst>
              <a:ext uri="{FF2B5EF4-FFF2-40B4-BE49-F238E27FC236}">
                <a16:creationId xmlns:a16="http://schemas.microsoft.com/office/drawing/2014/main" id="{FA4113E4-85E9-4DEE-97E3-EBA49689E958}"/>
              </a:ext>
            </a:extLst>
          </p:cNvPr>
          <p:cNvSpPr txBox="1"/>
          <p:nvPr/>
        </p:nvSpPr>
        <p:spPr>
          <a:xfrm>
            <a:off x="257756" y="3388467"/>
            <a:ext cx="163594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>
                <a:solidFill>
                  <a:srgbClr val="00366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Identifier</a:t>
            </a:r>
          </a:p>
          <a:p>
            <a:pPr algn="ctr" defTabSz="685800"/>
            <a:r>
              <a:rPr lang="en-US" sz="1600" b="1" dirty="0">
                <a:solidFill>
                  <a:srgbClr val="00366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des </a:t>
            </a:r>
            <a:r>
              <a:rPr lang="en-US" sz="1600" b="1" dirty="0" err="1">
                <a:solidFill>
                  <a:srgbClr val="00366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résultats</a:t>
            </a:r>
            <a:endParaRPr lang="en-US" sz="1600" b="1" dirty="0">
              <a:solidFill>
                <a:srgbClr val="00366E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685800"/>
            <a:endParaRPr lang="en-US" sz="500" b="1" dirty="0">
              <a:solidFill>
                <a:srgbClr val="00366E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685800"/>
            <a:r>
              <a:rPr lang="en-US" sz="1400" dirty="0">
                <a:solidFill>
                  <a:srgbClr val="00366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Par les </a:t>
            </a:r>
            <a:r>
              <a:rPr lang="en-US" sz="1400" dirty="0" err="1">
                <a:solidFill>
                  <a:srgbClr val="00366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laboratoires</a:t>
            </a:r>
            <a:r>
              <a:rPr lang="en-US" sz="1400" dirty="0">
                <a:solidFill>
                  <a:srgbClr val="00366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/ SPV, suite à </a:t>
            </a:r>
            <a:r>
              <a:rPr lang="en-US" sz="1400" dirty="0" err="1">
                <a:solidFill>
                  <a:srgbClr val="00366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une</a:t>
            </a:r>
            <a:r>
              <a:rPr lang="en-US" sz="1400" dirty="0">
                <a:solidFill>
                  <a:srgbClr val="00366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00366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prématuration</a:t>
            </a:r>
            <a:r>
              <a:rPr lang="en-US" sz="1400" dirty="0">
                <a:solidFill>
                  <a:srgbClr val="00366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rgbClr val="00366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une</a:t>
            </a:r>
            <a:r>
              <a:rPr lang="en-US" sz="1400" dirty="0">
                <a:solidFill>
                  <a:srgbClr val="00366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ERC </a:t>
            </a:r>
            <a:r>
              <a:rPr lang="en-US" sz="1400" dirty="0" err="1">
                <a:solidFill>
                  <a:srgbClr val="00366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PoC</a:t>
            </a:r>
            <a:r>
              <a:rPr lang="en-US" sz="1400" dirty="0">
                <a:solidFill>
                  <a:srgbClr val="00366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…</a:t>
            </a:r>
          </a:p>
        </p:txBody>
      </p:sp>
      <p:sp>
        <p:nvSpPr>
          <p:cNvPr id="77" name="TextBox 153">
            <a:extLst>
              <a:ext uri="{FF2B5EF4-FFF2-40B4-BE49-F238E27FC236}">
                <a16:creationId xmlns:a16="http://schemas.microsoft.com/office/drawing/2014/main" id="{3E449020-3B65-4F39-B954-0D1FB9C51CEC}"/>
              </a:ext>
            </a:extLst>
          </p:cNvPr>
          <p:cNvSpPr txBox="1"/>
          <p:nvPr/>
        </p:nvSpPr>
        <p:spPr>
          <a:xfrm>
            <a:off x="3893588" y="3385859"/>
            <a:ext cx="16584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 err="1">
                <a:solidFill>
                  <a:srgbClr val="008BA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Protéger</a:t>
            </a:r>
            <a:endParaRPr lang="en-US" sz="1600" b="1" dirty="0">
              <a:solidFill>
                <a:srgbClr val="008BA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685800"/>
            <a:endParaRPr lang="en-US" sz="500" b="1" dirty="0">
              <a:solidFill>
                <a:srgbClr val="008BA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685800"/>
            <a:r>
              <a:rPr lang="en-US" sz="1400" dirty="0">
                <a:solidFill>
                  <a:srgbClr val="008BA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Avec la mise </a:t>
            </a:r>
            <a:r>
              <a:rPr lang="en-US" sz="1400" dirty="0" err="1">
                <a:solidFill>
                  <a:srgbClr val="008BA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400" dirty="0">
                <a:solidFill>
                  <a:srgbClr val="008BA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place </a:t>
            </a:r>
            <a:r>
              <a:rPr lang="en-US" sz="1400" dirty="0" err="1">
                <a:solidFill>
                  <a:srgbClr val="008BA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d’une</a:t>
            </a:r>
            <a:r>
              <a:rPr lang="en-US" sz="1400" dirty="0">
                <a:solidFill>
                  <a:srgbClr val="008BA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politique de PI</a:t>
            </a:r>
          </a:p>
        </p:txBody>
      </p:sp>
      <p:sp>
        <p:nvSpPr>
          <p:cNvPr id="80" name="TextBox 144">
            <a:extLst>
              <a:ext uri="{FF2B5EF4-FFF2-40B4-BE49-F238E27FC236}">
                <a16:creationId xmlns:a16="http://schemas.microsoft.com/office/drawing/2014/main" id="{2F42669F-4F94-4B04-AF9B-CEADD1C0D716}"/>
              </a:ext>
            </a:extLst>
          </p:cNvPr>
          <p:cNvSpPr txBox="1"/>
          <p:nvPr/>
        </p:nvSpPr>
        <p:spPr>
          <a:xfrm>
            <a:off x="5615892" y="1720922"/>
            <a:ext cx="165513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 err="1">
                <a:solidFill>
                  <a:srgbClr val="00A2B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Transférer</a:t>
            </a:r>
            <a:endParaRPr lang="en-US" sz="1600" b="1" dirty="0">
              <a:solidFill>
                <a:srgbClr val="00A2B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685800"/>
            <a:endParaRPr lang="en-US" sz="500" b="1" dirty="0">
              <a:solidFill>
                <a:srgbClr val="00A2B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685800"/>
            <a:r>
              <a:rPr lang="en-US" sz="1400" dirty="0">
                <a:solidFill>
                  <a:srgbClr val="00A2B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Par le </a:t>
            </a:r>
            <a:r>
              <a:rPr lang="en-US" sz="1400" dirty="0" err="1">
                <a:solidFill>
                  <a:srgbClr val="00A2B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biais</a:t>
            </a:r>
            <a:r>
              <a:rPr lang="en-US" sz="1400" dirty="0">
                <a:solidFill>
                  <a:srgbClr val="00A2B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400" dirty="0" err="1">
                <a:solidFill>
                  <a:srgbClr val="00A2B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licences</a:t>
            </a:r>
            <a:r>
              <a:rPr lang="en-US" sz="1400" dirty="0">
                <a:solidFill>
                  <a:srgbClr val="00A2B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00A2B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n-US" sz="1400" dirty="0">
                <a:solidFill>
                  <a:srgbClr val="00A2B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1400" dirty="0" err="1">
                <a:solidFill>
                  <a:srgbClr val="00A2B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création</a:t>
            </a:r>
            <a:endParaRPr lang="en-US" sz="1400" dirty="0">
              <a:solidFill>
                <a:srgbClr val="00A2B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685800"/>
            <a:r>
              <a:rPr lang="en-US" sz="1400" dirty="0" err="1">
                <a:solidFill>
                  <a:srgbClr val="00A2B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d’entreprises</a:t>
            </a:r>
            <a:endParaRPr lang="en-US" sz="1400" dirty="0">
              <a:solidFill>
                <a:srgbClr val="00A2B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153">
            <a:extLst>
              <a:ext uri="{FF2B5EF4-FFF2-40B4-BE49-F238E27FC236}">
                <a16:creationId xmlns:a16="http://schemas.microsoft.com/office/drawing/2014/main" id="{C3500869-D7C9-40D0-B4C7-3391B3B902C8}"/>
              </a:ext>
            </a:extLst>
          </p:cNvPr>
          <p:cNvSpPr txBox="1"/>
          <p:nvPr/>
        </p:nvSpPr>
        <p:spPr>
          <a:xfrm>
            <a:off x="7260727" y="3256355"/>
            <a:ext cx="165848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 err="1">
                <a:solidFill>
                  <a:srgbClr val="00ABB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Suivre</a:t>
            </a:r>
            <a:endParaRPr lang="en-US" sz="1600" b="1" dirty="0">
              <a:solidFill>
                <a:srgbClr val="00ABB5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685800"/>
            <a:endParaRPr lang="en-US" sz="500" b="1" dirty="0">
              <a:solidFill>
                <a:srgbClr val="00ABB5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685800"/>
            <a:r>
              <a:rPr lang="en-US" sz="1400" dirty="0" err="1">
                <a:solidFill>
                  <a:srgbClr val="00ABB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l’execution</a:t>
            </a:r>
            <a:r>
              <a:rPr lang="en-US" sz="1400" dirty="0">
                <a:solidFill>
                  <a:srgbClr val="00ABB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00ABB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contracutelle</a:t>
            </a:r>
            <a:r>
              <a:rPr lang="en-US" sz="1400" dirty="0">
                <a:solidFill>
                  <a:srgbClr val="00ABB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1400" dirty="0" err="1">
                <a:solidFill>
                  <a:srgbClr val="00ABB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accompagner</a:t>
            </a:r>
            <a:r>
              <a:rPr lang="en-US" sz="1400" dirty="0">
                <a:solidFill>
                  <a:srgbClr val="00ABB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00ABB5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l’entreprise</a:t>
            </a:r>
            <a:endParaRPr lang="en-US" sz="1400" dirty="0">
              <a:solidFill>
                <a:srgbClr val="00ABB5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Espace réservé du numéro de diapositive 15">
            <a:extLst>
              <a:ext uri="{FF2B5EF4-FFF2-40B4-BE49-F238E27FC236}">
                <a16:creationId xmlns:a16="http://schemas.microsoft.com/office/drawing/2014/main" id="{F161D961-7152-4570-BED0-84DB7E3B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5"/>
            <a:ext cx="2057400" cy="365125"/>
          </a:xfrm>
        </p:spPr>
        <p:txBody>
          <a:bodyPr/>
          <a:lstStyle/>
          <a:p>
            <a:fld id="{A8D5A923-8AF6-414D-9EEC-A6C0E1674F26}" type="slidenum">
              <a:rPr lang="fr-FR" smtClean="0">
                <a:latin typeface="+mj-lt"/>
              </a:rPr>
              <a:t>5</a:t>
            </a:fld>
            <a:endParaRPr lang="fr-FR">
              <a:latin typeface="+mj-lt"/>
            </a:endParaRPr>
          </a:p>
        </p:txBody>
      </p:sp>
      <p:sp>
        <p:nvSpPr>
          <p:cNvPr id="24" name="Freeform 193">
            <a:extLst>
              <a:ext uri="{FF2B5EF4-FFF2-40B4-BE49-F238E27FC236}">
                <a16:creationId xmlns:a16="http://schemas.microsoft.com/office/drawing/2014/main" id="{979E74FE-EE66-457F-90DC-BF45A01140CF}"/>
              </a:ext>
            </a:extLst>
          </p:cNvPr>
          <p:cNvSpPr>
            <a:spLocks/>
          </p:cNvSpPr>
          <p:nvPr/>
        </p:nvSpPr>
        <p:spPr bwMode="auto">
          <a:xfrm>
            <a:off x="7155797" y="1517191"/>
            <a:ext cx="1728000" cy="1728000"/>
          </a:xfrm>
          <a:custGeom>
            <a:avLst/>
            <a:gdLst>
              <a:gd name="T0" fmla="*/ 1451 w 3061"/>
              <a:gd name="T1" fmla="*/ 2 h 3062"/>
              <a:gd name="T2" fmla="*/ 1148 w 3061"/>
              <a:gd name="T3" fmla="*/ 47 h 3062"/>
              <a:gd name="T4" fmla="*/ 867 w 3061"/>
              <a:gd name="T5" fmla="*/ 151 h 3062"/>
              <a:gd name="T6" fmla="*/ 614 w 3061"/>
              <a:gd name="T7" fmla="*/ 304 h 3062"/>
              <a:gd name="T8" fmla="*/ 398 w 3061"/>
              <a:gd name="T9" fmla="*/ 501 h 3062"/>
              <a:gd name="T10" fmla="*/ 221 w 3061"/>
              <a:gd name="T11" fmla="*/ 737 h 3062"/>
              <a:gd name="T12" fmla="*/ 92 w 3061"/>
              <a:gd name="T13" fmla="*/ 1005 h 3062"/>
              <a:gd name="T14" fmla="*/ 17 w 3061"/>
              <a:gd name="T15" fmla="*/ 1298 h 3062"/>
              <a:gd name="T16" fmla="*/ 0 w 3061"/>
              <a:gd name="T17" fmla="*/ 1531 h 3062"/>
              <a:gd name="T18" fmla="*/ 17 w 3061"/>
              <a:gd name="T19" fmla="*/ 1764 h 3062"/>
              <a:gd name="T20" fmla="*/ 92 w 3061"/>
              <a:gd name="T21" fmla="*/ 2057 h 3062"/>
              <a:gd name="T22" fmla="*/ 221 w 3061"/>
              <a:gd name="T23" fmla="*/ 2326 h 3062"/>
              <a:gd name="T24" fmla="*/ 398 w 3061"/>
              <a:gd name="T25" fmla="*/ 2560 h 3062"/>
              <a:gd name="T26" fmla="*/ 614 w 3061"/>
              <a:gd name="T27" fmla="*/ 2759 h 3062"/>
              <a:gd name="T28" fmla="*/ 867 w 3061"/>
              <a:gd name="T29" fmla="*/ 2912 h 3062"/>
              <a:gd name="T30" fmla="*/ 1148 w 3061"/>
              <a:gd name="T31" fmla="*/ 3014 h 3062"/>
              <a:gd name="T32" fmla="*/ 1451 w 3061"/>
              <a:gd name="T33" fmla="*/ 3061 h 3062"/>
              <a:gd name="T34" fmla="*/ 1609 w 3061"/>
              <a:gd name="T35" fmla="*/ 3061 h 3062"/>
              <a:gd name="T36" fmla="*/ 1914 w 3061"/>
              <a:gd name="T37" fmla="*/ 3014 h 3062"/>
              <a:gd name="T38" fmla="*/ 2195 w 3061"/>
              <a:gd name="T39" fmla="*/ 2912 h 3062"/>
              <a:gd name="T40" fmla="*/ 2447 w 3061"/>
              <a:gd name="T41" fmla="*/ 2759 h 3062"/>
              <a:gd name="T42" fmla="*/ 2664 w 3061"/>
              <a:gd name="T43" fmla="*/ 2560 h 3062"/>
              <a:gd name="T44" fmla="*/ 2841 w 3061"/>
              <a:gd name="T45" fmla="*/ 2326 h 3062"/>
              <a:gd name="T46" fmla="*/ 2969 w 3061"/>
              <a:gd name="T47" fmla="*/ 2057 h 3062"/>
              <a:gd name="T48" fmla="*/ 3044 w 3061"/>
              <a:gd name="T49" fmla="*/ 1764 h 3062"/>
              <a:gd name="T50" fmla="*/ 3061 w 3061"/>
              <a:gd name="T51" fmla="*/ 1531 h 3062"/>
              <a:gd name="T52" fmla="*/ 3044 w 3061"/>
              <a:gd name="T53" fmla="*/ 1298 h 3062"/>
              <a:gd name="T54" fmla="*/ 2969 w 3061"/>
              <a:gd name="T55" fmla="*/ 1005 h 3062"/>
              <a:gd name="T56" fmla="*/ 2841 w 3061"/>
              <a:gd name="T57" fmla="*/ 737 h 3062"/>
              <a:gd name="T58" fmla="*/ 2664 w 3061"/>
              <a:gd name="T59" fmla="*/ 501 h 3062"/>
              <a:gd name="T60" fmla="*/ 2447 w 3061"/>
              <a:gd name="T61" fmla="*/ 304 h 3062"/>
              <a:gd name="T62" fmla="*/ 2195 w 3061"/>
              <a:gd name="T63" fmla="*/ 151 h 3062"/>
              <a:gd name="T64" fmla="*/ 1914 w 3061"/>
              <a:gd name="T65" fmla="*/ 47 h 3062"/>
              <a:gd name="T66" fmla="*/ 1609 w 3061"/>
              <a:gd name="T67" fmla="*/ 2 h 3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61" h="3062">
                <a:moveTo>
                  <a:pt x="1530" y="0"/>
                </a:moveTo>
                <a:lnTo>
                  <a:pt x="1451" y="2"/>
                </a:lnTo>
                <a:lnTo>
                  <a:pt x="1297" y="17"/>
                </a:lnTo>
                <a:lnTo>
                  <a:pt x="1148" y="47"/>
                </a:lnTo>
                <a:lnTo>
                  <a:pt x="1004" y="92"/>
                </a:lnTo>
                <a:lnTo>
                  <a:pt x="867" y="151"/>
                </a:lnTo>
                <a:lnTo>
                  <a:pt x="737" y="221"/>
                </a:lnTo>
                <a:lnTo>
                  <a:pt x="614" y="304"/>
                </a:lnTo>
                <a:lnTo>
                  <a:pt x="501" y="397"/>
                </a:lnTo>
                <a:lnTo>
                  <a:pt x="398" y="501"/>
                </a:lnTo>
                <a:lnTo>
                  <a:pt x="303" y="615"/>
                </a:lnTo>
                <a:lnTo>
                  <a:pt x="221" y="737"/>
                </a:lnTo>
                <a:lnTo>
                  <a:pt x="150" y="868"/>
                </a:lnTo>
                <a:lnTo>
                  <a:pt x="92" y="1005"/>
                </a:lnTo>
                <a:lnTo>
                  <a:pt x="48" y="1148"/>
                </a:lnTo>
                <a:lnTo>
                  <a:pt x="17" y="1298"/>
                </a:lnTo>
                <a:lnTo>
                  <a:pt x="1" y="1452"/>
                </a:lnTo>
                <a:lnTo>
                  <a:pt x="0" y="1531"/>
                </a:lnTo>
                <a:lnTo>
                  <a:pt x="1" y="1610"/>
                </a:lnTo>
                <a:lnTo>
                  <a:pt x="17" y="1764"/>
                </a:lnTo>
                <a:lnTo>
                  <a:pt x="48" y="1914"/>
                </a:lnTo>
                <a:lnTo>
                  <a:pt x="92" y="2057"/>
                </a:lnTo>
                <a:lnTo>
                  <a:pt x="150" y="2195"/>
                </a:lnTo>
                <a:lnTo>
                  <a:pt x="221" y="2326"/>
                </a:lnTo>
                <a:lnTo>
                  <a:pt x="303" y="2448"/>
                </a:lnTo>
                <a:lnTo>
                  <a:pt x="398" y="2560"/>
                </a:lnTo>
                <a:lnTo>
                  <a:pt x="501" y="2664"/>
                </a:lnTo>
                <a:lnTo>
                  <a:pt x="614" y="2759"/>
                </a:lnTo>
                <a:lnTo>
                  <a:pt x="737" y="2840"/>
                </a:lnTo>
                <a:lnTo>
                  <a:pt x="867" y="2912"/>
                </a:lnTo>
                <a:lnTo>
                  <a:pt x="1004" y="2970"/>
                </a:lnTo>
                <a:lnTo>
                  <a:pt x="1148" y="3014"/>
                </a:lnTo>
                <a:lnTo>
                  <a:pt x="1297" y="3045"/>
                </a:lnTo>
                <a:lnTo>
                  <a:pt x="1451" y="3061"/>
                </a:lnTo>
                <a:lnTo>
                  <a:pt x="1530" y="3062"/>
                </a:lnTo>
                <a:lnTo>
                  <a:pt x="1609" y="3061"/>
                </a:lnTo>
                <a:lnTo>
                  <a:pt x="1764" y="3045"/>
                </a:lnTo>
                <a:lnTo>
                  <a:pt x="1914" y="3014"/>
                </a:lnTo>
                <a:lnTo>
                  <a:pt x="2058" y="2970"/>
                </a:lnTo>
                <a:lnTo>
                  <a:pt x="2195" y="2912"/>
                </a:lnTo>
                <a:lnTo>
                  <a:pt x="2325" y="2840"/>
                </a:lnTo>
                <a:lnTo>
                  <a:pt x="2447" y="2759"/>
                </a:lnTo>
                <a:lnTo>
                  <a:pt x="2561" y="2664"/>
                </a:lnTo>
                <a:lnTo>
                  <a:pt x="2664" y="2560"/>
                </a:lnTo>
                <a:lnTo>
                  <a:pt x="2758" y="2448"/>
                </a:lnTo>
                <a:lnTo>
                  <a:pt x="2841" y="2326"/>
                </a:lnTo>
                <a:lnTo>
                  <a:pt x="2911" y="2195"/>
                </a:lnTo>
                <a:lnTo>
                  <a:pt x="2969" y="2057"/>
                </a:lnTo>
                <a:lnTo>
                  <a:pt x="3014" y="1914"/>
                </a:lnTo>
                <a:lnTo>
                  <a:pt x="3044" y="1764"/>
                </a:lnTo>
                <a:lnTo>
                  <a:pt x="3060" y="1610"/>
                </a:lnTo>
                <a:lnTo>
                  <a:pt x="3061" y="1531"/>
                </a:lnTo>
                <a:lnTo>
                  <a:pt x="3060" y="1452"/>
                </a:lnTo>
                <a:lnTo>
                  <a:pt x="3044" y="1298"/>
                </a:lnTo>
                <a:lnTo>
                  <a:pt x="3014" y="1148"/>
                </a:lnTo>
                <a:lnTo>
                  <a:pt x="2969" y="1005"/>
                </a:lnTo>
                <a:lnTo>
                  <a:pt x="2911" y="868"/>
                </a:lnTo>
                <a:lnTo>
                  <a:pt x="2841" y="737"/>
                </a:lnTo>
                <a:lnTo>
                  <a:pt x="2758" y="615"/>
                </a:lnTo>
                <a:lnTo>
                  <a:pt x="2664" y="501"/>
                </a:lnTo>
                <a:lnTo>
                  <a:pt x="2561" y="397"/>
                </a:lnTo>
                <a:lnTo>
                  <a:pt x="2447" y="304"/>
                </a:lnTo>
                <a:lnTo>
                  <a:pt x="2325" y="221"/>
                </a:lnTo>
                <a:lnTo>
                  <a:pt x="2195" y="151"/>
                </a:lnTo>
                <a:lnTo>
                  <a:pt x="2058" y="92"/>
                </a:lnTo>
                <a:lnTo>
                  <a:pt x="1914" y="47"/>
                </a:lnTo>
                <a:lnTo>
                  <a:pt x="1764" y="17"/>
                </a:lnTo>
                <a:lnTo>
                  <a:pt x="1609" y="2"/>
                </a:lnTo>
                <a:lnTo>
                  <a:pt x="1530" y="0"/>
                </a:lnTo>
                <a:close/>
              </a:path>
            </a:pathLst>
          </a:custGeom>
          <a:solidFill>
            <a:srgbClr val="00ABB5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1" kern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6" name="Freeform 191">
            <a:extLst>
              <a:ext uri="{FF2B5EF4-FFF2-40B4-BE49-F238E27FC236}">
                <a16:creationId xmlns:a16="http://schemas.microsoft.com/office/drawing/2014/main" id="{1B39D05C-B7DF-4305-8A93-B7DBE0170069}"/>
              </a:ext>
            </a:extLst>
          </p:cNvPr>
          <p:cNvSpPr>
            <a:spLocks/>
          </p:cNvSpPr>
          <p:nvPr/>
        </p:nvSpPr>
        <p:spPr bwMode="auto">
          <a:xfrm>
            <a:off x="5672099" y="3312727"/>
            <a:ext cx="1725144" cy="1719157"/>
          </a:xfrm>
          <a:custGeom>
            <a:avLst/>
            <a:gdLst>
              <a:gd name="T0" fmla="*/ 1610 w 3063"/>
              <a:gd name="T1" fmla="*/ 1 h 3061"/>
              <a:gd name="T2" fmla="*/ 1914 w 3063"/>
              <a:gd name="T3" fmla="*/ 46 h 3061"/>
              <a:gd name="T4" fmla="*/ 2196 w 3063"/>
              <a:gd name="T5" fmla="*/ 150 h 3061"/>
              <a:gd name="T6" fmla="*/ 2448 w 3063"/>
              <a:gd name="T7" fmla="*/ 303 h 3061"/>
              <a:gd name="T8" fmla="*/ 2665 w 3063"/>
              <a:gd name="T9" fmla="*/ 500 h 3061"/>
              <a:gd name="T10" fmla="*/ 2841 w 3063"/>
              <a:gd name="T11" fmla="*/ 736 h 3061"/>
              <a:gd name="T12" fmla="*/ 2971 w 3063"/>
              <a:gd name="T13" fmla="*/ 1003 h 3061"/>
              <a:gd name="T14" fmla="*/ 3046 w 3063"/>
              <a:gd name="T15" fmla="*/ 1297 h 3061"/>
              <a:gd name="T16" fmla="*/ 3063 w 3063"/>
              <a:gd name="T17" fmla="*/ 1530 h 3061"/>
              <a:gd name="T18" fmla="*/ 3046 w 3063"/>
              <a:gd name="T19" fmla="*/ 1764 h 3061"/>
              <a:gd name="T20" fmla="*/ 2971 w 3063"/>
              <a:gd name="T21" fmla="*/ 2057 h 3061"/>
              <a:gd name="T22" fmla="*/ 2841 w 3063"/>
              <a:gd name="T23" fmla="*/ 2324 h 3061"/>
              <a:gd name="T24" fmla="*/ 2665 w 3063"/>
              <a:gd name="T25" fmla="*/ 2560 h 3061"/>
              <a:gd name="T26" fmla="*/ 2448 w 3063"/>
              <a:gd name="T27" fmla="*/ 2758 h 3061"/>
              <a:gd name="T28" fmla="*/ 2196 w 3063"/>
              <a:gd name="T29" fmla="*/ 2911 h 3061"/>
              <a:gd name="T30" fmla="*/ 1914 w 3063"/>
              <a:gd name="T31" fmla="*/ 3013 h 3061"/>
              <a:gd name="T32" fmla="*/ 1610 w 3063"/>
              <a:gd name="T33" fmla="*/ 3060 h 3061"/>
              <a:gd name="T34" fmla="*/ 1453 w 3063"/>
              <a:gd name="T35" fmla="*/ 3060 h 3061"/>
              <a:gd name="T36" fmla="*/ 1148 w 3063"/>
              <a:gd name="T37" fmla="*/ 3013 h 3061"/>
              <a:gd name="T38" fmla="*/ 867 w 3063"/>
              <a:gd name="T39" fmla="*/ 2911 h 3061"/>
              <a:gd name="T40" fmla="*/ 616 w 3063"/>
              <a:gd name="T41" fmla="*/ 2758 h 3061"/>
              <a:gd name="T42" fmla="*/ 398 w 3063"/>
              <a:gd name="T43" fmla="*/ 2560 h 3061"/>
              <a:gd name="T44" fmla="*/ 222 w 3063"/>
              <a:gd name="T45" fmla="*/ 2324 h 3061"/>
              <a:gd name="T46" fmla="*/ 93 w 3063"/>
              <a:gd name="T47" fmla="*/ 2057 h 3061"/>
              <a:gd name="T48" fmla="*/ 17 w 3063"/>
              <a:gd name="T49" fmla="*/ 1764 h 3061"/>
              <a:gd name="T50" fmla="*/ 0 w 3063"/>
              <a:gd name="T51" fmla="*/ 1530 h 3061"/>
              <a:gd name="T52" fmla="*/ 17 w 3063"/>
              <a:gd name="T53" fmla="*/ 1297 h 3061"/>
              <a:gd name="T54" fmla="*/ 93 w 3063"/>
              <a:gd name="T55" fmla="*/ 1003 h 3061"/>
              <a:gd name="T56" fmla="*/ 222 w 3063"/>
              <a:gd name="T57" fmla="*/ 736 h 3061"/>
              <a:gd name="T58" fmla="*/ 398 w 3063"/>
              <a:gd name="T59" fmla="*/ 500 h 3061"/>
              <a:gd name="T60" fmla="*/ 616 w 3063"/>
              <a:gd name="T61" fmla="*/ 303 h 3061"/>
              <a:gd name="T62" fmla="*/ 867 w 3063"/>
              <a:gd name="T63" fmla="*/ 150 h 3061"/>
              <a:gd name="T64" fmla="*/ 1148 w 3063"/>
              <a:gd name="T65" fmla="*/ 46 h 3061"/>
              <a:gd name="T66" fmla="*/ 1453 w 3063"/>
              <a:gd name="T67" fmla="*/ 1 h 3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63" h="3061">
                <a:moveTo>
                  <a:pt x="1532" y="0"/>
                </a:moveTo>
                <a:lnTo>
                  <a:pt x="1610" y="1"/>
                </a:lnTo>
                <a:lnTo>
                  <a:pt x="1765" y="17"/>
                </a:lnTo>
                <a:lnTo>
                  <a:pt x="1914" y="46"/>
                </a:lnTo>
                <a:lnTo>
                  <a:pt x="2058" y="92"/>
                </a:lnTo>
                <a:lnTo>
                  <a:pt x="2196" y="150"/>
                </a:lnTo>
                <a:lnTo>
                  <a:pt x="2325" y="220"/>
                </a:lnTo>
                <a:lnTo>
                  <a:pt x="2448" y="303"/>
                </a:lnTo>
                <a:lnTo>
                  <a:pt x="2561" y="396"/>
                </a:lnTo>
                <a:lnTo>
                  <a:pt x="2665" y="500"/>
                </a:lnTo>
                <a:lnTo>
                  <a:pt x="2758" y="614"/>
                </a:lnTo>
                <a:lnTo>
                  <a:pt x="2841" y="736"/>
                </a:lnTo>
                <a:lnTo>
                  <a:pt x="2912" y="866"/>
                </a:lnTo>
                <a:lnTo>
                  <a:pt x="2971" y="1003"/>
                </a:lnTo>
                <a:lnTo>
                  <a:pt x="3015" y="1147"/>
                </a:lnTo>
                <a:lnTo>
                  <a:pt x="3046" y="1297"/>
                </a:lnTo>
                <a:lnTo>
                  <a:pt x="3061" y="1451"/>
                </a:lnTo>
                <a:lnTo>
                  <a:pt x="3063" y="1530"/>
                </a:lnTo>
                <a:lnTo>
                  <a:pt x="3061" y="1610"/>
                </a:lnTo>
                <a:lnTo>
                  <a:pt x="3046" y="1764"/>
                </a:lnTo>
                <a:lnTo>
                  <a:pt x="3015" y="1913"/>
                </a:lnTo>
                <a:lnTo>
                  <a:pt x="2971" y="2057"/>
                </a:lnTo>
                <a:lnTo>
                  <a:pt x="2912" y="2194"/>
                </a:lnTo>
                <a:lnTo>
                  <a:pt x="2841" y="2324"/>
                </a:lnTo>
                <a:lnTo>
                  <a:pt x="2758" y="2447"/>
                </a:lnTo>
                <a:lnTo>
                  <a:pt x="2665" y="2560"/>
                </a:lnTo>
                <a:lnTo>
                  <a:pt x="2561" y="2663"/>
                </a:lnTo>
                <a:lnTo>
                  <a:pt x="2448" y="2758"/>
                </a:lnTo>
                <a:lnTo>
                  <a:pt x="2325" y="2840"/>
                </a:lnTo>
                <a:lnTo>
                  <a:pt x="2196" y="2911"/>
                </a:lnTo>
                <a:lnTo>
                  <a:pt x="2058" y="2969"/>
                </a:lnTo>
                <a:lnTo>
                  <a:pt x="1914" y="3013"/>
                </a:lnTo>
                <a:lnTo>
                  <a:pt x="1765" y="3044"/>
                </a:lnTo>
                <a:lnTo>
                  <a:pt x="1610" y="3060"/>
                </a:lnTo>
                <a:lnTo>
                  <a:pt x="1532" y="3061"/>
                </a:lnTo>
                <a:lnTo>
                  <a:pt x="1453" y="3060"/>
                </a:lnTo>
                <a:lnTo>
                  <a:pt x="1297" y="3044"/>
                </a:lnTo>
                <a:lnTo>
                  <a:pt x="1148" y="3013"/>
                </a:lnTo>
                <a:lnTo>
                  <a:pt x="1004" y="2969"/>
                </a:lnTo>
                <a:lnTo>
                  <a:pt x="867" y="2911"/>
                </a:lnTo>
                <a:lnTo>
                  <a:pt x="737" y="2840"/>
                </a:lnTo>
                <a:lnTo>
                  <a:pt x="616" y="2758"/>
                </a:lnTo>
                <a:lnTo>
                  <a:pt x="502" y="2663"/>
                </a:lnTo>
                <a:lnTo>
                  <a:pt x="398" y="2560"/>
                </a:lnTo>
                <a:lnTo>
                  <a:pt x="305" y="2447"/>
                </a:lnTo>
                <a:lnTo>
                  <a:pt x="222" y="2324"/>
                </a:lnTo>
                <a:lnTo>
                  <a:pt x="150" y="2194"/>
                </a:lnTo>
                <a:lnTo>
                  <a:pt x="93" y="2057"/>
                </a:lnTo>
                <a:lnTo>
                  <a:pt x="48" y="1913"/>
                </a:lnTo>
                <a:lnTo>
                  <a:pt x="17" y="1764"/>
                </a:lnTo>
                <a:lnTo>
                  <a:pt x="1" y="1610"/>
                </a:lnTo>
                <a:lnTo>
                  <a:pt x="0" y="1530"/>
                </a:lnTo>
                <a:lnTo>
                  <a:pt x="1" y="1451"/>
                </a:lnTo>
                <a:lnTo>
                  <a:pt x="17" y="1297"/>
                </a:lnTo>
                <a:lnTo>
                  <a:pt x="48" y="1147"/>
                </a:lnTo>
                <a:lnTo>
                  <a:pt x="93" y="1003"/>
                </a:lnTo>
                <a:lnTo>
                  <a:pt x="150" y="866"/>
                </a:lnTo>
                <a:lnTo>
                  <a:pt x="222" y="736"/>
                </a:lnTo>
                <a:lnTo>
                  <a:pt x="305" y="614"/>
                </a:lnTo>
                <a:lnTo>
                  <a:pt x="398" y="500"/>
                </a:lnTo>
                <a:lnTo>
                  <a:pt x="502" y="396"/>
                </a:lnTo>
                <a:lnTo>
                  <a:pt x="616" y="303"/>
                </a:lnTo>
                <a:lnTo>
                  <a:pt x="737" y="220"/>
                </a:lnTo>
                <a:lnTo>
                  <a:pt x="867" y="150"/>
                </a:lnTo>
                <a:lnTo>
                  <a:pt x="1004" y="92"/>
                </a:lnTo>
                <a:lnTo>
                  <a:pt x="1148" y="46"/>
                </a:lnTo>
                <a:lnTo>
                  <a:pt x="1297" y="17"/>
                </a:lnTo>
                <a:lnTo>
                  <a:pt x="1453" y="1"/>
                </a:lnTo>
                <a:lnTo>
                  <a:pt x="1532" y="0"/>
                </a:lnTo>
                <a:close/>
              </a:path>
            </a:pathLst>
          </a:custGeom>
          <a:solidFill>
            <a:srgbClr val="00A2B0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pitchFamily="34" charset="-128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6A42691-5657-4CA4-80B4-BF22DBBF43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19" y="3608432"/>
            <a:ext cx="1142904" cy="1138937"/>
          </a:xfrm>
          <a:prstGeom prst="rect">
            <a:avLst/>
          </a:prstGeom>
        </p:spPr>
      </p:pic>
      <p:sp>
        <p:nvSpPr>
          <p:cNvPr id="31" name="Freeform 184">
            <a:extLst>
              <a:ext uri="{FF2B5EF4-FFF2-40B4-BE49-F238E27FC236}">
                <a16:creationId xmlns:a16="http://schemas.microsoft.com/office/drawing/2014/main" id="{9B49AE9C-5967-4F54-A8A6-3F214FCDA9E8}"/>
              </a:ext>
            </a:extLst>
          </p:cNvPr>
          <p:cNvSpPr>
            <a:spLocks/>
          </p:cNvSpPr>
          <p:nvPr/>
        </p:nvSpPr>
        <p:spPr bwMode="auto">
          <a:xfrm>
            <a:off x="6799641" y="2629558"/>
            <a:ext cx="1280891" cy="1276446"/>
          </a:xfrm>
          <a:custGeom>
            <a:avLst/>
            <a:gdLst>
              <a:gd name="T0" fmla="*/ 984 w 2272"/>
              <a:gd name="T1" fmla="*/ 2272 h 2272"/>
              <a:gd name="T2" fmla="*/ 959 w 2272"/>
              <a:gd name="T3" fmla="*/ 2191 h 2272"/>
              <a:gd name="T4" fmla="*/ 928 w 2272"/>
              <a:gd name="T5" fmla="*/ 2033 h 2272"/>
              <a:gd name="T6" fmla="*/ 919 w 2272"/>
              <a:gd name="T7" fmla="*/ 1881 h 2272"/>
              <a:gd name="T8" fmla="*/ 931 w 2272"/>
              <a:gd name="T9" fmla="*/ 1734 h 2272"/>
              <a:gd name="T10" fmla="*/ 961 w 2272"/>
              <a:gd name="T11" fmla="*/ 1597 h 2272"/>
              <a:gd name="T12" fmla="*/ 1009 w 2272"/>
              <a:gd name="T13" fmla="*/ 1469 h 2272"/>
              <a:gd name="T14" fmla="*/ 1072 w 2272"/>
              <a:gd name="T15" fmla="*/ 1351 h 2272"/>
              <a:gd name="T16" fmla="*/ 1151 w 2272"/>
              <a:gd name="T17" fmla="*/ 1245 h 2272"/>
              <a:gd name="T18" fmla="*/ 1246 w 2272"/>
              <a:gd name="T19" fmla="*/ 1151 h 2272"/>
              <a:gd name="T20" fmla="*/ 1352 w 2272"/>
              <a:gd name="T21" fmla="*/ 1072 h 2272"/>
              <a:gd name="T22" fmla="*/ 1470 w 2272"/>
              <a:gd name="T23" fmla="*/ 1007 h 2272"/>
              <a:gd name="T24" fmla="*/ 1598 w 2272"/>
              <a:gd name="T25" fmla="*/ 961 h 2272"/>
              <a:gd name="T26" fmla="*/ 1736 w 2272"/>
              <a:gd name="T27" fmla="*/ 930 h 2272"/>
              <a:gd name="T28" fmla="*/ 1881 w 2272"/>
              <a:gd name="T29" fmla="*/ 919 h 2272"/>
              <a:gd name="T30" fmla="*/ 2034 w 2272"/>
              <a:gd name="T31" fmla="*/ 928 h 2272"/>
              <a:gd name="T32" fmla="*/ 2192 w 2272"/>
              <a:gd name="T33" fmla="*/ 958 h 2272"/>
              <a:gd name="T34" fmla="*/ 2272 w 2272"/>
              <a:gd name="T35" fmla="*/ 983 h 2272"/>
              <a:gd name="T36" fmla="*/ 1290 w 2272"/>
              <a:gd name="T37" fmla="*/ 0 h 2272"/>
              <a:gd name="T38" fmla="*/ 1314 w 2272"/>
              <a:gd name="T39" fmla="*/ 81 h 2272"/>
              <a:gd name="T40" fmla="*/ 1344 w 2272"/>
              <a:gd name="T41" fmla="*/ 239 h 2272"/>
              <a:gd name="T42" fmla="*/ 1353 w 2272"/>
              <a:gd name="T43" fmla="*/ 392 h 2272"/>
              <a:gd name="T44" fmla="*/ 1343 w 2272"/>
              <a:gd name="T45" fmla="*/ 537 h 2272"/>
              <a:gd name="T46" fmla="*/ 1313 w 2272"/>
              <a:gd name="T47" fmla="*/ 674 h 2272"/>
              <a:gd name="T48" fmla="*/ 1265 w 2272"/>
              <a:gd name="T49" fmla="*/ 804 h 2272"/>
              <a:gd name="T50" fmla="*/ 1200 w 2272"/>
              <a:gd name="T51" fmla="*/ 922 h 2272"/>
              <a:gd name="T52" fmla="*/ 1121 w 2272"/>
              <a:gd name="T53" fmla="*/ 1028 h 2272"/>
              <a:gd name="T54" fmla="*/ 1028 w 2272"/>
              <a:gd name="T55" fmla="*/ 1121 h 2272"/>
              <a:gd name="T56" fmla="*/ 922 w 2272"/>
              <a:gd name="T57" fmla="*/ 1200 h 2272"/>
              <a:gd name="T58" fmla="*/ 804 w 2272"/>
              <a:gd name="T59" fmla="*/ 1264 h 2272"/>
              <a:gd name="T60" fmla="*/ 675 w 2272"/>
              <a:gd name="T61" fmla="*/ 1312 h 2272"/>
              <a:gd name="T62" fmla="*/ 538 w 2272"/>
              <a:gd name="T63" fmla="*/ 1342 h 2272"/>
              <a:gd name="T64" fmla="*/ 392 w 2272"/>
              <a:gd name="T65" fmla="*/ 1353 h 2272"/>
              <a:gd name="T66" fmla="*/ 240 w 2272"/>
              <a:gd name="T67" fmla="*/ 1344 h 2272"/>
              <a:gd name="T68" fmla="*/ 82 w 2272"/>
              <a:gd name="T69" fmla="*/ 1313 h 2272"/>
              <a:gd name="T70" fmla="*/ 0 w 2272"/>
              <a:gd name="T71" fmla="*/ 1289 h 2272"/>
              <a:gd name="T72" fmla="*/ 984 w 2272"/>
              <a:gd name="T73" fmla="*/ 2272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72" h="2272">
                <a:moveTo>
                  <a:pt x="984" y="2272"/>
                </a:moveTo>
                <a:lnTo>
                  <a:pt x="959" y="2191"/>
                </a:lnTo>
                <a:lnTo>
                  <a:pt x="928" y="2033"/>
                </a:lnTo>
                <a:lnTo>
                  <a:pt x="919" y="1881"/>
                </a:lnTo>
                <a:lnTo>
                  <a:pt x="931" y="1734"/>
                </a:lnTo>
                <a:lnTo>
                  <a:pt x="961" y="1597"/>
                </a:lnTo>
                <a:lnTo>
                  <a:pt x="1009" y="1469"/>
                </a:lnTo>
                <a:lnTo>
                  <a:pt x="1072" y="1351"/>
                </a:lnTo>
                <a:lnTo>
                  <a:pt x="1151" y="1245"/>
                </a:lnTo>
                <a:lnTo>
                  <a:pt x="1246" y="1151"/>
                </a:lnTo>
                <a:lnTo>
                  <a:pt x="1352" y="1072"/>
                </a:lnTo>
                <a:lnTo>
                  <a:pt x="1470" y="1007"/>
                </a:lnTo>
                <a:lnTo>
                  <a:pt x="1598" y="961"/>
                </a:lnTo>
                <a:lnTo>
                  <a:pt x="1736" y="930"/>
                </a:lnTo>
                <a:lnTo>
                  <a:pt x="1881" y="919"/>
                </a:lnTo>
                <a:lnTo>
                  <a:pt x="2034" y="928"/>
                </a:lnTo>
                <a:lnTo>
                  <a:pt x="2192" y="958"/>
                </a:lnTo>
                <a:lnTo>
                  <a:pt x="2272" y="983"/>
                </a:lnTo>
                <a:lnTo>
                  <a:pt x="1290" y="0"/>
                </a:lnTo>
                <a:lnTo>
                  <a:pt x="1314" y="81"/>
                </a:lnTo>
                <a:lnTo>
                  <a:pt x="1344" y="239"/>
                </a:lnTo>
                <a:lnTo>
                  <a:pt x="1353" y="392"/>
                </a:lnTo>
                <a:lnTo>
                  <a:pt x="1343" y="537"/>
                </a:lnTo>
                <a:lnTo>
                  <a:pt x="1313" y="674"/>
                </a:lnTo>
                <a:lnTo>
                  <a:pt x="1265" y="804"/>
                </a:lnTo>
                <a:lnTo>
                  <a:pt x="1200" y="922"/>
                </a:lnTo>
                <a:lnTo>
                  <a:pt x="1121" y="1028"/>
                </a:lnTo>
                <a:lnTo>
                  <a:pt x="1028" y="1121"/>
                </a:lnTo>
                <a:lnTo>
                  <a:pt x="922" y="1200"/>
                </a:lnTo>
                <a:lnTo>
                  <a:pt x="804" y="1264"/>
                </a:lnTo>
                <a:lnTo>
                  <a:pt x="675" y="1312"/>
                </a:lnTo>
                <a:lnTo>
                  <a:pt x="538" y="1342"/>
                </a:lnTo>
                <a:lnTo>
                  <a:pt x="392" y="1353"/>
                </a:lnTo>
                <a:lnTo>
                  <a:pt x="240" y="1344"/>
                </a:lnTo>
                <a:lnTo>
                  <a:pt x="82" y="1313"/>
                </a:lnTo>
                <a:lnTo>
                  <a:pt x="0" y="1289"/>
                </a:lnTo>
                <a:lnTo>
                  <a:pt x="984" y="2272"/>
                </a:lnTo>
                <a:close/>
              </a:path>
            </a:pathLst>
          </a:custGeom>
          <a:solidFill>
            <a:srgbClr val="00ABB5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1" kern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35" name="Freeform 183">
            <a:extLst>
              <a:ext uri="{FF2B5EF4-FFF2-40B4-BE49-F238E27FC236}">
                <a16:creationId xmlns:a16="http://schemas.microsoft.com/office/drawing/2014/main" id="{48CF6407-95A1-40A5-9A35-B9D480305998}"/>
              </a:ext>
            </a:extLst>
          </p:cNvPr>
          <p:cNvSpPr>
            <a:spLocks/>
          </p:cNvSpPr>
          <p:nvPr/>
        </p:nvSpPr>
        <p:spPr bwMode="auto">
          <a:xfrm>
            <a:off x="4986552" y="2629559"/>
            <a:ext cx="1280891" cy="1276446"/>
          </a:xfrm>
          <a:custGeom>
            <a:avLst/>
            <a:gdLst>
              <a:gd name="T0" fmla="*/ 1288 w 2271"/>
              <a:gd name="T1" fmla="*/ 2272 h 2272"/>
              <a:gd name="T2" fmla="*/ 1313 w 2271"/>
              <a:gd name="T3" fmla="*/ 2191 h 2272"/>
              <a:gd name="T4" fmla="*/ 1343 w 2271"/>
              <a:gd name="T5" fmla="*/ 2033 h 2272"/>
              <a:gd name="T6" fmla="*/ 1352 w 2271"/>
              <a:gd name="T7" fmla="*/ 1881 h 2272"/>
              <a:gd name="T8" fmla="*/ 1341 w 2271"/>
              <a:gd name="T9" fmla="*/ 1734 h 2272"/>
              <a:gd name="T10" fmla="*/ 1311 w 2271"/>
              <a:gd name="T11" fmla="*/ 1597 h 2272"/>
              <a:gd name="T12" fmla="*/ 1264 w 2271"/>
              <a:gd name="T13" fmla="*/ 1469 h 2272"/>
              <a:gd name="T14" fmla="*/ 1200 w 2271"/>
              <a:gd name="T15" fmla="*/ 1351 h 2272"/>
              <a:gd name="T16" fmla="*/ 1120 w 2271"/>
              <a:gd name="T17" fmla="*/ 1245 h 2272"/>
              <a:gd name="T18" fmla="*/ 1026 w 2271"/>
              <a:gd name="T19" fmla="*/ 1151 h 2272"/>
              <a:gd name="T20" fmla="*/ 920 w 2271"/>
              <a:gd name="T21" fmla="*/ 1072 h 2272"/>
              <a:gd name="T22" fmla="*/ 802 w 2271"/>
              <a:gd name="T23" fmla="*/ 1007 h 2272"/>
              <a:gd name="T24" fmla="*/ 674 w 2271"/>
              <a:gd name="T25" fmla="*/ 961 h 2272"/>
              <a:gd name="T26" fmla="*/ 536 w 2271"/>
              <a:gd name="T27" fmla="*/ 930 h 2272"/>
              <a:gd name="T28" fmla="*/ 391 w 2271"/>
              <a:gd name="T29" fmla="*/ 919 h 2272"/>
              <a:gd name="T30" fmla="*/ 238 w 2271"/>
              <a:gd name="T31" fmla="*/ 928 h 2272"/>
              <a:gd name="T32" fmla="*/ 80 w 2271"/>
              <a:gd name="T33" fmla="*/ 958 h 2272"/>
              <a:gd name="T34" fmla="*/ 0 w 2271"/>
              <a:gd name="T35" fmla="*/ 983 h 2272"/>
              <a:gd name="T36" fmla="*/ 982 w 2271"/>
              <a:gd name="T37" fmla="*/ 0 h 2272"/>
              <a:gd name="T38" fmla="*/ 958 w 2271"/>
              <a:gd name="T39" fmla="*/ 81 h 2272"/>
              <a:gd name="T40" fmla="*/ 928 w 2271"/>
              <a:gd name="T41" fmla="*/ 239 h 2272"/>
              <a:gd name="T42" fmla="*/ 919 w 2271"/>
              <a:gd name="T43" fmla="*/ 392 h 2272"/>
              <a:gd name="T44" fmla="*/ 929 w 2271"/>
              <a:gd name="T45" fmla="*/ 537 h 2272"/>
              <a:gd name="T46" fmla="*/ 959 w 2271"/>
              <a:gd name="T47" fmla="*/ 674 h 2272"/>
              <a:gd name="T48" fmla="*/ 1007 w 2271"/>
              <a:gd name="T49" fmla="*/ 804 h 2272"/>
              <a:gd name="T50" fmla="*/ 1070 w 2271"/>
              <a:gd name="T51" fmla="*/ 922 h 2272"/>
              <a:gd name="T52" fmla="*/ 1151 w 2271"/>
              <a:gd name="T53" fmla="*/ 1028 h 2272"/>
              <a:gd name="T54" fmla="*/ 1244 w 2271"/>
              <a:gd name="T55" fmla="*/ 1121 h 2272"/>
              <a:gd name="T56" fmla="*/ 1350 w 2271"/>
              <a:gd name="T57" fmla="*/ 1200 h 2272"/>
              <a:gd name="T58" fmla="*/ 1468 w 2271"/>
              <a:gd name="T59" fmla="*/ 1264 h 2272"/>
              <a:gd name="T60" fmla="*/ 1597 w 2271"/>
              <a:gd name="T61" fmla="*/ 1312 h 2272"/>
              <a:gd name="T62" fmla="*/ 1734 w 2271"/>
              <a:gd name="T63" fmla="*/ 1342 h 2272"/>
              <a:gd name="T64" fmla="*/ 1879 w 2271"/>
              <a:gd name="T65" fmla="*/ 1353 h 2272"/>
              <a:gd name="T66" fmla="*/ 2032 w 2271"/>
              <a:gd name="T67" fmla="*/ 1344 h 2272"/>
              <a:gd name="T68" fmla="*/ 2190 w 2271"/>
              <a:gd name="T69" fmla="*/ 1313 h 2272"/>
              <a:gd name="T70" fmla="*/ 2271 w 2271"/>
              <a:gd name="T71" fmla="*/ 1289 h 2272"/>
              <a:gd name="T72" fmla="*/ 1288 w 2271"/>
              <a:gd name="T73" fmla="*/ 2272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71" h="2272">
                <a:moveTo>
                  <a:pt x="1288" y="2272"/>
                </a:moveTo>
                <a:lnTo>
                  <a:pt x="1313" y="2191"/>
                </a:lnTo>
                <a:lnTo>
                  <a:pt x="1343" y="2033"/>
                </a:lnTo>
                <a:lnTo>
                  <a:pt x="1352" y="1881"/>
                </a:lnTo>
                <a:lnTo>
                  <a:pt x="1341" y="1734"/>
                </a:lnTo>
                <a:lnTo>
                  <a:pt x="1311" y="1597"/>
                </a:lnTo>
                <a:lnTo>
                  <a:pt x="1264" y="1469"/>
                </a:lnTo>
                <a:lnTo>
                  <a:pt x="1200" y="1351"/>
                </a:lnTo>
                <a:lnTo>
                  <a:pt x="1120" y="1245"/>
                </a:lnTo>
                <a:lnTo>
                  <a:pt x="1026" y="1151"/>
                </a:lnTo>
                <a:lnTo>
                  <a:pt x="920" y="1072"/>
                </a:lnTo>
                <a:lnTo>
                  <a:pt x="802" y="1007"/>
                </a:lnTo>
                <a:lnTo>
                  <a:pt x="674" y="961"/>
                </a:lnTo>
                <a:lnTo>
                  <a:pt x="536" y="930"/>
                </a:lnTo>
                <a:lnTo>
                  <a:pt x="391" y="919"/>
                </a:lnTo>
                <a:lnTo>
                  <a:pt x="238" y="928"/>
                </a:lnTo>
                <a:lnTo>
                  <a:pt x="80" y="958"/>
                </a:lnTo>
                <a:lnTo>
                  <a:pt x="0" y="983"/>
                </a:lnTo>
                <a:lnTo>
                  <a:pt x="982" y="0"/>
                </a:lnTo>
                <a:lnTo>
                  <a:pt x="958" y="81"/>
                </a:lnTo>
                <a:lnTo>
                  <a:pt x="928" y="239"/>
                </a:lnTo>
                <a:lnTo>
                  <a:pt x="919" y="392"/>
                </a:lnTo>
                <a:lnTo>
                  <a:pt x="929" y="537"/>
                </a:lnTo>
                <a:lnTo>
                  <a:pt x="959" y="674"/>
                </a:lnTo>
                <a:lnTo>
                  <a:pt x="1007" y="804"/>
                </a:lnTo>
                <a:lnTo>
                  <a:pt x="1070" y="922"/>
                </a:lnTo>
                <a:lnTo>
                  <a:pt x="1151" y="1028"/>
                </a:lnTo>
                <a:lnTo>
                  <a:pt x="1244" y="1121"/>
                </a:lnTo>
                <a:lnTo>
                  <a:pt x="1350" y="1200"/>
                </a:lnTo>
                <a:lnTo>
                  <a:pt x="1468" y="1264"/>
                </a:lnTo>
                <a:lnTo>
                  <a:pt x="1597" y="1312"/>
                </a:lnTo>
                <a:lnTo>
                  <a:pt x="1734" y="1342"/>
                </a:lnTo>
                <a:lnTo>
                  <a:pt x="1879" y="1353"/>
                </a:lnTo>
                <a:lnTo>
                  <a:pt x="2032" y="1344"/>
                </a:lnTo>
                <a:lnTo>
                  <a:pt x="2190" y="1313"/>
                </a:lnTo>
                <a:lnTo>
                  <a:pt x="2271" y="1289"/>
                </a:lnTo>
                <a:lnTo>
                  <a:pt x="1288" y="2272"/>
                </a:lnTo>
                <a:close/>
              </a:path>
            </a:pathLst>
          </a:custGeom>
          <a:solidFill>
            <a:srgbClr val="00A2B0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pitchFamily="34" charset="-128"/>
            </a:endParaRPr>
          </a:p>
        </p:txBody>
      </p:sp>
      <p:sp>
        <p:nvSpPr>
          <p:cNvPr id="61" name="Freeform 182">
            <a:extLst>
              <a:ext uri="{FF2B5EF4-FFF2-40B4-BE49-F238E27FC236}">
                <a16:creationId xmlns:a16="http://schemas.microsoft.com/office/drawing/2014/main" id="{24677097-69CB-4A24-A509-8507C1C50BE0}"/>
              </a:ext>
            </a:extLst>
          </p:cNvPr>
          <p:cNvSpPr>
            <a:spLocks/>
          </p:cNvSpPr>
          <p:nvPr/>
        </p:nvSpPr>
        <p:spPr bwMode="auto">
          <a:xfrm>
            <a:off x="3173469" y="2629558"/>
            <a:ext cx="1280890" cy="1276446"/>
          </a:xfrm>
          <a:custGeom>
            <a:avLst/>
            <a:gdLst>
              <a:gd name="T0" fmla="*/ 982 w 2271"/>
              <a:gd name="T1" fmla="*/ 2272 h 2272"/>
              <a:gd name="T2" fmla="*/ 958 w 2271"/>
              <a:gd name="T3" fmla="*/ 2191 h 2272"/>
              <a:gd name="T4" fmla="*/ 928 w 2271"/>
              <a:gd name="T5" fmla="*/ 2033 h 2272"/>
              <a:gd name="T6" fmla="*/ 919 w 2271"/>
              <a:gd name="T7" fmla="*/ 1881 h 2272"/>
              <a:gd name="T8" fmla="*/ 929 w 2271"/>
              <a:gd name="T9" fmla="*/ 1734 h 2272"/>
              <a:gd name="T10" fmla="*/ 959 w 2271"/>
              <a:gd name="T11" fmla="*/ 1597 h 2272"/>
              <a:gd name="T12" fmla="*/ 1007 w 2271"/>
              <a:gd name="T13" fmla="*/ 1469 h 2272"/>
              <a:gd name="T14" fmla="*/ 1070 w 2271"/>
              <a:gd name="T15" fmla="*/ 1351 h 2272"/>
              <a:gd name="T16" fmla="*/ 1151 w 2271"/>
              <a:gd name="T17" fmla="*/ 1245 h 2272"/>
              <a:gd name="T18" fmla="*/ 1244 w 2271"/>
              <a:gd name="T19" fmla="*/ 1151 h 2272"/>
              <a:gd name="T20" fmla="*/ 1350 w 2271"/>
              <a:gd name="T21" fmla="*/ 1072 h 2272"/>
              <a:gd name="T22" fmla="*/ 1468 w 2271"/>
              <a:gd name="T23" fmla="*/ 1007 h 2272"/>
              <a:gd name="T24" fmla="*/ 1597 w 2271"/>
              <a:gd name="T25" fmla="*/ 961 h 2272"/>
              <a:gd name="T26" fmla="*/ 1734 w 2271"/>
              <a:gd name="T27" fmla="*/ 930 h 2272"/>
              <a:gd name="T28" fmla="*/ 1879 w 2271"/>
              <a:gd name="T29" fmla="*/ 919 h 2272"/>
              <a:gd name="T30" fmla="*/ 2032 w 2271"/>
              <a:gd name="T31" fmla="*/ 928 h 2272"/>
              <a:gd name="T32" fmla="*/ 2190 w 2271"/>
              <a:gd name="T33" fmla="*/ 958 h 2272"/>
              <a:gd name="T34" fmla="*/ 2271 w 2271"/>
              <a:gd name="T35" fmla="*/ 983 h 2272"/>
              <a:gd name="T36" fmla="*/ 1288 w 2271"/>
              <a:gd name="T37" fmla="*/ 0 h 2272"/>
              <a:gd name="T38" fmla="*/ 1313 w 2271"/>
              <a:gd name="T39" fmla="*/ 81 h 2272"/>
              <a:gd name="T40" fmla="*/ 1343 w 2271"/>
              <a:gd name="T41" fmla="*/ 239 h 2272"/>
              <a:gd name="T42" fmla="*/ 1352 w 2271"/>
              <a:gd name="T43" fmla="*/ 392 h 2272"/>
              <a:gd name="T44" fmla="*/ 1341 w 2271"/>
              <a:gd name="T45" fmla="*/ 537 h 2272"/>
              <a:gd name="T46" fmla="*/ 1311 w 2271"/>
              <a:gd name="T47" fmla="*/ 674 h 2272"/>
              <a:gd name="T48" fmla="*/ 1264 w 2271"/>
              <a:gd name="T49" fmla="*/ 804 h 2272"/>
              <a:gd name="T50" fmla="*/ 1200 w 2271"/>
              <a:gd name="T51" fmla="*/ 922 h 2272"/>
              <a:gd name="T52" fmla="*/ 1120 w 2271"/>
              <a:gd name="T53" fmla="*/ 1028 h 2272"/>
              <a:gd name="T54" fmla="*/ 1026 w 2271"/>
              <a:gd name="T55" fmla="*/ 1121 h 2272"/>
              <a:gd name="T56" fmla="*/ 920 w 2271"/>
              <a:gd name="T57" fmla="*/ 1200 h 2272"/>
              <a:gd name="T58" fmla="*/ 802 w 2271"/>
              <a:gd name="T59" fmla="*/ 1264 h 2272"/>
              <a:gd name="T60" fmla="*/ 674 w 2271"/>
              <a:gd name="T61" fmla="*/ 1312 h 2272"/>
              <a:gd name="T62" fmla="*/ 536 w 2271"/>
              <a:gd name="T63" fmla="*/ 1342 h 2272"/>
              <a:gd name="T64" fmla="*/ 391 w 2271"/>
              <a:gd name="T65" fmla="*/ 1353 h 2272"/>
              <a:gd name="T66" fmla="*/ 238 w 2271"/>
              <a:gd name="T67" fmla="*/ 1344 h 2272"/>
              <a:gd name="T68" fmla="*/ 80 w 2271"/>
              <a:gd name="T69" fmla="*/ 1313 h 2272"/>
              <a:gd name="T70" fmla="*/ 0 w 2271"/>
              <a:gd name="T71" fmla="*/ 1289 h 2272"/>
              <a:gd name="T72" fmla="*/ 982 w 2271"/>
              <a:gd name="T73" fmla="*/ 2272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71" h="2272">
                <a:moveTo>
                  <a:pt x="982" y="2272"/>
                </a:moveTo>
                <a:lnTo>
                  <a:pt x="958" y="2191"/>
                </a:lnTo>
                <a:lnTo>
                  <a:pt x="928" y="2033"/>
                </a:lnTo>
                <a:lnTo>
                  <a:pt x="919" y="1881"/>
                </a:lnTo>
                <a:lnTo>
                  <a:pt x="929" y="1734"/>
                </a:lnTo>
                <a:lnTo>
                  <a:pt x="959" y="1597"/>
                </a:lnTo>
                <a:lnTo>
                  <a:pt x="1007" y="1469"/>
                </a:lnTo>
                <a:lnTo>
                  <a:pt x="1070" y="1351"/>
                </a:lnTo>
                <a:lnTo>
                  <a:pt x="1151" y="1245"/>
                </a:lnTo>
                <a:lnTo>
                  <a:pt x="1244" y="1151"/>
                </a:lnTo>
                <a:lnTo>
                  <a:pt x="1350" y="1072"/>
                </a:lnTo>
                <a:lnTo>
                  <a:pt x="1468" y="1007"/>
                </a:lnTo>
                <a:lnTo>
                  <a:pt x="1597" y="961"/>
                </a:lnTo>
                <a:lnTo>
                  <a:pt x="1734" y="930"/>
                </a:lnTo>
                <a:lnTo>
                  <a:pt x="1879" y="919"/>
                </a:lnTo>
                <a:lnTo>
                  <a:pt x="2032" y="928"/>
                </a:lnTo>
                <a:lnTo>
                  <a:pt x="2190" y="958"/>
                </a:lnTo>
                <a:lnTo>
                  <a:pt x="2271" y="983"/>
                </a:lnTo>
                <a:lnTo>
                  <a:pt x="1288" y="0"/>
                </a:lnTo>
                <a:lnTo>
                  <a:pt x="1313" y="81"/>
                </a:lnTo>
                <a:lnTo>
                  <a:pt x="1343" y="239"/>
                </a:lnTo>
                <a:lnTo>
                  <a:pt x="1352" y="392"/>
                </a:lnTo>
                <a:lnTo>
                  <a:pt x="1341" y="537"/>
                </a:lnTo>
                <a:lnTo>
                  <a:pt x="1311" y="674"/>
                </a:lnTo>
                <a:lnTo>
                  <a:pt x="1264" y="804"/>
                </a:lnTo>
                <a:lnTo>
                  <a:pt x="1200" y="922"/>
                </a:lnTo>
                <a:lnTo>
                  <a:pt x="1120" y="1028"/>
                </a:lnTo>
                <a:lnTo>
                  <a:pt x="1026" y="1121"/>
                </a:lnTo>
                <a:lnTo>
                  <a:pt x="920" y="1200"/>
                </a:lnTo>
                <a:lnTo>
                  <a:pt x="802" y="1264"/>
                </a:lnTo>
                <a:lnTo>
                  <a:pt x="674" y="1312"/>
                </a:lnTo>
                <a:lnTo>
                  <a:pt x="536" y="1342"/>
                </a:lnTo>
                <a:lnTo>
                  <a:pt x="391" y="1353"/>
                </a:lnTo>
                <a:lnTo>
                  <a:pt x="238" y="1344"/>
                </a:lnTo>
                <a:lnTo>
                  <a:pt x="80" y="1313"/>
                </a:lnTo>
                <a:lnTo>
                  <a:pt x="0" y="1289"/>
                </a:lnTo>
                <a:lnTo>
                  <a:pt x="982" y="2272"/>
                </a:lnTo>
                <a:close/>
              </a:path>
            </a:pathLst>
          </a:custGeom>
          <a:solidFill>
            <a:srgbClr val="008BA1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pitchFamily="34" charset="-128"/>
            </a:endParaRPr>
          </a:p>
        </p:txBody>
      </p:sp>
      <p:sp>
        <p:nvSpPr>
          <p:cNvPr id="65" name="Freeform 189">
            <a:extLst>
              <a:ext uri="{FF2B5EF4-FFF2-40B4-BE49-F238E27FC236}">
                <a16:creationId xmlns:a16="http://schemas.microsoft.com/office/drawing/2014/main" id="{7657384A-AF4B-41C8-9ED9-A0E07BB3C77C}"/>
              </a:ext>
            </a:extLst>
          </p:cNvPr>
          <p:cNvSpPr>
            <a:spLocks/>
          </p:cNvSpPr>
          <p:nvPr/>
        </p:nvSpPr>
        <p:spPr bwMode="auto">
          <a:xfrm>
            <a:off x="3856760" y="1503679"/>
            <a:ext cx="1727397" cy="1719157"/>
          </a:xfrm>
          <a:custGeom>
            <a:avLst/>
            <a:gdLst>
              <a:gd name="T0" fmla="*/ 1453 w 3063"/>
              <a:gd name="T1" fmla="*/ 2 h 3062"/>
              <a:gd name="T2" fmla="*/ 1148 w 3063"/>
              <a:gd name="T3" fmla="*/ 47 h 3062"/>
              <a:gd name="T4" fmla="*/ 867 w 3063"/>
              <a:gd name="T5" fmla="*/ 151 h 3062"/>
              <a:gd name="T6" fmla="*/ 616 w 3063"/>
              <a:gd name="T7" fmla="*/ 304 h 3062"/>
              <a:gd name="T8" fmla="*/ 398 w 3063"/>
              <a:gd name="T9" fmla="*/ 501 h 3062"/>
              <a:gd name="T10" fmla="*/ 222 w 3063"/>
              <a:gd name="T11" fmla="*/ 737 h 3062"/>
              <a:gd name="T12" fmla="*/ 93 w 3063"/>
              <a:gd name="T13" fmla="*/ 1005 h 3062"/>
              <a:gd name="T14" fmla="*/ 17 w 3063"/>
              <a:gd name="T15" fmla="*/ 1298 h 3062"/>
              <a:gd name="T16" fmla="*/ 0 w 3063"/>
              <a:gd name="T17" fmla="*/ 1531 h 3062"/>
              <a:gd name="T18" fmla="*/ 17 w 3063"/>
              <a:gd name="T19" fmla="*/ 1764 h 3062"/>
              <a:gd name="T20" fmla="*/ 93 w 3063"/>
              <a:gd name="T21" fmla="*/ 2057 h 3062"/>
              <a:gd name="T22" fmla="*/ 222 w 3063"/>
              <a:gd name="T23" fmla="*/ 2326 h 3062"/>
              <a:gd name="T24" fmla="*/ 398 w 3063"/>
              <a:gd name="T25" fmla="*/ 2560 h 3062"/>
              <a:gd name="T26" fmla="*/ 616 w 3063"/>
              <a:gd name="T27" fmla="*/ 2759 h 3062"/>
              <a:gd name="T28" fmla="*/ 867 w 3063"/>
              <a:gd name="T29" fmla="*/ 2912 h 3062"/>
              <a:gd name="T30" fmla="*/ 1148 w 3063"/>
              <a:gd name="T31" fmla="*/ 3014 h 3062"/>
              <a:gd name="T32" fmla="*/ 1453 w 3063"/>
              <a:gd name="T33" fmla="*/ 3061 h 3062"/>
              <a:gd name="T34" fmla="*/ 1610 w 3063"/>
              <a:gd name="T35" fmla="*/ 3061 h 3062"/>
              <a:gd name="T36" fmla="*/ 1914 w 3063"/>
              <a:gd name="T37" fmla="*/ 3014 h 3062"/>
              <a:gd name="T38" fmla="*/ 2196 w 3063"/>
              <a:gd name="T39" fmla="*/ 2912 h 3062"/>
              <a:gd name="T40" fmla="*/ 2448 w 3063"/>
              <a:gd name="T41" fmla="*/ 2759 h 3062"/>
              <a:gd name="T42" fmla="*/ 2665 w 3063"/>
              <a:gd name="T43" fmla="*/ 2560 h 3062"/>
              <a:gd name="T44" fmla="*/ 2841 w 3063"/>
              <a:gd name="T45" fmla="*/ 2326 h 3062"/>
              <a:gd name="T46" fmla="*/ 2969 w 3063"/>
              <a:gd name="T47" fmla="*/ 2057 h 3062"/>
              <a:gd name="T48" fmla="*/ 3046 w 3063"/>
              <a:gd name="T49" fmla="*/ 1764 h 3062"/>
              <a:gd name="T50" fmla="*/ 3063 w 3063"/>
              <a:gd name="T51" fmla="*/ 1531 h 3062"/>
              <a:gd name="T52" fmla="*/ 3046 w 3063"/>
              <a:gd name="T53" fmla="*/ 1298 h 3062"/>
              <a:gd name="T54" fmla="*/ 2969 w 3063"/>
              <a:gd name="T55" fmla="*/ 1005 h 3062"/>
              <a:gd name="T56" fmla="*/ 2841 w 3063"/>
              <a:gd name="T57" fmla="*/ 737 h 3062"/>
              <a:gd name="T58" fmla="*/ 2665 w 3063"/>
              <a:gd name="T59" fmla="*/ 501 h 3062"/>
              <a:gd name="T60" fmla="*/ 2448 w 3063"/>
              <a:gd name="T61" fmla="*/ 304 h 3062"/>
              <a:gd name="T62" fmla="*/ 2196 w 3063"/>
              <a:gd name="T63" fmla="*/ 151 h 3062"/>
              <a:gd name="T64" fmla="*/ 1914 w 3063"/>
              <a:gd name="T65" fmla="*/ 47 h 3062"/>
              <a:gd name="T66" fmla="*/ 1610 w 3063"/>
              <a:gd name="T67" fmla="*/ 2 h 3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63" h="3062">
                <a:moveTo>
                  <a:pt x="1532" y="0"/>
                </a:moveTo>
                <a:lnTo>
                  <a:pt x="1453" y="2"/>
                </a:lnTo>
                <a:lnTo>
                  <a:pt x="1297" y="17"/>
                </a:lnTo>
                <a:lnTo>
                  <a:pt x="1148" y="47"/>
                </a:lnTo>
                <a:lnTo>
                  <a:pt x="1004" y="92"/>
                </a:lnTo>
                <a:lnTo>
                  <a:pt x="867" y="151"/>
                </a:lnTo>
                <a:lnTo>
                  <a:pt x="737" y="221"/>
                </a:lnTo>
                <a:lnTo>
                  <a:pt x="616" y="304"/>
                </a:lnTo>
                <a:lnTo>
                  <a:pt x="502" y="397"/>
                </a:lnTo>
                <a:lnTo>
                  <a:pt x="398" y="501"/>
                </a:lnTo>
                <a:lnTo>
                  <a:pt x="305" y="615"/>
                </a:lnTo>
                <a:lnTo>
                  <a:pt x="222" y="737"/>
                </a:lnTo>
                <a:lnTo>
                  <a:pt x="150" y="868"/>
                </a:lnTo>
                <a:lnTo>
                  <a:pt x="93" y="1005"/>
                </a:lnTo>
                <a:lnTo>
                  <a:pt x="48" y="1148"/>
                </a:lnTo>
                <a:lnTo>
                  <a:pt x="17" y="1298"/>
                </a:lnTo>
                <a:lnTo>
                  <a:pt x="1" y="1452"/>
                </a:lnTo>
                <a:lnTo>
                  <a:pt x="0" y="1531"/>
                </a:lnTo>
                <a:lnTo>
                  <a:pt x="1" y="1610"/>
                </a:lnTo>
                <a:lnTo>
                  <a:pt x="17" y="1764"/>
                </a:lnTo>
                <a:lnTo>
                  <a:pt x="48" y="1914"/>
                </a:lnTo>
                <a:lnTo>
                  <a:pt x="93" y="2057"/>
                </a:lnTo>
                <a:lnTo>
                  <a:pt x="150" y="2195"/>
                </a:lnTo>
                <a:lnTo>
                  <a:pt x="222" y="2326"/>
                </a:lnTo>
                <a:lnTo>
                  <a:pt x="305" y="2448"/>
                </a:lnTo>
                <a:lnTo>
                  <a:pt x="398" y="2560"/>
                </a:lnTo>
                <a:lnTo>
                  <a:pt x="502" y="2664"/>
                </a:lnTo>
                <a:lnTo>
                  <a:pt x="616" y="2759"/>
                </a:lnTo>
                <a:lnTo>
                  <a:pt x="737" y="2840"/>
                </a:lnTo>
                <a:lnTo>
                  <a:pt x="867" y="2912"/>
                </a:lnTo>
                <a:lnTo>
                  <a:pt x="1004" y="2970"/>
                </a:lnTo>
                <a:lnTo>
                  <a:pt x="1148" y="3014"/>
                </a:lnTo>
                <a:lnTo>
                  <a:pt x="1297" y="3045"/>
                </a:lnTo>
                <a:lnTo>
                  <a:pt x="1453" y="3061"/>
                </a:lnTo>
                <a:lnTo>
                  <a:pt x="1532" y="3062"/>
                </a:lnTo>
                <a:lnTo>
                  <a:pt x="1610" y="3061"/>
                </a:lnTo>
                <a:lnTo>
                  <a:pt x="1765" y="3045"/>
                </a:lnTo>
                <a:lnTo>
                  <a:pt x="1914" y="3014"/>
                </a:lnTo>
                <a:lnTo>
                  <a:pt x="2058" y="2970"/>
                </a:lnTo>
                <a:lnTo>
                  <a:pt x="2196" y="2912"/>
                </a:lnTo>
                <a:lnTo>
                  <a:pt x="2325" y="2840"/>
                </a:lnTo>
                <a:lnTo>
                  <a:pt x="2448" y="2759"/>
                </a:lnTo>
                <a:lnTo>
                  <a:pt x="2561" y="2664"/>
                </a:lnTo>
                <a:lnTo>
                  <a:pt x="2665" y="2560"/>
                </a:lnTo>
                <a:lnTo>
                  <a:pt x="2758" y="2448"/>
                </a:lnTo>
                <a:lnTo>
                  <a:pt x="2841" y="2326"/>
                </a:lnTo>
                <a:lnTo>
                  <a:pt x="2912" y="2195"/>
                </a:lnTo>
                <a:lnTo>
                  <a:pt x="2969" y="2057"/>
                </a:lnTo>
                <a:lnTo>
                  <a:pt x="3015" y="1914"/>
                </a:lnTo>
                <a:lnTo>
                  <a:pt x="3046" y="1764"/>
                </a:lnTo>
                <a:lnTo>
                  <a:pt x="3061" y="1610"/>
                </a:lnTo>
                <a:lnTo>
                  <a:pt x="3063" y="1531"/>
                </a:lnTo>
                <a:lnTo>
                  <a:pt x="3061" y="1452"/>
                </a:lnTo>
                <a:lnTo>
                  <a:pt x="3046" y="1298"/>
                </a:lnTo>
                <a:lnTo>
                  <a:pt x="3015" y="1148"/>
                </a:lnTo>
                <a:lnTo>
                  <a:pt x="2969" y="1005"/>
                </a:lnTo>
                <a:lnTo>
                  <a:pt x="2912" y="868"/>
                </a:lnTo>
                <a:lnTo>
                  <a:pt x="2841" y="737"/>
                </a:lnTo>
                <a:lnTo>
                  <a:pt x="2758" y="615"/>
                </a:lnTo>
                <a:lnTo>
                  <a:pt x="2665" y="501"/>
                </a:lnTo>
                <a:lnTo>
                  <a:pt x="2561" y="397"/>
                </a:lnTo>
                <a:lnTo>
                  <a:pt x="2448" y="304"/>
                </a:lnTo>
                <a:lnTo>
                  <a:pt x="2325" y="221"/>
                </a:lnTo>
                <a:lnTo>
                  <a:pt x="2196" y="151"/>
                </a:lnTo>
                <a:lnTo>
                  <a:pt x="2058" y="92"/>
                </a:lnTo>
                <a:lnTo>
                  <a:pt x="1914" y="47"/>
                </a:lnTo>
                <a:lnTo>
                  <a:pt x="1765" y="17"/>
                </a:lnTo>
                <a:lnTo>
                  <a:pt x="1610" y="2"/>
                </a:lnTo>
                <a:lnTo>
                  <a:pt x="1532" y="0"/>
                </a:lnTo>
                <a:close/>
              </a:path>
            </a:pathLst>
          </a:custGeom>
          <a:solidFill>
            <a:srgbClr val="008BA1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pitchFamily="34" charset="-128"/>
            </a:endParaRPr>
          </a:p>
        </p:txBody>
      </p:sp>
      <p:sp>
        <p:nvSpPr>
          <p:cNvPr id="67" name="Freeform 181">
            <a:extLst>
              <a:ext uri="{FF2B5EF4-FFF2-40B4-BE49-F238E27FC236}">
                <a16:creationId xmlns:a16="http://schemas.microsoft.com/office/drawing/2014/main" id="{725A4E20-9E10-4A8F-AE9F-2294692690B4}"/>
              </a:ext>
            </a:extLst>
          </p:cNvPr>
          <p:cNvSpPr>
            <a:spLocks/>
          </p:cNvSpPr>
          <p:nvPr/>
        </p:nvSpPr>
        <p:spPr bwMode="auto">
          <a:xfrm>
            <a:off x="1360368" y="2629559"/>
            <a:ext cx="1280891" cy="1276446"/>
          </a:xfrm>
          <a:custGeom>
            <a:avLst/>
            <a:gdLst>
              <a:gd name="T0" fmla="*/ 1288 w 2272"/>
              <a:gd name="T1" fmla="*/ 2272 h 2272"/>
              <a:gd name="T2" fmla="*/ 1313 w 2272"/>
              <a:gd name="T3" fmla="*/ 2191 h 2272"/>
              <a:gd name="T4" fmla="*/ 1344 w 2272"/>
              <a:gd name="T5" fmla="*/ 2033 h 2272"/>
              <a:gd name="T6" fmla="*/ 1353 w 2272"/>
              <a:gd name="T7" fmla="*/ 1881 h 2272"/>
              <a:gd name="T8" fmla="*/ 1342 w 2272"/>
              <a:gd name="T9" fmla="*/ 1734 h 2272"/>
              <a:gd name="T10" fmla="*/ 1312 w 2272"/>
              <a:gd name="T11" fmla="*/ 1597 h 2272"/>
              <a:gd name="T12" fmla="*/ 1264 w 2272"/>
              <a:gd name="T13" fmla="*/ 1469 h 2272"/>
              <a:gd name="T14" fmla="*/ 1200 w 2272"/>
              <a:gd name="T15" fmla="*/ 1351 h 2272"/>
              <a:gd name="T16" fmla="*/ 1121 w 2272"/>
              <a:gd name="T17" fmla="*/ 1245 h 2272"/>
              <a:gd name="T18" fmla="*/ 1027 w 2272"/>
              <a:gd name="T19" fmla="*/ 1151 h 2272"/>
              <a:gd name="T20" fmla="*/ 920 w 2272"/>
              <a:gd name="T21" fmla="*/ 1072 h 2272"/>
              <a:gd name="T22" fmla="*/ 802 w 2272"/>
              <a:gd name="T23" fmla="*/ 1007 h 2272"/>
              <a:gd name="T24" fmla="*/ 674 w 2272"/>
              <a:gd name="T25" fmla="*/ 961 h 2272"/>
              <a:gd name="T26" fmla="*/ 537 w 2272"/>
              <a:gd name="T27" fmla="*/ 930 h 2272"/>
              <a:gd name="T28" fmla="*/ 392 w 2272"/>
              <a:gd name="T29" fmla="*/ 919 h 2272"/>
              <a:gd name="T30" fmla="*/ 239 w 2272"/>
              <a:gd name="T31" fmla="*/ 928 h 2272"/>
              <a:gd name="T32" fmla="*/ 80 w 2272"/>
              <a:gd name="T33" fmla="*/ 958 h 2272"/>
              <a:gd name="T34" fmla="*/ 0 w 2272"/>
              <a:gd name="T35" fmla="*/ 983 h 2272"/>
              <a:gd name="T36" fmla="*/ 983 w 2272"/>
              <a:gd name="T37" fmla="*/ 0 h 2272"/>
              <a:gd name="T38" fmla="*/ 958 w 2272"/>
              <a:gd name="T39" fmla="*/ 81 h 2272"/>
              <a:gd name="T40" fmla="*/ 928 w 2272"/>
              <a:gd name="T41" fmla="*/ 239 h 2272"/>
              <a:gd name="T42" fmla="*/ 919 w 2272"/>
              <a:gd name="T43" fmla="*/ 392 h 2272"/>
              <a:gd name="T44" fmla="*/ 929 w 2272"/>
              <a:gd name="T45" fmla="*/ 537 h 2272"/>
              <a:gd name="T46" fmla="*/ 959 w 2272"/>
              <a:gd name="T47" fmla="*/ 674 h 2272"/>
              <a:gd name="T48" fmla="*/ 1007 w 2272"/>
              <a:gd name="T49" fmla="*/ 804 h 2272"/>
              <a:gd name="T50" fmla="*/ 1072 w 2272"/>
              <a:gd name="T51" fmla="*/ 922 h 2272"/>
              <a:gd name="T52" fmla="*/ 1151 w 2272"/>
              <a:gd name="T53" fmla="*/ 1028 h 2272"/>
              <a:gd name="T54" fmla="*/ 1244 w 2272"/>
              <a:gd name="T55" fmla="*/ 1121 h 2272"/>
              <a:gd name="T56" fmla="*/ 1351 w 2272"/>
              <a:gd name="T57" fmla="*/ 1200 h 2272"/>
              <a:gd name="T58" fmla="*/ 1469 w 2272"/>
              <a:gd name="T59" fmla="*/ 1264 h 2272"/>
              <a:gd name="T60" fmla="*/ 1597 w 2272"/>
              <a:gd name="T61" fmla="*/ 1312 h 2272"/>
              <a:gd name="T62" fmla="*/ 1734 w 2272"/>
              <a:gd name="T63" fmla="*/ 1342 h 2272"/>
              <a:gd name="T64" fmla="*/ 1881 w 2272"/>
              <a:gd name="T65" fmla="*/ 1353 h 2272"/>
              <a:gd name="T66" fmla="*/ 2032 w 2272"/>
              <a:gd name="T67" fmla="*/ 1344 h 2272"/>
              <a:gd name="T68" fmla="*/ 2191 w 2272"/>
              <a:gd name="T69" fmla="*/ 1313 h 2272"/>
              <a:gd name="T70" fmla="*/ 2272 w 2272"/>
              <a:gd name="T71" fmla="*/ 1289 h 2272"/>
              <a:gd name="T72" fmla="*/ 1288 w 2272"/>
              <a:gd name="T73" fmla="*/ 2272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72" h="2272">
                <a:moveTo>
                  <a:pt x="1288" y="2272"/>
                </a:moveTo>
                <a:lnTo>
                  <a:pt x="1313" y="2191"/>
                </a:lnTo>
                <a:lnTo>
                  <a:pt x="1344" y="2033"/>
                </a:lnTo>
                <a:lnTo>
                  <a:pt x="1353" y="1881"/>
                </a:lnTo>
                <a:lnTo>
                  <a:pt x="1342" y="1734"/>
                </a:lnTo>
                <a:lnTo>
                  <a:pt x="1312" y="1597"/>
                </a:lnTo>
                <a:lnTo>
                  <a:pt x="1264" y="1469"/>
                </a:lnTo>
                <a:lnTo>
                  <a:pt x="1200" y="1351"/>
                </a:lnTo>
                <a:lnTo>
                  <a:pt x="1121" y="1245"/>
                </a:lnTo>
                <a:lnTo>
                  <a:pt x="1027" y="1151"/>
                </a:lnTo>
                <a:lnTo>
                  <a:pt x="920" y="1072"/>
                </a:lnTo>
                <a:lnTo>
                  <a:pt x="802" y="1007"/>
                </a:lnTo>
                <a:lnTo>
                  <a:pt x="674" y="961"/>
                </a:lnTo>
                <a:lnTo>
                  <a:pt x="537" y="930"/>
                </a:lnTo>
                <a:lnTo>
                  <a:pt x="392" y="919"/>
                </a:lnTo>
                <a:lnTo>
                  <a:pt x="239" y="928"/>
                </a:lnTo>
                <a:lnTo>
                  <a:pt x="80" y="958"/>
                </a:lnTo>
                <a:lnTo>
                  <a:pt x="0" y="983"/>
                </a:lnTo>
                <a:lnTo>
                  <a:pt x="983" y="0"/>
                </a:lnTo>
                <a:lnTo>
                  <a:pt x="958" y="81"/>
                </a:lnTo>
                <a:lnTo>
                  <a:pt x="928" y="239"/>
                </a:lnTo>
                <a:lnTo>
                  <a:pt x="919" y="392"/>
                </a:lnTo>
                <a:lnTo>
                  <a:pt x="929" y="537"/>
                </a:lnTo>
                <a:lnTo>
                  <a:pt x="959" y="674"/>
                </a:lnTo>
                <a:lnTo>
                  <a:pt x="1007" y="804"/>
                </a:lnTo>
                <a:lnTo>
                  <a:pt x="1072" y="922"/>
                </a:lnTo>
                <a:lnTo>
                  <a:pt x="1151" y="1028"/>
                </a:lnTo>
                <a:lnTo>
                  <a:pt x="1244" y="1121"/>
                </a:lnTo>
                <a:lnTo>
                  <a:pt x="1351" y="1200"/>
                </a:lnTo>
                <a:lnTo>
                  <a:pt x="1469" y="1264"/>
                </a:lnTo>
                <a:lnTo>
                  <a:pt x="1597" y="1312"/>
                </a:lnTo>
                <a:lnTo>
                  <a:pt x="1734" y="1342"/>
                </a:lnTo>
                <a:lnTo>
                  <a:pt x="1881" y="1353"/>
                </a:lnTo>
                <a:lnTo>
                  <a:pt x="2032" y="1344"/>
                </a:lnTo>
                <a:lnTo>
                  <a:pt x="2191" y="1313"/>
                </a:lnTo>
                <a:lnTo>
                  <a:pt x="2272" y="1289"/>
                </a:lnTo>
                <a:lnTo>
                  <a:pt x="1288" y="2272"/>
                </a:lnTo>
                <a:close/>
              </a:path>
            </a:pathLst>
          </a:custGeom>
          <a:solidFill>
            <a:srgbClr val="00678C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pitchFamily="34" charset="-128"/>
            </a:endParaRPr>
          </a:p>
        </p:txBody>
      </p:sp>
      <p:sp>
        <p:nvSpPr>
          <p:cNvPr id="69" name="Freeform 185">
            <a:extLst>
              <a:ext uri="{FF2B5EF4-FFF2-40B4-BE49-F238E27FC236}">
                <a16:creationId xmlns:a16="http://schemas.microsoft.com/office/drawing/2014/main" id="{E3619559-536F-43C0-A0C8-5772A503695C}"/>
              </a:ext>
            </a:extLst>
          </p:cNvPr>
          <p:cNvSpPr>
            <a:spLocks/>
          </p:cNvSpPr>
          <p:nvPr/>
        </p:nvSpPr>
        <p:spPr bwMode="auto">
          <a:xfrm>
            <a:off x="2045915" y="3312727"/>
            <a:ext cx="1725144" cy="1719157"/>
          </a:xfrm>
          <a:custGeom>
            <a:avLst/>
            <a:gdLst>
              <a:gd name="T0" fmla="*/ 1609 w 3061"/>
              <a:gd name="T1" fmla="*/ 1 h 3061"/>
              <a:gd name="T2" fmla="*/ 1913 w 3061"/>
              <a:gd name="T3" fmla="*/ 46 h 3061"/>
              <a:gd name="T4" fmla="*/ 2194 w 3061"/>
              <a:gd name="T5" fmla="*/ 150 h 3061"/>
              <a:gd name="T6" fmla="*/ 2447 w 3061"/>
              <a:gd name="T7" fmla="*/ 303 h 3061"/>
              <a:gd name="T8" fmla="*/ 2663 w 3061"/>
              <a:gd name="T9" fmla="*/ 500 h 3061"/>
              <a:gd name="T10" fmla="*/ 2839 w 3061"/>
              <a:gd name="T11" fmla="*/ 736 h 3061"/>
              <a:gd name="T12" fmla="*/ 2969 w 3061"/>
              <a:gd name="T13" fmla="*/ 1003 h 3061"/>
              <a:gd name="T14" fmla="*/ 3044 w 3061"/>
              <a:gd name="T15" fmla="*/ 1297 h 3061"/>
              <a:gd name="T16" fmla="*/ 3061 w 3061"/>
              <a:gd name="T17" fmla="*/ 1530 h 3061"/>
              <a:gd name="T18" fmla="*/ 3044 w 3061"/>
              <a:gd name="T19" fmla="*/ 1764 h 3061"/>
              <a:gd name="T20" fmla="*/ 2969 w 3061"/>
              <a:gd name="T21" fmla="*/ 2057 h 3061"/>
              <a:gd name="T22" fmla="*/ 2839 w 3061"/>
              <a:gd name="T23" fmla="*/ 2324 h 3061"/>
              <a:gd name="T24" fmla="*/ 2663 w 3061"/>
              <a:gd name="T25" fmla="*/ 2560 h 3061"/>
              <a:gd name="T26" fmla="*/ 2447 w 3061"/>
              <a:gd name="T27" fmla="*/ 2758 h 3061"/>
              <a:gd name="T28" fmla="*/ 2194 w 3061"/>
              <a:gd name="T29" fmla="*/ 2911 h 3061"/>
              <a:gd name="T30" fmla="*/ 1913 w 3061"/>
              <a:gd name="T31" fmla="*/ 3013 h 3061"/>
              <a:gd name="T32" fmla="*/ 1609 w 3061"/>
              <a:gd name="T33" fmla="*/ 3060 h 3061"/>
              <a:gd name="T34" fmla="*/ 1451 w 3061"/>
              <a:gd name="T35" fmla="*/ 3060 h 3061"/>
              <a:gd name="T36" fmla="*/ 1147 w 3061"/>
              <a:gd name="T37" fmla="*/ 3013 h 3061"/>
              <a:gd name="T38" fmla="*/ 865 w 3061"/>
              <a:gd name="T39" fmla="*/ 2911 h 3061"/>
              <a:gd name="T40" fmla="*/ 614 w 3061"/>
              <a:gd name="T41" fmla="*/ 2758 h 3061"/>
              <a:gd name="T42" fmla="*/ 396 w 3061"/>
              <a:gd name="T43" fmla="*/ 2560 h 3061"/>
              <a:gd name="T44" fmla="*/ 220 w 3061"/>
              <a:gd name="T45" fmla="*/ 2324 h 3061"/>
              <a:gd name="T46" fmla="*/ 92 w 3061"/>
              <a:gd name="T47" fmla="*/ 2057 h 3061"/>
              <a:gd name="T48" fmla="*/ 16 w 3061"/>
              <a:gd name="T49" fmla="*/ 1764 h 3061"/>
              <a:gd name="T50" fmla="*/ 0 w 3061"/>
              <a:gd name="T51" fmla="*/ 1530 h 3061"/>
              <a:gd name="T52" fmla="*/ 16 w 3061"/>
              <a:gd name="T53" fmla="*/ 1297 h 3061"/>
              <a:gd name="T54" fmla="*/ 92 w 3061"/>
              <a:gd name="T55" fmla="*/ 1003 h 3061"/>
              <a:gd name="T56" fmla="*/ 220 w 3061"/>
              <a:gd name="T57" fmla="*/ 736 h 3061"/>
              <a:gd name="T58" fmla="*/ 396 w 3061"/>
              <a:gd name="T59" fmla="*/ 500 h 3061"/>
              <a:gd name="T60" fmla="*/ 614 w 3061"/>
              <a:gd name="T61" fmla="*/ 303 h 3061"/>
              <a:gd name="T62" fmla="*/ 865 w 3061"/>
              <a:gd name="T63" fmla="*/ 150 h 3061"/>
              <a:gd name="T64" fmla="*/ 1147 w 3061"/>
              <a:gd name="T65" fmla="*/ 46 h 3061"/>
              <a:gd name="T66" fmla="*/ 1451 w 3061"/>
              <a:gd name="T67" fmla="*/ 1 h 3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61" h="3061">
                <a:moveTo>
                  <a:pt x="1530" y="0"/>
                </a:moveTo>
                <a:lnTo>
                  <a:pt x="1609" y="1"/>
                </a:lnTo>
                <a:lnTo>
                  <a:pt x="1764" y="17"/>
                </a:lnTo>
                <a:lnTo>
                  <a:pt x="1913" y="46"/>
                </a:lnTo>
                <a:lnTo>
                  <a:pt x="2057" y="92"/>
                </a:lnTo>
                <a:lnTo>
                  <a:pt x="2194" y="150"/>
                </a:lnTo>
                <a:lnTo>
                  <a:pt x="2324" y="220"/>
                </a:lnTo>
                <a:lnTo>
                  <a:pt x="2447" y="303"/>
                </a:lnTo>
                <a:lnTo>
                  <a:pt x="2559" y="396"/>
                </a:lnTo>
                <a:lnTo>
                  <a:pt x="2663" y="500"/>
                </a:lnTo>
                <a:lnTo>
                  <a:pt x="2758" y="614"/>
                </a:lnTo>
                <a:lnTo>
                  <a:pt x="2839" y="736"/>
                </a:lnTo>
                <a:lnTo>
                  <a:pt x="2911" y="866"/>
                </a:lnTo>
                <a:lnTo>
                  <a:pt x="2969" y="1003"/>
                </a:lnTo>
                <a:lnTo>
                  <a:pt x="3013" y="1147"/>
                </a:lnTo>
                <a:lnTo>
                  <a:pt x="3044" y="1297"/>
                </a:lnTo>
                <a:lnTo>
                  <a:pt x="3060" y="1451"/>
                </a:lnTo>
                <a:lnTo>
                  <a:pt x="3061" y="1530"/>
                </a:lnTo>
                <a:lnTo>
                  <a:pt x="3060" y="1610"/>
                </a:lnTo>
                <a:lnTo>
                  <a:pt x="3044" y="1764"/>
                </a:lnTo>
                <a:lnTo>
                  <a:pt x="3013" y="1913"/>
                </a:lnTo>
                <a:lnTo>
                  <a:pt x="2969" y="2057"/>
                </a:lnTo>
                <a:lnTo>
                  <a:pt x="2911" y="2194"/>
                </a:lnTo>
                <a:lnTo>
                  <a:pt x="2839" y="2324"/>
                </a:lnTo>
                <a:lnTo>
                  <a:pt x="2758" y="2447"/>
                </a:lnTo>
                <a:lnTo>
                  <a:pt x="2663" y="2560"/>
                </a:lnTo>
                <a:lnTo>
                  <a:pt x="2559" y="2663"/>
                </a:lnTo>
                <a:lnTo>
                  <a:pt x="2447" y="2758"/>
                </a:lnTo>
                <a:lnTo>
                  <a:pt x="2324" y="2840"/>
                </a:lnTo>
                <a:lnTo>
                  <a:pt x="2194" y="2911"/>
                </a:lnTo>
                <a:lnTo>
                  <a:pt x="2057" y="2969"/>
                </a:lnTo>
                <a:lnTo>
                  <a:pt x="1913" y="3013"/>
                </a:lnTo>
                <a:lnTo>
                  <a:pt x="1764" y="3044"/>
                </a:lnTo>
                <a:lnTo>
                  <a:pt x="1609" y="3060"/>
                </a:lnTo>
                <a:lnTo>
                  <a:pt x="1530" y="3061"/>
                </a:lnTo>
                <a:lnTo>
                  <a:pt x="1451" y="3060"/>
                </a:lnTo>
                <a:lnTo>
                  <a:pt x="1297" y="3044"/>
                </a:lnTo>
                <a:lnTo>
                  <a:pt x="1147" y="3013"/>
                </a:lnTo>
                <a:lnTo>
                  <a:pt x="1003" y="2969"/>
                </a:lnTo>
                <a:lnTo>
                  <a:pt x="865" y="2911"/>
                </a:lnTo>
                <a:lnTo>
                  <a:pt x="736" y="2840"/>
                </a:lnTo>
                <a:lnTo>
                  <a:pt x="614" y="2758"/>
                </a:lnTo>
                <a:lnTo>
                  <a:pt x="500" y="2663"/>
                </a:lnTo>
                <a:lnTo>
                  <a:pt x="396" y="2560"/>
                </a:lnTo>
                <a:lnTo>
                  <a:pt x="303" y="2447"/>
                </a:lnTo>
                <a:lnTo>
                  <a:pt x="220" y="2324"/>
                </a:lnTo>
                <a:lnTo>
                  <a:pt x="150" y="2194"/>
                </a:lnTo>
                <a:lnTo>
                  <a:pt x="92" y="2057"/>
                </a:lnTo>
                <a:lnTo>
                  <a:pt x="46" y="1913"/>
                </a:lnTo>
                <a:lnTo>
                  <a:pt x="16" y="1764"/>
                </a:lnTo>
                <a:lnTo>
                  <a:pt x="1" y="1610"/>
                </a:lnTo>
                <a:lnTo>
                  <a:pt x="0" y="1530"/>
                </a:lnTo>
                <a:lnTo>
                  <a:pt x="1" y="1451"/>
                </a:lnTo>
                <a:lnTo>
                  <a:pt x="16" y="1297"/>
                </a:lnTo>
                <a:lnTo>
                  <a:pt x="46" y="1147"/>
                </a:lnTo>
                <a:lnTo>
                  <a:pt x="92" y="1003"/>
                </a:lnTo>
                <a:lnTo>
                  <a:pt x="150" y="866"/>
                </a:lnTo>
                <a:lnTo>
                  <a:pt x="220" y="736"/>
                </a:lnTo>
                <a:lnTo>
                  <a:pt x="303" y="614"/>
                </a:lnTo>
                <a:lnTo>
                  <a:pt x="396" y="500"/>
                </a:lnTo>
                <a:lnTo>
                  <a:pt x="500" y="396"/>
                </a:lnTo>
                <a:lnTo>
                  <a:pt x="614" y="303"/>
                </a:lnTo>
                <a:lnTo>
                  <a:pt x="736" y="220"/>
                </a:lnTo>
                <a:lnTo>
                  <a:pt x="865" y="150"/>
                </a:lnTo>
                <a:lnTo>
                  <a:pt x="1003" y="92"/>
                </a:lnTo>
                <a:lnTo>
                  <a:pt x="1147" y="46"/>
                </a:lnTo>
                <a:lnTo>
                  <a:pt x="1297" y="17"/>
                </a:lnTo>
                <a:lnTo>
                  <a:pt x="1451" y="1"/>
                </a:lnTo>
                <a:lnTo>
                  <a:pt x="1530" y="0"/>
                </a:lnTo>
                <a:close/>
              </a:path>
            </a:pathLst>
          </a:custGeom>
          <a:solidFill>
            <a:srgbClr val="00678C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pitchFamily="34" charset="-128"/>
            </a:endParaRPr>
          </a:p>
        </p:txBody>
      </p:sp>
      <p:sp>
        <p:nvSpPr>
          <p:cNvPr id="73" name="Freeform 188">
            <a:extLst>
              <a:ext uri="{FF2B5EF4-FFF2-40B4-BE49-F238E27FC236}">
                <a16:creationId xmlns:a16="http://schemas.microsoft.com/office/drawing/2014/main" id="{06811E63-876A-4F89-A290-89BE5462D2B1}"/>
              </a:ext>
            </a:extLst>
          </p:cNvPr>
          <p:cNvSpPr>
            <a:spLocks/>
          </p:cNvSpPr>
          <p:nvPr/>
        </p:nvSpPr>
        <p:spPr bwMode="auto">
          <a:xfrm>
            <a:off x="2458595" y="3723975"/>
            <a:ext cx="888505" cy="883175"/>
          </a:xfrm>
          <a:custGeom>
            <a:avLst/>
            <a:gdLst>
              <a:gd name="T0" fmla="*/ 828 w 1575"/>
              <a:gd name="T1" fmla="*/ 1 h 1575"/>
              <a:gd name="T2" fmla="*/ 984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0 w 1575"/>
              <a:gd name="T9" fmla="*/ 258 h 1575"/>
              <a:gd name="T10" fmla="*/ 1461 w 1575"/>
              <a:gd name="T11" fmla="*/ 379 h 1575"/>
              <a:gd name="T12" fmla="*/ 1527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7 w 1575"/>
              <a:gd name="T21" fmla="*/ 1059 h 1575"/>
              <a:gd name="T22" fmla="*/ 1461 w 1575"/>
              <a:gd name="T23" fmla="*/ 1196 h 1575"/>
              <a:gd name="T24" fmla="*/ 1370 w 1575"/>
              <a:gd name="T25" fmla="*/ 1317 h 1575"/>
              <a:gd name="T26" fmla="*/ 1258 w 1575"/>
              <a:gd name="T27" fmla="*/ 1419 h 1575"/>
              <a:gd name="T28" fmla="*/ 1129 w 1575"/>
              <a:gd name="T29" fmla="*/ 1497 h 1575"/>
              <a:gd name="T30" fmla="*/ 984 w 1575"/>
              <a:gd name="T31" fmla="*/ 1550 h 1575"/>
              <a:gd name="T32" fmla="*/ 828 w 1575"/>
              <a:gd name="T33" fmla="*/ 1574 h 1575"/>
              <a:gd name="T34" fmla="*/ 746 w 1575"/>
              <a:gd name="T35" fmla="*/ 1574 h 1575"/>
              <a:gd name="T36" fmla="*/ 591 w 1575"/>
              <a:gd name="T37" fmla="*/ 1550 h 1575"/>
              <a:gd name="T38" fmla="*/ 446 w 1575"/>
              <a:gd name="T39" fmla="*/ 1497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79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6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7" y="0"/>
                </a:moveTo>
                <a:lnTo>
                  <a:pt x="828" y="1"/>
                </a:lnTo>
                <a:lnTo>
                  <a:pt x="907" y="9"/>
                </a:lnTo>
                <a:lnTo>
                  <a:pt x="984" y="25"/>
                </a:lnTo>
                <a:lnTo>
                  <a:pt x="1058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1" y="379"/>
                </a:lnTo>
                <a:lnTo>
                  <a:pt x="1497" y="446"/>
                </a:lnTo>
                <a:lnTo>
                  <a:pt x="1527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3" y="747"/>
                </a:lnTo>
                <a:lnTo>
                  <a:pt x="1575" y="788"/>
                </a:lnTo>
                <a:lnTo>
                  <a:pt x="1573" y="828"/>
                </a:lnTo>
                <a:lnTo>
                  <a:pt x="1566" y="907"/>
                </a:lnTo>
                <a:lnTo>
                  <a:pt x="1550" y="984"/>
                </a:lnTo>
                <a:lnTo>
                  <a:pt x="1527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7" y="1370"/>
                </a:lnTo>
                <a:lnTo>
                  <a:pt x="1258" y="1419"/>
                </a:lnTo>
                <a:lnTo>
                  <a:pt x="1196" y="1461"/>
                </a:lnTo>
                <a:lnTo>
                  <a:pt x="1129" y="1497"/>
                </a:lnTo>
                <a:lnTo>
                  <a:pt x="1058" y="1527"/>
                </a:lnTo>
                <a:lnTo>
                  <a:pt x="984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7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91" y="1550"/>
                </a:lnTo>
                <a:lnTo>
                  <a:pt x="516" y="1527"/>
                </a:lnTo>
                <a:lnTo>
                  <a:pt x="446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8" y="1370"/>
                </a:lnTo>
                <a:lnTo>
                  <a:pt x="205" y="1317"/>
                </a:lnTo>
                <a:lnTo>
                  <a:pt x="155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79"/>
                </a:lnTo>
                <a:lnTo>
                  <a:pt x="155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78" y="114"/>
                </a:lnTo>
                <a:lnTo>
                  <a:pt x="446" y="78"/>
                </a:lnTo>
                <a:lnTo>
                  <a:pt x="516" y="48"/>
                </a:lnTo>
                <a:lnTo>
                  <a:pt x="591" y="25"/>
                </a:lnTo>
                <a:lnTo>
                  <a:pt x="667" y="9"/>
                </a:lnTo>
                <a:lnTo>
                  <a:pt x="746" y="1"/>
                </a:lnTo>
                <a:lnTo>
                  <a:pt x="7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1" i="0" u="none" strike="noStrike" kern="0" cap="none" spc="0" normalizeH="0" baseline="0" noProof="0" dirty="0">
              <a:ln>
                <a:noFill/>
              </a:ln>
              <a:solidFill>
                <a:srgbClr val="18CB8E"/>
              </a:solidFill>
              <a:effectLst/>
              <a:uLnTx/>
              <a:uFillTx/>
              <a:latin typeface="+mj-lt"/>
              <a:ea typeface="ＭＳ Ｐゴシック" pitchFamily="34" charset="-128"/>
            </a:endParaRPr>
          </a:p>
        </p:txBody>
      </p:sp>
      <p:sp>
        <p:nvSpPr>
          <p:cNvPr id="75" name="Freeform 186">
            <a:extLst>
              <a:ext uri="{FF2B5EF4-FFF2-40B4-BE49-F238E27FC236}">
                <a16:creationId xmlns:a16="http://schemas.microsoft.com/office/drawing/2014/main" id="{9C004C1D-E75A-4BC3-A15A-627B51810FFB}"/>
              </a:ext>
            </a:extLst>
          </p:cNvPr>
          <p:cNvSpPr>
            <a:spLocks/>
          </p:cNvSpPr>
          <p:nvPr/>
        </p:nvSpPr>
        <p:spPr bwMode="auto">
          <a:xfrm>
            <a:off x="230569" y="1503680"/>
            <a:ext cx="1727397" cy="1719159"/>
          </a:xfrm>
          <a:custGeom>
            <a:avLst/>
            <a:gdLst>
              <a:gd name="T0" fmla="*/ 1611 w 3063"/>
              <a:gd name="T1" fmla="*/ 2 h 3062"/>
              <a:gd name="T2" fmla="*/ 1914 w 3063"/>
              <a:gd name="T3" fmla="*/ 47 h 3062"/>
              <a:gd name="T4" fmla="*/ 2196 w 3063"/>
              <a:gd name="T5" fmla="*/ 151 h 3062"/>
              <a:gd name="T6" fmla="*/ 2448 w 3063"/>
              <a:gd name="T7" fmla="*/ 304 h 3062"/>
              <a:gd name="T8" fmla="*/ 2665 w 3063"/>
              <a:gd name="T9" fmla="*/ 501 h 3062"/>
              <a:gd name="T10" fmla="*/ 2841 w 3063"/>
              <a:gd name="T11" fmla="*/ 737 h 3062"/>
              <a:gd name="T12" fmla="*/ 2971 w 3063"/>
              <a:gd name="T13" fmla="*/ 1005 h 3062"/>
              <a:gd name="T14" fmla="*/ 3046 w 3063"/>
              <a:gd name="T15" fmla="*/ 1298 h 3062"/>
              <a:gd name="T16" fmla="*/ 3063 w 3063"/>
              <a:gd name="T17" fmla="*/ 1531 h 3062"/>
              <a:gd name="T18" fmla="*/ 3046 w 3063"/>
              <a:gd name="T19" fmla="*/ 1764 h 3062"/>
              <a:gd name="T20" fmla="*/ 2971 w 3063"/>
              <a:gd name="T21" fmla="*/ 2057 h 3062"/>
              <a:gd name="T22" fmla="*/ 2841 w 3063"/>
              <a:gd name="T23" fmla="*/ 2326 h 3062"/>
              <a:gd name="T24" fmla="*/ 2665 w 3063"/>
              <a:gd name="T25" fmla="*/ 2560 h 3062"/>
              <a:gd name="T26" fmla="*/ 2448 w 3063"/>
              <a:gd name="T27" fmla="*/ 2759 h 3062"/>
              <a:gd name="T28" fmla="*/ 2196 w 3063"/>
              <a:gd name="T29" fmla="*/ 2912 h 3062"/>
              <a:gd name="T30" fmla="*/ 1914 w 3063"/>
              <a:gd name="T31" fmla="*/ 3014 h 3062"/>
              <a:gd name="T32" fmla="*/ 1611 w 3063"/>
              <a:gd name="T33" fmla="*/ 3061 h 3062"/>
              <a:gd name="T34" fmla="*/ 1453 w 3063"/>
              <a:gd name="T35" fmla="*/ 3061 h 3062"/>
              <a:gd name="T36" fmla="*/ 1148 w 3063"/>
              <a:gd name="T37" fmla="*/ 3014 h 3062"/>
              <a:gd name="T38" fmla="*/ 867 w 3063"/>
              <a:gd name="T39" fmla="*/ 2912 h 3062"/>
              <a:gd name="T40" fmla="*/ 616 w 3063"/>
              <a:gd name="T41" fmla="*/ 2759 h 3062"/>
              <a:gd name="T42" fmla="*/ 398 w 3063"/>
              <a:gd name="T43" fmla="*/ 2560 h 3062"/>
              <a:gd name="T44" fmla="*/ 222 w 3063"/>
              <a:gd name="T45" fmla="*/ 2326 h 3062"/>
              <a:gd name="T46" fmla="*/ 93 w 3063"/>
              <a:gd name="T47" fmla="*/ 2057 h 3062"/>
              <a:gd name="T48" fmla="*/ 18 w 3063"/>
              <a:gd name="T49" fmla="*/ 1764 h 3062"/>
              <a:gd name="T50" fmla="*/ 0 w 3063"/>
              <a:gd name="T51" fmla="*/ 1531 h 3062"/>
              <a:gd name="T52" fmla="*/ 18 w 3063"/>
              <a:gd name="T53" fmla="*/ 1298 h 3062"/>
              <a:gd name="T54" fmla="*/ 93 w 3063"/>
              <a:gd name="T55" fmla="*/ 1005 h 3062"/>
              <a:gd name="T56" fmla="*/ 222 w 3063"/>
              <a:gd name="T57" fmla="*/ 737 h 3062"/>
              <a:gd name="T58" fmla="*/ 398 w 3063"/>
              <a:gd name="T59" fmla="*/ 501 h 3062"/>
              <a:gd name="T60" fmla="*/ 616 w 3063"/>
              <a:gd name="T61" fmla="*/ 304 h 3062"/>
              <a:gd name="T62" fmla="*/ 867 w 3063"/>
              <a:gd name="T63" fmla="*/ 151 h 3062"/>
              <a:gd name="T64" fmla="*/ 1148 w 3063"/>
              <a:gd name="T65" fmla="*/ 47 h 3062"/>
              <a:gd name="T66" fmla="*/ 1453 w 3063"/>
              <a:gd name="T67" fmla="*/ 2 h 3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63" h="3062">
                <a:moveTo>
                  <a:pt x="1532" y="0"/>
                </a:moveTo>
                <a:lnTo>
                  <a:pt x="1611" y="2"/>
                </a:lnTo>
                <a:lnTo>
                  <a:pt x="1765" y="17"/>
                </a:lnTo>
                <a:lnTo>
                  <a:pt x="1914" y="47"/>
                </a:lnTo>
                <a:lnTo>
                  <a:pt x="2058" y="92"/>
                </a:lnTo>
                <a:lnTo>
                  <a:pt x="2196" y="151"/>
                </a:lnTo>
                <a:lnTo>
                  <a:pt x="2325" y="221"/>
                </a:lnTo>
                <a:lnTo>
                  <a:pt x="2448" y="304"/>
                </a:lnTo>
                <a:lnTo>
                  <a:pt x="2561" y="397"/>
                </a:lnTo>
                <a:lnTo>
                  <a:pt x="2665" y="501"/>
                </a:lnTo>
                <a:lnTo>
                  <a:pt x="2759" y="615"/>
                </a:lnTo>
                <a:lnTo>
                  <a:pt x="2841" y="737"/>
                </a:lnTo>
                <a:lnTo>
                  <a:pt x="2912" y="868"/>
                </a:lnTo>
                <a:lnTo>
                  <a:pt x="2971" y="1005"/>
                </a:lnTo>
                <a:lnTo>
                  <a:pt x="3015" y="1148"/>
                </a:lnTo>
                <a:lnTo>
                  <a:pt x="3046" y="1298"/>
                </a:lnTo>
                <a:lnTo>
                  <a:pt x="3061" y="1452"/>
                </a:lnTo>
                <a:lnTo>
                  <a:pt x="3063" y="1531"/>
                </a:lnTo>
                <a:lnTo>
                  <a:pt x="3061" y="1610"/>
                </a:lnTo>
                <a:lnTo>
                  <a:pt x="3046" y="1764"/>
                </a:lnTo>
                <a:lnTo>
                  <a:pt x="3015" y="1914"/>
                </a:lnTo>
                <a:lnTo>
                  <a:pt x="2971" y="2057"/>
                </a:lnTo>
                <a:lnTo>
                  <a:pt x="2912" y="2195"/>
                </a:lnTo>
                <a:lnTo>
                  <a:pt x="2841" y="2326"/>
                </a:lnTo>
                <a:lnTo>
                  <a:pt x="2759" y="2448"/>
                </a:lnTo>
                <a:lnTo>
                  <a:pt x="2665" y="2560"/>
                </a:lnTo>
                <a:lnTo>
                  <a:pt x="2561" y="2664"/>
                </a:lnTo>
                <a:lnTo>
                  <a:pt x="2448" y="2759"/>
                </a:lnTo>
                <a:lnTo>
                  <a:pt x="2325" y="2840"/>
                </a:lnTo>
                <a:lnTo>
                  <a:pt x="2196" y="2912"/>
                </a:lnTo>
                <a:lnTo>
                  <a:pt x="2058" y="2970"/>
                </a:lnTo>
                <a:lnTo>
                  <a:pt x="1914" y="3014"/>
                </a:lnTo>
                <a:lnTo>
                  <a:pt x="1765" y="3045"/>
                </a:lnTo>
                <a:lnTo>
                  <a:pt x="1611" y="3061"/>
                </a:lnTo>
                <a:lnTo>
                  <a:pt x="1532" y="3062"/>
                </a:lnTo>
                <a:lnTo>
                  <a:pt x="1453" y="3061"/>
                </a:lnTo>
                <a:lnTo>
                  <a:pt x="1299" y="3045"/>
                </a:lnTo>
                <a:lnTo>
                  <a:pt x="1148" y="3014"/>
                </a:lnTo>
                <a:lnTo>
                  <a:pt x="1004" y="2970"/>
                </a:lnTo>
                <a:lnTo>
                  <a:pt x="867" y="2912"/>
                </a:lnTo>
                <a:lnTo>
                  <a:pt x="737" y="2840"/>
                </a:lnTo>
                <a:lnTo>
                  <a:pt x="616" y="2759"/>
                </a:lnTo>
                <a:lnTo>
                  <a:pt x="502" y="2664"/>
                </a:lnTo>
                <a:lnTo>
                  <a:pt x="398" y="2560"/>
                </a:lnTo>
                <a:lnTo>
                  <a:pt x="305" y="2448"/>
                </a:lnTo>
                <a:lnTo>
                  <a:pt x="222" y="2326"/>
                </a:lnTo>
                <a:lnTo>
                  <a:pt x="152" y="2195"/>
                </a:lnTo>
                <a:lnTo>
                  <a:pt x="93" y="2057"/>
                </a:lnTo>
                <a:lnTo>
                  <a:pt x="48" y="1914"/>
                </a:lnTo>
                <a:lnTo>
                  <a:pt x="18" y="1764"/>
                </a:lnTo>
                <a:lnTo>
                  <a:pt x="3" y="1610"/>
                </a:lnTo>
                <a:lnTo>
                  <a:pt x="0" y="1531"/>
                </a:lnTo>
                <a:lnTo>
                  <a:pt x="3" y="1452"/>
                </a:lnTo>
                <a:lnTo>
                  <a:pt x="18" y="1298"/>
                </a:lnTo>
                <a:lnTo>
                  <a:pt x="48" y="1148"/>
                </a:lnTo>
                <a:lnTo>
                  <a:pt x="93" y="1005"/>
                </a:lnTo>
                <a:lnTo>
                  <a:pt x="152" y="868"/>
                </a:lnTo>
                <a:lnTo>
                  <a:pt x="222" y="737"/>
                </a:lnTo>
                <a:lnTo>
                  <a:pt x="305" y="615"/>
                </a:lnTo>
                <a:lnTo>
                  <a:pt x="398" y="501"/>
                </a:lnTo>
                <a:lnTo>
                  <a:pt x="502" y="397"/>
                </a:lnTo>
                <a:lnTo>
                  <a:pt x="616" y="304"/>
                </a:lnTo>
                <a:lnTo>
                  <a:pt x="737" y="221"/>
                </a:lnTo>
                <a:lnTo>
                  <a:pt x="867" y="151"/>
                </a:lnTo>
                <a:lnTo>
                  <a:pt x="1004" y="92"/>
                </a:lnTo>
                <a:lnTo>
                  <a:pt x="1148" y="47"/>
                </a:lnTo>
                <a:lnTo>
                  <a:pt x="1299" y="17"/>
                </a:lnTo>
                <a:lnTo>
                  <a:pt x="1453" y="2"/>
                </a:lnTo>
                <a:lnTo>
                  <a:pt x="1532" y="0"/>
                </a:lnTo>
                <a:close/>
              </a:path>
            </a:pathLst>
          </a:custGeom>
          <a:solidFill>
            <a:srgbClr val="00366E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pitchFamily="34" charset="-128"/>
            </a:endParaRPr>
          </a:p>
        </p:txBody>
      </p:sp>
      <p:sp>
        <p:nvSpPr>
          <p:cNvPr id="79" name="Freeform 187">
            <a:extLst>
              <a:ext uri="{FF2B5EF4-FFF2-40B4-BE49-F238E27FC236}">
                <a16:creationId xmlns:a16="http://schemas.microsoft.com/office/drawing/2014/main" id="{7708E3E2-2581-40CC-9D5C-3AFF39009FD5}"/>
              </a:ext>
            </a:extLst>
          </p:cNvPr>
          <p:cNvSpPr>
            <a:spLocks/>
          </p:cNvSpPr>
          <p:nvPr/>
        </p:nvSpPr>
        <p:spPr bwMode="auto">
          <a:xfrm>
            <a:off x="650016" y="1921678"/>
            <a:ext cx="888507" cy="883174"/>
          </a:xfrm>
          <a:custGeom>
            <a:avLst/>
            <a:gdLst>
              <a:gd name="T0" fmla="*/ 828 w 1575"/>
              <a:gd name="T1" fmla="*/ 1 h 1575"/>
              <a:gd name="T2" fmla="*/ 985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1 w 1575"/>
              <a:gd name="T9" fmla="*/ 258 h 1575"/>
              <a:gd name="T10" fmla="*/ 1461 w 1575"/>
              <a:gd name="T11" fmla="*/ 380 h 1575"/>
              <a:gd name="T12" fmla="*/ 1528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8 w 1575"/>
              <a:gd name="T21" fmla="*/ 1059 h 1575"/>
              <a:gd name="T22" fmla="*/ 1461 w 1575"/>
              <a:gd name="T23" fmla="*/ 1196 h 1575"/>
              <a:gd name="T24" fmla="*/ 1371 w 1575"/>
              <a:gd name="T25" fmla="*/ 1317 h 1575"/>
              <a:gd name="T26" fmla="*/ 1258 w 1575"/>
              <a:gd name="T27" fmla="*/ 1419 h 1575"/>
              <a:gd name="T28" fmla="*/ 1129 w 1575"/>
              <a:gd name="T29" fmla="*/ 1498 h 1575"/>
              <a:gd name="T30" fmla="*/ 985 w 1575"/>
              <a:gd name="T31" fmla="*/ 1550 h 1575"/>
              <a:gd name="T32" fmla="*/ 828 w 1575"/>
              <a:gd name="T33" fmla="*/ 1575 h 1575"/>
              <a:gd name="T34" fmla="*/ 747 w 1575"/>
              <a:gd name="T35" fmla="*/ 1575 h 1575"/>
              <a:gd name="T36" fmla="*/ 591 w 1575"/>
              <a:gd name="T37" fmla="*/ 1550 h 1575"/>
              <a:gd name="T38" fmla="*/ 446 w 1575"/>
              <a:gd name="T39" fmla="*/ 1498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80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7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8" y="0"/>
                </a:moveTo>
                <a:lnTo>
                  <a:pt x="828" y="1"/>
                </a:lnTo>
                <a:lnTo>
                  <a:pt x="907" y="9"/>
                </a:lnTo>
                <a:lnTo>
                  <a:pt x="985" y="25"/>
                </a:lnTo>
                <a:lnTo>
                  <a:pt x="1059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1" y="258"/>
                </a:lnTo>
                <a:lnTo>
                  <a:pt x="1419" y="316"/>
                </a:lnTo>
                <a:lnTo>
                  <a:pt x="1461" y="380"/>
                </a:lnTo>
                <a:lnTo>
                  <a:pt x="1497" y="446"/>
                </a:lnTo>
                <a:lnTo>
                  <a:pt x="1528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5" y="748"/>
                </a:lnTo>
                <a:lnTo>
                  <a:pt x="1575" y="788"/>
                </a:lnTo>
                <a:lnTo>
                  <a:pt x="1575" y="828"/>
                </a:lnTo>
                <a:lnTo>
                  <a:pt x="1566" y="907"/>
                </a:lnTo>
                <a:lnTo>
                  <a:pt x="1550" y="985"/>
                </a:lnTo>
                <a:lnTo>
                  <a:pt x="1528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9" y="1259"/>
                </a:lnTo>
                <a:lnTo>
                  <a:pt x="1371" y="1317"/>
                </a:lnTo>
                <a:lnTo>
                  <a:pt x="1317" y="1371"/>
                </a:lnTo>
                <a:lnTo>
                  <a:pt x="1258" y="1419"/>
                </a:lnTo>
                <a:lnTo>
                  <a:pt x="1196" y="1462"/>
                </a:lnTo>
                <a:lnTo>
                  <a:pt x="1129" y="1498"/>
                </a:lnTo>
                <a:lnTo>
                  <a:pt x="1059" y="1528"/>
                </a:lnTo>
                <a:lnTo>
                  <a:pt x="985" y="1550"/>
                </a:lnTo>
                <a:lnTo>
                  <a:pt x="907" y="1567"/>
                </a:lnTo>
                <a:lnTo>
                  <a:pt x="828" y="1575"/>
                </a:lnTo>
                <a:lnTo>
                  <a:pt x="788" y="1575"/>
                </a:lnTo>
                <a:lnTo>
                  <a:pt x="747" y="1575"/>
                </a:lnTo>
                <a:lnTo>
                  <a:pt x="667" y="1567"/>
                </a:lnTo>
                <a:lnTo>
                  <a:pt x="591" y="1550"/>
                </a:lnTo>
                <a:lnTo>
                  <a:pt x="517" y="1528"/>
                </a:lnTo>
                <a:lnTo>
                  <a:pt x="446" y="1498"/>
                </a:lnTo>
                <a:lnTo>
                  <a:pt x="380" y="1462"/>
                </a:lnTo>
                <a:lnTo>
                  <a:pt x="316" y="1419"/>
                </a:lnTo>
                <a:lnTo>
                  <a:pt x="258" y="1371"/>
                </a:lnTo>
                <a:lnTo>
                  <a:pt x="205" y="1317"/>
                </a:lnTo>
                <a:lnTo>
                  <a:pt x="157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5"/>
                </a:lnTo>
                <a:lnTo>
                  <a:pt x="9" y="907"/>
                </a:lnTo>
                <a:lnTo>
                  <a:pt x="1" y="828"/>
                </a:lnTo>
                <a:lnTo>
                  <a:pt x="0" y="788"/>
                </a:lnTo>
                <a:lnTo>
                  <a:pt x="1" y="748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80"/>
                </a:lnTo>
                <a:lnTo>
                  <a:pt x="157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80" y="114"/>
                </a:lnTo>
                <a:lnTo>
                  <a:pt x="446" y="78"/>
                </a:lnTo>
                <a:lnTo>
                  <a:pt x="517" y="48"/>
                </a:lnTo>
                <a:lnTo>
                  <a:pt x="591" y="25"/>
                </a:lnTo>
                <a:lnTo>
                  <a:pt x="667" y="9"/>
                </a:lnTo>
                <a:lnTo>
                  <a:pt x="747" y="1"/>
                </a:lnTo>
                <a:lnTo>
                  <a:pt x="7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US" sz="1351" b="1" dirty="0">
              <a:solidFill>
                <a:srgbClr val="E9383A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85" name="Image 8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15FDB78-8B1A-4C66-83DA-F4F52E709A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4" y="1784061"/>
            <a:ext cx="1140999" cy="1137039"/>
          </a:xfrm>
          <a:prstGeom prst="rect">
            <a:avLst/>
          </a:prstGeom>
        </p:spPr>
      </p:pic>
      <p:pic>
        <p:nvPicPr>
          <p:cNvPr id="87" name="Image 86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130059C2-97FE-4804-B89E-1990E30CCB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84" y="3430511"/>
            <a:ext cx="1316664" cy="1461218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7C7CE8B6-33EC-4C91-8260-99E6E6FC5F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01" y="1752114"/>
            <a:ext cx="1274107" cy="1269685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D07D7F86-8B1B-42F9-B57D-C6F60AE49A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48" y="1793788"/>
            <a:ext cx="1142904" cy="113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3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intérieur, table, assis, gâteau&#10;&#10;Description générée automatiquement">
            <a:extLst>
              <a:ext uri="{FF2B5EF4-FFF2-40B4-BE49-F238E27FC236}">
                <a16:creationId xmlns:a16="http://schemas.microsoft.com/office/drawing/2014/main" id="{ABD90753-F2CB-4F98-A978-AFB91D7AA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r="6040"/>
          <a:stretch/>
        </p:blipFill>
        <p:spPr>
          <a:xfrm>
            <a:off x="0" y="-35689"/>
            <a:ext cx="9144000" cy="68985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1A6705-21AC-45B6-ADFD-859652B817EC}"/>
              </a:ext>
            </a:extLst>
          </p:cNvPr>
          <p:cNvSpPr/>
          <p:nvPr/>
        </p:nvSpPr>
        <p:spPr>
          <a:xfrm>
            <a:off x="0" y="-33279"/>
            <a:ext cx="9144000" cy="6893689"/>
          </a:xfrm>
          <a:prstGeom prst="rect">
            <a:avLst/>
          </a:prstGeom>
          <a:gradFill flip="none" rotWithShape="1">
            <a:gsLst>
              <a:gs pos="61000">
                <a:srgbClr val="006D8F">
                  <a:alpha val="80000"/>
                </a:srgbClr>
              </a:gs>
              <a:gs pos="0">
                <a:srgbClr val="00366E"/>
              </a:gs>
              <a:gs pos="100000">
                <a:srgbClr val="00ABB5">
                  <a:alpha val="69804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502863-B718-434B-8414-BCF3F4C0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84" y="2374823"/>
            <a:ext cx="5652667" cy="1169924"/>
          </a:xfrm>
        </p:spPr>
        <p:txBody>
          <a:bodyPr/>
          <a:lstStyle/>
          <a:p>
            <a:r>
              <a:rPr lang="fr-FR" sz="4800" dirty="0"/>
              <a:t>Panorama des entreprises CNRS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9BCB44-BE1F-4434-BF5C-9DAF12BD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A923-8AF6-414D-9EEC-A6C0E1674F26}" type="slidenum">
              <a:rPr lang="fr-FR" smtClean="0"/>
              <a:pPr/>
              <a:t>6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221E4B4-3646-44CE-B98E-3C015CED1FF5}"/>
              </a:ext>
            </a:extLst>
          </p:cNvPr>
          <p:cNvCxnSpPr/>
          <p:nvPr/>
        </p:nvCxnSpPr>
        <p:spPr>
          <a:xfrm>
            <a:off x="2268637" y="1966264"/>
            <a:ext cx="0" cy="21644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3882732A-7C0C-4FD5-A7A1-F551085AA9BA}"/>
              </a:ext>
            </a:extLst>
          </p:cNvPr>
          <p:cNvSpPr txBox="1"/>
          <p:nvPr/>
        </p:nvSpPr>
        <p:spPr>
          <a:xfrm>
            <a:off x="1106947" y="2236510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chemeClr val="bg1"/>
                </a:solidFill>
                <a:latin typeface="Roboto Medium"/>
              </a:rPr>
              <a:t>2</a:t>
            </a:r>
            <a:endParaRPr lang="fr-FR" sz="11500" dirty="0">
              <a:solidFill>
                <a:schemeClr val="bg1"/>
              </a:solidFill>
              <a:latin typeface="Roboto Medium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B8EC189-F731-46A0-AF30-399A1B7C2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41" y="213204"/>
            <a:ext cx="1727431" cy="53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6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 descr="Une image contenant fenêtre, regardant, debout, homme&#10;&#10;Description générée automatiquement">
            <a:extLst>
              <a:ext uri="{FF2B5EF4-FFF2-40B4-BE49-F238E27FC236}">
                <a16:creationId xmlns:a16="http://schemas.microsoft.com/office/drawing/2014/main" id="{29FFADE7-C71A-4FF2-9133-5EAB0BA012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2" y="0"/>
            <a:ext cx="9143998" cy="6858000"/>
          </a:xfrm>
          <a:prstGeom prst="rect">
            <a:avLst/>
          </a:prstGeom>
        </p:spPr>
      </p:pic>
      <p:sp>
        <p:nvSpPr>
          <p:cNvPr id="35" name="Espace réservé du numéro de diapositive 1">
            <a:extLst>
              <a:ext uri="{FF2B5EF4-FFF2-40B4-BE49-F238E27FC236}">
                <a16:creationId xmlns:a16="http://schemas.microsoft.com/office/drawing/2014/main" id="{13546C40-18C1-44DA-80CD-C6BCCD233617}"/>
              </a:ext>
            </a:extLst>
          </p:cNvPr>
          <p:cNvSpPr txBox="1">
            <a:spLocks/>
          </p:cNvSpPr>
          <p:nvPr/>
        </p:nvSpPr>
        <p:spPr>
          <a:xfrm>
            <a:off x="7029017" y="62136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B3B36B-B916-42F5-B4B3-BE03A49D13F5}" type="slidenum">
              <a:rPr lang="fr-FR" smtClean="0"/>
              <a:pPr/>
              <a:t>7</a:t>
            </a:fld>
            <a:endParaRPr lang="fr-FR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C8844EA-ED7B-43E8-9FCD-B2204D1450ED}"/>
              </a:ext>
            </a:extLst>
          </p:cNvPr>
          <p:cNvCxnSpPr/>
          <p:nvPr/>
        </p:nvCxnSpPr>
        <p:spPr>
          <a:xfrm>
            <a:off x="7157216" y="3672499"/>
            <a:ext cx="602596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37" name="Forme libre 4">
            <a:extLst>
              <a:ext uri="{FF2B5EF4-FFF2-40B4-BE49-F238E27FC236}">
                <a16:creationId xmlns:a16="http://schemas.microsoft.com/office/drawing/2014/main" id="{43BF40EB-9D39-47CA-8BAD-914798CAD093}"/>
              </a:ext>
            </a:extLst>
          </p:cNvPr>
          <p:cNvSpPr/>
          <p:nvPr/>
        </p:nvSpPr>
        <p:spPr>
          <a:xfrm flipH="1">
            <a:off x="5794708" y="0"/>
            <a:ext cx="3349290" cy="6858000"/>
          </a:xfrm>
          <a:custGeom>
            <a:avLst/>
            <a:gdLst>
              <a:gd name="connsiteX0" fmla="*/ 3592285 w 3831771"/>
              <a:gd name="connsiteY0" fmla="*/ 0 h 6814457"/>
              <a:gd name="connsiteX1" fmla="*/ 3592285 w 3831771"/>
              <a:gd name="connsiteY1" fmla="*/ 2177142 h 6814457"/>
              <a:gd name="connsiteX2" fmla="*/ 3831771 w 3831771"/>
              <a:gd name="connsiteY2" fmla="*/ 2438400 h 6814457"/>
              <a:gd name="connsiteX3" fmla="*/ 3548742 w 3831771"/>
              <a:gd name="connsiteY3" fmla="*/ 2699657 h 6814457"/>
              <a:gd name="connsiteX4" fmla="*/ 3548742 w 3831771"/>
              <a:gd name="connsiteY4" fmla="*/ 6814457 h 6814457"/>
              <a:gd name="connsiteX5" fmla="*/ 0 w 3831771"/>
              <a:gd name="connsiteY5" fmla="*/ 6814457 h 6814457"/>
              <a:gd name="connsiteX6" fmla="*/ 0 w 3831771"/>
              <a:gd name="connsiteY6" fmla="*/ 21771 h 6814457"/>
              <a:gd name="connsiteX7" fmla="*/ 0 w 3831771"/>
              <a:gd name="connsiteY7" fmla="*/ 21771 h 6814457"/>
              <a:gd name="connsiteX8" fmla="*/ 0 w 3831771"/>
              <a:gd name="connsiteY8" fmla="*/ 21771 h 681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771" h="6814457">
                <a:moveTo>
                  <a:pt x="3592285" y="0"/>
                </a:moveTo>
                <a:lnTo>
                  <a:pt x="3592285" y="2177142"/>
                </a:lnTo>
                <a:lnTo>
                  <a:pt x="3831771" y="2438400"/>
                </a:lnTo>
                <a:lnTo>
                  <a:pt x="3548742" y="2699657"/>
                </a:lnTo>
                <a:lnTo>
                  <a:pt x="3548742" y="6814457"/>
                </a:lnTo>
                <a:lnTo>
                  <a:pt x="0" y="6814457"/>
                </a:lnTo>
                <a:lnTo>
                  <a:pt x="0" y="21771"/>
                </a:lnTo>
                <a:lnTo>
                  <a:pt x="0" y="21771"/>
                </a:lnTo>
                <a:lnTo>
                  <a:pt x="0" y="21771"/>
                </a:lnTo>
              </a:path>
            </a:pathLst>
          </a:custGeom>
          <a:solidFill>
            <a:srgbClr val="FFFFFF">
              <a:alpha val="8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86428">
              <a:defRPr/>
            </a:pPr>
            <a:endParaRPr lang="fr-FR" sz="1154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B6BBFF-05B9-4A46-ADB6-90D886B36A36}"/>
              </a:ext>
            </a:extLst>
          </p:cNvPr>
          <p:cNvSpPr/>
          <p:nvPr/>
        </p:nvSpPr>
        <p:spPr>
          <a:xfrm>
            <a:off x="6104385" y="1721174"/>
            <a:ext cx="1697901" cy="881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6428"/>
            <a:r>
              <a:rPr lang="fr-FR" sz="5131" b="1" dirty="0">
                <a:solidFill>
                  <a:srgbClr val="00ABB5"/>
                </a:solidFill>
                <a:latin typeface="+mj-lt"/>
                <a:ea typeface="Calibri" charset="0"/>
                <a:cs typeface="Calibri" charset="0"/>
              </a:rPr>
              <a:t>2000</a:t>
            </a:r>
            <a:endParaRPr lang="fr-FR" sz="5131" dirty="0">
              <a:solidFill>
                <a:srgbClr val="00ABB5"/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id="{9C902D42-DC88-41C7-97CC-5248AD84ADC1}"/>
              </a:ext>
            </a:extLst>
          </p:cNvPr>
          <p:cNvSpPr txBox="1">
            <a:spLocks/>
          </p:cNvSpPr>
          <p:nvPr/>
        </p:nvSpPr>
        <p:spPr>
          <a:xfrm>
            <a:off x="7625652" y="1798464"/>
            <a:ext cx="1188635" cy="773366"/>
          </a:xfrm>
          <a:prstGeom prst="rect">
            <a:avLst/>
          </a:prstGeom>
        </p:spPr>
        <p:txBody>
          <a:bodyPr anchor="ctr"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197" b="1" dirty="0">
                <a:solidFill>
                  <a:srgbClr val="00ABB5"/>
                </a:solidFill>
                <a:latin typeface="+mj-lt"/>
                <a:ea typeface="Calibri" charset="0"/>
                <a:cs typeface="Calibri" charset="0"/>
              </a:rPr>
              <a:t>entreprises créées depuis 1970</a:t>
            </a:r>
            <a:endParaRPr lang="fr-FR" sz="1197" dirty="0">
              <a:solidFill>
                <a:srgbClr val="00ABB5"/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3AEFC8-C252-42FA-A5EA-240183347EB2}"/>
              </a:ext>
            </a:extLst>
          </p:cNvPr>
          <p:cNvSpPr/>
          <p:nvPr/>
        </p:nvSpPr>
        <p:spPr>
          <a:xfrm>
            <a:off x="6079452" y="2813264"/>
            <a:ext cx="1665841" cy="881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86428"/>
            <a:r>
              <a:rPr lang="fr-FR" sz="5131" b="1" dirty="0">
                <a:solidFill>
                  <a:srgbClr val="00366E"/>
                </a:solidFill>
                <a:latin typeface="+mj-lt"/>
                <a:ea typeface="Calibri" charset="0"/>
                <a:cs typeface="Calibri" charset="0"/>
              </a:rPr>
              <a:t>~100</a:t>
            </a:r>
            <a:endParaRPr lang="fr-FR" sz="5131" dirty="0">
              <a:solidFill>
                <a:srgbClr val="00366E"/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5CBA4-0B50-4A44-8DD8-78288A12A0D1}"/>
              </a:ext>
            </a:extLst>
          </p:cNvPr>
          <p:cNvSpPr/>
          <p:nvPr/>
        </p:nvSpPr>
        <p:spPr>
          <a:xfrm>
            <a:off x="6230051" y="4071128"/>
            <a:ext cx="1382110" cy="881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86428"/>
            <a:r>
              <a:rPr lang="fr-FR" sz="5131" b="1" dirty="0">
                <a:solidFill>
                  <a:srgbClr val="00ABB5"/>
                </a:solidFill>
                <a:latin typeface="+mj-lt"/>
                <a:ea typeface="Calibri" charset="0"/>
                <a:cs typeface="Calibri" charset="0"/>
              </a:rPr>
              <a:t>75%</a:t>
            </a:r>
            <a:endParaRPr lang="fr-FR" sz="5131" dirty="0">
              <a:solidFill>
                <a:srgbClr val="00ABB5"/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44" name="Triangle 19">
            <a:extLst>
              <a:ext uri="{FF2B5EF4-FFF2-40B4-BE49-F238E27FC236}">
                <a16:creationId xmlns:a16="http://schemas.microsoft.com/office/drawing/2014/main" id="{E02A940B-C98D-4777-837D-4C752417574A}"/>
              </a:ext>
            </a:extLst>
          </p:cNvPr>
          <p:cNvSpPr/>
          <p:nvPr/>
        </p:nvSpPr>
        <p:spPr>
          <a:xfrm rot="10800000">
            <a:off x="6721502" y="1598653"/>
            <a:ext cx="412375" cy="231063"/>
          </a:xfrm>
          <a:prstGeom prst="triangle">
            <a:avLst/>
          </a:prstGeom>
          <a:solidFill>
            <a:srgbClr val="00AB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0784" tIns="30784" rIns="30784" bIns="30784" rtlCol="0" anchor="ctr"/>
          <a:lstStyle/>
          <a:p>
            <a:pPr algn="ctr" defTabSz="586428">
              <a:defRPr/>
            </a:pPr>
            <a:endParaRPr lang="fr-FR" sz="1026" kern="0">
              <a:solidFill>
                <a:srgbClr val="00366E"/>
              </a:solidFill>
              <a:latin typeface="+mj-lt"/>
            </a:endParaRPr>
          </a:p>
        </p:txBody>
      </p:sp>
      <p:sp>
        <p:nvSpPr>
          <p:cNvPr id="45" name="Triangle 38">
            <a:extLst>
              <a:ext uri="{FF2B5EF4-FFF2-40B4-BE49-F238E27FC236}">
                <a16:creationId xmlns:a16="http://schemas.microsoft.com/office/drawing/2014/main" id="{E303E033-9B2F-43E6-8631-33AF59AB1E01}"/>
              </a:ext>
            </a:extLst>
          </p:cNvPr>
          <p:cNvSpPr/>
          <p:nvPr/>
        </p:nvSpPr>
        <p:spPr>
          <a:xfrm rot="10800000">
            <a:off x="6721501" y="2691730"/>
            <a:ext cx="412375" cy="231063"/>
          </a:xfrm>
          <a:prstGeom prst="triangle">
            <a:avLst/>
          </a:prstGeom>
          <a:solidFill>
            <a:srgbClr val="0036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0784" tIns="30784" rIns="30784" bIns="30784" rtlCol="0" anchor="ctr"/>
          <a:lstStyle/>
          <a:p>
            <a:pPr algn="ctr" defTabSz="586428">
              <a:defRPr/>
            </a:pPr>
            <a:endParaRPr lang="fr-FR" sz="1026" kern="0">
              <a:solidFill>
                <a:srgbClr val="00366E"/>
              </a:solidFill>
              <a:latin typeface="+mj-lt"/>
            </a:endParaRPr>
          </a:p>
        </p:txBody>
      </p:sp>
      <p:sp>
        <p:nvSpPr>
          <p:cNvPr id="46" name="Triangle 40">
            <a:extLst>
              <a:ext uri="{FF2B5EF4-FFF2-40B4-BE49-F238E27FC236}">
                <a16:creationId xmlns:a16="http://schemas.microsoft.com/office/drawing/2014/main" id="{232978BC-AB10-416A-977B-C37B514B3025}"/>
              </a:ext>
            </a:extLst>
          </p:cNvPr>
          <p:cNvSpPr/>
          <p:nvPr/>
        </p:nvSpPr>
        <p:spPr>
          <a:xfrm rot="10800000">
            <a:off x="6721501" y="3864091"/>
            <a:ext cx="412375" cy="231063"/>
          </a:xfrm>
          <a:prstGeom prst="triangle">
            <a:avLst/>
          </a:prstGeom>
          <a:solidFill>
            <a:srgbClr val="00AB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0784" tIns="30784" rIns="30784" bIns="30784" rtlCol="0" anchor="ctr"/>
          <a:lstStyle/>
          <a:p>
            <a:pPr algn="ctr" defTabSz="586428">
              <a:defRPr/>
            </a:pPr>
            <a:endParaRPr lang="fr-FR" sz="1026" kern="0">
              <a:solidFill>
                <a:srgbClr val="00366E"/>
              </a:solidFill>
              <a:latin typeface="+mj-lt"/>
            </a:endParaRPr>
          </a:p>
        </p:txBody>
      </p:sp>
      <p:sp>
        <p:nvSpPr>
          <p:cNvPr id="47" name="Triangle 47">
            <a:extLst>
              <a:ext uri="{FF2B5EF4-FFF2-40B4-BE49-F238E27FC236}">
                <a16:creationId xmlns:a16="http://schemas.microsoft.com/office/drawing/2014/main" id="{B46A836D-EA97-4D1B-84D9-999189774F1D}"/>
              </a:ext>
            </a:extLst>
          </p:cNvPr>
          <p:cNvSpPr/>
          <p:nvPr/>
        </p:nvSpPr>
        <p:spPr>
          <a:xfrm rot="10800000">
            <a:off x="6721501" y="5110442"/>
            <a:ext cx="412375" cy="231063"/>
          </a:xfrm>
          <a:prstGeom prst="triangle">
            <a:avLst/>
          </a:prstGeom>
          <a:solidFill>
            <a:srgbClr val="0036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0784" tIns="30784" rIns="30784" bIns="30784" rtlCol="0" anchor="ctr"/>
          <a:lstStyle/>
          <a:p>
            <a:pPr algn="ctr" defTabSz="586428">
              <a:defRPr/>
            </a:pPr>
            <a:endParaRPr lang="fr-FR" sz="1026" kern="0">
              <a:solidFill>
                <a:srgbClr val="00366E"/>
              </a:solidFill>
              <a:latin typeface="+mj-lt"/>
            </a:endParaRP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18354AE5-3E3C-412D-AE74-3E3A0B1EEA91}"/>
              </a:ext>
            </a:extLst>
          </p:cNvPr>
          <p:cNvCxnSpPr/>
          <p:nvPr/>
        </p:nvCxnSpPr>
        <p:spPr>
          <a:xfrm>
            <a:off x="6167441" y="2686297"/>
            <a:ext cx="1242828" cy="0"/>
          </a:xfrm>
          <a:prstGeom prst="line">
            <a:avLst/>
          </a:prstGeom>
          <a:noFill/>
          <a:ln w="12700" cap="flat" cmpd="sng" algn="ctr">
            <a:solidFill>
              <a:srgbClr val="00366E"/>
            </a:solidFill>
            <a:prstDash val="solid"/>
            <a:miter lim="800000"/>
          </a:ln>
          <a:effectLst/>
        </p:spPr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ECE0FAB0-ED21-43D7-9DA9-BB44E0DAC2F3}"/>
              </a:ext>
            </a:extLst>
          </p:cNvPr>
          <p:cNvCxnSpPr/>
          <p:nvPr/>
        </p:nvCxnSpPr>
        <p:spPr>
          <a:xfrm>
            <a:off x="6167441" y="3858658"/>
            <a:ext cx="1242828" cy="0"/>
          </a:xfrm>
          <a:prstGeom prst="line">
            <a:avLst/>
          </a:prstGeom>
          <a:noFill/>
          <a:ln w="12700" cap="flat" cmpd="sng" algn="ctr">
            <a:solidFill>
              <a:srgbClr val="00ABB5"/>
            </a:solidFill>
            <a:prstDash val="solid"/>
            <a:miter lim="800000"/>
          </a:ln>
          <a:effectLst/>
        </p:spPr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7884576A-FFD9-4EED-B5C9-903EF5BF32ED}"/>
              </a:ext>
            </a:extLst>
          </p:cNvPr>
          <p:cNvCxnSpPr/>
          <p:nvPr/>
        </p:nvCxnSpPr>
        <p:spPr>
          <a:xfrm>
            <a:off x="6167441" y="1593221"/>
            <a:ext cx="1242828" cy="0"/>
          </a:xfrm>
          <a:prstGeom prst="line">
            <a:avLst/>
          </a:prstGeom>
          <a:noFill/>
          <a:ln w="12700" cap="flat" cmpd="sng" algn="ctr">
            <a:solidFill>
              <a:srgbClr val="00ABB5"/>
            </a:solidFill>
            <a:prstDash val="solid"/>
            <a:miter lim="800000"/>
          </a:ln>
          <a:effectLst/>
        </p:spPr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F2FB69B1-0D1E-49C2-B4BC-D3288E7EEEE4}"/>
              </a:ext>
            </a:extLst>
          </p:cNvPr>
          <p:cNvCxnSpPr/>
          <p:nvPr/>
        </p:nvCxnSpPr>
        <p:spPr>
          <a:xfrm>
            <a:off x="6167441" y="5105010"/>
            <a:ext cx="1242828" cy="0"/>
          </a:xfrm>
          <a:prstGeom prst="line">
            <a:avLst/>
          </a:prstGeom>
          <a:noFill/>
          <a:ln w="12700" cap="flat" cmpd="sng" algn="ctr">
            <a:solidFill>
              <a:srgbClr val="00366E"/>
            </a:solidFill>
            <a:prstDash val="solid"/>
            <a:miter lim="800000"/>
          </a:ln>
          <a:effectLst/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6E1E5224-BCB8-40EA-8D2B-600D8FFFB6B0}"/>
              </a:ext>
            </a:extLst>
          </p:cNvPr>
          <p:cNvSpPr/>
          <p:nvPr/>
        </p:nvSpPr>
        <p:spPr>
          <a:xfrm>
            <a:off x="6130009" y="5328168"/>
            <a:ext cx="15953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586428"/>
            <a:r>
              <a:rPr lang="fr-FR" sz="3600" b="1" dirty="0">
                <a:solidFill>
                  <a:srgbClr val="00366E"/>
                </a:solidFill>
                <a:latin typeface="+mj-lt"/>
                <a:ea typeface="Calibri" charset="0"/>
                <a:cs typeface="Calibri" charset="0"/>
              </a:rPr>
              <a:t>10 000</a:t>
            </a:r>
            <a:endParaRPr lang="fr-FR" sz="3600" dirty="0">
              <a:solidFill>
                <a:srgbClr val="00366E"/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96D8AEA-EC35-4A40-966C-AA13E3A603DA}"/>
              </a:ext>
            </a:extLst>
          </p:cNvPr>
          <p:cNvSpPr/>
          <p:nvPr/>
        </p:nvSpPr>
        <p:spPr>
          <a:xfrm>
            <a:off x="6080709" y="293591"/>
            <a:ext cx="2578961" cy="82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6428"/>
            <a:r>
              <a:rPr lang="fr-FR" sz="2394" b="1" dirty="0">
                <a:solidFill>
                  <a:srgbClr val="00366E"/>
                </a:solidFill>
                <a:latin typeface="+mj-lt"/>
                <a:ea typeface="Calibri" charset="0"/>
                <a:cs typeface="Calibri" charset="0"/>
              </a:rPr>
              <a:t>Création</a:t>
            </a:r>
          </a:p>
          <a:p>
            <a:pPr defTabSz="586428"/>
            <a:r>
              <a:rPr lang="fr-FR" sz="2394" b="1" dirty="0">
                <a:solidFill>
                  <a:srgbClr val="00366E"/>
                </a:solidFill>
                <a:latin typeface="+mj-lt"/>
                <a:ea typeface="Calibri" charset="0"/>
                <a:cs typeface="Calibri" charset="0"/>
              </a:rPr>
              <a:t>d’entreprise</a:t>
            </a:r>
          </a:p>
        </p:txBody>
      </p:sp>
      <p:sp>
        <p:nvSpPr>
          <p:cNvPr id="62" name="Espace réservé du contenu 2">
            <a:extLst>
              <a:ext uri="{FF2B5EF4-FFF2-40B4-BE49-F238E27FC236}">
                <a16:creationId xmlns:a16="http://schemas.microsoft.com/office/drawing/2014/main" id="{768C1D73-218A-4252-866F-3075AFEF0A45}"/>
              </a:ext>
            </a:extLst>
          </p:cNvPr>
          <p:cNvSpPr txBox="1">
            <a:spLocks/>
          </p:cNvSpPr>
          <p:nvPr/>
        </p:nvSpPr>
        <p:spPr>
          <a:xfrm>
            <a:off x="7625652" y="2915969"/>
            <a:ext cx="1188635" cy="679670"/>
          </a:xfrm>
          <a:prstGeom prst="rect">
            <a:avLst/>
          </a:prstGeom>
        </p:spPr>
        <p:txBody>
          <a:bodyPr anchor="ctr"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197" b="1" dirty="0">
                <a:solidFill>
                  <a:srgbClr val="00366E"/>
                </a:solidFill>
                <a:latin typeface="+mj-lt"/>
                <a:ea typeface="Calibri" charset="0"/>
                <a:cs typeface="Calibri" charset="0"/>
              </a:rPr>
              <a:t>entreprises créées par an depuis 2010</a:t>
            </a:r>
            <a:endParaRPr lang="fr-FR" sz="1197" dirty="0">
              <a:solidFill>
                <a:srgbClr val="00366E"/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63" name="Espace réservé du contenu 2">
            <a:extLst>
              <a:ext uri="{FF2B5EF4-FFF2-40B4-BE49-F238E27FC236}">
                <a16:creationId xmlns:a16="http://schemas.microsoft.com/office/drawing/2014/main" id="{E0AB4AB2-E07D-4A55-A2BC-B4A01CE0E977}"/>
              </a:ext>
            </a:extLst>
          </p:cNvPr>
          <p:cNvSpPr txBox="1">
            <a:spLocks/>
          </p:cNvSpPr>
          <p:nvPr/>
        </p:nvSpPr>
        <p:spPr>
          <a:xfrm>
            <a:off x="7625652" y="4179394"/>
            <a:ext cx="1188635" cy="679670"/>
          </a:xfrm>
          <a:prstGeom prst="rect">
            <a:avLst/>
          </a:prstGeom>
        </p:spPr>
        <p:txBody>
          <a:bodyPr anchor="ctr"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197" b="1" dirty="0">
                <a:solidFill>
                  <a:srgbClr val="00ABB5"/>
                </a:solidFill>
                <a:latin typeface="+mj-lt"/>
                <a:ea typeface="Calibri" charset="0"/>
                <a:cs typeface="Calibri" charset="0"/>
              </a:rPr>
              <a:t>toujours en activité</a:t>
            </a:r>
            <a:endParaRPr lang="fr-FR" sz="1197" dirty="0">
              <a:solidFill>
                <a:srgbClr val="00ABB5"/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65" name="Espace réservé du contenu 2">
            <a:extLst>
              <a:ext uri="{FF2B5EF4-FFF2-40B4-BE49-F238E27FC236}">
                <a16:creationId xmlns:a16="http://schemas.microsoft.com/office/drawing/2014/main" id="{60FC6B47-3643-4C67-BBE3-C10021149DA0}"/>
              </a:ext>
            </a:extLst>
          </p:cNvPr>
          <p:cNvSpPr txBox="1">
            <a:spLocks/>
          </p:cNvSpPr>
          <p:nvPr/>
        </p:nvSpPr>
        <p:spPr>
          <a:xfrm>
            <a:off x="7625652" y="5311498"/>
            <a:ext cx="1268091" cy="679670"/>
          </a:xfrm>
          <a:prstGeom prst="rect">
            <a:avLst/>
          </a:prstGeom>
        </p:spPr>
        <p:txBody>
          <a:bodyPr anchor="ctr"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197" b="1" dirty="0">
                <a:solidFill>
                  <a:srgbClr val="00366E"/>
                </a:solidFill>
                <a:latin typeface="+mj-lt"/>
                <a:ea typeface="Calibri" charset="0"/>
                <a:cs typeface="Calibri" charset="0"/>
              </a:rPr>
              <a:t>emplois créés</a:t>
            </a:r>
            <a:endParaRPr lang="fr-FR" sz="1197" dirty="0">
              <a:solidFill>
                <a:srgbClr val="00366E"/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B83AC4-3BB8-4FD6-B425-9793FED8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70655"/>
            <a:ext cx="2057400" cy="365125"/>
          </a:xfrm>
        </p:spPr>
        <p:txBody>
          <a:bodyPr/>
          <a:lstStyle/>
          <a:p>
            <a:fld id="{A8D5A923-8AF6-414D-9EEC-A6C0E1674F2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01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C9DB2C82-D521-4246-A2A6-FF87B237F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077509"/>
              </p:ext>
            </p:extLst>
          </p:nvPr>
        </p:nvGraphicFramePr>
        <p:xfrm>
          <a:off x="1962153" y="2119750"/>
          <a:ext cx="5124112" cy="341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2B3C7F8A-5DD6-4B9F-8EC0-080E743BA049}"/>
              </a:ext>
            </a:extLst>
          </p:cNvPr>
          <p:cNvSpPr/>
          <p:nvPr/>
        </p:nvSpPr>
        <p:spPr>
          <a:xfrm>
            <a:off x="4865878" y="2800273"/>
            <a:ext cx="150094" cy="15009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366E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44484"/>
                      <a:gd name="connsiteY0" fmla="*/ 122242 h 244484"/>
                      <a:gd name="connsiteX1" fmla="*/ 122242 w 244484"/>
                      <a:gd name="connsiteY1" fmla="*/ 0 h 244484"/>
                      <a:gd name="connsiteX2" fmla="*/ 244484 w 244484"/>
                      <a:gd name="connsiteY2" fmla="*/ 122242 h 244484"/>
                      <a:gd name="connsiteX3" fmla="*/ 122242 w 244484"/>
                      <a:gd name="connsiteY3" fmla="*/ 244484 h 244484"/>
                      <a:gd name="connsiteX4" fmla="*/ 0 w 244484"/>
                      <a:gd name="connsiteY4" fmla="*/ 122242 h 244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484" h="244484" extrusionOk="0">
                        <a:moveTo>
                          <a:pt x="0" y="122242"/>
                        </a:moveTo>
                        <a:cubicBezTo>
                          <a:pt x="-7725" y="68283"/>
                          <a:pt x="41852" y="-5318"/>
                          <a:pt x="122242" y="0"/>
                        </a:cubicBezTo>
                        <a:cubicBezTo>
                          <a:pt x="202738" y="-1917"/>
                          <a:pt x="242044" y="59174"/>
                          <a:pt x="244484" y="122242"/>
                        </a:cubicBezTo>
                        <a:cubicBezTo>
                          <a:pt x="229270" y="194839"/>
                          <a:pt x="180532" y="255389"/>
                          <a:pt x="122242" y="244484"/>
                        </a:cubicBezTo>
                        <a:cubicBezTo>
                          <a:pt x="63798" y="238616"/>
                          <a:pt x="-5397" y="190992"/>
                          <a:pt x="0" y="1222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A106A40E-37DF-43EA-8087-EE696D385770}"/>
              </a:ext>
            </a:extLst>
          </p:cNvPr>
          <p:cNvCxnSpPr>
            <a:cxnSpLocks/>
            <a:stCxn id="17" idx="0"/>
          </p:cNvCxnSpPr>
          <p:nvPr/>
        </p:nvCxnSpPr>
        <p:spPr>
          <a:xfrm rot="5400000" flipH="1" flipV="1">
            <a:off x="5473047" y="1587627"/>
            <a:ext cx="680524" cy="1744769"/>
          </a:xfrm>
          <a:prstGeom prst="bentConnector2">
            <a:avLst/>
          </a:prstGeom>
          <a:solidFill>
            <a:schemeClr val="bg1"/>
          </a:solidFill>
          <a:ln w="38100">
            <a:solidFill>
              <a:srgbClr val="00366E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44484"/>
                      <a:gd name="connsiteY0" fmla="*/ 122242 h 244484"/>
                      <a:gd name="connsiteX1" fmla="*/ 122242 w 244484"/>
                      <a:gd name="connsiteY1" fmla="*/ 0 h 244484"/>
                      <a:gd name="connsiteX2" fmla="*/ 244484 w 244484"/>
                      <a:gd name="connsiteY2" fmla="*/ 122242 h 244484"/>
                      <a:gd name="connsiteX3" fmla="*/ 122242 w 244484"/>
                      <a:gd name="connsiteY3" fmla="*/ 244484 h 244484"/>
                      <a:gd name="connsiteX4" fmla="*/ 0 w 244484"/>
                      <a:gd name="connsiteY4" fmla="*/ 122242 h 244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484" h="244484" extrusionOk="0">
                        <a:moveTo>
                          <a:pt x="0" y="122242"/>
                        </a:moveTo>
                        <a:cubicBezTo>
                          <a:pt x="-7725" y="68283"/>
                          <a:pt x="41852" y="-5318"/>
                          <a:pt x="122242" y="0"/>
                        </a:cubicBezTo>
                        <a:cubicBezTo>
                          <a:pt x="202738" y="-1917"/>
                          <a:pt x="242044" y="59174"/>
                          <a:pt x="244484" y="122242"/>
                        </a:cubicBezTo>
                        <a:cubicBezTo>
                          <a:pt x="229270" y="194839"/>
                          <a:pt x="180532" y="255389"/>
                          <a:pt x="122242" y="244484"/>
                        </a:cubicBezTo>
                        <a:cubicBezTo>
                          <a:pt x="63798" y="238616"/>
                          <a:pt x="-5397" y="190992"/>
                          <a:pt x="0" y="1222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A71AB4F7-56EE-401A-BD9C-C355FCA1DD42}"/>
              </a:ext>
            </a:extLst>
          </p:cNvPr>
          <p:cNvCxnSpPr>
            <a:cxnSpLocks/>
          </p:cNvCxnSpPr>
          <p:nvPr/>
        </p:nvCxnSpPr>
        <p:spPr>
          <a:xfrm>
            <a:off x="6685692" y="1853579"/>
            <a:ext cx="0" cy="1506663"/>
          </a:xfrm>
          <a:prstGeom prst="line">
            <a:avLst/>
          </a:prstGeom>
          <a:solidFill>
            <a:schemeClr val="bg1"/>
          </a:solidFill>
          <a:ln w="38100">
            <a:solidFill>
              <a:srgbClr val="00366E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44484"/>
                      <a:gd name="connsiteY0" fmla="*/ 122242 h 244484"/>
                      <a:gd name="connsiteX1" fmla="*/ 122242 w 244484"/>
                      <a:gd name="connsiteY1" fmla="*/ 0 h 244484"/>
                      <a:gd name="connsiteX2" fmla="*/ 244484 w 244484"/>
                      <a:gd name="connsiteY2" fmla="*/ 122242 h 244484"/>
                      <a:gd name="connsiteX3" fmla="*/ 122242 w 244484"/>
                      <a:gd name="connsiteY3" fmla="*/ 244484 h 244484"/>
                      <a:gd name="connsiteX4" fmla="*/ 0 w 244484"/>
                      <a:gd name="connsiteY4" fmla="*/ 122242 h 244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484" h="244484" extrusionOk="0">
                        <a:moveTo>
                          <a:pt x="0" y="122242"/>
                        </a:moveTo>
                        <a:cubicBezTo>
                          <a:pt x="-7725" y="68283"/>
                          <a:pt x="41852" y="-5318"/>
                          <a:pt x="122242" y="0"/>
                        </a:cubicBezTo>
                        <a:cubicBezTo>
                          <a:pt x="202738" y="-1917"/>
                          <a:pt x="242044" y="59174"/>
                          <a:pt x="244484" y="122242"/>
                        </a:cubicBezTo>
                        <a:cubicBezTo>
                          <a:pt x="229270" y="194839"/>
                          <a:pt x="180532" y="255389"/>
                          <a:pt x="122242" y="244484"/>
                        </a:cubicBezTo>
                        <a:cubicBezTo>
                          <a:pt x="63798" y="238616"/>
                          <a:pt x="-5397" y="190992"/>
                          <a:pt x="0" y="1222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C5D275BD-FFF2-4397-B893-39E33BE4609D}"/>
              </a:ext>
            </a:extLst>
          </p:cNvPr>
          <p:cNvSpPr txBox="1"/>
          <p:nvPr/>
        </p:nvSpPr>
        <p:spPr>
          <a:xfrm>
            <a:off x="6760740" y="1968273"/>
            <a:ext cx="293976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366E"/>
                </a:solidFill>
              </a:rPr>
              <a:t>Biotech - </a:t>
            </a:r>
            <a:r>
              <a:rPr lang="fr-FR" b="1" dirty="0" err="1">
                <a:solidFill>
                  <a:srgbClr val="00366E"/>
                </a:solidFill>
              </a:rPr>
              <a:t>Medtech</a:t>
            </a:r>
            <a:endParaRPr lang="fr-FR" b="1" dirty="0">
              <a:solidFill>
                <a:srgbClr val="00366E"/>
              </a:solidFill>
            </a:endParaRPr>
          </a:p>
          <a:p>
            <a:endParaRPr lang="fr-FR" sz="300" b="1" dirty="0">
              <a:solidFill>
                <a:srgbClr val="00366E"/>
              </a:solidFill>
            </a:endParaRPr>
          </a:p>
          <a:p>
            <a:r>
              <a:rPr lang="fr-FR" sz="1400" dirty="0">
                <a:solidFill>
                  <a:srgbClr val="00366E"/>
                </a:solidFill>
              </a:rPr>
              <a:t>Candidat médicament</a:t>
            </a:r>
          </a:p>
          <a:p>
            <a:r>
              <a:rPr lang="fr-FR" sz="1400" dirty="0">
                <a:solidFill>
                  <a:srgbClr val="00366E"/>
                </a:solidFill>
              </a:rPr>
              <a:t>Dispositif médical</a:t>
            </a:r>
          </a:p>
          <a:p>
            <a:r>
              <a:rPr lang="fr-FR" sz="1400" dirty="0">
                <a:solidFill>
                  <a:srgbClr val="00366E"/>
                </a:solidFill>
              </a:rPr>
              <a:t>Diagnostic</a:t>
            </a:r>
          </a:p>
          <a:p>
            <a:r>
              <a:rPr lang="fr-FR" sz="1400" dirty="0">
                <a:solidFill>
                  <a:srgbClr val="00366E"/>
                </a:solidFill>
              </a:rPr>
              <a:t>…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912B7179-4F2C-4FB5-9110-C24F3CFD6ECB}"/>
              </a:ext>
            </a:extLst>
          </p:cNvPr>
          <p:cNvSpPr/>
          <p:nvPr/>
        </p:nvSpPr>
        <p:spPr>
          <a:xfrm>
            <a:off x="4605955" y="4610902"/>
            <a:ext cx="150094" cy="15009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D99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44484"/>
                      <a:gd name="connsiteY0" fmla="*/ 122242 h 244484"/>
                      <a:gd name="connsiteX1" fmla="*/ 122242 w 244484"/>
                      <a:gd name="connsiteY1" fmla="*/ 0 h 244484"/>
                      <a:gd name="connsiteX2" fmla="*/ 244484 w 244484"/>
                      <a:gd name="connsiteY2" fmla="*/ 122242 h 244484"/>
                      <a:gd name="connsiteX3" fmla="*/ 122242 w 244484"/>
                      <a:gd name="connsiteY3" fmla="*/ 244484 h 244484"/>
                      <a:gd name="connsiteX4" fmla="*/ 0 w 244484"/>
                      <a:gd name="connsiteY4" fmla="*/ 122242 h 244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484" h="244484" extrusionOk="0">
                        <a:moveTo>
                          <a:pt x="0" y="122242"/>
                        </a:moveTo>
                        <a:cubicBezTo>
                          <a:pt x="-7725" y="68283"/>
                          <a:pt x="41852" y="-5318"/>
                          <a:pt x="122242" y="0"/>
                        </a:cubicBezTo>
                        <a:cubicBezTo>
                          <a:pt x="202738" y="-1917"/>
                          <a:pt x="242044" y="59174"/>
                          <a:pt x="244484" y="122242"/>
                        </a:cubicBezTo>
                        <a:cubicBezTo>
                          <a:pt x="229270" y="194839"/>
                          <a:pt x="180532" y="255389"/>
                          <a:pt x="122242" y="244484"/>
                        </a:cubicBezTo>
                        <a:cubicBezTo>
                          <a:pt x="63798" y="238616"/>
                          <a:pt x="-5397" y="190992"/>
                          <a:pt x="0" y="1222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 : en angle 56">
            <a:extLst>
              <a:ext uri="{FF2B5EF4-FFF2-40B4-BE49-F238E27FC236}">
                <a16:creationId xmlns:a16="http://schemas.microsoft.com/office/drawing/2014/main" id="{4C319761-F7BA-49E7-8C81-F03FDA7CF11A}"/>
              </a:ext>
            </a:extLst>
          </p:cNvPr>
          <p:cNvCxnSpPr>
            <a:cxnSpLocks/>
            <a:stCxn id="55" idx="4"/>
          </p:cNvCxnSpPr>
          <p:nvPr/>
        </p:nvCxnSpPr>
        <p:spPr>
          <a:xfrm rot="16200000" flipH="1">
            <a:off x="5060918" y="4381079"/>
            <a:ext cx="580558" cy="1340391"/>
          </a:xfrm>
          <a:prstGeom prst="bentConnector2">
            <a:avLst/>
          </a:prstGeom>
          <a:solidFill>
            <a:schemeClr val="bg1"/>
          </a:solidFill>
          <a:ln w="38100">
            <a:solidFill>
              <a:srgbClr val="007D99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44484"/>
                      <a:gd name="connsiteY0" fmla="*/ 122242 h 244484"/>
                      <a:gd name="connsiteX1" fmla="*/ 122242 w 244484"/>
                      <a:gd name="connsiteY1" fmla="*/ 0 h 244484"/>
                      <a:gd name="connsiteX2" fmla="*/ 244484 w 244484"/>
                      <a:gd name="connsiteY2" fmla="*/ 122242 h 244484"/>
                      <a:gd name="connsiteX3" fmla="*/ 122242 w 244484"/>
                      <a:gd name="connsiteY3" fmla="*/ 244484 h 244484"/>
                      <a:gd name="connsiteX4" fmla="*/ 0 w 244484"/>
                      <a:gd name="connsiteY4" fmla="*/ 122242 h 244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484" h="244484" extrusionOk="0">
                        <a:moveTo>
                          <a:pt x="0" y="122242"/>
                        </a:moveTo>
                        <a:cubicBezTo>
                          <a:pt x="-7725" y="68283"/>
                          <a:pt x="41852" y="-5318"/>
                          <a:pt x="122242" y="0"/>
                        </a:cubicBezTo>
                        <a:cubicBezTo>
                          <a:pt x="202738" y="-1917"/>
                          <a:pt x="242044" y="59174"/>
                          <a:pt x="244484" y="122242"/>
                        </a:cubicBezTo>
                        <a:cubicBezTo>
                          <a:pt x="229270" y="194839"/>
                          <a:pt x="180532" y="255389"/>
                          <a:pt x="122242" y="244484"/>
                        </a:cubicBezTo>
                        <a:cubicBezTo>
                          <a:pt x="63798" y="238616"/>
                          <a:pt x="-5397" y="190992"/>
                          <a:pt x="0" y="1222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A0AF68-51D8-4F77-ADB5-80FE5424078A}"/>
              </a:ext>
            </a:extLst>
          </p:cNvPr>
          <p:cNvCxnSpPr>
            <a:cxnSpLocks/>
          </p:cNvCxnSpPr>
          <p:nvPr/>
        </p:nvCxnSpPr>
        <p:spPr>
          <a:xfrm>
            <a:off x="6021393" y="4834652"/>
            <a:ext cx="0" cy="1506663"/>
          </a:xfrm>
          <a:prstGeom prst="line">
            <a:avLst/>
          </a:prstGeom>
          <a:solidFill>
            <a:schemeClr val="bg1"/>
          </a:solidFill>
          <a:ln w="38100">
            <a:solidFill>
              <a:srgbClr val="007D99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44484"/>
                      <a:gd name="connsiteY0" fmla="*/ 122242 h 244484"/>
                      <a:gd name="connsiteX1" fmla="*/ 122242 w 244484"/>
                      <a:gd name="connsiteY1" fmla="*/ 0 h 244484"/>
                      <a:gd name="connsiteX2" fmla="*/ 244484 w 244484"/>
                      <a:gd name="connsiteY2" fmla="*/ 122242 h 244484"/>
                      <a:gd name="connsiteX3" fmla="*/ 122242 w 244484"/>
                      <a:gd name="connsiteY3" fmla="*/ 244484 h 244484"/>
                      <a:gd name="connsiteX4" fmla="*/ 0 w 244484"/>
                      <a:gd name="connsiteY4" fmla="*/ 122242 h 244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484" h="244484" extrusionOk="0">
                        <a:moveTo>
                          <a:pt x="0" y="122242"/>
                        </a:moveTo>
                        <a:cubicBezTo>
                          <a:pt x="-7725" y="68283"/>
                          <a:pt x="41852" y="-5318"/>
                          <a:pt x="122242" y="0"/>
                        </a:cubicBezTo>
                        <a:cubicBezTo>
                          <a:pt x="202738" y="-1917"/>
                          <a:pt x="242044" y="59174"/>
                          <a:pt x="244484" y="122242"/>
                        </a:cubicBezTo>
                        <a:cubicBezTo>
                          <a:pt x="229270" y="194839"/>
                          <a:pt x="180532" y="255389"/>
                          <a:pt x="122242" y="244484"/>
                        </a:cubicBezTo>
                        <a:cubicBezTo>
                          <a:pt x="63798" y="238616"/>
                          <a:pt x="-5397" y="190992"/>
                          <a:pt x="0" y="1222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C23A2E94-3D7B-47D0-9A49-FAE512745873}"/>
              </a:ext>
            </a:extLst>
          </p:cNvPr>
          <p:cNvSpPr txBox="1"/>
          <p:nvPr/>
        </p:nvSpPr>
        <p:spPr>
          <a:xfrm>
            <a:off x="6112457" y="4817821"/>
            <a:ext cx="30315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7D99"/>
                </a:solidFill>
              </a:rPr>
              <a:t>Cleantech</a:t>
            </a:r>
            <a:r>
              <a:rPr lang="fr-FR" b="1" dirty="0">
                <a:solidFill>
                  <a:srgbClr val="007D99"/>
                </a:solidFill>
              </a:rPr>
              <a:t> - Engineering</a:t>
            </a:r>
          </a:p>
          <a:p>
            <a:endParaRPr lang="fr-FR" sz="300" b="1" dirty="0">
              <a:solidFill>
                <a:srgbClr val="007D99"/>
              </a:solidFill>
            </a:endParaRPr>
          </a:p>
          <a:p>
            <a:r>
              <a:rPr lang="fr-FR" sz="1400" dirty="0">
                <a:solidFill>
                  <a:srgbClr val="007D99"/>
                </a:solidFill>
              </a:rPr>
              <a:t>Energie</a:t>
            </a:r>
          </a:p>
          <a:p>
            <a:r>
              <a:rPr lang="fr-FR" sz="1400" dirty="0">
                <a:solidFill>
                  <a:srgbClr val="007D99"/>
                </a:solidFill>
              </a:rPr>
              <a:t>Nouveaux procédés / matériaux</a:t>
            </a:r>
          </a:p>
          <a:p>
            <a:r>
              <a:rPr lang="fr-FR" sz="1400" dirty="0">
                <a:solidFill>
                  <a:srgbClr val="007D99"/>
                </a:solidFill>
              </a:rPr>
              <a:t>…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D0F09A25-43E4-4798-98D4-DCD5309C0557}"/>
              </a:ext>
            </a:extLst>
          </p:cNvPr>
          <p:cNvSpPr/>
          <p:nvPr/>
        </p:nvSpPr>
        <p:spPr>
          <a:xfrm>
            <a:off x="3764574" y="4131410"/>
            <a:ext cx="150094" cy="15009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ABB5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44484"/>
                      <a:gd name="connsiteY0" fmla="*/ 122242 h 244484"/>
                      <a:gd name="connsiteX1" fmla="*/ 122242 w 244484"/>
                      <a:gd name="connsiteY1" fmla="*/ 0 h 244484"/>
                      <a:gd name="connsiteX2" fmla="*/ 244484 w 244484"/>
                      <a:gd name="connsiteY2" fmla="*/ 122242 h 244484"/>
                      <a:gd name="connsiteX3" fmla="*/ 122242 w 244484"/>
                      <a:gd name="connsiteY3" fmla="*/ 244484 h 244484"/>
                      <a:gd name="connsiteX4" fmla="*/ 0 w 244484"/>
                      <a:gd name="connsiteY4" fmla="*/ 122242 h 244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484" h="244484" extrusionOk="0">
                        <a:moveTo>
                          <a:pt x="0" y="122242"/>
                        </a:moveTo>
                        <a:cubicBezTo>
                          <a:pt x="-7725" y="68283"/>
                          <a:pt x="41852" y="-5318"/>
                          <a:pt x="122242" y="0"/>
                        </a:cubicBezTo>
                        <a:cubicBezTo>
                          <a:pt x="202738" y="-1917"/>
                          <a:pt x="242044" y="59174"/>
                          <a:pt x="244484" y="122242"/>
                        </a:cubicBezTo>
                        <a:cubicBezTo>
                          <a:pt x="229270" y="194839"/>
                          <a:pt x="180532" y="255389"/>
                          <a:pt x="122242" y="244484"/>
                        </a:cubicBezTo>
                        <a:cubicBezTo>
                          <a:pt x="63798" y="238616"/>
                          <a:pt x="-5397" y="190992"/>
                          <a:pt x="0" y="1222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366DBAD9-D957-4D97-99DF-43FF3B2D109E}"/>
              </a:ext>
            </a:extLst>
          </p:cNvPr>
          <p:cNvCxnSpPr>
            <a:cxnSpLocks/>
          </p:cNvCxnSpPr>
          <p:nvPr/>
        </p:nvCxnSpPr>
        <p:spPr>
          <a:xfrm>
            <a:off x="3020393" y="3606046"/>
            <a:ext cx="0" cy="1506663"/>
          </a:xfrm>
          <a:prstGeom prst="line">
            <a:avLst/>
          </a:prstGeom>
          <a:solidFill>
            <a:schemeClr val="bg1"/>
          </a:solidFill>
          <a:ln w="38100">
            <a:solidFill>
              <a:srgbClr val="00ABB5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44484"/>
                      <a:gd name="connsiteY0" fmla="*/ 122242 h 244484"/>
                      <a:gd name="connsiteX1" fmla="*/ 122242 w 244484"/>
                      <a:gd name="connsiteY1" fmla="*/ 0 h 244484"/>
                      <a:gd name="connsiteX2" fmla="*/ 244484 w 244484"/>
                      <a:gd name="connsiteY2" fmla="*/ 122242 h 244484"/>
                      <a:gd name="connsiteX3" fmla="*/ 122242 w 244484"/>
                      <a:gd name="connsiteY3" fmla="*/ 244484 h 244484"/>
                      <a:gd name="connsiteX4" fmla="*/ 0 w 244484"/>
                      <a:gd name="connsiteY4" fmla="*/ 122242 h 244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484" h="244484" extrusionOk="0">
                        <a:moveTo>
                          <a:pt x="0" y="122242"/>
                        </a:moveTo>
                        <a:cubicBezTo>
                          <a:pt x="-7725" y="68283"/>
                          <a:pt x="41852" y="-5318"/>
                          <a:pt x="122242" y="0"/>
                        </a:cubicBezTo>
                        <a:cubicBezTo>
                          <a:pt x="202738" y="-1917"/>
                          <a:pt x="242044" y="59174"/>
                          <a:pt x="244484" y="122242"/>
                        </a:cubicBezTo>
                        <a:cubicBezTo>
                          <a:pt x="229270" y="194839"/>
                          <a:pt x="180532" y="255389"/>
                          <a:pt x="122242" y="244484"/>
                        </a:cubicBezTo>
                        <a:cubicBezTo>
                          <a:pt x="63798" y="238616"/>
                          <a:pt x="-5397" y="190992"/>
                          <a:pt x="0" y="1222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DEC6376D-6A43-4FD2-8757-1BCA89F64039}"/>
              </a:ext>
            </a:extLst>
          </p:cNvPr>
          <p:cNvSpPr txBox="1"/>
          <p:nvPr/>
        </p:nvSpPr>
        <p:spPr>
          <a:xfrm>
            <a:off x="-102214" y="3633823"/>
            <a:ext cx="303154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00ABB5"/>
                </a:solidFill>
              </a:rPr>
              <a:t>Digital - SHS</a:t>
            </a:r>
          </a:p>
          <a:p>
            <a:pPr algn="r"/>
            <a:endParaRPr lang="fr-FR" sz="300" b="1" dirty="0">
              <a:solidFill>
                <a:srgbClr val="00ABB5"/>
              </a:solidFill>
            </a:endParaRPr>
          </a:p>
          <a:p>
            <a:pPr algn="r"/>
            <a:r>
              <a:rPr lang="fr-FR" sz="1400" dirty="0">
                <a:solidFill>
                  <a:srgbClr val="00ABB5"/>
                </a:solidFill>
              </a:rPr>
              <a:t>Hardware pour l’intelligence artificielle </a:t>
            </a:r>
          </a:p>
          <a:p>
            <a:pPr algn="r"/>
            <a:r>
              <a:rPr lang="fr-FR" sz="1400" dirty="0">
                <a:solidFill>
                  <a:srgbClr val="00ABB5"/>
                </a:solidFill>
              </a:rPr>
              <a:t>Instrumentation pour le patrimoine</a:t>
            </a:r>
          </a:p>
          <a:p>
            <a:pPr algn="r"/>
            <a:r>
              <a:rPr lang="fr-FR" sz="1400" dirty="0">
                <a:solidFill>
                  <a:srgbClr val="00ABB5"/>
                </a:solidFill>
              </a:rPr>
              <a:t>Logistique urbaine</a:t>
            </a:r>
          </a:p>
          <a:p>
            <a:pPr algn="r"/>
            <a:r>
              <a:rPr lang="fr-FR" sz="1400" dirty="0">
                <a:solidFill>
                  <a:srgbClr val="00ABB5"/>
                </a:solidFill>
              </a:rPr>
              <a:t>…</a:t>
            </a:r>
          </a:p>
        </p:txBody>
      </p: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8579F1D8-5246-4797-BF3C-3FDAF45028C6}"/>
              </a:ext>
            </a:extLst>
          </p:cNvPr>
          <p:cNvCxnSpPr>
            <a:cxnSpLocks/>
          </p:cNvCxnSpPr>
          <p:nvPr/>
        </p:nvCxnSpPr>
        <p:spPr>
          <a:xfrm>
            <a:off x="3020394" y="4202530"/>
            <a:ext cx="744180" cy="0"/>
          </a:xfrm>
          <a:prstGeom prst="line">
            <a:avLst/>
          </a:prstGeom>
          <a:solidFill>
            <a:schemeClr val="bg1"/>
          </a:solidFill>
          <a:ln w="38100">
            <a:solidFill>
              <a:srgbClr val="00ABB5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44484"/>
                      <a:gd name="connsiteY0" fmla="*/ 122242 h 244484"/>
                      <a:gd name="connsiteX1" fmla="*/ 122242 w 244484"/>
                      <a:gd name="connsiteY1" fmla="*/ 0 h 244484"/>
                      <a:gd name="connsiteX2" fmla="*/ 244484 w 244484"/>
                      <a:gd name="connsiteY2" fmla="*/ 122242 h 244484"/>
                      <a:gd name="connsiteX3" fmla="*/ 122242 w 244484"/>
                      <a:gd name="connsiteY3" fmla="*/ 244484 h 244484"/>
                      <a:gd name="connsiteX4" fmla="*/ 0 w 244484"/>
                      <a:gd name="connsiteY4" fmla="*/ 122242 h 244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484" h="244484" extrusionOk="0">
                        <a:moveTo>
                          <a:pt x="0" y="122242"/>
                        </a:moveTo>
                        <a:cubicBezTo>
                          <a:pt x="-7725" y="68283"/>
                          <a:pt x="41852" y="-5318"/>
                          <a:pt x="122242" y="0"/>
                        </a:cubicBezTo>
                        <a:cubicBezTo>
                          <a:pt x="202738" y="-1917"/>
                          <a:pt x="242044" y="59174"/>
                          <a:pt x="244484" y="122242"/>
                        </a:cubicBezTo>
                        <a:cubicBezTo>
                          <a:pt x="229270" y="194839"/>
                          <a:pt x="180532" y="255389"/>
                          <a:pt x="122242" y="244484"/>
                        </a:cubicBezTo>
                        <a:cubicBezTo>
                          <a:pt x="63798" y="238616"/>
                          <a:pt x="-5397" y="190992"/>
                          <a:pt x="0" y="1222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Espace réservé du numéro de diapositive 3">
            <a:extLst>
              <a:ext uri="{FF2B5EF4-FFF2-40B4-BE49-F238E27FC236}">
                <a16:creationId xmlns:a16="http://schemas.microsoft.com/office/drawing/2014/main" id="{8F96042D-D334-492E-8E89-99739F68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70655"/>
            <a:ext cx="2057400" cy="365125"/>
          </a:xfrm>
        </p:spPr>
        <p:txBody>
          <a:bodyPr/>
          <a:lstStyle/>
          <a:p>
            <a:fld id="{A8D5A923-8AF6-414D-9EEC-A6C0E1674F26}" type="slidenum">
              <a:rPr lang="fr-FR" smtClean="0"/>
              <a:t>8</a:t>
            </a:fld>
            <a:endParaRPr lang="fr-FR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A2C1BBD9-EB4F-414A-9AB6-4160C4AD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721" y="228546"/>
            <a:ext cx="5894435" cy="59499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1356D"/>
                </a:solidFill>
              </a:rPr>
              <a:t>Focus sur les domaines </a:t>
            </a:r>
            <a:br>
              <a:rPr lang="fr-FR" dirty="0">
                <a:solidFill>
                  <a:srgbClr val="01356D"/>
                </a:solidFill>
              </a:rPr>
            </a:br>
            <a:r>
              <a:rPr lang="fr-FR" sz="1800" dirty="0">
                <a:solidFill>
                  <a:srgbClr val="01356D"/>
                </a:solidFill>
              </a:rPr>
              <a:t>(étude réalisée sur 701 sociétés créées entre 2011 &amp; 2018)</a:t>
            </a:r>
            <a:endParaRPr lang="fr-FR" dirty="0">
              <a:solidFill>
                <a:srgbClr val="0135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2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23AF40-8877-4B13-8F85-26D25C51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A923-8AF6-414D-9EEC-A6C0E1674F26}" type="slidenum">
              <a:rPr lang="fr-FR" smtClean="0"/>
              <a:t>9</a:t>
            </a:fld>
            <a:endParaRPr lang="fr-FR"/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0091B770-0398-41AE-B8B1-1BDEF0FAB1ED}"/>
              </a:ext>
            </a:extLst>
          </p:cNvPr>
          <p:cNvSpPr txBox="1">
            <a:spLocks/>
          </p:cNvSpPr>
          <p:nvPr/>
        </p:nvSpPr>
        <p:spPr>
          <a:xfrm>
            <a:off x="973721" y="124692"/>
            <a:ext cx="5894435" cy="698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fr-FR" sz="3000" dirty="0">
                <a:solidFill>
                  <a:srgbClr val="01356D"/>
                </a:solidFill>
              </a:rPr>
              <a:t>Référentiel </a:t>
            </a:r>
            <a:r>
              <a:rPr lang="fr-FR" sz="3000" i="1" dirty="0" err="1">
                <a:solidFill>
                  <a:srgbClr val="01356D"/>
                </a:solidFill>
              </a:rPr>
              <a:t>Deeptech</a:t>
            </a:r>
            <a:endParaRPr lang="fr-FR" sz="3000" i="1" dirty="0">
              <a:solidFill>
                <a:srgbClr val="01356D"/>
              </a:solidFill>
            </a:endParaRPr>
          </a:p>
        </p:txBody>
      </p:sp>
      <p:sp>
        <p:nvSpPr>
          <p:cNvPr id="51" name="Rectangle : avec coins arrondis en diagonale 50">
            <a:extLst>
              <a:ext uri="{FF2B5EF4-FFF2-40B4-BE49-F238E27FC236}">
                <a16:creationId xmlns:a16="http://schemas.microsoft.com/office/drawing/2014/main" id="{BBF85D3E-F7CF-41CF-94C0-D14E3F9D9118}"/>
              </a:ext>
            </a:extLst>
          </p:cNvPr>
          <p:cNvSpPr/>
          <p:nvPr/>
        </p:nvSpPr>
        <p:spPr>
          <a:xfrm>
            <a:off x="4596809" y="1887959"/>
            <a:ext cx="2193073" cy="3045996"/>
          </a:xfrm>
          <a:prstGeom prst="round2DiagRect">
            <a:avLst>
              <a:gd name="adj1" fmla="val 10539"/>
              <a:gd name="adj2" fmla="val 0"/>
            </a:avLst>
          </a:prstGeom>
          <a:solidFill>
            <a:srgbClr val="009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/>
              <a:t>Constitue un avantage fortement différenciateur par rapport à la concurrence</a:t>
            </a:r>
          </a:p>
        </p:txBody>
      </p:sp>
      <p:sp>
        <p:nvSpPr>
          <p:cNvPr id="52" name="Rectangle : avec coins arrondis en diagonale 51">
            <a:extLst>
              <a:ext uri="{FF2B5EF4-FFF2-40B4-BE49-F238E27FC236}">
                <a16:creationId xmlns:a16="http://schemas.microsoft.com/office/drawing/2014/main" id="{AFA421E7-84CC-40E4-8AB7-B13BE9C73070}"/>
              </a:ext>
            </a:extLst>
          </p:cNvPr>
          <p:cNvSpPr/>
          <p:nvPr/>
        </p:nvSpPr>
        <p:spPr>
          <a:xfrm>
            <a:off x="6867107" y="3310359"/>
            <a:ext cx="2193073" cy="3045996"/>
          </a:xfrm>
          <a:prstGeom prst="round2DiagRect">
            <a:avLst>
              <a:gd name="adj1" fmla="val 10539"/>
              <a:gd name="adj2" fmla="val 0"/>
            </a:avLst>
          </a:prstGeom>
          <a:solidFill>
            <a:srgbClr val="00A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/>
              <a:t>Est caractérisée par un go-to-</a:t>
            </a:r>
            <a:r>
              <a:rPr lang="fr-FR" sz="1700" dirty="0" err="1"/>
              <a:t>market</a:t>
            </a:r>
            <a:r>
              <a:rPr lang="fr-FR" sz="1700" dirty="0"/>
              <a:t> (développement, industrialisation, commercialisation) long/complexe et donc probablement capitalistique</a:t>
            </a:r>
          </a:p>
        </p:txBody>
      </p:sp>
      <p:sp>
        <p:nvSpPr>
          <p:cNvPr id="53" name="Rectangle : avec coins arrondis en diagonale 52">
            <a:extLst>
              <a:ext uri="{FF2B5EF4-FFF2-40B4-BE49-F238E27FC236}">
                <a16:creationId xmlns:a16="http://schemas.microsoft.com/office/drawing/2014/main" id="{443C1027-58BC-48C0-B4AE-CF39BBD66DF5}"/>
              </a:ext>
            </a:extLst>
          </p:cNvPr>
          <p:cNvSpPr/>
          <p:nvPr/>
        </p:nvSpPr>
        <p:spPr>
          <a:xfrm>
            <a:off x="2326511" y="3310359"/>
            <a:ext cx="2193073" cy="3045996"/>
          </a:xfrm>
          <a:prstGeom prst="round2DiagRect">
            <a:avLst>
              <a:gd name="adj1" fmla="val 10539"/>
              <a:gd name="adj2" fmla="val 0"/>
            </a:avLst>
          </a:prstGeom>
          <a:solidFill>
            <a:srgbClr val="007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/>
              <a:t>Présente de fortes barrières à l’entrée, matérialisées par des verrous technologiques difficiles à lever pour les reproduire</a:t>
            </a:r>
          </a:p>
        </p:txBody>
      </p:sp>
      <p:sp>
        <p:nvSpPr>
          <p:cNvPr id="41" name="Rectangle : avec coins arrondis en diagonale 40">
            <a:extLst>
              <a:ext uri="{FF2B5EF4-FFF2-40B4-BE49-F238E27FC236}">
                <a16:creationId xmlns:a16="http://schemas.microsoft.com/office/drawing/2014/main" id="{4397C5ED-057F-4FE6-9D81-9423E3077CD2}"/>
              </a:ext>
            </a:extLst>
          </p:cNvPr>
          <p:cNvSpPr/>
          <p:nvPr/>
        </p:nvSpPr>
        <p:spPr>
          <a:xfrm>
            <a:off x="56213" y="1887959"/>
            <a:ext cx="2193073" cy="3045996"/>
          </a:xfrm>
          <a:prstGeom prst="round2DiagRect">
            <a:avLst>
              <a:gd name="adj1" fmla="val 1053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/>
              <a:t>Est issue d’une laboratoire de recherche et/ou s’appuie sur une équipe / une gouvernance en lien fort avec le monde scientifique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EE02597E-9959-4013-8A25-5CBFA13FE5A5}"/>
              </a:ext>
            </a:extLst>
          </p:cNvPr>
          <p:cNvSpPr txBox="1"/>
          <p:nvPr/>
        </p:nvSpPr>
        <p:spPr>
          <a:xfrm>
            <a:off x="709404" y="1258957"/>
            <a:ext cx="772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D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Une startup est qualifiée </a:t>
            </a:r>
            <a:r>
              <a:rPr lang="fr-FR" i="1" dirty="0" err="1">
                <a:solidFill>
                  <a:srgbClr val="002D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deeptech</a:t>
            </a:r>
            <a:r>
              <a:rPr lang="fr-FR" dirty="0">
                <a:solidFill>
                  <a:srgbClr val="002D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lorsque la technologie mise en œuvre :</a:t>
            </a:r>
          </a:p>
        </p:txBody>
      </p:sp>
      <p:pic>
        <p:nvPicPr>
          <p:cNvPr id="57" name="Image 56" descr="Une image contenant bouteille&#10;&#10;Description générée automatiquement">
            <a:extLst>
              <a:ext uri="{FF2B5EF4-FFF2-40B4-BE49-F238E27FC236}">
                <a16:creationId xmlns:a16="http://schemas.microsoft.com/office/drawing/2014/main" id="{05143BC7-96EB-40BC-B51B-857B254A3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1" y="5110414"/>
            <a:ext cx="996623" cy="996623"/>
          </a:xfrm>
          <a:prstGeom prst="rect">
            <a:avLst/>
          </a:prstGeom>
        </p:spPr>
      </p:pic>
      <p:pic>
        <p:nvPicPr>
          <p:cNvPr id="59" name="Image 5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D618D14-FCBD-4CAD-BB1E-244D469829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36" y="2063704"/>
            <a:ext cx="996623" cy="996623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21539B4F-45D3-4364-BD54-D9448DA43A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151" y="5110414"/>
            <a:ext cx="996623" cy="996623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0B6E01FB-C48E-4055-A0F9-E0DED2F255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6" y="2054021"/>
            <a:ext cx="1015988" cy="10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07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NRS innovation">
      <a:dk1>
        <a:sysClr val="windowText" lastClr="000000"/>
      </a:dk1>
      <a:lt1>
        <a:sysClr val="window" lastClr="FFFFFF"/>
      </a:lt1>
      <a:dk2>
        <a:srgbClr val="00366E"/>
      </a:dk2>
      <a:lt2>
        <a:srgbClr val="00ADB7"/>
      </a:lt2>
      <a:accent1>
        <a:srgbClr val="00366E"/>
      </a:accent1>
      <a:accent2>
        <a:srgbClr val="00ADB7"/>
      </a:accent2>
      <a:accent3>
        <a:srgbClr val="6E006D"/>
      </a:accent3>
      <a:accent4>
        <a:srgbClr val="4D4D4D"/>
      </a:accent4>
      <a:accent5>
        <a:srgbClr val="ADB700"/>
      </a:accent5>
      <a:accent6>
        <a:srgbClr val="FFC000"/>
      </a:accent6>
      <a:hlink>
        <a:srgbClr val="00366E"/>
      </a:hlink>
      <a:folHlink>
        <a:srgbClr val="00ADB7"/>
      </a:folHlink>
    </a:clrScheme>
    <a:fontScheme name="CNRS Innovation">
      <a:majorFont>
        <a:latin typeface="Roboto"/>
        <a:ea typeface=""/>
        <a:cs typeface=""/>
      </a:majorFont>
      <a:minorFont>
        <a:latin typeface="Roboto Condensed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33787</TotalTime>
  <Words>1512</Words>
  <Application>Microsoft Office PowerPoint</Application>
  <PresentationFormat>Affichage à l'écran (4:3)</PresentationFormat>
  <Paragraphs>431</Paragraphs>
  <Slides>26</Slides>
  <Notes>13</Notes>
  <HiddenSlides>1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Arial</vt:lpstr>
      <vt:lpstr>Calibri</vt:lpstr>
      <vt:lpstr>Roboto</vt:lpstr>
      <vt:lpstr>Roboto Condensed</vt:lpstr>
      <vt:lpstr>Roboto Condensed Light</vt:lpstr>
      <vt:lpstr>Roboto Medium</vt:lpstr>
      <vt:lpstr>Segoe UI</vt:lpstr>
      <vt:lpstr>Segoe UI Light</vt:lpstr>
      <vt:lpstr>Wingdings</vt:lpstr>
      <vt:lpstr>Office Theme</vt:lpstr>
      <vt:lpstr>Présentation PowerPoint</vt:lpstr>
      <vt:lpstr>Plan</vt:lpstr>
      <vt:lpstr>CNRS Innovation  Présentation et missions</vt:lpstr>
      <vt:lpstr>CNRS Innovation</vt:lpstr>
      <vt:lpstr>Missions CNRS Innovation</vt:lpstr>
      <vt:lpstr>Panorama des entreprises CNRS</vt:lpstr>
      <vt:lpstr>Présentation PowerPoint</vt:lpstr>
      <vt:lpstr>Focus sur les domaines  (étude réalisée sur 701 sociétés créées entre 2011 &amp; 2018)</vt:lpstr>
      <vt:lpstr>Présentation PowerPoint</vt:lpstr>
      <vt:lpstr>Présentation PowerPoint</vt:lpstr>
      <vt:lpstr>Présentation PowerPoint</vt:lpstr>
      <vt:lpstr>Présentation PowerPoint</vt:lpstr>
      <vt:lpstr>Présentation du programme RISE</vt:lpstr>
      <vt:lpstr>Focus sur l’axe « Structuration »</vt:lpstr>
      <vt:lpstr>Profitez de notre réseau !</vt:lpstr>
      <vt:lpstr>Présentation PowerPoint</vt:lpstr>
      <vt:lpstr>Bilan des 6 premières promos</vt:lpstr>
      <vt:lpstr>Et la 7ème promotion ?</vt:lpstr>
      <vt:lpstr>Spin-off de l’IPHC</vt:lpstr>
      <vt:lpstr>Des questions ?</vt:lpstr>
      <vt:lpstr>ANNEXES</vt:lpstr>
      <vt:lpstr>Présentation PowerPoint</vt:lpstr>
      <vt:lpstr>Process de sélection</vt:lpstr>
      <vt:lpstr>4 axes d’accompagnement</vt:lpstr>
      <vt:lpstr>Partenaires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PIC – Octobre 2018</dc:title>
  <dc:creator>Albane Le Chevalier</dc:creator>
  <cp:lastModifiedBy>Clarisse Thibault</cp:lastModifiedBy>
  <cp:revision>212</cp:revision>
  <dcterms:created xsi:type="dcterms:W3CDTF">2018-10-04T11:58:58Z</dcterms:created>
  <dcterms:modified xsi:type="dcterms:W3CDTF">2022-12-09T09:08:06Z</dcterms:modified>
</cp:coreProperties>
</file>