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81" r:id="rId11"/>
    <p:sldId id="269" r:id="rId12"/>
    <p:sldId id="280" r:id="rId13"/>
    <p:sldId id="271" r:id="rId14"/>
    <p:sldId id="274" r:id="rId15"/>
    <p:sldId id="272" r:id="rId16"/>
    <p:sldId id="275" r:id="rId17"/>
    <p:sldId id="279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0CA58-07FD-48BA-A653-45EAF172A5CD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95A53-27A9-4D7F-9888-FC65F7622F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illes.herisson@alsace.cnrs.fr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melie.leick@alsace.cnrs.fr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4.png"/><Relationship Id="rId7" Type="http://schemas.openxmlformats.org/officeDocument/2006/relationships/image" Target="../media/image2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11.png"/><Relationship Id="rId4" Type="http://schemas.openxmlformats.org/officeDocument/2006/relationships/image" Target="../media/image22.jp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3B8280-48EF-4AFD-A375-19778288F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73574" y="2404534"/>
            <a:ext cx="11447577" cy="1646302"/>
          </a:xfrm>
        </p:spPr>
        <p:txBody>
          <a:bodyPr/>
          <a:lstStyle/>
          <a:p>
            <a:br>
              <a:rPr lang="fr-FR" sz="2400" dirty="0"/>
            </a:br>
            <a:br>
              <a:rPr lang="fr-FR" sz="2400" dirty="0"/>
            </a:br>
            <a:br>
              <a:rPr lang="fr-FR" sz="2400" dirty="0">
                <a:highlight>
                  <a:srgbClr val="FFFF00"/>
                </a:highlight>
              </a:rPr>
            </a:br>
            <a:r>
              <a:rPr lang="fr-FR" sz="2000" dirty="0"/>
              <a:t>« Le Service Partenariat et Valorisation de la DR10 et la SATT </a:t>
            </a:r>
            <a:r>
              <a:rPr lang="fr-FR" sz="2000" dirty="0" err="1"/>
              <a:t>Conectus</a:t>
            </a:r>
            <a:r>
              <a:rPr lang="fr-FR" sz="2000" dirty="0"/>
              <a:t> : </a:t>
            </a:r>
            <a:br>
              <a:rPr lang="fr-FR" sz="2000" dirty="0"/>
            </a:br>
            <a:r>
              <a:rPr lang="fr-FR" sz="2000" dirty="0"/>
              <a:t>un process de valorisation partagé et mené en concertation »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AEADA1-4DF9-428A-9334-55F70BE05D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Journée valorisation IPHC </a:t>
            </a:r>
            <a:br>
              <a:rPr lang="fr-FR" dirty="0"/>
            </a:br>
            <a:r>
              <a:rPr lang="fr-FR" dirty="0"/>
              <a:t>9 décembre 2022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5F2A20-A614-4473-8466-2D1E1F0EB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845" y="324256"/>
            <a:ext cx="3714243" cy="12034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9001770-E8FA-484D-9A03-2AA6E0BAF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991" y="324256"/>
            <a:ext cx="1386012" cy="13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39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E8D7489-BA63-4D7B-9ED6-FC99AFD0A8E5}"/>
              </a:ext>
            </a:extLst>
          </p:cNvPr>
          <p:cNvSpPr txBox="1">
            <a:spLocks/>
          </p:cNvSpPr>
          <p:nvPr/>
        </p:nvSpPr>
        <p:spPr>
          <a:xfrm>
            <a:off x="487205" y="1105263"/>
            <a:ext cx="6264985" cy="414472"/>
          </a:xfrm>
          <a:prstGeom prst="homePlate">
            <a:avLst>
              <a:gd name="adj" fmla="val 2879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66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Accompagner des projets de valorisation amont avec un haut niveau d’exigence</a:t>
            </a:r>
          </a:p>
        </p:txBody>
      </p:sp>
      <p:sp>
        <p:nvSpPr>
          <p:cNvPr id="7" name="Flèche : angle droit 6">
            <a:extLst>
              <a:ext uri="{FF2B5EF4-FFF2-40B4-BE49-F238E27FC236}">
                <a16:creationId xmlns:a16="http://schemas.microsoft.com/office/drawing/2014/main" id="{3B1D4F98-988E-4E88-8C83-0EFB2C245971}"/>
              </a:ext>
            </a:extLst>
          </p:cNvPr>
          <p:cNvSpPr/>
          <p:nvPr/>
        </p:nvSpPr>
        <p:spPr>
          <a:xfrm rot="5400000">
            <a:off x="716553" y="2202239"/>
            <a:ext cx="542092" cy="61715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F2E619A-62E0-44BF-B0C6-A7BBD69164AF}"/>
              </a:ext>
            </a:extLst>
          </p:cNvPr>
          <p:cNvSpPr/>
          <p:nvPr/>
        </p:nvSpPr>
        <p:spPr>
          <a:xfrm>
            <a:off x="572932" y="1601319"/>
            <a:ext cx="1299399" cy="638765"/>
          </a:xfrm>
          <a:custGeom>
            <a:avLst/>
            <a:gdLst>
              <a:gd name="connsiteX0" fmla="*/ 0 w 912564"/>
              <a:gd name="connsiteY0" fmla="*/ 106482 h 638765"/>
              <a:gd name="connsiteX1" fmla="*/ 106482 w 912564"/>
              <a:gd name="connsiteY1" fmla="*/ 0 h 638765"/>
              <a:gd name="connsiteX2" fmla="*/ 806082 w 912564"/>
              <a:gd name="connsiteY2" fmla="*/ 0 h 638765"/>
              <a:gd name="connsiteX3" fmla="*/ 912564 w 912564"/>
              <a:gd name="connsiteY3" fmla="*/ 106482 h 638765"/>
              <a:gd name="connsiteX4" fmla="*/ 912564 w 912564"/>
              <a:gd name="connsiteY4" fmla="*/ 532283 h 638765"/>
              <a:gd name="connsiteX5" fmla="*/ 806082 w 912564"/>
              <a:gd name="connsiteY5" fmla="*/ 638765 h 638765"/>
              <a:gd name="connsiteX6" fmla="*/ 106482 w 912564"/>
              <a:gd name="connsiteY6" fmla="*/ 638765 h 638765"/>
              <a:gd name="connsiteX7" fmla="*/ 0 w 912564"/>
              <a:gd name="connsiteY7" fmla="*/ 532283 h 638765"/>
              <a:gd name="connsiteX8" fmla="*/ 0 w 912564"/>
              <a:gd name="connsiteY8" fmla="*/ 106482 h 63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2564" h="638765">
                <a:moveTo>
                  <a:pt x="0" y="106482"/>
                </a:moveTo>
                <a:cubicBezTo>
                  <a:pt x="0" y="47674"/>
                  <a:pt x="47674" y="0"/>
                  <a:pt x="106482" y="0"/>
                </a:cubicBezTo>
                <a:lnTo>
                  <a:pt x="806082" y="0"/>
                </a:lnTo>
                <a:cubicBezTo>
                  <a:pt x="864890" y="0"/>
                  <a:pt x="912564" y="47674"/>
                  <a:pt x="912564" y="106482"/>
                </a:cubicBezTo>
                <a:lnTo>
                  <a:pt x="912564" y="532283"/>
                </a:lnTo>
                <a:cubicBezTo>
                  <a:pt x="912564" y="591091"/>
                  <a:pt x="864890" y="638765"/>
                  <a:pt x="806082" y="638765"/>
                </a:cubicBezTo>
                <a:lnTo>
                  <a:pt x="106482" y="638765"/>
                </a:lnTo>
                <a:cubicBezTo>
                  <a:pt x="47674" y="638765"/>
                  <a:pt x="0" y="591091"/>
                  <a:pt x="0" y="532283"/>
                </a:cubicBezTo>
                <a:lnTo>
                  <a:pt x="0" y="1064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478" tIns="65478" rIns="65478" bIns="65478" numCol="1" spcCol="1270" anchor="ctr" anchorCtr="0">
            <a:no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Instituts</a:t>
            </a: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99F9F40D-4F1E-4A2D-AC61-2A3D5365745D}"/>
              </a:ext>
            </a:extLst>
          </p:cNvPr>
          <p:cNvSpPr/>
          <p:nvPr/>
        </p:nvSpPr>
        <p:spPr>
          <a:xfrm>
            <a:off x="1872329" y="1670127"/>
            <a:ext cx="4879860" cy="516278"/>
          </a:xfrm>
          <a:custGeom>
            <a:avLst/>
            <a:gdLst>
              <a:gd name="connsiteX0" fmla="*/ 0 w 663712"/>
              <a:gd name="connsiteY0" fmla="*/ 0 h 516278"/>
              <a:gd name="connsiteX1" fmla="*/ 663712 w 663712"/>
              <a:gd name="connsiteY1" fmla="*/ 0 h 516278"/>
              <a:gd name="connsiteX2" fmla="*/ 663712 w 663712"/>
              <a:gd name="connsiteY2" fmla="*/ 516278 h 516278"/>
              <a:gd name="connsiteX3" fmla="*/ 0 w 663712"/>
              <a:gd name="connsiteY3" fmla="*/ 516278 h 516278"/>
              <a:gd name="connsiteX4" fmla="*/ 0 w 663712"/>
              <a:gd name="connsiteY4" fmla="*/ 0 h 51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12" h="516278">
                <a:moveTo>
                  <a:pt x="0" y="0"/>
                </a:moveTo>
                <a:lnTo>
                  <a:pt x="663712" y="0"/>
                </a:lnTo>
                <a:lnTo>
                  <a:pt x="663712" y="516278"/>
                </a:lnTo>
                <a:lnTo>
                  <a:pt x="0" y="5162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marL="57150" marR="0" lvl="1" indent="-57150" algn="l" defTabSz="177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 Première sélection pour valider la qualité scientifique du projet </a:t>
            </a:r>
          </a:p>
          <a:p>
            <a:pPr marL="57150" marR="0" lvl="1" indent="-57150" algn="l" defTabSz="177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 Sur la base d’un dossier de candidature</a:t>
            </a:r>
          </a:p>
        </p:txBody>
      </p:sp>
      <p:sp>
        <p:nvSpPr>
          <p:cNvPr id="10" name="Flèche : angle droit 9">
            <a:extLst>
              <a:ext uri="{FF2B5EF4-FFF2-40B4-BE49-F238E27FC236}">
                <a16:creationId xmlns:a16="http://schemas.microsoft.com/office/drawing/2014/main" id="{935B0B2B-0D42-4E0B-A042-5E9A9055A293}"/>
              </a:ext>
            </a:extLst>
          </p:cNvPr>
          <p:cNvSpPr/>
          <p:nvPr/>
        </p:nvSpPr>
        <p:spPr>
          <a:xfrm rot="5400000">
            <a:off x="1473166" y="2919784"/>
            <a:ext cx="542092" cy="61715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5779"/>
              <a:satOff val="-283"/>
              <a:lumOff val="8135"/>
              <a:alphaOff val="0"/>
            </a:schemeClr>
          </a:fillRef>
          <a:effectRef idx="0">
            <a:schemeClr val="accent1">
              <a:tint val="50000"/>
              <a:hueOff val="5779"/>
              <a:satOff val="-283"/>
              <a:lumOff val="813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65522D8F-F644-46F5-A41D-25A132D2D25E}"/>
              </a:ext>
            </a:extLst>
          </p:cNvPr>
          <p:cNvSpPr/>
          <p:nvPr/>
        </p:nvSpPr>
        <p:spPr>
          <a:xfrm>
            <a:off x="1329545" y="2318863"/>
            <a:ext cx="1299399" cy="638765"/>
          </a:xfrm>
          <a:custGeom>
            <a:avLst/>
            <a:gdLst>
              <a:gd name="connsiteX0" fmla="*/ 0 w 912564"/>
              <a:gd name="connsiteY0" fmla="*/ 106482 h 638765"/>
              <a:gd name="connsiteX1" fmla="*/ 106482 w 912564"/>
              <a:gd name="connsiteY1" fmla="*/ 0 h 638765"/>
              <a:gd name="connsiteX2" fmla="*/ 806082 w 912564"/>
              <a:gd name="connsiteY2" fmla="*/ 0 h 638765"/>
              <a:gd name="connsiteX3" fmla="*/ 912564 w 912564"/>
              <a:gd name="connsiteY3" fmla="*/ 106482 h 638765"/>
              <a:gd name="connsiteX4" fmla="*/ 912564 w 912564"/>
              <a:gd name="connsiteY4" fmla="*/ 532283 h 638765"/>
              <a:gd name="connsiteX5" fmla="*/ 806082 w 912564"/>
              <a:gd name="connsiteY5" fmla="*/ 638765 h 638765"/>
              <a:gd name="connsiteX6" fmla="*/ 106482 w 912564"/>
              <a:gd name="connsiteY6" fmla="*/ 638765 h 638765"/>
              <a:gd name="connsiteX7" fmla="*/ 0 w 912564"/>
              <a:gd name="connsiteY7" fmla="*/ 532283 h 638765"/>
              <a:gd name="connsiteX8" fmla="*/ 0 w 912564"/>
              <a:gd name="connsiteY8" fmla="*/ 106482 h 63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2564" h="638765">
                <a:moveTo>
                  <a:pt x="0" y="106482"/>
                </a:moveTo>
                <a:cubicBezTo>
                  <a:pt x="0" y="47674"/>
                  <a:pt x="47674" y="0"/>
                  <a:pt x="106482" y="0"/>
                </a:cubicBezTo>
                <a:lnTo>
                  <a:pt x="806082" y="0"/>
                </a:lnTo>
                <a:cubicBezTo>
                  <a:pt x="864890" y="0"/>
                  <a:pt x="912564" y="47674"/>
                  <a:pt x="912564" y="106482"/>
                </a:cubicBezTo>
                <a:lnTo>
                  <a:pt x="912564" y="532283"/>
                </a:lnTo>
                <a:cubicBezTo>
                  <a:pt x="912564" y="591091"/>
                  <a:pt x="864890" y="638765"/>
                  <a:pt x="806082" y="638765"/>
                </a:cubicBezTo>
                <a:lnTo>
                  <a:pt x="106482" y="638765"/>
                </a:lnTo>
                <a:cubicBezTo>
                  <a:pt x="47674" y="638765"/>
                  <a:pt x="0" y="591091"/>
                  <a:pt x="0" y="532283"/>
                </a:cubicBezTo>
                <a:lnTo>
                  <a:pt x="0" y="1064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208089"/>
              <a:satOff val="-23254"/>
              <a:lumOff val="15177"/>
              <a:alphaOff val="0"/>
            </a:schemeClr>
          </a:fillRef>
          <a:effectRef idx="0">
            <a:schemeClr val="accent1">
              <a:shade val="80000"/>
              <a:hueOff val="208089"/>
              <a:satOff val="-23254"/>
              <a:lumOff val="15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478" tIns="65478" rIns="65478" bIns="65478" numCol="1" spcCol="1270" anchor="ctr" anchorCtr="0">
            <a:no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Comité scientifique</a:t>
            </a: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CAD9D61F-209D-409A-B966-8EB315F376A2}"/>
              </a:ext>
            </a:extLst>
          </p:cNvPr>
          <p:cNvSpPr/>
          <p:nvPr/>
        </p:nvSpPr>
        <p:spPr>
          <a:xfrm>
            <a:off x="2662311" y="2414904"/>
            <a:ext cx="4089878" cy="516278"/>
          </a:xfrm>
          <a:custGeom>
            <a:avLst/>
            <a:gdLst>
              <a:gd name="connsiteX0" fmla="*/ 0 w 663712"/>
              <a:gd name="connsiteY0" fmla="*/ 0 h 516278"/>
              <a:gd name="connsiteX1" fmla="*/ 663712 w 663712"/>
              <a:gd name="connsiteY1" fmla="*/ 0 h 516278"/>
              <a:gd name="connsiteX2" fmla="*/ 663712 w 663712"/>
              <a:gd name="connsiteY2" fmla="*/ 516278 h 516278"/>
              <a:gd name="connsiteX3" fmla="*/ 0 w 663712"/>
              <a:gd name="connsiteY3" fmla="*/ 516278 h 516278"/>
              <a:gd name="connsiteX4" fmla="*/ 0 w 663712"/>
              <a:gd name="connsiteY4" fmla="*/ 0 h 51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12" h="516278">
                <a:moveTo>
                  <a:pt x="0" y="0"/>
                </a:moveTo>
                <a:lnTo>
                  <a:pt x="663712" y="0"/>
                </a:lnTo>
                <a:lnTo>
                  <a:pt x="663712" y="516278"/>
                </a:lnTo>
                <a:lnTo>
                  <a:pt x="0" y="5162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marL="57150" marR="0" lvl="1" indent="-57150" algn="l" defTabSz="177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 Chargés de valorisation / CI / </a:t>
            </a:r>
          </a:p>
          <a:p>
            <a:pPr marL="57150" marR="0" lvl="1" indent="-57150" algn="l" defTabSz="177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 Comité sélectionne les dossiers pour le comité de pilotage </a:t>
            </a:r>
          </a:p>
        </p:txBody>
      </p:sp>
      <p:sp>
        <p:nvSpPr>
          <p:cNvPr id="13" name="Flèche : angle droit 12">
            <a:extLst>
              <a:ext uri="{FF2B5EF4-FFF2-40B4-BE49-F238E27FC236}">
                <a16:creationId xmlns:a16="http://schemas.microsoft.com/office/drawing/2014/main" id="{1AC5F6E8-6584-4CEE-8509-C835DF216110}"/>
              </a:ext>
            </a:extLst>
          </p:cNvPr>
          <p:cNvSpPr/>
          <p:nvPr/>
        </p:nvSpPr>
        <p:spPr>
          <a:xfrm rot="5400000">
            <a:off x="2229779" y="3637328"/>
            <a:ext cx="542092" cy="61715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11559"/>
              <a:satOff val="-566"/>
              <a:lumOff val="16270"/>
              <a:alphaOff val="0"/>
            </a:schemeClr>
          </a:fillRef>
          <a:effectRef idx="0">
            <a:schemeClr val="accent1">
              <a:tint val="50000"/>
              <a:hueOff val="11559"/>
              <a:satOff val="-566"/>
              <a:lumOff val="1627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D285DF8-701F-47B8-9D29-DA3D91280473}"/>
              </a:ext>
            </a:extLst>
          </p:cNvPr>
          <p:cNvSpPr/>
          <p:nvPr/>
        </p:nvSpPr>
        <p:spPr>
          <a:xfrm>
            <a:off x="2086158" y="3036408"/>
            <a:ext cx="1299399" cy="638765"/>
          </a:xfrm>
          <a:custGeom>
            <a:avLst/>
            <a:gdLst>
              <a:gd name="connsiteX0" fmla="*/ 0 w 912564"/>
              <a:gd name="connsiteY0" fmla="*/ 106482 h 638765"/>
              <a:gd name="connsiteX1" fmla="*/ 106482 w 912564"/>
              <a:gd name="connsiteY1" fmla="*/ 0 h 638765"/>
              <a:gd name="connsiteX2" fmla="*/ 806082 w 912564"/>
              <a:gd name="connsiteY2" fmla="*/ 0 h 638765"/>
              <a:gd name="connsiteX3" fmla="*/ 912564 w 912564"/>
              <a:gd name="connsiteY3" fmla="*/ 106482 h 638765"/>
              <a:gd name="connsiteX4" fmla="*/ 912564 w 912564"/>
              <a:gd name="connsiteY4" fmla="*/ 532283 h 638765"/>
              <a:gd name="connsiteX5" fmla="*/ 806082 w 912564"/>
              <a:gd name="connsiteY5" fmla="*/ 638765 h 638765"/>
              <a:gd name="connsiteX6" fmla="*/ 106482 w 912564"/>
              <a:gd name="connsiteY6" fmla="*/ 638765 h 638765"/>
              <a:gd name="connsiteX7" fmla="*/ 0 w 912564"/>
              <a:gd name="connsiteY7" fmla="*/ 532283 h 638765"/>
              <a:gd name="connsiteX8" fmla="*/ 0 w 912564"/>
              <a:gd name="connsiteY8" fmla="*/ 106482 h 63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2564" h="638765">
                <a:moveTo>
                  <a:pt x="0" y="106482"/>
                </a:moveTo>
                <a:cubicBezTo>
                  <a:pt x="0" y="47674"/>
                  <a:pt x="47674" y="0"/>
                  <a:pt x="106482" y="0"/>
                </a:cubicBezTo>
                <a:lnTo>
                  <a:pt x="806082" y="0"/>
                </a:lnTo>
                <a:cubicBezTo>
                  <a:pt x="864890" y="0"/>
                  <a:pt x="912564" y="47674"/>
                  <a:pt x="912564" y="106482"/>
                </a:cubicBezTo>
                <a:lnTo>
                  <a:pt x="912564" y="532283"/>
                </a:lnTo>
                <a:cubicBezTo>
                  <a:pt x="912564" y="591091"/>
                  <a:pt x="864890" y="638765"/>
                  <a:pt x="806082" y="638765"/>
                </a:cubicBezTo>
                <a:lnTo>
                  <a:pt x="106482" y="638765"/>
                </a:lnTo>
                <a:cubicBezTo>
                  <a:pt x="47674" y="638765"/>
                  <a:pt x="0" y="591091"/>
                  <a:pt x="0" y="532283"/>
                </a:cubicBezTo>
                <a:lnTo>
                  <a:pt x="0" y="1064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416178"/>
              <a:satOff val="-46507"/>
              <a:lumOff val="30353"/>
              <a:alphaOff val="0"/>
            </a:schemeClr>
          </a:fillRef>
          <a:effectRef idx="0">
            <a:schemeClr val="accent1">
              <a:shade val="80000"/>
              <a:hueOff val="416178"/>
              <a:satOff val="-46507"/>
              <a:lumOff val="30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478" tIns="65478" rIns="65478" bIns="65478" numCol="1" spcCol="1270" anchor="ctr" anchorCtr="0">
            <a:no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Comité de pilotage</a:t>
            </a: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6788116B-EAD3-4E99-96C1-FD4D2AD3096A}"/>
              </a:ext>
            </a:extLst>
          </p:cNvPr>
          <p:cNvSpPr/>
          <p:nvPr/>
        </p:nvSpPr>
        <p:spPr>
          <a:xfrm>
            <a:off x="3450899" y="3091257"/>
            <a:ext cx="3301291" cy="516278"/>
          </a:xfrm>
          <a:custGeom>
            <a:avLst/>
            <a:gdLst>
              <a:gd name="connsiteX0" fmla="*/ 0 w 663712"/>
              <a:gd name="connsiteY0" fmla="*/ 0 h 516278"/>
              <a:gd name="connsiteX1" fmla="*/ 663712 w 663712"/>
              <a:gd name="connsiteY1" fmla="*/ 0 h 516278"/>
              <a:gd name="connsiteX2" fmla="*/ 663712 w 663712"/>
              <a:gd name="connsiteY2" fmla="*/ 516278 h 516278"/>
              <a:gd name="connsiteX3" fmla="*/ 0 w 663712"/>
              <a:gd name="connsiteY3" fmla="*/ 516278 h 516278"/>
              <a:gd name="connsiteX4" fmla="*/ 0 w 663712"/>
              <a:gd name="connsiteY4" fmla="*/ 0 h 51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12" h="516278">
                <a:moveTo>
                  <a:pt x="0" y="0"/>
                </a:moveTo>
                <a:lnTo>
                  <a:pt x="663712" y="0"/>
                </a:lnTo>
                <a:lnTo>
                  <a:pt x="663712" y="516278"/>
                </a:lnTo>
                <a:lnTo>
                  <a:pt x="0" y="5162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marL="57150" marR="0" lvl="1" indent="-57150" algn="l" defTabSz="177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 Membres du monde socio-économique.</a:t>
            </a:r>
          </a:p>
          <a:p>
            <a:pPr marL="57150" marR="0" lvl="1" indent="-57150" algn="l" defTabSz="177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 Comité présidé par le DGDI Jean-Luc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Moullet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A770BBB1-1E30-470A-8B11-439C4577B4C2}"/>
              </a:ext>
            </a:extLst>
          </p:cNvPr>
          <p:cNvSpPr/>
          <p:nvPr/>
        </p:nvSpPr>
        <p:spPr>
          <a:xfrm>
            <a:off x="4159322" y="3858305"/>
            <a:ext cx="2592868" cy="516278"/>
          </a:xfrm>
          <a:custGeom>
            <a:avLst/>
            <a:gdLst>
              <a:gd name="connsiteX0" fmla="*/ 0 w 663712"/>
              <a:gd name="connsiteY0" fmla="*/ 0 h 516278"/>
              <a:gd name="connsiteX1" fmla="*/ 663712 w 663712"/>
              <a:gd name="connsiteY1" fmla="*/ 0 h 516278"/>
              <a:gd name="connsiteX2" fmla="*/ 663712 w 663712"/>
              <a:gd name="connsiteY2" fmla="*/ 516278 h 516278"/>
              <a:gd name="connsiteX3" fmla="*/ 0 w 663712"/>
              <a:gd name="connsiteY3" fmla="*/ 516278 h 516278"/>
              <a:gd name="connsiteX4" fmla="*/ 0 w 663712"/>
              <a:gd name="connsiteY4" fmla="*/ 0 h 51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12" h="516278">
                <a:moveTo>
                  <a:pt x="0" y="0"/>
                </a:moveTo>
                <a:lnTo>
                  <a:pt x="663712" y="0"/>
                </a:lnTo>
                <a:lnTo>
                  <a:pt x="663712" y="516278"/>
                </a:lnTo>
                <a:lnTo>
                  <a:pt x="0" y="5162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57150" marR="0" lvl="1" indent="-57150" algn="l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 Equipe dédiée chez CI</a:t>
            </a:r>
          </a:p>
          <a:p>
            <a:pPr marL="57150" marR="0" lvl="1" indent="-57150" algn="l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 Etablir la Road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Map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 de valorisation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A611FCEA-E81E-49E0-B66F-6269A40E0704}"/>
              </a:ext>
            </a:extLst>
          </p:cNvPr>
          <p:cNvSpPr/>
          <p:nvPr/>
        </p:nvSpPr>
        <p:spPr>
          <a:xfrm>
            <a:off x="2834663" y="3745830"/>
            <a:ext cx="1299399" cy="638765"/>
          </a:xfrm>
          <a:custGeom>
            <a:avLst/>
            <a:gdLst>
              <a:gd name="connsiteX0" fmla="*/ 0 w 912564"/>
              <a:gd name="connsiteY0" fmla="*/ 106482 h 638765"/>
              <a:gd name="connsiteX1" fmla="*/ 106482 w 912564"/>
              <a:gd name="connsiteY1" fmla="*/ 0 h 638765"/>
              <a:gd name="connsiteX2" fmla="*/ 806082 w 912564"/>
              <a:gd name="connsiteY2" fmla="*/ 0 h 638765"/>
              <a:gd name="connsiteX3" fmla="*/ 912564 w 912564"/>
              <a:gd name="connsiteY3" fmla="*/ 106482 h 638765"/>
              <a:gd name="connsiteX4" fmla="*/ 912564 w 912564"/>
              <a:gd name="connsiteY4" fmla="*/ 532283 h 638765"/>
              <a:gd name="connsiteX5" fmla="*/ 806082 w 912564"/>
              <a:gd name="connsiteY5" fmla="*/ 638765 h 638765"/>
              <a:gd name="connsiteX6" fmla="*/ 106482 w 912564"/>
              <a:gd name="connsiteY6" fmla="*/ 638765 h 638765"/>
              <a:gd name="connsiteX7" fmla="*/ 0 w 912564"/>
              <a:gd name="connsiteY7" fmla="*/ 532283 h 638765"/>
              <a:gd name="connsiteX8" fmla="*/ 0 w 912564"/>
              <a:gd name="connsiteY8" fmla="*/ 106482 h 63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2564" h="638765">
                <a:moveTo>
                  <a:pt x="0" y="106482"/>
                </a:moveTo>
                <a:cubicBezTo>
                  <a:pt x="0" y="47674"/>
                  <a:pt x="47674" y="0"/>
                  <a:pt x="106482" y="0"/>
                </a:cubicBezTo>
                <a:lnTo>
                  <a:pt x="806082" y="0"/>
                </a:lnTo>
                <a:cubicBezTo>
                  <a:pt x="864890" y="0"/>
                  <a:pt x="912564" y="47674"/>
                  <a:pt x="912564" y="106482"/>
                </a:cubicBezTo>
                <a:lnTo>
                  <a:pt x="912564" y="532283"/>
                </a:lnTo>
                <a:cubicBezTo>
                  <a:pt x="912564" y="591091"/>
                  <a:pt x="864890" y="638765"/>
                  <a:pt x="806082" y="638765"/>
                </a:cubicBezTo>
                <a:lnTo>
                  <a:pt x="106482" y="638765"/>
                </a:lnTo>
                <a:cubicBezTo>
                  <a:pt x="47674" y="638765"/>
                  <a:pt x="0" y="591091"/>
                  <a:pt x="0" y="532283"/>
                </a:cubicBezTo>
                <a:lnTo>
                  <a:pt x="0" y="10648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416178"/>
              <a:satOff val="-46507"/>
              <a:lumOff val="30353"/>
              <a:alphaOff val="0"/>
            </a:schemeClr>
          </a:fillRef>
          <a:effectRef idx="0">
            <a:schemeClr val="accent1">
              <a:shade val="80000"/>
              <a:hueOff val="416178"/>
              <a:satOff val="-46507"/>
              <a:lumOff val="30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478" tIns="65478" rIns="65478" bIns="65478" numCol="1" spcCol="1270" anchor="ctr" anchorCtr="0">
            <a:no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Projets financés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41D91A-E63E-4413-B095-085C6204DF5A}"/>
              </a:ext>
            </a:extLst>
          </p:cNvPr>
          <p:cNvSpPr/>
          <p:nvPr/>
        </p:nvSpPr>
        <p:spPr>
          <a:xfrm>
            <a:off x="7104234" y="2048691"/>
            <a:ext cx="1889995" cy="146634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478" tIns="65478" rIns="65478" bIns="65478" numCol="1" spcCol="1270" anchor="ctr" anchorCtr="0">
            <a:noAutofit/>
          </a:bodyPr>
          <a:lstStyle/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Budget de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10M€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 par an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r-FR" sz="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Ticket moyen de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100k€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, pouvant monter à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200k€</a:t>
            </a: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891DBB48-E121-48E2-8401-4BECB73C9860}"/>
              </a:ext>
            </a:extLst>
          </p:cNvPr>
          <p:cNvSpPr/>
          <p:nvPr/>
        </p:nvSpPr>
        <p:spPr>
          <a:xfrm>
            <a:off x="889517" y="4898829"/>
            <a:ext cx="2002335" cy="433105"/>
          </a:xfrm>
          <a:custGeom>
            <a:avLst/>
            <a:gdLst>
              <a:gd name="connsiteX0" fmla="*/ 0 w 2002335"/>
              <a:gd name="connsiteY0" fmla="*/ 0 h 454375"/>
              <a:gd name="connsiteX1" fmla="*/ 2002335 w 2002335"/>
              <a:gd name="connsiteY1" fmla="*/ 0 h 454375"/>
              <a:gd name="connsiteX2" fmla="*/ 2002335 w 2002335"/>
              <a:gd name="connsiteY2" fmla="*/ 454375 h 454375"/>
              <a:gd name="connsiteX3" fmla="*/ 0 w 2002335"/>
              <a:gd name="connsiteY3" fmla="*/ 454375 h 454375"/>
              <a:gd name="connsiteX4" fmla="*/ 0 w 2002335"/>
              <a:gd name="connsiteY4" fmla="*/ 0 h 45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335" h="454375">
                <a:moveTo>
                  <a:pt x="0" y="0"/>
                </a:moveTo>
                <a:lnTo>
                  <a:pt x="2002335" y="0"/>
                </a:lnTo>
                <a:lnTo>
                  <a:pt x="2002335" y="454375"/>
                </a:lnTo>
                <a:lnTo>
                  <a:pt x="0" y="4543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Eligibilité</a:t>
            </a: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46B18817-6AF4-483E-A928-389639D61CC9}"/>
              </a:ext>
            </a:extLst>
          </p:cNvPr>
          <p:cNvSpPr/>
          <p:nvPr/>
        </p:nvSpPr>
        <p:spPr>
          <a:xfrm>
            <a:off x="2961090" y="4898827"/>
            <a:ext cx="2002335" cy="433106"/>
          </a:xfrm>
          <a:custGeom>
            <a:avLst/>
            <a:gdLst>
              <a:gd name="connsiteX0" fmla="*/ 0 w 2002335"/>
              <a:gd name="connsiteY0" fmla="*/ 0 h 454375"/>
              <a:gd name="connsiteX1" fmla="*/ 2002335 w 2002335"/>
              <a:gd name="connsiteY1" fmla="*/ 0 h 454375"/>
              <a:gd name="connsiteX2" fmla="*/ 2002335 w 2002335"/>
              <a:gd name="connsiteY2" fmla="*/ 454375 h 454375"/>
              <a:gd name="connsiteX3" fmla="*/ 0 w 2002335"/>
              <a:gd name="connsiteY3" fmla="*/ 454375 h 454375"/>
              <a:gd name="connsiteX4" fmla="*/ 0 w 2002335"/>
              <a:gd name="connsiteY4" fmla="*/ 0 h 45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335" h="454375">
                <a:moveTo>
                  <a:pt x="0" y="0"/>
                </a:moveTo>
                <a:lnTo>
                  <a:pt x="2002335" y="0"/>
                </a:lnTo>
                <a:lnTo>
                  <a:pt x="2002335" y="454375"/>
                </a:lnTo>
                <a:lnTo>
                  <a:pt x="0" y="4543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Qualité scientifique (Instituts)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EF385435-D840-4C89-BCFA-00723E0A49B7}"/>
              </a:ext>
            </a:extLst>
          </p:cNvPr>
          <p:cNvSpPr/>
          <p:nvPr/>
        </p:nvSpPr>
        <p:spPr>
          <a:xfrm>
            <a:off x="5032663" y="4898827"/>
            <a:ext cx="2002335" cy="433106"/>
          </a:xfrm>
          <a:custGeom>
            <a:avLst/>
            <a:gdLst>
              <a:gd name="connsiteX0" fmla="*/ 0 w 2002335"/>
              <a:gd name="connsiteY0" fmla="*/ 0 h 454375"/>
              <a:gd name="connsiteX1" fmla="*/ 2002335 w 2002335"/>
              <a:gd name="connsiteY1" fmla="*/ 0 h 454375"/>
              <a:gd name="connsiteX2" fmla="*/ 2002335 w 2002335"/>
              <a:gd name="connsiteY2" fmla="*/ 454375 h 454375"/>
              <a:gd name="connsiteX3" fmla="*/ 0 w 2002335"/>
              <a:gd name="connsiteY3" fmla="*/ 454375 h 454375"/>
              <a:gd name="connsiteX4" fmla="*/ 0 w 2002335"/>
              <a:gd name="connsiteY4" fmla="*/ 0 h 45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335" h="454375">
                <a:moveTo>
                  <a:pt x="0" y="0"/>
                </a:moveTo>
                <a:lnTo>
                  <a:pt x="2002335" y="0"/>
                </a:lnTo>
                <a:lnTo>
                  <a:pt x="2002335" y="454375"/>
                </a:lnTo>
                <a:lnTo>
                  <a:pt x="0" y="4543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Impact</a:t>
            </a: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C51898DD-5FE2-41BE-BC08-25B6BF4395D5}"/>
              </a:ext>
            </a:extLst>
          </p:cNvPr>
          <p:cNvSpPr/>
          <p:nvPr/>
        </p:nvSpPr>
        <p:spPr>
          <a:xfrm>
            <a:off x="7104236" y="4877559"/>
            <a:ext cx="2002335" cy="454375"/>
          </a:xfrm>
          <a:custGeom>
            <a:avLst/>
            <a:gdLst>
              <a:gd name="connsiteX0" fmla="*/ 0 w 2002335"/>
              <a:gd name="connsiteY0" fmla="*/ 0 h 454375"/>
              <a:gd name="connsiteX1" fmla="*/ 2002335 w 2002335"/>
              <a:gd name="connsiteY1" fmla="*/ 0 h 454375"/>
              <a:gd name="connsiteX2" fmla="*/ 2002335 w 2002335"/>
              <a:gd name="connsiteY2" fmla="*/ 454375 h 454375"/>
              <a:gd name="connsiteX3" fmla="*/ 0 w 2002335"/>
              <a:gd name="connsiteY3" fmla="*/ 454375 h 454375"/>
              <a:gd name="connsiteX4" fmla="*/ 0 w 2002335"/>
              <a:gd name="connsiteY4" fmla="*/ 0 h 45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335" h="454375">
                <a:moveTo>
                  <a:pt x="0" y="0"/>
                </a:moveTo>
                <a:lnTo>
                  <a:pt x="2002335" y="0"/>
                </a:lnTo>
                <a:lnTo>
                  <a:pt x="2002335" y="454375"/>
                </a:lnTo>
                <a:lnTo>
                  <a:pt x="0" y="4543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Qualité de l’implémentation</a:t>
            </a: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3082D69C-FC0B-4467-9806-2BB7240A3117}"/>
              </a:ext>
            </a:extLst>
          </p:cNvPr>
          <p:cNvSpPr/>
          <p:nvPr/>
        </p:nvSpPr>
        <p:spPr>
          <a:xfrm>
            <a:off x="5032662" y="5335163"/>
            <a:ext cx="2002335" cy="1210149"/>
          </a:xfrm>
          <a:custGeom>
            <a:avLst/>
            <a:gdLst>
              <a:gd name="connsiteX0" fmla="*/ 0 w 2002335"/>
              <a:gd name="connsiteY0" fmla="*/ 0 h 2673029"/>
              <a:gd name="connsiteX1" fmla="*/ 2002335 w 2002335"/>
              <a:gd name="connsiteY1" fmla="*/ 0 h 2673029"/>
              <a:gd name="connsiteX2" fmla="*/ 2002335 w 2002335"/>
              <a:gd name="connsiteY2" fmla="*/ 2673029 h 2673029"/>
              <a:gd name="connsiteX3" fmla="*/ 0 w 2002335"/>
              <a:gd name="connsiteY3" fmla="*/ 2673029 h 2673029"/>
              <a:gd name="connsiteX4" fmla="*/ 0 w 2002335"/>
              <a:gd name="connsiteY4" fmla="*/ 0 h 267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335" h="2673029">
                <a:moveTo>
                  <a:pt x="0" y="0"/>
                </a:moveTo>
                <a:lnTo>
                  <a:pt x="2002335" y="0"/>
                </a:lnTo>
                <a:lnTo>
                  <a:pt x="2002335" y="2673029"/>
                </a:lnTo>
                <a:lnTo>
                  <a:pt x="0" y="26730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42" tIns="69342" rIns="92456" bIns="104013" numCol="1" spcCol="1270" anchor="t" anchorCtr="0">
            <a:noAutofit/>
          </a:bodyPr>
          <a:lstStyle/>
          <a:p>
            <a:pPr marL="114300" marR="0" lvl="1" indent="-114300" algn="l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Nature de l’innovation</a:t>
            </a:r>
          </a:p>
          <a:p>
            <a:pPr marL="114300" marR="0" lvl="1" indent="-114300" algn="l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Potentiel de création de valeur</a:t>
            </a:r>
          </a:p>
          <a:p>
            <a:pPr marL="114300" marR="0" lvl="1" indent="-114300" algn="l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Stratégie de valorisation</a:t>
            </a: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02760345-C86D-484A-8B78-C351140047E1}"/>
              </a:ext>
            </a:extLst>
          </p:cNvPr>
          <p:cNvSpPr/>
          <p:nvPr/>
        </p:nvSpPr>
        <p:spPr>
          <a:xfrm>
            <a:off x="889516" y="5331933"/>
            <a:ext cx="2002335" cy="1213378"/>
          </a:xfrm>
          <a:custGeom>
            <a:avLst/>
            <a:gdLst>
              <a:gd name="connsiteX0" fmla="*/ 0 w 2002335"/>
              <a:gd name="connsiteY0" fmla="*/ 0 h 2673029"/>
              <a:gd name="connsiteX1" fmla="*/ 2002335 w 2002335"/>
              <a:gd name="connsiteY1" fmla="*/ 0 h 2673029"/>
              <a:gd name="connsiteX2" fmla="*/ 2002335 w 2002335"/>
              <a:gd name="connsiteY2" fmla="*/ 2673029 h 2673029"/>
              <a:gd name="connsiteX3" fmla="*/ 0 w 2002335"/>
              <a:gd name="connsiteY3" fmla="*/ 2673029 h 2673029"/>
              <a:gd name="connsiteX4" fmla="*/ 0 w 2002335"/>
              <a:gd name="connsiteY4" fmla="*/ 0 h 267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335" h="2673029">
                <a:moveTo>
                  <a:pt x="0" y="0"/>
                </a:moveTo>
                <a:lnTo>
                  <a:pt x="2002335" y="0"/>
                </a:lnTo>
                <a:lnTo>
                  <a:pt x="2002335" y="2673029"/>
                </a:lnTo>
                <a:lnTo>
                  <a:pt x="0" y="26730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42" tIns="69342" rIns="92456" bIns="104013" numCol="1" spcCol="1270" anchor="t" anchorCtr="0">
            <a:noAutofit/>
          </a:bodyPr>
          <a:lstStyle/>
          <a:p>
            <a:pPr marL="114300" marR="0" lvl="1" indent="-114300" algn="l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UMR CNRS</a:t>
            </a:r>
          </a:p>
          <a:p>
            <a:pPr marL="114300" marR="0" lvl="1" indent="-114300" algn="l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Conformes à l’objectif de la Prématuration (validation TRL 2 ou 3)</a:t>
            </a:r>
          </a:p>
          <a:p>
            <a:pPr marL="114300" marR="0" lvl="1" indent="-114300" algn="l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Valorisation économique / sociétale</a:t>
            </a:r>
          </a:p>
          <a:p>
            <a:pPr marL="114300" marR="0" lvl="1" indent="-114300" algn="l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BE7785EF-A8C9-4501-BBFD-0D6EC0A4C177}"/>
              </a:ext>
            </a:extLst>
          </p:cNvPr>
          <p:cNvSpPr/>
          <p:nvPr/>
        </p:nvSpPr>
        <p:spPr>
          <a:xfrm>
            <a:off x="7104234" y="5331934"/>
            <a:ext cx="2002335" cy="1210148"/>
          </a:xfrm>
          <a:custGeom>
            <a:avLst/>
            <a:gdLst>
              <a:gd name="connsiteX0" fmla="*/ 0 w 2002335"/>
              <a:gd name="connsiteY0" fmla="*/ 0 h 2673029"/>
              <a:gd name="connsiteX1" fmla="*/ 2002335 w 2002335"/>
              <a:gd name="connsiteY1" fmla="*/ 0 h 2673029"/>
              <a:gd name="connsiteX2" fmla="*/ 2002335 w 2002335"/>
              <a:gd name="connsiteY2" fmla="*/ 2673029 h 2673029"/>
              <a:gd name="connsiteX3" fmla="*/ 0 w 2002335"/>
              <a:gd name="connsiteY3" fmla="*/ 2673029 h 2673029"/>
              <a:gd name="connsiteX4" fmla="*/ 0 w 2002335"/>
              <a:gd name="connsiteY4" fmla="*/ 0 h 267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335" h="2673029">
                <a:moveTo>
                  <a:pt x="0" y="0"/>
                </a:moveTo>
                <a:lnTo>
                  <a:pt x="2002335" y="0"/>
                </a:lnTo>
                <a:lnTo>
                  <a:pt x="2002335" y="2673029"/>
                </a:lnTo>
                <a:lnTo>
                  <a:pt x="0" y="26730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42" tIns="69342" rIns="92456" bIns="104013" numCol="1" spcCol="1270" anchor="t" anchorCtr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Réalisme du plan de travail / Planning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Pertinence du budget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Partenariats</a:t>
            </a: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5915911D-9643-49EF-84FC-5A93C6AFF367}"/>
              </a:ext>
            </a:extLst>
          </p:cNvPr>
          <p:cNvSpPr/>
          <p:nvPr/>
        </p:nvSpPr>
        <p:spPr>
          <a:xfrm>
            <a:off x="2960710" y="5331933"/>
            <a:ext cx="2002335" cy="1213378"/>
          </a:xfrm>
          <a:custGeom>
            <a:avLst/>
            <a:gdLst>
              <a:gd name="connsiteX0" fmla="*/ 0 w 2002335"/>
              <a:gd name="connsiteY0" fmla="*/ 0 h 2673029"/>
              <a:gd name="connsiteX1" fmla="*/ 2002335 w 2002335"/>
              <a:gd name="connsiteY1" fmla="*/ 0 h 2673029"/>
              <a:gd name="connsiteX2" fmla="*/ 2002335 w 2002335"/>
              <a:gd name="connsiteY2" fmla="*/ 2673029 h 2673029"/>
              <a:gd name="connsiteX3" fmla="*/ 0 w 2002335"/>
              <a:gd name="connsiteY3" fmla="*/ 2673029 h 2673029"/>
              <a:gd name="connsiteX4" fmla="*/ 0 w 2002335"/>
              <a:gd name="connsiteY4" fmla="*/ 0 h 267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335" h="2673029">
                <a:moveTo>
                  <a:pt x="0" y="0"/>
                </a:moveTo>
                <a:lnTo>
                  <a:pt x="2002335" y="0"/>
                </a:lnTo>
                <a:lnTo>
                  <a:pt x="2002335" y="2673029"/>
                </a:lnTo>
                <a:lnTo>
                  <a:pt x="0" y="26730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42" tIns="69342" rIns="92456" bIns="104013" numCol="1" spcCol="1270" anchor="t" anchorCtr="0">
            <a:noAutofit/>
          </a:bodyPr>
          <a:lstStyle/>
          <a:p>
            <a:pPr marL="114300" marR="0" lvl="1" indent="-114300" algn="l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Qualité scientifique manifeste</a:t>
            </a:r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4B82EA13-7707-4354-B83C-0A18FB1FDB5F}"/>
              </a:ext>
            </a:extLst>
          </p:cNvPr>
          <p:cNvSpPr txBox="1">
            <a:spLocks/>
          </p:cNvSpPr>
          <p:nvPr/>
        </p:nvSpPr>
        <p:spPr>
          <a:xfrm>
            <a:off x="686501" y="340926"/>
            <a:ext cx="6602139" cy="334810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Prématuration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CNRS</a:t>
            </a:r>
          </a:p>
        </p:txBody>
      </p:sp>
    </p:spTree>
    <p:extLst>
      <p:ext uri="{BB962C8B-B14F-4D97-AF65-F5344CB8AC3E}">
        <p14:creationId xmlns:p14="http://schemas.microsoft.com/office/powerpoint/2010/main" val="248024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C1D3900-99C4-FDD5-BE34-336173EED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45" y="342900"/>
            <a:ext cx="8839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48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065D6F2A-67DD-874E-9765-415A7D1954EE}"/>
              </a:ext>
            </a:extLst>
          </p:cNvPr>
          <p:cNvSpPr txBox="1">
            <a:spLocks/>
          </p:cNvSpPr>
          <p:nvPr/>
        </p:nvSpPr>
        <p:spPr>
          <a:xfrm>
            <a:off x="867337" y="465326"/>
            <a:ext cx="6602139" cy="7970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kern="1200" baseline="0">
                <a:solidFill>
                  <a:srgbClr val="004F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investit en Maturation :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4F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quoi ? comment ?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1C66324-7558-4C5F-A0B6-8CE01CC33D1F}"/>
              </a:ext>
            </a:extLst>
          </p:cNvPr>
          <p:cNvSpPr txBox="1"/>
          <p:nvPr/>
        </p:nvSpPr>
        <p:spPr>
          <a:xfrm>
            <a:off x="1588229" y="1200291"/>
            <a:ext cx="5167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2400" dirty="0">
                <a:solidFill>
                  <a:srgbClr val="004F7C"/>
                </a:solidFill>
                <a:latin typeface="Arial"/>
              </a:rPr>
              <a:t>Du temps + de l’argent sur des projets de recherche qui sont :</a:t>
            </a:r>
          </a:p>
          <a:p>
            <a:pPr marL="457200" indent="-457200" defTabSz="914400">
              <a:buFontTx/>
              <a:buBlip>
                <a:blip r:embed="rId2"/>
              </a:buBlip>
            </a:pPr>
            <a:r>
              <a:rPr lang="fr-FR" sz="2400" dirty="0">
                <a:solidFill>
                  <a:srgbClr val="009FE3"/>
                </a:solidFill>
                <a:latin typeface="Arial"/>
              </a:rPr>
              <a:t>prometteurs</a:t>
            </a:r>
          </a:p>
          <a:p>
            <a:pPr marL="457200" indent="-457200" defTabSz="914400">
              <a:buFontTx/>
              <a:buBlip>
                <a:blip r:embed="rId2"/>
              </a:buBlip>
            </a:pPr>
            <a:r>
              <a:rPr lang="fr-FR" sz="2400" dirty="0">
                <a:solidFill>
                  <a:srgbClr val="009FE3"/>
                </a:solidFill>
                <a:latin typeface="Arial"/>
              </a:rPr>
              <a:t>industrialisables à terme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F138B2B-698A-EBA2-5DE4-B2C93133B8FD}"/>
              </a:ext>
            </a:extLst>
          </p:cNvPr>
          <p:cNvSpPr txBox="1"/>
          <p:nvPr/>
        </p:nvSpPr>
        <p:spPr>
          <a:xfrm>
            <a:off x="230737" y="5700403"/>
            <a:ext cx="2498308" cy="584775"/>
          </a:xfrm>
          <a:prstGeom prst="rect">
            <a:avLst/>
          </a:prstGeom>
          <a:noFill/>
        </p:spPr>
        <p:txBody>
          <a:bodyPr wrap="square" numCol="1" spcCol="684000" rtlCol="0">
            <a:spAutoFit/>
          </a:bodyPr>
          <a:lstStyle/>
          <a:p>
            <a:pPr algn="ctr" defTabSz="914400"/>
            <a:r>
              <a:rPr lang="fr-FR" sz="1600" b="1" dirty="0">
                <a:solidFill>
                  <a:srgbClr val="009FE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PROPRIETE INTELLECTUELLE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22664C7-654D-488E-F7DD-BB094FDEB834}"/>
              </a:ext>
            </a:extLst>
          </p:cNvPr>
          <p:cNvSpPr txBox="1"/>
          <p:nvPr/>
        </p:nvSpPr>
        <p:spPr>
          <a:xfrm>
            <a:off x="2641275" y="5700403"/>
            <a:ext cx="1974305" cy="584775"/>
          </a:xfrm>
          <a:prstGeom prst="rect">
            <a:avLst/>
          </a:prstGeom>
          <a:noFill/>
        </p:spPr>
        <p:txBody>
          <a:bodyPr wrap="square" numCol="1" spcCol="684000" rtlCol="0">
            <a:spAutoFit/>
          </a:bodyPr>
          <a:lstStyle/>
          <a:p>
            <a:pPr algn="ctr" defTabSz="914400"/>
            <a:r>
              <a:rPr lang="fr-FR" sz="1600" b="1" dirty="0">
                <a:solidFill>
                  <a:srgbClr val="009FE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ETUDES DE MARCHE / POSITIONNEMENT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0BEFF6D-C400-832B-5FF1-FF5F345FBE3E}"/>
              </a:ext>
            </a:extLst>
          </p:cNvPr>
          <p:cNvSpPr txBox="1"/>
          <p:nvPr/>
        </p:nvSpPr>
        <p:spPr>
          <a:xfrm>
            <a:off x="4702559" y="5700403"/>
            <a:ext cx="2498308" cy="584775"/>
          </a:xfrm>
          <a:prstGeom prst="rect">
            <a:avLst/>
          </a:prstGeom>
          <a:noFill/>
        </p:spPr>
        <p:txBody>
          <a:bodyPr wrap="square" numCol="1" spcCol="684000" rtlCol="0">
            <a:spAutoFit/>
          </a:bodyPr>
          <a:lstStyle/>
          <a:p>
            <a:pPr algn="ctr" defTabSz="914400"/>
            <a:r>
              <a:rPr lang="fr-FR" sz="1600" b="1" dirty="0">
                <a:solidFill>
                  <a:srgbClr val="009FE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PROTOTYPAGE </a:t>
            </a:r>
            <a:br>
              <a:rPr lang="fr-FR" sz="1600" b="1" dirty="0">
                <a:solidFill>
                  <a:srgbClr val="009FE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fr-FR" sz="1600" b="1" dirty="0">
                <a:solidFill>
                  <a:srgbClr val="009FE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 PREUVE DE CONCEPT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1875497-E4BE-3B5B-8246-8186385F99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12" y="1158846"/>
            <a:ext cx="595456" cy="554436"/>
          </a:xfrm>
          <a:prstGeom prst="rect">
            <a:avLst/>
          </a:prstGeom>
        </p:spPr>
      </p:pic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8C235AE-3A82-004C-98E9-481060C80A03}"/>
              </a:ext>
            </a:extLst>
          </p:cNvPr>
          <p:cNvCxnSpPr/>
          <p:nvPr/>
        </p:nvCxnSpPr>
        <p:spPr>
          <a:xfrm>
            <a:off x="2531210" y="4568092"/>
            <a:ext cx="0" cy="1003530"/>
          </a:xfrm>
          <a:prstGeom prst="line">
            <a:avLst/>
          </a:prstGeom>
          <a:noFill/>
          <a:ln w="6350" cap="flat" cmpd="sng" algn="ctr">
            <a:solidFill>
              <a:srgbClr val="004F7C"/>
            </a:solidFill>
            <a:prstDash val="solid"/>
            <a:miter lim="800000"/>
          </a:ln>
          <a:effectLst/>
        </p:spPr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76A3F6F2-DECE-0ECC-66C5-CA02EAD28EC9}"/>
              </a:ext>
            </a:extLst>
          </p:cNvPr>
          <p:cNvCxnSpPr/>
          <p:nvPr/>
        </p:nvCxnSpPr>
        <p:spPr>
          <a:xfrm>
            <a:off x="4766410" y="4568092"/>
            <a:ext cx="0" cy="1003530"/>
          </a:xfrm>
          <a:prstGeom prst="line">
            <a:avLst/>
          </a:prstGeom>
          <a:noFill/>
          <a:ln w="6350" cap="flat" cmpd="sng" algn="ctr">
            <a:solidFill>
              <a:srgbClr val="004F7C"/>
            </a:solidFill>
            <a:prstDash val="solid"/>
            <a:miter lim="800000"/>
          </a:ln>
          <a:effectLst/>
        </p:spPr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08D7FCEA-7703-90AB-A5CC-262D645D4194}"/>
              </a:ext>
            </a:extLst>
          </p:cNvPr>
          <p:cNvCxnSpPr/>
          <p:nvPr/>
        </p:nvCxnSpPr>
        <p:spPr>
          <a:xfrm>
            <a:off x="7158586" y="4568092"/>
            <a:ext cx="0" cy="1003530"/>
          </a:xfrm>
          <a:prstGeom prst="line">
            <a:avLst/>
          </a:prstGeom>
          <a:noFill/>
          <a:ln w="6350" cap="flat" cmpd="sng" algn="ctr">
            <a:solidFill>
              <a:srgbClr val="004F7C"/>
            </a:solidFill>
            <a:prstDash val="solid"/>
            <a:miter lim="800000"/>
          </a:ln>
          <a:effectLst/>
        </p:spPr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D6F18189-96B6-BD7A-A4C0-1238BA1C6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31" y="4529857"/>
            <a:ext cx="1080000" cy="10800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02B8B06B-326C-3CF4-51DC-AD85697FDD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093" y="4511905"/>
            <a:ext cx="1080000" cy="10800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47429608-4B8B-6365-4533-B8EA564FC4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212" y="4448013"/>
            <a:ext cx="1188000" cy="11880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881BB8D-5DE8-DD72-6D7B-E7EFC4ECA1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473" y="4296977"/>
            <a:ext cx="1545760" cy="154576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B6F1883D-2C15-4A21-AF48-C190CA0308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9426" y="1315167"/>
            <a:ext cx="1971965" cy="2573581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87950921-40B4-8D7E-54BD-65F42EDBDC0A}"/>
              </a:ext>
            </a:extLst>
          </p:cNvPr>
          <p:cNvSpPr txBox="1"/>
          <p:nvPr/>
        </p:nvSpPr>
        <p:spPr>
          <a:xfrm>
            <a:off x="7106741" y="1558087"/>
            <a:ext cx="1104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4000" b="1" dirty="0">
                <a:solidFill>
                  <a:srgbClr val="A1DAF8"/>
                </a:solidFill>
                <a:latin typeface="Arial"/>
              </a:rPr>
              <a:t>500</a:t>
            </a:r>
            <a:r>
              <a:rPr lang="fr-FR" sz="4000" dirty="0">
                <a:solidFill>
                  <a:srgbClr val="A1DAF8"/>
                </a:solidFill>
                <a:latin typeface="Arial"/>
              </a:rPr>
              <a:t> </a:t>
            </a:r>
            <a:br>
              <a:rPr lang="fr-FR" sz="4000" dirty="0">
                <a:solidFill>
                  <a:srgbClr val="FFFFFF"/>
                </a:solidFill>
                <a:latin typeface="Arial"/>
              </a:rPr>
            </a:br>
            <a:endParaRPr lang="fr-FR" sz="4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B3D6AD6-2F23-0796-E42F-2A39173069C3}"/>
              </a:ext>
            </a:extLst>
          </p:cNvPr>
          <p:cNvSpPr txBox="1"/>
          <p:nvPr/>
        </p:nvSpPr>
        <p:spPr>
          <a:xfrm>
            <a:off x="8202584" y="1609260"/>
            <a:ext cx="98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3000" b="1" dirty="0">
                <a:solidFill>
                  <a:srgbClr val="009FE3"/>
                </a:solidFill>
                <a:latin typeface="Arial"/>
              </a:rPr>
              <a:t>K€</a:t>
            </a:r>
          </a:p>
        </p:txBody>
      </p:sp>
      <p:sp>
        <p:nvSpPr>
          <p:cNvPr id="39" name="Rectangle à coins arrondis 28">
            <a:extLst>
              <a:ext uri="{FF2B5EF4-FFF2-40B4-BE49-F238E27FC236}">
                <a16:creationId xmlns:a16="http://schemas.microsoft.com/office/drawing/2014/main" id="{A5B8DAB7-E3A8-B900-A2F7-79D754843145}"/>
              </a:ext>
            </a:extLst>
          </p:cNvPr>
          <p:cNvSpPr/>
          <p:nvPr/>
        </p:nvSpPr>
        <p:spPr>
          <a:xfrm>
            <a:off x="812831" y="3545657"/>
            <a:ext cx="5943371" cy="433642"/>
          </a:xfrm>
          <a:prstGeom prst="roundRect">
            <a:avLst/>
          </a:prstGeom>
          <a:solidFill>
            <a:srgbClr val="009FE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 produit ou service innovant sur le marché !</a:t>
            </a:r>
          </a:p>
        </p:txBody>
      </p:sp>
      <p:sp>
        <p:nvSpPr>
          <p:cNvPr id="40" name="Rectangle à coins arrondis 30">
            <a:extLst>
              <a:ext uri="{FF2B5EF4-FFF2-40B4-BE49-F238E27FC236}">
                <a16:creationId xmlns:a16="http://schemas.microsoft.com/office/drawing/2014/main" id="{307DBE75-0F57-C61D-C948-1791FD256BD9}"/>
              </a:ext>
            </a:extLst>
          </p:cNvPr>
          <p:cNvSpPr/>
          <p:nvPr/>
        </p:nvSpPr>
        <p:spPr>
          <a:xfrm>
            <a:off x="605104" y="3146824"/>
            <a:ext cx="3852211" cy="423839"/>
          </a:xfrm>
          <a:prstGeom prst="roundRect">
            <a:avLst/>
          </a:prstGeom>
          <a:solidFill>
            <a:srgbClr val="004F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 invention de chercheur =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E03FF674-E5D5-1B42-27BD-1085229F41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4E980"/>
              </a:clrFrom>
              <a:clrTo>
                <a:srgbClr val="F4E9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966" y="2398590"/>
            <a:ext cx="698849" cy="723228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D40FBE2D-B0EE-D88F-C628-857D7240DABB}"/>
              </a:ext>
            </a:extLst>
          </p:cNvPr>
          <p:cNvSpPr txBox="1"/>
          <p:nvPr/>
        </p:nvSpPr>
        <p:spPr>
          <a:xfrm>
            <a:off x="6961635" y="5649544"/>
            <a:ext cx="2498308" cy="830997"/>
          </a:xfrm>
          <a:prstGeom prst="rect">
            <a:avLst/>
          </a:prstGeom>
          <a:noFill/>
        </p:spPr>
        <p:txBody>
          <a:bodyPr wrap="square" numCol="1" spcCol="684000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9FE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RECHERCHE DE PARTENAIRES ECONOMIQUES</a:t>
            </a:r>
          </a:p>
        </p:txBody>
      </p:sp>
    </p:spTree>
    <p:extLst>
      <p:ext uri="{BB962C8B-B14F-4D97-AF65-F5344CB8AC3E}">
        <p14:creationId xmlns:p14="http://schemas.microsoft.com/office/powerpoint/2010/main" val="1781754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01CBD-80D4-4B36-AA45-7F7864A8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49542"/>
            <a:ext cx="8596668" cy="1320800"/>
          </a:xfrm>
        </p:spPr>
        <p:txBody>
          <a:bodyPr/>
          <a:lstStyle/>
          <a:p>
            <a:r>
              <a:rPr lang="fr-FR" dirty="0"/>
              <a:t>Processus de transfert : </a:t>
            </a:r>
            <a:r>
              <a:rPr lang="fr-FR" sz="2800" dirty="0"/>
              <a:t>besoin d’un guide 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8C9C555-9081-4785-BF76-BEF26FBA8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7" y="1068739"/>
            <a:ext cx="8634475" cy="543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323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01CBD-80D4-4B36-AA45-7F7864A8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5879"/>
            <a:ext cx="8596668" cy="1320800"/>
          </a:xfrm>
        </p:spPr>
        <p:txBody>
          <a:bodyPr/>
          <a:lstStyle/>
          <a:p>
            <a:r>
              <a:rPr lang="fr-FR" dirty="0"/>
              <a:t>Processus de transfert : </a:t>
            </a:r>
            <a:r>
              <a:rPr lang="fr-FR" sz="2800" dirty="0"/>
              <a:t>qui fait quoi ?</a:t>
            </a: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3652F7F4-5486-4A85-B435-6F9CB2F5F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72" y="6860456"/>
            <a:ext cx="1870364" cy="365125"/>
          </a:xfrm>
        </p:spPr>
        <p:txBody>
          <a:bodyPr/>
          <a:lstStyle/>
          <a:p>
            <a:fld id="{53B3468E-5D94-4042-A9D6-69CB435AEC62}" type="datetime1">
              <a:rPr lang="fr-FR" smtClean="0"/>
              <a:t>08/12/2022</a:t>
            </a:fld>
            <a:endParaRPr lang="fr-FR" dirty="0"/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D0A539BB-6978-4614-BE0D-4B0AB0C7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1129" y="6867199"/>
            <a:ext cx="3086100" cy="365125"/>
          </a:xfrm>
        </p:spPr>
        <p:txBody>
          <a:bodyPr/>
          <a:lstStyle/>
          <a:p>
            <a:r>
              <a:rPr lang="fr-FR" spc="5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www.conectus.fr</a:t>
            </a:r>
            <a:endParaRPr lang="fr-FR" spc="5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003D0429-1AE5-4498-AC84-44D51B81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5438" y="6867198"/>
            <a:ext cx="2057400" cy="365125"/>
          </a:xfrm>
        </p:spPr>
        <p:txBody>
          <a:bodyPr/>
          <a:lstStyle/>
          <a:p>
            <a:fld id="{9E4BFC55-D278-4FBC-AC58-B04DCBDEE512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AD9304BA-959A-4201-B8E6-54D42BF0281F}"/>
              </a:ext>
            </a:extLst>
          </p:cNvPr>
          <p:cNvSpPr txBox="1">
            <a:spLocks/>
          </p:cNvSpPr>
          <p:nvPr/>
        </p:nvSpPr>
        <p:spPr>
          <a:xfrm>
            <a:off x="505174" y="1132028"/>
            <a:ext cx="8279020" cy="3763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dirty="0"/>
              <a:t>		</a:t>
            </a:r>
            <a:r>
              <a:rPr lang="fr-FR" dirty="0">
                <a:solidFill>
                  <a:schemeClr val="accent2"/>
                </a:solidFill>
              </a:rPr>
              <a:t>Actif de PI</a:t>
            </a:r>
          </a:p>
          <a:p>
            <a:pPr marL="0" indent="0" algn="ctr">
              <a:buFont typeface="Wingdings 3" charset="2"/>
              <a:buNone/>
            </a:pPr>
            <a:endParaRPr lang="fr-FR" dirty="0"/>
          </a:p>
          <a:p>
            <a:pPr marL="0" indent="0" algn="ctr">
              <a:buFont typeface="Wingdings 3" charset="2"/>
              <a:buNone/>
            </a:pPr>
            <a:endParaRPr lang="fr-FR" dirty="0"/>
          </a:p>
          <a:p>
            <a:pPr marL="0" indent="0" algn="ctr">
              <a:buFont typeface="Wingdings 3" charset="2"/>
              <a:buNone/>
            </a:pPr>
            <a:endParaRPr lang="fr-FR" dirty="0"/>
          </a:p>
          <a:p>
            <a:pPr marL="0" indent="0">
              <a:buFont typeface="Wingdings 3" charset="2"/>
              <a:buNone/>
            </a:pPr>
            <a:endParaRPr lang="fr-FR" dirty="0"/>
          </a:p>
          <a:p>
            <a:pPr marL="0" indent="0">
              <a:buFont typeface="Wingdings 3" charset="2"/>
              <a:buNone/>
            </a:pPr>
            <a:r>
              <a:rPr lang="fr-FR" dirty="0"/>
              <a:t>									      		 </a:t>
            </a:r>
            <a:r>
              <a:rPr lang="fr-FR" sz="1600" dirty="0">
                <a:solidFill>
                  <a:schemeClr val="accent2"/>
                </a:solidFill>
              </a:rPr>
              <a:t>Dispositifs Allègre</a:t>
            </a:r>
          </a:p>
          <a:p>
            <a:pPr marL="0" indent="0" algn="ctr">
              <a:buFont typeface="Wingdings 3" charset="2"/>
              <a:buNone/>
            </a:pPr>
            <a:r>
              <a:rPr lang="fr-FR" sz="1600" dirty="0">
                <a:solidFill>
                  <a:schemeClr val="accent2"/>
                </a:solidFill>
              </a:rPr>
              <a:t>			       			Concours scientifiques / Dirigeants</a:t>
            </a:r>
          </a:p>
          <a:p>
            <a:pPr marL="0" indent="0" algn="ctr">
              <a:buFont typeface="Wingdings 3" charset="2"/>
              <a:buNone/>
            </a:pPr>
            <a:endParaRPr lang="fr-FR" dirty="0"/>
          </a:p>
          <a:p>
            <a:pPr marL="0" indent="0" algn="ctr">
              <a:buFont typeface="Wingdings 3" charset="2"/>
              <a:buNone/>
            </a:pPr>
            <a:r>
              <a:rPr lang="fr-FR" dirty="0"/>
              <a:t>			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DD4E510-2146-4ED3-B7A8-C4CBB1DC0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57" y="2142358"/>
            <a:ext cx="1219671" cy="734335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06018516-C992-4AF9-B469-9E1E06723A3E}"/>
              </a:ext>
            </a:extLst>
          </p:cNvPr>
          <p:cNvGrpSpPr/>
          <p:nvPr/>
        </p:nvGrpSpPr>
        <p:grpSpPr>
          <a:xfrm>
            <a:off x="7491383" y="2966156"/>
            <a:ext cx="1528342" cy="1017883"/>
            <a:chOff x="4341835" y="2212918"/>
            <a:chExt cx="1348902" cy="83729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1642799-F43C-4A2F-A262-F672BD8C1BB5}"/>
                </a:ext>
              </a:extLst>
            </p:cNvPr>
            <p:cNvSpPr/>
            <p:nvPr/>
          </p:nvSpPr>
          <p:spPr>
            <a:xfrm>
              <a:off x="4341835" y="2212918"/>
              <a:ext cx="1348902" cy="837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>
                    <a:lumMod val="75000"/>
                  </a:srgbClr>
                </a:solidFill>
              </a:endParaRP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9AE34CC4-7A34-4DFE-9460-4490CDEDA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4862" y="2426623"/>
              <a:ext cx="1178662" cy="44800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3C20C4B1-5901-4B1F-8AD3-032E25469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725" y="3106789"/>
            <a:ext cx="782949" cy="782949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ADB6058-75B2-423E-9398-C7EDBA90514B}"/>
              </a:ext>
            </a:extLst>
          </p:cNvPr>
          <p:cNvCxnSpPr>
            <a:cxnSpLocks/>
          </p:cNvCxnSpPr>
          <p:nvPr/>
        </p:nvCxnSpPr>
        <p:spPr>
          <a:xfrm flipH="1">
            <a:off x="1926238" y="1537633"/>
            <a:ext cx="2417238" cy="26465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0AC16122-3B0C-40A9-96DC-D13C265D6C71}"/>
              </a:ext>
            </a:extLst>
          </p:cNvPr>
          <p:cNvCxnSpPr>
            <a:cxnSpLocks/>
          </p:cNvCxnSpPr>
          <p:nvPr/>
        </p:nvCxnSpPr>
        <p:spPr>
          <a:xfrm>
            <a:off x="5738655" y="1548665"/>
            <a:ext cx="961544" cy="5891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065D33C-A5B3-4278-BCB0-338395E41B87}"/>
              </a:ext>
            </a:extLst>
          </p:cNvPr>
          <p:cNvCxnSpPr>
            <a:cxnSpLocks/>
          </p:cNvCxnSpPr>
          <p:nvPr/>
        </p:nvCxnSpPr>
        <p:spPr>
          <a:xfrm>
            <a:off x="6633300" y="2822480"/>
            <a:ext cx="0" cy="131323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416429BC-72C3-4892-AD21-A5931F03B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74" y="2263413"/>
            <a:ext cx="2340009" cy="5221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387EE99-E2C7-4501-96EF-14981D106B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" t="26799" r="10535" b="25664"/>
          <a:stretch/>
        </p:blipFill>
        <p:spPr>
          <a:xfrm>
            <a:off x="264853" y="2897964"/>
            <a:ext cx="2057400" cy="7912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17F78A5-4CE7-4CF6-9A78-0814E737E5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63" y="5048889"/>
            <a:ext cx="2340009" cy="5221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4E74A54-3688-4269-9D28-7A090F535F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00" y="2204849"/>
            <a:ext cx="1219671" cy="48307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2F12D0D-AC33-4CCA-9B4B-2718A52B76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" t="26799" r="10535" b="25664"/>
          <a:stretch/>
        </p:blipFill>
        <p:spPr>
          <a:xfrm>
            <a:off x="4188050" y="4847901"/>
            <a:ext cx="2057400" cy="791225"/>
          </a:xfrm>
          <a:prstGeom prst="rect">
            <a:avLst/>
          </a:prstGeom>
        </p:spPr>
      </p:pic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0BC8A929-5F95-4037-AF4C-9629CA880277}"/>
              </a:ext>
            </a:extLst>
          </p:cNvPr>
          <p:cNvCxnSpPr>
            <a:cxnSpLocks/>
          </p:cNvCxnSpPr>
          <p:nvPr/>
        </p:nvCxnSpPr>
        <p:spPr>
          <a:xfrm>
            <a:off x="6626410" y="4627671"/>
            <a:ext cx="0" cy="131323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23F2A390-78CA-4DE5-B8CA-3622311C9C65}"/>
              </a:ext>
            </a:extLst>
          </p:cNvPr>
          <p:cNvSpPr txBox="1"/>
          <p:nvPr/>
        </p:nvSpPr>
        <p:spPr>
          <a:xfrm>
            <a:off x="3308254" y="2741620"/>
            <a:ext cx="138979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Entreprise existante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108F48C-0CBB-610E-BD2B-CE4026D3834B}"/>
              </a:ext>
            </a:extLst>
          </p:cNvPr>
          <p:cNvSpPr txBox="1"/>
          <p:nvPr/>
        </p:nvSpPr>
        <p:spPr>
          <a:xfrm>
            <a:off x="5868935" y="4184217"/>
            <a:ext cx="138979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START-UP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CCD6554-7B86-FE73-C48D-5BABA6F2EF82}"/>
              </a:ext>
            </a:extLst>
          </p:cNvPr>
          <p:cNvSpPr/>
          <p:nvPr/>
        </p:nvSpPr>
        <p:spPr>
          <a:xfrm>
            <a:off x="897537" y="4274177"/>
            <a:ext cx="2057401" cy="543769"/>
          </a:xfrm>
          <a:prstGeom prst="roundRect">
            <a:avLst/>
          </a:prstGeom>
          <a:solidFill>
            <a:srgbClr val="009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LICENCE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EA7D4DCD-65CC-56AB-7EF5-740C7CACFA24}"/>
              </a:ext>
            </a:extLst>
          </p:cNvPr>
          <p:cNvSpPr/>
          <p:nvPr/>
        </p:nvSpPr>
        <p:spPr>
          <a:xfrm>
            <a:off x="5604599" y="6045194"/>
            <a:ext cx="2057401" cy="543769"/>
          </a:xfrm>
          <a:prstGeom prst="roundRect">
            <a:avLst/>
          </a:prstGeom>
          <a:solidFill>
            <a:srgbClr val="009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LICENCE</a:t>
            </a:r>
          </a:p>
        </p:txBody>
      </p:sp>
    </p:spTree>
    <p:extLst>
      <p:ext uri="{BB962C8B-B14F-4D97-AF65-F5344CB8AC3E}">
        <p14:creationId xmlns:p14="http://schemas.microsoft.com/office/powerpoint/2010/main" val="156322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1CFB6D-A7A2-4F92-BEEF-49AE5E4D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Processus de transfert : </a:t>
            </a:r>
            <a:r>
              <a:rPr lang="fr-FR" sz="2800" dirty="0"/>
              <a:t>qui fait quoi ?</a:t>
            </a:r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FBBEB6-EE3E-430B-B26E-5E54A427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3"/>
          <a:stretch/>
        </p:blipFill>
        <p:spPr bwMode="auto">
          <a:xfrm>
            <a:off x="762000" y="2166939"/>
            <a:ext cx="8901914" cy="28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C557B8A-B9D8-438F-ABC4-AB9551FD3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51" y="5029201"/>
            <a:ext cx="1477884" cy="77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32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1CFB6D-A7A2-4F92-BEEF-49AE5E4D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Processus de transfert : les aides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63B9D48-9009-4330-A96B-185B32925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9" y="1266738"/>
            <a:ext cx="8922951" cy="50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592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7EDC11B-C1F4-3254-9205-BDCB628F6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68"/>
          <a:stretch/>
        </p:blipFill>
        <p:spPr>
          <a:xfrm>
            <a:off x="340312" y="233507"/>
            <a:ext cx="8858250" cy="57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46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1B0506D-75AB-7DB1-162D-29F657A5F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36" y="109537"/>
            <a:ext cx="891540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8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FD37DA2-3672-AB06-9E58-63936C5B0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8" y="0"/>
            <a:ext cx="892492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8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B57C3756-50E2-162D-C933-8D97CD848387}"/>
              </a:ext>
            </a:extLst>
          </p:cNvPr>
          <p:cNvCxnSpPr/>
          <p:nvPr/>
        </p:nvCxnSpPr>
        <p:spPr>
          <a:xfrm rot="16200000">
            <a:off x="7309712" y="3195717"/>
            <a:ext cx="12925" cy="208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93652D62-A8B1-FC9F-C350-ECFC9A122DA9}"/>
              </a:ext>
            </a:extLst>
          </p:cNvPr>
          <p:cNvCxnSpPr/>
          <p:nvPr/>
        </p:nvCxnSpPr>
        <p:spPr>
          <a:xfrm rot="16200000">
            <a:off x="7337521" y="2100379"/>
            <a:ext cx="12925" cy="208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3428A028-1273-1795-6F19-25D6DAFBFBF3}"/>
              </a:ext>
            </a:extLst>
          </p:cNvPr>
          <p:cNvCxnSpPr/>
          <p:nvPr/>
        </p:nvCxnSpPr>
        <p:spPr>
          <a:xfrm rot="16200000">
            <a:off x="7402581" y="1060888"/>
            <a:ext cx="12925" cy="205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CC6C09CC-EDD8-5546-4E08-0DFE507C9991}"/>
              </a:ext>
            </a:extLst>
          </p:cNvPr>
          <p:cNvCxnSpPr/>
          <p:nvPr/>
        </p:nvCxnSpPr>
        <p:spPr>
          <a:xfrm>
            <a:off x="7809191" y="1843488"/>
            <a:ext cx="12925" cy="277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8FB4B95A-5A76-0FB3-0234-2D6F9FB8E54D}"/>
              </a:ext>
            </a:extLst>
          </p:cNvPr>
          <p:cNvCxnSpPr/>
          <p:nvPr/>
        </p:nvCxnSpPr>
        <p:spPr>
          <a:xfrm>
            <a:off x="6132101" y="1925468"/>
            <a:ext cx="12925" cy="2700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space réservé de la date 3">
            <a:extLst>
              <a:ext uri="{FF2B5EF4-FFF2-40B4-BE49-F238E27FC236}">
                <a16:creationId xmlns:a16="http://schemas.microsoft.com/office/drawing/2014/main" id="{FC0F28DE-C16B-D8F1-BEB9-8F9FE27CF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817" y="5888135"/>
            <a:ext cx="1870364" cy="365125"/>
          </a:xfrm>
        </p:spPr>
        <p:txBody>
          <a:bodyPr/>
          <a:lstStyle/>
          <a:p>
            <a:fld id="{DFD5706A-0F0A-4FDC-9968-1B514C38CBAA}" type="datetime1">
              <a:rPr lang="fr-FR" smtClean="0">
                <a:solidFill>
                  <a:srgbClr val="FFFFFF"/>
                </a:solidFill>
              </a:rPr>
              <a:t>08/12/2022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5" name="Espace réservé du numéro de diapositive 4">
            <a:extLst>
              <a:ext uri="{FF2B5EF4-FFF2-40B4-BE49-F238E27FC236}">
                <a16:creationId xmlns:a16="http://schemas.microsoft.com/office/drawing/2014/main" id="{62F0F10D-7EEE-3766-1502-5F72D375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52183" y="5894877"/>
            <a:ext cx="2057400" cy="365125"/>
          </a:xfrm>
        </p:spPr>
        <p:txBody>
          <a:bodyPr/>
          <a:lstStyle/>
          <a:p>
            <a:fld id="{9E4BFC55-D278-4FBC-AC58-B04DCBDEE512}" type="slidenum">
              <a:rPr lang="fr-FR" smtClean="0">
                <a:solidFill>
                  <a:srgbClr val="FFFFFF"/>
                </a:solidFill>
              </a:rPr>
              <a:pPr/>
              <a:t>2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4E13C9-FBFE-FCEB-120E-BB33B064F83F}"/>
              </a:ext>
            </a:extLst>
          </p:cNvPr>
          <p:cNvSpPr/>
          <p:nvPr/>
        </p:nvSpPr>
        <p:spPr>
          <a:xfrm>
            <a:off x="5494136" y="2742132"/>
            <a:ext cx="1348902" cy="8372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>
                  <a:lumMod val="75000"/>
                </a:srgbClr>
              </a:solidFill>
            </a:endParaRP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C09C046B-AA3F-7FCF-6CA4-F637F38DE8AB}"/>
              </a:ext>
            </a:extLst>
          </p:cNvPr>
          <p:cNvGrpSpPr/>
          <p:nvPr/>
        </p:nvGrpSpPr>
        <p:grpSpPr>
          <a:xfrm>
            <a:off x="7142715" y="1693973"/>
            <a:ext cx="1348902" cy="837299"/>
            <a:chOff x="5990414" y="2212918"/>
            <a:chExt cx="1348902" cy="83729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E15C105-0A4C-8CDD-4276-93E0DA6017B4}"/>
                </a:ext>
              </a:extLst>
            </p:cNvPr>
            <p:cNvSpPr/>
            <p:nvPr/>
          </p:nvSpPr>
          <p:spPr>
            <a:xfrm>
              <a:off x="5990414" y="2212918"/>
              <a:ext cx="1348902" cy="8372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>
                    <a:lumMod val="75000"/>
                  </a:srgbClr>
                </a:solidFill>
              </a:endParaRPr>
            </a:p>
          </p:txBody>
        </p:sp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6F804C94-090E-6CF1-53B2-ACA156CCE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7359" y="2444413"/>
              <a:ext cx="1259062" cy="481971"/>
            </a:xfrm>
            <a:prstGeom prst="rect">
              <a:avLst/>
            </a:prstGeom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C4353938-F929-A258-7B75-8374ED2C073E}"/>
              </a:ext>
            </a:extLst>
          </p:cNvPr>
          <p:cNvGrpSpPr/>
          <p:nvPr/>
        </p:nvGrpSpPr>
        <p:grpSpPr>
          <a:xfrm>
            <a:off x="5494136" y="1693973"/>
            <a:ext cx="1348902" cy="837299"/>
            <a:chOff x="4341835" y="2212918"/>
            <a:chExt cx="1348902" cy="83729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D7791A5-513C-B825-88DF-913205891EEE}"/>
                </a:ext>
              </a:extLst>
            </p:cNvPr>
            <p:cNvSpPr/>
            <p:nvPr/>
          </p:nvSpPr>
          <p:spPr>
            <a:xfrm>
              <a:off x="4341835" y="2212918"/>
              <a:ext cx="1348902" cy="8372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>
                    <a:lumMod val="75000"/>
                  </a:srgbClr>
                </a:solidFill>
              </a:endParaRPr>
            </a:p>
          </p:txBody>
        </p:sp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E08F6463-C8C0-F33A-C7C8-77F759FB4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4862" y="2426623"/>
              <a:ext cx="1178662" cy="448002"/>
            </a:xfrm>
            <a:prstGeom prst="rect">
              <a:avLst/>
            </a:prstGeom>
          </p:spPr>
        </p:pic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39E48DE5-95A1-F15F-E819-0959191C4383}"/>
              </a:ext>
            </a:extLst>
          </p:cNvPr>
          <p:cNvGrpSpPr/>
          <p:nvPr/>
        </p:nvGrpSpPr>
        <p:grpSpPr>
          <a:xfrm>
            <a:off x="5494136" y="3827436"/>
            <a:ext cx="1348902" cy="837299"/>
            <a:chOff x="4318274" y="4792104"/>
            <a:chExt cx="1348902" cy="83729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BB3E5C8-24B4-49D3-5385-831A5D572134}"/>
                </a:ext>
              </a:extLst>
            </p:cNvPr>
            <p:cNvSpPr/>
            <p:nvPr/>
          </p:nvSpPr>
          <p:spPr>
            <a:xfrm>
              <a:off x="4318274" y="4792104"/>
              <a:ext cx="1348902" cy="8372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>
                    <a:lumMod val="75000"/>
                  </a:srgbClr>
                </a:solidFill>
              </a:endParaRPr>
            </a:p>
          </p:txBody>
        </p:sp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B5C001F6-DE85-ABDE-A5A5-57C55BBD7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0880" y="4997440"/>
              <a:ext cx="1228692" cy="373950"/>
            </a:xfrm>
            <a:prstGeom prst="rect">
              <a:avLst/>
            </a:prstGeom>
          </p:spPr>
        </p:pic>
      </p:grpSp>
      <p:pic>
        <p:nvPicPr>
          <p:cNvPr id="56" name="Image 55">
            <a:extLst>
              <a:ext uri="{FF2B5EF4-FFF2-40B4-BE49-F238E27FC236}">
                <a16:creationId xmlns:a16="http://schemas.microsoft.com/office/drawing/2014/main" id="{1008E8DD-F2F7-4E09-4A3E-0191F359E5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793" y="1562012"/>
            <a:ext cx="948417" cy="785522"/>
          </a:xfrm>
          <a:prstGeom prst="rect">
            <a:avLst/>
          </a:prstGeom>
        </p:spPr>
      </p:pic>
      <p:cxnSp>
        <p:nvCxnSpPr>
          <p:cNvPr id="57" name="Connecteur en angle 7">
            <a:extLst>
              <a:ext uri="{FF2B5EF4-FFF2-40B4-BE49-F238E27FC236}">
                <a16:creationId xmlns:a16="http://schemas.microsoft.com/office/drawing/2014/main" id="{0A4F4283-795F-CDE7-6349-BFE22B9C2D95}"/>
              </a:ext>
            </a:extLst>
          </p:cNvPr>
          <p:cNvCxnSpPr>
            <a:endCxn id="60" idx="1"/>
          </p:cNvCxnSpPr>
          <p:nvPr/>
        </p:nvCxnSpPr>
        <p:spPr>
          <a:xfrm>
            <a:off x="4276329" y="705993"/>
            <a:ext cx="711906" cy="3327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40A503A4-3905-13C9-996E-E121956EA69A}"/>
              </a:ext>
            </a:extLst>
          </p:cNvPr>
          <p:cNvSpPr/>
          <p:nvPr/>
        </p:nvSpPr>
        <p:spPr>
          <a:xfrm>
            <a:off x="985220" y="1806517"/>
            <a:ext cx="368839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Blip>
                <a:blip r:embed="rId6"/>
              </a:buBlip>
            </a:pPr>
            <a:endParaRPr lang="fr-FR" dirty="0">
              <a:solidFill>
                <a:srgbClr val="004F7C"/>
              </a:solidFill>
            </a:endParaRPr>
          </a:p>
          <a:p>
            <a:r>
              <a:rPr lang="fr-FR" sz="2400" dirty="0">
                <a:solidFill>
                  <a:srgbClr val="009FE3"/>
                </a:solidFill>
              </a:rPr>
              <a:t>#innovation</a:t>
            </a:r>
            <a:br>
              <a:rPr lang="fr-FR" sz="2400" dirty="0">
                <a:solidFill>
                  <a:srgbClr val="009FE3"/>
                </a:solidFill>
              </a:rPr>
            </a:br>
            <a:r>
              <a:rPr lang="fr-FR" sz="2400" dirty="0">
                <a:solidFill>
                  <a:srgbClr val="009FE3"/>
                </a:solidFill>
              </a:rPr>
              <a:t>#</a:t>
            </a:r>
            <a:r>
              <a:rPr lang="fr-FR" sz="2400" dirty="0" err="1">
                <a:solidFill>
                  <a:srgbClr val="009FE3"/>
                </a:solidFill>
              </a:rPr>
              <a:t>recherchepublique</a:t>
            </a:r>
            <a:endParaRPr lang="fr-FR" sz="2400" dirty="0">
              <a:solidFill>
                <a:srgbClr val="009FE3"/>
              </a:solidFill>
            </a:endParaRPr>
          </a:p>
          <a:p>
            <a:r>
              <a:rPr lang="fr-FR" sz="2400" dirty="0">
                <a:solidFill>
                  <a:srgbClr val="009FE3"/>
                </a:solidFill>
              </a:rPr>
              <a:t>#</a:t>
            </a:r>
            <a:r>
              <a:rPr lang="fr-FR" sz="2400" dirty="0" err="1">
                <a:solidFill>
                  <a:srgbClr val="009FE3"/>
                </a:solidFill>
              </a:rPr>
              <a:t>transfertdetechnologies</a:t>
            </a:r>
            <a:endParaRPr lang="fr-FR" sz="2400" baseline="30000" dirty="0">
              <a:solidFill>
                <a:srgbClr val="009FE3"/>
              </a:solidFill>
            </a:endParaRPr>
          </a:p>
          <a:p>
            <a:endParaRPr lang="fr-FR" dirty="0">
              <a:solidFill>
                <a:srgbClr val="004F7C"/>
              </a:solidFill>
            </a:endParaRPr>
          </a:p>
          <a:p>
            <a:pPr marL="285750" indent="-285750">
              <a:buFontTx/>
              <a:buBlip>
                <a:blip r:embed="rId6"/>
              </a:buBlip>
            </a:pPr>
            <a:r>
              <a:rPr lang="fr-FR" dirty="0">
                <a:solidFill>
                  <a:srgbClr val="004F7C"/>
                </a:solidFill>
              </a:rPr>
              <a:t>Société de droit privé, </a:t>
            </a:r>
            <a:br>
              <a:rPr lang="fr-FR" dirty="0">
                <a:solidFill>
                  <a:srgbClr val="004F7C"/>
                </a:solidFill>
              </a:rPr>
            </a:br>
            <a:r>
              <a:rPr lang="fr-FR" dirty="0">
                <a:solidFill>
                  <a:srgbClr val="004F7C"/>
                </a:solidFill>
              </a:rPr>
              <a:t>avec actionnariat 100 % publics</a:t>
            </a:r>
          </a:p>
          <a:p>
            <a:endParaRPr lang="fr-FR" dirty="0">
              <a:solidFill>
                <a:srgbClr val="004F7C"/>
              </a:solidFill>
            </a:endParaRPr>
          </a:p>
          <a:p>
            <a:pPr marL="285750" indent="-285750">
              <a:buFontTx/>
              <a:buBlip>
                <a:blip r:embed="rId6"/>
              </a:buBlip>
            </a:pPr>
            <a:r>
              <a:rPr lang="fr-FR" b="1" dirty="0">
                <a:solidFill>
                  <a:srgbClr val="004F7C"/>
                </a:solidFill>
              </a:rPr>
              <a:t>Filiale des établissements de recherche publique alsaciens</a:t>
            </a:r>
            <a:br>
              <a:rPr lang="fr-FR" dirty="0">
                <a:solidFill>
                  <a:srgbClr val="004F7C"/>
                </a:solidFill>
              </a:rPr>
            </a:br>
            <a:endParaRPr lang="fr-FR" dirty="0">
              <a:solidFill>
                <a:srgbClr val="004F7C"/>
              </a:solidFill>
            </a:endParaRPr>
          </a:p>
          <a:p>
            <a:pPr marL="285750" indent="-285750">
              <a:buFontTx/>
              <a:buBlip>
                <a:blip r:embed="rId6"/>
              </a:buBlip>
            </a:pPr>
            <a:endParaRPr lang="fr-FR" dirty="0">
              <a:solidFill>
                <a:srgbClr val="004F7C"/>
              </a:solidFill>
            </a:endParaRP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77594747-F251-1740-D19F-E59BB92F82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44" y="1512242"/>
            <a:ext cx="706524" cy="657852"/>
          </a:xfrm>
          <a:prstGeom prst="rect">
            <a:avLst/>
          </a:prstGeom>
        </p:spPr>
      </p:pic>
      <p:sp>
        <p:nvSpPr>
          <p:cNvPr id="60" name="Rectangle à coins arrondis 9">
            <a:extLst>
              <a:ext uri="{FF2B5EF4-FFF2-40B4-BE49-F238E27FC236}">
                <a16:creationId xmlns:a16="http://schemas.microsoft.com/office/drawing/2014/main" id="{618C8DDB-A72C-0407-F14F-3426FDFEF37D}"/>
              </a:ext>
            </a:extLst>
          </p:cNvPr>
          <p:cNvSpPr/>
          <p:nvPr/>
        </p:nvSpPr>
        <p:spPr>
          <a:xfrm>
            <a:off x="4988235" y="621137"/>
            <a:ext cx="4132742" cy="835175"/>
          </a:xfrm>
          <a:prstGeom prst="round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FF"/>
                </a:solidFill>
                <a:cs typeface="Arial" panose="020B0604020202020204" pitchFamily="34" charset="0"/>
              </a:rPr>
              <a:t>Société d’Accélération du </a:t>
            </a:r>
            <a:br>
              <a:rPr lang="fr-FR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fr-FR" b="1" dirty="0">
                <a:solidFill>
                  <a:srgbClr val="FFFFFF"/>
                </a:solidFill>
                <a:cs typeface="Arial" panose="020B0604020202020204" pitchFamily="34" charset="0"/>
              </a:rPr>
              <a:t>Transfert de Technologies (SATT)</a:t>
            </a:r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EA336580-AC76-1408-A5EE-D91B3A5E3253}"/>
              </a:ext>
            </a:extLst>
          </p:cNvPr>
          <p:cNvGrpSpPr/>
          <p:nvPr/>
        </p:nvGrpSpPr>
        <p:grpSpPr>
          <a:xfrm>
            <a:off x="7121404" y="2753046"/>
            <a:ext cx="1348902" cy="837299"/>
            <a:chOff x="5969103" y="3502511"/>
            <a:chExt cx="1348902" cy="83729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5B4258D-FF2A-DE16-C369-FF685A206B1A}"/>
                </a:ext>
              </a:extLst>
            </p:cNvPr>
            <p:cNvSpPr/>
            <p:nvPr/>
          </p:nvSpPr>
          <p:spPr>
            <a:xfrm>
              <a:off x="5969103" y="3502511"/>
              <a:ext cx="1348902" cy="8372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>
                    <a:lumMod val="75000"/>
                  </a:srgbClr>
                </a:solidFill>
              </a:endParaRPr>
            </a:p>
          </p:txBody>
        </p:sp>
        <p:pic>
          <p:nvPicPr>
            <p:cNvPr id="63" name="Picture 4" descr="INSERM">
              <a:extLst>
                <a:ext uri="{FF2B5EF4-FFF2-40B4-BE49-F238E27FC236}">
                  <a16:creationId xmlns:a16="http://schemas.microsoft.com/office/drawing/2014/main" id="{42F8F556-E595-D7AE-5AD0-05516857B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214" y="3812370"/>
              <a:ext cx="1096179" cy="277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97D5E077-67E7-0ECE-416B-C2C1944ECAEC}"/>
              </a:ext>
            </a:extLst>
          </p:cNvPr>
          <p:cNvGrpSpPr/>
          <p:nvPr/>
        </p:nvGrpSpPr>
        <p:grpSpPr>
          <a:xfrm>
            <a:off x="7115289" y="3835927"/>
            <a:ext cx="1348902" cy="837299"/>
            <a:chOff x="5966853" y="4792104"/>
            <a:chExt cx="1348902" cy="837299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2F3DDB5-9824-7EF6-E124-9732464BFABB}"/>
                </a:ext>
              </a:extLst>
            </p:cNvPr>
            <p:cNvSpPr/>
            <p:nvPr/>
          </p:nvSpPr>
          <p:spPr>
            <a:xfrm>
              <a:off x="5966853" y="4792104"/>
              <a:ext cx="1348902" cy="8372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>
                    <a:lumMod val="75000"/>
                  </a:srgbClr>
                </a:solidFill>
              </a:endParaRPr>
            </a:p>
          </p:txBody>
        </p:sp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2440DCF6-5061-51BB-19CE-73B7A79CB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3938" y="4869652"/>
              <a:ext cx="1177561" cy="588781"/>
            </a:xfrm>
            <a:prstGeom prst="rect">
              <a:avLst/>
            </a:prstGeom>
          </p:spPr>
        </p:pic>
      </p:grpSp>
      <p:pic>
        <p:nvPicPr>
          <p:cNvPr id="67" name="Image 66">
            <a:extLst>
              <a:ext uri="{FF2B5EF4-FFF2-40B4-BE49-F238E27FC236}">
                <a16:creationId xmlns:a16="http://schemas.microsoft.com/office/drawing/2014/main" id="{09BCE2F7-DCA2-CC24-062E-52E62E89E7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4" y="181005"/>
            <a:ext cx="3714243" cy="1203414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54D9EB10-92D1-1CAB-B6B7-9F899B1439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296" y="2848365"/>
            <a:ext cx="673459" cy="673459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B523FA35-7327-0FF2-DA75-52E81365700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08" y="1589012"/>
            <a:ext cx="1372355" cy="642527"/>
          </a:xfrm>
          <a:prstGeom prst="rect">
            <a:avLst/>
          </a:prstGeom>
        </p:spPr>
      </p:pic>
      <p:pic>
        <p:nvPicPr>
          <p:cNvPr id="70" name="Image 69" descr="Une image contenant texte, signe, graphiques vectoriels&#10;&#10;Description générée automatiquement">
            <a:extLst>
              <a:ext uri="{FF2B5EF4-FFF2-40B4-BE49-F238E27FC236}">
                <a16:creationId xmlns:a16="http://schemas.microsoft.com/office/drawing/2014/main" id="{02945AA9-F03B-BA1A-75B7-3D29A9E0C0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81755" y="4951779"/>
            <a:ext cx="1043014" cy="697516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81958D72-E920-051B-224D-03704D21B7B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73" y="3920860"/>
            <a:ext cx="1162034" cy="549103"/>
          </a:xfrm>
          <a:prstGeom prst="rect">
            <a:avLst/>
          </a:prstGeom>
        </p:spPr>
      </p:pic>
      <p:sp>
        <p:nvSpPr>
          <p:cNvPr id="72" name="Espace réservé du pied de page 10">
            <a:extLst>
              <a:ext uri="{FF2B5EF4-FFF2-40B4-BE49-F238E27FC236}">
                <a16:creationId xmlns:a16="http://schemas.microsoft.com/office/drawing/2014/main" id="{DF55D0F1-B0B7-F6F5-6DD1-CD2580044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7874" y="5894878"/>
            <a:ext cx="3086100" cy="365125"/>
          </a:xfrm>
        </p:spPr>
        <p:txBody>
          <a:bodyPr/>
          <a:lstStyle/>
          <a:p>
            <a:r>
              <a:rPr lang="fr-FR" spc="5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www.conectus.fr</a:t>
            </a:r>
            <a:endParaRPr lang="fr-FR" spc="5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60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36F9F081-8D1D-44B6-9AA6-66E33A0F3C0C}"/>
              </a:ext>
            </a:extLst>
          </p:cNvPr>
          <p:cNvSpPr txBox="1">
            <a:spLocks/>
          </p:cNvSpPr>
          <p:nvPr/>
        </p:nvSpPr>
        <p:spPr>
          <a:xfrm>
            <a:off x="773544" y="352436"/>
            <a:ext cx="8279020" cy="10878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4400" dirty="0"/>
              <a:t>Vos contacts :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FEE680F0-022F-4A24-8CA6-6200C39CA3A8}"/>
              </a:ext>
            </a:extLst>
          </p:cNvPr>
          <p:cNvSpPr txBox="1">
            <a:spLocks/>
          </p:cNvSpPr>
          <p:nvPr/>
        </p:nvSpPr>
        <p:spPr>
          <a:xfrm>
            <a:off x="825863" y="2376475"/>
            <a:ext cx="4196783" cy="14139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4000"/>
              <a:buFontTx/>
              <a:buBlip>
                <a:blip r:embed="rId2"/>
              </a:buBlip>
              <a:defRPr sz="1800" kern="1200">
                <a:solidFill>
                  <a:srgbClr val="004F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5625" indent="-2079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004F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F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F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F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600" dirty="0"/>
          </a:p>
          <a:p>
            <a:r>
              <a:rPr lang="fr-FR" sz="1600" dirty="0"/>
              <a:t>Elliot CHRIST, Business </a:t>
            </a:r>
            <a:r>
              <a:rPr lang="fr-FR" sz="1600" dirty="0" err="1"/>
              <a:t>Officer</a:t>
            </a:r>
            <a:endParaRPr lang="fr-FR" sz="1600" dirty="0"/>
          </a:p>
          <a:p>
            <a:r>
              <a:rPr lang="fr-FR" sz="1600" dirty="0">
                <a:solidFill>
                  <a:schemeClr val="accent1"/>
                </a:solidFill>
              </a:rPr>
              <a:t>elliot.christ@satt.conectus.fr</a:t>
            </a:r>
          </a:p>
          <a:p>
            <a:r>
              <a:rPr lang="fr-FR" sz="1600" dirty="0"/>
              <a:t>06 76 66 86 70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9EA5BAEB-8E7F-4F86-BE1D-A644057B1288}"/>
              </a:ext>
            </a:extLst>
          </p:cNvPr>
          <p:cNvSpPr txBox="1">
            <a:spLocks/>
          </p:cNvSpPr>
          <p:nvPr/>
        </p:nvSpPr>
        <p:spPr>
          <a:xfrm>
            <a:off x="4477008" y="2343113"/>
            <a:ext cx="5618462" cy="1413987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accent1"/>
              </a:solidFill>
            </a:endParaRPr>
          </a:p>
          <a:p>
            <a:r>
              <a:rPr lang="fr-FR" dirty="0">
                <a:solidFill>
                  <a:srgbClr val="004F7C"/>
                </a:solidFill>
              </a:rPr>
              <a:t>Fabienne MATHON, </a:t>
            </a:r>
            <a:r>
              <a:rPr lang="fr-FR" dirty="0" err="1">
                <a:solidFill>
                  <a:srgbClr val="004F7C"/>
                </a:solidFill>
              </a:rPr>
              <a:t>Investment</a:t>
            </a:r>
            <a:r>
              <a:rPr lang="fr-FR" dirty="0">
                <a:solidFill>
                  <a:srgbClr val="004F7C"/>
                </a:solidFill>
              </a:rPr>
              <a:t> </a:t>
            </a:r>
            <a:r>
              <a:rPr lang="fr-FR" dirty="0" err="1">
                <a:solidFill>
                  <a:srgbClr val="004F7C"/>
                </a:solidFill>
              </a:rPr>
              <a:t>Director</a:t>
            </a:r>
            <a:r>
              <a:rPr lang="fr-FR" dirty="0">
                <a:solidFill>
                  <a:srgbClr val="004F7C"/>
                </a:solidFill>
              </a:rPr>
              <a:t> – </a:t>
            </a:r>
            <a:r>
              <a:rPr lang="fr-FR" dirty="0" err="1">
                <a:solidFill>
                  <a:srgbClr val="004F7C"/>
                </a:solidFill>
              </a:rPr>
              <a:t>Healthcare</a:t>
            </a:r>
            <a:endParaRPr lang="fr-FR" dirty="0">
              <a:solidFill>
                <a:srgbClr val="004F7C"/>
              </a:solidFill>
            </a:endParaRPr>
          </a:p>
          <a:p>
            <a:r>
              <a:rPr lang="fr-FR" dirty="0">
                <a:solidFill>
                  <a:schemeClr val="accent1"/>
                </a:solidFill>
              </a:rPr>
              <a:t>fabienne.mathon@satt.conectus.fr</a:t>
            </a:r>
          </a:p>
          <a:p>
            <a:r>
              <a:rPr lang="fr-FR" dirty="0">
                <a:solidFill>
                  <a:srgbClr val="004F7C"/>
                </a:solidFill>
              </a:rPr>
              <a:t>06 03 49 23 82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AD34E390-7FD8-4297-9236-9CA3AF7BDFE5}"/>
              </a:ext>
            </a:extLst>
          </p:cNvPr>
          <p:cNvSpPr txBox="1">
            <a:spLocks/>
          </p:cNvSpPr>
          <p:nvPr/>
        </p:nvSpPr>
        <p:spPr>
          <a:xfrm>
            <a:off x="825862" y="5439146"/>
            <a:ext cx="4196783" cy="11652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4000"/>
              <a:buFontTx/>
              <a:buBlip>
                <a:blip r:embed="rId2"/>
              </a:buBlip>
              <a:defRPr sz="1800" kern="1200">
                <a:solidFill>
                  <a:srgbClr val="004F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5625" indent="-2079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004F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F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F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F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dirty="0"/>
              <a:t>Gilles HERISSON – Chargé d’affaires</a:t>
            </a:r>
          </a:p>
          <a:p>
            <a:pPr marL="0" indent="0">
              <a:buNone/>
            </a:pPr>
            <a:r>
              <a:rPr lang="fr-FR" sz="1600" dirty="0">
                <a:hlinkClick r:id="rId3"/>
              </a:rPr>
              <a:t>gilles.herisson@alsace.cnrs.fr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03 88 10 68 77</a:t>
            </a:r>
          </a:p>
          <a:p>
            <a:pPr marL="0" indent="0">
              <a:buNone/>
            </a:pPr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EE93C06-567B-410E-A9AA-38615E1B7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933" y="1440266"/>
            <a:ext cx="3714243" cy="120341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8E934EB-4671-42C8-A72B-D659EA19F9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93" y="3985054"/>
            <a:ext cx="1285086" cy="1285086"/>
          </a:xfrm>
          <a:prstGeom prst="rect">
            <a:avLst/>
          </a:prstGeom>
        </p:spPr>
      </p:pic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76E600BF-1E57-46FD-803E-6FAD74DC6117}"/>
              </a:ext>
            </a:extLst>
          </p:cNvPr>
          <p:cNvSpPr txBox="1">
            <a:spLocks/>
          </p:cNvSpPr>
          <p:nvPr/>
        </p:nvSpPr>
        <p:spPr>
          <a:xfrm>
            <a:off x="4913054" y="5405784"/>
            <a:ext cx="4196783" cy="11652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4000"/>
              <a:buFontTx/>
              <a:buBlip>
                <a:blip r:embed="rId2"/>
              </a:buBlip>
              <a:defRPr sz="1800" kern="1200">
                <a:solidFill>
                  <a:srgbClr val="004F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5625" indent="-2079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004F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F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F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F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dirty="0"/>
              <a:t>Amélie LEICK – Chargée de valorisation</a:t>
            </a:r>
          </a:p>
          <a:p>
            <a:pPr marL="0" indent="0">
              <a:buNone/>
            </a:pPr>
            <a:r>
              <a:rPr lang="fr-FR" sz="1600" dirty="0">
                <a:hlinkClick r:id="rId6"/>
              </a:rPr>
              <a:t>amelie.leick@alsace.cnrs.fr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03 88 10 67 19</a:t>
            </a:r>
          </a:p>
          <a:p>
            <a:pPr marL="0" indent="0">
              <a:buNone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69031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2B1B5C-02BC-4A13-8902-1B6E5F57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012E62-7865-44B4-BAA8-D85193020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C98FBA-A9EB-4F51-85CA-7DE220170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54"/>
          <a:stretch/>
        </p:blipFill>
        <p:spPr>
          <a:xfrm>
            <a:off x="58723" y="34488"/>
            <a:ext cx="9274002" cy="63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0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Espace réservé du texte 5">
            <a:extLst>
              <a:ext uri="{FF2B5EF4-FFF2-40B4-BE49-F238E27FC236}">
                <a16:creationId xmlns:a16="http://schemas.microsoft.com/office/drawing/2014/main" id="{4C269DC7-9EE5-B7A3-7088-071ED14A1331}"/>
              </a:ext>
            </a:extLst>
          </p:cNvPr>
          <p:cNvSpPr txBox="1">
            <a:spLocks/>
          </p:cNvSpPr>
          <p:nvPr/>
        </p:nvSpPr>
        <p:spPr>
          <a:xfrm>
            <a:off x="1089397" y="771061"/>
            <a:ext cx="6602139" cy="7970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kern="1200" baseline="0">
                <a:solidFill>
                  <a:srgbClr val="004F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rgbClr val="004F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 équipe pleine </a:t>
            </a:r>
            <a: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d’expertises !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DC3FAEA7-232C-7BC3-7280-39CA389CAE3B}"/>
              </a:ext>
            </a:extLst>
          </p:cNvPr>
          <p:cNvGrpSpPr/>
          <p:nvPr/>
        </p:nvGrpSpPr>
        <p:grpSpPr>
          <a:xfrm>
            <a:off x="2917681" y="1789088"/>
            <a:ext cx="1965444" cy="3336663"/>
            <a:chOff x="2589335" y="1173791"/>
            <a:chExt cx="1965444" cy="3336663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BF037A22-1952-7952-AEB8-DF84616B5129}"/>
                </a:ext>
              </a:extLst>
            </p:cNvPr>
            <p:cNvSpPr/>
            <p:nvPr/>
          </p:nvSpPr>
          <p:spPr>
            <a:xfrm>
              <a:off x="2589336" y="1173791"/>
              <a:ext cx="1951982" cy="3336663"/>
            </a:xfrm>
            <a:prstGeom prst="rect">
              <a:avLst/>
            </a:prstGeom>
            <a:solidFill>
              <a:srgbClr val="009FE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4F7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82E2D31B-26DE-48AF-EC3A-826BD29F1074}"/>
                </a:ext>
              </a:extLst>
            </p:cNvPr>
            <p:cNvSpPr txBox="1"/>
            <p:nvPr/>
          </p:nvSpPr>
          <p:spPr>
            <a:xfrm>
              <a:off x="2589335" y="1265347"/>
              <a:ext cx="1951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EXPERTISE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40F35D98-D9F9-494C-F6B2-605B1A6A1745}"/>
                </a:ext>
              </a:extLst>
            </p:cNvPr>
            <p:cNvSpPr txBox="1"/>
            <p:nvPr/>
          </p:nvSpPr>
          <p:spPr>
            <a:xfrm>
              <a:off x="2602796" y="1800623"/>
              <a:ext cx="195198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Investissement + accompagnement de projets innovants</a:t>
              </a:r>
            </a:p>
          </p:txBody>
        </p:sp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id="{AF0B23D4-34BE-016E-1859-D2BED60C7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134" y="2968266"/>
              <a:ext cx="1369107" cy="1369107"/>
            </a:xfrm>
            <a:prstGeom prst="rect">
              <a:avLst/>
            </a:prstGeom>
          </p:spPr>
        </p:pic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017B8600-9246-0AFC-8FB7-8B19F72A626A}"/>
              </a:ext>
            </a:extLst>
          </p:cNvPr>
          <p:cNvGrpSpPr/>
          <p:nvPr/>
        </p:nvGrpSpPr>
        <p:grpSpPr>
          <a:xfrm>
            <a:off x="699444" y="1789088"/>
            <a:ext cx="1978905" cy="3336663"/>
            <a:chOff x="237971" y="1173791"/>
            <a:chExt cx="1978905" cy="3336663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F0972A2-98A9-0FD9-2187-6355E0DA666B}"/>
                </a:ext>
              </a:extLst>
            </p:cNvPr>
            <p:cNvSpPr/>
            <p:nvPr/>
          </p:nvSpPr>
          <p:spPr>
            <a:xfrm>
              <a:off x="237972" y="1173791"/>
              <a:ext cx="1951982" cy="333666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9FE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4F7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AAE553B1-E361-1658-A69A-D79621BCF82C}"/>
                </a:ext>
              </a:extLst>
            </p:cNvPr>
            <p:cNvSpPr txBox="1"/>
            <p:nvPr/>
          </p:nvSpPr>
          <p:spPr>
            <a:xfrm>
              <a:off x="237971" y="1265347"/>
              <a:ext cx="1951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9FE3"/>
                  </a:solidFill>
                  <a:effectLst/>
                  <a:uLnTx/>
                  <a:uFillTx/>
                  <a:latin typeface="Arial"/>
                </a:rPr>
                <a:t>EXPERTISE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A3011B85-4959-4AF4-9A4E-F476801046A5}"/>
                </a:ext>
              </a:extLst>
            </p:cNvPr>
            <p:cNvSpPr txBox="1"/>
            <p:nvPr/>
          </p:nvSpPr>
          <p:spPr>
            <a:xfrm>
              <a:off x="264893" y="1800623"/>
              <a:ext cx="19519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9FE3"/>
                  </a:solidFill>
                  <a:effectLst/>
                  <a:uLnTx/>
                  <a:uFillTx/>
                  <a:latin typeface="Arial"/>
                </a:rPr>
                <a:t>Propriété intellectuelle</a:t>
              </a:r>
            </a:p>
          </p:txBody>
        </p:sp>
        <p:pic>
          <p:nvPicPr>
            <p:cNvPr id="141" name="Image 140">
              <a:extLst>
                <a:ext uri="{FF2B5EF4-FFF2-40B4-BE49-F238E27FC236}">
                  <a16:creationId xmlns:a16="http://schemas.microsoft.com/office/drawing/2014/main" id="{23A55E7E-1EBC-79F3-816B-05753178B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186" y="2753140"/>
              <a:ext cx="1559974" cy="1559974"/>
            </a:xfrm>
            <a:prstGeom prst="rect">
              <a:avLst/>
            </a:prstGeom>
          </p:spPr>
        </p:pic>
      </p:grpSp>
      <p:grpSp>
        <p:nvGrpSpPr>
          <p:cNvPr id="142" name="Groupe 141">
            <a:extLst>
              <a:ext uri="{FF2B5EF4-FFF2-40B4-BE49-F238E27FC236}">
                <a16:creationId xmlns:a16="http://schemas.microsoft.com/office/drawing/2014/main" id="{EB5BA649-FC0A-265D-9E0B-8FC03187A3C5}"/>
              </a:ext>
            </a:extLst>
          </p:cNvPr>
          <p:cNvGrpSpPr/>
          <p:nvPr/>
        </p:nvGrpSpPr>
        <p:grpSpPr>
          <a:xfrm>
            <a:off x="7354155" y="1790062"/>
            <a:ext cx="1965445" cy="3336663"/>
            <a:chOff x="6632330" y="1173791"/>
            <a:chExt cx="1965445" cy="3336663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FFBC2FB-8353-5014-1232-69C3061671DA}"/>
                </a:ext>
              </a:extLst>
            </p:cNvPr>
            <p:cNvSpPr/>
            <p:nvPr/>
          </p:nvSpPr>
          <p:spPr>
            <a:xfrm>
              <a:off x="6632331" y="1173791"/>
              <a:ext cx="1951982" cy="3336663"/>
            </a:xfrm>
            <a:prstGeom prst="rect">
              <a:avLst/>
            </a:prstGeom>
            <a:solidFill>
              <a:srgbClr val="009FE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4F7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01F81065-129E-5565-4BA9-B567254B341F}"/>
                </a:ext>
              </a:extLst>
            </p:cNvPr>
            <p:cNvSpPr txBox="1"/>
            <p:nvPr/>
          </p:nvSpPr>
          <p:spPr>
            <a:xfrm>
              <a:off x="6632330" y="1265347"/>
              <a:ext cx="1951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EXPERTISE</a:t>
              </a:r>
            </a:p>
          </p:txBody>
        </p:sp>
        <p:sp>
          <p:nvSpPr>
            <p:cNvPr id="145" name="ZoneTexte 144">
              <a:extLst>
                <a:ext uri="{FF2B5EF4-FFF2-40B4-BE49-F238E27FC236}">
                  <a16:creationId xmlns:a16="http://schemas.microsoft.com/office/drawing/2014/main" id="{F4C82A98-5231-6CE4-F210-D02048E13317}"/>
                </a:ext>
              </a:extLst>
            </p:cNvPr>
            <p:cNvSpPr txBox="1"/>
            <p:nvPr/>
          </p:nvSpPr>
          <p:spPr>
            <a:xfrm>
              <a:off x="6645792" y="1799649"/>
              <a:ext cx="19519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Business-Développement</a:t>
              </a:r>
            </a:p>
          </p:txBody>
        </p:sp>
        <p:pic>
          <p:nvPicPr>
            <p:cNvPr id="146" name="Image 145">
              <a:extLst>
                <a:ext uri="{FF2B5EF4-FFF2-40B4-BE49-F238E27FC236}">
                  <a16:creationId xmlns:a16="http://schemas.microsoft.com/office/drawing/2014/main" id="{BADFB913-3084-B36C-A7C9-248778029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5822" y="2863976"/>
              <a:ext cx="1419320" cy="1419320"/>
            </a:xfrm>
            <a:prstGeom prst="rect">
              <a:avLst/>
            </a:prstGeom>
          </p:spPr>
        </p:pic>
      </p:grpSp>
      <p:grpSp>
        <p:nvGrpSpPr>
          <p:cNvPr id="147" name="Groupe 146">
            <a:extLst>
              <a:ext uri="{FF2B5EF4-FFF2-40B4-BE49-F238E27FC236}">
                <a16:creationId xmlns:a16="http://schemas.microsoft.com/office/drawing/2014/main" id="{638C3DC7-0089-DD9D-6784-9E7681990A1B}"/>
              </a:ext>
            </a:extLst>
          </p:cNvPr>
          <p:cNvGrpSpPr/>
          <p:nvPr/>
        </p:nvGrpSpPr>
        <p:grpSpPr>
          <a:xfrm>
            <a:off x="5135918" y="1789088"/>
            <a:ext cx="1965444" cy="3336663"/>
            <a:chOff x="4583910" y="1173791"/>
            <a:chExt cx="1965444" cy="3336663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EC78749-5EAC-3DA0-73CB-302ED8775A95}"/>
                </a:ext>
              </a:extLst>
            </p:cNvPr>
            <p:cNvSpPr/>
            <p:nvPr/>
          </p:nvSpPr>
          <p:spPr>
            <a:xfrm>
              <a:off x="4583911" y="1173791"/>
              <a:ext cx="1951982" cy="333666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9FE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4F7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ZoneTexte 148">
              <a:extLst>
                <a:ext uri="{FF2B5EF4-FFF2-40B4-BE49-F238E27FC236}">
                  <a16:creationId xmlns:a16="http://schemas.microsoft.com/office/drawing/2014/main" id="{43F78345-5E98-1A19-F381-0943D18D4B01}"/>
                </a:ext>
              </a:extLst>
            </p:cNvPr>
            <p:cNvSpPr txBox="1"/>
            <p:nvPr/>
          </p:nvSpPr>
          <p:spPr>
            <a:xfrm>
              <a:off x="4583910" y="1265347"/>
              <a:ext cx="1951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9FE3"/>
                  </a:solidFill>
                  <a:effectLst/>
                  <a:uLnTx/>
                  <a:uFillTx/>
                  <a:latin typeface="Arial"/>
                </a:rPr>
                <a:t>EXPERTISE</a:t>
              </a:r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37C0101D-568A-1313-74E5-BA07AA56DD68}"/>
                </a:ext>
              </a:extLst>
            </p:cNvPr>
            <p:cNvSpPr txBox="1"/>
            <p:nvPr/>
          </p:nvSpPr>
          <p:spPr>
            <a:xfrm>
              <a:off x="4597371" y="1800623"/>
              <a:ext cx="1951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9FE3"/>
                  </a:solidFill>
                  <a:effectLst/>
                  <a:uLnTx/>
                  <a:uFillTx/>
                  <a:latin typeface="Arial"/>
                </a:rPr>
                <a:t>Juridique</a:t>
              </a:r>
            </a:p>
          </p:txBody>
        </p:sp>
        <p:pic>
          <p:nvPicPr>
            <p:cNvPr id="151" name="Image 150">
              <a:extLst>
                <a:ext uri="{FF2B5EF4-FFF2-40B4-BE49-F238E27FC236}">
                  <a16:creationId xmlns:a16="http://schemas.microsoft.com/office/drawing/2014/main" id="{B3F510F2-55DC-3854-29F3-699212D97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3960" y="2888066"/>
              <a:ext cx="1489063" cy="1489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216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3D88CA4-E90B-FB47-6733-5FCBB22ED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28" y="277380"/>
            <a:ext cx="88487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3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76F2D9C-A44C-B3A2-ECBB-7EC61B3A5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5" y="228455"/>
            <a:ext cx="88773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609A0F-7C03-4A94-92E4-25354E85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SPV / CNRS Innovation 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15A5B56F-6837-45B7-9E0C-D3A038701F85}"/>
              </a:ext>
            </a:extLst>
          </p:cNvPr>
          <p:cNvSpPr txBox="1">
            <a:spLocks/>
          </p:cNvSpPr>
          <p:nvPr/>
        </p:nvSpPr>
        <p:spPr>
          <a:xfrm>
            <a:off x="697157" y="1930400"/>
            <a:ext cx="11494843" cy="42395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b="1" dirty="0">
                <a:solidFill>
                  <a:schemeClr val="accent2"/>
                </a:solidFill>
              </a:rPr>
              <a:t>CNRS Délégation Alsace / Service Partenariat et Valorisation :</a:t>
            </a:r>
          </a:p>
          <a:p>
            <a:pPr>
              <a:buFontTx/>
              <a:buChar char="-"/>
            </a:pPr>
            <a:r>
              <a:rPr lang="fr-FR" dirty="0"/>
              <a:t>1.- aide à la constitution des déclarations d’invention (brevets et/ou savoir-faire) </a:t>
            </a:r>
            <a:br>
              <a:rPr lang="fr-FR" dirty="0"/>
            </a:br>
            <a:r>
              <a:rPr lang="fr-FR" dirty="0"/>
              <a:t>     ou logiciels, bases de données.</a:t>
            </a:r>
            <a:br>
              <a:rPr lang="fr-FR" dirty="0"/>
            </a:br>
            <a:r>
              <a:rPr lang="fr-FR" dirty="0"/>
              <a:t>2.- conseils sur les projets de valorisation.</a:t>
            </a:r>
            <a:br>
              <a:rPr lang="fr-FR" dirty="0"/>
            </a:br>
            <a:r>
              <a:rPr lang="fr-FR" dirty="0"/>
              <a:t>3.- suivi des projets pré-maturation (en lien avec les Instituts CNRS, la SATT et CNRS Innovation).</a:t>
            </a:r>
            <a:br>
              <a:rPr lang="fr-FR" dirty="0"/>
            </a:br>
            <a:r>
              <a:rPr lang="fr-FR" dirty="0"/>
              <a:t>4.- accompagnement des projets de création d’entreprise (dispositif Allègre).</a:t>
            </a:r>
            <a:br>
              <a:rPr lang="fr-FR" dirty="0"/>
            </a:br>
            <a:endParaRPr lang="fr-FR" dirty="0"/>
          </a:p>
          <a:p>
            <a:pPr marL="0" indent="0">
              <a:buFont typeface="Wingdings 3" charset="2"/>
              <a:buNone/>
            </a:pPr>
            <a:r>
              <a:rPr lang="fr-FR" b="1" dirty="0">
                <a:solidFill>
                  <a:schemeClr val="accent2"/>
                </a:solidFill>
              </a:rPr>
              <a:t>CNRS Innovation : une filiale du CNRS</a:t>
            </a:r>
            <a:r>
              <a:rPr lang="fr-FR" dirty="0"/>
              <a:t>, créée en 1992.</a:t>
            </a:r>
          </a:p>
          <a:p>
            <a:pPr marL="400050" lvl="1" indent="0">
              <a:buNone/>
            </a:pPr>
            <a:r>
              <a:rPr lang="fr-FR" sz="1800" dirty="0"/>
              <a:t>1.- protection intellectuelle des inventions ;</a:t>
            </a:r>
            <a:br>
              <a:rPr lang="fr-FR" sz="1800" dirty="0"/>
            </a:br>
            <a:r>
              <a:rPr lang="fr-FR" sz="1800" dirty="0"/>
              <a:t>2.- pré-maturation des projets ;</a:t>
            </a:r>
            <a:br>
              <a:rPr lang="fr-FR" sz="1800" dirty="0"/>
            </a:br>
            <a:r>
              <a:rPr lang="fr-FR" sz="1800" dirty="0"/>
              <a:t>3.- accompagnement à la création de start-up (RISE).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174D366-B0CD-4E90-B505-F44004EC17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" t="26799" r="10535" b="25664"/>
          <a:stretch/>
        </p:blipFill>
        <p:spPr>
          <a:xfrm>
            <a:off x="9748231" y="5109199"/>
            <a:ext cx="1913267" cy="73579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1CDBFC3-D3A0-4F33-B94E-A9DE70821A31}"/>
              </a:ext>
            </a:extLst>
          </p:cNvPr>
          <p:cNvSpPr txBox="1"/>
          <p:nvPr/>
        </p:nvSpPr>
        <p:spPr>
          <a:xfrm>
            <a:off x="9943574" y="625315"/>
            <a:ext cx="21804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Contact :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>amelie.leick@cnrs.fr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491D6C4-CE4D-4B71-8CEA-0AAB3182A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42" y="242195"/>
            <a:ext cx="1386012" cy="13860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DC938E7-B7C2-496B-829A-FB7BF25234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97" y="4164479"/>
            <a:ext cx="831034" cy="83103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EBA5E27-89DF-42ED-B146-759AE73380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516" y="4164479"/>
            <a:ext cx="1774982" cy="83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0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e la date 3">
            <a:extLst>
              <a:ext uri="{FF2B5EF4-FFF2-40B4-BE49-F238E27FC236}">
                <a16:creationId xmlns:a16="http://schemas.microsoft.com/office/drawing/2014/main" id="{8BA8BF0A-1C2C-46D9-9178-921B3C1F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893" y="6349608"/>
            <a:ext cx="1870364" cy="365125"/>
          </a:xfrm>
        </p:spPr>
        <p:txBody>
          <a:bodyPr/>
          <a:lstStyle/>
          <a:p>
            <a:fld id="{3EAE9232-6F1B-4897-8848-76E9D8065CEE}" type="datetime1">
              <a:rPr lang="fr-FR" smtClean="0">
                <a:solidFill>
                  <a:srgbClr val="FFFFFF"/>
                </a:solidFill>
              </a:rPr>
              <a:pPr/>
              <a:t>08/12/2022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1" name="Espace réservé du numéro de diapositive 4">
            <a:extLst>
              <a:ext uri="{FF2B5EF4-FFF2-40B4-BE49-F238E27FC236}">
                <a16:creationId xmlns:a16="http://schemas.microsoft.com/office/drawing/2014/main" id="{D8E94A25-E54D-437B-895E-5EC747225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3259" y="6356350"/>
            <a:ext cx="2057400" cy="365125"/>
          </a:xfrm>
        </p:spPr>
        <p:txBody>
          <a:bodyPr/>
          <a:lstStyle/>
          <a:p>
            <a:fld id="{9E4BFC55-D278-4FBC-AC58-B04DCBDEE512}" type="slidenum">
              <a:rPr lang="fr-FR" smtClean="0">
                <a:solidFill>
                  <a:srgbClr val="FFFFFF"/>
                </a:solidFill>
              </a:rPr>
              <a:pPr/>
              <a:t>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085F2417-A4BF-4FF2-BB13-4B843619067B}"/>
              </a:ext>
            </a:extLst>
          </p:cNvPr>
          <p:cNvSpPr txBox="1">
            <a:spLocks/>
          </p:cNvSpPr>
          <p:nvPr/>
        </p:nvSpPr>
        <p:spPr>
          <a:xfrm>
            <a:off x="607528" y="152833"/>
            <a:ext cx="7399685" cy="79707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9FE3"/>
                </a:solidFill>
              </a:rPr>
              <a:t>Le transfert de technologies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009FE3"/>
              </a:solidFill>
            </a:endParaRP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631A828F-94A9-4CDC-9E8E-7B5A50666FEC}"/>
              </a:ext>
            </a:extLst>
          </p:cNvPr>
          <p:cNvGrpSpPr/>
          <p:nvPr/>
        </p:nvGrpSpPr>
        <p:grpSpPr>
          <a:xfrm>
            <a:off x="317246" y="551371"/>
            <a:ext cx="8932261" cy="5682996"/>
            <a:chOff x="756413" y="949911"/>
            <a:chExt cx="8137920" cy="5150821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38227FB5-0A16-4CD3-A341-143F2A2A1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413" y="949911"/>
              <a:ext cx="7551374" cy="5133526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A2E0CDF-B99C-480D-B56F-8DEA369B37C1}"/>
                </a:ext>
              </a:extLst>
            </p:cNvPr>
            <p:cNvSpPr/>
            <p:nvPr/>
          </p:nvSpPr>
          <p:spPr>
            <a:xfrm>
              <a:off x="6302658" y="1236124"/>
              <a:ext cx="1528779" cy="1186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5C6B4DCF-AB20-4F59-BD90-543EA4288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1489" y="1225900"/>
              <a:ext cx="983213" cy="576767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A093FA4-E93A-43E9-B19E-E4C110E217BF}"/>
                </a:ext>
              </a:extLst>
            </p:cNvPr>
            <p:cNvSpPr/>
            <p:nvPr/>
          </p:nvSpPr>
          <p:spPr>
            <a:xfrm>
              <a:off x="7209667" y="4505403"/>
              <a:ext cx="1684666" cy="1391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34D3E726-E7BD-4C77-BFB4-E29F61217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9668" y="4312634"/>
              <a:ext cx="983213" cy="576767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FC60AC5-D64B-4C1E-9674-5ED1FCF94800}"/>
                </a:ext>
              </a:extLst>
            </p:cNvPr>
            <p:cNvSpPr/>
            <p:nvPr/>
          </p:nvSpPr>
          <p:spPr>
            <a:xfrm>
              <a:off x="4364866" y="5105453"/>
              <a:ext cx="1601260" cy="995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903C1406-15AA-4612-B983-B6EBCCB31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6856" y="5437953"/>
              <a:ext cx="983213" cy="576767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BCE2376-EB06-47CE-ACB0-CB077A07D2ED}"/>
                </a:ext>
              </a:extLst>
            </p:cNvPr>
            <p:cNvSpPr/>
            <p:nvPr/>
          </p:nvSpPr>
          <p:spPr>
            <a:xfrm>
              <a:off x="7209667" y="2687233"/>
              <a:ext cx="1416246" cy="1391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163E8095-248F-4748-9737-B11325114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9667" y="2920279"/>
              <a:ext cx="983213" cy="576767"/>
            </a:xfrm>
            <a:prstGeom prst="rect">
              <a:avLst/>
            </a:prstGeom>
          </p:spPr>
        </p:pic>
      </p:grpSp>
      <p:pic>
        <p:nvPicPr>
          <p:cNvPr id="43" name="Image 42">
            <a:extLst>
              <a:ext uri="{FF2B5EF4-FFF2-40B4-BE49-F238E27FC236}">
                <a16:creationId xmlns:a16="http://schemas.microsoft.com/office/drawing/2014/main" id="{8BA34A32-D0BA-436F-BB1C-D41DED462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323" y="885893"/>
            <a:ext cx="576321" cy="576321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D9F7A4BB-B820-4F95-8BAE-F1796811F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48" y="671756"/>
            <a:ext cx="713610" cy="71361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3057A66D-3987-46BF-91F9-8EDD34E12F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" t="26799" r="10535" b="25664"/>
          <a:stretch/>
        </p:blipFill>
        <p:spPr>
          <a:xfrm>
            <a:off x="8518663" y="2840910"/>
            <a:ext cx="998571" cy="384025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0BF2D041-3FEB-4EE1-A619-55D082EDB7F7}"/>
              </a:ext>
            </a:extLst>
          </p:cNvPr>
          <p:cNvSpPr txBox="1"/>
          <p:nvPr/>
        </p:nvSpPr>
        <p:spPr>
          <a:xfrm>
            <a:off x="5261666" y="1957357"/>
            <a:ext cx="262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solidFill>
                  <a:schemeClr val="accent1">
                    <a:lumMod val="75000"/>
                  </a:schemeClr>
                </a:solidFill>
              </a:rPr>
              <a:t>Prématuration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CNRS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30CE07B8-0BE0-4CC3-8680-7DA8E1AE7C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" t="26799" r="10535" b="25664"/>
          <a:stretch/>
        </p:blipFill>
        <p:spPr>
          <a:xfrm>
            <a:off x="5220083" y="5629277"/>
            <a:ext cx="998571" cy="384025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20050FD0-07D1-492A-BA1A-27E862431B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13" y="830275"/>
            <a:ext cx="1210250" cy="636358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1AD707D6-3E7E-4F65-8BC2-EBDE512FC6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0" b="18063"/>
          <a:stretch/>
        </p:blipFill>
        <p:spPr>
          <a:xfrm>
            <a:off x="261316" y="4897883"/>
            <a:ext cx="950051" cy="597644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10DC3E3-5920-493E-9155-166BD6E45F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58" y="5136190"/>
            <a:ext cx="1079184" cy="649751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2672F705-BAFB-4A41-89A3-45ADA8F42F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8" y="5629277"/>
            <a:ext cx="1079184" cy="42743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B190DB91-9BF9-471F-B0FE-056FE348F5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8" y="3398074"/>
            <a:ext cx="1372355" cy="642527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C11BA743-CC78-4231-B363-0D6EDCB2F314}"/>
              </a:ext>
            </a:extLst>
          </p:cNvPr>
          <p:cNvSpPr txBox="1"/>
          <p:nvPr/>
        </p:nvSpPr>
        <p:spPr>
          <a:xfrm>
            <a:off x="626217" y="6095587"/>
            <a:ext cx="2238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+autres partenaires</a:t>
            </a:r>
          </a:p>
        </p:txBody>
      </p:sp>
    </p:spTree>
    <p:extLst>
      <p:ext uri="{BB962C8B-B14F-4D97-AF65-F5344CB8AC3E}">
        <p14:creationId xmlns:p14="http://schemas.microsoft.com/office/powerpoint/2010/main" val="412772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e la date 1">
            <a:extLst>
              <a:ext uri="{FF2B5EF4-FFF2-40B4-BE49-F238E27FC236}">
                <a16:creationId xmlns:a16="http://schemas.microsoft.com/office/drawing/2014/main" id="{21C10F80-795F-40A6-99FF-B2981B69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893" y="6349608"/>
            <a:ext cx="1870364" cy="365125"/>
          </a:xfrm>
        </p:spPr>
        <p:txBody>
          <a:bodyPr/>
          <a:lstStyle/>
          <a:p>
            <a:fld id="{53B3468E-5D94-4042-A9D6-69CB435AEC62}" type="datetime1">
              <a:rPr lang="fr-FR" smtClean="0"/>
              <a:t>08/12/2022</a:t>
            </a:fld>
            <a:endParaRPr lang="fr-FR" dirty="0"/>
          </a:p>
        </p:txBody>
      </p:sp>
      <p:sp>
        <p:nvSpPr>
          <p:cNvPr id="26" name="Espace réservé du pied de page 2">
            <a:extLst>
              <a:ext uri="{FF2B5EF4-FFF2-40B4-BE49-F238E27FC236}">
                <a16:creationId xmlns:a16="http://schemas.microsoft.com/office/drawing/2014/main" id="{A12CAD19-388D-436E-B981-6DA661B1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fr-FR" spc="5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www.conectus.fr</a:t>
            </a:r>
            <a:endParaRPr lang="fr-FR" spc="5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space réservé du numéro de diapositive 3">
            <a:extLst>
              <a:ext uri="{FF2B5EF4-FFF2-40B4-BE49-F238E27FC236}">
                <a16:creationId xmlns:a16="http://schemas.microsoft.com/office/drawing/2014/main" id="{3AF1C067-C124-4B7F-89B5-CF4B697B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3259" y="6356350"/>
            <a:ext cx="2057400" cy="365125"/>
          </a:xfrm>
        </p:spPr>
        <p:txBody>
          <a:bodyPr/>
          <a:lstStyle/>
          <a:p>
            <a:fld id="{9E4BFC55-D278-4FBC-AC58-B04DCBDEE51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56F18D16-0D4A-44CE-82D2-F48E4F0B64C8}"/>
              </a:ext>
            </a:extLst>
          </p:cNvPr>
          <p:cNvSpPr txBox="1">
            <a:spLocks/>
          </p:cNvSpPr>
          <p:nvPr/>
        </p:nvSpPr>
        <p:spPr>
          <a:xfrm>
            <a:off x="291120" y="127646"/>
            <a:ext cx="6602139" cy="79707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9FE3"/>
                </a:solidFill>
              </a:rPr>
              <a:t>Le devenir d’une invention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F87CA9C2-9E22-453F-9DEE-CD996CC98866}"/>
              </a:ext>
            </a:extLst>
          </p:cNvPr>
          <p:cNvSpPr txBox="1">
            <a:spLocks/>
          </p:cNvSpPr>
          <p:nvPr/>
        </p:nvSpPr>
        <p:spPr>
          <a:xfrm>
            <a:off x="342674" y="706718"/>
            <a:ext cx="8279020" cy="39761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1600" dirty="0">
                <a:solidFill>
                  <a:srgbClr val="0070C0"/>
                </a:solidFill>
              </a:rPr>
              <a:t>Fin d’un Projet (subvention, collaboration de recherche,…)</a:t>
            </a:r>
          </a:p>
          <a:p>
            <a:pPr marL="0" indent="0" algn="ctr">
              <a:buFont typeface="Wingdings 3" charset="2"/>
              <a:buNone/>
            </a:pPr>
            <a:endParaRPr lang="fr-FR" sz="1600" dirty="0"/>
          </a:p>
          <a:p>
            <a:pPr marL="0" indent="0" algn="ctr">
              <a:buFont typeface="Wingdings 3" charset="2"/>
              <a:buNone/>
            </a:pPr>
            <a:r>
              <a:rPr lang="fr-FR" sz="1600" dirty="0">
                <a:solidFill>
                  <a:srgbClr val="0070C0"/>
                </a:solidFill>
              </a:rPr>
              <a:t>Une valorisation vous paraît possible? OUI</a:t>
            </a:r>
          </a:p>
          <a:p>
            <a:pPr marL="0" indent="0" algn="ctr">
              <a:buFont typeface="Wingdings 3" charset="2"/>
              <a:buNone/>
            </a:pPr>
            <a:endParaRPr lang="fr-FR" sz="1600" dirty="0"/>
          </a:p>
          <a:p>
            <a:pPr marL="0" indent="0" algn="ctr">
              <a:buNone/>
            </a:pPr>
            <a:r>
              <a:rPr lang="fr-FR" sz="1600" dirty="0">
                <a:solidFill>
                  <a:srgbClr val="0070C0"/>
                </a:solidFill>
              </a:rPr>
              <a:t>Prise de contact</a:t>
            </a:r>
          </a:p>
          <a:p>
            <a:pPr marL="0" indent="0" algn="ctr">
              <a:buFont typeface="Wingdings 3" charset="2"/>
              <a:buNone/>
            </a:pPr>
            <a:r>
              <a:rPr lang="fr-FR" sz="1600" dirty="0">
                <a:solidFill>
                  <a:srgbClr val="0070C0"/>
                </a:solidFill>
              </a:rPr>
              <a:t>DI</a:t>
            </a:r>
          </a:p>
          <a:p>
            <a:pPr marL="0" indent="0" algn="ctr">
              <a:buFont typeface="Wingdings 3" charset="2"/>
              <a:buNone/>
            </a:pPr>
            <a:endParaRPr lang="fr-FR" sz="1600" dirty="0"/>
          </a:p>
          <a:p>
            <a:pPr marL="0" indent="0" algn="ctr">
              <a:buFont typeface="Wingdings 3" charset="2"/>
              <a:buNone/>
            </a:pPr>
            <a:endParaRPr lang="fr-FR" sz="1600" dirty="0"/>
          </a:p>
          <a:p>
            <a:pPr marL="0" indent="0" algn="ctr">
              <a:buNone/>
            </a:pPr>
            <a:r>
              <a:rPr lang="fr-FR" sz="1600" dirty="0">
                <a:solidFill>
                  <a:srgbClr val="0070C0"/>
                </a:solidFill>
              </a:rPr>
              <a:t>Concertation - CPIV</a:t>
            </a:r>
          </a:p>
          <a:p>
            <a:pPr marL="0" indent="0" algn="ctr">
              <a:buNone/>
            </a:pPr>
            <a:r>
              <a:rPr lang="fr-FR" sz="1600" dirty="0">
                <a:solidFill>
                  <a:srgbClr val="0070C0"/>
                </a:solidFill>
              </a:rPr>
              <a:t>Evaluation de la Propriété intellectuelle et du marché</a:t>
            </a:r>
          </a:p>
          <a:p>
            <a:pPr marL="0" indent="0">
              <a:buFont typeface="Wingdings 3" charset="2"/>
              <a:buNone/>
            </a:pPr>
            <a:r>
              <a:rPr lang="fr-FR" sz="1600" dirty="0"/>
              <a:t>	</a:t>
            </a:r>
          </a:p>
          <a:p>
            <a:pPr marL="0" indent="0" algn="ctr">
              <a:buFont typeface="Wingdings 3" charset="2"/>
              <a:buNone/>
            </a:pPr>
            <a:endParaRPr lang="fr-FR" sz="1600" dirty="0"/>
          </a:p>
          <a:p>
            <a:pPr marL="0" indent="0" algn="ctr">
              <a:buFont typeface="Wingdings 3" charset="2"/>
              <a:buNone/>
            </a:pPr>
            <a:endParaRPr lang="fr-FR" sz="1600" dirty="0"/>
          </a:p>
          <a:p>
            <a:pPr marL="0" indent="0" algn="ctr">
              <a:buFont typeface="Wingdings 3" charset="2"/>
              <a:buNone/>
            </a:pPr>
            <a:endParaRPr lang="fr-FR" sz="1600" dirty="0"/>
          </a:p>
          <a:p>
            <a:pPr marL="0" indent="0" algn="ctr">
              <a:buFont typeface="Wingdings 3" charset="2"/>
              <a:buNone/>
            </a:pPr>
            <a:r>
              <a:rPr lang="fr-FR" sz="1600" dirty="0">
                <a:solidFill>
                  <a:srgbClr val="0070C0"/>
                </a:solidFill>
              </a:rPr>
              <a:t>Transfert</a:t>
            </a:r>
          </a:p>
          <a:p>
            <a:pPr marL="0" indent="0" algn="ctr">
              <a:buFont typeface="Wingdings 3" charset="2"/>
              <a:buNone/>
            </a:pPr>
            <a:endParaRPr lang="fr-FR" dirty="0"/>
          </a:p>
          <a:p>
            <a:pPr marL="0" indent="0" algn="ctr">
              <a:buFont typeface="Wingdings 3" charset="2"/>
              <a:buNone/>
            </a:pPr>
            <a:endParaRPr lang="fr-FR" dirty="0"/>
          </a:p>
          <a:p>
            <a:pPr marL="0" indent="0" algn="ctr">
              <a:buFont typeface="Wingdings 3" charset="2"/>
              <a:buNone/>
            </a:pPr>
            <a:endParaRPr lang="fr-FR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CFCA150C-D59E-463A-BF49-0EDCB5B03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0" y="3442128"/>
            <a:ext cx="2340009" cy="5221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4318C06-7775-4841-99A2-D1F086069E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" t="26799" r="10535" b="25664"/>
          <a:stretch/>
        </p:blipFill>
        <p:spPr>
          <a:xfrm>
            <a:off x="7476266" y="3299203"/>
            <a:ext cx="2057400" cy="79122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B9C1054-FCDF-43DA-83E4-409312E52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05" y="3364952"/>
            <a:ext cx="638661" cy="638661"/>
          </a:xfrm>
          <a:prstGeom prst="rect">
            <a:avLst/>
          </a:prstGeom>
        </p:spPr>
      </p:pic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85F9DC2F-F386-40E1-930F-441DE77AF9EE}"/>
              </a:ext>
            </a:extLst>
          </p:cNvPr>
          <p:cNvCxnSpPr/>
          <p:nvPr/>
        </p:nvCxnSpPr>
        <p:spPr>
          <a:xfrm>
            <a:off x="4494179" y="1065428"/>
            <a:ext cx="0" cy="4319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32F0F726-A3F6-4FAE-988C-33EBA56EEDB8}"/>
              </a:ext>
            </a:extLst>
          </p:cNvPr>
          <p:cNvCxnSpPr/>
          <p:nvPr/>
        </p:nvCxnSpPr>
        <p:spPr>
          <a:xfrm>
            <a:off x="4494179" y="1776797"/>
            <a:ext cx="0" cy="4319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7345A552-C5A3-4444-8849-D13C5105D6DB}"/>
              </a:ext>
            </a:extLst>
          </p:cNvPr>
          <p:cNvCxnSpPr>
            <a:cxnSpLocks/>
          </p:cNvCxnSpPr>
          <p:nvPr/>
        </p:nvCxnSpPr>
        <p:spPr>
          <a:xfrm flipH="1">
            <a:off x="3266011" y="2925566"/>
            <a:ext cx="1046843" cy="74727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9813DA5-4CA4-459C-8355-9BB0BA4EBC1A}"/>
              </a:ext>
            </a:extLst>
          </p:cNvPr>
          <p:cNvCxnSpPr>
            <a:cxnSpLocks/>
          </p:cNvCxnSpPr>
          <p:nvPr/>
        </p:nvCxnSpPr>
        <p:spPr>
          <a:xfrm>
            <a:off x="4664363" y="2920667"/>
            <a:ext cx="917792" cy="67697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36BF1D73-9EB0-40CC-AA31-F47151CC2952}"/>
              </a:ext>
            </a:extLst>
          </p:cNvPr>
          <p:cNvCxnSpPr>
            <a:cxnSpLocks/>
          </p:cNvCxnSpPr>
          <p:nvPr/>
        </p:nvCxnSpPr>
        <p:spPr>
          <a:xfrm>
            <a:off x="4572000" y="4598329"/>
            <a:ext cx="0" cy="13496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A3E7F2B0-C654-48AD-8B33-9B55416B1AB0}"/>
              </a:ext>
            </a:extLst>
          </p:cNvPr>
          <p:cNvCxnSpPr>
            <a:cxnSpLocks/>
          </p:cNvCxnSpPr>
          <p:nvPr/>
        </p:nvCxnSpPr>
        <p:spPr>
          <a:xfrm flipV="1">
            <a:off x="3283011" y="3966726"/>
            <a:ext cx="2206153" cy="980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357ECB3C-FBC9-4D44-8EF6-5A87B2AF764F}"/>
              </a:ext>
            </a:extLst>
          </p:cNvPr>
          <p:cNvCxnSpPr>
            <a:cxnSpLocks/>
          </p:cNvCxnSpPr>
          <p:nvPr/>
        </p:nvCxnSpPr>
        <p:spPr>
          <a:xfrm flipH="1">
            <a:off x="3249738" y="4065744"/>
            <a:ext cx="2223153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9">
            <a:extLst>
              <a:ext uri="{FF2B5EF4-FFF2-40B4-BE49-F238E27FC236}">
                <a16:creationId xmlns:a16="http://schemas.microsoft.com/office/drawing/2014/main" id="{CA09A66C-9B4D-4E4F-A4DF-5CD9225947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00" y="2390828"/>
            <a:ext cx="1179876" cy="263298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5A344EFE-4B84-4FC5-A529-A994C24CD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891" y="2208749"/>
            <a:ext cx="642159" cy="642159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C852958-C505-480D-B0A1-2FA32E61B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" t="26799" r="10535" b="25664"/>
          <a:stretch/>
        </p:blipFill>
        <p:spPr>
          <a:xfrm>
            <a:off x="397130" y="4706404"/>
            <a:ext cx="1403890" cy="539901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43DD9B6A-1A34-47F8-85AB-DB4DB74E5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8" y="5298772"/>
            <a:ext cx="1179876" cy="263298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98B0107B-9AC2-4020-955D-0759934FBCAE}"/>
              </a:ext>
            </a:extLst>
          </p:cNvPr>
          <p:cNvSpPr txBox="1"/>
          <p:nvPr/>
        </p:nvSpPr>
        <p:spPr>
          <a:xfrm>
            <a:off x="1692310" y="2976554"/>
            <a:ext cx="2340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Recherches académiques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28E8350-398A-4896-AA26-4724E0A28D66}"/>
              </a:ext>
            </a:extLst>
          </p:cNvPr>
          <p:cNvSpPr txBox="1"/>
          <p:nvPr/>
        </p:nvSpPr>
        <p:spPr>
          <a:xfrm>
            <a:off x="5052243" y="2954466"/>
            <a:ext cx="234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Collaboration de recherche avec un industriel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6966D3-5109-6B77-5B74-E7C387DE22F9}"/>
              </a:ext>
            </a:extLst>
          </p:cNvPr>
          <p:cNvSpPr txBox="1"/>
          <p:nvPr/>
        </p:nvSpPr>
        <p:spPr>
          <a:xfrm>
            <a:off x="1964973" y="4772115"/>
            <a:ext cx="2396341" cy="7386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Prématuration CNRS </a:t>
            </a:r>
          </a:p>
          <a:p>
            <a:r>
              <a:rPr lang="fr-FR" sz="1400" dirty="0">
                <a:solidFill>
                  <a:schemeClr val="bg1"/>
                </a:solidFill>
              </a:rPr>
              <a:t>Prématuration CONECTUS</a:t>
            </a:r>
          </a:p>
          <a:p>
            <a:r>
              <a:rPr lang="fr-FR" sz="1400" dirty="0">
                <a:solidFill>
                  <a:schemeClr val="bg1"/>
                </a:solidFill>
              </a:rPr>
              <a:t>Maturation CONECTUS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99D21E-FE0C-11C2-0628-487AD810290A}"/>
              </a:ext>
            </a:extLst>
          </p:cNvPr>
          <p:cNvSpPr txBox="1"/>
          <p:nvPr/>
        </p:nvSpPr>
        <p:spPr>
          <a:xfrm>
            <a:off x="4792484" y="5015957"/>
            <a:ext cx="157934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DI / Protection PI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6F0612-3E93-453C-9E06-5EEC73CF6B3A}"/>
              </a:ext>
            </a:extLst>
          </p:cNvPr>
          <p:cNvSpPr/>
          <p:nvPr/>
        </p:nvSpPr>
        <p:spPr>
          <a:xfrm>
            <a:off x="1015068" y="6467912"/>
            <a:ext cx="1484851" cy="19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8F2AA01-6406-4E1E-B8A5-708FCD65D05E}"/>
              </a:ext>
            </a:extLst>
          </p:cNvPr>
          <p:cNvSpPr/>
          <p:nvPr/>
        </p:nvSpPr>
        <p:spPr>
          <a:xfrm>
            <a:off x="8657294" y="6349608"/>
            <a:ext cx="411205" cy="315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9527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</TotalTime>
  <Words>678</Words>
  <Application>Microsoft Office PowerPoint</Application>
  <PresentationFormat>Grand écran</PresentationFormat>
  <Paragraphs>137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Roboto Condensed</vt:lpstr>
      <vt:lpstr>Trebuchet MS</vt:lpstr>
      <vt:lpstr>Wingdings 3</vt:lpstr>
      <vt:lpstr>Facette</vt:lpstr>
      <vt:lpstr>   « Le Service Partenariat et Valorisation de la DR10 et la SATT Conectus :  un process de valorisation partagé et mené en concertation »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SPV / CNRS Innovation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Processus de transfert : besoin d’un guide ?</vt:lpstr>
      <vt:lpstr>Processus de transfert : qui fait quoi ?</vt:lpstr>
      <vt:lpstr>Processus de transfert : qui fait quoi ?</vt:lpstr>
      <vt:lpstr>Processus de transfert : les aides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de titre :  « Le Service Partenariat et Valorisation de la DR10 et la SATT Conectus :  un process de valorisation partagé et mené en cohésion »</dc:title>
  <dc:creator>FIESINGER Virginie</dc:creator>
  <cp:lastModifiedBy>LEICK Amelie</cp:lastModifiedBy>
  <cp:revision>21</cp:revision>
  <dcterms:created xsi:type="dcterms:W3CDTF">2022-12-07T11:24:40Z</dcterms:created>
  <dcterms:modified xsi:type="dcterms:W3CDTF">2022-12-08T19:50:28Z</dcterms:modified>
</cp:coreProperties>
</file>