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61" r:id="rId14"/>
    <p:sldId id="263" r:id="rId15"/>
    <p:sldId id="264" r:id="rId16"/>
    <p:sldId id="262" r:id="rId17"/>
    <p:sldId id="266" r:id="rId18"/>
    <p:sldId id="268" r:id="rId19"/>
    <p:sldId id="269" r:id="rId20"/>
    <p:sldId id="277" r:id="rId21"/>
    <p:sldId id="259" r:id="rId22"/>
  </p:sldIdLst>
  <p:sldSz cx="9144000" cy="5143500" type="screen16x9"/>
  <p:notesSz cx="9144000" cy="5143500"/>
  <p:embeddedFontLst>
    <p:embeddedFont>
      <p:font typeface="Arial Black" panose="020B0A04020102020204" pitchFamily="34" charset="0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6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3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présentation 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0" y="1752300"/>
            <a:ext cx="9144000" cy="33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image, puis placez en arrière-plan</a:t>
            </a:r>
            <a:endParaRPr/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710001" y="352800"/>
            <a:ext cx="3960000" cy="845476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240"/>
              </a:lnSpc>
              <a:spcBef>
                <a:spcPts val="0"/>
              </a:spcBef>
              <a:buFontTx/>
              <a:buNone/>
              <a:defRPr sz="195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2pPr>
            <a:lvl3pPr marL="914400" indent="0"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195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fr-FR"/>
              <a:t>OPTION DE TITRE LONG      AVEC LE NOMBRE                     DE 3 LIGNES MAXIMUM</a:t>
            </a:r>
            <a:endParaRPr/>
          </a:p>
        </p:txBody>
      </p:sp>
      <p:sp>
        <p:nvSpPr>
          <p:cNvPr id="6" name="Sous-titre 4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10000" y="1318485"/>
            <a:ext cx="3960000" cy="3825015"/>
          </a:xfrm>
          <a:prstGeom prst="rect">
            <a:avLst/>
          </a:prstGeom>
          <a:solidFill>
            <a:srgbClr val="936037">
              <a:alpha val="69804"/>
            </a:srgb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50" b="1">
                <a:solidFill>
                  <a:schemeClr val="bg1"/>
                </a:solidFill>
              </a:defRPr>
            </a:lvl2pPr>
          </a:lstStyle>
          <a:p>
            <a:pPr>
              <a:defRPr/>
            </a:pPr>
            <a:r>
              <a:rPr lang="fr-FR"/>
              <a:t>(facultatif) Sous titre et description sur plusieurs lignes</a:t>
            </a:r>
            <a:endParaRPr/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872916" y="356776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(Insérez date du jour)</a:t>
            </a:r>
            <a:endParaRPr/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872917" y="4363555"/>
            <a:ext cx="3311999" cy="5959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TerraForma – (slogan?)</a:t>
            </a:r>
            <a:endParaRPr/>
          </a:p>
        </p:txBody>
      </p: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179388" y="195263"/>
            <a:ext cx="1154902" cy="1368425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fld id="{EDFB2E4D-4180-2742-811E-53D85AF875CD}" type="datetime3">
              <a:rPr lang="fr-FR"/>
              <a:t>07.10.22</a:t>
            </a:fld>
            <a:endParaRPr lang="fr-FR"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2 col distinct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59C433-F57F-0044-A643-207EF70802C4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8014" y="1080000"/>
            <a:ext cx="3801826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572000" y="1082150"/>
            <a:ext cx="3806907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1 col + 1 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tabLst>
                <a:tab pos="984250" algn="l"/>
              </a:tabLst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970528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4076077" y="1079999"/>
            <a:ext cx="4302085" cy="295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076079" y="4195663"/>
            <a:ext cx="4302746" cy="30648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362262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801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774525" y="1080000"/>
            <a:ext cx="25898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</p:txBody>
      </p:sp>
      <p:sp>
        <p:nvSpPr>
          <p:cNvPr id="9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475620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774525" y="1624643"/>
            <a:ext cx="2589887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5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 b="0" i="0">
                <a:solidFill>
                  <a:schemeClr val="bg2"/>
                </a:solidFill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 de commentaire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5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9" hasCustomPrompt="1"/>
          </p:nvPr>
        </p:nvSpPr>
        <p:spPr bwMode="auto">
          <a:xfrm>
            <a:off x="608013" y="1074737"/>
            <a:ext cx="7770812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8" tIns="396000" rIns="144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</a:t>
            </a:r>
            <a:br>
              <a:rPr lang="fr-FR"/>
            </a:br>
            <a:r>
              <a:rPr lang="fr-FR"/>
              <a:t>pour insérer un graphique, un tableau, une image, une vidéo (merci de respecter cet encombrement maximum)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0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ocument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/>
          <p:cNvSpPr>
            <a:spLocks noGrp="1"/>
          </p:cNvSpPr>
          <p:nvPr>
            <p:ph sz="quarter" idx="22" hasCustomPrompt="1"/>
          </p:nvPr>
        </p:nvSpPr>
        <p:spPr bwMode="auto">
          <a:xfrm>
            <a:off x="608012" y="1074737"/>
            <a:ext cx="5056354" cy="341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l’une des icônes ci-dessous pour insérer un graphique, un tableau, une image, une vidéo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8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4676" y="1621816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74676" y="2055823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074676" y="263146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74676" y="306547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74676" y="363491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074676" y="406892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74676" y="1079998"/>
            <a:ext cx="2304149" cy="431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Chiffres clés</a:t>
            </a:r>
            <a:endParaRPr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7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3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491137" y="1383032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491137" y="1817039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491137" y="2508975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91137" y="2942982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491137" y="3634918"/>
            <a:ext cx="1454046" cy="434007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491137" y="4068925"/>
            <a:ext cx="2303488" cy="431075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3 lignes </a:t>
            </a:r>
            <a:endParaRPr/>
          </a:p>
          <a:p>
            <a:pPr lvl="0">
              <a:defRPr/>
            </a:pPr>
            <a:r>
              <a:rPr lang="fr-FR"/>
              <a:t>maximum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23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08014" y="1080000"/>
            <a:ext cx="4472813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5 chiff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87AE3-0B5F-B949-B061-B9FC3F25EB0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3013551" cy="34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Clr>
                <a:schemeClr val="accent4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bg2"/>
                </a:solidFill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br>
              <a:rPr lang="fr-FR"/>
            </a:b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770557" y="1466236"/>
            <a:ext cx="1613941" cy="75230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400" b="1" spc="-150">
                <a:solidFill>
                  <a:srgbClr val="88B14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770558" y="2218544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572000" y="1020593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4572001" y="153899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5021704" y="2323309"/>
            <a:ext cx="1613941" cy="40144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000" b="1" spc="0">
                <a:solidFill>
                  <a:srgbClr val="DD371A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021705" y="2724751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455764" y="3239552"/>
            <a:ext cx="1613941" cy="518398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 b="1" spc="-150">
                <a:solidFill>
                  <a:srgbClr val="E16F34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455765" y="3757950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117298" y="3471952"/>
            <a:ext cx="1613941" cy="6353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600" b="1" spc="-150">
                <a:solidFill>
                  <a:srgbClr val="936037"/>
                </a:solidFill>
              </a:defRPr>
            </a:lvl1pPr>
          </a:lstStyle>
          <a:p>
            <a:pPr lvl="0">
              <a:defRPr/>
            </a:pPr>
            <a:r>
              <a:rPr lang="fr-FR"/>
              <a:t>0 000</a:t>
            </a:r>
            <a:endParaRPr/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117298" y="4107305"/>
            <a:ext cx="1613941" cy="394723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</a:t>
            </a:r>
            <a:endParaRPr/>
          </a:p>
          <a:p>
            <a:pPr lvl="0">
              <a:defRPr/>
            </a:pPr>
            <a:r>
              <a:rPr lang="fr-FR"/>
              <a:t>sur nombre de lignes </a:t>
            </a:r>
            <a:endParaRPr/>
          </a:p>
          <a:p>
            <a:pPr lvl="0">
              <a:defRPr/>
            </a:pPr>
            <a:r>
              <a:rPr lang="fr-FR"/>
              <a:t>souhaité</a:t>
            </a:r>
            <a:endParaRPr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20" name="Rectangle 3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V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BECFE-0483-BE4B-A4DE-D46D28BD729B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40843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408431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658746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658745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895563" y="3976070"/>
            <a:ext cx="1826507" cy="52392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photo</a:t>
            </a:r>
            <a:endParaRPr/>
          </a:p>
        </p:txBody>
      </p:sp>
      <p:sp>
        <p:nvSpPr>
          <p:cNvPr id="13" name="Espace réservé pour une image  5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5895562" y="1079999"/>
            <a:ext cx="1826508" cy="2739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5" name="Rectangle 17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3 poi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3287182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962163" y="1074738"/>
            <a:ext cx="2416661" cy="16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608014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N°1 sur une ligne</a:t>
            </a:r>
            <a:endParaRPr/>
          </a:p>
        </p:txBody>
      </p:sp>
      <p:sp>
        <p:nvSpPr>
          <p:cNvPr id="12" name="Espace réservé du texte 3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0801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287182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N°2 sur une ligne</a:t>
            </a:r>
            <a:endParaRPr/>
          </a:p>
        </p:txBody>
      </p:sp>
      <p:sp>
        <p:nvSpPr>
          <p:cNvPr id="14" name="Espace réservé du texte 3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3287182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5962163" y="2782603"/>
            <a:ext cx="2416661" cy="2669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N°3 sur une ligne</a:t>
            </a:r>
            <a:endParaRPr/>
          </a:p>
        </p:txBody>
      </p:sp>
      <p:sp>
        <p:nvSpPr>
          <p:cNvPr id="16" name="Espace réservé du texte 3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5962163" y="3111296"/>
            <a:ext cx="241666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+mn-lt"/>
              </a:defRPr>
            </a:lvl1pPr>
          </a:lstStyle>
          <a:p>
            <a:pPr lvl="0">
              <a:defRPr/>
            </a:pPr>
            <a:r>
              <a:rPr lang="fr-FR"/>
              <a:t>Insérez du texte sur le nombre de lignes souhaité</a:t>
            </a:r>
            <a:endParaRPr/>
          </a:p>
        </p:txBody>
      </p:sp>
      <p:pic>
        <p:nvPicPr>
          <p:cNvPr id="1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8" name="Rectangle 19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88270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07907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12270882">
            <a:off x="7734145" y="411163"/>
            <a:ext cx="1800000" cy="1800000"/>
          </a:xfrm>
          <a:prstGeom prst="rect">
            <a:avLst/>
          </a:prstGeom>
        </p:spPr>
      </p:pic>
      <p:sp>
        <p:nvSpPr>
          <p:cNvPr id="11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41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photos H + légend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2000" y="4063875"/>
            <a:ext cx="4249244" cy="43827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8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/>
              <a:buChar char="§"/>
              <a:defRPr sz="1350">
                <a:solidFill>
                  <a:schemeClr val="bg2"/>
                </a:solidFill>
                <a:latin typeface="+mn-lt"/>
              </a:defRPr>
            </a:lvl2pPr>
            <a:lvl3pPr marL="1257300" indent="-342900">
              <a:buFont typeface="Arial"/>
              <a:buChar char="•"/>
              <a:defRPr sz="1350">
                <a:solidFill>
                  <a:schemeClr val="bg2"/>
                </a:solidFill>
                <a:latin typeface="+mn-lt"/>
              </a:defRPr>
            </a:lvl3pPr>
            <a:lvl4pPr marL="1657350" indent="-285750">
              <a:buClr>
                <a:schemeClr val="tx2"/>
              </a:buClr>
              <a:buFont typeface="Wingdings"/>
              <a:buChar char="ü"/>
              <a:defRPr sz="1350">
                <a:solidFill>
                  <a:schemeClr val="bg2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lang="fr-FR" sz="1350" b="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fr-FR"/>
              <a:t>Légende pour les 3 photos</a:t>
            </a:r>
            <a:endParaRPr/>
          </a:p>
        </p:txBody>
      </p:sp>
      <p:sp>
        <p:nvSpPr>
          <p:cNvPr id="9" name="Espace réservé pour une image  5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612000" y="1074737"/>
            <a:ext cx="4249244" cy="2832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5271554" y="334381"/>
            <a:ext cx="3107270" cy="2071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28" hasCustomPrompt="1"/>
          </p:nvPr>
        </p:nvSpPr>
        <p:spPr bwMode="auto">
          <a:xfrm>
            <a:off x="5271554" y="2837462"/>
            <a:ext cx="2523072" cy="168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ci-dessous pour insérer une image</a:t>
            </a:r>
            <a:endParaRPr/>
          </a:p>
        </p:txBody>
      </p:sp>
      <p:pic>
        <p:nvPicPr>
          <p:cNvPr id="12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3" name="Rectangle 18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clu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2"/>
          <p:cNvSpPr>
            <a:spLocks noAdjustHandles="1"/>
          </p:cNvSpPr>
          <p:nvPr userDrawn="1"/>
        </p:nvSpPr>
        <p:spPr bwMode="auto">
          <a:xfrm>
            <a:off x="608013" y="4327161"/>
            <a:ext cx="3854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350" b="1" spc="0">
                <a:solidFill>
                  <a:srgbClr val="936037"/>
                </a:solidFill>
              </a:rPr>
              <a:t>terra-forma.cnrs.fr</a:t>
            </a:r>
            <a:endParaRPr/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6"/>
          </p:nvPr>
        </p:nvSpPr>
        <p:spPr bwMode="auto">
          <a:xfrm>
            <a:off x="608014" y="651933"/>
            <a:ext cx="4421186" cy="33655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4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algn="just">
              <a:defRPr/>
            </a:pPr>
            <a:endParaRPr lang="fr-FR" sz="1600" b="0"/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5536155" y="1203598"/>
            <a:ext cx="2027760" cy="240266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20902" y="3914892"/>
            <a:ext cx="584439" cy="584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332944" y="4074674"/>
            <a:ext cx="1250354" cy="275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650397" y="3961424"/>
            <a:ext cx="1235487" cy="4913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6531209" y="153424"/>
            <a:ext cx="2065412" cy="11635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484475" y="1093364"/>
            <a:ext cx="915566" cy="91556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 rot="16199999">
            <a:off x="7801441" y="1069170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0" u="none" strike="noStrike">
                <a:solidFill>
                  <a:srgbClr val="565655"/>
                </a:solidFill>
                <a:latin typeface="Arial"/>
              </a:rPr>
              <a:t>ANR-21-ESRE-0014</a:t>
            </a:r>
            <a:endParaRPr lang="en-GB" sz="12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dications techniqu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5"/>
          <p:cNvSpPr>
            <a:spLocks noAdjustHandles="1"/>
          </p:cNvSpPr>
          <p:nvPr userDrawn="1"/>
        </p:nvSpPr>
        <p:spPr bwMode="auto">
          <a:xfrm>
            <a:off x="608013" y="649288"/>
            <a:ext cx="7770812" cy="38528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defRPr/>
            </a:pPr>
            <a:r>
              <a:rPr lang="fr-FR" sz="1400"/>
              <a:t>Pour commencer à créer votre présentation, </a:t>
            </a:r>
            <a:endParaRPr/>
          </a:p>
          <a:p>
            <a:pPr algn="ctr">
              <a:defRPr/>
            </a:pPr>
            <a:r>
              <a:rPr lang="fr-FR" sz="1400"/>
              <a:t>rendez vous dans le menu </a:t>
            </a:r>
            <a:endParaRPr/>
          </a:p>
          <a:p>
            <a:pPr algn="ctr">
              <a:defRPr/>
            </a:pPr>
            <a:r>
              <a:rPr lang="fr-FR" sz="1400"/>
              <a:t>Affichage &gt; Masque &gt; Masque des diapositives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Allez sur le premier masque blanc, renseignez le </a:t>
            </a:r>
            <a:endParaRPr/>
          </a:p>
          <a:p>
            <a:pPr algn="ctr">
              <a:defRPr/>
            </a:pPr>
            <a:r>
              <a:rPr lang="fr-FR" sz="1400"/>
              <a:t>TITRE DE VOTRE PRÉSENTATION </a:t>
            </a:r>
            <a:endParaRPr/>
          </a:p>
          <a:p>
            <a:pPr algn="ctr">
              <a:defRPr/>
            </a:pPr>
            <a:r>
              <a:rPr lang="fr-FR" sz="1400"/>
              <a:t>en bas de page, puis fermez le mode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Si vous souhaitez ne rien inscrire dans une zone de texte réservé, </a:t>
            </a:r>
            <a:endParaRPr/>
          </a:p>
          <a:p>
            <a:pPr algn="ctr">
              <a:defRPr/>
            </a:pPr>
            <a:r>
              <a:rPr lang="fr-FR" sz="1400"/>
              <a:t>tapez un espace pour faire disparaître le texte du masque.</a:t>
            </a:r>
            <a:endParaRPr/>
          </a:p>
          <a:p>
            <a:pPr algn="ctr">
              <a:defRPr/>
            </a:pPr>
            <a:r>
              <a:rPr lang="fr-FR" sz="1400"/>
              <a:t>____</a:t>
            </a:r>
            <a:endParaRPr/>
          </a:p>
          <a:p>
            <a:pPr algn="ctr">
              <a:defRPr/>
            </a:pPr>
            <a:endParaRPr lang="fr-FR" sz="1400"/>
          </a:p>
          <a:p>
            <a:pPr algn="ctr">
              <a:defRPr/>
            </a:pPr>
            <a:r>
              <a:rPr lang="fr-FR" sz="1400"/>
              <a:t>Les photos des diapositives « Titre de présentation photo » et « Intercalaire photo » </a:t>
            </a:r>
            <a:endParaRPr/>
          </a:p>
          <a:p>
            <a:pPr algn="ctr">
              <a:defRPr/>
            </a:pPr>
            <a:r>
              <a:rPr lang="fr-FR" sz="1400"/>
              <a:t>peuvent être remplacées par les vôtres. </a:t>
            </a:r>
            <a:endParaRPr/>
          </a:p>
          <a:p>
            <a:pPr algn="ctr">
              <a:defRPr/>
            </a:pPr>
            <a:r>
              <a:rPr lang="fr-FR" sz="1400"/>
              <a:t>Pour cela, utilisez le masque « Titre de présentation vierge » et « Intercalaire photo vierge », </a:t>
            </a:r>
            <a:endParaRPr/>
          </a:p>
          <a:p>
            <a:pPr algn="ctr">
              <a:defRPr/>
            </a:pPr>
            <a:r>
              <a:rPr lang="fr-FR" sz="1400"/>
              <a:t>et insérez votre image dans l’emplacement gris en cliquant sur l’icône centrale.</a:t>
            </a:r>
            <a:endParaRPr/>
          </a:p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1998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63927">
            <a:off x="8110075" y="436787"/>
            <a:ext cx="1283962" cy="180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1112" y="356188"/>
            <a:ext cx="1800000" cy="1800000"/>
          </a:xfrm>
          <a:prstGeom prst="rect">
            <a:avLst/>
          </a:prstGeom>
        </p:spPr>
      </p:pic>
      <p:sp>
        <p:nvSpPr>
          <p:cNvPr id="5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296733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016370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10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DD3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11083"/>
            <a:ext cx="4571999" cy="358775"/>
          </a:xfrm>
          <a:prstGeom prst="rect">
            <a:avLst/>
          </a:prstGeom>
          <a:solidFill>
            <a:srgbClr val="E16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22315" y="411163"/>
            <a:ext cx="1241856" cy="2160000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Intercalaire photo vierge - Signal_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1" y="411163"/>
            <a:ext cx="4572000" cy="3600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lang="fr-FR" sz="1350" b="0" i="1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lang="fr-FR"/>
              <a:t>Cliquez sur l’icône centrale pour insérer une image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92725" y="3652338"/>
            <a:ext cx="3851275" cy="1080000"/>
          </a:xfrm>
          <a:prstGeom prst="rect">
            <a:avLst/>
          </a:prstGeom>
          <a:noFill/>
        </p:spPr>
        <p:txBody>
          <a:bodyPr lIns="180000" tIns="180000" rIns="90000" bIns="108000" anchor="t" anchorCtr="0"/>
          <a:lstStyle>
            <a:lvl1pPr marL="0" indent="0">
              <a:spcBef>
                <a:spcPts val="600"/>
              </a:spcBef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>
              <a:defRPr/>
            </a:pPr>
            <a:r>
              <a:rPr lang="fr-FR"/>
              <a:t>Page intercalaire avec titre sur 2 lignes maximum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16707" y="4371975"/>
            <a:ext cx="3227294" cy="3603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8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400">
                <a:latin typeface="+mn-lt"/>
              </a:defRPr>
            </a:lvl2pPr>
            <a:lvl3pPr marL="914400" indent="0">
              <a:buFontTx/>
              <a:buNone/>
              <a:defRPr sz="1400">
                <a:latin typeface="+mn-lt"/>
              </a:defRPr>
            </a:lvl3pPr>
            <a:lvl4pPr>
              <a:buFontTx/>
              <a:buNone/>
              <a:defRPr sz="1400">
                <a:latin typeface="+mn-lt"/>
              </a:defRPr>
            </a:lvl4pPr>
            <a:lvl5pPr>
              <a:buFontTx/>
              <a:buNone/>
              <a:defRPr sz="1400">
                <a:latin typeface="+mn-lt"/>
              </a:defRPr>
            </a:lvl5pPr>
          </a:lstStyle>
          <a:p>
            <a:pPr lvl="0">
              <a:defRPr/>
            </a:pPr>
            <a:r>
              <a:rPr lang="fr-FR"/>
              <a:t>Sous titre</a:t>
            </a:r>
            <a:endParaRPr/>
          </a:p>
        </p:txBody>
      </p:sp>
      <p:sp>
        <p:nvSpPr>
          <p:cNvPr id="9" name="Rectangle 2"/>
          <p:cNvSpPr/>
          <p:nvPr userDrawn="1"/>
        </p:nvSpPr>
        <p:spPr bwMode="auto">
          <a:xfrm>
            <a:off x="0" y="4008967"/>
            <a:ext cx="4571999" cy="358775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3999" y="620379"/>
            <a:ext cx="1120001" cy="720000"/>
          </a:xfrm>
          <a:prstGeom prst="rect">
            <a:avLst/>
          </a:prstGeom>
        </p:spPr>
      </p:pic>
      <p:pic>
        <p:nvPicPr>
          <p:cNvPr id="11" name="Imag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03998" y="620379"/>
            <a:ext cx="1120001" cy="720000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1 chiff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2B1204-2AEA-E444-9A99-D02961C2572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40512" y="1401989"/>
            <a:ext cx="1958975" cy="558800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3175" indent="0" algn="l" defTabSz="9144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lang="fr-FR" sz="2250" b="1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Texte/Chiffre</a:t>
            </a:r>
            <a:endParaRPr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40512" y="1960789"/>
            <a:ext cx="2303488" cy="539736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Message sur le nombre de lignes souhaité</a:t>
            </a:r>
            <a:endParaRPr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08014" y="1080000"/>
            <a:ext cx="5513512" cy="342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12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message cou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2B1204-2AEA-E444-9A99-D02961C25721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8" name="Rectangle 12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97213" y="1074738"/>
            <a:ext cx="6357436" cy="342741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Texte message court</a:t>
            </a:r>
            <a:br>
              <a:rPr lang="fr-FR"/>
            </a:br>
            <a:r>
              <a:rPr lang="fr-FR"/>
              <a:t>Ovit moluptae nonemquatem. Aces</a:t>
            </a:r>
            <a:endParaRPr/>
          </a:p>
          <a:p>
            <a:pPr lvl="0">
              <a:defRPr/>
            </a:pPr>
            <a:r>
              <a:rPr lang="fr-FR"/>
              <a:t>ipitia neseque sinctur aute dolenih icillenimini imincitam, quossit ut aut aut vendipsum experciam</a:t>
            </a:r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de plein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985369" y="177388"/>
            <a:ext cx="4591771" cy="523926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Titre sur</a:t>
            </a:r>
            <a:br>
              <a:rPr lang="fr-FR"/>
            </a:br>
            <a:r>
              <a:rPr lang="fr-FR"/>
              <a:t>2 lignes maximum</a:t>
            </a:r>
            <a:endParaRPr/>
          </a:p>
        </p:txBody>
      </p:sp>
      <p:sp>
        <p:nvSpPr>
          <p:cNvPr id="7" name="Rectangle 9"/>
          <p:cNvSpPr/>
          <p:nvPr userDrawn="1"/>
        </p:nvSpPr>
        <p:spPr bwMode="auto">
          <a:xfrm>
            <a:off x="608013" y="1288"/>
            <a:ext cx="252000" cy="64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pic>
        <p:nvPicPr>
          <p:cNvPr id="8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94304" y="4452470"/>
            <a:ext cx="762121" cy="588290"/>
          </a:xfrm>
          <a:prstGeom prst="rect">
            <a:avLst/>
          </a:prstGeom>
          <a:ln>
            <a:noFill/>
          </a:ln>
        </p:spPr>
      </p:pic>
      <p:sp>
        <p:nvSpPr>
          <p:cNvPr id="9" name="Rectangle 14"/>
          <p:cNvSpPr/>
          <p:nvPr userDrawn="1"/>
        </p:nvSpPr>
        <p:spPr bwMode="gray">
          <a:xfrm>
            <a:off x="5577140" y="4995755"/>
            <a:ext cx="3566860" cy="147744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8013" y="1080000"/>
            <a:ext cx="7770151" cy="3420000"/>
          </a:xfrm>
          <a:prstGeom prst="rect">
            <a:avLst/>
          </a:prstGeom>
        </p:spPr>
        <p:txBody>
          <a:bodyPr lIns="0" tIns="0" rIns="0" bIns="0" numCol="1" spcCol="54000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685800" indent="-228600">
              <a:buClrTx/>
              <a:buFont typeface="Wingdings"/>
              <a:buChar char="§"/>
              <a:defRPr sz="1350">
                <a:solidFill>
                  <a:schemeClr val="tx1"/>
                </a:solidFill>
                <a:latin typeface="+mn-lt"/>
              </a:defRPr>
            </a:lvl2pPr>
            <a:lvl3pPr marL="1257300" indent="-342900">
              <a:buClrTx/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Tx/>
              <a:buFont typeface="Wingdings"/>
              <a:buChar char="ü"/>
              <a:defRPr sz="1350">
                <a:solidFill>
                  <a:schemeClr val="tx1"/>
                </a:solidFill>
                <a:latin typeface="+mn-lt"/>
              </a:defRPr>
            </a:lvl4pPr>
            <a:lvl5pPr marL="1828800" indent="0">
              <a:buClr>
                <a:schemeClr val="tx2"/>
              </a:buClr>
              <a:buFontTx/>
              <a:buNone/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/>
            </a:pPr>
            <a:r>
              <a:rPr lang="fr-FR"/>
              <a:t>Cliquez pour insérer du texte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  <a:p>
            <a:pPr lvl="1">
              <a:defRPr/>
            </a:pPr>
            <a:r>
              <a:rPr lang="fr-FR"/>
              <a:t>As et audit acepreperis iusdam elecus dolorion erovid ut apistibus.</a:t>
            </a:r>
            <a:endParaRPr/>
          </a:p>
          <a:p>
            <a:pPr lvl="1">
              <a:defRPr/>
            </a:pPr>
            <a:r>
              <a:rPr lang="fr-FR"/>
              <a:t>Sus ulparum ser plique solorrumquid quam iur, sitatur.</a:t>
            </a:r>
            <a:endParaRPr/>
          </a:p>
          <a:p>
            <a:pPr lvl="1">
              <a:defRPr/>
            </a:pPr>
            <a:endParaRPr lang="fr-FR"/>
          </a:p>
          <a:p>
            <a:pPr lvl="0">
              <a:defRPr/>
            </a:pPr>
            <a:r>
              <a:rPr lang="fr-FR"/>
              <a:t>Bit volorro dem quia cuptatur sit aut doleceptur magnimporio conse nis aut earument </a:t>
            </a:r>
            <a:endParaRPr/>
          </a:p>
          <a:p>
            <a:pPr lvl="1">
              <a:defRPr/>
            </a:pPr>
            <a:r>
              <a:rPr lang="fr-FR"/>
              <a:t>acea sum et, ea dolore vel iducias iur, qui sendi sinvelendant molupic aborem rentur aut voluptus sedit, omniatur?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7866466" y="4807965"/>
            <a:ext cx="511698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700" b="1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DFB2E4D-4180-2742-811E-53D85AF875CD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451849" y="4807965"/>
            <a:ext cx="449263" cy="152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ZoneTexte 1"/>
          <p:cNvSpPr>
            <a:spLocks noAdjustHandles="1"/>
          </p:cNvSpPr>
          <p:nvPr userDrawn="1"/>
        </p:nvSpPr>
        <p:spPr bwMode="auto">
          <a:xfrm>
            <a:off x="2925973" y="4807965"/>
            <a:ext cx="4866807" cy="152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700" b="1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REUNION XXXX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 b="1" i="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800" b="0" i="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400" b="0" i="0">
          <a:solidFill>
            <a:schemeClr val="tx1"/>
          </a:solidFill>
          <a:latin typeface="Arial"/>
          <a:ea typeface="+mn-ea"/>
          <a:cs typeface="+mn-cs"/>
        </a:defRPr>
      </a:lvl2pPr>
      <a:lvl3pPr marL="1257300" indent="-342900" algn="l" defTabSz="914400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2000" b="0" i="0">
          <a:solidFill>
            <a:schemeClr val="tx1"/>
          </a:solidFill>
          <a:latin typeface="Arial"/>
          <a:ea typeface="+mn-ea"/>
          <a:cs typeface="+mn-cs"/>
        </a:defRPr>
      </a:lvl3pPr>
      <a:lvl4pPr marL="13716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914400">
        <a:lnSpc>
          <a:spcPct val="90000"/>
        </a:lnSpc>
        <a:spcBef>
          <a:spcPts val="500"/>
        </a:spcBef>
        <a:buFont typeface="Arial"/>
        <a:buNone/>
        <a:defRPr sz="1800" b="0" i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esana.numerique.gouv.fr/public/document/consulter/2958305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ana.numerique.gouv.fr/public/document/consulter/2958305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sana.numerique.gouv.fr/public/document/consulter/3384783?slug=188663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73046E4D-A15D-4A9B-9006-AE0CB598FDA0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5" b="14665"/>
          <a:stretch>
            <a:fillRect/>
          </a:stretch>
        </p:blipFill>
        <p:spPr bwMode="auto">
          <a:xfrm>
            <a:off x="0" y="1765300"/>
            <a:ext cx="9144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COMEX</a:t>
            </a:r>
          </a:p>
        </p:txBody>
      </p:sp>
      <p:sp>
        <p:nvSpPr>
          <p:cNvPr id="6" name="Sous-titre 3"/>
          <p:cNvSpPr>
            <a:spLocks noGrp="1"/>
          </p:cNvSpPr>
          <p:nvPr>
            <p:ph type="subTitle" idx="1"/>
          </p:nvPr>
        </p:nvSpPr>
        <p:spPr bwMode="auto">
          <a:xfrm>
            <a:off x="1710000" y="1330842"/>
            <a:ext cx="3960000" cy="3825015"/>
          </a:xfrm>
        </p:spPr>
        <p:txBody>
          <a:bodyPr/>
          <a:lstStyle/>
          <a:p>
            <a:pPr>
              <a:defRPr/>
            </a:pPr>
            <a:r>
              <a:rPr lang="en-GB" dirty="0"/>
              <a:t>Communication par </a:t>
            </a:r>
            <a:r>
              <a:rPr lang="en-GB" dirty="0" err="1"/>
              <a:t>Mélanie</a:t>
            </a:r>
            <a:r>
              <a:rPr lang="en-GB" dirty="0"/>
              <a:t> Poulain-</a:t>
            </a:r>
            <a:r>
              <a:rPr lang="en-GB" dirty="0" err="1"/>
              <a:t>Jamilloux</a:t>
            </a:r>
            <a:endParaRPr lang="en-GB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 bwMode="auto">
          <a:xfrm>
            <a:off x="1866922" y="1851670"/>
            <a:ext cx="3311999" cy="287337"/>
          </a:xfrm>
        </p:spPr>
        <p:txBody>
          <a:bodyPr/>
          <a:lstStyle/>
          <a:p>
            <a:pPr>
              <a:defRPr/>
            </a:pPr>
            <a:r>
              <a:rPr lang="en-GB" dirty="0"/>
              <a:t>10 OCTOBRE 2022 - 10h30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Terra Forma, prendre le </a:t>
            </a:r>
            <a:r>
              <a:rPr lang="en-GB" dirty="0" err="1"/>
              <a:t>pouls</a:t>
            </a:r>
            <a:r>
              <a:rPr lang="en-GB" dirty="0"/>
              <a:t> de la Terre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/>
          <a:p>
            <a:pPr>
              <a:defRPr/>
            </a:pPr>
            <a:fld id="{EDFB2E4D-4180-2742-811E-53D85AF875CD}" type="datetime3">
              <a:rPr lang="fr-FR"/>
              <a:t>07.10.22</a:t>
            </a:fld>
            <a:endParaRPr lang="fr-FR"/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6D803E2E-7CAB-49E1-B843-7767C1FD649A}"/>
              </a:ext>
            </a:extLst>
          </p:cNvPr>
          <p:cNvSpPr txBox="1">
            <a:spLocks/>
          </p:cNvSpPr>
          <p:nvPr/>
        </p:nvSpPr>
        <p:spPr bwMode="auto">
          <a:xfrm>
            <a:off x="1866922" y="2626922"/>
            <a:ext cx="3311999" cy="28733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Tx/>
              <a:buNone/>
              <a:defRPr sz="9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Site internet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 err="1"/>
              <a:t>Glossaires</a:t>
            </a:r>
            <a:endParaRPr lang="en-GB" sz="14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 err="1"/>
              <a:t>Réseaux</a:t>
            </a:r>
            <a:r>
              <a:rPr lang="en-GB" sz="1400" dirty="0"/>
              <a:t> </a:t>
            </a:r>
            <a:r>
              <a:rPr lang="en-GB" sz="1400" dirty="0" err="1"/>
              <a:t>sociaux</a:t>
            </a:r>
            <a:endParaRPr lang="en-GB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52" name="Picture 8" descr="Comment trouver une idée de création d'entreprise ? - CréActifs">
            <a:extLst>
              <a:ext uri="{FF2B5EF4-FFF2-40B4-BE49-F238E27FC236}">
                <a16:creationId xmlns:a16="http://schemas.microsoft.com/office/drawing/2014/main" id="{A77E3F26-E546-4987-90B4-14B72434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786"/>
            <a:ext cx="5715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E4B16D-864D-48E8-B0F6-08AB7BEC412C}"/>
              </a:ext>
            </a:extLst>
          </p:cNvPr>
          <p:cNvSpPr txBox="1">
            <a:spLocks/>
          </p:cNvSpPr>
          <p:nvPr/>
        </p:nvSpPr>
        <p:spPr bwMode="auto">
          <a:xfrm>
            <a:off x="977105" y="987575"/>
            <a:ext cx="7401059" cy="11169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Qu’attendez-vous du futur site internet de Terra Forma? 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B2CC86D-7B14-4527-9EEA-637D9A4ACC15}"/>
              </a:ext>
            </a:extLst>
          </p:cNvPr>
          <p:cNvSpPr txBox="1">
            <a:spLocks/>
          </p:cNvSpPr>
          <p:nvPr/>
        </p:nvSpPr>
        <p:spPr bwMode="auto">
          <a:xfrm>
            <a:off x="1259632" y="3298361"/>
            <a:ext cx="3292152" cy="2815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C869AEF-6498-4F61-8636-66DAFDDA7839}"/>
              </a:ext>
            </a:extLst>
          </p:cNvPr>
          <p:cNvSpPr txBox="1">
            <a:spLocks/>
          </p:cNvSpPr>
          <p:nvPr/>
        </p:nvSpPr>
        <p:spPr bwMode="auto">
          <a:xfrm>
            <a:off x="1115616" y="3190693"/>
            <a:ext cx="3292152" cy="2815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Pas tape à l’œil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Vitrine / outil de référence du projet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Eléments principaux du projet, les </a:t>
            </a:r>
            <a:r>
              <a:rPr lang="fr-FR" sz="1400" dirty="0" err="1">
                <a:solidFill>
                  <a:schemeClr val="bg1"/>
                </a:solidFill>
              </a:rPr>
              <a:t>WPs</a:t>
            </a:r>
            <a:r>
              <a:rPr lang="fr-FR" sz="1400" dirty="0">
                <a:solidFill>
                  <a:schemeClr val="bg1"/>
                </a:solidFill>
              </a:rPr>
              <a:t> et les avancées, les actualités et publications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Mise à jour régulière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BF889C5-551D-47D3-898E-6CAF2831FF9F}"/>
              </a:ext>
            </a:extLst>
          </p:cNvPr>
          <p:cNvSpPr txBox="1">
            <a:spLocks/>
          </p:cNvSpPr>
          <p:nvPr/>
        </p:nvSpPr>
        <p:spPr bwMode="auto">
          <a:xfrm>
            <a:off x="1259632" y="4255213"/>
            <a:ext cx="3292152" cy="2815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suites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E4B16D-864D-48E8-B0F6-08AB7BEC412C}"/>
              </a:ext>
            </a:extLst>
          </p:cNvPr>
          <p:cNvSpPr txBox="1">
            <a:spLocks/>
          </p:cNvSpPr>
          <p:nvPr/>
        </p:nvSpPr>
        <p:spPr bwMode="auto">
          <a:xfrm>
            <a:off x="977105" y="1059582"/>
            <a:ext cx="7401059" cy="11169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FR" sz="1800" b="0" dirty="0"/>
              <a:t>Définition d’un cahier des charges et d’une arborescence du site internet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0" dirty="0"/>
              <a:t>Demande de devis auprès de développeurs/prestataires de sites internet Low Tech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0" dirty="0"/>
              <a:t>Récolte de données à agréger au site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0" dirty="0"/>
              <a:t>Suivi, tests et ajout de contenu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b="0" dirty="0"/>
              <a:t>Objectif: site internet opérationnel au second semestre 2023 (ou avant si possible)</a:t>
            </a:r>
          </a:p>
        </p:txBody>
      </p:sp>
    </p:spTree>
    <p:extLst>
      <p:ext uri="{BB962C8B-B14F-4D97-AF65-F5344CB8AC3E}">
        <p14:creationId xmlns:p14="http://schemas.microsoft.com/office/powerpoint/2010/main" val="388253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12</a:t>
            </a:fld>
            <a:endParaRPr lang="fr-FR"/>
          </a:p>
        </p:txBody>
      </p:sp>
      <p:sp>
        <p:nvSpPr>
          <p:cNvPr id="7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2. </a:t>
            </a:r>
            <a:r>
              <a:rPr lang="en-GB" dirty="0" err="1"/>
              <a:t>Glossaires</a:t>
            </a:r>
            <a:endParaRPr lang="en-GB" dirty="0"/>
          </a:p>
        </p:txBody>
      </p:sp>
      <p:pic>
        <p:nvPicPr>
          <p:cNvPr id="1026" name="Picture 2" descr="FR) (EN) – Lexico, le glossaire scientifique | UNISCIEL – 📚 Glossarissimo!">
            <a:extLst>
              <a:ext uri="{FF2B5EF4-FFF2-40B4-BE49-F238E27FC236}">
                <a16:creationId xmlns:a16="http://schemas.microsoft.com/office/drawing/2014/main" id="{F4995B2E-16CC-4A6F-BC8D-23B504307752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b="10625"/>
          <a:stretch/>
        </p:blipFill>
        <p:spPr bwMode="auto">
          <a:xfrm>
            <a:off x="0" y="0"/>
            <a:ext cx="4571999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3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Glossaires</a:t>
            </a:r>
            <a:r>
              <a:rPr lang="en-GB" dirty="0"/>
              <a:t> TF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 marL="221615">
              <a:spcBef>
                <a:spcPts val="0"/>
              </a:spcBef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Terra Forma est un projet transdisciplinaire, complexe et multiplicateurs qui nécessite une mise à niveau lexicale pour une bonne compréhension globale des sujets traités. </a:t>
            </a:r>
            <a:endParaRPr lang="fr-FR" sz="2000" dirty="0">
              <a:effectLst/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fr-FR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 le Wiki : pour les collaborateurs (acronymes) ;</a:t>
            </a:r>
            <a:endParaRPr lang="fr-FR" b="0" dirty="0">
              <a:effectLst/>
            </a:endParaRPr>
          </a:p>
          <a:p>
            <a:pPr marL="450215" indent="-2286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FR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 le site internet : pour les personnes externes au projet : grand public, industriels, partenaires, etc. (concepts clefs)</a:t>
            </a:r>
            <a:endParaRPr lang="fr-FR" b="0" dirty="0">
              <a:effectLst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6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Glossaires</a:t>
            </a:r>
            <a:r>
              <a:rPr lang="en-GB" dirty="0"/>
              <a:t> TF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 bwMode="auto">
          <a:xfrm>
            <a:off x="608013" y="1080000"/>
            <a:ext cx="7924427" cy="3420000"/>
          </a:xfrm>
        </p:spPr>
        <p:txBody>
          <a:bodyPr/>
          <a:lstStyle/>
          <a:p>
            <a:pPr marL="221615">
              <a:spcBef>
                <a:spcPts val="0"/>
              </a:spcBef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Méthodologie:</a:t>
            </a: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</a:rPr>
              <a:t>Désignation d’un responsable par WP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014A7C-772F-45C7-BAD7-24B463855D4F}"/>
              </a:ext>
            </a:extLst>
          </p:cNvPr>
          <p:cNvSpPr txBox="1"/>
          <p:nvPr/>
        </p:nvSpPr>
        <p:spPr>
          <a:xfrm>
            <a:off x="527793" y="1851670"/>
            <a:ext cx="756084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0"/>
              </a:spcBef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Rôle de chaque responsable : </a:t>
            </a:r>
            <a:endParaRPr lang="fr-FR" dirty="0">
              <a:effectLst/>
            </a:endParaRPr>
          </a:p>
          <a:p>
            <a:pPr marL="971550" indent="-28575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dentifier les concepts enjeux clefs de son WP et les concepts à définir pour chaque destination (site et/ou wiki) ;</a:t>
            </a:r>
            <a:endParaRPr lang="fr-FR" dirty="0">
              <a:effectLst/>
            </a:endParaRPr>
          </a:p>
          <a:p>
            <a:pPr marL="971550" indent="-28575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Coordonner avec les membres de son WP l’identification du vocabulaire scientifique et proposer une définition</a:t>
            </a:r>
          </a:p>
          <a:p>
            <a:pPr marL="971550" indent="-28575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Respecter les délais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947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Glossaires</a:t>
            </a:r>
            <a:r>
              <a:rPr lang="en-GB" dirty="0"/>
              <a:t> TF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 bwMode="auto">
          <a:xfrm>
            <a:off x="608013" y="1080000"/>
            <a:ext cx="3459931" cy="3420000"/>
          </a:xfrm>
        </p:spPr>
        <p:txBody>
          <a:bodyPr/>
          <a:lstStyle/>
          <a:p>
            <a:pPr marL="221615">
              <a:spcBef>
                <a:spcPts val="0"/>
              </a:spcBef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Méthodologie:</a:t>
            </a: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</a:rPr>
              <a:t>Désignation d’un responsable par WP</a:t>
            </a: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FFC000"/>
                </a:solidFill>
                <a:latin typeface="Arial" panose="020B0604020202020204" pitchFamily="34" charset="0"/>
              </a:rPr>
              <a:t>D’ici au 15 novembre: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travail avec les membres de son WP sur l’identification des termes à définir et sur l’élaboration des définitions. 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Lien du tableur</a:t>
            </a: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87EBC6-0E1B-4AF8-807F-4086B95D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31800" r="35125" b="13600"/>
          <a:stretch/>
        </p:blipFill>
        <p:spPr>
          <a:xfrm>
            <a:off x="4211960" y="1080000"/>
            <a:ext cx="50303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6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Glossaires</a:t>
            </a:r>
            <a:r>
              <a:rPr lang="en-GB" dirty="0"/>
              <a:t> TF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 marL="221615">
              <a:spcBef>
                <a:spcPts val="0"/>
              </a:spcBef>
              <a:spcAft>
                <a:spcPts val="10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Méthodologie:</a:t>
            </a: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</a:rPr>
              <a:t>Désignation d’un responsable par WP</a:t>
            </a: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FFC000"/>
                </a:solidFill>
                <a:latin typeface="Arial" panose="020B0604020202020204" pitchFamily="34" charset="0"/>
              </a:rPr>
              <a:t>D’ici au 15 novembre: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travail avec les membres de son WP sur l’identification des termes à définir et sur l’élaboration des définitions. 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Lien du tableur</a:t>
            </a:r>
            <a:endParaRPr lang="fr-FR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FFC000"/>
                </a:solidFill>
                <a:latin typeface="Arial" panose="020B0604020202020204" pitchFamily="34" charset="0"/>
              </a:rPr>
              <a:t>D’ici au 1</a:t>
            </a:r>
            <a:r>
              <a:rPr lang="fr-FR" sz="1800" b="0" baseline="30000" dirty="0">
                <a:solidFill>
                  <a:srgbClr val="FFC000"/>
                </a:solidFill>
                <a:latin typeface="Arial" panose="020B0604020202020204" pitchFamily="34" charset="0"/>
              </a:rPr>
              <a:t>er</a:t>
            </a:r>
            <a:r>
              <a:rPr lang="fr-FR" sz="1800" b="0" dirty="0">
                <a:solidFill>
                  <a:srgbClr val="FFC000"/>
                </a:solidFill>
                <a:latin typeface="Arial" panose="020B0604020202020204" pitchFamily="34" charset="0"/>
              </a:rPr>
              <a:t> décembre: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partage des définitions avec les membres du Comex pour validation et affinage des définitions.</a:t>
            </a: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FFC000"/>
                </a:solidFill>
                <a:latin typeface="Arial" panose="020B0604020202020204" pitchFamily="34" charset="0"/>
              </a:rPr>
              <a:t>Mi-décembre:</a:t>
            </a:r>
            <a:r>
              <a:rPr lang="fr-FR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mise en ligne sur wiki et site internet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012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17</a:t>
            </a:fld>
            <a:endParaRPr lang="fr-FR"/>
          </a:p>
        </p:txBody>
      </p:sp>
      <p:sp>
        <p:nvSpPr>
          <p:cNvPr id="7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3. </a:t>
            </a: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sociaux</a:t>
            </a:r>
            <a:endParaRPr lang="en-GB" dirty="0"/>
          </a:p>
        </p:txBody>
      </p:sp>
      <p:pic>
        <p:nvPicPr>
          <p:cNvPr id="4100" name="Picture 4" descr="Se développer grâce aux réseaux sociaux : Facebook, Twitter, Instagram...">
            <a:extLst>
              <a:ext uri="{FF2B5EF4-FFF2-40B4-BE49-F238E27FC236}">
                <a16:creationId xmlns:a16="http://schemas.microsoft.com/office/drawing/2014/main" id="{F53DFA9D-46ED-4ED8-BD7E-EFE6692CE4C7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r="77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7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sociaux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Pour compléter la communication web, les réseaux sociaux pourraient être utilisés pour relayer les actualités du site internet. </a:t>
            </a:r>
            <a:endParaRPr lang="fr-FR" sz="2000" dirty="0">
              <a:effectLst/>
            </a:endParaRP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 comptes Facebook, Twitter et Instagram ne semblent pas, à l’état du projet, être les outils les plus adaptés. </a:t>
            </a:r>
            <a:endParaRPr lang="fr-FR" sz="2000" b="0" dirty="0">
              <a:effectLst/>
            </a:endParaRP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Facebook</a:t>
            </a:r>
            <a:r>
              <a:rPr lang="fr-FR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fr-FR" sz="1800" b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Instagram</a:t>
            </a:r>
            <a:r>
              <a:rPr lang="fr-FR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visent le grand public</a:t>
            </a:r>
            <a:endParaRPr lang="fr-FR" sz="2000" b="0" dirty="0">
              <a:effectLst/>
            </a:endParaRP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Twitter</a:t>
            </a:r>
            <a:r>
              <a:rPr lang="fr-FR" sz="180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vise à la fois : le grand public, des élus, institutions et entreprises. Il pourrait être utilisé dans une seconde phase du projet.</a:t>
            </a:r>
          </a:p>
        </p:txBody>
      </p:sp>
    </p:spTree>
    <p:extLst>
      <p:ext uri="{BB962C8B-B14F-4D97-AF65-F5344CB8AC3E}">
        <p14:creationId xmlns:p14="http://schemas.microsoft.com/office/powerpoint/2010/main" val="1430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19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sociaux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Pour compléter la communication web, les réseaux sociaux pourraient être utilisés pour relayer les actualités du site internet. </a:t>
            </a:r>
            <a:endParaRPr lang="fr-FR" sz="2000" dirty="0">
              <a:effectLst/>
            </a:endParaRPr>
          </a:p>
          <a:p>
            <a:pPr marL="507365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Nous pourrions privilégier la création 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b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971550" lvl="1" indent="-285750" algn="just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75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d’un compte </a:t>
            </a:r>
            <a:r>
              <a:rPr lang="fr-FR" sz="1750" b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LinkedIn</a:t>
            </a:r>
            <a:r>
              <a:rPr lang="fr-FR" sz="175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qui est un réseau social dédié au monde professionnel</a:t>
            </a:r>
            <a:endParaRPr lang="fr-FR" sz="175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971550" lvl="1" indent="-285750" algn="just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Open Sans" panose="020B0606030504020204" pitchFamily="34" charset="0"/>
              </a:rPr>
              <a:t>d</a:t>
            </a:r>
            <a:r>
              <a:rPr lang="pt-BR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’une page Terra Forma </a:t>
            </a:r>
            <a:r>
              <a:rPr lang="pt-BR" sz="180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Research Gate</a:t>
            </a:r>
          </a:p>
          <a:p>
            <a:pPr marL="1714500"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55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lister les personnes rattachées</a:t>
            </a:r>
            <a:endParaRPr lang="fr-FR" sz="3350" dirty="0">
              <a:effectLst/>
            </a:endParaRPr>
          </a:p>
          <a:p>
            <a:pPr marL="1714500"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55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notification aux collègues</a:t>
            </a:r>
            <a:endParaRPr lang="fr-FR" sz="3350" dirty="0">
              <a:effectLst/>
            </a:endParaRPr>
          </a:p>
          <a:p>
            <a:pPr marL="1714500"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550" dirty="0">
                <a:solidFill>
                  <a:srgbClr val="000000"/>
                </a:solidFill>
                <a:latin typeface="Open Sans" panose="020B0606030504020204" pitchFamily="34" charset="0"/>
              </a:rPr>
              <a:t>d</a:t>
            </a:r>
            <a:r>
              <a:rPr lang="fr-FR" sz="155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emande de publication/relai de l’information</a:t>
            </a:r>
          </a:p>
          <a:p>
            <a:pPr marL="1714500"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55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1714500"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55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750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lien du tableur</a:t>
            </a:r>
            <a:r>
              <a:rPr lang="fr-FR" sz="1750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à compléter pour le </a:t>
            </a:r>
            <a:r>
              <a:rPr lang="fr-FR" sz="1750" b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15 novembre</a:t>
            </a:r>
          </a:p>
          <a:p>
            <a:pPr marL="1371600" lvl="2" indent="0" algn="just">
              <a:spcBef>
                <a:spcPts val="0"/>
              </a:spcBef>
              <a:buNone/>
            </a:pPr>
            <a:endParaRPr lang="fr-FR" sz="3350" dirty="0">
              <a:effectLst/>
            </a:endParaRPr>
          </a:p>
          <a:p>
            <a:pPr marL="1543050" lvl="2" indent="-285750" algn="just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FR" sz="2550" b="0" dirty="0">
              <a:solidFill>
                <a:srgbClr val="FFC000"/>
              </a:solidFill>
              <a:effectLst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0" dirty="0">
              <a:effectLst/>
            </a:endParaRPr>
          </a:p>
          <a:p>
            <a:pPr marL="228600" algn="just"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2286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958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338BBE14-BAE8-49FE-B61A-5B075DF572F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10317" t="14010" r="10317" b="5992"/>
          <a:stretch/>
        </p:blipFill>
        <p:spPr bwMode="auto">
          <a:xfrm>
            <a:off x="0" y="1131590"/>
            <a:ext cx="4572000" cy="2880320"/>
          </a:xfrm>
        </p:spPr>
      </p:pic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7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1. Site internet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r>
              <a:rPr lang="en-GB" dirty="0"/>
              <a:t> et suite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C859E-96FF-1D48-93F4-993BE9FE3962}" type="datetime3">
              <a:rPr lang="fr-FR"/>
              <a:t>07.10.22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20</a:t>
            </a:fld>
            <a:endParaRPr lang="fr-FR"/>
          </a:p>
        </p:txBody>
      </p:sp>
      <p:sp>
        <p:nvSpPr>
          <p:cNvPr id="7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Désolée</a:t>
            </a:r>
            <a:r>
              <a:rPr lang="en-GB" dirty="0"/>
              <a:t> pour </a:t>
            </a:r>
            <a:r>
              <a:rPr lang="en-GB" dirty="0" err="1"/>
              <a:t>mon</a:t>
            </a:r>
            <a:r>
              <a:rPr lang="en-GB" dirty="0"/>
              <a:t> absence et merci à Laurent !</a:t>
            </a:r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33615B0C-0467-49A6-B2D2-42C1A0E38D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1545" b="35955"/>
          <a:stretch/>
        </p:blipFill>
        <p:spPr>
          <a:xfrm>
            <a:off x="1" y="411163"/>
            <a:ext cx="4571998" cy="3600450"/>
          </a:xfrm>
        </p:spPr>
      </p:pic>
      <p:pic>
        <p:nvPicPr>
          <p:cNvPr id="1026" name="Picture 2" descr="Foulards en laine - Ania Axenova Paris">
            <a:extLst>
              <a:ext uri="{FF2B5EF4-FFF2-40B4-BE49-F238E27FC236}">
                <a16:creationId xmlns:a16="http://schemas.microsoft.com/office/drawing/2014/main" id="{0CDDAFB6-4E76-4080-87BA-14D30CAB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8136"/>
            <a:ext cx="3810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0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DBFEE-AE2E-1842-AAA1-D3D4F4AA1A4A}" type="datetime3">
              <a:rPr lang="fr-FR"/>
              <a:t>07.10.22</a:t>
            </a:fld>
            <a:endParaRPr lang="fr-FR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21</a:t>
            </a:fld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 algn="just">
              <a:defRPr/>
            </a:pP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Laboratoires impliqués :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CARRTEL, CEBC, CEFE, Centre de Géosciences, CERFE, CESBIO, Chrono-environnement, CRAL, CReSTIC, DT-INSU, Dynafor, ECOBIO, ECOLAB, EVS, GET, GR, GSMA, HABITER UR, IGE, IM2NP, IPAG, IPGP, IRISA, IRIT, ISM, ISTO, LAAS, 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LCA,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LECA, LEMAR, LHYGES, LIG, LIRMM, LMGE, LPC, LR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GP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 LIS, RiverLy, SAS, Subatech.</a:t>
            </a:r>
            <a:endParaRPr/>
          </a:p>
          <a:p>
            <a:pPr algn="just">
              <a:defRPr/>
            </a:pP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Tutelles et partenaires non académiques : CNRS :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INSU, INEE, INSIS, IN2P3, INP, INS2I, INSHS, INSB.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Autres organismes de recherche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: IRD, INRAE, IPGP. 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Ecole d’ingénieur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: Mines ParisTech. 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Universités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: Grenoble, Savoie-Mont-Blanc, Toulouse et Toulouse INP, Rennes, Clermont-Auvergne, Montpellier, Reims, Toulon, Franche Comté, Orléans, Strasbourg, Aix Marseille.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EPIC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: INERIS. </a:t>
            </a: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PME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: Extralab</a:t>
            </a:r>
          </a:p>
          <a:p>
            <a:pPr algn="just">
              <a:defRPr/>
            </a:pPr>
            <a:r>
              <a:rPr sz="1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Soutiens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: CNES, OFB, BRGM, Agence de l’eau Loire Bretagne, Réseau RECOTOX, l’observatoire du sol vivant, Institut Carnot Eau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&amp;</a:t>
            </a:r>
            <a:r>
              <a:rPr lang="fr-FR"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Environnement, Groupes Régionaux des experts du climat, Régions, Office régionales de la biodiversité, Fondation François Sommer</a:t>
            </a:r>
          </a:p>
          <a:p>
            <a:pPr algn="just">
              <a:defRPr/>
            </a:pP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Remerciement aux autrices du livre TERRA FORMA qui nous ont laissé l’emprunt de leur titre.</a:t>
            </a:r>
            <a:endParaRPr/>
          </a:p>
          <a:p>
            <a:pPr algn="just">
              <a:defRPr/>
            </a:pPr>
            <a:r>
              <a: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Contact(s): </a:t>
            </a:r>
            <a:r>
              <a:rPr lang="fr-FR" sz="1000" b="0" i="0" u="sng">
                <a:solidFill>
                  <a:srgbClr val="000000"/>
                </a:solidFill>
                <a:latin typeface="Arial"/>
                <a:ea typeface="Arial"/>
                <a:cs typeface="Arial"/>
              </a:rPr>
              <a:t>terra-forma@services.cnrs.fr</a:t>
            </a: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A4D33C-C700-492E-8142-795D1401BF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8471" y="1799532"/>
            <a:ext cx="4742641" cy="1650614"/>
          </a:xfrm>
        </p:spPr>
        <p:txBody>
          <a:bodyPr/>
          <a:lstStyle/>
          <a:p>
            <a:r>
              <a:rPr lang="fr-FR" sz="3200" dirty="0"/>
              <a:t>5 personnes ont répondu au sondage dont 4 réponses complètes !</a:t>
            </a:r>
          </a:p>
        </p:txBody>
      </p:sp>
      <p:pic>
        <p:nvPicPr>
          <p:cNvPr id="2050" name="Picture 2" descr="Savoir dire merci | Educatout">
            <a:extLst>
              <a:ext uri="{FF2B5EF4-FFF2-40B4-BE49-F238E27FC236}">
                <a16:creationId xmlns:a16="http://schemas.microsoft.com/office/drawing/2014/main" id="{833BE251-3F77-405F-87EB-B5819A06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654"/>
            <a:ext cx="2606216" cy="13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0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441DB29-F00B-4CAD-8D8C-41647C9D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F0B6ABA-0055-4597-9452-7A0F73D17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532" y="1489860"/>
            <a:ext cx="3830723" cy="431074"/>
          </a:xfrm>
        </p:spPr>
        <p:txBody>
          <a:bodyPr/>
          <a:lstStyle/>
          <a:p>
            <a:r>
              <a:rPr lang="fr-FR" sz="1400" dirty="0"/>
              <a:t>Projet de recherche pour l’environnement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641DD8-07E7-4C24-9988-C5DFF6727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7105" y="987575"/>
            <a:ext cx="2874815" cy="216024"/>
          </a:xfrm>
        </p:spPr>
        <p:txBody>
          <a:bodyPr/>
          <a:lstStyle/>
          <a:p>
            <a:r>
              <a:rPr lang="fr-FR" sz="1800" b="0" dirty="0"/>
              <a:t>Que signifie Terra Forma ?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37277DC5-7C9D-47F5-8495-A433AE70299E}"/>
              </a:ext>
            </a:extLst>
          </p:cNvPr>
          <p:cNvSpPr txBox="1">
            <a:spLocks/>
          </p:cNvSpPr>
          <p:nvPr/>
        </p:nvSpPr>
        <p:spPr bwMode="auto">
          <a:xfrm>
            <a:off x="952728" y="2092684"/>
            <a:ext cx="7291680" cy="431074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800" b="1" i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Nouvelle vision de la zone critique (représentation, compréhension, documentation)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7A738AC8-BE04-49C9-B2DB-939387B9E878}"/>
              </a:ext>
            </a:extLst>
          </p:cNvPr>
          <p:cNvSpPr txBox="1">
            <a:spLocks/>
          </p:cNvSpPr>
          <p:nvPr/>
        </p:nvSpPr>
        <p:spPr bwMode="auto">
          <a:xfrm>
            <a:off x="942384" y="2682582"/>
            <a:ext cx="2045440" cy="431074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800" b="1" i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Approches intégrées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F8BD8FDE-DB7C-417D-A014-30C000A01CB3}"/>
              </a:ext>
            </a:extLst>
          </p:cNvPr>
          <p:cNvSpPr txBox="1">
            <a:spLocks/>
          </p:cNvSpPr>
          <p:nvPr/>
        </p:nvSpPr>
        <p:spPr bwMode="auto">
          <a:xfrm>
            <a:off x="942384" y="3272170"/>
            <a:ext cx="2189456" cy="431073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800" b="1" i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Monitoring multimodal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24AF161C-3DD9-4B84-93B4-E9CA51757E6A}"/>
              </a:ext>
            </a:extLst>
          </p:cNvPr>
          <p:cNvSpPr txBox="1">
            <a:spLocks/>
          </p:cNvSpPr>
          <p:nvPr/>
        </p:nvSpPr>
        <p:spPr bwMode="auto">
          <a:xfrm>
            <a:off x="952728" y="3854968"/>
            <a:ext cx="1387024" cy="431072"/>
          </a:xfrm>
          <a:prstGeom prst="rect">
            <a:avLst/>
          </a:prstGeom>
          <a:solidFill>
            <a:srgbClr val="E16F34"/>
          </a:solidFill>
        </p:spPr>
        <p:txBody>
          <a:bodyPr wrap="square" lIns="108000" tIns="108000" rIns="108000" bIns="108000">
            <a:no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800" b="1" i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IA et décision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84B17D-48E0-4C2A-82EC-3498DE8C35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3126" y="1781564"/>
            <a:ext cx="969795" cy="459920"/>
          </a:xfrm>
        </p:spPr>
        <p:txBody>
          <a:bodyPr/>
          <a:lstStyle/>
          <a:p>
            <a:r>
              <a:rPr lang="fr-FR" sz="2400" dirty="0"/>
              <a:t>Projet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CB24F02-DC6D-4326-8A2D-031ABBB1C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8623" y="1405235"/>
            <a:ext cx="2655305" cy="51839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Environnement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2498B69-A99D-4EC3-A6E9-B1777FE9E0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11760" y="2974222"/>
            <a:ext cx="1998568" cy="459920"/>
          </a:xfrm>
        </p:spPr>
        <p:txBody>
          <a:bodyPr/>
          <a:lstStyle/>
          <a:p>
            <a:r>
              <a:rPr lang="fr-FR" sz="2400" dirty="0"/>
              <a:t>Recherche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8E0C967-A7EA-4379-9911-B6A01C4ED9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181" y="2543459"/>
            <a:ext cx="2292700" cy="810785"/>
          </a:xfrm>
        </p:spPr>
        <p:txBody>
          <a:bodyPr/>
          <a:lstStyle/>
          <a:p>
            <a:r>
              <a:rPr lang="fr-FR" sz="2400" dirty="0">
                <a:solidFill>
                  <a:srgbClr val="FFC000"/>
                </a:solidFill>
              </a:rPr>
              <a:t>Développement instrumental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4F5DF52-2C46-4B49-8CD4-EE7EE0CF14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8623" y="2424817"/>
            <a:ext cx="3952407" cy="459920"/>
          </a:xfrm>
        </p:spPr>
        <p:txBody>
          <a:bodyPr/>
          <a:lstStyle/>
          <a:p>
            <a:r>
              <a:rPr lang="fr-FR" sz="2400" dirty="0"/>
              <a:t>Communication numérique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7779B87-8113-4D18-BC00-8B509EF09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977105" y="987575"/>
            <a:ext cx="3810919" cy="156693"/>
          </a:xfrm>
        </p:spPr>
        <p:txBody>
          <a:bodyPr/>
          <a:lstStyle/>
          <a:p>
            <a:r>
              <a:rPr lang="fr-FR" sz="1800" b="0" dirty="0"/>
              <a:t>Quels sont les mots-clefs associés ?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2611688B-FBD4-4E88-AD4A-F7A60951B71A}"/>
              </a:ext>
            </a:extLst>
          </p:cNvPr>
          <p:cNvSpPr txBox="1">
            <a:spLocks/>
          </p:cNvSpPr>
          <p:nvPr/>
        </p:nvSpPr>
        <p:spPr bwMode="auto">
          <a:xfrm>
            <a:off x="5573766" y="3975678"/>
            <a:ext cx="2598634" cy="45992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800" b="1" i="0" spc="-150">
                <a:solidFill>
                  <a:srgbClr val="E16F34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/>
              <a:t>Socioécosystèmes</a:t>
            </a:r>
            <a:endParaRPr lang="fr-FR" sz="2400" dirty="0"/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76F8691A-1A75-47F4-A2E5-2B9E9503A69C}"/>
              </a:ext>
            </a:extLst>
          </p:cNvPr>
          <p:cNvSpPr txBox="1">
            <a:spLocks/>
          </p:cNvSpPr>
          <p:nvPr/>
        </p:nvSpPr>
        <p:spPr bwMode="auto">
          <a:xfrm>
            <a:off x="3114627" y="3925965"/>
            <a:ext cx="1618601" cy="45992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800" b="1" i="0" spc="-150">
                <a:solidFill>
                  <a:srgbClr val="E16F34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FFC000"/>
                </a:solidFill>
              </a:rPr>
              <a:t>Monitoring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32A426E1-08C2-46F9-81FC-AF6E1E4FD76D}"/>
              </a:ext>
            </a:extLst>
          </p:cNvPr>
          <p:cNvSpPr txBox="1">
            <a:spLocks/>
          </p:cNvSpPr>
          <p:nvPr/>
        </p:nvSpPr>
        <p:spPr bwMode="auto">
          <a:xfrm>
            <a:off x="5076056" y="1237990"/>
            <a:ext cx="2598634" cy="45992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800" b="1" i="0" spc="-150">
                <a:solidFill>
                  <a:srgbClr val="E16F34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IA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B861563-E8E6-42D6-AE45-357DADD6763C}"/>
              </a:ext>
            </a:extLst>
          </p:cNvPr>
          <p:cNvSpPr txBox="1">
            <a:spLocks/>
          </p:cNvSpPr>
          <p:nvPr/>
        </p:nvSpPr>
        <p:spPr bwMode="auto">
          <a:xfrm>
            <a:off x="1241791" y="3515758"/>
            <a:ext cx="1351568" cy="45992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4400" b="1" i="0" spc="-150">
                <a:solidFill>
                  <a:srgbClr val="88B14A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Décision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882C1D4-0F22-4F6A-9F77-C851BAF2ADF8}"/>
              </a:ext>
            </a:extLst>
          </p:cNvPr>
          <p:cNvSpPr txBox="1">
            <a:spLocks/>
          </p:cNvSpPr>
          <p:nvPr/>
        </p:nvSpPr>
        <p:spPr bwMode="auto">
          <a:xfrm>
            <a:off x="4545246" y="3143391"/>
            <a:ext cx="1351568" cy="45992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4400" b="1" i="0" spc="-150">
                <a:solidFill>
                  <a:srgbClr val="88B14A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Capteur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4DCD2AB6-331A-4AED-B9B7-2354F74CF4A2}"/>
              </a:ext>
            </a:extLst>
          </p:cNvPr>
          <p:cNvSpPr txBox="1">
            <a:spLocks/>
          </p:cNvSpPr>
          <p:nvPr/>
        </p:nvSpPr>
        <p:spPr bwMode="auto">
          <a:xfrm>
            <a:off x="6271225" y="1781564"/>
            <a:ext cx="1351568" cy="45992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 algn="l" defTabSz="914400">
              <a:lnSpc>
                <a:spcPct val="9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4400" b="1" i="0" spc="-150">
                <a:solidFill>
                  <a:srgbClr val="88B14A"/>
                </a:solidFill>
                <a:latin typeface="Arial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4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0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936037"/>
                </a:solidFill>
              </a:rPr>
              <a:t>Devenir</a:t>
            </a:r>
          </a:p>
        </p:txBody>
      </p:sp>
    </p:spTree>
    <p:extLst>
      <p:ext uri="{BB962C8B-B14F-4D97-AF65-F5344CB8AC3E}">
        <p14:creationId xmlns:p14="http://schemas.microsoft.com/office/powerpoint/2010/main" val="206496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A4D33C-C700-492E-8142-795D1401B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5637" y="3848244"/>
            <a:ext cx="7424835" cy="528727"/>
          </a:xfrm>
        </p:spPr>
        <p:txBody>
          <a:bodyPr/>
          <a:lstStyle/>
          <a:p>
            <a:r>
              <a:rPr lang="fr-FR" sz="3200" dirty="0">
                <a:solidFill>
                  <a:srgbClr val="FFC000"/>
                </a:solidFill>
              </a:rPr>
              <a:t>0 </a:t>
            </a:r>
            <a:r>
              <a:rPr lang="fr-FR" sz="2400" b="0" dirty="0"/>
              <a:t>besoin de vidéo institutionnelle ou adaptée au WP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E4B16D-864D-48E8-B0F6-08AB7BEC412C}"/>
              </a:ext>
            </a:extLst>
          </p:cNvPr>
          <p:cNvSpPr txBox="1">
            <a:spLocks/>
          </p:cNvSpPr>
          <p:nvPr/>
        </p:nvSpPr>
        <p:spPr bwMode="auto">
          <a:xfrm>
            <a:off x="977105" y="987575"/>
            <a:ext cx="5755135" cy="924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Documents nécessaire à votre communication externe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5FE3CE-4AE2-4727-97B2-82289A89DF6F}"/>
              </a:ext>
            </a:extLst>
          </p:cNvPr>
          <p:cNvSpPr txBox="1">
            <a:spLocks/>
          </p:cNvSpPr>
          <p:nvPr/>
        </p:nvSpPr>
        <p:spPr bwMode="auto">
          <a:xfrm>
            <a:off x="1420611" y="1809865"/>
            <a:ext cx="6470829" cy="11440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92D050"/>
                </a:solidFill>
              </a:rPr>
              <a:t>Plaquette TF et WP </a:t>
            </a:r>
            <a:r>
              <a:rPr lang="fr-FR" sz="2400" b="0" dirty="0"/>
              <a:t>90% des besoins se sont orientés vers ces deux supports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A263458-ABC2-48AB-A7CE-3195533F50D4}"/>
              </a:ext>
            </a:extLst>
          </p:cNvPr>
          <p:cNvSpPr txBox="1">
            <a:spLocks/>
          </p:cNvSpPr>
          <p:nvPr/>
        </p:nvSpPr>
        <p:spPr bwMode="auto">
          <a:xfrm>
            <a:off x="1420611" y="3075806"/>
            <a:ext cx="4328491" cy="5287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00B0F0"/>
                </a:solidFill>
              </a:rPr>
              <a:t>Poster</a:t>
            </a:r>
            <a:r>
              <a:rPr lang="fr-FR" sz="3200" dirty="0">
                <a:solidFill>
                  <a:srgbClr val="92D050"/>
                </a:solidFill>
              </a:rPr>
              <a:t> </a:t>
            </a:r>
            <a:r>
              <a:rPr lang="fr-FR" sz="2400" b="0" dirty="0"/>
              <a:t>10% des besoins</a:t>
            </a:r>
          </a:p>
        </p:txBody>
      </p:sp>
    </p:spTree>
    <p:extLst>
      <p:ext uri="{BB962C8B-B14F-4D97-AF65-F5344CB8AC3E}">
        <p14:creationId xmlns:p14="http://schemas.microsoft.com/office/powerpoint/2010/main" val="34614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E4B16D-864D-48E8-B0F6-08AB7BEC412C}"/>
              </a:ext>
            </a:extLst>
          </p:cNvPr>
          <p:cNvSpPr txBox="1">
            <a:spLocks/>
          </p:cNvSpPr>
          <p:nvPr/>
        </p:nvSpPr>
        <p:spPr bwMode="auto">
          <a:xfrm>
            <a:off x="977105" y="987575"/>
            <a:ext cx="5755135" cy="924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A qui doit s’adresser le site internet de Terra Forma ? 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5FE3CE-4AE2-4727-97B2-82289A89DF6F}"/>
              </a:ext>
            </a:extLst>
          </p:cNvPr>
          <p:cNvSpPr txBox="1">
            <a:spLocks/>
          </p:cNvSpPr>
          <p:nvPr/>
        </p:nvSpPr>
        <p:spPr bwMode="auto">
          <a:xfrm>
            <a:off x="1420611" y="1809865"/>
            <a:ext cx="6470829" cy="11440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92D050"/>
                </a:solidFill>
              </a:rPr>
              <a:t>100% Etudiants et grand public</a:t>
            </a:r>
            <a:endParaRPr lang="fr-FR" sz="2400" b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A263458-ABC2-48AB-A7CE-3195533F50D4}"/>
              </a:ext>
            </a:extLst>
          </p:cNvPr>
          <p:cNvSpPr txBox="1">
            <a:spLocks/>
          </p:cNvSpPr>
          <p:nvPr/>
        </p:nvSpPr>
        <p:spPr bwMode="auto">
          <a:xfrm>
            <a:off x="1395637" y="2505409"/>
            <a:ext cx="7056212" cy="5287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00B0F0"/>
                </a:solidFill>
              </a:rPr>
              <a:t>75% chercheurs, industriels, collectivités locales, Ministères</a:t>
            </a:r>
            <a:endParaRPr lang="fr-FR" sz="2400" b="0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C7EA307-5EE4-4DC4-87E5-78360120BC58}"/>
              </a:ext>
            </a:extLst>
          </p:cNvPr>
          <p:cNvSpPr txBox="1">
            <a:spLocks/>
          </p:cNvSpPr>
          <p:nvPr/>
        </p:nvSpPr>
        <p:spPr bwMode="auto">
          <a:xfrm>
            <a:off x="1395637" y="3638790"/>
            <a:ext cx="7056212" cy="5287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936037"/>
                </a:solidFill>
              </a:rPr>
              <a:t>0% autre</a:t>
            </a:r>
            <a:endParaRPr lang="fr-FR" sz="2400" b="0" dirty="0">
              <a:solidFill>
                <a:srgbClr val="936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2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E4B16D-864D-48E8-B0F6-08AB7BEC412C}"/>
              </a:ext>
            </a:extLst>
          </p:cNvPr>
          <p:cNvSpPr txBox="1">
            <a:spLocks/>
          </p:cNvSpPr>
          <p:nvPr/>
        </p:nvSpPr>
        <p:spPr bwMode="auto">
          <a:xfrm>
            <a:off x="977105" y="987575"/>
            <a:ext cx="5755135" cy="924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Quelles fonctionnalités souhaitez-vous retrouver sur le site internet ? 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5FE3CE-4AE2-4727-97B2-82289A89DF6F}"/>
              </a:ext>
            </a:extLst>
          </p:cNvPr>
          <p:cNvSpPr txBox="1">
            <a:spLocks/>
          </p:cNvSpPr>
          <p:nvPr/>
        </p:nvSpPr>
        <p:spPr bwMode="auto">
          <a:xfrm>
            <a:off x="1420611" y="1809865"/>
            <a:ext cx="7183837" cy="11440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92D050"/>
                </a:solidFill>
              </a:rPr>
              <a:t>100% Calendrier, multilingue FR/EN, Glossaire</a:t>
            </a:r>
            <a:endParaRPr lang="fr-FR" sz="2400" b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A263458-ABC2-48AB-A7CE-3195533F50D4}"/>
              </a:ext>
            </a:extLst>
          </p:cNvPr>
          <p:cNvSpPr txBox="1">
            <a:spLocks/>
          </p:cNvSpPr>
          <p:nvPr/>
        </p:nvSpPr>
        <p:spPr bwMode="auto">
          <a:xfrm>
            <a:off x="1395637" y="3087868"/>
            <a:ext cx="7056212" cy="5287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00B0F0"/>
                </a:solidFill>
              </a:rPr>
              <a:t>75% Galerie photos, vidéos</a:t>
            </a:r>
            <a:endParaRPr lang="fr-FR" sz="2400" b="0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C7EA307-5EE4-4DC4-87E5-78360120BC58}"/>
              </a:ext>
            </a:extLst>
          </p:cNvPr>
          <p:cNvSpPr txBox="1">
            <a:spLocks/>
          </p:cNvSpPr>
          <p:nvPr/>
        </p:nvSpPr>
        <p:spPr bwMode="auto">
          <a:xfrm>
            <a:off x="1385409" y="4014549"/>
            <a:ext cx="7056212" cy="5287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936037"/>
                </a:solidFill>
              </a:rPr>
              <a:t>25% intranet</a:t>
            </a:r>
            <a:endParaRPr lang="fr-FR" sz="2400" b="0" dirty="0">
              <a:solidFill>
                <a:srgbClr val="936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9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D301D-BA0C-2C40-967E-F0EF1AB3C51D}" type="datetime3">
              <a:rPr lang="fr-FR"/>
              <a:t>07.10.22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 </a:t>
            </a:r>
            <a:fld id="{733122C9-A0B9-462F-8757-0847AD287B63}" type="slidenum">
              <a:rPr lang="fr-FR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Site internet: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l’enquête</a:t>
            </a:r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E4B16D-864D-48E8-B0F6-08AB7BEC412C}"/>
              </a:ext>
            </a:extLst>
          </p:cNvPr>
          <p:cNvSpPr txBox="1">
            <a:spLocks/>
          </p:cNvSpPr>
          <p:nvPr/>
        </p:nvSpPr>
        <p:spPr bwMode="auto">
          <a:xfrm>
            <a:off x="977105" y="987575"/>
            <a:ext cx="7401059" cy="11169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dirty="0"/>
              <a:t>Quitte à perdre en rapidité d’exécution et en résolution, seriez-vous favorable au développement d’un site internet Low Tech? 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5FE3CE-4AE2-4727-97B2-82289A89DF6F}"/>
              </a:ext>
            </a:extLst>
          </p:cNvPr>
          <p:cNvSpPr txBox="1">
            <a:spLocks/>
          </p:cNvSpPr>
          <p:nvPr/>
        </p:nvSpPr>
        <p:spPr bwMode="auto">
          <a:xfrm>
            <a:off x="1115616" y="2931790"/>
            <a:ext cx="2215285" cy="47385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defRPr sz="1600" b="1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§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>
              <a:lnSpc>
                <a:spcPct val="90000"/>
              </a:lnSpc>
              <a:spcBef>
                <a:spcPts val="500"/>
              </a:spcBef>
              <a:buClrTx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>
              <a:lnSpc>
                <a:spcPct val="90000"/>
              </a:lnSpc>
              <a:spcBef>
                <a:spcPts val="500"/>
              </a:spcBef>
              <a:buClrTx/>
              <a:buFont typeface="Wingdings"/>
              <a:buChar char="ü"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Tx/>
              <a:buNone/>
              <a:defRPr sz="135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92D050"/>
                </a:solidFill>
              </a:rPr>
              <a:t>100% OUI !</a:t>
            </a:r>
            <a:endParaRPr lang="fr-FR" sz="2400" b="0" dirty="0"/>
          </a:p>
        </p:txBody>
      </p:sp>
      <p:pic>
        <p:nvPicPr>
          <p:cNvPr id="5122" name="Picture 2" descr="Comment savoir si sa connexion internet est bridée ?">
            <a:extLst>
              <a:ext uri="{FF2B5EF4-FFF2-40B4-BE49-F238E27FC236}">
                <a16:creationId xmlns:a16="http://schemas.microsoft.com/office/drawing/2014/main" id="{4B2B1352-653B-4C01-8075-786721D8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2293"/>
            <a:ext cx="457200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94655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PPT_CNRS_2019_def</Template>
  <TotalTime>13100</TotalTime>
  <Words>1044</Words>
  <Application>Microsoft Office PowerPoint</Application>
  <DocSecurity>0</DocSecurity>
  <PresentationFormat>Affichage à l'écran (16:9)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 Black</vt:lpstr>
      <vt:lpstr>Wingdings</vt:lpstr>
      <vt:lpstr>Open Sans</vt:lpstr>
      <vt:lpstr>Arial</vt:lpstr>
      <vt:lpstr>Masque titre du document</vt:lpstr>
      <vt:lpstr>Présentation PowerPoint</vt:lpstr>
      <vt:lpstr>Présentation PowerPoint</vt:lpstr>
      <vt:lpstr>Site internet: résultats de l’enquête</vt:lpstr>
      <vt:lpstr>Site internet: résultats de l’enquête</vt:lpstr>
      <vt:lpstr>Site internet: résultats de l’enquête</vt:lpstr>
      <vt:lpstr>Site internet: résultats de l’enquête</vt:lpstr>
      <vt:lpstr>Site internet: résultats de l’enquête</vt:lpstr>
      <vt:lpstr>Site internet: résultats de l’enquête</vt:lpstr>
      <vt:lpstr>Site internet: résultats de l’enquête</vt:lpstr>
      <vt:lpstr>Site internet: résultats de l’enquête</vt:lpstr>
      <vt:lpstr>Site internet: suites</vt:lpstr>
      <vt:lpstr>Présentation PowerPoint</vt:lpstr>
      <vt:lpstr>Glossaires TF</vt:lpstr>
      <vt:lpstr>Glossaires TF</vt:lpstr>
      <vt:lpstr>Glossaires TF</vt:lpstr>
      <vt:lpstr>Glossaires TF</vt:lpstr>
      <vt:lpstr>Présentation PowerPoint</vt:lpstr>
      <vt:lpstr>Réseaux sociaux</vt:lpstr>
      <vt:lpstr>Réseaux sociaux</vt:lpstr>
      <vt:lpstr>Présentation PowerPoint</vt:lpstr>
      <vt:lpstr>Présentation PowerPoint</vt:lpstr>
    </vt:vector>
  </TitlesOfParts>
  <Manager/>
  <Company>CNRS-DR16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CNRS</dc:subject>
  <dc:creator>CALLON Corentin</dc:creator>
  <cp:keywords/>
  <dc:description/>
  <cp:lastModifiedBy>Melanie Poulain</cp:lastModifiedBy>
  <cp:revision>177</cp:revision>
  <dcterms:created xsi:type="dcterms:W3CDTF">2021-02-23T10:22:49Z</dcterms:created>
  <dcterms:modified xsi:type="dcterms:W3CDTF">2022-10-07T09:04:17Z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