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75" r:id="rId5"/>
    <p:sldId id="307" r:id="rId6"/>
    <p:sldId id="318" r:id="rId7"/>
    <p:sldId id="312" r:id="rId8"/>
    <p:sldId id="313" r:id="rId9"/>
    <p:sldId id="314" r:id="rId10"/>
    <p:sldId id="315" r:id="rId11"/>
    <p:sldId id="316" r:id="rId12"/>
    <p:sldId id="317" r:id="rId13"/>
    <p:sldId id="282" r:id="rId14"/>
    <p:sldId id="292" r:id="rId15"/>
    <p:sldId id="293" r:id="rId16"/>
    <p:sldId id="296" r:id="rId17"/>
    <p:sldId id="297" r:id="rId18"/>
    <p:sldId id="277" r:id="rId19"/>
    <p:sldId id="319" r:id="rId20"/>
    <p:sldId id="320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98D4"/>
    <a:srgbClr val="009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93BC-ED98-4DED-8F06-22D47CF8D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D110C-DDAB-4A99-9210-E11591E96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4CF9C-E2FE-45CD-9048-F99775B2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06853-B93F-4730-BAEF-81CE4D28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BAA03-0FF1-436A-BAA1-30797ABD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4A86-3A0F-43ED-8729-73165EA2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4B598-66F6-4F9F-A948-43C348D32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D09D8-EB29-45DD-AE13-1808CC71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15B03-D649-4C67-B203-44ED0DC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1609C-9207-47BD-806D-935E8E180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9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8698E-A1D8-488A-B438-F982514F5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6ACF8-0911-4E70-8DBC-C7399B8EE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12761-9DB9-41B0-B438-3903B578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675BA-EC23-47D8-8764-E9BBA71F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595D-FC20-4191-AE4E-F6115F12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0DE4-D57A-4AA8-A9DF-24FC2208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27D8-D048-4D6C-B9AA-45D0CEB56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5DB9D-3588-44FF-B021-07B38C3B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777A6-6446-407E-BA82-251F5993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92AA1-AD2A-4D69-A041-26A18115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B246-FAD3-405F-9FC1-DB518A3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A20E2-E3F1-4152-B9A2-A88826B4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6D3B1-5DB4-468A-ACC8-5F3828C9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2740C-F3E3-49AC-A85D-38B4A0E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66560-437F-454D-A808-A6711123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C041-BDAA-42BB-9741-6CC3478B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4B563-4C7A-41D3-9EB1-8321C8672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2C3E8-77CB-4113-873D-09F3DF0E1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2750D-D9D6-4C25-8257-32CE7EB9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82518-9239-4D2E-963D-7CC80D26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C7788-5592-43B2-AF0F-5C5AB3A0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0DBE-669A-476F-8BD8-8E909944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5850-9509-47D8-8B91-78C25CCB7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DA6FA-D483-4521-A283-337AD3DEA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CFF98-8BA7-4E14-B05D-BC24D6AAA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11EC7-27C5-47A7-A37F-CCD179E7D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DD68F-FE94-48E4-BBD1-1CD888E7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E1C2C-9D1E-4E40-BAEA-8B88F4C7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A469A-671D-4C14-9D3E-B9690ADF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9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A457-BA04-42DF-A9E5-C9494776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3075F-FCDB-4428-9976-5D3E34D1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27160-92D9-43FA-B9C8-213AE457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856B6-F55B-4112-8222-D40F0574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73EE5-0DD1-48BE-9902-480475AE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A192DE-C6E0-4F32-A488-C2C5910A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A227-BD5C-45A8-A323-E5CE2733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6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3B56-7D33-4D5B-8824-BC76BE6E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E1922-2C75-445E-A54F-6F1C63474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1D382-D38C-4688-955A-30228291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A3527-8AAC-4251-B51B-34B8CE146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3F7A1-4E54-458A-A9A2-1D426E5E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4BBAC-437F-41B5-98BE-D1ECAFC0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FE8D-A4D4-4CD8-A3F8-6E07D94E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2F5D6-2B14-45C6-A6D0-9A0B264AC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634BE-4B9F-4E3D-952F-816CF5B95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4B6F1-5C3C-4B0F-87D3-0C436E70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6FBCA-732F-44C3-ABA4-AABF926D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B4AB0-7681-43D0-915B-45B2D75D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8E4-AF65-424F-84D7-2D7DB21D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7C1EF-E49B-43B9-892F-BE9C058E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A13DC-8417-4102-87F1-B7B2E3D8A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B9241-4076-4322-B2B8-0A171C48D1D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62E55-3DBC-4BF2-A3A4-59DA48FBE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1EA17-C331-42D7-AB70-C9839FB66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44F3-2707-46D2-9136-7D8C9BF01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hyperlink" Target="https://pypi.org/project/snews-pt/" TargetMode="External"/><Relationship Id="rId17" Type="http://schemas.openxmlformats.org/officeDocument/2006/relationships/image" Target="../media/image30.png"/><Relationship Id="rId2" Type="http://schemas.openxmlformats.org/officeDocument/2006/relationships/hyperlink" Target="mailto:kara@kit.edu" TargetMode="Externa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SNEWS2/SNEWS_Publishing_Tools" TargetMode="External"/><Relationship Id="rId11" Type="http://schemas.openxmlformats.org/officeDocument/2006/relationships/image" Target="../media/image26.sv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.jpg"/><Relationship Id="rId9" Type="http://schemas.openxmlformats.org/officeDocument/2006/relationships/hyperlink" Target="https://snews-publishing-tools.readthedocs.io/en/latest/?badge=latest" TargetMode="External"/><Relationship Id="rId14" Type="http://schemas.openxmlformats.org/officeDocument/2006/relationships/hyperlink" Target="https://github.com/SNEWS2/SNEWS_Coincidence_Syste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hyperlink" Target="https://pypi.org/project/snews-pt/" TargetMode="External"/><Relationship Id="rId17" Type="http://schemas.openxmlformats.org/officeDocument/2006/relationships/image" Target="../media/image30.png"/><Relationship Id="rId2" Type="http://schemas.openxmlformats.org/officeDocument/2006/relationships/hyperlink" Target="mailto:kara@kit.edu" TargetMode="Externa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SNEWS2/SNEWS_Publishing_Tools" TargetMode="External"/><Relationship Id="rId11" Type="http://schemas.openxmlformats.org/officeDocument/2006/relationships/image" Target="../media/image26.sv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.jpg"/><Relationship Id="rId9" Type="http://schemas.openxmlformats.org/officeDocument/2006/relationships/hyperlink" Target="https://snews-publishing-tools.readthedocs.io/en/latest/?badge=latest" TargetMode="External"/><Relationship Id="rId14" Type="http://schemas.openxmlformats.org/officeDocument/2006/relationships/hyperlink" Target="https://github.com/SNEWS2/SNEWS_Coincidence_Syste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pypi.org/project/snews-pt/" TargetMode="External"/><Relationship Id="rId18" Type="http://schemas.openxmlformats.org/officeDocument/2006/relationships/image" Target="../media/image30.png"/><Relationship Id="rId3" Type="http://schemas.openxmlformats.org/officeDocument/2006/relationships/hyperlink" Target="mailto:kara@kit.edu" TargetMode="External"/><Relationship Id="rId7" Type="http://schemas.openxmlformats.org/officeDocument/2006/relationships/hyperlink" Target="https://github.com/SNEWS2/SNEWS_Publishing_Tools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.jpg"/><Relationship Id="rId15" Type="http://schemas.openxmlformats.org/officeDocument/2006/relationships/hyperlink" Target="https://github.com/SNEWS2/SNEWS_Coincidence_System" TargetMode="External"/><Relationship Id="rId10" Type="http://schemas.openxmlformats.org/officeDocument/2006/relationships/hyperlink" Target="https://snews-publishing-tools.readthedocs.io/en/latest/?badge=latest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pypi.org/project/snews-pt/" TargetMode="External"/><Relationship Id="rId18" Type="http://schemas.openxmlformats.org/officeDocument/2006/relationships/image" Target="../media/image30.png"/><Relationship Id="rId3" Type="http://schemas.openxmlformats.org/officeDocument/2006/relationships/hyperlink" Target="mailto:kara@kit.edu" TargetMode="External"/><Relationship Id="rId7" Type="http://schemas.openxmlformats.org/officeDocument/2006/relationships/hyperlink" Target="https://github.com/SNEWS2/SNEWS_Publishing_Tools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.jpg"/><Relationship Id="rId15" Type="http://schemas.openxmlformats.org/officeDocument/2006/relationships/hyperlink" Target="https://github.com/SNEWS2/SNEWS_Coincidence_System" TargetMode="External"/><Relationship Id="rId10" Type="http://schemas.openxmlformats.org/officeDocument/2006/relationships/hyperlink" Target="https://snews-publishing-tools.readthedocs.io/en/latest/?badge=latest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pypi.org/project/snews-pt/" TargetMode="External"/><Relationship Id="rId18" Type="http://schemas.openxmlformats.org/officeDocument/2006/relationships/image" Target="../media/image30.png"/><Relationship Id="rId3" Type="http://schemas.openxmlformats.org/officeDocument/2006/relationships/hyperlink" Target="mailto:kara@kit.edu" TargetMode="External"/><Relationship Id="rId21" Type="http://schemas.openxmlformats.org/officeDocument/2006/relationships/image" Target="../media/image33.png"/><Relationship Id="rId7" Type="http://schemas.openxmlformats.org/officeDocument/2006/relationships/hyperlink" Target="https://github.com/SNEWS2/SNEWS_Publishing_Tools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.jpg"/><Relationship Id="rId15" Type="http://schemas.openxmlformats.org/officeDocument/2006/relationships/hyperlink" Target="https://github.com/SNEWS2/SNEWS_Coincidence_System" TargetMode="External"/><Relationship Id="rId10" Type="http://schemas.openxmlformats.org/officeDocument/2006/relationships/hyperlink" Target="https://snews-publishing-tools.readthedocs.io/en/latest/?badge=latest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mailto:kara@kit.edu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2.jp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kara@kit.edu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mailto:kara@kit.edu" TargetMode="External"/><Relationship Id="rId7" Type="http://schemas.openxmlformats.org/officeDocument/2006/relationships/image" Target="../media/image3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hyperlink" Target="https://arxiv.org/abs/1606.09243v2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hyperlink" Target="mailto:kara@kit.edu" TargetMode="Externa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hyperlink" Target="mailto:kara@ki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9290" y="679359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928" y="699792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BB9347-1210-4720-B5CC-7B649A886854}"/>
              </a:ext>
            </a:extLst>
          </p:cNvPr>
          <p:cNvSpPr txBox="1"/>
          <p:nvPr/>
        </p:nvSpPr>
        <p:spPr>
          <a:xfrm>
            <a:off x="84001" y="477633"/>
            <a:ext cx="81836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9682"/>
                </a:solidFill>
              </a:rPr>
              <a:t>Hunting Supernova neutrinos with </a:t>
            </a:r>
          </a:p>
          <a:p>
            <a:r>
              <a:rPr lang="en-US" sz="4400" dirty="0">
                <a:solidFill>
                  <a:srgbClr val="009682"/>
                </a:solidFill>
              </a:rPr>
              <a:t>Dark Matter Detectors</a:t>
            </a:r>
            <a:endParaRPr lang="en-US" sz="4400" b="1" dirty="0">
              <a:solidFill>
                <a:srgbClr val="00968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FC1067-A93B-459F-8B0F-429B6A39342D}"/>
              </a:ext>
            </a:extLst>
          </p:cNvPr>
          <p:cNvGrpSpPr/>
          <p:nvPr/>
        </p:nvGrpSpPr>
        <p:grpSpPr>
          <a:xfrm>
            <a:off x="5716674" y="2348331"/>
            <a:ext cx="5619849" cy="3674231"/>
            <a:chOff x="3897476" y="2402957"/>
            <a:chExt cx="3558850" cy="24462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1EFAF8-70F9-4CBB-A981-B3A1EEDE6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476" y="2402957"/>
              <a:ext cx="3558848" cy="24462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8690CD-648B-43AE-8A34-FF875EFE9161}"/>
                </a:ext>
              </a:extLst>
            </p:cNvPr>
            <p:cNvSpPr txBox="1"/>
            <p:nvPr/>
          </p:nvSpPr>
          <p:spPr>
            <a:xfrm>
              <a:off x="6305551" y="4596907"/>
              <a:ext cx="1150775" cy="22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Adapted from </a:t>
              </a:r>
            </a:p>
            <a:p>
              <a:r>
                <a:rPr lang="en-US" sz="600" dirty="0">
                  <a:solidFill>
                    <a:schemeClr val="bg1"/>
                  </a:solidFill>
                </a:rPr>
                <a:t>The Time Machine Project © Cetin Bal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26A33C7-C82C-485E-BBF0-A31BAB982D62}"/>
                </a:ext>
              </a:extLst>
            </p:cNvPr>
            <p:cNvCxnSpPr>
              <a:cxnSpLocks/>
            </p:cNvCxnSpPr>
            <p:nvPr/>
          </p:nvCxnSpPr>
          <p:spPr>
            <a:xfrm>
              <a:off x="3956050" y="2679700"/>
              <a:ext cx="1009650" cy="4318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16C40E4-F7C5-446E-A637-52812832B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4274" y="2546350"/>
              <a:ext cx="728826" cy="5651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4E9EFCD-5079-424D-95D9-0751A67E7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800" y="4298950"/>
              <a:ext cx="1146887" cy="8255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527458-8B10-431A-97A6-E57C6860ED5C}"/>
                </a:ext>
              </a:extLst>
            </p:cNvPr>
            <p:cNvCxnSpPr>
              <a:cxnSpLocks/>
            </p:cNvCxnSpPr>
            <p:nvPr/>
          </p:nvCxnSpPr>
          <p:spPr>
            <a:xfrm>
              <a:off x="5441950" y="4295192"/>
              <a:ext cx="407112" cy="2769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6CB00E-9FC4-4FBA-B3E2-68220516E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800" y="3746501"/>
              <a:ext cx="911937" cy="380999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816F4FC-8579-4BCF-AC3B-F69CFC02F81B}"/>
                </a:ext>
              </a:extLst>
            </p:cNvPr>
            <p:cNvCxnSpPr>
              <a:cxnSpLocks/>
            </p:cNvCxnSpPr>
            <p:nvPr/>
          </p:nvCxnSpPr>
          <p:spPr>
            <a:xfrm>
              <a:off x="5297131" y="3746502"/>
              <a:ext cx="1332269" cy="44449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F9EE8B1-1DF0-4D83-AA2F-D5E7140428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000" y="3403825"/>
              <a:ext cx="165100" cy="7915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1C79ECC-19B6-4657-B21C-90000E3E9686}"/>
                </a:ext>
              </a:extLst>
            </p:cNvPr>
            <p:cNvCxnSpPr>
              <a:cxnSpLocks/>
            </p:cNvCxnSpPr>
            <p:nvPr/>
          </p:nvCxnSpPr>
          <p:spPr>
            <a:xfrm>
              <a:off x="7038265" y="3403823"/>
              <a:ext cx="219785" cy="6568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B4672B9-F371-44F7-B553-17649899971E}"/>
                </a:ext>
              </a:extLst>
            </p:cNvPr>
            <p:cNvSpPr/>
            <p:nvPr/>
          </p:nvSpPr>
          <p:spPr>
            <a:xfrm>
              <a:off x="6238543" y="2598092"/>
              <a:ext cx="975195" cy="382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WIMPS, neutrons &amp;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Neutrinos scatter of off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The nucleus</a:t>
              </a:r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7FFF5C-314A-4CF0-BF8C-629F130BC3DC}"/>
                </a:ext>
              </a:extLst>
            </p:cNvPr>
            <p:cNvSpPr/>
            <p:nvPr/>
          </p:nvSpPr>
          <p:spPr>
            <a:xfrm>
              <a:off x="4262618" y="4529050"/>
              <a:ext cx="1404594" cy="306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Photons &amp; electrons scatter off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of atomic electrons</a:t>
              </a:r>
              <a:endParaRPr lang="en-US" sz="2000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F97ACC8-0510-4953-A70D-83808059B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4" t="1276" r="31579" b="53915"/>
          <a:stretch/>
        </p:blipFill>
        <p:spPr>
          <a:xfrm>
            <a:off x="643791" y="2523658"/>
            <a:ext cx="4248684" cy="3663637"/>
          </a:xfrm>
          <a:prstGeom prst="ellipse">
            <a:avLst/>
          </a:prstGeom>
          <a:noFill/>
          <a:ln>
            <a:noFill/>
          </a:ln>
          <a:effectLst>
            <a:glow rad="215900">
              <a:srgbClr val="78C1FF">
                <a:alpha val="29000"/>
              </a:srgbClr>
            </a:glow>
            <a:reflection endPos="0" dist="50800" dir="5400000" sy="-100000" algn="bl" rotWithShape="0"/>
            <a:softEdge rad="508000"/>
          </a:effectLst>
          <a:scene3d>
            <a:camera prst="obliqueBottomRight"/>
            <a:lightRig rig="threePt" dir="t"/>
          </a:scene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915A8D-B1D8-4164-A132-0A6FD6F901D3}"/>
              </a:ext>
            </a:extLst>
          </p:cNvPr>
          <p:cNvSpPr/>
          <p:nvPr/>
        </p:nvSpPr>
        <p:spPr>
          <a:xfrm>
            <a:off x="203200" y="1909946"/>
            <a:ext cx="149201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F98D4"/>
                </a:solidFill>
              </a:rPr>
              <a:t>Melih Kara</a:t>
            </a:r>
          </a:p>
          <a:p>
            <a:r>
              <a:rPr lang="en-US" dirty="0">
                <a:solidFill>
                  <a:srgbClr val="7F98D4"/>
                </a:solidFill>
              </a:rPr>
              <a:t>kara@kit.edu 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76983-78C4-4344-A62C-B7C7EB922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22" y="110733"/>
            <a:ext cx="1273423" cy="6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45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F2B318-A310-4863-B9FF-2C5AD88D3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03CB26B-CED6-411C-BA1F-2B30D28940E9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36BD68-EB59-455F-AA58-464CC520B841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96D46F-1390-46F9-A2AB-9621A76A4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D1A372B-B7D7-404B-9CCB-80D0727B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C89B1A-8EC5-43E8-A925-930F5DC513F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784C6BE-7C2C-4416-9FF4-1B49FC5046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78F55D-88BA-4B02-9637-C84321A1E604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D7E1F33-1E9F-432B-9F3B-AD7816C7EA9E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18FA4CF9-B569-446A-B75C-CB489E4E5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BFD2961-E2A4-4731-9198-AB73B52F609C}"/>
              </a:ext>
            </a:extLst>
          </p:cNvPr>
          <p:cNvSpPr/>
          <p:nvPr/>
        </p:nvSpPr>
        <p:spPr>
          <a:xfrm>
            <a:off x="212588" y="1388613"/>
            <a:ext cx="11852120" cy="508787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A070007-3514-434B-A41B-CBC774E05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6" y="3804779"/>
            <a:ext cx="5733385" cy="253750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35DD515-24F2-49F2-905C-7B27B737CA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06" y="4062963"/>
            <a:ext cx="5718748" cy="222290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1F56834-A7FA-4566-9C91-8E4D3C0F624B}"/>
              </a:ext>
            </a:extLst>
          </p:cNvPr>
          <p:cNvSpPr/>
          <p:nvPr/>
        </p:nvSpPr>
        <p:spPr>
          <a:xfrm rot="987914">
            <a:off x="7510625" y="4967325"/>
            <a:ext cx="2425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06A46C6-9B4D-466F-B231-4C9317FA5B54}"/>
              </a:ext>
            </a:extLst>
          </p:cNvPr>
          <p:cNvSpPr/>
          <p:nvPr/>
        </p:nvSpPr>
        <p:spPr>
          <a:xfrm>
            <a:off x="9603915" y="6152989"/>
            <a:ext cx="1674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credit: Paul </a:t>
            </a:r>
            <a:r>
              <a:rPr lang="en-US" sz="1400" dirty="0" err="1"/>
              <a:t>Kuhwald</a:t>
            </a:r>
            <a:endParaRPr lang="en-US" sz="14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22E6B25-C1EB-4B83-BDA6-C00B9DC9CF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" y="1524281"/>
            <a:ext cx="6415041" cy="233426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CD7D367-219D-408A-98B3-317F1DD37088}"/>
              </a:ext>
            </a:extLst>
          </p:cNvPr>
          <p:cNvSpPr/>
          <p:nvPr/>
        </p:nvSpPr>
        <p:spPr>
          <a:xfrm>
            <a:off x="6605418" y="1864994"/>
            <a:ext cx="5291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Model discrimination power studies.</a:t>
            </a:r>
          </a:p>
          <a:p>
            <a:r>
              <a:rPr lang="en-US" dirty="0"/>
              <a:t>We are investigating ways to discriminate between different physics-driven supernova models.</a:t>
            </a:r>
          </a:p>
          <a:p>
            <a:r>
              <a:rPr lang="en-US" dirty="0"/>
              <a:t>Current approach is to use binned maximum log-likelihood methods, in the near future we are planning on investigating </a:t>
            </a:r>
            <a:r>
              <a:rPr lang="en-US" dirty="0" err="1"/>
              <a:t>unbinned</a:t>
            </a:r>
            <a:r>
              <a:rPr lang="en-US" dirty="0"/>
              <a:t> analysis.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AEC4920-09EA-4B3E-9395-EB957FE6C689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FA58215-9801-47B1-86E2-24973A697814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15008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90B827-7FAA-47C6-85CC-72B5DAE1E160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EB363F0-DDCF-4E99-8C93-A7DEE88A6CE8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71589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983315-5227-4A26-B810-D5DB36D387B3}"/>
              </a:ext>
            </a:extLst>
          </p:cNvPr>
          <p:cNvSpPr/>
          <p:nvPr/>
        </p:nvSpPr>
        <p:spPr>
          <a:xfrm>
            <a:off x="339880" y="1375294"/>
            <a:ext cx="11852120" cy="508787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2987875"/>
            <a:ext cx="7760199" cy="321929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132D11B-3F6F-4EAC-9081-A3090B97EF2A}"/>
              </a:ext>
            </a:extLst>
          </p:cNvPr>
          <p:cNvSpPr/>
          <p:nvPr/>
        </p:nvSpPr>
        <p:spPr>
          <a:xfrm>
            <a:off x="203200" y="1920642"/>
            <a:ext cx="798551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 also have a muon and neutron veto surrounding our TPC.</a:t>
            </a:r>
          </a:p>
          <a:p>
            <a:r>
              <a:rPr lang="en-US" dirty="0"/>
              <a:t>Together containing ~700 tons water allowing for the detection of Supernova signal</a:t>
            </a:r>
          </a:p>
          <a:p>
            <a:r>
              <a:rPr lang="en-US" dirty="0"/>
              <a:t>by detecting the Cherenkov radiation following the Inverse Beta Decay (IBD) </a:t>
            </a:r>
          </a:p>
          <a:p>
            <a:endParaRPr lang="en-US" dirty="0"/>
          </a:p>
          <a:p>
            <a:r>
              <a:rPr lang="en-US" dirty="0"/>
              <a:t>Combined study is expected to</a:t>
            </a:r>
          </a:p>
          <a:p>
            <a:r>
              <a:rPr lang="en-US" dirty="0"/>
              <a:t>increase our sensitivity</a:t>
            </a:r>
          </a:p>
          <a:p>
            <a:r>
              <a:rPr lang="en-US" dirty="0"/>
              <a:t>and help with event selection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E23F60-2EC0-42C4-A2D5-555F54339BAD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3624D4-869D-49C7-A45F-A24CCA643A85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846B38-11E0-4077-A015-A465F596952C}"/>
              </a:ext>
            </a:extLst>
          </p:cNvPr>
          <p:cNvSpPr/>
          <p:nvPr/>
        </p:nvSpPr>
        <p:spPr>
          <a:xfrm>
            <a:off x="8992543" y="1920642"/>
            <a:ext cx="2329881" cy="8408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Led by</a:t>
            </a:r>
          </a:p>
          <a:p>
            <a:pPr algn="ctr"/>
            <a:r>
              <a:rPr lang="en-US" dirty="0"/>
              <a:t>L.D. Garcia</a:t>
            </a:r>
          </a:p>
          <a:p>
            <a:pPr algn="ctr"/>
            <a:r>
              <a:rPr lang="en-US" dirty="0"/>
              <a:t>LPNHE (Paris)</a:t>
            </a:r>
          </a:p>
        </p:txBody>
      </p:sp>
    </p:spTree>
    <p:extLst>
      <p:ext uri="{BB962C8B-B14F-4D97-AF65-F5344CB8AC3E}">
        <p14:creationId xmlns:p14="http://schemas.microsoft.com/office/powerpoint/2010/main" val="401144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53768-870D-4EBB-8EA5-48F1DC0A5619}"/>
              </a:ext>
            </a:extLst>
          </p:cNvPr>
          <p:cNvSpPr/>
          <p:nvPr/>
        </p:nvSpPr>
        <p:spPr>
          <a:xfrm>
            <a:off x="84001" y="63440"/>
            <a:ext cx="343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Connection to SNEWS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600D0-098F-467B-B6AC-5DF49FA3B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10673"/>
            <a:ext cx="3530150" cy="12623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A2B7FC-EB70-42B2-9114-6D75200F73CB}"/>
              </a:ext>
            </a:extLst>
          </p:cNvPr>
          <p:cNvGrpSpPr/>
          <p:nvPr/>
        </p:nvGrpSpPr>
        <p:grpSpPr>
          <a:xfrm>
            <a:off x="3746824" y="612277"/>
            <a:ext cx="1653851" cy="1445124"/>
            <a:chOff x="9790095" y="1025390"/>
            <a:chExt cx="1709274" cy="1459167"/>
          </a:xfrm>
        </p:grpSpPr>
        <p:pic>
          <p:nvPicPr>
            <p:cNvPr id="15" name="Picture 14">
              <a:hlinkClick r:id="rId6"/>
              <a:extLst>
                <a:ext uri="{FF2B5EF4-FFF2-40B4-BE49-F238E27FC236}">
                  <a16:creationId xmlns:a16="http://schemas.microsoft.com/office/drawing/2014/main" id="{0AD26A43-04B5-4E08-BEB8-04C73848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1E37D6-C158-4F90-A5CE-CF8F739D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5B7622-74F5-436B-929F-C887158A2025}"/>
                </a:ext>
              </a:extLst>
            </p:cNvPr>
            <p:cNvSpPr/>
            <p:nvPr/>
          </p:nvSpPr>
          <p:spPr>
            <a:xfrm>
              <a:off x="9838246" y="1909075"/>
              <a:ext cx="1017676" cy="329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snews_pt</a:t>
              </a:r>
              <a:endParaRPr lang="en-US" sz="2000" b="1" dirty="0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14939B1F-2FA6-4417-BF7D-C9FA2BBC13A0}"/>
                </a:ext>
              </a:extLst>
            </p:cNvPr>
            <p:cNvSpPr/>
            <p:nvPr/>
          </p:nvSpPr>
          <p:spPr>
            <a:xfrm rot="8455856">
              <a:off x="9847428" y="1798933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hlinkClick r:id="rId9"/>
              <a:extLst>
                <a:ext uri="{FF2B5EF4-FFF2-40B4-BE49-F238E27FC236}">
                  <a16:creationId xmlns:a16="http://schemas.microsoft.com/office/drawing/2014/main" id="{8A3C150C-0AD5-4344-A5ED-5FEAE642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90095" y="2256579"/>
              <a:ext cx="1175876" cy="227978"/>
            </a:xfrm>
            <a:prstGeom prst="rect">
              <a:avLst/>
            </a:prstGeom>
          </p:spPr>
        </p:pic>
        <p:pic>
          <p:nvPicPr>
            <p:cNvPr id="20" name="Picture 19">
              <a:hlinkClick r:id="rId12"/>
              <a:extLst>
                <a:ext uri="{FF2B5EF4-FFF2-40B4-BE49-F238E27FC236}">
                  <a16:creationId xmlns:a16="http://schemas.microsoft.com/office/drawing/2014/main" id="{9CF30266-C7D6-44A7-95EA-AB1B107C0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228" y="1718393"/>
              <a:ext cx="527141" cy="383256"/>
            </a:xfrm>
            <a:prstGeom prst="rect">
              <a:avLst/>
            </a:prstGeom>
          </p:spPr>
        </p:pic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427192CD-4A40-456C-928A-C1D3D672DC5B}"/>
                </a:ext>
              </a:extLst>
            </p:cNvPr>
            <p:cNvSpPr/>
            <p:nvPr/>
          </p:nvSpPr>
          <p:spPr>
            <a:xfrm rot="2479508">
              <a:off x="11348341" y="200913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21FA00C-2A56-42C3-B734-2F8176E2B7E5}"/>
                </a:ext>
              </a:extLst>
            </p:cNvPr>
            <p:cNvSpPr/>
            <p:nvPr/>
          </p:nvSpPr>
          <p:spPr>
            <a:xfrm rot="20300899">
              <a:off x="11039972" y="226227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CDB4B1-2B63-446F-902C-C1AC06D6FA4B}"/>
              </a:ext>
            </a:extLst>
          </p:cNvPr>
          <p:cNvGrpSpPr/>
          <p:nvPr/>
        </p:nvGrpSpPr>
        <p:grpSpPr>
          <a:xfrm>
            <a:off x="5714275" y="598132"/>
            <a:ext cx="984678" cy="1215457"/>
            <a:chOff x="8509591" y="410094"/>
            <a:chExt cx="1183658" cy="1472348"/>
          </a:xfrm>
        </p:grpSpPr>
        <p:pic>
          <p:nvPicPr>
            <p:cNvPr id="24" name="Picture 23">
              <a:hlinkClick r:id="rId14"/>
              <a:extLst>
                <a:ext uri="{FF2B5EF4-FFF2-40B4-BE49-F238E27FC236}">
                  <a16:creationId xmlns:a16="http://schemas.microsoft.com/office/drawing/2014/main" id="{07DEC3DE-42F8-4DBC-AE64-75A01CAB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6556B-1274-4244-AB01-62A63F68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D66C57-40CD-45BA-9B0B-0861A86E49D1}"/>
                </a:ext>
              </a:extLst>
            </p:cNvPr>
            <p:cNvSpPr/>
            <p:nvPr/>
          </p:nvSpPr>
          <p:spPr>
            <a:xfrm>
              <a:off x="8509591" y="1482332"/>
              <a:ext cx="11836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snews_cs</a:t>
              </a:r>
              <a:endParaRPr lang="en-US" sz="2000" b="1" dirty="0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620B4F43-5432-4AC9-A141-C09B83E46DCC}"/>
                </a:ext>
              </a:extLst>
            </p:cNvPr>
            <p:cNvSpPr/>
            <p:nvPr/>
          </p:nvSpPr>
          <p:spPr>
            <a:xfrm rot="1864510">
              <a:off x="9517751" y="1146060"/>
              <a:ext cx="116635" cy="79412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C92A4DE-6A21-4D5C-B619-4A34C577D3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" y="2590725"/>
            <a:ext cx="4348544" cy="21147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CC80D-8CA3-49E9-A1ED-4F1BB26C6D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8" y="3732777"/>
            <a:ext cx="2027986" cy="241568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9AD1E-C095-4C04-AE32-1C4B606E77A9}"/>
              </a:ext>
            </a:extLst>
          </p:cNvPr>
          <p:cNvSpPr/>
          <p:nvPr/>
        </p:nvSpPr>
        <p:spPr>
          <a:xfrm>
            <a:off x="509698" y="5108477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PRE-SUPERNOVA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B3F87D-5AB8-4ACB-A524-11D8AC4D60D3}"/>
              </a:ext>
            </a:extLst>
          </p:cNvPr>
          <p:cNvSpPr/>
          <p:nvPr/>
        </p:nvSpPr>
        <p:spPr>
          <a:xfrm>
            <a:off x="2651112" y="5090821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FOLLOW-UP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CAE5A59-0316-40B6-AF0B-1413A673E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71" y="2639944"/>
            <a:ext cx="5466945" cy="36332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B40F58-0BFE-4F11-85CE-6B8D080932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659942" y="3440088"/>
            <a:ext cx="1661752" cy="4376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7A6908-02E7-4DFC-B737-3BAE2ACEEC7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134735" y="4663361"/>
            <a:ext cx="945324" cy="8862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4B6C3DF-DBD0-4E2A-B4BC-1B1F8566A78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8321694" y="3558703"/>
            <a:ext cx="921266" cy="7029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636392-2EF5-4814-BEEF-179ABEAAB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725" y="3099348"/>
            <a:ext cx="783482" cy="7834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01F160-76EF-459A-B6C9-06E1AA1504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80903B8-666A-4AE1-9C44-EC9F7E254F9C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3707726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53768-870D-4EBB-8EA5-48F1DC0A5619}"/>
              </a:ext>
            </a:extLst>
          </p:cNvPr>
          <p:cNvSpPr/>
          <p:nvPr/>
        </p:nvSpPr>
        <p:spPr>
          <a:xfrm>
            <a:off x="84001" y="63440"/>
            <a:ext cx="343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Connection to SNEWS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600D0-098F-467B-B6AC-5DF49FA3B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10673"/>
            <a:ext cx="3530150" cy="12623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A2B7FC-EB70-42B2-9114-6D75200F73CB}"/>
              </a:ext>
            </a:extLst>
          </p:cNvPr>
          <p:cNvGrpSpPr/>
          <p:nvPr/>
        </p:nvGrpSpPr>
        <p:grpSpPr>
          <a:xfrm>
            <a:off x="3746824" y="612277"/>
            <a:ext cx="1653851" cy="1445124"/>
            <a:chOff x="9790095" y="1025390"/>
            <a:chExt cx="1709274" cy="1459167"/>
          </a:xfrm>
        </p:grpSpPr>
        <p:pic>
          <p:nvPicPr>
            <p:cNvPr id="15" name="Picture 14">
              <a:hlinkClick r:id="rId6"/>
              <a:extLst>
                <a:ext uri="{FF2B5EF4-FFF2-40B4-BE49-F238E27FC236}">
                  <a16:creationId xmlns:a16="http://schemas.microsoft.com/office/drawing/2014/main" id="{0AD26A43-04B5-4E08-BEB8-04C73848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1E37D6-C158-4F90-A5CE-CF8F739D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5B7622-74F5-436B-929F-C887158A2025}"/>
                </a:ext>
              </a:extLst>
            </p:cNvPr>
            <p:cNvSpPr/>
            <p:nvPr/>
          </p:nvSpPr>
          <p:spPr>
            <a:xfrm>
              <a:off x="9838246" y="1909075"/>
              <a:ext cx="1017676" cy="329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snews_pt</a:t>
              </a:r>
              <a:endParaRPr lang="en-US" sz="2000" b="1" dirty="0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14939B1F-2FA6-4417-BF7D-C9FA2BBC13A0}"/>
                </a:ext>
              </a:extLst>
            </p:cNvPr>
            <p:cNvSpPr/>
            <p:nvPr/>
          </p:nvSpPr>
          <p:spPr>
            <a:xfrm rot="8455856">
              <a:off x="9847428" y="1798933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hlinkClick r:id="rId9"/>
              <a:extLst>
                <a:ext uri="{FF2B5EF4-FFF2-40B4-BE49-F238E27FC236}">
                  <a16:creationId xmlns:a16="http://schemas.microsoft.com/office/drawing/2014/main" id="{8A3C150C-0AD5-4344-A5ED-5FEAE642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90095" y="2256579"/>
              <a:ext cx="1175876" cy="227978"/>
            </a:xfrm>
            <a:prstGeom prst="rect">
              <a:avLst/>
            </a:prstGeom>
          </p:spPr>
        </p:pic>
        <p:pic>
          <p:nvPicPr>
            <p:cNvPr id="20" name="Picture 19">
              <a:hlinkClick r:id="rId12"/>
              <a:extLst>
                <a:ext uri="{FF2B5EF4-FFF2-40B4-BE49-F238E27FC236}">
                  <a16:creationId xmlns:a16="http://schemas.microsoft.com/office/drawing/2014/main" id="{9CF30266-C7D6-44A7-95EA-AB1B107C0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228" y="1718393"/>
              <a:ext cx="527141" cy="383256"/>
            </a:xfrm>
            <a:prstGeom prst="rect">
              <a:avLst/>
            </a:prstGeom>
          </p:spPr>
        </p:pic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427192CD-4A40-456C-928A-C1D3D672DC5B}"/>
                </a:ext>
              </a:extLst>
            </p:cNvPr>
            <p:cNvSpPr/>
            <p:nvPr/>
          </p:nvSpPr>
          <p:spPr>
            <a:xfrm rot="2479508">
              <a:off x="11348341" y="200913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21FA00C-2A56-42C3-B734-2F8176E2B7E5}"/>
                </a:ext>
              </a:extLst>
            </p:cNvPr>
            <p:cNvSpPr/>
            <p:nvPr/>
          </p:nvSpPr>
          <p:spPr>
            <a:xfrm rot="20300899">
              <a:off x="11039972" y="226227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CDB4B1-2B63-446F-902C-C1AC06D6FA4B}"/>
              </a:ext>
            </a:extLst>
          </p:cNvPr>
          <p:cNvGrpSpPr/>
          <p:nvPr/>
        </p:nvGrpSpPr>
        <p:grpSpPr>
          <a:xfrm>
            <a:off x="5714275" y="598132"/>
            <a:ext cx="984678" cy="1215457"/>
            <a:chOff x="8509591" y="410094"/>
            <a:chExt cx="1183658" cy="1472348"/>
          </a:xfrm>
        </p:grpSpPr>
        <p:pic>
          <p:nvPicPr>
            <p:cNvPr id="24" name="Picture 23">
              <a:hlinkClick r:id="rId14"/>
              <a:extLst>
                <a:ext uri="{FF2B5EF4-FFF2-40B4-BE49-F238E27FC236}">
                  <a16:creationId xmlns:a16="http://schemas.microsoft.com/office/drawing/2014/main" id="{07DEC3DE-42F8-4DBC-AE64-75A01CAB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6556B-1274-4244-AB01-62A63F68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D66C57-40CD-45BA-9B0B-0861A86E49D1}"/>
                </a:ext>
              </a:extLst>
            </p:cNvPr>
            <p:cNvSpPr/>
            <p:nvPr/>
          </p:nvSpPr>
          <p:spPr>
            <a:xfrm>
              <a:off x="8509591" y="1482332"/>
              <a:ext cx="11836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snews_cs</a:t>
              </a:r>
              <a:endParaRPr lang="en-US" sz="2000" b="1" dirty="0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620B4F43-5432-4AC9-A141-C09B83E46DCC}"/>
                </a:ext>
              </a:extLst>
            </p:cNvPr>
            <p:cNvSpPr/>
            <p:nvPr/>
          </p:nvSpPr>
          <p:spPr>
            <a:xfrm rot="1864510">
              <a:off x="9517751" y="1146060"/>
              <a:ext cx="116635" cy="79412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C92A4DE-6A21-4D5C-B619-4A34C577D3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" y="2590725"/>
            <a:ext cx="4348544" cy="21147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CC80D-8CA3-49E9-A1ED-4F1BB26C6D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8" y="3732777"/>
            <a:ext cx="2027986" cy="241568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9AD1E-C095-4C04-AE32-1C4B606E77A9}"/>
              </a:ext>
            </a:extLst>
          </p:cNvPr>
          <p:cNvSpPr/>
          <p:nvPr/>
        </p:nvSpPr>
        <p:spPr>
          <a:xfrm>
            <a:off x="509698" y="5108477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PRE-SUPERNOVA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B3F87D-5AB8-4ACB-A524-11D8AC4D60D3}"/>
              </a:ext>
            </a:extLst>
          </p:cNvPr>
          <p:cNvSpPr/>
          <p:nvPr/>
        </p:nvSpPr>
        <p:spPr>
          <a:xfrm>
            <a:off x="2651112" y="5090821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FOLLOW-UP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B40F58-0BFE-4F11-85CE-6B8D0809321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659942" y="4801136"/>
            <a:ext cx="2669234" cy="7029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7A6908-02E7-4DFC-B737-3BAE2ACEEC7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425705" y="4956555"/>
            <a:ext cx="1485640" cy="13927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636392-2EF5-4814-BEEF-179ABEAAB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65" y="3463326"/>
            <a:ext cx="1392789" cy="13927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348146-565A-4E3C-AA4B-F13DD47B7F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49B2110-8703-42B6-82B1-C2F18B24E779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142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743024-8882-4033-9305-557660650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3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53768-870D-4EBB-8EA5-48F1DC0A5619}"/>
              </a:ext>
            </a:extLst>
          </p:cNvPr>
          <p:cNvSpPr/>
          <p:nvPr/>
        </p:nvSpPr>
        <p:spPr>
          <a:xfrm>
            <a:off x="84001" y="63440"/>
            <a:ext cx="343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Connection to SNEWS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600D0-098F-467B-B6AC-5DF49FA3B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10673"/>
            <a:ext cx="3530150" cy="12623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A2B7FC-EB70-42B2-9114-6D75200F73CB}"/>
              </a:ext>
            </a:extLst>
          </p:cNvPr>
          <p:cNvGrpSpPr/>
          <p:nvPr/>
        </p:nvGrpSpPr>
        <p:grpSpPr>
          <a:xfrm>
            <a:off x="3746824" y="612277"/>
            <a:ext cx="1653851" cy="1445124"/>
            <a:chOff x="9790095" y="1025390"/>
            <a:chExt cx="1709274" cy="1459167"/>
          </a:xfrm>
        </p:grpSpPr>
        <p:pic>
          <p:nvPicPr>
            <p:cNvPr id="15" name="Picture 14">
              <a:hlinkClick r:id="rId7"/>
              <a:extLst>
                <a:ext uri="{FF2B5EF4-FFF2-40B4-BE49-F238E27FC236}">
                  <a16:creationId xmlns:a16="http://schemas.microsoft.com/office/drawing/2014/main" id="{0AD26A43-04B5-4E08-BEB8-04C73848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1E37D6-C158-4F90-A5CE-CF8F739D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5B7622-74F5-436B-929F-C887158A2025}"/>
                </a:ext>
              </a:extLst>
            </p:cNvPr>
            <p:cNvSpPr/>
            <p:nvPr/>
          </p:nvSpPr>
          <p:spPr>
            <a:xfrm>
              <a:off x="9838246" y="1909075"/>
              <a:ext cx="1017676" cy="329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snews_pt</a:t>
              </a:r>
              <a:endParaRPr lang="en-US" sz="2000" b="1" dirty="0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14939B1F-2FA6-4417-BF7D-C9FA2BBC13A0}"/>
                </a:ext>
              </a:extLst>
            </p:cNvPr>
            <p:cNvSpPr/>
            <p:nvPr/>
          </p:nvSpPr>
          <p:spPr>
            <a:xfrm rot="8455856">
              <a:off x="9847428" y="1798933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hlinkClick r:id="rId10"/>
              <a:extLst>
                <a:ext uri="{FF2B5EF4-FFF2-40B4-BE49-F238E27FC236}">
                  <a16:creationId xmlns:a16="http://schemas.microsoft.com/office/drawing/2014/main" id="{8A3C150C-0AD5-4344-A5ED-5FEAE642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90095" y="2256579"/>
              <a:ext cx="1175876" cy="227978"/>
            </a:xfrm>
            <a:prstGeom prst="rect">
              <a:avLst/>
            </a:prstGeom>
          </p:spPr>
        </p:pic>
        <p:pic>
          <p:nvPicPr>
            <p:cNvPr id="20" name="Picture 19">
              <a:hlinkClick r:id="rId13"/>
              <a:extLst>
                <a:ext uri="{FF2B5EF4-FFF2-40B4-BE49-F238E27FC236}">
                  <a16:creationId xmlns:a16="http://schemas.microsoft.com/office/drawing/2014/main" id="{9CF30266-C7D6-44A7-95EA-AB1B107C0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228" y="1718393"/>
              <a:ext cx="527141" cy="383256"/>
            </a:xfrm>
            <a:prstGeom prst="rect">
              <a:avLst/>
            </a:prstGeom>
          </p:spPr>
        </p:pic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427192CD-4A40-456C-928A-C1D3D672DC5B}"/>
                </a:ext>
              </a:extLst>
            </p:cNvPr>
            <p:cNvSpPr/>
            <p:nvPr/>
          </p:nvSpPr>
          <p:spPr>
            <a:xfrm rot="2479508">
              <a:off x="11348341" y="200913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21FA00C-2A56-42C3-B734-2F8176E2B7E5}"/>
                </a:ext>
              </a:extLst>
            </p:cNvPr>
            <p:cNvSpPr/>
            <p:nvPr/>
          </p:nvSpPr>
          <p:spPr>
            <a:xfrm rot="20300899">
              <a:off x="11039972" y="226227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CDB4B1-2B63-446F-902C-C1AC06D6FA4B}"/>
              </a:ext>
            </a:extLst>
          </p:cNvPr>
          <p:cNvGrpSpPr/>
          <p:nvPr/>
        </p:nvGrpSpPr>
        <p:grpSpPr>
          <a:xfrm>
            <a:off x="5714275" y="598132"/>
            <a:ext cx="984678" cy="1215457"/>
            <a:chOff x="8509591" y="410094"/>
            <a:chExt cx="1183658" cy="1472348"/>
          </a:xfrm>
        </p:grpSpPr>
        <p:pic>
          <p:nvPicPr>
            <p:cNvPr id="24" name="Picture 23">
              <a:hlinkClick r:id="rId15"/>
              <a:extLst>
                <a:ext uri="{FF2B5EF4-FFF2-40B4-BE49-F238E27FC236}">
                  <a16:creationId xmlns:a16="http://schemas.microsoft.com/office/drawing/2014/main" id="{07DEC3DE-42F8-4DBC-AE64-75A01CAB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6556B-1274-4244-AB01-62A63F68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D66C57-40CD-45BA-9B0B-0861A86E49D1}"/>
                </a:ext>
              </a:extLst>
            </p:cNvPr>
            <p:cNvSpPr/>
            <p:nvPr/>
          </p:nvSpPr>
          <p:spPr>
            <a:xfrm>
              <a:off x="8509591" y="1482332"/>
              <a:ext cx="11836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snews_cs</a:t>
              </a:r>
              <a:endParaRPr lang="en-US" sz="2000" b="1" dirty="0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620B4F43-5432-4AC9-A141-C09B83E46DCC}"/>
                </a:ext>
              </a:extLst>
            </p:cNvPr>
            <p:cNvSpPr/>
            <p:nvPr/>
          </p:nvSpPr>
          <p:spPr>
            <a:xfrm rot="1864510">
              <a:off x="9517751" y="1146060"/>
              <a:ext cx="116635" cy="79412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C92A4DE-6A21-4D5C-B619-4A34C577D3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" y="2590725"/>
            <a:ext cx="4348544" cy="21147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CC80D-8CA3-49E9-A1ED-4F1BB26C6D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8" y="3732777"/>
            <a:ext cx="2027986" cy="241568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9AD1E-C095-4C04-AE32-1C4B606E77A9}"/>
              </a:ext>
            </a:extLst>
          </p:cNvPr>
          <p:cNvSpPr/>
          <p:nvPr/>
        </p:nvSpPr>
        <p:spPr>
          <a:xfrm>
            <a:off x="509698" y="5108477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PRE-SUPERNOVA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B3F87D-5AB8-4ACB-A524-11D8AC4D60D3}"/>
              </a:ext>
            </a:extLst>
          </p:cNvPr>
          <p:cNvSpPr/>
          <p:nvPr/>
        </p:nvSpPr>
        <p:spPr>
          <a:xfrm>
            <a:off x="2651112" y="5090821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FOLLOW-UP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B40F58-0BFE-4F11-85CE-6B8D080932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659942" y="4801136"/>
            <a:ext cx="2669234" cy="7029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7A6908-02E7-4DFC-B737-3BAE2ACEEC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425705" y="4956555"/>
            <a:ext cx="1485640" cy="13927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636392-2EF5-4814-BEEF-179ABEAAB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65" y="3463326"/>
            <a:ext cx="1392789" cy="1392789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BCFB585-0A70-433E-AA1D-E5B507E27AFA}"/>
              </a:ext>
            </a:extLst>
          </p:cNvPr>
          <p:cNvSpPr/>
          <p:nvPr/>
        </p:nvSpPr>
        <p:spPr>
          <a:xfrm>
            <a:off x="4778093" y="1036659"/>
            <a:ext cx="6556658" cy="1748574"/>
          </a:xfrm>
          <a:prstGeom prst="wedgeRoundRectCallout">
            <a:avLst>
              <a:gd name="adj1" fmla="val -12583"/>
              <a:gd name="adj2" fmla="val 172047"/>
              <a:gd name="adj3" fmla="val 16667"/>
            </a:avLst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670483-8D81-452E-80D2-A059FE24D11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4980933" y="1154408"/>
            <a:ext cx="6201922" cy="149825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DC407B4-8363-446E-829A-6DF9FDFFF035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695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9C56669-4300-47C0-BDCC-BD798EE8F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3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53768-870D-4EBB-8EA5-48F1DC0A5619}"/>
              </a:ext>
            </a:extLst>
          </p:cNvPr>
          <p:cNvSpPr/>
          <p:nvPr/>
        </p:nvSpPr>
        <p:spPr>
          <a:xfrm>
            <a:off x="84001" y="63440"/>
            <a:ext cx="343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Connection to SNEWS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600D0-098F-467B-B6AC-5DF49FA3B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10673"/>
            <a:ext cx="3530150" cy="12623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A2B7FC-EB70-42B2-9114-6D75200F73CB}"/>
              </a:ext>
            </a:extLst>
          </p:cNvPr>
          <p:cNvGrpSpPr/>
          <p:nvPr/>
        </p:nvGrpSpPr>
        <p:grpSpPr>
          <a:xfrm>
            <a:off x="3746824" y="612277"/>
            <a:ext cx="1653851" cy="1445124"/>
            <a:chOff x="9790095" y="1025390"/>
            <a:chExt cx="1709274" cy="1459167"/>
          </a:xfrm>
        </p:grpSpPr>
        <p:pic>
          <p:nvPicPr>
            <p:cNvPr id="15" name="Picture 14">
              <a:hlinkClick r:id="rId7"/>
              <a:extLst>
                <a:ext uri="{FF2B5EF4-FFF2-40B4-BE49-F238E27FC236}">
                  <a16:creationId xmlns:a16="http://schemas.microsoft.com/office/drawing/2014/main" id="{0AD26A43-04B5-4E08-BEB8-04C73848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1E37D6-C158-4F90-A5CE-CF8F739D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5B7622-74F5-436B-929F-C887158A2025}"/>
                </a:ext>
              </a:extLst>
            </p:cNvPr>
            <p:cNvSpPr/>
            <p:nvPr/>
          </p:nvSpPr>
          <p:spPr>
            <a:xfrm>
              <a:off x="9838246" y="1909075"/>
              <a:ext cx="1017676" cy="329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snews_pt</a:t>
              </a:r>
              <a:endParaRPr lang="en-US" sz="2000" b="1" dirty="0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14939B1F-2FA6-4417-BF7D-C9FA2BBC13A0}"/>
                </a:ext>
              </a:extLst>
            </p:cNvPr>
            <p:cNvSpPr/>
            <p:nvPr/>
          </p:nvSpPr>
          <p:spPr>
            <a:xfrm rot="8455856">
              <a:off x="9847428" y="1798933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hlinkClick r:id="rId10"/>
              <a:extLst>
                <a:ext uri="{FF2B5EF4-FFF2-40B4-BE49-F238E27FC236}">
                  <a16:creationId xmlns:a16="http://schemas.microsoft.com/office/drawing/2014/main" id="{8A3C150C-0AD5-4344-A5ED-5FEAE642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90095" y="2256579"/>
              <a:ext cx="1175876" cy="227978"/>
            </a:xfrm>
            <a:prstGeom prst="rect">
              <a:avLst/>
            </a:prstGeom>
          </p:spPr>
        </p:pic>
        <p:pic>
          <p:nvPicPr>
            <p:cNvPr id="20" name="Picture 19">
              <a:hlinkClick r:id="rId13"/>
              <a:extLst>
                <a:ext uri="{FF2B5EF4-FFF2-40B4-BE49-F238E27FC236}">
                  <a16:creationId xmlns:a16="http://schemas.microsoft.com/office/drawing/2014/main" id="{9CF30266-C7D6-44A7-95EA-AB1B107C0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228" y="1718393"/>
              <a:ext cx="527141" cy="383256"/>
            </a:xfrm>
            <a:prstGeom prst="rect">
              <a:avLst/>
            </a:prstGeom>
          </p:spPr>
        </p:pic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427192CD-4A40-456C-928A-C1D3D672DC5B}"/>
                </a:ext>
              </a:extLst>
            </p:cNvPr>
            <p:cNvSpPr/>
            <p:nvPr/>
          </p:nvSpPr>
          <p:spPr>
            <a:xfrm rot="2479508">
              <a:off x="11348341" y="200913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21FA00C-2A56-42C3-B734-2F8176E2B7E5}"/>
                </a:ext>
              </a:extLst>
            </p:cNvPr>
            <p:cNvSpPr/>
            <p:nvPr/>
          </p:nvSpPr>
          <p:spPr>
            <a:xfrm rot="20300899">
              <a:off x="11039972" y="226227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CDB4B1-2B63-446F-902C-C1AC06D6FA4B}"/>
              </a:ext>
            </a:extLst>
          </p:cNvPr>
          <p:cNvGrpSpPr/>
          <p:nvPr/>
        </p:nvGrpSpPr>
        <p:grpSpPr>
          <a:xfrm>
            <a:off x="5714275" y="598132"/>
            <a:ext cx="984678" cy="1215457"/>
            <a:chOff x="8509591" y="410094"/>
            <a:chExt cx="1183658" cy="1472348"/>
          </a:xfrm>
        </p:grpSpPr>
        <p:pic>
          <p:nvPicPr>
            <p:cNvPr id="24" name="Picture 23">
              <a:hlinkClick r:id="rId15"/>
              <a:extLst>
                <a:ext uri="{FF2B5EF4-FFF2-40B4-BE49-F238E27FC236}">
                  <a16:creationId xmlns:a16="http://schemas.microsoft.com/office/drawing/2014/main" id="{07DEC3DE-42F8-4DBC-AE64-75A01CAB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6556B-1274-4244-AB01-62A63F68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D66C57-40CD-45BA-9B0B-0861A86E49D1}"/>
                </a:ext>
              </a:extLst>
            </p:cNvPr>
            <p:cNvSpPr/>
            <p:nvPr/>
          </p:nvSpPr>
          <p:spPr>
            <a:xfrm>
              <a:off x="8509591" y="1482332"/>
              <a:ext cx="11836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snews_cs</a:t>
              </a:r>
              <a:endParaRPr lang="en-US" sz="2000" b="1" dirty="0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620B4F43-5432-4AC9-A141-C09B83E46DCC}"/>
                </a:ext>
              </a:extLst>
            </p:cNvPr>
            <p:cNvSpPr/>
            <p:nvPr/>
          </p:nvSpPr>
          <p:spPr>
            <a:xfrm rot="1864510">
              <a:off x="9517751" y="1146060"/>
              <a:ext cx="116635" cy="79412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C92A4DE-6A21-4D5C-B619-4A34C577D3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" y="2590725"/>
            <a:ext cx="4348544" cy="21147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CC80D-8CA3-49E9-A1ED-4F1BB26C6D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8" y="3732777"/>
            <a:ext cx="2027986" cy="241568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9AD1E-C095-4C04-AE32-1C4B606E77A9}"/>
              </a:ext>
            </a:extLst>
          </p:cNvPr>
          <p:cNvSpPr/>
          <p:nvPr/>
        </p:nvSpPr>
        <p:spPr>
          <a:xfrm>
            <a:off x="509698" y="5108477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PRE-SUPERNOVA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B3F87D-5AB8-4ACB-A524-11D8AC4D60D3}"/>
              </a:ext>
            </a:extLst>
          </p:cNvPr>
          <p:cNvSpPr/>
          <p:nvPr/>
        </p:nvSpPr>
        <p:spPr>
          <a:xfrm>
            <a:off x="2651112" y="5090821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FOLLOW-UP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B40F58-0BFE-4F11-85CE-6B8D080932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659942" y="4801136"/>
            <a:ext cx="2669234" cy="7029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7A6908-02E7-4DFC-B737-3BAE2ACEEC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425705" y="4956555"/>
            <a:ext cx="1485640" cy="13927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636392-2EF5-4814-BEEF-179ABEAAB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65" y="3463326"/>
            <a:ext cx="1392789" cy="1392789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BCFB585-0A70-433E-AA1D-E5B507E27AFA}"/>
              </a:ext>
            </a:extLst>
          </p:cNvPr>
          <p:cNvSpPr/>
          <p:nvPr/>
        </p:nvSpPr>
        <p:spPr>
          <a:xfrm>
            <a:off x="4778093" y="1036659"/>
            <a:ext cx="6556658" cy="1748574"/>
          </a:xfrm>
          <a:prstGeom prst="wedgeRoundRectCallout">
            <a:avLst>
              <a:gd name="adj1" fmla="val -12583"/>
              <a:gd name="adj2" fmla="val 17204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670483-8D81-452E-80D2-A059FE24D11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4980933" y="1154408"/>
            <a:ext cx="6201922" cy="149825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8256E04-25A2-447F-87FB-9CF3782FFB03}"/>
              </a:ext>
            </a:extLst>
          </p:cNvPr>
          <p:cNvSpPr/>
          <p:nvPr/>
        </p:nvSpPr>
        <p:spPr>
          <a:xfrm>
            <a:off x="5183499" y="1170067"/>
            <a:ext cx="6556658" cy="1748574"/>
          </a:xfrm>
          <a:prstGeom prst="wedgeRoundRectCallout">
            <a:avLst>
              <a:gd name="adj1" fmla="val 27657"/>
              <a:gd name="adj2" fmla="val 175860"/>
              <a:gd name="adj3" fmla="val 16667"/>
            </a:avLst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749167-041D-4CE4-8201-915B40061F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5284301" y="1276732"/>
            <a:ext cx="6355053" cy="1535244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6EAA658-0BF9-49CD-88AB-7E3BBF55720A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4487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E014296-4D83-41F3-90B2-D085CBBB9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3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4153768-870D-4EBB-8EA5-48F1DC0A5619}"/>
              </a:ext>
            </a:extLst>
          </p:cNvPr>
          <p:cNvSpPr/>
          <p:nvPr/>
        </p:nvSpPr>
        <p:spPr>
          <a:xfrm>
            <a:off x="84001" y="63440"/>
            <a:ext cx="343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Connection to SNEWS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5600D0-098F-467B-B6AC-5DF49FA3B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10673"/>
            <a:ext cx="3530150" cy="12623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A2B7FC-EB70-42B2-9114-6D75200F73CB}"/>
              </a:ext>
            </a:extLst>
          </p:cNvPr>
          <p:cNvGrpSpPr/>
          <p:nvPr/>
        </p:nvGrpSpPr>
        <p:grpSpPr>
          <a:xfrm>
            <a:off x="3746824" y="612277"/>
            <a:ext cx="1653851" cy="1445124"/>
            <a:chOff x="9790095" y="1025390"/>
            <a:chExt cx="1709274" cy="1459167"/>
          </a:xfrm>
        </p:grpSpPr>
        <p:pic>
          <p:nvPicPr>
            <p:cNvPr id="15" name="Picture 14">
              <a:hlinkClick r:id="rId7"/>
              <a:extLst>
                <a:ext uri="{FF2B5EF4-FFF2-40B4-BE49-F238E27FC236}">
                  <a16:creationId xmlns:a16="http://schemas.microsoft.com/office/drawing/2014/main" id="{0AD26A43-04B5-4E08-BEB8-04C73848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1E37D6-C158-4F90-A5CE-CF8F739D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5B7622-74F5-436B-929F-C887158A2025}"/>
                </a:ext>
              </a:extLst>
            </p:cNvPr>
            <p:cNvSpPr/>
            <p:nvPr/>
          </p:nvSpPr>
          <p:spPr>
            <a:xfrm>
              <a:off x="9838246" y="1909075"/>
              <a:ext cx="1017676" cy="329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snews_pt</a:t>
              </a:r>
              <a:endParaRPr lang="en-US" sz="2000" b="1" dirty="0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14939B1F-2FA6-4417-BF7D-C9FA2BBC13A0}"/>
                </a:ext>
              </a:extLst>
            </p:cNvPr>
            <p:cNvSpPr/>
            <p:nvPr/>
          </p:nvSpPr>
          <p:spPr>
            <a:xfrm rot="8455856">
              <a:off x="9847428" y="1798933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hlinkClick r:id="rId10"/>
              <a:extLst>
                <a:ext uri="{FF2B5EF4-FFF2-40B4-BE49-F238E27FC236}">
                  <a16:creationId xmlns:a16="http://schemas.microsoft.com/office/drawing/2014/main" id="{8A3C150C-0AD5-4344-A5ED-5FEAE642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90095" y="2256579"/>
              <a:ext cx="1175876" cy="227978"/>
            </a:xfrm>
            <a:prstGeom prst="rect">
              <a:avLst/>
            </a:prstGeom>
          </p:spPr>
        </p:pic>
        <p:pic>
          <p:nvPicPr>
            <p:cNvPr id="20" name="Picture 19">
              <a:hlinkClick r:id="rId13"/>
              <a:extLst>
                <a:ext uri="{FF2B5EF4-FFF2-40B4-BE49-F238E27FC236}">
                  <a16:creationId xmlns:a16="http://schemas.microsoft.com/office/drawing/2014/main" id="{9CF30266-C7D6-44A7-95EA-AB1B107C0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228" y="1718393"/>
              <a:ext cx="527141" cy="383256"/>
            </a:xfrm>
            <a:prstGeom prst="rect">
              <a:avLst/>
            </a:prstGeom>
          </p:spPr>
        </p:pic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427192CD-4A40-456C-928A-C1D3D672DC5B}"/>
                </a:ext>
              </a:extLst>
            </p:cNvPr>
            <p:cNvSpPr/>
            <p:nvPr/>
          </p:nvSpPr>
          <p:spPr>
            <a:xfrm rot="2479508">
              <a:off x="11348341" y="200913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21FA00C-2A56-42C3-B734-2F8176E2B7E5}"/>
                </a:ext>
              </a:extLst>
            </p:cNvPr>
            <p:cNvSpPr/>
            <p:nvPr/>
          </p:nvSpPr>
          <p:spPr>
            <a:xfrm rot="20300899">
              <a:off x="11039972" y="2262274"/>
              <a:ext cx="99024" cy="65358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CDB4B1-2B63-446F-902C-C1AC06D6FA4B}"/>
              </a:ext>
            </a:extLst>
          </p:cNvPr>
          <p:cNvGrpSpPr/>
          <p:nvPr/>
        </p:nvGrpSpPr>
        <p:grpSpPr>
          <a:xfrm>
            <a:off x="5714275" y="598132"/>
            <a:ext cx="984678" cy="1215457"/>
            <a:chOff x="8509591" y="410094"/>
            <a:chExt cx="1183658" cy="1472348"/>
          </a:xfrm>
        </p:grpSpPr>
        <p:pic>
          <p:nvPicPr>
            <p:cNvPr id="24" name="Picture 23">
              <a:hlinkClick r:id="rId15"/>
              <a:extLst>
                <a:ext uri="{FF2B5EF4-FFF2-40B4-BE49-F238E27FC236}">
                  <a16:creationId xmlns:a16="http://schemas.microsoft.com/office/drawing/2014/main" id="{07DEC3DE-42F8-4DBC-AE64-75A01CAB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6556B-1274-4244-AB01-62A63F68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D66C57-40CD-45BA-9B0B-0861A86E49D1}"/>
                </a:ext>
              </a:extLst>
            </p:cNvPr>
            <p:cNvSpPr/>
            <p:nvPr/>
          </p:nvSpPr>
          <p:spPr>
            <a:xfrm>
              <a:off x="8509591" y="1482332"/>
              <a:ext cx="11836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err="1"/>
                <a:t>snews_cs</a:t>
              </a:r>
              <a:endParaRPr lang="en-US" sz="2000" b="1" dirty="0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620B4F43-5432-4AC9-A141-C09B83E46DCC}"/>
                </a:ext>
              </a:extLst>
            </p:cNvPr>
            <p:cNvSpPr/>
            <p:nvPr/>
          </p:nvSpPr>
          <p:spPr>
            <a:xfrm rot="1864510">
              <a:off x="9517751" y="1146060"/>
              <a:ext cx="116635" cy="79412"/>
            </a:xfrm>
            <a:prstGeom prst="leftArrow">
              <a:avLst/>
            </a:prstGeom>
            <a:ln>
              <a:solidFill>
                <a:srgbClr val="7F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C92A4DE-6A21-4D5C-B619-4A34C577D3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8" y="2590725"/>
            <a:ext cx="4348544" cy="21147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CC80D-8CA3-49E9-A1ED-4F1BB26C6D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98" y="3732777"/>
            <a:ext cx="2027986" cy="241568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59AD1E-C095-4C04-AE32-1C4B606E77A9}"/>
              </a:ext>
            </a:extLst>
          </p:cNvPr>
          <p:cNvSpPr/>
          <p:nvPr/>
        </p:nvSpPr>
        <p:spPr>
          <a:xfrm>
            <a:off x="509698" y="5108477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PRE-SUPERNOVA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B3F87D-5AB8-4ACB-A524-11D8AC4D60D3}"/>
              </a:ext>
            </a:extLst>
          </p:cNvPr>
          <p:cNvSpPr/>
          <p:nvPr/>
        </p:nvSpPr>
        <p:spPr>
          <a:xfrm>
            <a:off x="2651112" y="5090821"/>
            <a:ext cx="1735993" cy="2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FOLLOW-UP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B40F58-0BFE-4F11-85CE-6B8D080932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659942" y="4801136"/>
            <a:ext cx="2669234" cy="7029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7A6908-02E7-4DFC-B737-3BAE2ACEEC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425705" y="4956555"/>
            <a:ext cx="1485640" cy="13927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636392-2EF5-4814-BEEF-179ABEAAB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65" y="3463326"/>
            <a:ext cx="1392789" cy="1392789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BCFB585-0A70-433E-AA1D-E5B507E27AFA}"/>
              </a:ext>
            </a:extLst>
          </p:cNvPr>
          <p:cNvSpPr/>
          <p:nvPr/>
        </p:nvSpPr>
        <p:spPr>
          <a:xfrm>
            <a:off x="4778093" y="1036659"/>
            <a:ext cx="6556658" cy="1748574"/>
          </a:xfrm>
          <a:prstGeom prst="wedgeRoundRectCallout">
            <a:avLst>
              <a:gd name="adj1" fmla="val -12583"/>
              <a:gd name="adj2" fmla="val 17204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670483-8D81-452E-80D2-A059FE24D11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4980933" y="1154408"/>
            <a:ext cx="6201922" cy="149825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8256E04-25A2-447F-87FB-9CF3782FFB03}"/>
              </a:ext>
            </a:extLst>
          </p:cNvPr>
          <p:cNvSpPr/>
          <p:nvPr/>
        </p:nvSpPr>
        <p:spPr>
          <a:xfrm>
            <a:off x="5183499" y="1170067"/>
            <a:ext cx="6556658" cy="1748574"/>
          </a:xfrm>
          <a:prstGeom prst="wedgeRoundRectCallout">
            <a:avLst>
              <a:gd name="adj1" fmla="val 27657"/>
              <a:gd name="adj2" fmla="val 17586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749167-041D-4CE4-8201-915B40061F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5284301" y="1276732"/>
            <a:ext cx="6355053" cy="1535244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8984F20E-D300-42A9-A64C-CA239F39EE4D}"/>
              </a:ext>
            </a:extLst>
          </p:cNvPr>
          <p:cNvSpPr/>
          <p:nvPr/>
        </p:nvSpPr>
        <p:spPr>
          <a:xfrm>
            <a:off x="4234660" y="1382964"/>
            <a:ext cx="7155032" cy="1748575"/>
          </a:xfrm>
          <a:prstGeom prst="wedgeRoundRectCallout">
            <a:avLst>
              <a:gd name="adj1" fmla="val 45819"/>
              <a:gd name="adj2" fmla="val 78266"/>
              <a:gd name="adj3" fmla="val 16667"/>
            </a:avLst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BEFC109-B1EB-4ECF-AEAC-79123DFFB96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4473490" y="1453741"/>
            <a:ext cx="6692094" cy="1616665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7D93AF54-493A-4813-89B6-C9BCFC8563A2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3589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8D9292-DF53-46DD-B19B-AC32A432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3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3458426-B02D-4065-B37D-B081ED9D9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168907" y="1219239"/>
            <a:ext cx="2250444" cy="592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82489-EEF4-48E8-8C4F-AC3AF2DA45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179269" y="1985790"/>
            <a:ext cx="1354256" cy="1269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893B5-FD1E-485C-B10E-142A9EF18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02595"/>
            <a:ext cx="1220906" cy="1220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182DE-AC7A-47F0-A270-F2FBA4616B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69" y="957478"/>
            <a:ext cx="4256640" cy="1028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DDD2D-FE1A-4561-9A1B-E0161D831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69" y="2361587"/>
            <a:ext cx="4256638" cy="1028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6D88C8-E92B-44E6-B386-F9473D51E0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69" y="3666897"/>
            <a:ext cx="4256638" cy="10283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31A1E9-C4DB-400F-8F32-90D05AA44BFF}"/>
              </a:ext>
            </a:extLst>
          </p:cNvPr>
          <p:cNvSpPr/>
          <p:nvPr/>
        </p:nvSpPr>
        <p:spPr>
          <a:xfrm>
            <a:off x="84001" y="63440"/>
            <a:ext cx="343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Connection to SNEWS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92F5F9-52EA-4B67-87F2-FE3F136509C2}"/>
              </a:ext>
            </a:extLst>
          </p:cNvPr>
          <p:cNvSpPr/>
          <p:nvPr/>
        </p:nvSpPr>
        <p:spPr>
          <a:xfrm>
            <a:off x="974568" y="5580727"/>
            <a:ext cx="9860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333333"/>
                </a:solidFill>
                <a:latin typeface="-apple-system"/>
              </a:rPr>
              <a:t>Alert messages are published through Kafka stream</a:t>
            </a:r>
          </a:p>
          <a:p>
            <a:pPr algn="ctr"/>
            <a:r>
              <a:rPr lang="en-US" sz="2400" dirty="0">
                <a:solidFill>
                  <a:srgbClr val="333333"/>
                </a:solidFill>
                <a:latin typeface="-apple-system"/>
              </a:rPr>
              <a:t>simultaneously Slack and e-mail alerts are issued to members and subscribers</a:t>
            </a:r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9F914C-5F7A-47D4-9595-350C2DD91E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29" y="1605229"/>
            <a:ext cx="1094171" cy="109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7C3EF5-D042-41AC-AFFF-078564E22D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371" y="3084212"/>
            <a:ext cx="966115" cy="96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4A07B4-AE75-461E-B03F-D0399602B2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90" y="2387780"/>
            <a:ext cx="1987898" cy="1987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0A52A3-3E24-41EE-9A34-706872FAE45F}"/>
              </a:ext>
            </a:extLst>
          </p:cNvPr>
          <p:cNvSpPr/>
          <p:nvPr/>
        </p:nvSpPr>
        <p:spPr>
          <a:xfrm>
            <a:off x="8126844" y="2009770"/>
            <a:ext cx="1663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-apple-system"/>
              </a:rPr>
              <a:t>Purdue Server</a:t>
            </a:r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CC2A31-E638-455D-B68C-7392DEE2983D}"/>
              </a:ext>
            </a:extLst>
          </p:cNvPr>
          <p:cNvSpPr/>
          <p:nvPr/>
        </p:nvSpPr>
        <p:spPr>
          <a:xfrm>
            <a:off x="10030668" y="1218229"/>
            <a:ext cx="1234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-apple-system"/>
              </a:rPr>
              <a:t>KIT Server</a:t>
            </a:r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379F71-83A8-4CAF-AAAF-25CF80F169D6}"/>
              </a:ext>
            </a:extLst>
          </p:cNvPr>
          <p:cNvSpPr/>
          <p:nvPr/>
        </p:nvSpPr>
        <p:spPr>
          <a:xfrm>
            <a:off x="10803668" y="2720448"/>
            <a:ext cx="13352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-apple-system"/>
              </a:rPr>
              <a:t>Oxford Server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C3821-5B93-49C6-A80D-4E197C155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387"/>
            <a:ext cx="12192000" cy="421166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5854D080-6E9C-4F71-9599-E09C8D2AB40F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451E20-191F-431D-AA07-48BD67ED53DB}"/>
              </a:ext>
            </a:extLst>
          </p:cNvPr>
          <p:cNvSpPr/>
          <p:nvPr/>
        </p:nvSpPr>
        <p:spPr>
          <a:xfrm>
            <a:off x="7853595" y="4378037"/>
            <a:ext cx="2210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Coincidence Search</a:t>
            </a:r>
          </a:p>
        </p:txBody>
      </p:sp>
    </p:spTree>
    <p:extLst>
      <p:ext uri="{BB962C8B-B14F-4D97-AF65-F5344CB8AC3E}">
        <p14:creationId xmlns:p14="http://schemas.microsoft.com/office/powerpoint/2010/main" val="300671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8D9292-DF53-46DD-B19B-AC32A432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3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3054CC-F466-44E2-82FF-ACEF37DDB5AF}"/>
              </a:ext>
            </a:extLst>
          </p:cNvPr>
          <p:cNvGrpSpPr/>
          <p:nvPr/>
        </p:nvGrpSpPr>
        <p:grpSpPr>
          <a:xfrm>
            <a:off x="7327204" y="853840"/>
            <a:ext cx="2993789" cy="2072758"/>
            <a:chOff x="3897476" y="2402957"/>
            <a:chExt cx="3558848" cy="24462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52040D-6406-412A-8650-83C95AD9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476" y="2402957"/>
              <a:ext cx="3558848" cy="2446232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1A28966-36B4-4B0E-AFCC-81A370869E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800" y="3746501"/>
              <a:ext cx="911937" cy="380999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842827A-C52A-47A1-95D1-2CED3C081E9E}"/>
                </a:ext>
              </a:extLst>
            </p:cNvPr>
            <p:cNvCxnSpPr>
              <a:cxnSpLocks/>
            </p:cNvCxnSpPr>
            <p:nvPr/>
          </p:nvCxnSpPr>
          <p:spPr>
            <a:xfrm>
              <a:off x="5297131" y="3746502"/>
              <a:ext cx="1332269" cy="44449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82CC31F-0594-4AE0-B149-72351490A2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000" y="3403825"/>
              <a:ext cx="165100" cy="7915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910BB2-A845-485E-81CD-156CD731E44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265" y="3403823"/>
              <a:ext cx="219785" cy="6568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EF35F3-6497-4A49-B625-D343D246AB07}"/>
                </a:ext>
              </a:extLst>
            </p:cNvPr>
            <p:cNvSpPr/>
            <p:nvPr/>
          </p:nvSpPr>
          <p:spPr>
            <a:xfrm>
              <a:off x="6299551" y="2598092"/>
              <a:ext cx="853181" cy="28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Neutrinos</a:t>
              </a:r>
              <a:endParaRPr lang="en-US" dirty="0"/>
            </a:p>
          </p:txBody>
        </p:sp>
      </p:grp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AC06552-8BAA-4CA7-890C-8B3D072B198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7405037" y="3227325"/>
            <a:ext cx="4047506" cy="77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DB1AA53-07D6-43BD-812A-1BBDA3CED892}"/>
              </a:ext>
            </a:extLst>
          </p:cNvPr>
          <p:cNvSpPr/>
          <p:nvPr/>
        </p:nvSpPr>
        <p:spPr>
          <a:xfrm>
            <a:off x="8355034" y="3138890"/>
            <a:ext cx="2147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Differential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</a:rPr>
              <a:t>CEvNS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 rates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3CB6E3-7688-4246-A5D5-15C7CF7DBB16}"/>
              </a:ext>
            </a:extLst>
          </p:cNvPr>
          <p:cNvGrpSpPr/>
          <p:nvPr/>
        </p:nvGrpSpPr>
        <p:grpSpPr>
          <a:xfrm>
            <a:off x="7268361" y="4303136"/>
            <a:ext cx="4320855" cy="2072758"/>
            <a:chOff x="7297489" y="3626866"/>
            <a:chExt cx="4237500" cy="204123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3DDB049-2940-45D2-8CA5-BFC354E92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A1C5881-6CD9-4E98-B8E1-C785FA4F9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958BFA7-6210-400B-A09D-321E90B492A5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50EE271-2901-4519-87EA-867AC4996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3805" y="3643219"/>
              <a:ext cx="0" cy="1247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4952920-4993-4F1F-A640-4A6EBCA411D2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983144B-F24B-4AC9-A54D-8F4EA1F5CE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930433"/>
            <a:ext cx="6720345" cy="244536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4F5EC22-9728-4B61-A53A-843978737356}"/>
              </a:ext>
            </a:extLst>
          </p:cNvPr>
          <p:cNvSpPr/>
          <p:nvPr/>
        </p:nvSpPr>
        <p:spPr>
          <a:xfrm>
            <a:off x="89466" y="223682"/>
            <a:ext cx="1808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F98D4"/>
                </a:solidFill>
                <a:latin typeface="Charter"/>
              </a:rPr>
              <a:t>Summary</a:t>
            </a:r>
            <a:endParaRPr lang="en-US" sz="3200" b="1" dirty="0">
              <a:solidFill>
                <a:srgbClr val="7F98D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8301A-EA92-428C-AB71-08768A387726}"/>
              </a:ext>
            </a:extLst>
          </p:cNvPr>
          <p:cNvSpPr/>
          <p:nvPr/>
        </p:nvSpPr>
        <p:spPr>
          <a:xfrm>
            <a:off x="0" y="1171557"/>
            <a:ext cx="69235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Dark Matter detectors can detect SN neutrinos via </a:t>
            </a:r>
            <a:r>
              <a:rPr lang="en-US" sz="2000" dirty="0" err="1">
                <a:solidFill>
                  <a:srgbClr val="333333"/>
                </a:solidFill>
                <a:latin typeface="-apple-system"/>
              </a:rPr>
              <a:t>CEvNS</a:t>
            </a:r>
            <a:endParaRPr lang="en-US" sz="2000" dirty="0">
              <a:solidFill>
                <a:srgbClr val="333333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Hundreds of different SN models in </a:t>
            </a:r>
            <a:r>
              <a:rPr lang="en-US" sz="2000" dirty="0" err="1">
                <a:solidFill>
                  <a:srgbClr val="333333"/>
                </a:solidFill>
                <a:latin typeface="-apple-system"/>
              </a:rPr>
              <a:t>snewpy</a:t>
            </a:r>
            <a:r>
              <a:rPr lang="en-US" sz="2000" dirty="0">
                <a:solidFill>
                  <a:srgbClr val="333333"/>
                </a:solidFill>
                <a:latin typeface="-apple-system"/>
              </a:rPr>
              <a:t> are under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Realistic detector simulations are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Sensitivities of current and future (DARWIN) DM observatories are being investigated in detail.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Inspecting ways to probe physics from detected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Integrating </a:t>
            </a:r>
            <a:r>
              <a:rPr lang="en-US" sz="2000" dirty="0" err="1">
                <a:solidFill>
                  <a:srgbClr val="333333"/>
                </a:solidFill>
                <a:latin typeface="-apple-system"/>
              </a:rPr>
              <a:t>XENONnT</a:t>
            </a:r>
            <a:r>
              <a:rPr lang="en-US" sz="2000" dirty="0">
                <a:solidFill>
                  <a:srgbClr val="333333"/>
                </a:solidFill>
                <a:latin typeface="-apple-system"/>
              </a:rPr>
              <a:t> to Supernova Early Warning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-apple-system"/>
              </a:rPr>
              <a:t>DARWIN is expected to be ambitious player in the supernova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608CB3-3AC0-444E-8220-B410C06C8544}"/>
              </a:ext>
            </a:extLst>
          </p:cNvPr>
          <p:cNvSpPr/>
          <p:nvPr/>
        </p:nvSpPr>
        <p:spPr>
          <a:xfrm>
            <a:off x="11591082" y="6230862"/>
            <a:ext cx="607322" cy="346922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70208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339986F-8908-4D3B-9EF6-5B2D12A11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4" b="5696"/>
          <a:stretch/>
        </p:blipFill>
        <p:spPr>
          <a:xfrm>
            <a:off x="5006132" y="552834"/>
            <a:ext cx="3503816" cy="30288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B1DAAF-40FC-4013-88C3-8AF03B8B36E7}"/>
              </a:ext>
            </a:extLst>
          </p:cNvPr>
          <p:cNvSpPr/>
          <p:nvPr/>
        </p:nvSpPr>
        <p:spPr>
          <a:xfrm>
            <a:off x="8583675" y="1334864"/>
            <a:ext cx="25955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u="sng" dirty="0" err="1"/>
              <a:t>Multimessenger</a:t>
            </a:r>
            <a:r>
              <a:rPr lang="en-US" sz="2000" i="1" u="sng" dirty="0"/>
              <a:t> Signal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Neutrinos</a:t>
            </a:r>
            <a:r>
              <a:rPr lang="en-US" sz="2000" dirty="0"/>
              <a:t>,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Gravitational Waves</a:t>
            </a:r>
            <a:r>
              <a:rPr lang="en-US" sz="2000" dirty="0"/>
              <a:t>,</a:t>
            </a:r>
          </a:p>
          <a:p>
            <a:r>
              <a:rPr lang="en-US" sz="2000" b="1" dirty="0"/>
              <a:t>Electromagnetic Signal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BC91189-821F-4518-9421-44711AA6D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6" y="792781"/>
            <a:ext cx="3642552" cy="276245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D1FC767-1750-416D-B6E5-459E8CA1BF87}"/>
              </a:ext>
            </a:extLst>
          </p:cNvPr>
          <p:cNvSpPr/>
          <p:nvPr/>
        </p:nvSpPr>
        <p:spPr>
          <a:xfrm>
            <a:off x="721159" y="1996584"/>
            <a:ext cx="856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Massive Star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EB8A71-5270-408B-8C28-34632B25B102}"/>
              </a:ext>
            </a:extLst>
          </p:cNvPr>
          <p:cNvSpPr/>
          <p:nvPr/>
        </p:nvSpPr>
        <p:spPr>
          <a:xfrm>
            <a:off x="1901402" y="1984411"/>
            <a:ext cx="8763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Core collapse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C03501-A452-458B-A196-C98C3F809A8D}"/>
              </a:ext>
            </a:extLst>
          </p:cNvPr>
          <p:cNvSpPr/>
          <p:nvPr/>
        </p:nvSpPr>
        <p:spPr>
          <a:xfrm>
            <a:off x="3004648" y="1984411"/>
            <a:ext cx="14687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 </a:t>
            </a:r>
            <a:r>
              <a:rPr lang="en-US" sz="1000" dirty="0" err="1"/>
              <a:t>infall</a:t>
            </a:r>
            <a:r>
              <a:rPr lang="en-US" sz="1000" dirty="0"/>
              <a:t>, nu traps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A3EE6A6-1556-406B-A8E4-03BFE53EBBA9}"/>
              </a:ext>
            </a:extLst>
          </p:cNvPr>
          <p:cNvSpPr/>
          <p:nvPr/>
        </p:nvSpPr>
        <p:spPr>
          <a:xfrm>
            <a:off x="615909" y="3368386"/>
            <a:ext cx="1066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Outward shock </a:t>
            </a:r>
          </a:p>
          <a:p>
            <a:pPr algn="ctr"/>
            <a:r>
              <a:rPr lang="en-US" sz="1000" dirty="0"/>
              <a:t>forms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ABF20-09C0-475C-B122-4A6FB85A6086}"/>
              </a:ext>
            </a:extLst>
          </p:cNvPr>
          <p:cNvSpPr/>
          <p:nvPr/>
        </p:nvSpPr>
        <p:spPr>
          <a:xfrm>
            <a:off x="1915807" y="3401438"/>
            <a:ext cx="876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Neutrinos </a:t>
            </a:r>
          </a:p>
          <a:p>
            <a:pPr algn="ctr"/>
            <a:r>
              <a:rPr lang="en-US" sz="1000" dirty="0"/>
              <a:t>escape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6B03D76-A366-459A-ADE9-D115084F92DE}"/>
              </a:ext>
            </a:extLst>
          </p:cNvPr>
          <p:cNvSpPr/>
          <p:nvPr/>
        </p:nvSpPr>
        <p:spPr>
          <a:xfrm>
            <a:off x="3034630" y="3397391"/>
            <a:ext cx="9939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Shock breakout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13B741-25B7-4F36-949A-A99AC2B9AA54}"/>
              </a:ext>
            </a:extLst>
          </p:cNvPr>
          <p:cNvSpPr txBox="1"/>
          <p:nvPr/>
        </p:nvSpPr>
        <p:spPr>
          <a:xfrm>
            <a:off x="203200" y="4203558"/>
            <a:ext cx="10980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Neutrinos starts emitting hours to days before the shock breakout, providing an early warning</a:t>
            </a:r>
          </a:p>
          <a:p>
            <a:endParaRPr lang="en-US" sz="1600" dirty="0"/>
          </a:p>
          <a:p>
            <a:r>
              <a:rPr lang="en-US" sz="1600" dirty="0"/>
              <a:t>First ever </a:t>
            </a:r>
            <a:r>
              <a:rPr lang="en-US" sz="1600" dirty="0" err="1"/>
              <a:t>multimessenger</a:t>
            </a:r>
            <a:r>
              <a:rPr lang="en-US" sz="1600" dirty="0"/>
              <a:t> signal using EM, gravitational waves and neutrino observatories. – </a:t>
            </a:r>
            <a:r>
              <a:rPr lang="en-US" sz="1600" i="1" dirty="0"/>
              <a:t>Dark Matter Detectors can also help!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3AEE5C-8A6C-49D5-BBC9-2FA5924FEC2D}"/>
              </a:ext>
            </a:extLst>
          </p:cNvPr>
          <p:cNvSpPr/>
          <p:nvPr/>
        </p:nvSpPr>
        <p:spPr>
          <a:xfrm rot="16200000">
            <a:off x="-1044708" y="2044303"/>
            <a:ext cx="28902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https://en.wikipedia.org/wiki/Type_II_supernova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53B90B-1414-480D-AC75-65149D14EA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t="93623" r="29737" b="-366"/>
          <a:stretch/>
        </p:blipFill>
        <p:spPr>
          <a:xfrm>
            <a:off x="5398808" y="3552975"/>
            <a:ext cx="2559828" cy="2165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2E9FC3B-79AE-4BBD-99B3-456D4EC89D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2257" r="94407" b="3439"/>
          <a:stretch/>
        </p:blipFill>
        <p:spPr>
          <a:xfrm>
            <a:off x="4562145" y="674334"/>
            <a:ext cx="370260" cy="302882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629AD04-17F2-47F1-B95B-B7AF32B9628F}"/>
              </a:ext>
            </a:extLst>
          </p:cNvPr>
          <p:cNvSpPr/>
          <p:nvPr/>
        </p:nvSpPr>
        <p:spPr>
          <a:xfrm>
            <a:off x="84001" y="63440"/>
            <a:ext cx="4588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Supernova Neutrino Emission</a:t>
            </a:r>
          </a:p>
        </p:txBody>
      </p:sp>
      <p:pic>
        <p:nvPicPr>
          <p:cNvPr id="59" name="Content Placeholder 4">
            <a:extLst>
              <a:ext uri="{FF2B5EF4-FFF2-40B4-BE49-F238E27FC236}">
                <a16:creationId xmlns:a16="http://schemas.microsoft.com/office/drawing/2014/main" id="{E53344E0-3FC2-43CC-9EA6-4A65DE000F1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6738808" y="5409489"/>
            <a:ext cx="5249992" cy="100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7B445A3-6E52-4867-B364-2841FAEC2A69}"/>
              </a:ext>
            </a:extLst>
          </p:cNvPr>
          <p:cNvSpPr/>
          <p:nvPr/>
        </p:nvSpPr>
        <p:spPr>
          <a:xfrm>
            <a:off x="203200" y="5498621"/>
            <a:ext cx="6156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While existing neutrino observatories probe individual neutrino flavors, </a:t>
            </a:r>
          </a:p>
          <a:p>
            <a:r>
              <a:rPr lang="en-US" sz="1600" dirty="0"/>
              <a:t>dark matter detectors are flavor blind.</a:t>
            </a:r>
          </a:p>
          <a:p>
            <a:r>
              <a:rPr lang="en-US" sz="1600" dirty="0"/>
              <a:t>The interaction channel is </a:t>
            </a:r>
            <a:r>
              <a:rPr lang="en-US" sz="1600" b="1" i="1" dirty="0"/>
              <a:t>C</a:t>
            </a:r>
            <a:r>
              <a:rPr lang="en-US" sz="1600" i="1" dirty="0"/>
              <a:t>oherent-</a:t>
            </a:r>
            <a:r>
              <a:rPr lang="en-US" sz="1600" b="1" i="1" dirty="0"/>
              <a:t>E</a:t>
            </a:r>
            <a:r>
              <a:rPr lang="en-US" sz="1600" i="1" dirty="0"/>
              <a:t>lastic </a:t>
            </a:r>
            <a:r>
              <a:rPr lang="en-US" sz="1600" b="1" i="1" dirty="0"/>
              <a:t>N</a:t>
            </a:r>
            <a:r>
              <a:rPr lang="en-US" sz="1600" i="1" dirty="0"/>
              <a:t>eutrino </a:t>
            </a:r>
            <a:r>
              <a:rPr lang="en-US" sz="1600" b="1" i="1" dirty="0"/>
              <a:t>N</a:t>
            </a:r>
            <a:r>
              <a:rPr lang="en-US" sz="1600" i="1" dirty="0"/>
              <a:t>ucleus </a:t>
            </a:r>
            <a:r>
              <a:rPr lang="en-US" sz="1600" b="1" i="1" dirty="0"/>
              <a:t>S</a:t>
            </a:r>
            <a:r>
              <a:rPr lang="en-US" sz="1600" i="1" dirty="0"/>
              <a:t>cattering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A42BDD-5BCF-493A-A98C-4234A0B1CB69}"/>
              </a:ext>
            </a:extLst>
          </p:cNvPr>
          <p:cNvSpPr/>
          <p:nvPr/>
        </p:nvSpPr>
        <p:spPr>
          <a:xfrm>
            <a:off x="8290048" y="5385299"/>
            <a:ext cx="2147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Differential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</a:rPr>
              <a:t>CEvNS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 rates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EA549B5-3073-42E6-B433-207B4E23A0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0C48E78-DBCE-4ABE-BF32-91AA0E7DD601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0279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8D9292-DF53-46DD-B19B-AC32A432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3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EE23258-1BD0-42AC-8A82-89685C7C7097}"/>
              </a:ext>
            </a:extLst>
          </p:cNvPr>
          <p:cNvSpPr/>
          <p:nvPr/>
        </p:nvSpPr>
        <p:spPr>
          <a:xfrm>
            <a:off x="285813" y="1473811"/>
            <a:ext cx="3749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-apple-system"/>
              </a:rPr>
              <a:t>Maximilian D. </a:t>
            </a:r>
            <a:r>
              <a:rPr lang="en-US" sz="1400" dirty="0" err="1">
                <a:solidFill>
                  <a:srgbClr val="333333"/>
                </a:solidFill>
                <a:latin typeface="-apple-system"/>
              </a:rPr>
              <a:t>Stritzinger</a:t>
            </a:r>
            <a:r>
              <a:rPr lang="en-US" sz="14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en-US" sz="1400" i="1" dirty="0">
                <a:solidFill>
                  <a:srgbClr val="333333"/>
                </a:solidFill>
                <a:latin typeface="-apple-system"/>
              </a:rPr>
              <a:t>et al </a:t>
            </a:r>
            <a:r>
              <a:rPr lang="en-US" sz="1400" dirty="0">
                <a:solidFill>
                  <a:srgbClr val="333333"/>
                </a:solidFill>
                <a:latin typeface="-apple-system"/>
              </a:rPr>
              <a:t>2022 </a:t>
            </a:r>
            <a:r>
              <a:rPr lang="en-US" sz="1400" i="1" dirty="0" err="1">
                <a:solidFill>
                  <a:srgbClr val="333333"/>
                </a:solidFill>
                <a:latin typeface="-apple-system"/>
              </a:rPr>
              <a:t>ApJL</a:t>
            </a:r>
            <a:r>
              <a:rPr lang="en-US" sz="14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en-US" sz="1400" b="1" dirty="0">
                <a:solidFill>
                  <a:srgbClr val="333333"/>
                </a:solidFill>
                <a:latin typeface="-apple-system"/>
              </a:rPr>
              <a:t>939</a:t>
            </a:r>
            <a:r>
              <a:rPr lang="en-US" sz="1400" dirty="0">
                <a:solidFill>
                  <a:srgbClr val="333333"/>
                </a:solidFill>
                <a:latin typeface="-apple-system"/>
              </a:rPr>
              <a:t> L8</a:t>
            </a:r>
            <a:endParaRPr lang="en-US" sz="14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E0B92B7-539B-4836-BD4D-847343ABC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9" y="1901853"/>
            <a:ext cx="4236536" cy="43424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566713-95B0-4AD3-8714-AEF72AF9B1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76" y="1473811"/>
            <a:ext cx="7492465" cy="253859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A62AF78-0060-44AD-80E9-90D004DC21E8}"/>
              </a:ext>
            </a:extLst>
          </p:cNvPr>
          <p:cNvSpPr/>
          <p:nvPr/>
        </p:nvSpPr>
        <p:spPr>
          <a:xfrm>
            <a:off x="4059769" y="521560"/>
            <a:ext cx="4072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F98D4"/>
                </a:solidFill>
                <a:latin typeface="Charter"/>
              </a:rPr>
              <a:t>Thanks For Listening</a:t>
            </a:r>
            <a:endParaRPr lang="en-US" sz="3600" b="1" dirty="0">
              <a:solidFill>
                <a:srgbClr val="7F9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95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884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CFC2800-5FF6-458F-8898-F4E7C42E959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70111" y="937181"/>
            <a:ext cx="5673991" cy="1086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819129-EE05-4498-875E-2F329CB0320D}"/>
              </a:ext>
            </a:extLst>
          </p:cNvPr>
          <p:cNvSpPr/>
          <p:nvPr/>
        </p:nvSpPr>
        <p:spPr>
          <a:xfrm>
            <a:off x="84001" y="63440"/>
            <a:ext cx="4385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Supernova Interaction Rates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6A1DBD-1106-4C1A-BB0C-16521FF74474}"/>
              </a:ext>
            </a:extLst>
          </p:cNvPr>
          <p:cNvSpPr/>
          <p:nvPr/>
        </p:nvSpPr>
        <p:spPr>
          <a:xfrm>
            <a:off x="3064933" y="1152433"/>
            <a:ext cx="1100666" cy="845897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83A19-2DCE-4961-BE3D-BA90D8574452}"/>
              </a:ext>
            </a:extLst>
          </p:cNvPr>
          <p:cNvSpPr/>
          <p:nvPr/>
        </p:nvSpPr>
        <p:spPr>
          <a:xfrm>
            <a:off x="5912287" y="1416417"/>
            <a:ext cx="4521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 flux -&gt; Model dependent, </a:t>
            </a:r>
            <a:r>
              <a:rPr lang="en-US" dirty="0" err="1"/>
              <a:t>snewpy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486C11-CF23-4DD4-AAA6-8FDBA12FE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" y="2700589"/>
            <a:ext cx="3449287" cy="2672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CC4F8A-4861-4611-B60C-D506D1A4BC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63" y="2700588"/>
            <a:ext cx="3394787" cy="267293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2545B2D-EA6C-42A9-8AF2-F81AA2C4B752}"/>
              </a:ext>
            </a:extLst>
          </p:cNvPr>
          <p:cNvSpPr/>
          <p:nvPr/>
        </p:nvSpPr>
        <p:spPr>
          <a:xfrm>
            <a:off x="4165599" y="1190534"/>
            <a:ext cx="1363134" cy="845897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0B751E-B597-4AC6-BD5C-7374E6A10720}"/>
              </a:ext>
            </a:extLst>
          </p:cNvPr>
          <p:cNvSpPr/>
          <p:nvPr/>
        </p:nvSpPr>
        <p:spPr>
          <a:xfrm>
            <a:off x="5912287" y="1416417"/>
            <a:ext cx="432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Atomic cross-section with Xenon Nucleus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26EDE40-F117-4A70-A13D-63050C6AA2CD}"/>
              </a:ext>
            </a:extLst>
          </p:cNvPr>
          <p:cNvSpPr/>
          <p:nvPr/>
        </p:nvSpPr>
        <p:spPr>
          <a:xfrm>
            <a:off x="637462" y="1598152"/>
            <a:ext cx="401225" cy="337179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C3F040E-9E47-4626-9220-FFB44784F555}"/>
              </a:ext>
            </a:extLst>
          </p:cNvPr>
          <p:cNvSpPr/>
          <p:nvPr/>
        </p:nvSpPr>
        <p:spPr>
          <a:xfrm>
            <a:off x="203200" y="1589951"/>
            <a:ext cx="401225" cy="337179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C8A5E06-785C-479A-A23D-CD3E5815CC21}"/>
              </a:ext>
            </a:extLst>
          </p:cNvPr>
          <p:cNvGrpSpPr/>
          <p:nvPr/>
        </p:nvGrpSpPr>
        <p:grpSpPr>
          <a:xfrm>
            <a:off x="7297489" y="2703984"/>
            <a:ext cx="4691311" cy="2964120"/>
            <a:chOff x="7297489" y="2703984"/>
            <a:chExt cx="4691311" cy="2964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FDC26F-6EC1-4F54-9D41-1ECAF6439FEC}"/>
                </a:ext>
              </a:extLst>
            </p:cNvPr>
            <p:cNvSpPr/>
            <p:nvPr/>
          </p:nvSpPr>
          <p:spPr>
            <a:xfrm>
              <a:off x="7328668" y="2703984"/>
              <a:ext cx="46601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We then use these Recoil Spectra and time distributions to simulate detector signal.</a:t>
              </a:r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5DBEB31-86F1-467B-86F5-FAD624768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A2A72F-CD25-4E78-9388-F9051B509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D83A5F-99BB-43DF-AC81-BFB7B0D25787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DEE0434-529D-449C-B21B-DCFE7C62E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5525D8-7F70-4890-AB03-A64017C722A5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B86C8-F132-4F86-A113-83B93BE4C19A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2E1675F-1DCF-485C-B5D4-97DACBFBF6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2346959-82B0-4FFA-96D4-F76D18F33B1E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98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7" grpId="0"/>
      <p:bldP spid="7" grpId="1"/>
      <p:bldP spid="7" grpId="2"/>
      <p:bldP spid="26" grpId="0" animBg="1"/>
      <p:bldP spid="26" grpId="1" animBg="1"/>
      <p:bldP spid="29" grpId="0"/>
      <p:bldP spid="29" grpId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66F9238-9757-47BB-802F-78DA4B721D30}"/>
              </a:ext>
            </a:extLst>
          </p:cNvPr>
          <p:cNvSpPr/>
          <p:nvPr/>
        </p:nvSpPr>
        <p:spPr>
          <a:xfrm>
            <a:off x="84001" y="63440"/>
            <a:ext cx="4700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Scaling of the expected counts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357E6-1A02-4F51-A182-0FB7686E3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089552"/>
            <a:ext cx="678896" cy="678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9C4EC-FFC4-418A-9CFE-AD13A93EF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91" y="2371506"/>
            <a:ext cx="3362908" cy="169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0757C1-5139-4EC1-9ACD-134A4F92E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0A77FA-52CA-4DC3-A63E-DB31EA21FD6B}"/>
              </a:ext>
            </a:extLst>
          </p:cNvPr>
          <p:cNvSpPr/>
          <p:nvPr/>
        </p:nvSpPr>
        <p:spPr>
          <a:xfrm>
            <a:off x="882096" y="3089551"/>
            <a:ext cx="1498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XENONnT</a:t>
            </a:r>
            <a:r>
              <a:rPr lang="en-US" dirty="0"/>
              <a:t> size</a:t>
            </a:r>
          </a:p>
          <a:p>
            <a:r>
              <a:rPr lang="en-US" dirty="0" err="1"/>
              <a:t>LXe</a:t>
            </a:r>
            <a:r>
              <a:rPr lang="en-US" dirty="0"/>
              <a:t> TPC’s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4F0294-C4C1-4851-B331-8A19C910462F}"/>
              </a:ext>
            </a:extLst>
          </p:cNvPr>
          <p:cNvSpPr/>
          <p:nvPr/>
        </p:nvSpPr>
        <p:spPr>
          <a:xfrm>
            <a:off x="203200" y="821484"/>
            <a:ext cx="2346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Scaling by the distance</a:t>
            </a:r>
          </a:p>
          <a:p>
            <a:r>
              <a:rPr lang="en-US" dirty="0"/>
              <a:t>and by the target mass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C37C1-D015-4278-AD66-128838D6FD67}"/>
              </a:ext>
            </a:extLst>
          </p:cNvPr>
          <p:cNvSpPr/>
          <p:nvPr/>
        </p:nvSpPr>
        <p:spPr>
          <a:xfrm>
            <a:off x="8745090" y="4337105"/>
            <a:ext cx="3362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DARWIN size DM detectors are expected to be comparable with neutrino observatories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ACBAAF-0068-4849-85F1-FB42E297BEA4}"/>
              </a:ext>
            </a:extLst>
          </p:cNvPr>
          <p:cNvCxnSpPr/>
          <p:nvPr/>
        </p:nvCxnSpPr>
        <p:spPr>
          <a:xfrm>
            <a:off x="542648" y="4337105"/>
            <a:ext cx="962789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88556-7399-40C5-BDD4-F297D5B80FF9}"/>
              </a:ext>
            </a:extLst>
          </p:cNvPr>
          <p:cNvSpPr/>
          <p:nvPr/>
        </p:nvSpPr>
        <p:spPr>
          <a:xfrm rot="16200000">
            <a:off x="1987701" y="3437858"/>
            <a:ext cx="150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Distance [kpc]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DBBB9E-D530-4F37-8C6B-7CC7ED37A0E2}"/>
              </a:ext>
            </a:extLst>
          </p:cNvPr>
          <p:cNvSpPr/>
          <p:nvPr/>
        </p:nvSpPr>
        <p:spPr>
          <a:xfrm>
            <a:off x="5209780" y="476392"/>
            <a:ext cx="1274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Mass [tons]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DAE5D1-4897-40BF-9F05-E356A430E8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3262" r="-2904" b="-36"/>
          <a:stretch/>
        </p:blipFill>
        <p:spPr>
          <a:xfrm>
            <a:off x="2838794" y="823538"/>
            <a:ext cx="5888695" cy="559797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B9837F1-F313-4225-8ECF-3A43398B3449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356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C187D96-6012-4637-81DA-B47EC2E6A108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2F7B699-2581-4004-B3F1-52F174558C40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19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10EDC5-D014-451B-A4D1-A117A22B30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7" y="1669792"/>
            <a:ext cx="4833355" cy="47013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DDBC3E5-FEE5-4F51-925B-8DDB23912C51}"/>
              </a:ext>
            </a:extLst>
          </p:cNvPr>
          <p:cNvSpPr/>
          <p:nvPr/>
        </p:nvSpPr>
        <p:spPr>
          <a:xfrm>
            <a:off x="5105400" y="1444980"/>
            <a:ext cx="7134690" cy="501818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56133E-BF11-423E-8D62-5A6C01C5C5F1}"/>
              </a:ext>
            </a:extLst>
          </p:cNvPr>
          <p:cNvSpPr/>
          <p:nvPr/>
        </p:nvSpPr>
        <p:spPr>
          <a:xfrm>
            <a:off x="1019585" y="1414106"/>
            <a:ext cx="2453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5"/>
              </a:rPr>
              <a:t>https://arxiv.org/abs/1606.09243v2</a:t>
            </a:r>
            <a:r>
              <a:rPr lang="en-US" sz="1200" dirty="0"/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57C36C-86F0-4E4D-98B8-CB64DC550666}"/>
              </a:ext>
            </a:extLst>
          </p:cNvPr>
          <p:cNvSpPr/>
          <p:nvPr/>
        </p:nvSpPr>
        <p:spPr>
          <a:xfrm>
            <a:off x="5519600" y="3101128"/>
            <a:ext cx="658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Improving the study on 2016 Lang et al paper,</a:t>
            </a:r>
          </a:p>
          <a:p>
            <a:r>
              <a:rPr lang="en-US" dirty="0"/>
              <a:t>We study the sensitivity of </a:t>
            </a:r>
            <a:r>
              <a:rPr lang="en-US" b="1" i="1" dirty="0"/>
              <a:t>detection </a:t>
            </a:r>
            <a:r>
              <a:rPr lang="en-US" dirty="0"/>
              <a:t>as a function of supernova distance for existing and future dark matter detectors using more realistic signal simulations and wider range of supernova models.</a:t>
            </a:r>
            <a:endParaRPr lang="en-US" b="1" i="1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B99EDD-80E0-4F2B-A8FD-5C4C962B91B9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3E811E8-966A-4A6E-8ABF-527109CA2A13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8307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866162-6028-4D0A-B0AA-B70AA667136D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7F9C286-48BE-4CF4-B7B7-EE85993D3D2E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6760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CC32A2-6B7D-4D37-BEEC-07EF4B3FAEDF}"/>
              </a:ext>
            </a:extLst>
          </p:cNvPr>
          <p:cNvSpPr/>
          <p:nvPr/>
        </p:nvSpPr>
        <p:spPr>
          <a:xfrm>
            <a:off x="203200" y="1337889"/>
            <a:ext cx="11852120" cy="508787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779B84-D170-4FCD-BEBC-490FC2972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" y="1471308"/>
            <a:ext cx="11834921" cy="179564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5CF6EED-7DD4-49A5-B21C-17F98010530E}"/>
              </a:ext>
            </a:extLst>
          </p:cNvPr>
          <p:cNvSpPr/>
          <p:nvPr/>
        </p:nvSpPr>
        <p:spPr>
          <a:xfrm>
            <a:off x="467650" y="4215226"/>
            <a:ext cx="1057545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By injecting simulations from </a:t>
            </a:r>
            <a:r>
              <a:rPr lang="en-US" b="1" dirty="0"/>
              <a:t>various models</a:t>
            </a:r>
            <a:r>
              <a:rPr lang="en-US" dirty="0"/>
              <a:t> in </a:t>
            </a:r>
            <a:r>
              <a:rPr lang="en-US" dirty="0" err="1"/>
              <a:t>XENONnT’s</a:t>
            </a:r>
            <a:r>
              <a:rPr lang="en-US" dirty="0"/>
              <a:t> existing science runs</a:t>
            </a:r>
          </a:p>
          <a:p>
            <a:r>
              <a:rPr lang="en-US" dirty="0"/>
              <a:t>We optimize our </a:t>
            </a:r>
            <a:r>
              <a:rPr lang="en-US" b="1" dirty="0"/>
              <a:t>trigger threshold</a:t>
            </a:r>
            <a:r>
              <a:rPr lang="en-US" dirty="0"/>
              <a:t> at different distances as a function of </a:t>
            </a:r>
            <a:r>
              <a:rPr lang="en-US" b="1" dirty="0"/>
              <a:t>false alarm rate </a:t>
            </a:r>
            <a:r>
              <a:rPr lang="en-US" dirty="0"/>
              <a:t>over signal detection.</a:t>
            </a:r>
          </a:p>
          <a:p>
            <a:endParaRPr lang="en-US" dirty="0"/>
          </a:p>
          <a:p>
            <a:r>
              <a:rPr lang="en-US" dirty="0"/>
              <a:t>In the example above, setting a threshold at 3 sigma </a:t>
            </a:r>
          </a:p>
          <a:p>
            <a:r>
              <a:rPr lang="en-US" dirty="0"/>
              <a:t>Our trigger doesn’t generate a false alarm and it detects two models at 10kpc, while it misses one.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D81B540-1909-4545-AD92-20B485979E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31" y="3461710"/>
            <a:ext cx="8352694" cy="25206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4946A67-7729-41BD-A6AD-AA9409F26F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426" y="3461710"/>
            <a:ext cx="8352694" cy="252069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30ABD34-2F02-4F14-BDB0-CBCE50EDB33B}"/>
              </a:ext>
            </a:extLst>
          </p:cNvPr>
          <p:cNvCxnSpPr>
            <a:cxnSpLocks/>
          </p:cNvCxnSpPr>
          <p:nvPr/>
        </p:nvCxnSpPr>
        <p:spPr>
          <a:xfrm flipH="1">
            <a:off x="6399193" y="3905171"/>
            <a:ext cx="873797" cy="97404"/>
          </a:xfrm>
          <a:prstGeom prst="straightConnector1">
            <a:avLst/>
          </a:prstGeom>
          <a:ln>
            <a:solidFill>
              <a:srgbClr val="0096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AF892-C305-4C10-A4E5-BE7BE306D1C9}"/>
              </a:ext>
            </a:extLst>
          </p:cNvPr>
          <p:cNvSpPr/>
          <p:nvPr/>
        </p:nvSpPr>
        <p:spPr>
          <a:xfrm>
            <a:off x="6399193" y="3628172"/>
            <a:ext cx="17475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Possible supernova signal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244B37-5B16-4D2E-A2F6-6400EEAF7EB2}"/>
              </a:ext>
            </a:extLst>
          </p:cNvPr>
          <p:cNvSpPr/>
          <p:nvPr/>
        </p:nvSpPr>
        <p:spPr>
          <a:xfrm>
            <a:off x="10645627" y="5183147"/>
            <a:ext cx="987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After cuts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8F146E-DF8B-4211-9342-A6233BFC94BF}"/>
              </a:ext>
            </a:extLst>
          </p:cNvPr>
          <p:cNvSpPr/>
          <p:nvPr/>
        </p:nvSpPr>
        <p:spPr>
          <a:xfrm>
            <a:off x="474730" y="3234769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Online Monitoring in </a:t>
            </a:r>
            <a:r>
              <a:rPr lang="en-US" b="1" dirty="0" err="1"/>
              <a:t>XENONnT</a:t>
            </a:r>
            <a:endParaRPr lang="en-US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5233B3-1BD9-4750-9376-E2A7907E8F11}"/>
              </a:ext>
            </a:extLst>
          </p:cNvPr>
          <p:cNvSpPr/>
          <p:nvPr/>
        </p:nvSpPr>
        <p:spPr>
          <a:xfrm>
            <a:off x="4007477" y="3197053"/>
            <a:ext cx="7390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In </a:t>
            </a:r>
            <a:r>
              <a:rPr lang="en-US" sz="1400" dirty="0" err="1"/>
              <a:t>XENONnT</a:t>
            </a:r>
            <a:r>
              <a:rPr lang="en-US" sz="1400" dirty="0"/>
              <a:t>, we utilize a </a:t>
            </a:r>
            <a:r>
              <a:rPr lang="en-US" sz="1400" dirty="0" err="1"/>
              <a:t>triggerless</a:t>
            </a:r>
            <a:r>
              <a:rPr lang="en-US" sz="1400" dirty="0"/>
              <a:t> DAQ which allows us to access the data shortly after it is taken.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39242F1-16F2-4D49-BF52-B88E460D268F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556CA5-A642-44DA-A2C0-569168F7CA7A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7456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/>
      <p:bldP spid="46" grpId="1"/>
      <p:bldP spid="47" grpId="0"/>
      <p:bldP spid="47" grpId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40DA5-7371-453F-A5D9-CFB89D9FE673}"/>
              </a:ext>
            </a:extLst>
          </p:cNvPr>
          <p:cNvGrpSpPr/>
          <p:nvPr/>
        </p:nvGrpSpPr>
        <p:grpSpPr>
          <a:xfrm>
            <a:off x="0" y="80651"/>
            <a:ext cx="12192000" cy="6746571"/>
            <a:chOff x="0" y="80651"/>
            <a:chExt cx="12192000" cy="6746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55618-6F5D-44E4-94A8-7031D2B62A36}"/>
                </a:ext>
              </a:extLst>
            </p:cNvPr>
            <p:cNvSpPr txBox="1"/>
            <p:nvPr/>
          </p:nvSpPr>
          <p:spPr>
            <a:xfrm>
              <a:off x="0" y="6550223"/>
              <a:ext cx="121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F98D4"/>
                  </a:solidFill>
                </a:rPr>
                <a:t>Melih Kara </a:t>
              </a:r>
              <a:r>
                <a:rPr lang="en-US" sz="1200" dirty="0">
                  <a:solidFill>
                    <a:srgbClr val="7F98D4"/>
                  </a:solidFill>
                  <a:hlinkClick r:id="rId2"/>
                </a:rPr>
                <a:t>kara@kit.edu</a:t>
              </a:r>
              <a:r>
                <a:rPr lang="en-US" sz="1200" dirty="0">
                  <a:solidFill>
                    <a:srgbClr val="7F98D4"/>
                  </a:solidFill>
                </a:rPr>
                <a:t>                                                                                                             2</a:t>
              </a:r>
              <a:r>
                <a:rPr lang="en-US" sz="1200" baseline="30000" dirty="0">
                  <a:solidFill>
                    <a:srgbClr val="7F98D4"/>
                  </a:solidFill>
                </a:rPr>
                <a:t>nd</a:t>
              </a:r>
              <a:r>
                <a:rPr lang="en-US" sz="1200" dirty="0">
                  <a:solidFill>
                    <a:srgbClr val="7F98D4"/>
                  </a:solidFill>
                </a:rPr>
                <a:t> </a:t>
              </a:r>
              <a:r>
                <a:rPr lang="en-US" sz="1200" dirty="0" err="1">
                  <a:solidFill>
                    <a:srgbClr val="7F98D4"/>
                  </a:solidFill>
                </a:rPr>
                <a:t>DMLab</a:t>
              </a:r>
              <a:r>
                <a:rPr lang="en-US" sz="1200" dirty="0">
                  <a:solidFill>
                    <a:srgbClr val="7F98D4"/>
                  </a:solidFill>
                </a:rPr>
                <a:t> Meeting                                                                                               Hamburg, 12-13 December 2022 </a:t>
              </a:r>
              <a:endParaRPr lang="en-US" sz="1200" b="1" dirty="0">
                <a:solidFill>
                  <a:srgbClr val="009682"/>
                </a:solidFill>
              </a:endParaRPr>
            </a:p>
          </p:txBody>
        </p:sp>
        <p:pic>
          <p:nvPicPr>
            <p:cNvPr id="27" name="Grafik 13">
              <a:extLst>
                <a:ext uri="{FF2B5EF4-FFF2-40B4-BE49-F238E27FC236}">
                  <a16:creationId xmlns:a16="http://schemas.microsoft.com/office/drawing/2014/main" id="{4EA39E61-6608-41C2-9331-5189C08D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1345" y="80651"/>
              <a:ext cx="1196654" cy="5542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C16273-4121-4A3C-9640-56717F4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64" y="80651"/>
              <a:ext cx="621271" cy="6212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41CF7-92EC-410C-A672-6BC79AA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504" y="80651"/>
              <a:ext cx="1623072" cy="58040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16A9FF-020C-4ED5-9002-88999FC66071}"/>
                </a:ext>
              </a:extLst>
            </p:cNvPr>
            <p:cNvCxnSpPr/>
            <p:nvPr/>
          </p:nvCxnSpPr>
          <p:spPr>
            <a:xfrm>
              <a:off x="203200" y="6550223"/>
              <a:ext cx="11785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7532897-9AB4-4F31-9862-2E2108D4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76" y="685248"/>
            <a:ext cx="1273423" cy="6418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83ECCA-7FB2-4B04-A222-E8939E91E768}"/>
              </a:ext>
            </a:extLst>
          </p:cNvPr>
          <p:cNvSpPr/>
          <p:nvPr/>
        </p:nvSpPr>
        <p:spPr>
          <a:xfrm>
            <a:off x="84001" y="1044774"/>
            <a:ext cx="1035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Currently, we are studying the sensitivities of </a:t>
            </a:r>
            <a:r>
              <a:rPr lang="en-US" dirty="0" err="1"/>
              <a:t>XENONnT</a:t>
            </a:r>
            <a:r>
              <a:rPr lang="en-US" dirty="0"/>
              <a:t> and DARWIN to neutrinos from a possible supernova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811EE-6976-4A2B-A682-B09FDD8B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624352"/>
            <a:ext cx="2930144" cy="28501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AACF12-F990-4095-BC0C-4FD2A33B1716}"/>
              </a:ext>
            </a:extLst>
          </p:cNvPr>
          <p:cNvSpPr/>
          <p:nvPr/>
        </p:nvSpPr>
        <p:spPr>
          <a:xfrm rot="5400000">
            <a:off x="2210589" y="2848281"/>
            <a:ext cx="2418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https://arxiv.org/abs/1606.09243v2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A2D45F-9208-46B2-89A6-8CD2B08A50C4}"/>
              </a:ext>
            </a:extLst>
          </p:cNvPr>
          <p:cNvGrpSpPr/>
          <p:nvPr/>
        </p:nvGrpSpPr>
        <p:grpSpPr>
          <a:xfrm>
            <a:off x="3766479" y="2796510"/>
            <a:ext cx="3863009" cy="1776465"/>
            <a:chOff x="7297489" y="3626866"/>
            <a:chExt cx="4563678" cy="20412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69059B-46D6-4F3F-A7D1-9E3607B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6996F-8390-4D2C-9BA9-BBA420E0A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ECD503-FFEB-474E-8169-BB17E933D0A0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EBDCB7-F177-4BA6-9A37-129C51B5D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D6977F-45C0-43AD-87E3-5E104C6130D8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4F2579-ACF9-47B7-8D86-85F83840A497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A0E8909-B46F-4B76-9A34-FAB9C0F67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2" y="1508714"/>
            <a:ext cx="8094217" cy="1228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B2963B-5902-471C-8D4C-EAAB72F04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4594011"/>
            <a:ext cx="4310983" cy="1907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1F40AC-C097-4BE6-ADE5-A86AFB9FC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36" y="2811982"/>
            <a:ext cx="4619577" cy="16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46E85-C1BA-4568-9ADF-D9852D04F2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6" y="4695314"/>
            <a:ext cx="3788914" cy="157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4948D-D599-4C70-BCB7-69186D1B49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4663774"/>
            <a:ext cx="4619578" cy="17956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91D5AA-DFDD-41F6-858C-C6EFCE4761C5}"/>
              </a:ext>
            </a:extLst>
          </p:cNvPr>
          <p:cNvSpPr/>
          <p:nvPr/>
        </p:nvSpPr>
        <p:spPr>
          <a:xfrm rot="987914">
            <a:off x="4666708" y="5243517"/>
            <a:ext cx="4340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0A1F71-129A-43D1-AD42-815B98A840AB}"/>
              </a:ext>
            </a:extLst>
          </p:cNvPr>
          <p:cNvSpPr/>
          <p:nvPr/>
        </p:nvSpPr>
        <p:spPr>
          <a:xfrm>
            <a:off x="84001" y="63440"/>
            <a:ext cx="2570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682"/>
                </a:solidFill>
              </a:rPr>
              <a:t>Ongoing studies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8AAEF46-2D0C-4DFD-868D-D9E98D94C77D}"/>
              </a:ext>
            </a:extLst>
          </p:cNvPr>
          <p:cNvSpPr/>
          <p:nvPr/>
        </p:nvSpPr>
        <p:spPr>
          <a:xfrm>
            <a:off x="11816223" y="6251542"/>
            <a:ext cx="345154" cy="298680"/>
          </a:xfrm>
          <a:prstGeom prst="ellipse">
            <a:avLst/>
          </a:prstGeom>
          <a:solidFill>
            <a:srgbClr val="7F98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0267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Widescreen</PresentationFormat>
  <Paragraphs>206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-apple-system</vt:lpstr>
      <vt:lpstr>Arial</vt:lpstr>
      <vt:lpstr>Calibri</vt:lpstr>
      <vt:lpstr>Calibri Light</vt:lpstr>
      <vt:lpstr>Charter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Kara, Melih (IAP)</dc:creator>
  <cp:lastModifiedBy>Kara, Melih (IAP)</cp:lastModifiedBy>
  <cp:revision>74</cp:revision>
  <dcterms:created xsi:type="dcterms:W3CDTF">2022-04-06T07:43:57Z</dcterms:created>
  <dcterms:modified xsi:type="dcterms:W3CDTF">2022-12-13T19:33:37Z</dcterms:modified>
</cp:coreProperties>
</file>