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D200-8B24-4574-B9E6-2FC097D7C8AC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33F2-FD1C-4580-AF0A-A0EADAA31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64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D200-8B24-4574-B9E6-2FC097D7C8AC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33F2-FD1C-4580-AF0A-A0EADAA31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00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D200-8B24-4574-B9E6-2FC097D7C8AC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33F2-FD1C-4580-AF0A-A0EADAA31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541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D200-8B24-4574-B9E6-2FC097D7C8AC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33F2-FD1C-4580-AF0A-A0EADAA31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17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D200-8B24-4574-B9E6-2FC097D7C8AC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33F2-FD1C-4580-AF0A-A0EADAA31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14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D200-8B24-4574-B9E6-2FC097D7C8AC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33F2-FD1C-4580-AF0A-A0EADAA31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50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D200-8B24-4574-B9E6-2FC097D7C8AC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33F2-FD1C-4580-AF0A-A0EADAA31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01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D200-8B24-4574-B9E6-2FC097D7C8AC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33F2-FD1C-4580-AF0A-A0EADAA31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50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D200-8B24-4574-B9E6-2FC097D7C8AC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33F2-FD1C-4580-AF0A-A0EADAA31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49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D200-8B24-4574-B9E6-2FC097D7C8AC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33F2-FD1C-4580-AF0A-A0EADAA31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22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D200-8B24-4574-B9E6-2FC097D7C8AC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33F2-FD1C-4580-AF0A-A0EADAA31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82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0D200-8B24-4574-B9E6-2FC097D7C8AC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A33F2-FD1C-4580-AF0A-A0EADAA31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43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indico.in2p3.fr/event/28990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03882" y="1030286"/>
            <a:ext cx="9144000" cy="2387600"/>
          </a:xfrm>
        </p:spPr>
        <p:txBody>
          <a:bodyPr>
            <a:normAutofit/>
          </a:bodyPr>
          <a:lstStyle/>
          <a:p>
            <a:r>
              <a:rPr lang="fr-FR" sz="4800" b="1" dirty="0" smtClean="0">
                <a:solidFill>
                  <a:srgbClr val="C00000"/>
                </a:solidFill>
              </a:rPr>
              <a:t>Target - ion source workshop</a:t>
            </a:r>
            <a:br>
              <a:rPr lang="fr-FR" sz="4800" b="1" dirty="0" smtClean="0">
                <a:solidFill>
                  <a:srgbClr val="C00000"/>
                </a:solidFill>
              </a:rPr>
            </a:br>
            <a:r>
              <a:rPr lang="fr-FR" sz="3200" b="1" dirty="0" smtClean="0"/>
              <a:t>GANIL – 6</a:t>
            </a:r>
            <a:r>
              <a:rPr lang="fr-FR" sz="3200" b="1" baseline="30000" dirty="0" smtClean="0"/>
              <a:t>th</a:t>
            </a:r>
            <a:r>
              <a:rPr lang="fr-FR" sz="3200" b="1" dirty="0" smtClean="0"/>
              <a:t>-8</a:t>
            </a:r>
            <a:r>
              <a:rPr lang="fr-FR" sz="3200" b="1" baseline="30000" dirty="0" smtClean="0"/>
              <a:t>th</a:t>
            </a:r>
            <a:r>
              <a:rPr lang="fr-FR" sz="3200" b="1" dirty="0" smtClean="0"/>
              <a:t> of </a:t>
            </a:r>
            <a:r>
              <a:rPr lang="fr-FR" sz="3200" b="1" dirty="0" err="1" smtClean="0"/>
              <a:t>September</a:t>
            </a:r>
            <a:endParaRPr lang="fr-FR" sz="48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06" y="15875"/>
            <a:ext cx="3343275" cy="20288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928" y="3238618"/>
            <a:ext cx="3814509" cy="3766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1400" u="sng" dirty="0" smtClean="0">
                <a:latin typeface="Calibri" panose="020F0502020204030204" pitchFamily="34" charset="0"/>
                <a:ea typeface="Calibri" panose="020F0502020204030204" pitchFamily="34" charset="0"/>
              </a:rPr>
              <a:t>Scientific </a:t>
            </a:r>
            <a:r>
              <a:rPr lang="en-US" sz="1400" u="sng" dirty="0">
                <a:latin typeface="Calibri" panose="020F0502020204030204" pitchFamily="34" charset="0"/>
                <a:ea typeface="Calibri" panose="020F0502020204030204" pitchFamily="34" charset="0"/>
              </a:rPr>
              <a:t>Organizing Committee: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Maud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Baylac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 - IN2P3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1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Rodolphe </a:t>
            </a:r>
            <a:r>
              <a:rPr lang="fr-FR" sz="1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Clédassou</a:t>
            </a:r>
            <a:r>
              <a:rPr lang="fr-FR" sz="1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- IN2P3</a:t>
            </a:r>
          </a:p>
          <a:p>
            <a:pPr>
              <a:spcAft>
                <a:spcPts val="0"/>
              </a:spcAft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</a:rPr>
              <a:t>Rémi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Cornat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</a:rPr>
              <a:t> - IN2P3</a:t>
            </a:r>
          </a:p>
          <a:p>
            <a:pPr>
              <a:spcAft>
                <a:spcPts val="0"/>
              </a:spcAft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</a:rPr>
              <a:t>Pierre Delahaye - GANIL - </a:t>
            </a:r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</a:rPr>
              <a:t>chair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</a:rPr>
              <a:t>Gilles de France - GANIL</a:t>
            </a:r>
          </a:p>
          <a:p>
            <a:pPr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Marcella Grasso - IN2P3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Sébastien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Incerti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 - IN2P3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Arnaud Lucotte - IN2P3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Christelle Stodel - GANIL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Thomas Thuillier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– LPSC</a:t>
            </a:r>
          </a:p>
          <a:p>
            <a:pPr>
              <a:spcAft>
                <a:spcPts val="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1400" u="sng" dirty="0" smtClean="0">
                <a:latin typeface="Calibri" panose="020F0502020204030204" pitchFamily="34" charset="0"/>
                <a:ea typeface="Calibri" panose="020F0502020204030204" pitchFamily="34" charset="0"/>
              </a:rPr>
              <a:t>Local Organizing Committee:</a:t>
            </a:r>
            <a:endParaRPr lang="fr-FR" sz="14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b="1" dirty="0" err="1" smtClean="0">
                <a:solidFill>
                  <a:srgbClr val="0070C0"/>
                </a:solidFill>
                <a:effectLst/>
              </a:rPr>
              <a:t>Mickaël</a:t>
            </a:r>
            <a:r>
              <a:rPr lang="en-US" sz="1400" b="1" dirty="0" smtClean="0">
                <a:solidFill>
                  <a:srgbClr val="0070C0"/>
                </a:solidFill>
                <a:effectLst/>
              </a:rPr>
              <a:t> Dubois</a:t>
            </a:r>
            <a:r>
              <a:rPr lang="en-US" sz="1400" b="1" dirty="0" smtClean="0">
                <a:effectLst/>
              </a:rPr>
              <a:t> – chair</a:t>
            </a:r>
            <a:endParaRPr lang="fr-FR" sz="1400" dirty="0" smtClean="0">
              <a:effectLst/>
            </a:endParaRPr>
          </a:p>
          <a:p>
            <a:pPr>
              <a:spcAft>
                <a:spcPts val="0"/>
              </a:spcAft>
            </a:pPr>
            <a:r>
              <a:rPr lang="en-US" sz="1400" dirty="0" smtClean="0">
                <a:effectLst/>
              </a:rPr>
              <a:t>Marie – Laure Abavent – </a:t>
            </a:r>
            <a:r>
              <a:rPr lang="en-US" sz="1400" b="1" dirty="0" smtClean="0">
                <a:effectLst/>
              </a:rPr>
              <a:t>administrative support</a:t>
            </a:r>
            <a:endParaRPr lang="fr-FR" sz="1400" dirty="0" smtClean="0">
              <a:effectLst/>
            </a:endParaRPr>
          </a:p>
          <a:p>
            <a:pPr>
              <a:spcAft>
                <a:spcPts val="0"/>
              </a:spcAft>
            </a:pPr>
            <a:endParaRPr lang="fr-FR" sz="1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7950" y="149458"/>
            <a:ext cx="1761657" cy="176165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585381" y="3873140"/>
            <a:ext cx="362785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Following </a:t>
            </a: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 err="1" smtClean="0"/>
              <a:t>Prospectives</a:t>
            </a:r>
            <a:r>
              <a:rPr lang="en-US" dirty="0"/>
              <a:t> </a:t>
            </a:r>
            <a:endParaRPr lang="en-US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 smtClean="0"/>
              <a:t>https</a:t>
            </a:r>
            <a:r>
              <a:rPr lang="en-US" sz="1400" dirty="0"/>
              <a:t>://prospectives2020.in2p3.fr/  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mission Spiro - future of GANIL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 smtClean="0"/>
              <a:t>https</a:t>
            </a:r>
            <a:r>
              <a:rPr lang="fr-FR" sz="1400" dirty="0"/>
              <a:t>://indico.in2p3.fr/event/20534</a:t>
            </a:r>
            <a:r>
              <a:rPr lang="fr-FR" sz="1400" dirty="0" smtClean="0"/>
              <a:t>/</a:t>
            </a:r>
            <a:endParaRPr lang="en-US" sz="1400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4"/>
          <a:srcRect l="36877" t="23424" r="38281" b="11189"/>
          <a:stretch/>
        </p:blipFill>
        <p:spPr>
          <a:xfrm>
            <a:off x="9131737" y="3104147"/>
            <a:ext cx="2684573" cy="3753853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260440" y="5282501"/>
            <a:ext cx="568245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Skills assessment within the institute</a:t>
            </a:r>
            <a:endParaRPr lang="fr-FR" sz="2800" b="1" dirty="0"/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794102" y="5897417"/>
            <a:ext cx="445904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/>
              <a:t>Presentations</a:t>
            </a:r>
            <a:r>
              <a:rPr lang="fr-FR" dirty="0" smtClean="0"/>
              <a:t> at workshop are </a:t>
            </a:r>
            <a:r>
              <a:rPr lang="fr-FR" dirty="0" err="1" smtClean="0"/>
              <a:t>available</a:t>
            </a:r>
            <a:r>
              <a:rPr lang="fr-FR" dirty="0" smtClean="0"/>
              <a:t> </a:t>
            </a:r>
            <a:r>
              <a:rPr lang="fr-FR" dirty="0" err="1" smtClean="0"/>
              <a:t>here</a:t>
            </a:r>
            <a:r>
              <a:rPr lang="fr-FR" dirty="0" smtClean="0"/>
              <a:t>:</a:t>
            </a:r>
          </a:p>
          <a:p>
            <a:pPr algn="ctr"/>
            <a:r>
              <a:rPr lang="fr-FR" dirty="0" smtClean="0">
                <a:hlinkClick r:id="rId5"/>
              </a:rPr>
              <a:t>https</a:t>
            </a:r>
            <a:r>
              <a:rPr lang="fr-FR" dirty="0">
                <a:hlinkClick r:id="rId5"/>
              </a:rPr>
              <a:t>://indico.in2p3.fr/event/28990</a:t>
            </a:r>
            <a:r>
              <a:rPr lang="fr-FR" dirty="0" smtClean="0">
                <a:hlinkClick r:id="rId5"/>
              </a:rPr>
              <a:t>/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70290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405"/>
            <a:ext cx="10515600" cy="1325563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C00000"/>
                </a:solidFill>
              </a:rPr>
              <a:t>Workshop content</a:t>
            </a:r>
            <a:endParaRPr lang="fr-FR" sz="3200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6508" y="1003098"/>
            <a:ext cx="6486947" cy="5342283"/>
          </a:xfrm>
        </p:spPr>
        <p:txBody>
          <a:bodyPr>
            <a:normAutofit fontScale="62500" lnSpcReduction="20000"/>
          </a:bodyPr>
          <a:lstStyle/>
          <a:p>
            <a:r>
              <a:rPr lang="fr-FR" b="1" dirty="0" smtClean="0"/>
              <a:t>Physics objectives </a:t>
            </a:r>
            <a:r>
              <a:rPr lang="fr-FR" dirty="0" smtClean="0"/>
              <a:t>(</a:t>
            </a:r>
            <a:r>
              <a:rPr lang="fr-FR" dirty="0" err="1" smtClean="0"/>
              <a:t>targets</a:t>
            </a:r>
            <a:r>
              <a:rPr lang="fr-FR" dirty="0" smtClean="0"/>
              <a:t>, sources, ISOL </a:t>
            </a:r>
            <a:r>
              <a:rPr lang="fr-FR" dirty="0" err="1" smtClean="0"/>
              <a:t>target</a:t>
            </a:r>
            <a:r>
              <a:rPr lang="fr-FR" dirty="0" smtClean="0"/>
              <a:t> ion sources)</a:t>
            </a:r>
          </a:p>
          <a:p>
            <a:pPr lvl="1"/>
            <a:r>
              <a:rPr lang="fr-FR" dirty="0" smtClean="0"/>
              <a:t>GANIL and </a:t>
            </a:r>
            <a:r>
              <a:rPr lang="fr-FR" dirty="0" err="1" smtClean="0"/>
              <a:t>reaccelerated</a:t>
            </a:r>
            <a:r>
              <a:rPr lang="fr-FR" dirty="0" smtClean="0"/>
              <a:t> </a:t>
            </a:r>
            <a:r>
              <a:rPr lang="fr-FR" dirty="0" err="1" smtClean="0"/>
              <a:t>beams</a:t>
            </a:r>
            <a:endParaRPr lang="fr-FR" dirty="0"/>
          </a:p>
          <a:p>
            <a:pPr lvl="1"/>
            <a:r>
              <a:rPr lang="fr-FR" dirty="0" err="1" smtClean="0"/>
              <a:t>Low</a:t>
            </a:r>
            <a:r>
              <a:rPr lang="fr-FR" dirty="0" smtClean="0"/>
              <a:t>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beams</a:t>
            </a:r>
            <a:r>
              <a:rPr lang="fr-FR" dirty="0" smtClean="0"/>
              <a:t> at S3 and DESIR</a:t>
            </a:r>
          </a:p>
          <a:p>
            <a:pPr lvl="1"/>
            <a:r>
              <a:rPr lang="fr-FR" dirty="0" smtClean="0"/>
              <a:t>Future of GANIL – ISOL 	</a:t>
            </a:r>
            <a:r>
              <a:rPr lang="fr-FR" dirty="0" err="1" smtClean="0"/>
              <a:t>beams</a:t>
            </a:r>
            <a:r>
              <a:rPr lang="fr-FR" dirty="0" smtClean="0"/>
              <a:t> (</a:t>
            </a:r>
            <a:r>
              <a:rPr lang="fr-FR" dirty="0" err="1" smtClean="0"/>
              <a:t>low</a:t>
            </a:r>
            <a:r>
              <a:rPr lang="fr-FR" dirty="0" smtClean="0"/>
              <a:t> </a:t>
            </a:r>
            <a:r>
              <a:rPr lang="fr-FR" dirty="0" err="1" smtClean="0"/>
              <a:t>energy</a:t>
            </a:r>
            <a:r>
              <a:rPr lang="fr-FR" dirty="0" smtClean="0"/>
              <a:t> and </a:t>
            </a:r>
            <a:r>
              <a:rPr lang="fr-FR" dirty="0" err="1" smtClean="0"/>
              <a:t>reaccelerated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Newgain</a:t>
            </a:r>
            <a:r>
              <a:rPr lang="fr-FR" dirty="0" smtClean="0"/>
              <a:t> (S3 N=Z, </a:t>
            </a:r>
            <a:r>
              <a:rPr lang="fr-FR" dirty="0" err="1" smtClean="0"/>
              <a:t>Superheavies</a:t>
            </a:r>
            <a:r>
              <a:rPr lang="fr-FR" dirty="0" smtClean="0"/>
              <a:t>, and MNT in </a:t>
            </a:r>
            <a:r>
              <a:rPr lang="fr-FR" dirty="0" err="1" smtClean="0"/>
              <a:t>dedicated</a:t>
            </a:r>
            <a:r>
              <a:rPr lang="fr-FR" dirty="0" smtClean="0"/>
              <a:t> cave)</a:t>
            </a:r>
          </a:p>
          <a:p>
            <a:pPr lvl="1"/>
            <a:r>
              <a:rPr lang="fr-FR" dirty="0" err="1" smtClean="0"/>
              <a:t>Medical</a:t>
            </a:r>
            <a:r>
              <a:rPr lang="fr-FR" dirty="0" smtClean="0"/>
              <a:t> applications </a:t>
            </a:r>
            <a:r>
              <a:rPr lang="fr-FR" dirty="0" err="1" smtClean="0"/>
              <a:t>with</a:t>
            </a:r>
            <a:r>
              <a:rPr lang="fr-FR" dirty="0" smtClean="0"/>
              <a:t> SPIRAL 2 and </a:t>
            </a:r>
            <a:r>
              <a:rPr lang="fr-FR" dirty="0" err="1" smtClean="0"/>
              <a:t>Arronax</a:t>
            </a:r>
            <a:endParaRPr lang="fr-FR" dirty="0" smtClean="0"/>
          </a:p>
          <a:p>
            <a:pPr lvl="1"/>
            <a:endParaRPr lang="fr-FR" dirty="0" smtClean="0"/>
          </a:p>
          <a:p>
            <a:r>
              <a:rPr lang="fr-FR" b="1" dirty="0" err="1" smtClean="0"/>
              <a:t>Targets</a:t>
            </a:r>
            <a:r>
              <a:rPr lang="fr-FR" dirty="0" smtClean="0"/>
              <a:t> (</a:t>
            </a:r>
            <a:r>
              <a:rPr lang="fr-FR" dirty="0" err="1" smtClean="0"/>
              <a:t>convener</a:t>
            </a:r>
            <a:r>
              <a:rPr lang="fr-FR" dirty="0" smtClean="0"/>
              <a:t> C. Stodel)</a:t>
            </a:r>
          </a:p>
          <a:p>
            <a:pPr lvl="1"/>
            <a:r>
              <a:rPr lang="fr-FR" dirty="0" smtClean="0"/>
              <a:t>Target </a:t>
            </a:r>
            <a:r>
              <a:rPr lang="fr-FR" dirty="0" err="1" smtClean="0"/>
              <a:t>laboratories</a:t>
            </a:r>
            <a:r>
              <a:rPr lang="fr-FR" dirty="0" smtClean="0"/>
              <a:t> (GANIL, GSI, JRC Geel)</a:t>
            </a:r>
          </a:p>
          <a:p>
            <a:pPr lvl="1"/>
            <a:r>
              <a:rPr lang="fr-FR" dirty="0" err="1" smtClean="0"/>
              <a:t>Targetry</a:t>
            </a:r>
            <a:r>
              <a:rPr lang="fr-FR" dirty="0" smtClean="0"/>
              <a:t> for </a:t>
            </a:r>
            <a:r>
              <a:rPr lang="en-US" dirty="0"/>
              <a:t>accelerators and medical applications with high power beams </a:t>
            </a:r>
            <a:r>
              <a:rPr lang="en-US" dirty="0" smtClean="0"/>
              <a:t>(LISOR, MEGAPIE, MYRRHA, ARRONAX</a:t>
            </a:r>
            <a:r>
              <a:rPr lang="en-US" dirty="0"/>
              <a:t>, REPARE)</a:t>
            </a:r>
            <a:endParaRPr lang="fr-FR" dirty="0" smtClean="0"/>
          </a:p>
          <a:p>
            <a:pPr lvl="1"/>
            <a:r>
              <a:rPr lang="fr-FR" dirty="0" err="1" smtClean="0"/>
              <a:t>Cryogenic</a:t>
            </a:r>
            <a:r>
              <a:rPr lang="fr-FR" dirty="0" smtClean="0"/>
              <a:t> </a:t>
            </a:r>
            <a:r>
              <a:rPr lang="fr-FR" dirty="0" err="1" smtClean="0"/>
              <a:t>targets</a:t>
            </a:r>
            <a:r>
              <a:rPr lang="fr-FR" dirty="0" smtClean="0"/>
              <a:t> (</a:t>
            </a:r>
            <a:r>
              <a:rPr lang="fr-FR" dirty="0" err="1" smtClean="0"/>
              <a:t>CHyMENE</a:t>
            </a:r>
            <a:r>
              <a:rPr lang="fr-FR" dirty="0" smtClean="0"/>
              <a:t>)</a:t>
            </a:r>
          </a:p>
          <a:p>
            <a:pPr lvl="1"/>
            <a:endParaRPr lang="fr-FR" dirty="0" smtClean="0"/>
          </a:p>
          <a:p>
            <a:r>
              <a:rPr lang="fr-FR" b="1" dirty="0" smtClean="0"/>
              <a:t>Sources</a:t>
            </a:r>
            <a:r>
              <a:rPr lang="fr-FR" dirty="0" smtClean="0"/>
              <a:t> (</a:t>
            </a:r>
            <a:r>
              <a:rPr lang="fr-FR" dirty="0" err="1" smtClean="0"/>
              <a:t>convener</a:t>
            </a:r>
            <a:r>
              <a:rPr lang="fr-FR" dirty="0" smtClean="0"/>
              <a:t> T. Thuillier)</a:t>
            </a:r>
          </a:p>
          <a:p>
            <a:pPr lvl="1"/>
            <a:r>
              <a:rPr lang="fr-FR" dirty="0" err="1" smtClean="0"/>
              <a:t>Operation</a:t>
            </a:r>
            <a:r>
              <a:rPr lang="fr-FR" dirty="0" smtClean="0"/>
              <a:t> of sources at GANIL and GSI, </a:t>
            </a:r>
            <a:r>
              <a:rPr lang="fr-FR" dirty="0" err="1" smtClean="0"/>
              <a:t>metallic</a:t>
            </a:r>
            <a:r>
              <a:rPr lang="fr-FR" dirty="0" smtClean="0"/>
              <a:t> </a:t>
            </a:r>
            <a:r>
              <a:rPr lang="fr-FR" dirty="0" err="1" smtClean="0"/>
              <a:t>beams</a:t>
            </a:r>
            <a:r>
              <a:rPr lang="fr-FR" dirty="0" smtClean="0"/>
              <a:t> R&amp;D</a:t>
            </a:r>
          </a:p>
          <a:p>
            <a:pPr lvl="1"/>
            <a:r>
              <a:rPr lang="fr-FR" dirty="0" err="1" smtClean="0"/>
              <a:t>Superconducting</a:t>
            </a:r>
            <a:r>
              <a:rPr lang="fr-FR" dirty="0" smtClean="0"/>
              <a:t> source for </a:t>
            </a:r>
            <a:r>
              <a:rPr lang="fr-FR" dirty="0" err="1" smtClean="0"/>
              <a:t>Newgain</a:t>
            </a:r>
            <a:r>
              <a:rPr lang="fr-FR" dirty="0" smtClean="0"/>
              <a:t> and </a:t>
            </a:r>
            <a:r>
              <a:rPr lang="fr-FR" dirty="0" err="1" smtClean="0"/>
              <a:t>experience</a:t>
            </a:r>
            <a:r>
              <a:rPr lang="fr-FR" dirty="0" smtClean="0"/>
              <a:t> from FRIB</a:t>
            </a:r>
          </a:p>
          <a:p>
            <a:pPr lvl="1"/>
            <a:r>
              <a:rPr lang="fr-FR" dirty="0" smtClean="0"/>
              <a:t>Charge breeder </a:t>
            </a:r>
            <a:r>
              <a:rPr lang="fr-FR" dirty="0" err="1" smtClean="0"/>
              <a:t>experience</a:t>
            </a:r>
            <a:r>
              <a:rPr lang="fr-FR" dirty="0" smtClean="0"/>
              <a:t> from ANL (EBIS + ECRIS)</a:t>
            </a:r>
          </a:p>
          <a:p>
            <a:pPr lvl="1"/>
            <a:endParaRPr lang="fr-FR" dirty="0"/>
          </a:p>
          <a:p>
            <a:r>
              <a:rPr lang="fr-FR" b="1" dirty="0" smtClean="0"/>
              <a:t>ISOL Target ion sources </a:t>
            </a:r>
            <a:r>
              <a:rPr lang="fr-FR" dirty="0" smtClean="0"/>
              <a:t>(</a:t>
            </a:r>
            <a:r>
              <a:rPr lang="fr-FR" dirty="0" err="1" smtClean="0"/>
              <a:t>convener</a:t>
            </a:r>
            <a:r>
              <a:rPr lang="fr-FR" dirty="0" smtClean="0"/>
              <a:t> P. Delahaye)</a:t>
            </a:r>
          </a:p>
          <a:p>
            <a:pPr lvl="1"/>
            <a:r>
              <a:rPr lang="fr-FR" dirty="0" smtClean="0"/>
              <a:t>R&amp;D on </a:t>
            </a:r>
            <a:r>
              <a:rPr lang="fr-FR" dirty="0" err="1" smtClean="0"/>
              <a:t>target</a:t>
            </a:r>
            <a:r>
              <a:rPr lang="fr-FR" dirty="0" smtClean="0"/>
              <a:t> and ion source </a:t>
            </a:r>
            <a:r>
              <a:rPr lang="fr-FR" dirty="0" err="1" smtClean="0"/>
              <a:t>materials</a:t>
            </a:r>
            <a:r>
              <a:rPr lang="fr-FR" dirty="0" smtClean="0"/>
              <a:t>, </a:t>
            </a:r>
            <a:r>
              <a:rPr lang="fr-FR" dirty="0" err="1" smtClean="0"/>
              <a:t>including</a:t>
            </a:r>
            <a:r>
              <a:rPr lang="fr-FR" dirty="0" smtClean="0"/>
              <a:t> </a:t>
            </a:r>
            <a:r>
              <a:rPr lang="fr-FR" dirty="0" err="1" smtClean="0"/>
              <a:t>UCx</a:t>
            </a:r>
            <a:r>
              <a:rPr lang="fr-FR" dirty="0" smtClean="0"/>
              <a:t> and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targets</a:t>
            </a:r>
            <a:endParaRPr lang="fr-FR" dirty="0" smtClean="0"/>
          </a:p>
          <a:p>
            <a:pPr lvl="1"/>
            <a:r>
              <a:rPr lang="fr-FR" dirty="0" smtClean="0"/>
              <a:t>R&amp;D on sources (Laser ion source, FEBIAD, Nier Bernas)</a:t>
            </a:r>
          </a:p>
          <a:p>
            <a:pPr lvl="1"/>
            <a:r>
              <a:rPr lang="fr-FR" dirty="0" err="1" smtClean="0"/>
              <a:t>Operational</a:t>
            </a:r>
            <a:r>
              <a:rPr lang="fr-FR" dirty="0" smtClean="0"/>
              <a:t> and R&amp;D </a:t>
            </a:r>
            <a:r>
              <a:rPr lang="fr-FR" dirty="0" err="1" smtClean="0"/>
              <a:t>experience</a:t>
            </a:r>
            <a:r>
              <a:rPr lang="fr-FR" dirty="0" smtClean="0"/>
              <a:t>  from ISOLDE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089269" y="6391596"/>
            <a:ext cx="44037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Report </a:t>
            </a:r>
            <a:r>
              <a:rPr lang="fr-FR" sz="2000" b="1" dirty="0" err="1" smtClean="0">
                <a:solidFill>
                  <a:schemeClr val="accent1">
                    <a:lumMod val="75000"/>
                  </a:schemeClr>
                </a:solidFill>
              </a:rPr>
              <a:t>being</a:t>
            </a:r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000" b="1" dirty="0" err="1" smtClean="0">
                <a:solidFill>
                  <a:schemeClr val="accent1">
                    <a:lumMod val="75000"/>
                  </a:schemeClr>
                </a:solidFill>
              </a:rPr>
              <a:t>written</a:t>
            </a:r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 by Mickael Dubois</a:t>
            </a:r>
            <a:endParaRPr lang="fr-F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6756612" y="2706136"/>
            <a:ext cx="362513" cy="167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6756612" y="5120672"/>
            <a:ext cx="362513" cy="167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6756613" y="3968886"/>
            <a:ext cx="362513" cy="167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7119125" y="2563649"/>
            <a:ext cx="1251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Rnd</a:t>
            </a:r>
            <a:r>
              <a:rPr lang="fr-FR" dirty="0" smtClean="0"/>
              <a:t> table 1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7143016" y="3825632"/>
            <a:ext cx="1251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Rnd</a:t>
            </a:r>
            <a:r>
              <a:rPr lang="fr-FR" dirty="0" smtClean="0"/>
              <a:t> table 2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7120882" y="5011829"/>
            <a:ext cx="1251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Rnd</a:t>
            </a:r>
            <a:r>
              <a:rPr lang="fr-FR" dirty="0" smtClean="0"/>
              <a:t> table 3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8680072" y="1155197"/>
            <a:ext cx="2751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Some</a:t>
            </a:r>
            <a:r>
              <a:rPr lang="fr-FR" b="1" dirty="0" smtClean="0"/>
              <a:t> </a:t>
            </a:r>
            <a:r>
              <a:rPr lang="fr-FR" b="1" dirty="0" err="1" smtClean="0"/>
              <a:t>associated</a:t>
            </a:r>
            <a:r>
              <a:rPr lang="fr-FR" b="1" dirty="0" smtClean="0"/>
              <a:t> questions</a:t>
            </a:r>
            <a:endParaRPr lang="fr-FR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8394060" y="1583199"/>
            <a:ext cx="3486947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Target </a:t>
            </a:r>
            <a:r>
              <a:rPr lang="fr-FR" sz="1600" dirty="0" err="1" smtClean="0"/>
              <a:t>lab</a:t>
            </a:r>
            <a:r>
              <a:rPr lang="fr-FR" sz="1600" dirty="0" smtClean="0"/>
              <a:t> at GANIL for </a:t>
            </a:r>
            <a:r>
              <a:rPr lang="fr-FR" sz="1600" dirty="0" err="1" smtClean="0"/>
              <a:t>conventional</a:t>
            </a:r>
            <a:r>
              <a:rPr lang="fr-FR" sz="1600" dirty="0" smtClean="0"/>
              <a:t> </a:t>
            </a:r>
            <a:r>
              <a:rPr lang="fr-FR" sz="1600" dirty="0" err="1" smtClean="0"/>
              <a:t>targets</a:t>
            </a:r>
            <a:r>
              <a:rPr lang="fr-FR" sz="16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Skill</a:t>
            </a:r>
            <a:r>
              <a:rPr lang="fr-FR" sz="1600" dirty="0" smtClean="0"/>
              <a:t> </a:t>
            </a:r>
            <a:r>
              <a:rPr lang="fr-FR" sz="1600" dirty="0" err="1" smtClean="0"/>
              <a:t>transfer</a:t>
            </a:r>
            <a:r>
              <a:rPr lang="fr-FR" sz="1600" dirty="0" smtClean="0"/>
              <a:t> for actinides from </a:t>
            </a:r>
            <a:r>
              <a:rPr lang="fr-FR" sz="1600" dirty="0" smtClean="0"/>
              <a:t>JRC Geel?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What</a:t>
            </a:r>
            <a:r>
              <a:rPr lang="fr-FR" sz="1600" dirty="0" smtClean="0"/>
              <a:t> </a:t>
            </a:r>
            <a:r>
              <a:rPr lang="fr-FR" sz="1600" dirty="0" err="1" smtClean="0"/>
              <a:t>strategy</a:t>
            </a:r>
            <a:r>
              <a:rPr lang="fr-FR" sz="1600" dirty="0" smtClean="0"/>
              <a:t> for </a:t>
            </a:r>
            <a:r>
              <a:rPr lang="fr-FR" sz="1600" dirty="0" err="1" smtClean="0"/>
              <a:t>enriched</a:t>
            </a:r>
            <a:r>
              <a:rPr lang="fr-FR" sz="1600" dirty="0" smtClean="0"/>
              <a:t> </a:t>
            </a:r>
            <a:r>
              <a:rPr lang="fr-FR" sz="1600" dirty="0" smtClean="0"/>
              <a:t>isotopes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Recycling</a:t>
            </a:r>
            <a:r>
              <a:rPr lang="fr-FR" sz="1600" dirty="0" smtClean="0"/>
              <a:t> of </a:t>
            </a:r>
            <a:r>
              <a:rPr lang="fr-FR" sz="1600" dirty="0" err="1" smtClean="0"/>
              <a:t>material</a:t>
            </a:r>
            <a:r>
              <a:rPr lang="fr-FR" sz="1600" dirty="0" smtClean="0"/>
              <a:t> </a:t>
            </a:r>
            <a:r>
              <a:rPr lang="fr-FR" sz="1600" dirty="0" err="1" smtClean="0"/>
              <a:t>worthwhile</a:t>
            </a:r>
            <a:r>
              <a:rPr lang="fr-FR" sz="1600" dirty="0" smtClean="0"/>
              <a:t>?</a:t>
            </a:r>
            <a:endParaRPr lang="fr-FR" sz="1600" dirty="0" smtClean="0"/>
          </a:p>
        </p:txBody>
      </p:sp>
      <p:sp>
        <p:nvSpPr>
          <p:cNvPr id="13" name="ZoneTexte 12"/>
          <p:cNvSpPr txBox="1"/>
          <p:nvPr/>
        </p:nvSpPr>
        <p:spPr>
          <a:xfrm>
            <a:off x="4620956" y="514060"/>
            <a:ext cx="2681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4 sessions, </a:t>
            </a:r>
            <a:r>
              <a:rPr lang="fr-FR" b="1" dirty="0" err="1" smtClean="0"/>
              <a:t>half</a:t>
            </a:r>
            <a:r>
              <a:rPr lang="fr-FR" b="1" dirty="0" smtClean="0"/>
              <a:t> a </a:t>
            </a:r>
            <a:r>
              <a:rPr lang="fr-FR" b="1" dirty="0" err="1" smtClean="0"/>
              <a:t>day</a:t>
            </a:r>
            <a:r>
              <a:rPr lang="fr-FR" b="1" dirty="0" smtClean="0"/>
              <a:t> </a:t>
            </a:r>
            <a:r>
              <a:rPr lang="fr-FR" b="1" dirty="0" err="1" smtClean="0"/>
              <a:t>each</a:t>
            </a:r>
            <a:endParaRPr lang="fr-FR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8394061" y="3206061"/>
            <a:ext cx="3486947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How to </a:t>
            </a:r>
            <a:r>
              <a:rPr lang="fr-FR" sz="1600" dirty="0" err="1" smtClean="0"/>
              <a:t>increase</a:t>
            </a:r>
            <a:r>
              <a:rPr lang="fr-FR" sz="1600" dirty="0" smtClean="0"/>
              <a:t> the </a:t>
            </a:r>
            <a:r>
              <a:rPr lang="fr-FR" sz="1600" dirty="0" err="1" smtClean="0"/>
              <a:t>attractivity</a:t>
            </a:r>
            <a:r>
              <a:rPr lang="fr-FR" sz="1600" dirty="0" smtClean="0"/>
              <a:t> of </a:t>
            </a:r>
            <a:r>
              <a:rPr lang="fr-FR" sz="1600" dirty="0" err="1" smtClean="0"/>
              <a:t>accelerator</a:t>
            </a:r>
            <a:r>
              <a:rPr lang="fr-FR" sz="1600" dirty="0" smtClean="0"/>
              <a:t> </a:t>
            </a:r>
            <a:r>
              <a:rPr lang="fr-FR" sz="1600" dirty="0" err="1" smtClean="0"/>
              <a:t>physics</a:t>
            </a:r>
            <a:r>
              <a:rPr lang="fr-FR" sz="1600" dirty="0"/>
              <a:t> </a:t>
            </a:r>
            <a:r>
              <a:rPr lang="fr-FR" sz="1600" dirty="0" smtClean="0"/>
              <a:t>and </a:t>
            </a:r>
            <a:r>
              <a:rPr lang="fr-FR" sz="1600" dirty="0" err="1" smtClean="0"/>
              <a:t>its</a:t>
            </a:r>
            <a:r>
              <a:rPr lang="fr-FR" sz="1600" dirty="0" smtClean="0"/>
              <a:t> connections </a:t>
            </a:r>
            <a:r>
              <a:rPr lang="fr-FR" sz="1600" dirty="0" err="1" smtClean="0"/>
              <a:t>with</a:t>
            </a:r>
            <a:r>
              <a:rPr lang="fr-FR" sz="1600" dirty="0" smtClean="0"/>
              <a:t> </a:t>
            </a:r>
            <a:r>
              <a:rPr lang="fr-FR" sz="1600" dirty="0" err="1" smtClean="0"/>
              <a:t>universities</a:t>
            </a:r>
            <a:r>
              <a:rPr lang="fr-FR" sz="1600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What</a:t>
            </a:r>
            <a:r>
              <a:rPr lang="fr-FR" sz="1600" dirty="0" smtClean="0"/>
              <a:t> model for GANIL </a:t>
            </a:r>
            <a:r>
              <a:rPr lang="fr-FR" sz="1600" dirty="0" err="1" smtClean="0"/>
              <a:t>operation</a:t>
            </a:r>
            <a:r>
              <a:rPr lang="fr-FR" sz="1600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What</a:t>
            </a:r>
            <a:r>
              <a:rPr lang="fr-FR" sz="1600" dirty="0" smtClean="0"/>
              <a:t> place for an EBIS/ECRIS charge breeder in the future of GANIL?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394061" y="4828923"/>
            <a:ext cx="3486947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How urgent </a:t>
            </a:r>
            <a:r>
              <a:rPr lang="fr-FR" sz="1600" dirty="0" err="1" smtClean="0"/>
              <a:t>is</a:t>
            </a:r>
            <a:r>
              <a:rPr lang="fr-FR" sz="1600" dirty="0" smtClean="0"/>
              <a:t> a laser ion source at SPIRAL 1, vs </a:t>
            </a:r>
            <a:r>
              <a:rPr lang="fr-FR" sz="1600" dirty="0" err="1" smtClean="0"/>
              <a:t>what</a:t>
            </a:r>
            <a:r>
              <a:rPr lang="fr-FR" sz="1600" dirty="0" smtClean="0"/>
              <a:t> </a:t>
            </a:r>
            <a:r>
              <a:rPr lang="fr-FR" sz="1600" dirty="0" err="1" smtClean="0"/>
              <a:t>does</a:t>
            </a:r>
            <a:r>
              <a:rPr lang="fr-FR" sz="1600" dirty="0" smtClean="0"/>
              <a:t> </a:t>
            </a:r>
            <a:r>
              <a:rPr lang="fr-FR" sz="1600" dirty="0" err="1" smtClean="0"/>
              <a:t>it</a:t>
            </a:r>
            <a:r>
              <a:rPr lang="fr-FR" sz="1600" dirty="0" smtClean="0"/>
              <a:t> </a:t>
            </a:r>
            <a:r>
              <a:rPr lang="fr-FR" sz="1600" dirty="0" err="1" smtClean="0"/>
              <a:t>imply</a:t>
            </a:r>
            <a:r>
              <a:rPr lang="fr-FR" sz="1600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err="1"/>
              <a:t>Strategy</a:t>
            </a:r>
            <a:r>
              <a:rPr lang="fr-FR" sz="1600" dirty="0"/>
              <a:t> of </a:t>
            </a:r>
            <a:r>
              <a:rPr lang="fr-FR" sz="1600" dirty="0" smtClean="0"/>
              <a:t>SPIRAL 1 </a:t>
            </a:r>
            <a:r>
              <a:rPr lang="fr-FR" sz="1600" dirty="0" err="1" smtClean="0"/>
              <a:t>beam</a:t>
            </a:r>
            <a:r>
              <a:rPr lang="fr-FR" sz="1600" dirty="0" smtClean="0"/>
              <a:t> </a:t>
            </a:r>
            <a:r>
              <a:rPr lang="fr-FR" sz="1600" dirty="0"/>
              <a:t>R&amp;D </a:t>
            </a:r>
            <a:r>
              <a:rPr lang="fr-FR" sz="1600" dirty="0" smtClean="0"/>
              <a:t>to </a:t>
            </a:r>
            <a:r>
              <a:rPr lang="fr-FR" sz="1600" dirty="0" err="1"/>
              <a:t>be</a:t>
            </a:r>
            <a:r>
              <a:rPr lang="fr-FR" sz="1600" dirty="0"/>
              <a:t> </a:t>
            </a:r>
            <a:r>
              <a:rPr lang="fr-FR" sz="1600" dirty="0" err="1"/>
              <a:t>communicated</a:t>
            </a:r>
            <a:r>
              <a:rPr lang="fr-FR" sz="1600" dirty="0"/>
              <a:t> </a:t>
            </a:r>
            <a:r>
              <a:rPr lang="fr-FR" sz="1600" dirty="0" smtClean="0"/>
              <a:t>to &amp; via </a:t>
            </a:r>
            <a:r>
              <a:rPr lang="fr-FR" sz="1600" dirty="0"/>
              <a:t>GUEC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Laser ion source consolidation </a:t>
            </a:r>
            <a:r>
              <a:rPr lang="fr-FR" sz="1600" dirty="0" err="1" smtClean="0"/>
              <a:t>needed</a:t>
            </a:r>
            <a:r>
              <a:rPr lang="fr-FR" sz="1600" dirty="0" smtClean="0"/>
              <a:t> at ALTO</a:t>
            </a:r>
          </a:p>
        </p:txBody>
      </p:sp>
    </p:spTree>
    <p:extLst>
      <p:ext uri="{BB962C8B-B14F-4D97-AF65-F5344CB8AC3E}">
        <p14:creationId xmlns:p14="http://schemas.microsoft.com/office/powerpoint/2010/main" val="25969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5412</TotalTime>
  <Words>404</Words>
  <Application>Microsoft Office PowerPoint</Application>
  <PresentationFormat>Grand écran</PresentationFormat>
  <Paragraphs>62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Thème Office</vt:lpstr>
      <vt:lpstr>Target - ion source workshop GANIL – 6th-8th of September</vt:lpstr>
      <vt:lpstr>Workshop content</vt:lpstr>
    </vt:vector>
  </TitlesOfParts>
  <Company>Ganil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ion source: introduction</dc:title>
  <dc:creator>Delahaye Pierre</dc:creator>
  <cp:lastModifiedBy>Delahaye Pierre</cp:lastModifiedBy>
  <cp:revision>61</cp:revision>
  <dcterms:created xsi:type="dcterms:W3CDTF">2023-09-04T13:34:27Z</dcterms:created>
  <dcterms:modified xsi:type="dcterms:W3CDTF">2023-09-24T12:55:17Z</dcterms:modified>
</cp:coreProperties>
</file>