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325" r:id="rId3"/>
    <p:sldId id="327" r:id="rId4"/>
    <p:sldId id="853" r:id="rId5"/>
    <p:sldId id="344" r:id="rId6"/>
    <p:sldId id="767" r:id="rId7"/>
    <p:sldId id="764" r:id="rId8"/>
    <p:sldId id="765" r:id="rId9"/>
    <p:sldId id="766" r:id="rId10"/>
    <p:sldId id="258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/>
    <p:restoredTop sz="96006"/>
  </p:normalViewPr>
  <p:slideViewPr>
    <p:cSldViewPr snapToGrid="0" snapToObjects="1">
      <p:cViewPr varScale="1">
        <p:scale>
          <a:sx n="112" d="100"/>
          <a:sy n="112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165655187380956E-2"/>
          <c:y val="0.14148832663016916"/>
          <c:w val="0.95812397820408524"/>
          <c:h val="0.74633692379815086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ETP NSIP</c:v>
                </c:pt>
              </c:strCache>
            </c:strRef>
          </c:tx>
          <c:spPr>
            <a:ln w="63500">
              <a:solidFill>
                <a:schemeClr val="accent6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 w="63500">
                <a:noFill/>
              </a:ln>
              <a:effectLst/>
              <a:sp3d>
                <a:contourClr>
                  <a:schemeClr val="accent6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1E7-E545-987D-02CA2B85C482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63500">
                <a:noFill/>
              </a:ln>
              <a:effectLst/>
              <a:sp3d>
                <a:contourClr>
                  <a:schemeClr val="accent6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1E7-E545-987D-02CA2B85C482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63500">
                <a:solidFill>
                  <a:schemeClr val="accent6"/>
                </a:solidFill>
              </a:ln>
              <a:effectLst/>
              <a:sp3d contourW="63500">
                <a:contourClr>
                  <a:schemeClr val="accent6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1E7-E545-987D-02CA2B85C482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 w="63500">
                <a:solidFill>
                  <a:schemeClr val="accent6"/>
                </a:solidFill>
              </a:ln>
              <a:effectLst/>
              <a:sp3d contourW="63500">
                <a:contourClr>
                  <a:schemeClr val="accent6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1E7-E545-987D-02CA2B85C482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  <a:ln w="63500">
                <a:noFill/>
              </a:ln>
              <a:effectLst/>
              <a:sp3d>
                <a:contourClr>
                  <a:schemeClr val="accent6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1E7-E545-987D-02CA2B85C482}"/>
              </c:ext>
            </c:extLst>
          </c:dPt>
          <c:dPt>
            <c:idx val="5"/>
            <c:bubble3D val="0"/>
            <c:spPr>
              <a:solidFill>
                <a:srgbClr val="002060"/>
              </a:solidFill>
              <a:ln w="63500">
                <a:noFill/>
              </a:ln>
              <a:effectLst/>
              <a:sp3d>
                <a:contourClr>
                  <a:schemeClr val="accent6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1E7-E545-987D-02CA2B85C482}"/>
              </c:ext>
            </c:extLst>
          </c:dPt>
          <c:cat>
            <c:strRef>
              <c:f>Feuil1!$A$2:$A$7</c:f>
              <c:strCache>
                <c:ptCount val="6"/>
                <c:pt idx="0">
                  <c:v>ATNP</c:v>
                </c:pt>
                <c:pt idx="1">
                  <c:v>NMFU</c:v>
                </c:pt>
                <c:pt idx="2">
                  <c:v>NUST</c:v>
                </c:pt>
                <c:pt idx="3">
                  <c:v>INET</c:v>
                </c:pt>
                <c:pt idx="4">
                  <c:v>INTH</c:v>
                </c:pt>
                <c:pt idx="5">
                  <c:v>RNUE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148.1</c:v>
                </c:pt>
                <c:pt idx="1">
                  <c:v>4.5999999999999996</c:v>
                </c:pt>
                <c:pt idx="2">
                  <c:v>8</c:v>
                </c:pt>
                <c:pt idx="3">
                  <c:v>16.7</c:v>
                </c:pt>
                <c:pt idx="4">
                  <c:v>31.6</c:v>
                </c:pt>
                <c:pt idx="5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1E7-E545-987D-02CA2B85C4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0.44289</cdr:x>
      <cdr:y>0.35228</cdr:y>
    </cdr:from>
    <cdr:to>
      <cdr:x>0.57988</cdr:x>
      <cdr:y>0.44797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ECBDC15A-FA2B-0A11-D2AD-12C5B7609AE5}"/>
            </a:ext>
          </a:extLst>
        </cdr:cNvPr>
        <cdr:cNvSpPr txBox="1"/>
      </cdr:nvSpPr>
      <cdr:spPr>
        <a:xfrm xmlns:a="http://schemas.openxmlformats.org/drawingml/2006/main">
          <a:off x="3491880" y="1733907"/>
          <a:ext cx="1080120" cy="47095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95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3200" b="1" dirty="0"/>
            <a:t>FTE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1E254-C175-9943-B394-83B3254CAAE8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EA08A-0D15-C249-ADBF-42F162BFF5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94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84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8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81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611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717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979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015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1A4CE1-7D98-68D0-2481-2A481F822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E0F276-D4E6-C6EC-4CC2-9B24BEFB4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B5D42F-5172-124B-6114-585CD44D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78B125-54ED-B477-CF25-A07F8649B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B6F854-A906-1377-BA4C-51922CDB6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25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031986-053C-5C5E-238E-F66C2AEA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6135AB8-263B-28B8-B1B4-65BC2D17A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1FC52B-972D-B63E-6081-0D50DD518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17F77D-DB03-BF8D-4B9C-1758D8C2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0C9DA2-E79A-3A42-53AC-56D0031C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0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5150225-BAB9-E419-0BA9-43B146133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3B95A7-BB79-ACD9-66D3-DA98393D4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086C7E-176C-2D70-D57E-132361F1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1B1105-FCF7-6EFA-46DA-D6124E37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3D8F28-860F-034A-E0E9-9FA829E5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159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B8800-062F-CE4D-BF47-0F2EFB0EE792}"/>
              </a:ext>
            </a:extLst>
          </p:cNvPr>
          <p:cNvSpPr/>
          <p:nvPr userDrawn="1"/>
        </p:nvSpPr>
        <p:spPr>
          <a:xfrm>
            <a:off x="0" y="5149540"/>
            <a:ext cx="12192000" cy="1726460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2831637" y="148072"/>
            <a:ext cx="9244608" cy="1418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255573" y="5196832"/>
            <a:ext cx="9840416" cy="464416"/>
          </a:xfrm>
        </p:spPr>
        <p:txBody>
          <a:bodyPr>
            <a:noAutofit/>
          </a:bodyPr>
          <a:lstStyle>
            <a:lvl1pPr algn="r">
              <a:defRPr sz="3000" b="0" i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présentation - Date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2256367" y="5805488"/>
            <a:ext cx="9791700" cy="43182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i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sz="2200" dirty="0"/>
              <a:t>Nom de l’intervenant - fonction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12192000" cy="33047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B2C3FF-2DB1-E547-BAE5-C0F29771E0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28580" y="148072"/>
            <a:ext cx="201622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91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2696"/>
          </a:xfrm>
        </p:spPr>
        <p:txBody>
          <a:bodyPr/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0"/>
          </p:nvPr>
        </p:nvSpPr>
        <p:spPr>
          <a:xfrm>
            <a:off x="2351584" y="6525384"/>
            <a:ext cx="7200416" cy="360000"/>
          </a:xfrm>
          <a:ln/>
        </p:spPr>
        <p:txBody>
          <a:bodyPr/>
          <a:lstStyle>
            <a:lvl1pPr>
              <a:defRPr sz="1600"/>
            </a:lvl1pPr>
          </a:lstStyle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/>
            </a:lvl1pPr>
          </a:lstStyle>
          <a:p>
            <a:fld id="{D384CA22-6367-EA44-B647-20E2FBBA2D0E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26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D50E3E-72C2-82D7-6B9C-A6EC2CB3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196E65-B9FA-51F8-DA41-681BFA99F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2B7036-1BC1-8C95-8941-89CDBF12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7CB753-7450-94AE-559B-2CA824EF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A65D68-D81F-81B3-B36D-D2A05300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97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5A03A-D45D-F87D-2F2D-E46D0A858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870842-9FBE-3F92-8112-739ADB695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48D203-0184-C15B-943C-37297FF5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837D0E-4AA2-4E0D-C585-801B7E2DF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659414-163E-0D6A-CB00-B6B98899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10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11AAA1-E5E0-8182-1C91-D21D1745A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85DDD6-F75C-68EB-774A-261C29BEA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5A63B0-E880-B388-7E65-CA29E0C49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4F14F8-EB7E-9FF9-81E3-B095AD8CF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CE4E58-406C-83A0-0C18-8CF6A304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044DC3-A90C-CFD9-9C62-F364D01D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84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F71850-29ED-0F78-20D2-F469B2F3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A8F11D-C5EE-DC76-C43A-36C6C1784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F2CA1C-0C57-A67C-C22B-A2F921826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D34463-2602-0578-B118-140B572FCF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02C13BE-A0A8-6F32-2579-F385B951B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6353A49-B0D0-C7B4-800B-91CCAF53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FDCEA34-89E7-1160-3D4E-D3E96939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05088A-4BFF-DF45-7187-EC739D73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69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5B5267-FDDF-07AB-9B31-E58979159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A866CC3-1326-68EF-B31A-90AB753D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759970-F5F6-318B-BCA6-B807678E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2A5529-4338-E976-1EAD-848815A30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14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6F4935-4AF3-F452-D5A0-541871FF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A33FB1-E87B-97EE-13D3-AD45973AD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5BA92C-5EAB-DFC3-6F7D-B4CE77FC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2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3FC356-B296-AEF3-AC83-914E2D1C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2ACF86-E4A5-136A-1D68-EDB73894F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BED3DD-9190-B2FF-C5A6-B4E0EF491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AC69B2-BEFC-3A38-FB2C-C7CE2DF24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DB3A40-5A37-E15F-4716-36D8AD74E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590B19-3582-754B-5BFA-B6995A4D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67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A3AAF1-AA75-62F8-E1DE-C29689CA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C04321-73EB-350F-E4A3-832D741E9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F77C69-2F2F-070B-773A-23BDCDE57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E2D2C0-C9CE-C72A-7126-B670D4C5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0335B-C9F9-2BA0-C0EA-A6CDCCF9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45A028-BFEB-B572-5AF6-3B45B7DF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85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7D2B7A2-D07C-5156-1690-E3189CD3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83332D-93F1-4ADA-0621-A94F6E61F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64330E-76BA-1C18-C83D-8D7B9605D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302FF-C0F0-1344-B1CF-5A2E955EBA7C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8D440-F1E5-5FCA-F28B-3274B9110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E62FC7-17A9-6DD0-59E1-CCFBA5622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85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268731" y="5301208"/>
            <a:ext cx="9292590" cy="425222"/>
          </a:xfrm>
        </p:spPr>
        <p:txBody>
          <a:bodyPr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 Colloque GANIL 2023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Marcella Grasso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Scientific </a:t>
            </a:r>
            <a:r>
              <a:rPr lang="fr-FR" sz="2400" b="1" dirty="0" err="1">
                <a:solidFill>
                  <a:schemeClr val="bg1"/>
                </a:solidFill>
              </a:rPr>
              <a:t>Director</a:t>
            </a:r>
            <a:r>
              <a:rPr lang="fr-FR" sz="2400" b="1" dirty="0">
                <a:solidFill>
                  <a:schemeClr val="bg1"/>
                </a:solidFill>
              </a:rPr>
              <a:t> in charge of </a:t>
            </a:r>
            <a:r>
              <a:rPr lang="fr-FR" sz="2400" b="1" dirty="0" err="1">
                <a:solidFill>
                  <a:schemeClr val="bg1"/>
                </a:solidFill>
              </a:rPr>
              <a:t>Nuclear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Physics</a:t>
            </a:r>
            <a:r>
              <a:rPr lang="fr-FR" sz="2400" b="1" dirty="0">
                <a:solidFill>
                  <a:schemeClr val="bg1"/>
                </a:solidFill>
              </a:rPr>
              <a:t> and Applications, IN2P3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9ABC5B-B517-24AF-C225-CCB477B28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33" y="1869711"/>
            <a:ext cx="9063989" cy="32548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CE9EB1-1B6A-A895-04E4-690FE64F9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1" y="-5873"/>
            <a:ext cx="1968499" cy="18176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8A0EF6-A290-69F3-A417-976EBDED55F7}"/>
              </a:ext>
            </a:extLst>
          </p:cNvPr>
          <p:cNvSpPr/>
          <p:nvPr/>
        </p:nvSpPr>
        <p:spPr>
          <a:xfrm>
            <a:off x="0" y="1869710"/>
            <a:ext cx="1603066" cy="32548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402CBF-6265-DDA8-5794-EDE577EBD580}"/>
              </a:ext>
            </a:extLst>
          </p:cNvPr>
          <p:cNvSpPr/>
          <p:nvPr/>
        </p:nvSpPr>
        <p:spPr>
          <a:xfrm>
            <a:off x="10561321" y="1831017"/>
            <a:ext cx="1645934" cy="33514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022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268731" y="5572677"/>
            <a:ext cx="9292590" cy="425222"/>
          </a:xfrm>
        </p:spPr>
        <p:txBody>
          <a:bodyPr>
            <a:noAutofit/>
          </a:bodyPr>
          <a:lstStyle/>
          <a:p>
            <a:pPr algn="ctr"/>
            <a:r>
              <a:rPr lang="fr-FR" sz="2400" b="1" dirty="0" err="1">
                <a:solidFill>
                  <a:schemeClr val="bg1"/>
                </a:solidFill>
              </a:rPr>
              <a:t>Thank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you</a:t>
            </a:r>
            <a:r>
              <a:rPr lang="fr-FR" sz="2400" b="1" dirty="0">
                <a:solidFill>
                  <a:schemeClr val="bg1"/>
                </a:solidFill>
              </a:rPr>
              <a:t> for </a:t>
            </a:r>
            <a:r>
              <a:rPr lang="fr-FR" sz="2400" b="1" dirty="0" err="1">
                <a:solidFill>
                  <a:schemeClr val="bg1"/>
                </a:solidFill>
              </a:rPr>
              <a:t>your</a:t>
            </a:r>
            <a:r>
              <a:rPr lang="fr-FR" sz="2400" b="1" dirty="0">
                <a:solidFill>
                  <a:schemeClr val="bg1"/>
                </a:solidFill>
              </a:rPr>
              <a:t> attention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9ABC5B-B517-24AF-C225-CCB477B28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33" y="1869711"/>
            <a:ext cx="9063989" cy="32548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CE9EB1-1B6A-A895-04E4-690FE64F9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1" y="-5873"/>
            <a:ext cx="1968499" cy="18176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8A0EF6-A290-69F3-A417-976EBDED55F7}"/>
              </a:ext>
            </a:extLst>
          </p:cNvPr>
          <p:cNvSpPr/>
          <p:nvPr/>
        </p:nvSpPr>
        <p:spPr>
          <a:xfrm>
            <a:off x="0" y="1869710"/>
            <a:ext cx="1603066" cy="32548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402CBF-6265-DDA8-5794-EDE577EBD580}"/>
              </a:ext>
            </a:extLst>
          </p:cNvPr>
          <p:cNvSpPr/>
          <p:nvPr/>
        </p:nvSpPr>
        <p:spPr>
          <a:xfrm>
            <a:off x="10561321" y="1831017"/>
            <a:ext cx="1603067" cy="32548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48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67608" y="116632"/>
            <a:ext cx="7956550" cy="633412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ea typeface="ＭＳ Ｐゴシック" charset="0"/>
              </a:rPr>
              <a:t>IN2P3: a national institute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6531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28196" b="43608"/>
          <a:stretch/>
        </p:blipFill>
        <p:spPr>
          <a:xfrm>
            <a:off x="0" y="3130973"/>
            <a:ext cx="9133142" cy="23145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5" b="9067"/>
          <a:stretch/>
        </p:blipFill>
        <p:spPr>
          <a:xfrm>
            <a:off x="6240016" y="3137193"/>
            <a:ext cx="5951984" cy="230245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87CCE91-A2A8-1F4D-8BB5-3BFAE1B69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20256" r="4392" b="10691"/>
          <a:stretch/>
        </p:blipFill>
        <p:spPr>
          <a:xfrm>
            <a:off x="3746865" y="1720687"/>
            <a:ext cx="5845189" cy="4909171"/>
          </a:xfrm>
          <a:prstGeom prst="ellipse">
            <a:avLst/>
          </a:prstGeom>
          <a:noFill/>
          <a:ln w="63500" cap="rnd">
            <a:noFill/>
          </a:ln>
          <a:effectLst/>
        </p:spPr>
      </p:pic>
      <p:sp>
        <p:nvSpPr>
          <p:cNvPr id="10" name="Ellipse 9"/>
          <p:cNvSpPr>
            <a:spLocks noChangeArrowheads="1"/>
          </p:cNvSpPr>
          <p:nvPr/>
        </p:nvSpPr>
        <p:spPr bwMode="auto">
          <a:xfrm>
            <a:off x="7313364" y="764704"/>
            <a:ext cx="3031108" cy="288032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al</a:t>
            </a:r>
          </a:p>
        </p:txBody>
      </p:sp>
      <p:sp>
        <p:nvSpPr>
          <p:cNvPr id="11" name="Ellipse 10"/>
          <p:cNvSpPr>
            <a:spLocks noChangeArrowheads="1"/>
          </p:cNvSpPr>
          <p:nvPr/>
        </p:nvSpPr>
        <p:spPr bwMode="auto">
          <a:xfrm>
            <a:off x="7464152" y="3121496"/>
            <a:ext cx="3203848" cy="2971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156" name="ZoneTexte 16"/>
          <p:cNvSpPr txBox="1">
            <a:spLocks noChangeArrowheads="1"/>
          </p:cNvSpPr>
          <p:nvPr/>
        </p:nvSpPr>
        <p:spPr bwMode="auto">
          <a:xfrm>
            <a:off x="7536160" y="3958605"/>
            <a:ext cx="29721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en-GB" b="0" dirty="0">
                <a:solidFill>
                  <a:srgbClr val="222268"/>
                </a:solidFill>
                <a:latin typeface="Arial Narrow" charset="0"/>
              </a:rPr>
              <a:t>technologies, applications </a:t>
            </a:r>
          </a:p>
          <a:p>
            <a:pPr algn="ctr"/>
            <a:r>
              <a:rPr lang="en-GB" b="0" dirty="0">
                <a:solidFill>
                  <a:srgbClr val="222268"/>
                </a:solidFill>
                <a:latin typeface="Arial Narrow" charset="0"/>
              </a:rPr>
              <a:t>of societal interest </a:t>
            </a:r>
          </a:p>
          <a:p>
            <a:pPr algn="ctr">
              <a:lnSpc>
                <a:spcPct val="50000"/>
              </a:lnSpc>
            </a:pPr>
            <a:endParaRPr lang="en-GB" b="0" dirty="0">
              <a:solidFill>
                <a:srgbClr val="222268"/>
              </a:solidFill>
              <a:latin typeface="Arial Narrow" charset="0"/>
            </a:endParaRPr>
          </a:p>
          <a:p>
            <a:pPr algn="ctr"/>
            <a:r>
              <a:rPr lang="en-GB" b="0" dirty="0">
                <a:solidFill>
                  <a:srgbClr val="222268"/>
                </a:solidFill>
                <a:latin typeface="Arial Narrow" charset="0"/>
              </a:rPr>
              <a:t>                   expertise,</a:t>
            </a:r>
          </a:p>
          <a:p>
            <a:pPr algn="ctr"/>
            <a:r>
              <a:rPr lang="en-GB" b="0" dirty="0">
                <a:solidFill>
                  <a:srgbClr val="222268"/>
                </a:solidFill>
                <a:latin typeface="Arial Narrow" charset="0"/>
              </a:rPr>
              <a:t> teaching, training</a:t>
            </a:r>
          </a:p>
        </p:txBody>
      </p:sp>
      <p:sp>
        <p:nvSpPr>
          <p:cNvPr id="6161" name="ZoneTexte 16"/>
          <p:cNvSpPr txBox="1">
            <a:spLocks noChangeArrowheads="1"/>
          </p:cNvSpPr>
          <p:nvPr/>
        </p:nvSpPr>
        <p:spPr bwMode="auto">
          <a:xfrm>
            <a:off x="7320137" y="1628801"/>
            <a:ext cx="30718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b="0" dirty="0">
                <a:solidFill>
                  <a:srgbClr val="222268"/>
                </a:solidFill>
              </a:rPr>
              <a:t>the </a:t>
            </a:r>
            <a:r>
              <a:rPr lang="en-GB" b="0" dirty="0">
                <a:solidFill>
                  <a:srgbClr val="222268"/>
                </a:solidFill>
              </a:rPr>
              <a:t>physics of the </a:t>
            </a:r>
            <a:r>
              <a:rPr lang="en-GB" b="0" i="1" dirty="0">
                <a:solidFill>
                  <a:srgbClr val="222268"/>
                </a:solidFill>
              </a:rPr>
              <a:t>two infinities: </a:t>
            </a:r>
            <a:r>
              <a:rPr lang="en-GB" b="0" dirty="0">
                <a:solidFill>
                  <a:srgbClr val="222268"/>
                </a:solidFill>
              </a:rPr>
              <a:t>from elementary particles to cosmology  </a:t>
            </a:r>
          </a:p>
        </p:txBody>
      </p:sp>
      <p:sp>
        <p:nvSpPr>
          <p:cNvPr id="6162" name="Titre 1"/>
          <p:cNvSpPr txBox="1">
            <a:spLocks/>
          </p:cNvSpPr>
          <p:nvPr/>
        </p:nvSpPr>
        <p:spPr bwMode="auto">
          <a:xfrm>
            <a:off x="7896200" y="1124744"/>
            <a:ext cx="1722438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EXPLORES</a:t>
            </a:r>
          </a:p>
        </p:txBody>
      </p:sp>
      <p:sp>
        <p:nvSpPr>
          <p:cNvPr id="6163" name="Titre 1"/>
          <p:cNvSpPr txBox="1">
            <a:spLocks/>
          </p:cNvSpPr>
          <p:nvPr/>
        </p:nvSpPr>
        <p:spPr bwMode="auto">
          <a:xfrm>
            <a:off x="7680177" y="4730726"/>
            <a:ext cx="1368153" cy="4264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PROVIDES</a:t>
            </a:r>
          </a:p>
        </p:txBody>
      </p:sp>
      <p:sp>
        <p:nvSpPr>
          <p:cNvPr id="24" name="ZoneTexte 23"/>
          <p:cNvSpPr txBox="1"/>
          <p:nvPr/>
        </p:nvSpPr>
        <p:spPr>
          <a:xfrm rot="8705393">
            <a:off x="8335997" y="3318909"/>
            <a:ext cx="2047245" cy="2310742"/>
          </a:xfrm>
          <a:prstGeom prst="rect">
            <a:avLst/>
          </a:prstGeom>
          <a:noFill/>
        </p:spPr>
        <p:txBody>
          <a:bodyPr spcFirstLastPara="1">
            <a:prstTxWarp prst="textCircle">
              <a:avLst>
                <a:gd name="adj" fmla="val 6382954"/>
              </a:avLst>
            </a:prstTxWarp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FF840C">
                    <a:alpha val="70000"/>
                  </a:srgbClr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LINKS WITH SOCIETY</a:t>
            </a:r>
            <a:endParaRPr lang="fr-FR" b="1" dirty="0">
              <a:solidFill>
                <a:srgbClr val="31859C"/>
              </a:solidFill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703512" y="1117194"/>
            <a:ext cx="583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MISSION: COORDINATING RESEARCH IN THE FIELDS OF </a:t>
            </a:r>
            <a:r>
              <a:rPr lang="fr-FR" sz="2000" dirty="0">
                <a:solidFill>
                  <a:srgbClr val="FF0000"/>
                </a:solidFill>
                <a:latin typeface="Helvetica Neue"/>
                <a:ea typeface="ＭＳ Ｐゴシック" charset="0"/>
                <a:cs typeface="Helvetica Neue"/>
              </a:rPr>
              <a:t>NUCLEAR, PARTICLE and ASTROPARTICLE PHYSICS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20" name="Ellipse 19"/>
          <p:cNvSpPr>
            <a:spLocks noChangeArrowheads="1"/>
          </p:cNvSpPr>
          <p:nvPr/>
        </p:nvSpPr>
        <p:spPr bwMode="auto">
          <a:xfrm>
            <a:off x="4367808" y="2848362"/>
            <a:ext cx="3096344" cy="2952328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159" name="Titre 1"/>
          <p:cNvSpPr txBox="1">
            <a:spLocks/>
          </p:cNvSpPr>
          <p:nvPr/>
        </p:nvSpPr>
        <p:spPr bwMode="auto">
          <a:xfrm>
            <a:off x="5087890" y="3239264"/>
            <a:ext cx="1728191" cy="5040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RUNS and OVERSEES </a:t>
            </a:r>
          </a:p>
        </p:txBody>
      </p:sp>
      <p:sp>
        <p:nvSpPr>
          <p:cNvPr id="6157" name="ZoneTexte 15"/>
          <p:cNvSpPr txBox="1">
            <a:spLocks noChangeArrowheads="1"/>
          </p:cNvSpPr>
          <p:nvPr/>
        </p:nvSpPr>
        <p:spPr bwMode="auto">
          <a:xfrm>
            <a:off x="4583584" y="3861049"/>
            <a:ext cx="27365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en-GB" b="0" dirty="0">
                <a:solidFill>
                  <a:srgbClr val="222268"/>
                </a:solidFill>
              </a:rPr>
              <a:t>research laboratories in connection with universities and </a:t>
            </a:r>
          </a:p>
          <a:p>
            <a:pPr algn="ctr"/>
            <a:r>
              <a:rPr lang="en-GB" b="0" dirty="0">
                <a:solidFill>
                  <a:srgbClr val="222268"/>
                </a:solidFill>
              </a:rPr>
              <a:t>other finding agencies</a:t>
            </a:r>
          </a:p>
        </p:txBody>
      </p:sp>
      <p:sp>
        <p:nvSpPr>
          <p:cNvPr id="29" name="Ellipse 28"/>
          <p:cNvSpPr>
            <a:spLocks noChangeArrowheads="1"/>
          </p:cNvSpPr>
          <p:nvPr/>
        </p:nvSpPr>
        <p:spPr bwMode="auto">
          <a:xfrm>
            <a:off x="1535336" y="2420888"/>
            <a:ext cx="2904480" cy="288032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1994248" y="2780928"/>
            <a:ext cx="1941513" cy="5040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COORDINATES </a:t>
            </a:r>
            <a:r>
              <a:rPr lang="fr-FR" sz="2200" b="0" dirty="0">
                <a:solidFill>
                  <a:srgbClr val="FF750B"/>
                </a:solidFill>
                <a:latin typeface="Calibri" charset="0"/>
              </a:rPr>
              <a:t> </a:t>
            </a:r>
          </a:p>
        </p:txBody>
      </p:sp>
      <p:sp>
        <p:nvSpPr>
          <p:cNvPr id="28" name="ZoneTexte 15"/>
          <p:cNvSpPr txBox="1">
            <a:spLocks noChangeArrowheads="1"/>
          </p:cNvSpPr>
          <p:nvPr/>
        </p:nvSpPr>
        <p:spPr bwMode="auto">
          <a:xfrm>
            <a:off x="1631504" y="3284984"/>
            <a:ext cx="27365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en-GB" b="0" dirty="0">
                <a:solidFill>
                  <a:srgbClr val="222268"/>
                </a:solidFill>
              </a:rPr>
              <a:t>research programs, </a:t>
            </a:r>
          </a:p>
          <a:p>
            <a:pPr algn="ctr"/>
            <a:r>
              <a:rPr lang="en-GB" b="0" dirty="0">
                <a:solidFill>
                  <a:srgbClr val="222268"/>
                </a:solidFill>
              </a:rPr>
              <a:t>projects and </a:t>
            </a:r>
          </a:p>
          <a:p>
            <a:pPr algn="ctr"/>
            <a:r>
              <a:rPr lang="en-GB" b="0" dirty="0">
                <a:solidFill>
                  <a:srgbClr val="222268"/>
                </a:solidFill>
              </a:rPr>
              <a:t>international </a:t>
            </a:r>
          </a:p>
          <a:p>
            <a:pPr algn="ctr"/>
            <a:r>
              <a:rPr lang="en-GB" b="0" dirty="0">
                <a:solidFill>
                  <a:srgbClr val="222268"/>
                </a:solidFill>
              </a:rPr>
              <a:t>collaborations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 bwMode="auto">
          <a:xfrm>
            <a:off x="7896200" y="3573017"/>
            <a:ext cx="1596981" cy="4264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DEVELOPS</a:t>
            </a:r>
          </a:p>
        </p:txBody>
      </p:sp>
    </p:spTree>
    <p:extLst>
      <p:ext uri="{BB962C8B-B14F-4D97-AF65-F5344CB8AC3E}">
        <p14:creationId xmlns:p14="http://schemas.microsoft.com/office/powerpoint/2010/main" val="2492246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50682" y="92792"/>
            <a:ext cx="4680693" cy="633412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ea typeface="ＭＳ Ｐゴシック" charset="0"/>
              </a:rPr>
              <a:t>Research Areas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DBBCAD6-EF2C-C248-90D1-C656680EC0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7000"/>
          </a:blip>
          <a:stretch>
            <a:fillRect/>
          </a:stretch>
        </p:blipFill>
        <p:spPr>
          <a:xfrm rot="21409366">
            <a:off x="983319" y="309784"/>
            <a:ext cx="6320801" cy="5717222"/>
          </a:xfrm>
          <a:prstGeom prst="rect">
            <a:avLst/>
          </a:prstGeom>
          <a:effectLst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2" y="2218801"/>
            <a:ext cx="2117657" cy="1847387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Image 6" descr="stars_nasa.jpg"/>
          <p:cNvPicPr>
            <a:picLocks noChangeAspect="1"/>
          </p:cNvPicPr>
          <p:nvPr/>
        </p:nvPicPr>
        <p:blipFill rotWithShape="1">
          <a:blip r:embed="rId5">
            <a:alphaModFix amt="51000"/>
            <a:duotone>
              <a:prstClr val="black"/>
              <a:srgbClr val="FFE471">
                <a:tint val="45000"/>
                <a:satMod val="400000"/>
              </a:srgbClr>
            </a:duotone>
          </a:blip>
          <a:srcRect l="4167" t="25950" r="4167" b="20439"/>
          <a:stretch/>
        </p:blipFill>
        <p:spPr>
          <a:xfrm>
            <a:off x="4738691" y="528354"/>
            <a:ext cx="8077200" cy="5904756"/>
          </a:xfrm>
          <a:prstGeom prst="ellipse">
            <a:avLst/>
          </a:prstGeom>
          <a:effectLst/>
        </p:spPr>
      </p:pic>
      <p:sp>
        <p:nvSpPr>
          <p:cNvPr id="9225" name="ZoneTexte 9"/>
          <p:cNvSpPr txBox="1">
            <a:spLocks noChangeArrowheads="1"/>
          </p:cNvSpPr>
          <p:nvPr/>
        </p:nvSpPr>
        <p:spPr bwMode="auto">
          <a:xfrm>
            <a:off x="147163" y="1129814"/>
            <a:ext cx="340073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Arial Narrow" charset="0"/>
              </a:rPr>
              <a:t>Particles &amp; hadronic physics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Narrow" charset="0"/>
              </a:rPr>
              <a:t>Matter’s most elementary constituents</a:t>
            </a:r>
            <a:endParaRPr lang="en-US" b="0" dirty="0">
              <a:solidFill>
                <a:schemeClr val="accent5">
                  <a:lumMod val="50000"/>
                </a:schemeClr>
              </a:solidFill>
              <a:latin typeface="Arial Narrow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78760" y="3689994"/>
            <a:ext cx="2376487" cy="92333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bg1"/>
                </a:solidFill>
                <a:latin typeface="Arial Narrow" pitchFamily="34" charset="0"/>
                <a:cs typeface="ＭＳ Ｐゴシック" charset="0"/>
              </a:rPr>
              <a:t>Accelerators &amp; Technology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 Narrow" pitchFamily="34" charset="0"/>
                <a:cs typeface="ＭＳ Ｐゴシック" charset="0"/>
              </a:rPr>
              <a:t>R&amp;D</a:t>
            </a:r>
          </a:p>
        </p:txBody>
      </p:sp>
      <p:sp>
        <p:nvSpPr>
          <p:cNvPr id="9231" name="ZoneTexte 15"/>
          <p:cNvSpPr txBox="1">
            <a:spLocks noChangeArrowheads="1"/>
          </p:cNvSpPr>
          <p:nvPr/>
        </p:nvSpPr>
        <p:spPr bwMode="auto">
          <a:xfrm>
            <a:off x="7704090" y="721600"/>
            <a:ext cx="3430588" cy="1261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>
              <a:lnSpc>
                <a:spcPct val="90000"/>
              </a:lnSpc>
              <a:spcAft>
                <a:spcPct val="20000"/>
              </a:spcAft>
            </a:pPr>
            <a:r>
              <a:rPr lang="en-US" dirty="0" err="1">
                <a:solidFill>
                  <a:schemeClr val="tx1"/>
                </a:solidFill>
                <a:latin typeface="Arial Narrow" charset="0"/>
              </a:rPr>
              <a:t>Astroparticle</a:t>
            </a:r>
            <a:r>
              <a:rPr lang="en-US" dirty="0">
                <a:solidFill>
                  <a:schemeClr val="tx1"/>
                </a:solidFill>
                <a:latin typeface="Arial Narrow" charset="0"/>
              </a:rPr>
              <a:t> physics and  Cosmology 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Narrow" charset="0"/>
              </a:rPr>
              <a:t>Universe composition and evolution</a:t>
            </a: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52269" y="4667886"/>
            <a:ext cx="1273301" cy="139078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50" y="4792586"/>
            <a:ext cx="1368152" cy="122592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84" y="3584281"/>
            <a:ext cx="1553232" cy="153338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74" y="2103671"/>
            <a:ext cx="2016224" cy="194775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56" y="3142494"/>
            <a:ext cx="1557426" cy="136815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4163775" y="879083"/>
            <a:ext cx="309562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latin typeface="Arial Narrow" pitchFamily="34" charset="0"/>
                <a:ea typeface="ＭＳ Ｐゴシック" charset="0"/>
                <a:cs typeface="ＭＳ Ｐゴシック" charset="0"/>
              </a:rPr>
              <a:t>Nuclear physics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Nuclei and nuclear matter, nuclear energy and medical applications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45510" y="2534146"/>
            <a:ext cx="1582738" cy="147732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bg1"/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Computing &amp; Data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Data Science and Computing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4" name="ZoneTexte 12">
            <a:extLst>
              <a:ext uri="{FF2B5EF4-FFF2-40B4-BE49-F238E27FC236}">
                <a16:creationId xmlns:a16="http://schemas.microsoft.com/office/drawing/2014/main" id="{31D55F86-2381-2258-A270-78F75AB8A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97" y="4733350"/>
            <a:ext cx="47894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en-US" dirty="0">
                <a:solidFill>
                  <a:srgbClr val="C00000"/>
                </a:solidFill>
                <a:latin typeface="Arial Narrow" charset="0"/>
              </a:rPr>
              <a:t>25 laboratories and national platforms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 Narrow" charset="0"/>
              </a:rPr>
              <a:t>1000 scientists, 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 Narrow" charset="0"/>
              </a:rPr>
              <a:t>1500 engineers, technicians and administrative staff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 Narrow" charset="0"/>
              </a:rPr>
              <a:t>300 post-doc</a:t>
            </a:r>
          </a:p>
          <a:p>
            <a:pPr algn="ctr"/>
            <a:r>
              <a:rPr lang="fr-FR" dirty="0">
                <a:solidFill>
                  <a:srgbClr val="C00000"/>
                </a:solidFill>
                <a:latin typeface="Arial Narrow" charset="0"/>
              </a:rPr>
              <a:t>400 PhD </a:t>
            </a:r>
            <a:r>
              <a:rPr lang="fr-FR" dirty="0" err="1">
                <a:solidFill>
                  <a:srgbClr val="C00000"/>
                </a:solidFill>
                <a:latin typeface="Arial Narrow" charset="0"/>
              </a:rPr>
              <a:t>students</a:t>
            </a:r>
            <a:r>
              <a:rPr lang="fr-FR" dirty="0">
                <a:solidFill>
                  <a:srgbClr val="C00000"/>
                </a:solidFill>
                <a:latin typeface="Arial Narrow" charset="0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9858085-2C15-B601-595F-E16BCC25AF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1308" y="2359848"/>
            <a:ext cx="1577513" cy="10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7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7404F255-898B-81F4-BABE-07E1A3C4A0DC}"/>
              </a:ext>
            </a:extLst>
          </p:cNvPr>
          <p:cNvGraphicFramePr/>
          <p:nvPr/>
        </p:nvGraphicFramePr>
        <p:xfrm>
          <a:off x="1956048" y="1747436"/>
          <a:ext cx="7884368" cy="4921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7">
            <a:extLst>
              <a:ext uri="{FF2B5EF4-FFF2-40B4-BE49-F238E27FC236}">
                <a16:creationId xmlns:a16="http://schemas.microsoft.com/office/drawing/2014/main" id="{12D3261C-FF8B-2301-D890-00A0FACCF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0FC3369-C7EE-52A5-8CAA-61D0D31DA26E}"/>
              </a:ext>
            </a:extLst>
          </p:cNvPr>
          <p:cNvSpPr txBox="1">
            <a:spLocks/>
          </p:cNvSpPr>
          <p:nvPr/>
        </p:nvSpPr>
        <p:spPr>
          <a:xfrm>
            <a:off x="111384" y="-36991"/>
            <a:ext cx="12080616" cy="123678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1" dirty="0">
                <a:solidFill>
                  <a:srgbClr val="000090"/>
                </a:solidFill>
                <a:ea typeface="ＭＳ Ｐゴシック" charset="0"/>
              </a:rPr>
              <a:t>About 300 physicists and 300 engineers and technicians, in 13 IN2P3 laboratories (nuclear physics, nuclear astrophysics, nucleon structure, activities on nuclear energy, environment and techniques for medical applications)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258AEB3-514B-9D46-0A33-F610B79111D0}"/>
              </a:ext>
            </a:extLst>
          </p:cNvPr>
          <p:cNvSpPr txBox="1"/>
          <p:nvPr/>
        </p:nvSpPr>
        <p:spPr>
          <a:xfrm>
            <a:off x="8796300" y="2661041"/>
            <a:ext cx="2088232" cy="830997"/>
          </a:xfrm>
          <a:prstGeom prst="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Nuclear</a:t>
            </a:r>
            <a:r>
              <a:rPr lang="fr-FR" sz="1600" b="1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structure, </a:t>
            </a:r>
            <a:r>
              <a:rPr lang="fr-FR" sz="1600" b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reactions</a:t>
            </a:r>
            <a:r>
              <a:rPr lang="fr-FR" sz="1600" b="1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and </a:t>
            </a:r>
            <a:r>
              <a:rPr lang="fr-FR" sz="1600" b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nuclear</a:t>
            </a:r>
            <a:r>
              <a:rPr lang="fr-FR" sz="1600" b="1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fr-FR" sz="1600" b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astrophysics</a:t>
            </a:r>
            <a:endParaRPr lang="fr-FR" sz="1600" b="1" u="sng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297BE3C-CFE6-923F-9C3A-2C95F3391244}"/>
              </a:ext>
            </a:extLst>
          </p:cNvPr>
          <p:cNvSpPr txBox="1"/>
          <p:nvPr/>
        </p:nvSpPr>
        <p:spPr>
          <a:xfrm>
            <a:off x="1524000" y="3608743"/>
            <a:ext cx="1321086" cy="584775"/>
          </a:xfrm>
          <a:prstGeom prst="rect">
            <a:avLst/>
          </a:prstGeom>
          <a:solidFill>
            <a:srgbClr val="7030A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FFFF00"/>
                </a:solidFill>
              </a:rPr>
              <a:t>Structure of the </a:t>
            </a:r>
            <a:r>
              <a:rPr lang="fr-FR" sz="1600" b="1" u="sng" dirty="0" err="1">
                <a:solidFill>
                  <a:srgbClr val="FFFF00"/>
                </a:solidFill>
              </a:rPr>
              <a:t>nucleon</a:t>
            </a:r>
            <a:endParaRPr lang="fr-FR" sz="1600" b="1" u="sng" dirty="0">
              <a:solidFill>
                <a:srgbClr val="FFFF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4C5B68-2C14-C23F-864C-F32E2B244B35}"/>
              </a:ext>
            </a:extLst>
          </p:cNvPr>
          <p:cNvSpPr txBox="1"/>
          <p:nvPr/>
        </p:nvSpPr>
        <p:spPr>
          <a:xfrm>
            <a:off x="111384" y="1879750"/>
            <a:ext cx="2987824" cy="132343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u="sng" dirty="0" err="1">
                <a:solidFill>
                  <a:srgbClr val="FFFF00"/>
                </a:solidFill>
              </a:rPr>
              <a:t>Nuclear</a:t>
            </a:r>
            <a:r>
              <a:rPr lang="fr-FR" sz="1600" b="1" u="sng" dirty="0">
                <a:solidFill>
                  <a:srgbClr val="FFFF00"/>
                </a:solidFill>
              </a:rPr>
              <a:t> </a:t>
            </a:r>
            <a:r>
              <a:rPr lang="fr-FR" sz="1600" b="1" u="sng" dirty="0" err="1">
                <a:solidFill>
                  <a:srgbClr val="FFFF00"/>
                </a:solidFill>
              </a:rPr>
              <a:t>energy</a:t>
            </a:r>
            <a:endParaRPr lang="fr-FR" sz="1600" b="1" u="sng" dirty="0">
              <a:solidFill>
                <a:srgbClr val="FFFF00"/>
              </a:solidFill>
            </a:endParaRPr>
          </a:p>
          <a:p>
            <a:r>
              <a:rPr lang="fr-FR" sz="1600" b="1" u="sng" dirty="0">
                <a:solidFill>
                  <a:srgbClr val="FFFF00"/>
                </a:solidFill>
              </a:rPr>
              <a:t>(</a:t>
            </a:r>
            <a:r>
              <a:rPr lang="fr-FR" sz="1600" b="1" u="sng" dirty="0" err="1">
                <a:solidFill>
                  <a:srgbClr val="FFFF00"/>
                </a:solidFill>
              </a:rPr>
              <a:t>nuclear</a:t>
            </a:r>
            <a:r>
              <a:rPr lang="fr-FR" sz="1600" b="1" u="sng" dirty="0">
                <a:solidFill>
                  <a:srgbClr val="FFFF00"/>
                </a:solidFill>
              </a:rPr>
              <a:t> data, MSR, </a:t>
            </a:r>
            <a:r>
              <a:rPr lang="fr-FR" sz="1600" b="1" u="sng" dirty="0" err="1">
                <a:solidFill>
                  <a:srgbClr val="FFFF00"/>
                </a:solidFill>
              </a:rPr>
              <a:t>sub-critical</a:t>
            </a:r>
            <a:r>
              <a:rPr lang="fr-FR" sz="1600" b="1" u="sng" dirty="0">
                <a:solidFill>
                  <a:srgbClr val="FFFF00"/>
                </a:solidFill>
              </a:rPr>
              <a:t> </a:t>
            </a:r>
            <a:r>
              <a:rPr lang="fr-FR" sz="1600" b="1" u="sng" dirty="0" err="1">
                <a:solidFill>
                  <a:srgbClr val="FFFF00"/>
                </a:solidFill>
              </a:rPr>
              <a:t>reactors</a:t>
            </a:r>
            <a:r>
              <a:rPr lang="fr-FR" sz="1600" b="1" u="sng" dirty="0">
                <a:solidFill>
                  <a:srgbClr val="FFFF00"/>
                </a:solidFill>
              </a:rPr>
              <a:t>, scenarios for </a:t>
            </a:r>
            <a:r>
              <a:rPr lang="fr-FR" sz="1600" b="1" u="sng" dirty="0" err="1">
                <a:solidFill>
                  <a:srgbClr val="FFFF00"/>
                </a:solidFill>
              </a:rPr>
              <a:t>nuclear</a:t>
            </a:r>
            <a:r>
              <a:rPr lang="fr-FR" sz="1600" b="1" u="sng" dirty="0">
                <a:solidFill>
                  <a:srgbClr val="FFFF00"/>
                </a:solidFill>
              </a:rPr>
              <a:t> </a:t>
            </a:r>
            <a:r>
              <a:rPr lang="fr-FR" sz="1600" b="1" u="sng" dirty="0" err="1">
                <a:solidFill>
                  <a:srgbClr val="FFFF00"/>
                </a:solidFill>
              </a:rPr>
              <a:t>energy</a:t>
            </a:r>
            <a:r>
              <a:rPr lang="fr-FR" sz="1600" b="1" u="sng" dirty="0">
                <a:solidFill>
                  <a:srgbClr val="FFFF00"/>
                </a:solidFill>
              </a:rPr>
              <a:t>, </a:t>
            </a:r>
            <a:r>
              <a:rPr lang="fr-FR" sz="1600" b="1" u="sng" dirty="0" err="1">
                <a:solidFill>
                  <a:srgbClr val="FFFF00"/>
                </a:solidFill>
              </a:rPr>
              <a:t>studies</a:t>
            </a:r>
            <a:r>
              <a:rPr lang="fr-FR" sz="1600" b="1" u="sng" dirty="0">
                <a:solidFill>
                  <a:srgbClr val="FFFF00"/>
                </a:solidFill>
              </a:rPr>
              <a:t> of </a:t>
            </a:r>
            <a:r>
              <a:rPr lang="fr-FR" sz="1600" b="1" u="sng" dirty="0" err="1">
                <a:solidFill>
                  <a:srgbClr val="FFFF00"/>
                </a:solidFill>
              </a:rPr>
              <a:t>materials</a:t>
            </a:r>
            <a:r>
              <a:rPr lang="fr-FR" sz="1600" b="1" u="sng" dirty="0">
                <a:solidFill>
                  <a:srgbClr val="FFFF00"/>
                </a:solidFill>
              </a:rPr>
              <a:t> </a:t>
            </a:r>
            <a:r>
              <a:rPr lang="fr-FR" sz="1600" b="1" u="sng" dirty="0" err="1">
                <a:solidFill>
                  <a:srgbClr val="FFFF00"/>
                </a:solidFill>
              </a:rPr>
              <a:t>under</a:t>
            </a:r>
            <a:r>
              <a:rPr lang="fr-FR" sz="1600" b="1" u="sng" dirty="0">
                <a:solidFill>
                  <a:srgbClr val="FFFF00"/>
                </a:solidFill>
              </a:rPr>
              <a:t> </a:t>
            </a:r>
            <a:r>
              <a:rPr lang="fr-FR" sz="1600" b="1" u="sng" dirty="0" err="1">
                <a:solidFill>
                  <a:srgbClr val="FFFF00"/>
                </a:solidFill>
              </a:rPr>
              <a:t>extreme</a:t>
            </a:r>
            <a:r>
              <a:rPr lang="fr-FR" sz="1600" b="1" u="sng" dirty="0">
                <a:solidFill>
                  <a:srgbClr val="FFFF00"/>
                </a:solidFill>
              </a:rPr>
              <a:t> conditions)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D9462D3-FA62-E9AB-D939-912F4ABDB746}"/>
              </a:ext>
            </a:extLst>
          </p:cNvPr>
          <p:cNvSpPr txBox="1"/>
          <p:nvPr/>
        </p:nvSpPr>
        <p:spPr>
          <a:xfrm>
            <a:off x="3179168" y="1226699"/>
            <a:ext cx="7488832" cy="1323439"/>
          </a:xfrm>
          <a:prstGeom prst="rect">
            <a:avLst/>
          </a:prstGeom>
          <a:solidFill>
            <a:srgbClr val="00206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sz="1600" u="sng" dirty="0" err="1">
                <a:solidFill>
                  <a:srgbClr val="FFFF00"/>
                </a:solidFill>
              </a:rPr>
              <a:t>Health</a:t>
            </a:r>
            <a:r>
              <a:rPr lang="fr-FR" sz="1600" u="sng" dirty="0">
                <a:solidFill>
                  <a:srgbClr val="FFFF00"/>
                </a:solidFill>
              </a:rPr>
              <a:t> and </a:t>
            </a:r>
            <a:r>
              <a:rPr lang="fr-FR" sz="1600" u="sng" dirty="0" err="1">
                <a:solidFill>
                  <a:srgbClr val="FFFF00"/>
                </a:solidFill>
              </a:rPr>
              <a:t>environment</a:t>
            </a:r>
            <a:r>
              <a:rPr lang="fr-FR" sz="1600" u="sng" dirty="0">
                <a:solidFill>
                  <a:srgbClr val="FFFF00"/>
                </a:solidFill>
              </a:rPr>
              <a:t>: </a:t>
            </a:r>
          </a:p>
          <a:p>
            <a:r>
              <a:rPr lang="fr-FR" sz="1600" u="sng" dirty="0">
                <a:solidFill>
                  <a:srgbClr val="FFFF00"/>
                </a:solidFill>
              </a:rPr>
              <a:t>- </a:t>
            </a:r>
            <a:r>
              <a:rPr lang="fr-FR" sz="1600" u="sng" dirty="0" err="1">
                <a:solidFill>
                  <a:srgbClr val="FFFF00"/>
                </a:solidFill>
              </a:rPr>
              <a:t>Nuclear</a:t>
            </a:r>
            <a:r>
              <a:rPr lang="fr-FR" sz="1600" u="sng" dirty="0">
                <a:solidFill>
                  <a:srgbClr val="FFFF00"/>
                </a:solidFill>
              </a:rPr>
              <a:t> techniques for </a:t>
            </a:r>
            <a:r>
              <a:rPr lang="fr-FR" sz="1600" u="sng" dirty="0" err="1">
                <a:solidFill>
                  <a:srgbClr val="FFFF00"/>
                </a:solidFill>
              </a:rPr>
              <a:t>medical</a:t>
            </a:r>
            <a:r>
              <a:rPr lang="fr-FR" sz="1600" u="sng" dirty="0">
                <a:solidFill>
                  <a:srgbClr val="FFFF00"/>
                </a:solidFill>
              </a:rPr>
              <a:t> applications (radioisotopes for </a:t>
            </a:r>
            <a:r>
              <a:rPr lang="fr-FR" sz="1600" u="sng" dirty="0" err="1">
                <a:solidFill>
                  <a:srgbClr val="FFFF00"/>
                </a:solidFill>
              </a:rPr>
              <a:t>medical</a:t>
            </a:r>
            <a:r>
              <a:rPr lang="fr-FR" sz="1600" u="sng" dirty="0">
                <a:solidFill>
                  <a:srgbClr val="FFFF00"/>
                </a:solidFill>
              </a:rPr>
              <a:t> applications, </a:t>
            </a:r>
            <a:r>
              <a:rPr lang="fr-FR" sz="1600" u="sng" dirty="0" err="1">
                <a:solidFill>
                  <a:srgbClr val="FFFF00"/>
                </a:solidFill>
              </a:rPr>
              <a:t>dosimetry</a:t>
            </a:r>
            <a:r>
              <a:rPr lang="fr-FR" sz="1600" u="sng" dirty="0">
                <a:solidFill>
                  <a:srgbClr val="FFFF00"/>
                </a:solidFill>
              </a:rPr>
              <a:t>, </a:t>
            </a:r>
            <a:r>
              <a:rPr lang="fr-FR" sz="1600" u="sng" dirty="0" err="1">
                <a:solidFill>
                  <a:srgbClr val="FFFF00"/>
                </a:solidFill>
              </a:rPr>
              <a:t>hadrontherapy</a:t>
            </a:r>
            <a:r>
              <a:rPr lang="fr-FR" sz="1600" u="sng" dirty="0">
                <a:solidFill>
                  <a:srgbClr val="FFFF00"/>
                </a:solidFill>
              </a:rPr>
              <a:t>)</a:t>
            </a:r>
          </a:p>
          <a:p>
            <a:r>
              <a:rPr lang="fr-FR" sz="1600" u="sng" dirty="0">
                <a:solidFill>
                  <a:srgbClr val="FFFF00"/>
                </a:solidFill>
              </a:rPr>
              <a:t>-Radioisotopes in the </a:t>
            </a:r>
            <a:r>
              <a:rPr lang="fr-FR" sz="1600" u="sng" dirty="0" err="1">
                <a:solidFill>
                  <a:srgbClr val="FFFF00"/>
                </a:solidFill>
              </a:rPr>
              <a:t>environment</a:t>
            </a:r>
            <a:r>
              <a:rPr lang="fr-FR" sz="1600" u="sng" dirty="0">
                <a:solidFill>
                  <a:srgbClr val="FFFF00"/>
                </a:solidFill>
              </a:rPr>
              <a:t> (</a:t>
            </a:r>
            <a:r>
              <a:rPr lang="fr-FR" sz="1600" u="sng" dirty="0" err="1">
                <a:solidFill>
                  <a:srgbClr val="FFFF00"/>
                </a:solidFill>
              </a:rPr>
              <a:t>nuclear</a:t>
            </a:r>
            <a:r>
              <a:rPr lang="fr-FR" sz="1600" u="sng" dirty="0">
                <a:solidFill>
                  <a:srgbClr val="FFFF00"/>
                </a:solidFill>
              </a:rPr>
              <a:t> </a:t>
            </a:r>
            <a:r>
              <a:rPr lang="fr-FR" sz="1600" u="sng" dirty="0" err="1">
                <a:solidFill>
                  <a:srgbClr val="FFFF00"/>
                </a:solidFill>
              </a:rPr>
              <a:t>waste</a:t>
            </a:r>
            <a:r>
              <a:rPr lang="fr-FR" sz="1600" u="sng" dirty="0">
                <a:solidFill>
                  <a:srgbClr val="FFFF00"/>
                </a:solidFill>
              </a:rPr>
              <a:t> </a:t>
            </a:r>
            <a:r>
              <a:rPr lang="fr-FR" sz="1600" u="sng" dirty="0" err="1">
                <a:solidFill>
                  <a:srgbClr val="FFFF00"/>
                </a:solidFill>
              </a:rPr>
              <a:t>treatment</a:t>
            </a:r>
            <a:r>
              <a:rPr lang="fr-FR" sz="1600" u="sng" dirty="0">
                <a:solidFill>
                  <a:srgbClr val="FFFF00"/>
                </a:solidFill>
              </a:rPr>
              <a:t> and </a:t>
            </a:r>
            <a:r>
              <a:rPr lang="fr-FR" sz="1600" u="sng" dirty="0" err="1">
                <a:solidFill>
                  <a:srgbClr val="FFFF00"/>
                </a:solidFill>
              </a:rPr>
              <a:t>natural</a:t>
            </a:r>
            <a:r>
              <a:rPr lang="fr-FR" sz="1600" u="sng" dirty="0">
                <a:solidFill>
                  <a:srgbClr val="FFFF00"/>
                </a:solidFill>
              </a:rPr>
              <a:t> </a:t>
            </a:r>
            <a:r>
              <a:rPr lang="fr-FR" sz="1600" u="sng" dirty="0" err="1">
                <a:solidFill>
                  <a:srgbClr val="FFFF00"/>
                </a:solidFill>
              </a:rPr>
              <a:t>radioactivity</a:t>
            </a:r>
            <a:r>
              <a:rPr lang="fr-FR" sz="1600" u="sng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551CAE0-54E8-5CF7-C672-D132DED3E490}"/>
              </a:ext>
            </a:extLst>
          </p:cNvPr>
          <p:cNvSpPr txBox="1"/>
          <p:nvPr/>
        </p:nvSpPr>
        <p:spPr>
          <a:xfrm>
            <a:off x="548640" y="5982380"/>
            <a:ext cx="1152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</a:rPr>
              <a:t>Several networks and international collaborations:  for example, EUROLABS (transnational access), ARIEL (transnational access to neutron facilities), ISOLDE collaboration, FAIR members, … 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September 1st 2023, start date International Research Laboratory with FRIB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117BE76-D498-9748-23D4-B9D9213D52F5}"/>
              </a:ext>
            </a:extLst>
          </p:cNvPr>
          <p:cNvSpPr txBox="1"/>
          <p:nvPr/>
        </p:nvSpPr>
        <p:spPr>
          <a:xfrm>
            <a:off x="9306045" y="3754764"/>
            <a:ext cx="246540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New: </a:t>
            </a:r>
            <a:r>
              <a:rPr lang="fr-FR" b="1" dirty="0" err="1"/>
              <a:t>activities</a:t>
            </a:r>
            <a:r>
              <a:rPr lang="fr-FR" b="1" dirty="0"/>
              <a:t> on double beta </a:t>
            </a:r>
            <a:r>
              <a:rPr lang="fr-FR" b="1" dirty="0" err="1"/>
              <a:t>decay</a:t>
            </a:r>
            <a:r>
              <a:rPr lang="fr-FR" b="1" dirty="0"/>
              <a:t>. So far, </a:t>
            </a:r>
            <a:r>
              <a:rPr lang="fr-FR" b="1" dirty="0" err="1"/>
              <a:t>within</a:t>
            </a:r>
            <a:r>
              <a:rPr lang="fr-FR" b="1" dirty="0"/>
              <a:t> the </a:t>
            </a:r>
            <a:r>
              <a:rPr lang="fr-FR" b="1" dirty="0" err="1"/>
              <a:t>perimeter</a:t>
            </a:r>
            <a:r>
              <a:rPr lang="fr-FR" b="1" dirty="0"/>
              <a:t> of the Scientific </a:t>
            </a:r>
            <a:r>
              <a:rPr lang="fr-FR" b="1" dirty="0" err="1"/>
              <a:t>Director</a:t>
            </a:r>
            <a:r>
              <a:rPr lang="fr-FR" b="1" dirty="0"/>
              <a:t> in charge of </a:t>
            </a:r>
            <a:r>
              <a:rPr lang="fr-FR" b="1" dirty="0" err="1"/>
              <a:t>Astroparticle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r>
              <a:rPr lang="fr-FR" b="1" dirty="0"/>
              <a:t> and </a:t>
            </a:r>
            <a:r>
              <a:rPr lang="fr-FR" b="1" dirty="0" err="1"/>
              <a:t>Cosmology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7887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 descr="C:\Users\jeremy.lescene@cnrs-dir.fr\Desktop\Sans titre-2.jpg">
            <a:extLst>
              <a:ext uri="{FF2B5EF4-FFF2-40B4-BE49-F238E27FC236}">
                <a16:creationId xmlns:a16="http://schemas.microsoft.com/office/drawing/2014/main" id="{7CD41DF3-AE1B-374D-AF75-74CEBF52EA2D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14014"/>
          <a:stretch/>
        </p:blipFill>
        <p:spPr bwMode="auto">
          <a:xfrm>
            <a:off x="1487549" y="720430"/>
            <a:ext cx="9216903" cy="55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Espace réservé du numéro de diapositive 2">
            <a:extLst>
              <a:ext uri="{FF2B5EF4-FFF2-40B4-BE49-F238E27FC236}">
                <a16:creationId xmlns:a16="http://schemas.microsoft.com/office/drawing/2014/main" id="{339A7807-79D8-994E-B6E7-7BC17E704162}"/>
              </a:ext>
            </a:extLst>
          </p:cNvPr>
          <p:cNvSpPr txBox="1">
            <a:spLocks/>
          </p:cNvSpPr>
          <p:nvPr/>
        </p:nvSpPr>
        <p:spPr>
          <a:xfrm>
            <a:off x="9840913" y="6459539"/>
            <a:ext cx="79216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20E41A-B92D-B54E-84B6-091C3549598E}" type="slidenum">
              <a:rPr lang="fr-FR"/>
              <a:pPr>
                <a:defRPr/>
              </a:pPr>
              <a:t>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90477D-A357-CB45-B62F-F8656903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Institut National de Physique Nucléaire et de Physique des Particules</a:t>
            </a:r>
          </a:p>
        </p:txBody>
      </p:sp>
      <p:sp>
        <p:nvSpPr>
          <p:cNvPr id="61" name="Titre 1">
            <a:extLst>
              <a:ext uri="{FF2B5EF4-FFF2-40B4-BE49-F238E27FC236}">
                <a16:creationId xmlns:a16="http://schemas.microsoft.com/office/drawing/2014/main" id="{40D6305F-CF0D-734F-8A54-8EA030874B6B}"/>
              </a:ext>
            </a:extLst>
          </p:cNvPr>
          <p:cNvSpPr txBox="1">
            <a:spLocks/>
          </p:cNvSpPr>
          <p:nvPr/>
        </p:nvSpPr>
        <p:spPr>
          <a:xfrm>
            <a:off x="2276466" y="10252"/>
            <a:ext cx="8167839" cy="60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tx1"/>
                </a:solidFill>
              </a:rPr>
              <a:t>International </a:t>
            </a:r>
            <a:r>
              <a:rPr lang="fr-FR" sz="3200" dirty="0" err="1">
                <a:solidFill>
                  <a:schemeClr val="tx1"/>
                </a:solidFill>
              </a:rPr>
              <a:t>Research</a:t>
            </a:r>
            <a:r>
              <a:rPr lang="fr-FR" sz="3200" dirty="0">
                <a:solidFill>
                  <a:schemeClr val="tx1"/>
                </a:solidFill>
              </a:rPr>
              <a:t> </a:t>
            </a:r>
            <a:r>
              <a:rPr lang="fr-FR" sz="3200" dirty="0" err="1">
                <a:solidFill>
                  <a:schemeClr val="tx1"/>
                </a:solidFill>
              </a:rPr>
              <a:t>Laboratory</a:t>
            </a:r>
            <a:r>
              <a:rPr lang="fr-FR" sz="3200" dirty="0">
                <a:solidFill>
                  <a:schemeClr val="tx1"/>
                </a:solidFill>
              </a:rPr>
              <a:t> NPA </a:t>
            </a:r>
            <a:r>
              <a:rPr lang="fr-FR" sz="3200" dirty="0" err="1">
                <a:solidFill>
                  <a:schemeClr val="tx1"/>
                </a:solidFill>
              </a:rPr>
              <a:t>with</a:t>
            </a:r>
            <a:r>
              <a:rPr lang="fr-FR" sz="3200" dirty="0">
                <a:solidFill>
                  <a:schemeClr val="tx1"/>
                </a:solidFill>
              </a:rPr>
              <a:t> Michigan State </a:t>
            </a:r>
            <a:r>
              <a:rPr lang="fr-FR" sz="3200" dirty="0" err="1">
                <a:solidFill>
                  <a:schemeClr val="tx1"/>
                </a:solidFill>
              </a:rPr>
              <a:t>University</a:t>
            </a:r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62" name="Espace réservé du texte 3">
            <a:extLst>
              <a:ext uri="{FF2B5EF4-FFF2-40B4-BE49-F238E27FC236}">
                <a16:creationId xmlns:a16="http://schemas.microsoft.com/office/drawing/2014/main" id="{0EAE68FA-EC78-B440-8704-65E548B1AB07}"/>
              </a:ext>
            </a:extLst>
          </p:cNvPr>
          <p:cNvSpPr txBox="1">
            <a:spLocks/>
          </p:cNvSpPr>
          <p:nvPr/>
        </p:nvSpPr>
        <p:spPr bwMode="gray">
          <a:xfrm>
            <a:off x="1501085" y="5946845"/>
            <a:ext cx="9189828" cy="85379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fr-FR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NPA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(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Nuclear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Physics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and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Nuclear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Astrophysics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),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September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2023</a:t>
            </a:r>
          </a:p>
          <a:p>
            <a:pPr marL="114300" indent="0">
              <a:buNone/>
            </a:pP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Inauguration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Ceremony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on July 18, 2023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5DC6749-EC67-E604-CD1E-D9729F724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011" y="3069183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3EA1D4-03D9-F052-CAE7-62C726033738}"/>
              </a:ext>
            </a:extLst>
          </p:cNvPr>
          <p:cNvSpPr txBox="1"/>
          <p:nvPr/>
        </p:nvSpPr>
        <p:spPr>
          <a:xfrm>
            <a:off x="2898739" y="2565181"/>
            <a:ext cx="158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FFFF00"/>
                </a:solidFill>
              </a:rPr>
              <a:t>NPA</a:t>
            </a:r>
          </a:p>
          <a:p>
            <a:pPr algn="ctr"/>
            <a:r>
              <a:rPr lang="fr-FR" sz="1400">
                <a:solidFill>
                  <a:srgbClr val="FFFF00"/>
                </a:solidFill>
              </a:rPr>
              <a:t>(CNRS-MSU)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B0EF88-EE53-CC06-D7AD-4536338DD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57" y="898615"/>
            <a:ext cx="5534124" cy="494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27A248-C962-E80C-7CEA-EF7F34914EE0}"/>
              </a:ext>
            </a:extLst>
          </p:cNvPr>
          <p:cNvSpPr/>
          <p:nvPr/>
        </p:nvSpPr>
        <p:spPr>
          <a:xfrm>
            <a:off x="5303912" y="2565182"/>
            <a:ext cx="4824536" cy="8638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7822A1-1C5A-ECD8-A5DD-6003DEEBC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826" y="3611010"/>
            <a:ext cx="3492371" cy="232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8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0624205-62D7-E678-64A9-BAA5C5174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970" y="643414"/>
            <a:ext cx="6507480" cy="550037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C1BA3C0-0AF5-F382-246A-95351F88B299}"/>
              </a:ext>
            </a:extLst>
          </p:cNvPr>
          <p:cNvSpPr txBox="1"/>
          <p:nvPr/>
        </p:nvSpPr>
        <p:spPr>
          <a:xfrm>
            <a:off x="7315200" y="1531620"/>
            <a:ext cx="44348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Recent ‘Prospective’ exercise at IN2P3 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December 2022: document with the French roadmap for Nuclear, Particle and </a:t>
            </a:r>
            <a:r>
              <a:rPr lang="en-US" sz="2000" b="1" dirty="0" err="1">
                <a:solidFill>
                  <a:srgbClr val="C00000"/>
                </a:solidFill>
              </a:rPr>
              <a:t>Astroparticle</a:t>
            </a:r>
            <a:r>
              <a:rPr lang="en-US" sz="2000" b="1" dirty="0">
                <a:solidFill>
                  <a:srgbClr val="C00000"/>
                </a:solidFill>
              </a:rPr>
              <a:t> physics, and associated technical developments and applications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002060"/>
                </a:solidFill>
              </a:rPr>
              <a:t>Science and </a:t>
            </a:r>
            <a:r>
              <a:rPr lang="fr-FR" b="1" dirty="0" err="1">
                <a:solidFill>
                  <a:srgbClr val="002060"/>
                </a:solidFill>
              </a:rPr>
              <a:t>projects</a:t>
            </a:r>
            <a:r>
              <a:rPr lang="fr-FR" b="1" dirty="0">
                <a:solidFill>
                  <a:srgbClr val="002060"/>
                </a:solidFill>
              </a:rPr>
              <a:t> at GANIL in the </a:t>
            </a:r>
            <a:r>
              <a:rPr lang="fr-FR" b="1" dirty="0" err="1">
                <a:solidFill>
                  <a:srgbClr val="002060"/>
                </a:solidFill>
              </a:rPr>
              <a:t>next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decade</a:t>
            </a:r>
            <a:r>
              <a:rPr lang="fr-FR" b="1" dirty="0">
                <a:solidFill>
                  <a:srgbClr val="002060"/>
                </a:solidFill>
              </a:rPr>
              <a:t> and </a:t>
            </a:r>
            <a:r>
              <a:rPr lang="fr-FR" b="1" dirty="0" err="1">
                <a:solidFill>
                  <a:srgbClr val="002060"/>
                </a:solidFill>
              </a:rPr>
              <a:t>beyond</a:t>
            </a:r>
            <a:endParaRPr lang="fr-FR" b="1" dirty="0">
              <a:solidFill>
                <a:srgbClr val="002060"/>
              </a:solidFill>
            </a:endParaRPr>
          </a:p>
          <a:p>
            <a:endParaRPr lang="fr-FR" b="1" dirty="0">
              <a:solidFill>
                <a:srgbClr val="002060"/>
              </a:solidFill>
            </a:endParaRPr>
          </a:p>
          <a:p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BC9E0B-8657-FCC8-845B-BE5512D64AE9}"/>
              </a:ext>
            </a:extLst>
          </p:cNvPr>
          <p:cNvSpPr/>
          <p:nvPr/>
        </p:nvSpPr>
        <p:spPr>
          <a:xfrm>
            <a:off x="7029450" y="4034790"/>
            <a:ext cx="4514850" cy="1062990"/>
          </a:xfrm>
          <a:prstGeom prst="rect">
            <a:avLst/>
          </a:prstGeom>
          <a:noFill/>
          <a:ln w="1778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93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74806968-CE3F-EA43-A2B2-68AE777DD6D1}"/>
              </a:ext>
            </a:extLst>
          </p:cNvPr>
          <p:cNvSpPr txBox="1">
            <a:spLocks/>
          </p:cNvSpPr>
          <p:nvPr/>
        </p:nvSpPr>
        <p:spPr>
          <a:xfrm>
            <a:off x="1295400" y="-136708"/>
            <a:ext cx="9144000" cy="2108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GANIL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Science with the cyclotrons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SPIRAL2 : before 2030 and after 2030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E5D749-0675-9F4A-AB9D-4190DB1B4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1804" y="6498000"/>
            <a:ext cx="5544328" cy="360000"/>
          </a:xfrm>
        </p:spPr>
        <p:txBody>
          <a:bodyPr/>
          <a:lstStyle/>
          <a:p>
            <a:r>
              <a:rPr lang="fr-FR" dirty="0"/>
              <a:t>Institut National de Physique Nucléaire et de Physique des Particules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828056-C225-351B-3E42-E5717AA55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758" y="1610158"/>
            <a:ext cx="7886700" cy="52478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2450AA-A998-E157-8F76-B74BB024E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228" y="1678854"/>
            <a:ext cx="1825113" cy="185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6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50DFE7-9298-994B-8D2A-C367FBF3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149362"/>
            <a:ext cx="6912768" cy="34605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err="1"/>
              <a:t>Before</a:t>
            </a:r>
            <a:r>
              <a:rPr lang="fr-FR" b="1" dirty="0"/>
              <a:t> 2030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30B14C-CE04-65AE-EE28-8586F0B9E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4" r="2907"/>
          <a:stretch/>
        </p:blipFill>
        <p:spPr>
          <a:xfrm>
            <a:off x="516671" y="492870"/>
            <a:ext cx="10726609" cy="62855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205102-B802-690A-3D0F-DE3E65C1A256}"/>
              </a:ext>
            </a:extLst>
          </p:cNvPr>
          <p:cNvSpPr/>
          <p:nvPr/>
        </p:nvSpPr>
        <p:spPr>
          <a:xfrm>
            <a:off x="442850" y="462501"/>
            <a:ext cx="4192621" cy="16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D381D-CBD7-2F66-3AA6-A71FFCCFDDA4}"/>
              </a:ext>
            </a:extLst>
          </p:cNvPr>
          <p:cNvSpPr/>
          <p:nvPr/>
        </p:nvSpPr>
        <p:spPr>
          <a:xfrm>
            <a:off x="7147266" y="568675"/>
            <a:ext cx="4192621" cy="1462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10918A-3EDC-25FF-DB8B-20585DEF4E13}"/>
              </a:ext>
            </a:extLst>
          </p:cNvPr>
          <p:cNvSpPr txBox="1"/>
          <p:nvPr/>
        </p:nvSpPr>
        <p:spPr>
          <a:xfrm>
            <a:off x="1794915" y="4493888"/>
            <a:ext cx="315232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Recently commissioned LINAC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0F63FE9-12A9-CADE-98D0-97328FEB1265}"/>
              </a:ext>
            </a:extLst>
          </p:cNvPr>
          <p:cNvSpPr txBox="1"/>
          <p:nvPr/>
        </p:nvSpPr>
        <p:spPr>
          <a:xfrm>
            <a:off x="6503739" y="4859956"/>
            <a:ext cx="2276776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Refurbishment</a:t>
            </a:r>
            <a:r>
              <a:rPr lang="fr-FR" b="1" dirty="0">
                <a:solidFill>
                  <a:schemeClr val="bg1"/>
                </a:solidFill>
              </a:rPr>
              <a:t> of the cyclotrons – by the end of the </a:t>
            </a:r>
            <a:r>
              <a:rPr lang="fr-FR" b="1" dirty="0" err="1">
                <a:solidFill>
                  <a:schemeClr val="bg1"/>
                </a:solidFill>
              </a:rPr>
              <a:t>decade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B11E03-BAFB-F1EA-7406-4FBE1996764E}"/>
              </a:ext>
            </a:extLst>
          </p:cNvPr>
          <p:cNvSpPr txBox="1"/>
          <p:nvPr/>
        </p:nvSpPr>
        <p:spPr>
          <a:xfrm>
            <a:off x="108932" y="3117710"/>
            <a:ext cx="2455740" cy="12926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NEWGAIN, </a:t>
            </a:r>
            <a:r>
              <a:rPr lang="fr-FR" b="1" dirty="0" err="1">
                <a:solidFill>
                  <a:srgbClr val="7030A0"/>
                </a:solidFill>
              </a:rPr>
              <a:t>Injector</a:t>
            </a:r>
            <a:r>
              <a:rPr lang="fr-FR" b="1" dirty="0">
                <a:solidFill>
                  <a:srgbClr val="7030A0"/>
                </a:solidFill>
              </a:rPr>
              <a:t> 2: A/Q =3-7 </a:t>
            </a:r>
            <a:r>
              <a:rPr lang="fr-FR" sz="1400" b="1" dirty="0" err="1"/>
              <a:t>Increasing</a:t>
            </a:r>
            <a:r>
              <a:rPr lang="fr-FR" sz="1400" b="1" dirty="0"/>
              <a:t> </a:t>
            </a:r>
            <a:r>
              <a:rPr lang="fr-FR" sz="1400" b="1" dirty="0" err="1"/>
              <a:t>beam</a:t>
            </a:r>
            <a:r>
              <a:rPr lang="fr-FR" sz="1400" b="1" dirty="0"/>
              <a:t> </a:t>
            </a:r>
            <a:r>
              <a:rPr lang="fr-FR" sz="1400" b="1" dirty="0" err="1"/>
              <a:t>intensities</a:t>
            </a:r>
            <a:r>
              <a:rPr lang="fr-FR" sz="1400" b="1" dirty="0"/>
              <a:t> of </a:t>
            </a:r>
            <a:r>
              <a:rPr lang="fr-FR" sz="1400" b="1" dirty="0" err="1"/>
              <a:t>heavy</a:t>
            </a:r>
            <a:r>
              <a:rPr lang="fr-FR" sz="1400" b="1" dirty="0"/>
              <a:t> (A &gt; 40) and </a:t>
            </a:r>
            <a:r>
              <a:rPr lang="fr-FR" sz="1400" b="1" dirty="0" err="1"/>
              <a:t>very</a:t>
            </a:r>
            <a:r>
              <a:rPr lang="fr-FR" sz="1400" b="1" dirty="0"/>
              <a:t> </a:t>
            </a:r>
            <a:r>
              <a:rPr lang="fr-FR" sz="1400" b="1" dirty="0" err="1"/>
              <a:t>heavy</a:t>
            </a:r>
            <a:r>
              <a:rPr lang="fr-FR" sz="1400" b="1" dirty="0"/>
              <a:t> (Xe, Pb, U) </a:t>
            </a:r>
            <a:r>
              <a:rPr lang="fr-FR" sz="1400" b="1" dirty="0" err="1"/>
              <a:t>nuclei</a:t>
            </a:r>
            <a:endParaRPr lang="fr-FR" sz="14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F87E05-53F3-6C40-B3E8-20B2F7F79284}"/>
              </a:ext>
            </a:extLst>
          </p:cNvPr>
          <p:cNvSpPr txBox="1"/>
          <p:nvPr/>
        </p:nvSpPr>
        <p:spPr>
          <a:xfrm>
            <a:off x="6738166" y="624485"/>
            <a:ext cx="4901666" cy="150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DESIR i</a:t>
            </a:r>
            <a:r>
              <a:rPr lang="en-US" b="1" dirty="0"/>
              <a:t>n 2027-2028</a:t>
            </a:r>
          </a:p>
          <a:p>
            <a:r>
              <a:rPr lang="fr-FR" sz="1400" b="1" dirty="0"/>
              <a:t>unique </a:t>
            </a:r>
            <a:r>
              <a:rPr lang="fr-FR" sz="1400" b="1" dirty="0" err="1"/>
              <a:t>opportunities</a:t>
            </a:r>
            <a:r>
              <a:rPr lang="fr-FR" sz="1400" b="1" dirty="0"/>
              <a:t> in </a:t>
            </a:r>
            <a:r>
              <a:rPr lang="fr-FR" sz="1400" b="1" dirty="0" err="1"/>
              <a:t>terms</a:t>
            </a:r>
            <a:r>
              <a:rPr lang="fr-FR" sz="1400" b="1" dirty="0"/>
              <a:t> of </a:t>
            </a:r>
            <a:r>
              <a:rPr lang="fr-FR" sz="1400" b="1" dirty="0" err="1"/>
              <a:t>selection</a:t>
            </a:r>
            <a:r>
              <a:rPr lang="fr-FR" sz="1400" b="1" dirty="0"/>
              <a:t> of </a:t>
            </a:r>
            <a:r>
              <a:rPr lang="fr-FR" sz="1400" b="1" dirty="0" err="1"/>
              <a:t>exotic</a:t>
            </a:r>
            <a:r>
              <a:rPr lang="fr-FR" sz="1400" b="1" dirty="0"/>
              <a:t> </a:t>
            </a:r>
            <a:r>
              <a:rPr lang="fr-FR" sz="1400" b="1" dirty="0" err="1"/>
              <a:t>nuclei</a:t>
            </a:r>
            <a:r>
              <a:rPr lang="fr-FR" sz="1400" b="1" dirty="0"/>
              <a:t> and/or </a:t>
            </a:r>
            <a:r>
              <a:rPr lang="fr-FR" sz="1400" b="1" dirty="0" err="1"/>
              <a:t>beam</a:t>
            </a:r>
            <a:r>
              <a:rPr lang="fr-FR" sz="1400" b="1" dirty="0"/>
              <a:t> </a:t>
            </a:r>
            <a:r>
              <a:rPr lang="fr-FR" sz="1400" b="1" dirty="0" err="1"/>
              <a:t>purity</a:t>
            </a:r>
            <a:r>
              <a:rPr lang="fr-FR" sz="1400" b="1" dirty="0"/>
              <a:t>.</a:t>
            </a:r>
            <a:endParaRPr lang="en-US" sz="1400" b="1" dirty="0"/>
          </a:p>
          <a:p>
            <a:r>
              <a:rPr lang="en-US" sz="1400" b="1" dirty="0"/>
              <a:t>masses, laser spectroscopy, beta-decay spectroscopy, … building construction starts in 2023. </a:t>
            </a:r>
          </a:p>
          <a:p>
            <a:r>
              <a:rPr lang="en-US" b="1" dirty="0"/>
              <a:t>First stone ceremony on November 10, 2023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6A4FF6-9D9B-FD3A-9468-F97A92118485}"/>
              </a:ext>
            </a:extLst>
          </p:cNvPr>
          <p:cNvSpPr/>
          <p:nvPr/>
        </p:nvSpPr>
        <p:spPr>
          <a:xfrm>
            <a:off x="852113" y="1998044"/>
            <a:ext cx="3107328" cy="292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5C1F27-938F-3D49-9BAC-369AC3BA2F20}"/>
              </a:ext>
            </a:extLst>
          </p:cNvPr>
          <p:cNvSpPr txBox="1"/>
          <p:nvPr/>
        </p:nvSpPr>
        <p:spPr>
          <a:xfrm>
            <a:off x="209074" y="624485"/>
            <a:ext cx="2255456" cy="2000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Neutrons for Science (NFS) </a:t>
            </a:r>
            <a:r>
              <a:rPr lang="en-US" b="1" dirty="0"/>
              <a:t>started to work in 2021 (first exp). </a:t>
            </a:r>
            <a:r>
              <a:rPr lang="en-US" sz="1400" b="1" dirty="0"/>
              <a:t>Neutrons produced from protons and deuterons accelerated from the LINAC: mainly fission, but also low-energy excitations, …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8B74D8-0B89-0A40-BF4D-6163B733BEEF}"/>
              </a:ext>
            </a:extLst>
          </p:cNvPr>
          <p:cNvSpPr txBox="1"/>
          <p:nvPr/>
        </p:nvSpPr>
        <p:spPr>
          <a:xfrm>
            <a:off x="2707772" y="621073"/>
            <a:ext cx="2641031" cy="2277547"/>
          </a:xfrm>
          <a:prstGeom prst="rect">
            <a:avLst/>
          </a:prstGeom>
          <a:solidFill>
            <a:srgbClr val="F9E6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Commissioning of the </a:t>
            </a:r>
            <a:r>
              <a:rPr lang="en-US" b="1" dirty="0">
                <a:solidFill>
                  <a:srgbClr val="7030A0"/>
                </a:solidFill>
              </a:rPr>
              <a:t>Super </a:t>
            </a:r>
          </a:p>
          <a:p>
            <a:r>
              <a:rPr lang="en-US" b="1" dirty="0">
                <a:solidFill>
                  <a:srgbClr val="7030A0"/>
                </a:solidFill>
              </a:rPr>
              <a:t>Separator Spectrometer (S3) </a:t>
            </a:r>
            <a:r>
              <a:rPr lang="en-US" b="1" dirty="0"/>
              <a:t>planned in 2025:</a:t>
            </a:r>
            <a:r>
              <a:rPr lang="en-US" sz="1400" b="1" dirty="0"/>
              <a:t> </a:t>
            </a:r>
            <a:r>
              <a:rPr lang="fr-FR" sz="1400" b="1" i="1" dirty="0"/>
              <a:t> </a:t>
            </a:r>
            <a:r>
              <a:rPr lang="fr-FR" sz="1400" b="1" dirty="0" err="1"/>
              <a:t>nuclei</a:t>
            </a:r>
            <a:r>
              <a:rPr lang="fr-FR" sz="1400" b="1" dirty="0"/>
              <a:t> </a:t>
            </a:r>
            <a:r>
              <a:rPr lang="fr-FR" sz="1400" b="1" dirty="0" err="1"/>
              <a:t>with</a:t>
            </a:r>
            <a:r>
              <a:rPr lang="fr-FR" sz="1400" b="1" dirty="0"/>
              <a:t> </a:t>
            </a:r>
            <a:r>
              <a:rPr lang="fr-FR" sz="1400" b="1" dirty="0" err="1"/>
              <a:t>very</a:t>
            </a:r>
            <a:r>
              <a:rPr lang="fr-FR" sz="1400" b="1" dirty="0"/>
              <a:t> </a:t>
            </a:r>
            <a:r>
              <a:rPr lang="fr-FR" sz="1400" b="1" dirty="0" err="1"/>
              <a:t>low</a:t>
            </a:r>
            <a:r>
              <a:rPr lang="fr-FR" sz="1400" b="1" dirty="0"/>
              <a:t> cross sections, </a:t>
            </a:r>
            <a:r>
              <a:rPr lang="fr-FR" sz="1400" b="1" dirty="0" err="1"/>
              <a:t>such</a:t>
            </a:r>
            <a:r>
              <a:rPr lang="fr-FR" sz="1400" b="1" dirty="0"/>
              <a:t> as </a:t>
            </a:r>
            <a:r>
              <a:rPr lang="fr-FR" sz="1400" b="1" dirty="0" err="1"/>
              <a:t>superheavy</a:t>
            </a:r>
            <a:r>
              <a:rPr lang="fr-FR" sz="1400" b="1" dirty="0"/>
              <a:t> </a:t>
            </a:r>
            <a:r>
              <a:rPr lang="fr-FR" sz="1400" b="1" dirty="0" err="1"/>
              <a:t>elements</a:t>
            </a:r>
            <a:r>
              <a:rPr lang="fr-FR" sz="1400" b="1" dirty="0"/>
              <a:t> or neutron </a:t>
            </a:r>
            <a:r>
              <a:rPr lang="fr-FR" sz="1400" b="1" dirty="0" err="1"/>
              <a:t>deficient</a:t>
            </a:r>
            <a:r>
              <a:rPr lang="fr-FR" sz="1400" b="1" dirty="0"/>
              <a:t> </a:t>
            </a:r>
            <a:r>
              <a:rPr lang="fr-FR" sz="1400" b="1" dirty="0" err="1"/>
              <a:t>nuclei</a:t>
            </a:r>
            <a:r>
              <a:rPr lang="fr-FR" sz="1400" b="1" dirty="0"/>
              <a:t> close to the </a:t>
            </a:r>
            <a:r>
              <a:rPr lang="fr-FR" sz="1400" b="1" dirty="0" err="1"/>
              <a:t>limit</a:t>
            </a:r>
            <a:r>
              <a:rPr lang="fr-FR" sz="1400" b="1" dirty="0"/>
              <a:t> of </a:t>
            </a:r>
            <a:r>
              <a:rPr lang="fr-FR" sz="1400" b="1" dirty="0" err="1"/>
              <a:t>stability</a:t>
            </a:r>
            <a:endParaRPr lang="en-US" sz="14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5D8FD4D-B905-1866-BBBD-3B4F8547C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238" y="2856288"/>
            <a:ext cx="1776913" cy="177691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A1E8BF9-75C4-7CC7-5793-AB819D4AED6D}"/>
              </a:ext>
            </a:extLst>
          </p:cNvPr>
          <p:cNvSpPr txBox="1"/>
          <p:nvPr/>
        </p:nvSpPr>
        <p:spPr>
          <a:xfrm>
            <a:off x="6724151" y="2898620"/>
            <a:ext cx="3843915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June 9 2023. </a:t>
            </a:r>
            <a:r>
              <a:rPr lang="fr-FR" b="1" dirty="0" err="1">
                <a:solidFill>
                  <a:srgbClr val="FFFF00"/>
                </a:solidFill>
              </a:rPr>
              <a:t>Minister</a:t>
            </a:r>
            <a:r>
              <a:rPr lang="fr-FR" b="1" dirty="0">
                <a:solidFill>
                  <a:srgbClr val="FFFF00"/>
                </a:solidFill>
              </a:rPr>
              <a:t> of </a:t>
            </a:r>
            <a:r>
              <a:rPr lang="fr-FR" b="1" dirty="0" err="1">
                <a:solidFill>
                  <a:srgbClr val="FFFF00"/>
                </a:solidFill>
              </a:rPr>
              <a:t>Higher</a:t>
            </a:r>
            <a:r>
              <a:rPr lang="fr-FR" b="1" dirty="0">
                <a:solidFill>
                  <a:srgbClr val="FFFF00"/>
                </a:solidFill>
              </a:rPr>
              <a:t> Education and </a:t>
            </a:r>
            <a:r>
              <a:rPr lang="fr-FR" b="1" dirty="0" err="1">
                <a:solidFill>
                  <a:srgbClr val="FFFF00"/>
                </a:solidFill>
              </a:rPr>
              <a:t>Research</a:t>
            </a:r>
            <a:r>
              <a:rPr lang="fr-FR" b="1" dirty="0">
                <a:solidFill>
                  <a:srgbClr val="FFFF00"/>
                </a:solidFill>
              </a:rPr>
              <a:t> at GANIL</a:t>
            </a:r>
          </a:p>
        </p:txBody>
      </p:sp>
    </p:spTree>
    <p:extLst>
      <p:ext uri="{BB962C8B-B14F-4D97-AF65-F5344CB8AC3E}">
        <p14:creationId xmlns:p14="http://schemas.microsoft.com/office/powerpoint/2010/main" val="27950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1" grpId="0" animBg="1"/>
      <p:bldP spid="9" grpId="0" animBg="1"/>
      <p:bldP spid="7" grpId="0" animBg="1"/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50DFE7-9298-994B-8D2A-C367FBF3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149362"/>
            <a:ext cx="6912768" cy="34605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Beyond 2030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30B14C-CE04-65AE-EE28-8586F0B9E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4" r="2907"/>
          <a:stretch/>
        </p:blipFill>
        <p:spPr>
          <a:xfrm>
            <a:off x="516672" y="3040380"/>
            <a:ext cx="6379165" cy="37380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205102-B802-690A-3D0F-DE3E65C1A256}"/>
              </a:ext>
            </a:extLst>
          </p:cNvPr>
          <p:cNvSpPr/>
          <p:nvPr/>
        </p:nvSpPr>
        <p:spPr>
          <a:xfrm>
            <a:off x="339980" y="2552502"/>
            <a:ext cx="3107329" cy="1137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D381D-CBD7-2F66-3AA6-A71FFCCFDDA4}"/>
              </a:ext>
            </a:extLst>
          </p:cNvPr>
          <p:cNvSpPr/>
          <p:nvPr/>
        </p:nvSpPr>
        <p:spPr>
          <a:xfrm>
            <a:off x="4668824" y="2544250"/>
            <a:ext cx="4192621" cy="1462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6A4FF6-9D9B-FD3A-9468-F97A92118485}"/>
              </a:ext>
            </a:extLst>
          </p:cNvPr>
          <p:cNvSpPr/>
          <p:nvPr/>
        </p:nvSpPr>
        <p:spPr>
          <a:xfrm>
            <a:off x="339980" y="3577901"/>
            <a:ext cx="2211127" cy="55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592888-DAA5-6C5F-2B6E-0A34A441D91B}"/>
              </a:ext>
            </a:extLst>
          </p:cNvPr>
          <p:cNvSpPr txBox="1"/>
          <p:nvPr/>
        </p:nvSpPr>
        <p:spPr>
          <a:xfrm>
            <a:off x="516672" y="758055"/>
            <a:ext cx="11158656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International expert committee, chaired by Michel Spiro:  vision for the future of GANIL (report provided to CNRS and CEA in December 2021)</a:t>
            </a:r>
          </a:p>
          <a:p>
            <a:endParaRPr lang="en-US" sz="2000" b="1" dirty="0"/>
          </a:p>
          <a:p>
            <a:r>
              <a:rPr lang="en-US" sz="2000" b="1" dirty="0"/>
              <a:t>Strategy to be defined based on different recommendations and options suggested by the expert committee:  new building for production of neutron-rich exotic nuclei, production of radioisotopes, new reacceleration system -&gt; from Coulomb barrier up to 100 MeV/nucleon, ….</a:t>
            </a:r>
          </a:p>
          <a:p>
            <a:endParaRPr lang="en-US" sz="20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C1FEC2-5391-2C09-E1EB-AC971F70982E}"/>
              </a:ext>
            </a:extLst>
          </p:cNvPr>
          <p:cNvSpPr txBox="1"/>
          <p:nvPr/>
        </p:nvSpPr>
        <p:spPr>
          <a:xfrm>
            <a:off x="7433047" y="3791621"/>
            <a:ext cx="4322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 this basis, GANIL direction asked Hanna </a:t>
            </a:r>
            <a:r>
              <a:rPr lang="en-US" b="1" dirty="0" err="1"/>
              <a:t>Franberg</a:t>
            </a:r>
            <a:r>
              <a:rPr lang="en-US" b="1" dirty="0"/>
              <a:t> and Stéphane </a:t>
            </a:r>
            <a:r>
              <a:rPr lang="en-US" b="1" dirty="0" err="1"/>
              <a:t>Grevy</a:t>
            </a:r>
            <a:r>
              <a:rPr lang="en-US" b="1" dirty="0"/>
              <a:t> to prepare a document where </a:t>
            </a:r>
            <a:r>
              <a:rPr lang="en-US" sz="1800" b="1" dirty="0"/>
              <a:t>a few possible scenarios are identified, with: </a:t>
            </a:r>
          </a:p>
          <a:p>
            <a:r>
              <a:rPr lang="en-US" b="1" dirty="0"/>
              <a:t>-the </a:t>
            </a:r>
            <a:r>
              <a:rPr lang="en-US" sz="1800" b="1" dirty="0"/>
              <a:t>description of the physics cases associated with each step </a:t>
            </a:r>
          </a:p>
          <a:p>
            <a:r>
              <a:rPr lang="en-US" b="1" dirty="0"/>
              <a:t>-a</a:t>
            </a:r>
            <a:r>
              <a:rPr lang="en-US" sz="1800" b="1" dirty="0"/>
              <a:t> budget estimation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51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1984</TotalTime>
  <Words>735</Words>
  <Application>Microsoft Macintosh PowerPoint</Application>
  <PresentationFormat>Grand écran</PresentationFormat>
  <Paragraphs>97</Paragraphs>
  <Slides>10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Helvetica Neue</vt:lpstr>
      <vt:lpstr>Times New Roman</vt:lpstr>
      <vt:lpstr>Thème Office</vt:lpstr>
      <vt:lpstr>Présentation PowerPoint</vt:lpstr>
      <vt:lpstr>IN2P3: a national institute</vt:lpstr>
      <vt:lpstr>Research Areas</vt:lpstr>
      <vt:lpstr>Présentation PowerPoint</vt:lpstr>
      <vt:lpstr>Présentation PowerPoint</vt:lpstr>
      <vt:lpstr>Présentation PowerPoint</vt:lpstr>
      <vt:lpstr>Présentation PowerPoint</vt:lpstr>
      <vt:lpstr>Before 2030 </vt:lpstr>
      <vt:lpstr>Beyond 2030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Marcella Grasso</dc:creator>
  <cp:lastModifiedBy>Marcella Grasso</cp:lastModifiedBy>
  <cp:revision>21</cp:revision>
  <dcterms:created xsi:type="dcterms:W3CDTF">2022-10-17T06:18:25Z</dcterms:created>
  <dcterms:modified xsi:type="dcterms:W3CDTF">2023-09-25T03:58:37Z</dcterms:modified>
</cp:coreProperties>
</file>