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5" r:id="rId4"/>
    <p:sldId id="276" r:id="rId5"/>
    <p:sldId id="264" r:id="rId6"/>
    <p:sldId id="258" r:id="rId7"/>
    <p:sldId id="265" r:id="rId8"/>
    <p:sldId id="259" r:id="rId9"/>
    <p:sldId id="260" r:id="rId10"/>
    <p:sldId id="274" r:id="rId11"/>
    <p:sldId id="273" r:id="rId12"/>
    <p:sldId id="269" r:id="rId13"/>
    <p:sldId id="266" r:id="rId14"/>
    <p:sldId id="268" r:id="rId15"/>
    <p:sldId id="267" r:id="rId16"/>
    <p:sldId id="261" r:id="rId17"/>
    <p:sldId id="257" r:id="rId18"/>
    <p:sldId id="262" r:id="rId19"/>
    <p:sldId id="263" r:id="rId20"/>
    <p:sldId id="277" r:id="rId21"/>
    <p:sldId id="27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12" y="366"/>
      </p:cViewPr>
      <p:guideLst>
        <p:guide orient="horz" pos="2160"/>
        <p:guide pos="4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78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57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892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ajd tytułowy makieta kopia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erwsza-strona-logo-PL.png" descr="pierwsza-strona-logo-P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8" y="4896462"/>
            <a:ext cx="2924713" cy="1714665"/>
          </a:xfrm>
          <a:prstGeom prst="rect">
            <a:avLst/>
          </a:prstGeom>
          <a:ln w="25400"/>
        </p:spPr>
      </p:pic>
      <p:pic>
        <p:nvPicPr>
          <p:cNvPr id="65" name="pierwsza-strona-wizka-16-9.png" descr="pierwsza-strona-wizka-16-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9180"/>
            <a:ext cx="12192000" cy="5003800"/>
          </a:xfrm>
          <a:prstGeom prst="rect">
            <a:avLst/>
          </a:prstGeom>
          <a:ln w="25400"/>
        </p:spPr>
      </p:pic>
      <p:pic>
        <p:nvPicPr>
          <p:cNvPr id="67" name="Obrazek" descr="Obraze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81" y="462614"/>
            <a:ext cx="9017000" cy="2628900"/>
          </a:xfrm>
          <a:prstGeom prst="rect">
            <a:avLst/>
          </a:prstGeom>
          <a:ln w="25400"/>
        </p:spPr>
      </p:pic>
      <p:sp>
        <p:nvSpPr>
          <p:cNvPr id="68" name="Tekst tytułowy"/>
          <p:cNvSpPr txBox="1">
            <a:spLocks noGrp="1"/>
          </p:cNvSpPr>
          <p:nvPr>
            <p:ph type="title"/>
          </p:nvPr>
        </p:nvSpPr>
        <p:spPr>
          <a:xfrm>
            <a:off x="1969859" y="465838"/>
            <a:ext cx="744418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6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F0B0B88-3CBA-1D44-953D-6CB0D15FF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77" y="4753669"/>
            <a:ext cx="3340923" cy="15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48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40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2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33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2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54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8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85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ED0C-EFB3-4EDF-B187-0079B2AF5A2F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8285-C8E4-4BA2-8CFE-00AF218653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4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cholar.google.pl/citations?view_op=view_citation&amp;hl=pl&amp;user=v02Ehl0AAAAJ&amp;citation_for_view=v02Ehl0AAAAJ:738O_yMBCRs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rv.jinr.ru/zagrebaev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pl.wikipedia.org/wiki/Jurij_Oganiesian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uclear Science and Technology in National Centre for Nuclear Research"/>
          <p:cNvSpPr txBox="1">
            <a:spLocks noGrp="1"/>
          </p:cNvSpPr>
          <p:nvPr>
            <p:ph type="title"/>
          </p:nvPr>
        </p:nvSpPr>
        <p:spPr>
          <a:xfrm>
            <a:off x="1679575" y="770207"/>
            <a:ext cx="7870663" cy="1188078"/>
          </a:xfrm>
          <a:prstGeom prst="rect">
            <a:avLst/>
          </a:prstGeom>
        </p:spPr>
        <p:txBody>
          <a:bodyPr>
            <a:noAutofit/>
          </a:bodyPr>
          <a:lstStyle>
            <a:lvl1pPr defTabSz="1591055">
              <a:defRPr sz="7656"/>
            </a:lvl1pPr>
          </a:lstStyle>
          <a:p>
            <a:r>
              <a:rPr lang="pl-PL" sz="3200" dirty="0"/>
              <a:t/>
            </a:r>
            <a:br>
              <a:rPr lang="pl-PL" sz="3200" dirty="0"/>
            </a:br>
            <a:r>
              <a:rPr lang="en-US" sz="3200" b="1" dirty="0" smtClean="0">
                <a:latin typeface="Times-Bold"/>
              </a:rPr>
              <a:t>Isthmus </a:t>
            </a:r>
            <a:r>
              <a:rPr lang="en-US" sz="3200" b="1" dirty="0">
                <a:latin typeface="Times-Bold"/>
              </a:rPr>
              <a:t>connecting mainland and island of stability </a:t>
            </a:r>
            <a:r>
              <a:rPr lang="pl-PL" sz="3200" b="1" dirty="0" smtClean="0">
                <a:latin typeface="Times-Bold"/>
              </a:rPr>
              <a:t> </a:t>
            </a:r>
            <a:r>
              <a:rPr lang="en-US" sz="3200" b="1" dirty="0" smtClean="0">
                <a:latin typeface="Times-Bold"/>
              </a:rPr>
              <a:t>of </a:t>
            </a:r>
            <a:r>
              <a:rPr lang="en-US" sz="3200" b="1" dirty="0" err="1">
                <a:latin typeface="Times-Bold"/>
              </a:rPr>
              <a:t>superheavy</a:t>
            </a:r>
            <a:r>
              <a:rPr lang="en-US" sz="3200" b="1" dirty="0">
                <a:latin typeface="Times-Bold"/>
              </a:rPr>
              <a:t> nuclei</a:t>
            </a:r>
            <a:r>
              <a:rPr lang="pl-PL" sz="3200" b="1" dirty="0">
                <a:latin typeface="Times-Bold"/>
              </a:rPr>
              <a:t/>
            </a:r>
            <a:br>
              <a:rPr lang="pl-PL" sz="3200" b="1" dirty="0">
                <a:latin typeface="Times-Bold"/>
              </a:rPr>
            </a:b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240" name="Krzysztof Kurek"/>
          <p:cNvSpPr txBox="1"/>
          <p:nvPr/>
        </p:nvSpPr>
        <p:spPr>
          <a:xfrm>
            <a:off x="2960625" y="2304533"/>
            <a:ext cx="6270750" cy="692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uFill>
                  <a:solidFill>
                    <a:srgbClr val="263E0F"/>
                  </a:solidFill>
                </a:uFill>
              </a:defRPr>
            </a:lvl1pPr>
          </a:lstStyle>
          <a:p>
            <a:pPr algn="l"/>
            <a:r>
              <a:rPr lang="pl-PL" sz="2800" dirty="0"/>
              <a:t>Michał Kowal, NCBJ </a:t>
            </a:r>
          </a:p>
          <a:p>
            <a:pPr algn="l"/>
            <a:endParaRPr sz="1200" dirty="0"/>
          </a:p>
        </p:txBody>
      </p:sp>
      <p:sp>
        <p:nvSpPr>
          <p:cNvPr id="241" name="Tekst"/>
          <p:cNvSpPr txBox="1"/>
          <p:nvPr/>
        </p:nvSpPr>
        <p:spPr>
          <a:xfrm>
            <a:off x="3072977" y="2997030"/>
            <a:ext cx="77009" cy="2385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342848">
              <a:defRPr sz="2800">
                <a:solidFill>
                  <a:srgbClr val="333333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pPr>
            <a:endParaRPr sz="1050"/>
          </a:p>
        </p:txBody>
      </p:sp>
      <p:sp>
        <p:nvSpPr>
          <p:cNvPr id="5" name="AutoShape 4" descr="Prof. Philippe COMBE: Olbrzymi krok ku współczesnej nauce. Niezwykłe życie  Marii Curie-Skłodowskiej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701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754679" y="373779"/>
            <a:ext cx="9140689" cy="62065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altLang="en-US" sz="2100" dirty="0">
                <a:solidFill>
                  <a:schemeClr val="bg1"/>
                </a:solidFill>
              </a:rPr>
              <a:t>SH </a:t>
            </a:r>
            <a:r>
              <a:rPr lang="pl-PL" altLang="en-US" sz="2100" dirty="0" err="1">
                <a:solidFill>
                  <a:schemeClr val="bg1"/>
                </a:solidFill>
              </a:rPr>
              <a:t>masses</a:t>
            </a:r>
            <a:r>
              <a:rPr lang="en-US" altLang="en-US" sz="2100" dirty="0">
                <a:solidFill>
                  <a:schemeClr val="bg1"/>
                </a:solidFill>
              </a:rPr>
              <a:t> (</a:t>
            </a:r>
            <a:r>
              <a:rPr lang="en-US" altLang="en-US" sz="2100" dirty="0" err="1">
                <a:solidFill>
                  <a:schemeClr val="bg1"/>
                </a:solidFill>
              </a:rPr>
              <a:t>g.s</a:t>
            </a:r>
            <a:r>
              <a:rPr lang="en-US" altLang="en-US" sz="2100" dirty="0">
                <a:solidFill>
                  <a:schemeClr val="bg1"/>
                </a:solidFill>
              </a:rPr>
              <a:t>.) for 1305 nuclei</a:t>
            </a:r>
            <a:r>
              <a:rPr lang="pl-PL" altLang="en-US" sz="2100" dirty="0">
                <a:solidFill>
                  <a:schemeClr val="bg1"/>
                </a:solidFill>
              </a:rPr>
              <a:t> (</a:t>
            </a:r>
            <a:r>
              <a:rPr lang="pl-PL" altLang="en-US" sz="2100" dirty="0" err="1">
                <a:solidFill>
                  <a:schemeClr val="bg1"/>
                </a:solidFill>
              </a:rPr>
              <a:t>including</a:t>
            </a:r>
            <a:r>
              <a:rPr lang="pl-PL" altLang="en-US" sz="2100" dirty="0">
                <a:solidFill>
                  <a:schemeClr val="bg1"/>
                </a:solidFill>
              </a:rPr>
              <a:t> </a:t>
            </a:r>
            <a:r>
              <a:rPr lang="pl-PL" altLang="en-US" sz="2100" dirty="0" err="1">
                <a:solidFill>
                  <a:schemeClr val="bg1"/>
                </a:solidFill>
              </a:rPr>
              <a:t>odd</a:t>
            </a:r>
            <a:r>
              <a:rPr lang="pl-PL" altLang="en-US" sz="2100" dirty="0">
                <a:solidFill>
                  <a:schemeClr val="bg1"/>
                </a:solidFill>
              </a:rPr>
              <a:t> &amp; </a:t>
            </a:r>
            <a:r>
              <a:rPr lang="pl-PL" altLang="en-US" sz="2100" dirty="0" err="1">
                <a:solidFill>
                  <a:schemeClr val="bg1"/>
                </a:solidFill>
              </a:rPr>
              <a:t>odd-odd</a:t>
            </a:r>
            <a:r>
              <a:rPr lang="en-US" altLang="en-US" sz="2100" dirty="0">
                <a:solidFill>
                  <a:schemeClr val="bg1"/>
                </a:solidFill>
              </a:rPr>
              <a:t> systems</a:t>
            </a:r>
            <a:r>
              <a:rPr lang="pl-PL" altLang="en-US" sz="21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00050" y="1171575"/>
            <a:ext cx="11387138" cy="54435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</a:rPr>
              <a:t>Seven dimensional minimization is performed using the gradient method</a:t>
            </a: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</a:rPr>
              <a:t>For odd system, additionally the minimization over configurations </a:t>
            </a:r>
            <a:r>
              <a:rPr lang="en-US" sz="2100" u="sng" dirty="0">
                <a:solidFill>
                  <a:schemeClr val="bg1"/>
                </a:solidFill>
              </a:rPr>
              <a:t>at every step of the gradient procedure </a:t>
            </a:r>
            <a:r>
              <a:rPr lang="en-US" sz="2100" dirty="0">
                <a:solidFill>
                  <a:schemeClr val="bg1"/>
                </a:solidFill>
              </a:rPr>
              <a:t>has been done.</a:t>
            </a:r>
            <a:endParaRPr lang="pl-PL" altLang="en-US" sz="2100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924143" y="5756275"/>
            <a:ext cx="3058307" cy="453735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7173DA-6F54-418E-BDA4-E1DCF3226E1E}" type="slidenum">
              <a:rPr lang="en-US" kern="1200">
                <a:solidFill>
                  <a:schemeClr val="bg1"/>
                </a:solidFill>
                <a:uFillTx/>
                <a:latin typeface="Tahoma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kern="1200" dirty="0">
              <a:solidFill>
                <a:schemeClr val="bg1"/>
              </a:solidFill>
              <a:uFillTx/>
              <a:latin typeface="Tahoma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70" y="4280677"/>
            <a:ext cx="7010274" cy="9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82177" y="1594092"/>
            <a:ext cx="706307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en-US" dirty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pl-PL" altLang="en-US" dirty="0" err="1">
                <a:solidFill>
                  <a:schemeClr val="bg1"/>
                </a:solidFill>
                <a:latin typeface="Arial" charset="0"/>
              </a:rPr>
              <a:t>fit</a:t>
            </a:r>
            <a:r>
              <a:rPr lang="pl-PL" altLang="en-US" dirty="0">
                <a:solidFill>
                  <a:schemeClr val="bg1"/>
                </a:solidFill>
                <a:latin typeface="Arial" charset="0"/>
              </a:rPr>
              <a:t> to </a:t>
            </a:r>
            <a:r>
              <a:rPr lang="pl-PL" altLang="en-US" dirty="0" err="1">
                <a:solidFill>
                  <a:schemeClr val="bg1"/>
                </a:solidFill>
                <a:latin typeface="Arial" charset="0"/>
              </a:rPr>
              <a:t>exp</a:t>
            </a:r>
            <a:r>
              <a:rPr lang="pl-PL" altLang="en-US" dirty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pl-PL" altLang="en-US" dirty="0" err="1">
                <a:solidFill>
                  <a:schemeClr val="bg1"/>
                </a:solidFill>
                <a:latin typeface="Arial" charset="0"/>
              </a:rPr>
              <a:t>masses</a:t>
            </a:r>
            <a:r>
              <a:rPr lang="pl-PL" altLang="en-US" dirty="0">
                <a:solidFill>
                  <a:schemeClr val="bg1"/>
                </a:solidFill>
                <a:latin typeface="Arial" charset="0"/>
              </a:rPr>
              <a:t> Z&gt;82, N&gt;126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pl-PL" altLang="en-US" dirty="0" err="1">
                <a:solidFill>
                  <a:schemeClr val="bg1"/>
                </a:solidFill>
                <a:latin typeface="Arial" charset="0"/>
              </a:rPr>
              <a:t>number</a:t>
            </a:r>
            <a:r>
              <a:rPr lang="pl-PL" altLang="en-US" dirty="0">
                <a:solidFill>
                  <a:schemeClr val="bg1"/>
                </a:solidFill>
                <a:latin typeface="Arial" charset="0"/>
              </a:rPr>
              <a:t> of </a:t>
            </a:r>
            <a:r>
              <a:rPr lang="pl-PL" altLang="en-US" dirty="0" err="1">
                <a:solidFill>
                  <a:schemeClr val="bg1"/>
                </a:solidFill>
                <a:latin typeface="Arial" charset="0"/>
              </a:rPr>
              <a:t>nuclei</a:t>
            </a:r>
            <a:r>
              <a:rPr lang="pl-PL" altLang="en-US" dirty="0">
                <a:solidFill>
                  <a:schemeClr val="bg1"/>
                </a:solidFill>
                <a:latin typeface="Arial" charset="0"/>
              </a:rPr>
              <a:t>: 252</a:t>
            </a: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29" y="1671222"/>
            <a:ext cx="4832278" cy="202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410822" y="2337219"/>
            <a:ext cx="441847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odd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odd-odd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systems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there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are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3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additional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parameters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–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macroscopic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energy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shifts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they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have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no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effect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on Q </a:t>
            </a:r>
            <a:r>
              <a:rPr lang="pl-PL" altLang="en-US" sz="1400" dirty="0" err="1">
                <a:solidFill>
                  <a:schemeClr val="bg1"/>
                </a:solidFill>
                <a:latin typeface="Arial" charset="0"/>
              </a:rPr>
              <a:t>alpha</a:t>
            </a:r>
            <a:r>
              <a:rPr lang="en-US" altLang="en-US" sz="1400" dirty="0">
                <a:solidFill>
                  <a:schemeClr val="bg1"/>
                </a:solidFill>
                <a:latin typeface="Arial" charset="0"/>
              </a:rPr>
              <a:t> and  fission barriers</a:t>
            </a:r>
            <a:r>
              <a:rPr lang="pl-PL" altLang="en-US" sz="1400" dirty="0">
                <a:solidFill>
                  <a:schemeClr val="bg1"/>
                </a:solidFill>
                <a:latin typeface="Arial" charset="0"/>
              </a:rPr>
              <a:t>)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78006" y="1352316"/>
            <a:ext cx="7053815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/>
                </a:solidFill>
                <a:latin typeface="Arial" charset="0"/>
              </a:rPr>
              <a:t>P. </a:t>
            </a:r>
            <a:r>
              <a:rPr lang="en-US" altLang="en-US" sz="1050" dirty="0" err="1">
                <a:solidFill>
                  <a:schemeClr val="bg1"/>
                </a:solidFill>
                <a:latin typeface="Arial" charset="0"/>
              </a:rPr>
              <a:t>Jachimowicz</a:t>
            </a:r>
            <a:r>
              <a:rPr lang="en-US" altLang="en-US" sz="1050" dirty="0">
                <a:solidFill>
                  <a:schemeClr val="bg1"/>
                </a:solidFill>
                <a:latin typeface="Arial" charset="0"/>
              </a:rPr>
              <a:t>, M. </a:t>
            </a:r>
            <a:r>
              <a:rPr lang="en-US" altLang="en-US" sz="1050" dirty="0" err="1">
                <a:solidFill>
                  <a:schemeClr val="bg1"/>
                </a:solidFill>
                <a:latin typeface="Arial" charset="0"/>
              </a:rPr>
              <a:t>Kowal</a:t>
            </a:r>
            <a:r>
              <a:rPr lang="en-US" altLang="en-US" sz="1050" dirty="0">
                <a:solidFill>
                  <a:schemeClr val="bg1"/>
                </a:solidFill>
                <a:latin typeface="Arial" charset="0"/>
              </a:rPr>
              <a:t>, and J. </a:t>
            </a:r>
            <a:r>
              <a:rPr lang="en-US" altLang="en-US" sz="1050" dirty="0" err="1">
                <a:solidFill>
                  <a:schemeClr val="bg1"/>
                </a:solidFill>
                <a:latin typeface="Arial" charset="0"/>
              </a:rPr>
              <a:t>Skalski</a:t>
            </a:r>
            <a:r>
              <a:rPr lang="en-US" altLang="en-US" sz="1050" dirty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pl-PL" altLang="en-US" sz="105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Phys. Rev. C</a:t>
            </a:r>
            <a:r>
              <a:rPr lang="pl-PL" altLang="en-US" sz="105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l-PL" altLang="en-US" sz="1050" b="1" dirty="0">
                <a:solidFill>
                  <a:schemeClr val="bg1"/>
                </a:solidFill>
                <a:latin typeface="Arial" charset="0"/>
              </a:rPr>
              <a:t>89</a:t>
            </a:r>
            <a:r>
              <a:rPr lang="pl-PL" altLang="en-US" sz="1050" dirty="0">
                <a:solidFill>
                  <a:schemeClr val="bg1"/>
                </a:solidFill>
                <a:latin typeface="Arial" charset="0"/>
              </a:rPr>
              <a:t>, 024304 (2014)</a:t>
            </a:r>
            <a:r>
              <a:rPr lang="en-US" altLang="en-US" sz="1050" dirty="0">
                <a:solidFill>
                  <a:schemeClr val="bg1"/>
                </a:solidFill>
                <a:latin typeface="Arial" charset="0"/>
              </a:rPr>
              <a:t>.</a:t>
            </a:r>
            <a:endParaRPr lang="pl-PL" altLang="en-US" sz="105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9561" y="11819"/>
            <a:ext cx="2594798" cy="648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100" dirty="0" err="1"/>
              <a:t>Search</a:t>
            </a:r>
            <a:r>
              <a:rPr lang="pl-PL" sz="2100" dirty="0"/>
              <a:t> for </a:t>
            </a:r>
            <a:r>
              <a:rPr lang="pl-PL" sz="2100" dirty="0" err="1"/>
              <a:t>Saddles</a:t>
            </a:r>
            <a:endParaRPr lang="pl-PL" sz="2100" dirty="0"/>
          </a:p>
        </p:txBody>
      </p:sp>
      <p:pic>
        <p:nvPicPr>
          <p:cNvPr id="7170" name="Picture 2" descr="Brak opisu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43" y="513213"/>
            <a:ext cx="2933428" cy="39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659890"/>
            <a:ext cx="8580396" cy="5493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l-PL" dirty="0"/>
          </a:p>
          <a:p>
            <a:pPr marL="244792" indent="-214313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How to represent many-dimensional landscapes?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Any n-dimensional landscape with n ≥ 3 is difficult to visualize. For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long time,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two-dimensional energy maps serving the search for fission saddles were obtained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by minimizing over the remaining, i.e. over the other n − 2, shape coordinates. This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was an obvious and easiest choice, especially in the </a:t>
            </a:r>
            <a:r>
              <a:rPr lang="en-US" dirty="0" err="1">
                <a:solidFill>
                  <a:schemeClr val="bg1"/>
                </a:solidFill>
              </a:rPr>
              <a:t>selfconsistent</a:t>
            </a:r>
            <a:r>
              <a:rPr lang="en-US" dirty="0">
                <a:solidFill>
                  <a:schemeClr val="bg1"/>
                </a:solidFill>
              </a:rPr>
              <a:t> studies, which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are based on the minimization with constraints. 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marL="244792" indent="-214313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How to search for saddles?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Saddles on the energy landscape are neither minima nor maxima, therefore a proper method of search for them is required, different from the minimization</a:t>
            </a:r>
            <a:r>
              <a:rPr lang="pl-PL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pl-PL" dirty="0"/>
          </a:p>
          <a:p>
            <a:pPr algn="just"/>
            <a:endParaRPr lang="pl-PL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  <a:p>
            <a:pPr algn="just"/>
            <a:endParaRPr lang="pl-PL" sz="1350" dirty="0"/>
          </a:p>
        </p:txBody>
      </p:sp>
      <p:sp>
        <p:nvSpPr>
          <p:cNvPr id="6" name="Strzałka w dół 5"/>
          <p:cNvSpPr/>
          <p:nvPr/>
        </p:nvSpPr>
        <p:spPr bwMode="auto">
          <a:xfrm rot="2662492">
            <a:off x="2940038" y="3980064"/>
            <a:ext cx="187754" cy="45534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Strzałka w dół 10"/>
          <p:cNvSpPr/>
          <p:nvPr/>
        </p:nvSpPr>
        <p:spPr bwMode="auto">
          <a:xfrm rot="-2640000">
            <a:off x="4025242" y="4041951"/>
            <a:ext cx="187754" cy="455348"/>
          </a:xfrm>
          <a:prstGeom prst="downArrow">
            <a:avLst/>
          </a:prstGeom>
          <a:gradFill>
            <a:lin ang="0" scaled="0"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5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9" y="4436128"/>
            <a:ext cx="2086874" cy="161458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820" y="4625686"/>
            <a:ext cx="2688959" cy="1446407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7010902" y="4996724"/>
            <a:ext cx="5741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DPM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754836" y="434857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1350" dirty="0"/>
          </a:p>
        </p:txBody>
      </p:sp>
      <p:sp>
        <p:nvSpPr>
          <p:cNvPr id="16" name="Prostokąt 15"/>
          <p:cNvSpPr/>
          <p:nvPr/>
        </p:nvSpPr>
        <p:spPr>
          <a:xfrm>
            <a:off x="9512018" y="4675711"/>
            <a:ext cx="17616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350" dirty="0">
                <a:solidFill>
                  <a:srgbClr val="272C3C"/>
                </a:solidFill>
                <a:latin typeface="sharpgrotesque"/>
              </a:rPr>
              <a:t>Mathematical Art </a:t>
            </a:r>
            <a:endParaRPr lang="pl-PL" sz="1350" dirty="0">
              <a:solidFill>
                <a:srgbClr val="272C3C"/>
              </a:solidFill>
              <a:latin typeface="sharpgrotesque"/>
            </a:endParaRPr>
          </a:p>
          <a:p>
            <a:pPr algn="ctr" fontAlgn="base"/>
            <a:r>
              <a:rPr lang="en-US" sz="1350" dirty="0">
                <a:solidFill>
                  <a:srgbClr val="272C3C"/>
                </a:solidFill>
                <a:latin typeface="sharpgrotesque"/>
              </a:rPr>
              <a:t>by Henry </a:t>
            </a:r>
            <a:r>
              <a:rPr lang="en-US" sz="1350" dirty="0" err="1">
                <a:solidFill>
                  <a:srgbClr val="272C3C"/>
                </a:solidFill>
                <a:latin typeface="sharpgrotesque"/>
              </a:rPr>
              <a:t>Segerman</a:t>
            </a:r>
            <a:endParaRPr lang="en-US" sz="1350" dirty="0">
              <a:solidFill>
                <a:srgbClr val="272C3C"/>
              </a:solidFill>
              <a:latin typeface="sharpgrotesque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141079" y="4917524"/>
            <a:ext cx="5068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IWF</a:t>
            </a:r>
          </a:p>
        </p:txBody>
      </p:sp>
    </p:spTree>
    <p:extLst>
      <p:ext uri="{BB962C8B-B14F-4D97-AF65-F5344CB8AC3E}">
        <p14:creationId xmlns:p14="http://schemas.microsoft.com/office/powerpoint/2010/main" val="41530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7901" y="0"/>
            <a:ext cx="2845753" cy="423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100" dirty="0" err="1">
                <a:solidFill>
                  <a:schemeClr val="bg1"/>
                </a:solidFill>
              </a:rPr>
              <a:t>Search</a:t>
            </a:r>
            <a:r>
              <a:rPr lang="pl-PL" sz="2100" dirty="0">
                <a:solidFill>
                  <a:schemeClr val="bg1"/>
                </a:solidFill>
              </a:rPr>
              <a:t> for </a:t>
            </a:r>
            <a:r>
              <a:rPr lang="pl-PL" sz="2100" dirty="0" err="1">
                <a:solidFill>
                  <a:schemeClr val="bg1"/>
                </a:solidFill>
              </a:rPr>
              <a:t>Saddles</a:t>
            </a:r>
            <a:endParaRPr lang="pl-PL" sz="2100" dirty="0">
              <a:solidFill>
                <a:schemeClr val="bg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3" y="1988792"/>
            <a:ext cx="5294090" cy="425224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494623"/>
            <a:ext cx="12191999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44792" indent="-214313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Which deformation</a:t>
            </a:r>
            <a:r>
              <a:rPr lang="pl-PL" sz="2000" dirty="0">
                <a:solidFill>
                  <a:schemeClr val="bg1"/>
                </a:solidFill>
              </a:rPr>
              <a:t>/</a:t>
            </a:r>
            <a:r>
              <a:rPr lang="pl-PL" sz="2000" dirty="0" err="1">
                <a:solidFill>
                  <a:schemeClr val="bg1"/>
                </a:solidFill>
              </a:rPr>
              <a:t>constrain</a:t>
            </a:r>
            <a:r>
              <a:rPr lang="en-US" sz="2000" dirty="0">
                <a:solidFill>
                  <a:schemeClr val="bg1"/>
                </a:solidFill>
              </a:rPr>
              <a:t> parameters to use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An arbitrary shape of a drop requires infinite number of </a:t>
            </a:r>
            <a:r>
              <a:rPr lang="en-US" sz="2000" dirty="0" smtClean="0">
                <a:solidFill>
                  <a:schemeClr val="bg1"/>
                </a:solidFill>
              </a:rPr>
              <a:t>coordinates</a:t>
            </a:r>
            <a:r>
              <a:rPr lang="pl-PL" sz="2000" dirty="0" smtClean="0">
                <a:solidFill>
                  <a:schemeClr val="bg1"/>
                </a:solidFill>
              </a:rPr>
              <a:t>)</a:t>
            </a:r>
          </a:p>
          <a:p>
            <a:pPr marL="244792" indent="-21431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How </a:t>
            </a:r>
            <a:r>
              <a:rPr lang="en-US" sz="2000" dirty="0">
                <a:solidFill>
                  <a:schemeClr val="bg1"/>
                </a:solidFill>
              </a:rPr>
              <a:t>many deformations</a:t>
            </a:r>
            <a:r>
              <a:rPr lang="pl-PL" sz="2000" dirty="0">
                <a:solidFill>
                  <a:schemeClr val="bg1"/>
                </a:solidFill>
              </a:rPr>
              <a:t>/</a:t>
            </a:r>
            <a:r>
              <a:rPr lang="pl-PL" sz="2000" dirty="0" err="1">
                <a:solidFill>
                  <a:schemeClr val="bg1"/>
                </a:solidFill>
              </a:rPr>
              <a:t>consrains</a:t>
            </a:r>
            <a:r>
              <a:rPr lang="en-US" sz="2000" dirty="0">
                <a:solidFill>
                  <a:schemeClr val="bg1"/>
                </a:solidFill>
              </a:rPr>
              <a:t> are sufficient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At present, the practical restrictions by available computation resources confine one to 5 - 6 coordinates when performing calculations for many nuclei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971" y="1791176"/>
            <a:ext cx="3719512" cy="489309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708637" y="2272613"/>
            <a:ext cx="3207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Fragment of the energy surface for 232Th projected on the (β30,β40) plane by fixing β20 = 0.78 and minimizing over β50,β60,β70,β80; the minima correspond to shapes lying slightly beyond the second saddle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737938" y="6152487"/>
            <a:ext cx="4898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Adiabatic</a:t>
            </a:r>
            <a:r>
              <a:rPr lang="pl-PL" sz="1400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pl-PL" sz="1400" dirty="0" err="1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fission</a:t>
            </a:r>
            <a:r>
              <a:rPr lang="pl-PL" sz="1400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pl-PL" sz="1400" dirty="0" err="1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barriers</a:t>
            </a:r>
            <a:r>
              <a:rPr lang="pl-PL" sz="1400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 in </a:t>
            </a:r>
            <a:r>
              <a:rPr lang="pl-PL" sz="1400" dirty="0" err="1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superheavy</a:t>
            </a:r>
            <a:r>
              <a:rPr lang="pl-PL" sz="1400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pl-PL" sz="1400" dirty="0" err="1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nuclei</a:t>
            </a:r>
            <a:r>
              <a:rPr lang="pl-PL" sz="1400" dirty="0" err="1">
                <a:solidFill>
                  <a:srgbClr val="777777"/>
                </a:solidFill>
                <a:latin typeface="Arial" panose="020B0604020202020204" pitchFamily="34" charset="0"/>
              </a:rPr>
              <a:t>P</a:t>
            </a:r>
            <a:r>
              <a:rPr lang="pl-PL" sz="1400" dirty="0">
                <a:solidFill>
                  <a:srgbClr val="777777"/>
                </a:solidFill>
                <a:latin typeface="Arial" panose="020B0604020202020204" pitchFamily="34" charset="0"/>
              </a:rPr>
              <a:t> Jachimowicz, M Kowal, J Skalski</a:t>
            </a:r>
          </a:p>
          <a:p>
            <a:r>
              <a:rPr lang="pl-PL" sz="1400" dirty="0" err="1">
                <a:solidFill>
                  <a:srgbClr val="777777"/>
                </a:solidFill>
                <a:latin typeface="Arial" panose="020B0604020202020204" pitchFamily="34" charset="0"/>
              </a:rPr>
              <a:t>Physical</a:t>
            </a:r>
            <a:r>
              <a:rPr lang="pl-PL" sz="1400" dirty="0">
                <a:solidFill>
                  <a:srgbClr val="777777"/>
                </a:solidFill>
                <a:latin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srgbClr val="777777"/>
                </a:solidFill>
                <a:latin typeface="Arial" panose="020B0604020202020204" pitchFamily="34" charset="0"/>
              </a:rPr>
              <a:t>Review</a:t>
            </a:r>
            <a:r>
              <a:rPr lang="pl-PL" sz="1400" dirty="0">
                <a:solidFill>
                  <a:srgbClr val="777777"/>
                </a:solidFill>
                <a:latin typeface="Arial" panose="020B0604020202020204" pitchFamily="34" charset="0"/>
              </a:rPr>
              <a:t> C 95 (1), 014303 (2017)</a:t>
            </a:r>
          </a:p>
        </p:txBody>
      </p:sp>
    </p:spTree>
    <p:extLst>
      <p:ext uri="{BB962C8B-B14F-4D97-AF65-F5344CB8AC3E}">
        <p14:creationId xmlns:p14="http://schemas.microsoft.com/office/powerpoint/2010/main" val="42691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7" y="2706044"/>
            <a:ext cx="4129626" cy="249498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1" y="5266929"/>
            <a:ext cx="3793861" cy="7787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08" y="6215452"/>
            <a:ext cx="5301402" cy="42154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77" y="1829663"/>
            <a:ext cx="4167579" cy="73674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" y="-1501742"/>
            <a:ext cx="9198183" cy="26850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091" y="1183356"/>
            <a:ext cx="3803126" cy="48623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371" y="1353101"/>
            <a:ext cx="3591280" cy="47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6" y="48043"/>
            <a:ext cx="5210842" cy="23042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24" y="-35768"/>
            <a:ext cx="5487510" cy="473921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" y="5282257"/>
            <a:ext cx="5441319" cy="15243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497" y="5332766"/>
            <a:ext cx="2429658" cy="5820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995" y="5454962"/>
            <a:ext cx="2374228" cy="58200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747" y="6036971"/>
            <a:ext cx="2494323" cy="628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35" y="2352335"/>
            <a:ext cx="4854326" cy="26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45" y="1716088"/>
            <a:ext cx="4349870" cy="225656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74" y="4127418"/>
            <a:ext cx="3633641" cy="5749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5" y="4857175"/>
            <a:ext cx="4601380" cy="14323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20979"/>
            <a:ext cx="9180512" cy="25429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547" y="685800"/>
            <a:ext cx="5419506" cy="56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2017"/>
            <a:ext cx="10044113" cy="405050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3765653"/>
            <a:ext cx="8899050" cy="30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5936"/>
            <a:ext cx="7180374" cy="32834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183" y="207264"/>
            <a:ext cx="4948288" cy="36783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347" y="3283488"/>
            <a:ext cx="4697994" cy="3671353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-2480" y="1713782"/>
            <a:ext cx="75605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FF0000"/>
                </a:solidFill>
              </a:rPr>
              <a:t>For the 48 Ca + 232 Th → 277 Ds +3n </a:t>
            </a:r>
            <a:r>
              <a:rPr lang="pl-PL" b="1" dirty="0" err="1" smtClean="0">
                <a:solidFill>
                  <a:srgbClr val="FF0000"/>
                </a:solidFill>
              </a:rPr>
              <a:t>reaction</a:t>
            </a:r>
            <a:r>
              <a:rPr lang="pl-PL" b="1" dirty="0" smtClean="0">
                <a:solidFill>
                  <a:srgbClr val="FF0000"/>
                </a:solidFill>
              </a:rPr>
              <a:t>, we </a:t>
            </a:r>
            <a:r>
              <a:rPr lang="pl-PL" b="1" dirty="0" err="1" smtClean="0">
                <a:solidFill>
                  <a:srgbClr val="FF0000"/>
                </a:solidFill>
              </a:rPr>
              <a:t>predict</a:t>
            </a:r>
            <a:r>
              <a:rPr lang="pl-PL" b="1" dirty="0" smtClean="0">
                <a:solidFill>
                  <a:srgbClr val="FF0000"/>
                </a:solidFill>
              </a:rPr>
              <a:t> a maximum cross </a:t>
            </a:r>
            <a:r>
              <a:rPr lang="pl-PL" b="1" dirty="0" err="1" smtClean="0">
                <a:solidFill>
                  <a:srgbClr val="FF0000"/>
                </a:solidFill>
              </a:rPr>
              <a:t>section</a:t>
            </a:r>
            <a:r>
              <a:rPr lang="pl-PL" b="1" dirty="0" smtClean="0">
                <a:solidFill>
                  <a:srgbClr val="FF0000"/>
                </a:solidFill>
              </a:rPr>
              <a:t> σ3n ≈ 0.1 </a:t>
            </a:r>
            <a:r>
              <a:rPr lang="pl-PL" b="1" dirty="0" err="1" smtClean="0">
                <a:solidFill>
                  <a:srgbClr val="FF0000"/>
                </a:solidFill>
              </a:rPr>
              <a:t>pb</a:t>
            </a:r>
            <a:r>
              <a:rPr lang="pl-PL" b="1" dirty="0" smtClean="0">
                <a:solidFill>
                  <a:srgbClr val="FF0000"/>
                </a:solidFill>
              </a:rPr>
              <a:t>, </a:t>
            </a:r>
            <a:r>
              <a:rPr lang="pl-PL" b="1" dirty="0" err="1" smtClean="0">
                <a:solidFill>
                  <a:srgbClr val="FF0000"/>
                </a:solidFill>
              </a:rPr>
              <a:t>which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smaller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than</a:t>
            </a:r>
            <a:r>
              <a:rPr lang="pl-PL" b="1" dirty="0" smtClean="0">
                <a:solidFill>
                  <a:srgbClr val="FF0000"/>
                </a:solidFill>
              </a:rPr>
              <a:t> the </a:t>
            </a:r>
            <a:r>
              <a:rPr lang="pl-PL" b="1" dirty="0" err="1" smtClean="0">
                <a:solidFill>
                  <a:srgbClr val="FF0000"/>
                </a:solidFill>
              </a:rPr>
              <a:t>experimental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production</a:t>
            </a:r>
            <a:r>
              <a:rPr lang="pl-PL" b="1" dirty="0" smtClean="0">
                <a:solidFill>
                  <a:srgbClr val="FF0000"/>
                </a:solidFill>
              </a:rPr>
              <a:t> cross </a:t>
            </a:r>
            <a:r>
              <a:rPr lang="pl-PL" b="1" dirty="0" err="1" smtClean="0">
                <a:solidFill>
                  <a:srgbClr val="FF0000"/>
                </a:solidFill>
              </a:rPr>
              <a:t>sections</a:t>
            </a:r>
            <a:r>
              <a:rPr lang="pl-PL" b="1" dirty="0" smtClean="0">
                <a:solidFill>
                  <a:srgbClr val="FF0000"/>
                </a:solidFill>
              </a:rPr>
              <a:t> σ4n = 16 </a:t>
            </a:r>
            <a:r>
              <a:rPr lang="pl-PL" b="1" dirty="0" err="1" smtClean="0">
                <a:solidFill>
                  <a:srgbClr val="FF0000"/>
                </a:solidFill>
              </a:rPr>
              <a:t>pb</a:t>
            </a:r>
            <a:r>
              <a:rPr lang="pl-PL" b="1" dirty="0" smtClean="0">
                <a:solidFill>
                  <a:srgbClr val="FF0000"/>
                </a:solidFill>
              </a:rPr>
              <a:t> (E ∗ CN = 40.6 </a:t>
            </a:r>
            <a:r>
              <a:rPr lang="pl-PL" b="1" dirty="0" err="1" smtClean="0">
                <a:solidFill>
                  <a:srgbClr val="FF0000"/>
                </a:solidFill>
              </a:rPr>
              <a:t>MeV</a:t>
            </a:r>
            <a:r>
              <a:rPr lang="pl-PL" b="1" dirty="0" smtClean="0">
                <a:solidFill>
                  <a:srgbClr val="FF0000"/>
                </a:solidFill>
              </a:rPr>
              <a:t>  in the 48 Ca + 226 Ra → 270 Hs +4n </a:t>
            </a:r>
            <a:r>
              <a:rPr lang="pl-PL" b="1" dirty="0" err="1" smtClean="0">
                <a:solidFill>
                  <a:srgbClr val="FF0000"/>
                </a:solidFill>
              </a:rPr>
              <a:t>reaction</a:t>
            </a:r>
            <a:r>
              <a:rPr lang="pl-PL" b="1" dirty="0" smtClean="0">
                <a:solidFill>
                  <a:srgbClr val="FF0000"/>
                </a:solidFill>
              </a:rPr>
              <a:t> and σ3n ≈ 3, 10, 3 </a:t>
            </a:r>
            <a:r>
              <a:rPr lang="pl-PL" b="1" dirty="0" err="1" smtClean="0">
                <a:solidFill>
                  <a:srgbClr val="FF0000"/>
                </a:solidFill>
              </a:rPr>
              <a:t>pb</a:t>
            </a:r>
            <a:r>
              <a:rPr lang="pl-PL" b="1" dirty="0" smtClean="0">
                <a:solidFill>
                  <a:srgbClr val="FF0000"/>
                </a:solidFill>
              </a:rPr>
              <a:t> in the </a:t>
            </a:r>
            <a:r>
              <a:rPr lang="pl-PL" b="1" dirty="0" err="1" smtClean="0">
                <a:solidFill>
                  <a:srgbClr val="FF0000"/>
                </a:solidFill>
              </a:rPr>
              <a:t>reactions</a:t>
            </a:r>
            <a:r>
              <a:rPr lang="pl-PL" b="1" dirty="0" smtClean="0">
                <a:solidFill>
                  <a:srgbClr val="FF0000"/>
                </a:solidFill>
              </a:rPr>
              <a:t> 48 Ca + 238 U → 283 </a:t>
            </a:r>
            <a:r>
              <a:rPr lang="pl-PL" b="1" dirty="0" err="1" smtClean="0">
                <a:solidFill>
                  <a:srgbClr val="FF0000"/>
                </a:solidFill>
              </a:rPr>
              <a:t>Cn</a:t>
            </a:r>
            <a:r>
              <a:rPr lang="pl-PL" b="1" dirty="0" smtClean="0">
                <a:solidFill>
                  <a:srgbClr val="FF0000"/>
                </a:solidFill>
              </a:rPr>
              <a:t> +3n, 48 Ca + 242,244 Pu → 287,289 </a:t>
            </a:r>
            <a:r>
              <a:rPr lang="pl-PL" b="1" dirty="0" err="1" smtClean="0">
                <a:solidFill>
                  <a:srgbClr val="FF0000"/>
                </a:solidFill>
              </a:rPr>
              <a:t>Fl</a:t>
            </a:r>
            <a:r>
              <a:rPr lang="pl-PL" b="1" dirty="0" smtClean="0">
                <a:solidFill>
                  <a:srgbClr val="FF0000"/>
                </a:solidFill>
              </a:rPr>
              <a:t> +3n, 48 Ca + 245,248 Cm → 290,293 </a:t>
            </a:r>
            <a:r>
              <a:rPr lang="pl-PL" b="1" dirty="0" err="1" smtClean="0">
                <a:solidFill>
                  <a:srgbClr val="FF0000"/>
                </a:solidFill>
              </a:rPr>
              <a:t>Lv</a:t>
            </a:r>
            <a:r>
              <a:rPr lang="pl-PL" b="1" dirty="0" smtClean="0">
                <a:solidFill>
                  <a:srgbClr val="FF0000"/>
                </a:solidFill>
              </a:rPr>
              <a:t> +3n.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FF0000"/>
                </a:solidFill>
              </a:rPr>
              <a:t>The </a:t>
            </a:r>
            <a:r>
              <a:rPr lang="pl-PL" b="1" dirty="0" err="1" smtClean="0">
                <a:solidFill>
                  <a:srgbClr val="FF0000"/>
                </a:solidFill>
              </a:rPr>
              <a:t>nucleus</a:t>
            </a:r>
            <a:r>
              <a:rPr lang="pl-PL" b="1" dirty="0" smtClean="0">
                <a:solidFill>
                  <a:srgbClr val="FF0000"/>
                </a:solidFill>
              </a:rPr>
              <a:t> with Z = 110 </a:t>
            </a:r>
            <a:r>
              <a:rPr lang="pl-PL" b="1" dirty="0" err="1" smtClean="0">
                <a:solidFill>
                  <a:srgbClr val="FF0000"/>
                </a:solidFill>
              </a:rPr>
              <a:t>seems</a:t>
            </a:r>
            <a:r>
              <a:rPr lang="pl-PL" b="1" dirty="0" smtClean="0">
                <a:solidFill>
                  <a:srgbClr val="FF0000"/>
                </a:solidFill>
              </a:rPr>
              <a:t> to be the </a:t>
            </a:r>
            <a:r>
              <a:rPr lang="pl-PL" b="1" dirty="0" err="1" smtClean="0">
                <a:solidFill>
                  <a:srgbClr val="FF0000"/>
                </a:solidFill>
              </a:rPr>
              <a:t>boundary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nucleus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between</a:t>
            </a:r>
            <a:r>
              <a:rPr lang="pl-PL" b="1" dirty="0" smtClean="0">
                <a:solidFill>
                  <a:srgbClr val="FF0000"/>
                </a:solidFill>
              </a:rPr>
              <a:t> the </a:t>
            </a:r>
            <a:r>
              <a:rPr lang="pl-PL" b="1" dirty="0" err="1" smtClean="0">
                <a:solidFill>
                  <a:srgbClr val="FF0000"/>
                </a:solidFill>
              </a:rPr>
              <a:t>mainland</a:t>
            </a:r>
            <a:r>
              <a:rPr lang="pl-PL" b="1" dirty="0" smtClean="0">
                <a:solidFill>
                  <a:srgbClr val="FF0000"/>
                </a:solidFill>
              </a:rPr>
              <a:t> (</a:t>
            </a:r>
            <a:r>
              <a:rPr lang="pl-PL" b="1" dirty="0" err="1" smtClean="0">
                <a:solidFill>
                  <a:srgbClr val="FF0000"/>
                </a:solidFill>
              </a:rPr>
              <a:t>where</a:t>
            </a:r>
            <a:r>
              <a:rPr lang="pl-PL" b="1" dirty="0" smtClean="0">
                <a:solidFill>
                  <a:srgbClr val="FF0000"/>
                </a:solidFill>
              </a:rPr>
              <a:t> the </a:t>
            </a:r>
            <a:r>
              <a:rPr lang="pl-PL" b="1" dirty="0" err="1" smtClean="0">
                <a:solidFill>
                  <a:srgbClr val="FF0000"/>
                </a:solidFill>
              </a:rPr>
              <a:t>last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nucleus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Hs) and the </a:t>
            </a:r>
            <a:r>
              <a:rPr lang="pl-PL" b="1" dirty="0" err="1" smtClean="0">
                <a:solidFill>
                  <a:srgbClr val="FF0000"/>
                </a:solidFill>
              </a:rPr>
              <a:t>island</a:t>
            </a:r>
            <a:r>
              <a:rPr lang="pl-PL" b="1" dirty="0" smtClean="0">
                <a:solidFill>
                  <a:srgbClr val="FF0000"/>
                </a:solidFill>
              </a:rPr>
              <a:t> (</a:t>
            </a:r>
            <a:r>
              <a:rPr lang="pl-PL" b="1" dirty="0" err="1" smtClean="0">
                <a:solidFill>
                  <a:srgbClr val="FF0000"/>
                </a:solidFill>
              </a:rPr>
              <a:t>archipelago</a:t>
            </a:r>
            <a:r>
              <a:rPr lang="pl-PL" b="1" dirty="0" smtClean="0">
                <a:solidFill>
                  <a:srgbClr val="FF0000"/>
                </a:solidFill>
              </a:rPr>
              <a:t>) of </a:t>
            </a:r>
            <a:r>
              <a:rPr lang="pl-PL" b="1" dirty="0" err="1" smtClean="0">
                <a:solidFill>
                  <a:srgbClr val="FF0000"/>
                </a:solidFill>
              </a:rPr>
              <a:t>stability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superheavy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nuclei</a:t>
            </a:r>
            <a:r>
              <a:rPr lang="pl-PL" b="1" dirty="0" smtClean="0">
                <a:solidFill>
                  <a:srgbClr val="FF0000"/>
                </a:solidFill>
              </a:rPr>
              <a:t>. In </a:t>
            </a:r>
            <a:r>
              <a:rPr lang="pl-PL" b="1" dirty="0" err="1" smtClean="0">
                <a:solidFill>
                  <a:srgbClr val="FF0000"/>
                </a:solidFill>
              </a:rPr>
              <a:t>other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words</a:t>
            </a:r>
            <a:r>
              <a:rPr lang="pl-PL" b="1" dirty="0" smtClean="0">
                <a:solidFill>
                  <a:srgbClr val="FF0000"/>
                </a:solidFill>
              </a:rPr>
              <a:t>, the Ds </a:t>
            </a:r>
            <a:r>
              <a:rPr lang="pl-PL" b="1" dirty="0" err="1" smtClean="0">
                <a:solidFill>
                  <a:srgbClr val="FF0000"/>
                </a:solidFill>
              </a:rPr>
              <a:t>nucleus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located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at</a:t>
            </a:r>
            <a:r>
              <a:rPr lang="pl-PL" b="1" dirty="0" smtClean="0">
                <a:solidFill>
                  <a:srgbClr val="FF0000"/>
                </a:solidFill>
              </a:rPr>
              <a:t> the </a:t>
            </a:r>
            <a:r>
              <a:rPr lang="pl-PL" b="1" dirty="0" err="1" smtClean="0">
                <a:solidFill>
                  <a:srgbClr val="FF0000"/>
                </a:solidFill>
              </a:rPr>
              <a:t>isthmus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connecting</a:t>
            </a:r>
            <a:r>
              <a:rPr lang="pl-PL" b="1" dirty="0" smtClean="0">
                <a:solidFill>
                  <a:srgbClr val="FF0000"/>
                </a:solidFill>
              </a:rPr>
              <a:t> the </a:t>
            </a:r>
            <a:r>
              <a:rPr lang="pl-PL" b="1" dirty="0" err="1" smtClean="0">
                <a:solidFill>
                  <a:srgbClr val="FF0000"/>
                </a:solidFill>
              </a:rPr>
              <a:t>island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stability</a:t>
            </a:r>
            <a:r>
              <a:rPr lang="pl-PL" b="1" dirty="0" smtClean="0">
                <a:solidFill>
                  <a:srgbClr val="FF0000"/>
                </a:solidFill>
              </a:rPr>
              <a:t> and the </a:t>
            </a:r>
            <a:r>
              <a:rPr lang="pl-PL" b="1" dirty="0" err="1" smtClean="0">
                <a:solidFill>
                  <a:srgbClr val="FF0000"/>
                </a:solidFill>
              </a:rPr>
              <a:t>mainland</a:t>
            </a:r>
            <a:r>
              <a:rPr lang="pl-PL" b="1" dirty="0" smtClean="0">
                <a:solidFill>
                  <a:srgbClr val="FF0000"/>
                </a:solidFill>
              </a:rPr>
              <a:t> from the </a:t>
            </a:r>
            <a:r>
              <a:rPr lang="pl-PL" b="1" dirty="0" err="1" smtClean="0">
                <a:solidFill>
                  <a:srgbClr val="FF0000"/>
                </a:solidFill>
              </a:rPr>
              <a:t>side</a:t>
            </a:r>
            <a:r>
              <a:rPr lang="pl-PL" b="1" dirty="0" smtClean="0">
                <a:solidFill>
                  <a:srgbClr val="FF0000"/>
                </a:solidFill>
              </a:rPr>
              <a:t> of a </a:t>
            </a:r>
            <a:r>
              <a:rPr lang="pl-PL" b="1" dirty="0" err="1" smtClean="0">
                <a:solidFill>
                  <a:srgbClr val="FF0000"/>
                </a:solidFill>
              </a:rPr>
              <a:t>relatively</a:t>
            </a:r>
            <a:r>
              <a:rPr lang="pl-PL" b="1" dirty="0" smtClean="0">
                <a:solidFill>
                  <a:srgbClr val="FF0000"/>
                </a:solidFill>
              </a:rPr>
              <a:t> neutron-</a:t>
            </a:r>
            <a:r>
              <a:rPr lang="pl-PL" b="1" dirty="0" err="1" smtClean="0">
                <a:solidFill>
                  <a:srgbClr val="FF0000"/>
                </a:solidFill>
              </a:rPr>
              <a:t>rich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nuclei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dirty="0" err="1" smtClean="0">
                <a:solidFill>
                  <a:srgbClr val="FF0000"/>
                </a:solidFill>
              </a:rPr>
              <a:t>Tthe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dependence</a:t>
            </a:r>
            <a:r>
              <a:rPr lang="pl-PL" b="1" dirty="0">
                <a:solidFill>
                  <a:srgbClr val="FF0000"/>
                </a:solidFill>
              </a:rPr>
              <a:t> of the </a:t>
            </a:r>
            <a:r>
              <a:rPr lang="pl-PL" b="1" dirty="0" err="1">
                <a:solidFill>
                  <a:srgbClr val="FF0000"/>
                </a:solidFill>
              </a:rPr>
              <a:t>production</a:t>
            </a:r>
            <a:r>
              <a:rPr lang="pl-PL" b="1" dirty="0">
                <a:solidFill>
                  <a:srgbClr val="FF0000"/>
                </a:solidFill>
              </a:rPr>
              <a:t> cross </a:t>
            </a:r>
            <a:r>
              <a:rPr lang="pl-PL" b="1" dirty="0" err="1">
                <a:solidFill>
                  <a:srgbClr val="FF0000"/>
                </a:solidFill>
              </a:rPr>
              <a:t>section</a:t>
            </a:r>
            <a:r>
              <a:rPr lang="pl-PL" b="1" dirty="0">
                <a:solidFill>
                  <a:srgbClr val="FF0000"/>
                </a:solidFill>
              </a:rPr>
              <a:t> on the </a:t>
            </a:r>
            <a:r>
              <a:rPr lang="pl-PL" b="1" dirty="0" err="1">
                <a:solidFill>
                  <a:srgbClr val="FF0000"/>
                </a:solidFill>
              </a:rPr>
              <a:t>atomic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number</a:t>
            </a:r>
            <a:r>
              <a:rPr lang="pl-PL" b="1" dirty="0">
                <a:solidFill>
                  <a:srgbClr val="FF0000"/>
                </a:solidFill>
              </a:rPr>
              <a:t> Z from Hs to </a:t>
            </a:r>
            <a:r>
              <a:rPr lang="pl-PL" b="1" dirty="0" err="1">
                <a:solidFill>
                  <a:srgbClr val="FF0000"/>
                </a:solidFill>
              </a:rPr>
              <a:t>Lv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has</a:t>
            </a:r>
            <a:r>
              <a:rPr lang="pl-PL" b="1" dirty="0">
                <a:solidFill>
                  <a:srgbClr val="FF0000"/>
                </a:solidFill>
              </a:rPr>
              <a:t> a minimum in the Ds </a:t>
            </a:r>
            <a:r>
              <a:rPr lang="pl-PL" b="1" dirty="0" err="1">
                <a:solidFill>
                  <a:srgbClr val="FF0000"/>
                </a:solidFill>
              </a:rPr>
              <a:t>nucleus</a:t>
            </a:r>
            <a:r>
              <a:rPr lang="pl-PL" b="1" dirty="0">
                <a:solidFill>
                  <a:srgbClr val="FF0000"/>
                </a:solidFill>
              </a:rPr>
              <a:t>. </a:t>
            </a:r>
            <a:r>
              <a:rPr lang="pl-PL" b="1" dirty="0" err="1">
                <a:solidFill>
                  <a:srgbClr val="FF0000"/>
                </a:solidFill>
              </a:rPr>
              <a:t>Consequently</a:t>
            </a:r>
            <a:r>
              <a:rPr lang="pl-PL" b="1" dirty="0">
                <a:solidFill>
                  <a:srgbClr val="FF0000"/>
                </a:solidFill>
              </a:rPr>
              <a:t>, </a:t>
            </a:r>
            <a:r>
              <a:rPr lang="pl-PL" b="1" dirty="0" err="1">
                <a:solidFill>
                  <a:srgbClr val="FF0000"/>
                </a:solidFill>
              </a:rPr>
              <a:t>experimental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observation</a:t>
            </a:r>
            <a:r>
              <a:rPr lang="pl-PL" b="1" dirty="0">
                <a:solidFill>
                  <a:srgbClr val="FF0000"/>
                </a:solidFill>
              </a:rPr>
              <a:t> of </a:t>
            </a:r>
            <a:r>
              <a:rPr lang="pl-PL" b="1" dirty="0" err="1">
                <a:solidFill>
                  <a:srgbClr val="FF0000"/>
                </a:solidFill>
              </a:rPr>
              <a:t>this</a:t>
            </a:r>
            <a:r>
              <a:rPr lang="pl-PL" b="1" dirty="0">
                <a:solidFill>
                  <a:srgbClr val="FF0000"/>
                </a:solidFill>
              </a:rPr>
              <a:t> minimum of the </a:t>
            </a:r>
            <a:r>
              <a:rPr lang="pl-PL" b="1" dirty="0" err="1">
                <a:solidFill>
                  <a:srgbClr val="FF0000"/>
                </a:solidFill>
              </a:rPr>
              <a:t>production</a:t>
            </a:r>
            <a:r>
              <a:rPr lang="pl-PL" b="1" dirty="0">
                <a:solidFill>
                  <a:srgbClr val="FF0000"/>
                </a:solidFill>
              </a:rPr>
              <a:t> cross </a:t>
            </a:r>
            <a:r>
              <a:rPr lang="pl-PL" b="1" dirty="0" err="1">
                <a:solidFill>
                  <a:srgbClr val="FF0000"/>
                </a:solidFill>
              </a:rPr>
              <a:t>section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will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indirectly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indicate</a:t>
            </a:r>
            <a:r>
              <a:rPr lang="pl-PL" b="1" dirty="0">
                <a:solidFill>
                  <a:srgbClr val="FF0000"/>
                </a:solidFill>
              </a:rPr>
              <a:t> the </a:t>
            </a:r>
            <a:r>
              <a:rPr lang="pl-PL" b="1" dirty="0" err="1">
                <a:solidFill>
                  <a:srgbClr val="FF0000"/>
                </a:solidFill>
              </a:rPr>
              <a:t>existence</a:t>
            </a:r>
            <a:r>
              <a:rPr lang="pl-PL" b="1" dirty="0">
                <a:solidFill>
                  <a:srgbClr val="FF0000"/>
                </a:solidFill>
              </a:rPr>
              <a:t> of </a:t>
            </a:r>
            <a:r>
              <a:rPr lang="pl-PL" b="1" dirty="0" err="1">
                <a:solidFill>
                  <a:srgbClr val="FF0000"/>
                </a:solidFill>
              </a:rPr>
              <a:t>an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archipelago</a:t>
            </a:r>
            <a:r>
              <a:rPr lang="pl-PL" b="1" dirty="0">
                <a:solidFill>
                  <a:srgbClr val="FF0000"/>
                </a:solidFill>
              </a:rPr>
              <a:t> of </a:t>
            </a:r>
            <a:r>
              <a:rPr lang="pl-PL" b="1" dirty="0" err="1">
                <a:solidFill>
                  <a:srgbClr val="FF0000"/>
                </a:solidFill>
              </a:rPr>
              <a:t>stability</a:t>
            </a:r>
            <a:r>
              <a:rPr lang="pl-PL" b="1" dirty="0">
                <a:solidFill>
                  <a:srgbClr val="FF0000"/>
                </a:solidFill>
              </a:rPr>
              <a:t> of </a:t>
            </a:r>
            <a:r>
              <a:rPr lang="pl-PL" b="1" dirty="0" err="1">
                <a:solidFill>
                  <a:srgbClr val="FF0000"/>
                </a:solidFill>
              </a:rPr>
              <a:t>superheavy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nuclei</a:t>
            </a:r>
            <a:r>
              <a:rPr lang="pl-PL" b="1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11908" cy="3734321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6932" y="2580469"/>
            <a:ext cx="4877775" cy="4351338"/>
          </a:xfrm>
          <a:prstGeom prst="rect">
            <a:avLst/>
          </a:prstGeom>
        </p:spPr>
      </p:pic>
      <p:sp>
        <p:nvSpPr>
          <p:cNvPr id="6" name="Gwiazda 5-ramienna 5"/>
          <p:cNvSpPr/>
          <p:nvPr/>
        </p:nvSpPr>
        <p:spPr>
          <a:xfrm>
            <a:off x="9011908" y="5727031"/>
            <a:ext cx="276726" cy="3007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8145379" y="5727031"/>
            <a:ext cx="2863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260064" y="5732557"/>
            <a:ext cx="67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40934" y="5442050"/>
            <a:ext cx="67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EXP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22" y="4962913"/>
            <a:ext cx="7586537" cy="1908619"/>
          </a:xfrm>
          <a:prstGeom prst="rect">
            <a:avLst/>
          </a:prstGeom>
        </p:spPr>
      </p:pic>
      <p:sp>
        <p:nvSpPr>
          <p:cNvPr id="10" name="Prostokąt zaokrąglony 9"/>
          <p:cNvSpPr/>
          <p:nvPr/>
        </p:nvSpPr>
        <p:spPr>
          <a:xfrm>
            <a:off x="1885949" y="5815060"/>
            <a:ext cx="1685925" cy="286829"/>
          </a:xfrm>
          <a:prstGeom prst="roundRect">
            <a:avLst/>
          </a:prstGeom>
          <a:solidFill>
            <a:schemeClr val="accent6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0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8" y="-700345"/>
            <a:ext cx="10116962" cy="36866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08" y="3257321"/>
            <a:ext cx="2665746" cy="1149931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99382" y="1073320"/>
            <a:ext cx="5200906" cy="368166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9543" y="4754984"/>
            <a:ext cx="11872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-Roman"/>
              </a:rPr>
              <a:t>Excitation functions are predicted for the Production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of isotopes of a </a:t>
            </a:r>
            <a:r>
              <a:rPr lang="en-US" b="1" dirty="0" err="1">
                <a:solidFill>
                  <a:srgbClr val="FF0000"/>
                </a:solidFill>
                <a:latin typeface="Times-Roman"/>
              </a:rPr>
              <a:t>superheavy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 nucleus with charge </a:t>
            </a:r>
            <a:r>
              <a:rPr lang="en-US" b="1" dirty="0" err="1">
                <a:solidFill>
                  <a:srgbClr val="FF0000"/>
                </a:solidFill>
                <a:latin typeface="Times-Roman"/>
              </a:rPr>
              <a:t>numer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-Italic"/>
              </a:rPr>
              <a:t>Z </a:t>
            </a:r>
            <a:r>
              <a:rPr lang="en-US" b="1" dirty="0">
                <a:solidFill>
                  <a:srgbClr val="FF0000"/>
                </a:solidFill>
                <a:latin typeface="MTSYN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112 in the </a:t>
            </a:r>
            <a:r>
              <a:rPr lang="en-US" b="1" i="1" dirty="0">
                <a:solidFill>
                  <a:srgbClr val="FF0000"/>
                </a:solidFill>
                <a:latin typeface="MTM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MTSYN"/>
              </a:rPr>
              <a:t>−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5</a:t>
            </a:r>
            <a:r>
              <a:rPr lang="en-US" b="1" i="1" dirty="0">
                <a:solidFill>
                  <a:srgbClr val="FF0000"/>
                </a:solidFill>
                <a:latin typeface="MTMI"/>
              </a:rPr>
              <a:t>)</a:t>
            </a:r>
            <a:r>
              <a:rPr lang="en-US" b="1" i="1" dirty="0">
                <a:solidFill>
                  <a:srgbClr val="FF0000"/>
                </a:solidFill>
                <a:latin typeface="Times-Italic"/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-evaporation channels of the complete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fusion reactions 48Ca+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233</a:t>
            </a:r>
            <a:r>
              <a:rPr lang="en-US" sz="1600" b="1" i="1" dirty="0">
                <a:solidFill>
                  <a:srgbClr val="FF0000"/>
                </a:solidFill>
                <a:latin typeface="MTMI"/>
              </a:rPr>
              <a:t>,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235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U for future experiments.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The calculated production cross section of the 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277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Cn isotope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in the hot fusion reaction 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48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Ca+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233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U is compared with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the experimental one in the cold fusion reaction 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70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Zn+</a:t>
            </a:r>
            <a:r>
              <a:rPr lang="en-US" sz="1600" b="1" dirty="0">
                <a:solidFill>
                  <a:srgbClr val="FF0000"/>
                </a:solidFill>
                <a:latin typeface="Times-Roman"/>
              </a:rPr>
              <a:t>208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Pb.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The strong correlation between the fusion probability and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asymmetry in the entrance reaction channel is revealed. The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possibility of filling the gap between the isotopes of </a:t>
            </a:r>
            <a:r>
              <a:rPr lang="en-US" b="1" dirty="0" err="1">
                <a:solidFill>
                  <a:srgbClr val="FF0000"/>
                </a:solidFill>
                <a:latin typeface="Times-Roman"/>
              </a:rPr>
              <a:t>superheavy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nuclei with </a:t>
            </a:r>
            <a:r>
              <a:rPr lang="en-US" b="1" i="1" dirty="0">
                <a:solidFill>
                  <a:srgbClr val="FF0000"/>
                </a:solidFill>
                <a:latin typeface="Times-Italic"/>
              </a:rPr>
              <a:t>Z </a:t>
            </a:r>
            <a:r>
              <a:rPr lang="en-US" b="1" dirty="0">
                <a:solidFill>
                  <a:srgbClr val="FF0000"/>
                </a:solidFill>
                <a:latin typeface="MTSYN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-Roman"/>
              </a:rPr>
              <a:t>112 produced in cold and hot Fusion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Times-Roman"/>
              </a:rPr>
              <a:t>reactions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Times-Roman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Times-Roman"/>
              </a:rPr>
              <a:t>indicated</a:t>
            </a:r>
            <a:r>
              <a:rPr lang="pl-PL" b="1" dirty="0">
                <a:solidFill>
                  <a:srgbClr val="FF0000"/>
                </a:solidFill>
                <a:latin typeface="Times-Roman"/>
              </a:rPr>
              <a:t>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loque GANIL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74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6120" y="291366"/>
            <a:ext cx="1188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Times-Bold"/>
              </a:rPr>
              <a:t>Plan: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 err="1" smtClean="0">
                <a:solidFill>
                  <a:schemeClr val="bg1"/>
                </a:solidFill>
                <a:latin typeface="Times-Bold"/>
              </a:rPr>
              <a:t>Intro</a:t>
            </a:r>
            <a:endParaRPr lang="pl-PL" sz="2400" b="1" dirty="0" smtClean="0">
              <a:solidFill>
                <a:schemeClr val="bg1"/>
              </a:solidFill>
              <a:latin typeface="Times-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Times-Bold"/>
              </a:rPr>
              <a:t>New elements incorporated into </a:t>
            </a:r>
            <a:r>
              <a:rPr lang="en-US" sz="2400" b="1" dirty="0" smtClean="0">
                <a:solidFill>
                  <a:schemeClr val="bg1"/>
                </a:solidFill>
                <a:latin typeface="Times-Bold"/>
              </a:rPr>
              <a:t>Production</a:t>
            </a:r>
            <a:r>
              <a:rPr lang="pl-PL" sz="2400" b="1" dirty="0" smtClean="0">
                <a:solidFill>
                  <a:schemeClr val="bg1"/>
                </a:solidFill>
                <a:latin typeface="Times-Bold"/>
              </a:rPr>
              <a:t> of SHN</a:t>
            </a:r>
            <a:r>
              <a:rPr lang="en-US" sz="2400" b="1" dirty="0" smtClean="0">
                <a:solidFill>
                  <a:schemeClr val="bg1"/>
                </a:solidFill>
                <a:latin typeface="Times-Bold"/>
              </a:rPr>
              <a:t> probability modeling</a:t>
            </a:r>
            <a:r>
              <a:rPr lang="pl-PL" sz="2400" b="1" dirty="0" smtClean="0">
                <a:solidFill>
                  <a:schemeClr val="bg1"/>
                </a:solidFill>
                <a:latin typeface="Times-Bold"/>
              </a:rPr>
              <a:t>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l-PL" sz="2400" b="1" dirty="0">
                <a:solidFill>
                  <a:schemeClr val="bg1"/>
                </a:solidFill>
                <a:latin typeface="Times-Bold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Times-Bold"/>
              </a:rPr>
              <a:t>ew</a:t>
            </a:r>
            <a:r>
              <a:rPr lang="en-US" sz="2400" b="1" dirty="0" smtClean="0">
                <a:solidFill>
                  <a:schemeClr val="bg1"/>
                </a:solidFill>
                <a:latin typeface="Times-Bold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-Bold"/>
              </a:rPr>
              <a:t>tables of nuclear properties (barriers and masses</a:t>
            </a:r>
            <a:r>
              <a:rPr lang="en-US" sz="2400" b="1" dirty="0" smtClean="0">
                <a:solidFill>
                  <a:schemeClr val="bg1"/>
                </a:solidFill>
                <a:latin typeface="Times-Bold"/>
              </a:rPr>
              <a:t>),</a:t>
            </a:r>
            <a:endParaRPr lang="pl-PL" sz="2400" b="1" dirty="0" smtClean="0">
              <a:solidFill>
                <a:schemeClr val="bg1"/>
              </a:solidFill>
              <a:latin typeface="Times-Bold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pl-PL" sz="2400" b="1" dirty="0" smtClean="0">
                <a:solidFill>
                  <a:schemeClr val="bg1"/>
                </a:solidFill>
                <a:latin typeface="Times-Bold"/>
              </a:rPr>
              <a:t>d</a:t>
            </a:r>
            <a:r>
              <a:rPr lang="en-US" sz="2400" b="1" dirty="0" err="1" smtClean="0">
                <a:solidFill>
                  <a:schemeClr val="bg1"/>
                </a:solidFill>
                <a:latin typeface="Times-Bold"/>
              </a:rPr>
              <a:t>ensity</a:t>
            </a:r>
            <a:r>
              <a:rPr lang="en-US" sz="2400" b="1" dirty="0" smtClean="0">
                <a:solidFill>
                  <a:schemeClr val="bg1"/>
                </a:solidFill>
                <a:latin typeface="Times-Bold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-Bold"/>
              </a:rPr>
              <a:t>of states depending on energy and </a:t>
            </a:r>
            <a:r>
              <a:rPr lang="en-US" sz="2400" b="1" dirty="0" smtClean="0">
                <a:solidFill>
                  <a:schemeClr val="bg1"/>
                </a:solidFill>
                <a:latin typeface="Times-Bold"/>
              </a:rPr>
              <a:t>deformation</a:t>
            </a:r>
            <a:r>
              <a:rPr lang="pl-PL" sz="2400" b="1" dirty="0" smtClean="0">
                <a:solidFill>
                  <a:schemeClr val="bg1"/>
                </a:solidFill>
                <a:latin typeface="Times-Bold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pl-PL" sz="2400" b="1" dirty="0">
              <a:solidFill>
                <a:schemeClr val="bg1"/>
              </a:solidFill>
              <a:latin typeface="Times-Bold"/>
            </a:endParaRPr>
          </a:p>
          <a:p>
            <a:pPr marL="4000500" lvl="8" indent="-342900">
              <a:buFont typeface="Wingdings" panose="05000000000000000000" pitchFamily="2" charset="2"/>
              <a:buChar char="ü"/>
            </a:pPr>
            <a:r>
              <a:rPr lang="pl-PL" sz="2400" b="1" dirty="0" err="1">
                <a:solidFill>
                  <a:schemeClr val="bg1"/>
                </a:solidFill>
                <a:latin typeface="Times-Bold"/>
              </a:rPr>
              <a:t>Results</a:t>
            </a:r>
            <a:r>
              <a:rPr lang="pl-PL" sz="2400" b="1" dirty="0">
                <a:solidFill>
                  <a:schemeClr val="bg1"/>
                </a:solidFill>
                <a:latin typeface="Times-Bold"/>
              </a:rPr>
              <a:t> &amp; </a:t>
            </a:r>
            <a:r>
              <a:rPr lang="pl-PL" sz="2400" b="1" dirty="0" err="1">
                <a:solidFill>
                  <a:schemeClr val="bg1"/>
                </a:solidFill>
                <a:latin typeface="Times-Bold"/>
              </a:rPr>
              <a:t>Predictions</a:t>
            </a:r>
            <a:endParaRPr lang="pl-PL" sz="2400" b="1" dirty="0">
              <a:solidFill>
                <a:schemeClr val="bg1"/>
              </a:solidFill>
              <a:latin typeface="Times-Bold"/>
            </a:endParaRPr>
          </a:p>
          <a:p>
            <a:pPr lvl="1"/>
            <a:endParaRPr lang="pl-PL" sz="2400" b="1" dirty="0" smtClean="0">
              <a:solidFill>
                <a:schemeClr val="bg1"/>
              </a:solidFill>
              <a:latin typeface="Times-Bold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400" b="1" dirty="0" smtClean="0">
              <a:latin typeface="Times-Bold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400" b="1" dirty="0" err="1">
                <a:solidFill>
                  <a:schemeClr val="bg1"/>
                </a:solidFill>
                <a:latin typeface="Times-Bold"/>
              </a:rPr>
              <a:t>Conclusions</a:t>
            </a:r>
            <a:r>
              <a:rPr lang="pl-PL" sz="2400" b="1" dirty="0">
                <a:solidFill>
                  <a:schemeClr val="bg1"/>
                </a:solidFill>
                <a:latin typeface="Times-Bold"/>
              </a:rPr>
              <a:t> and </a:t>
            </a:r>
            <a:r>
              <a:rPr lang="pl-PL" sz="2400" b="1" dirty="0" err="1">
                <a:solidFill>
                  <a:schemeClr val="bg1"/>
                </a:solidFill>
                <a:latin typeface="Times-Bold"/>
              </a:rPr>
              <a:t>perspectives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361747" y="6345792"/>
            <a:ext cx="987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Raleway"/>
              </a:rPr>
              <a:t>Colloque GANIL 2023 (25-29 septembre 2023</a:t>
            </a:r>
            <a:r>
              <a:rPr lang="fr-FR" b="1" dirty="0">
                <a:solidFill>
                  <a:srgbClr val="443F3F"/>
                </a:solidFill>
                <a:latin typeface="Raleway"/>
              </a:rPr>
              <a:t>)</a:t>
            </a:r>
            <a:endParaRPr lang="en-US" b="1" dirty="0" smtClean="0">
              <a:solidFill>
                <a:srgbClr val="443F3F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081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5" y="393300"/>
            <a:ext cx="10959488" cy="5281684"/>
          </a:xfrm>
          <a:prstGeom prst="rect">
            <a:avLst/>
          </a:prstGeom>
          <a:noFill/>
          <a:ln w="9525">
            <a:solidFill>
              <a:schemeClr val="tx1">
                <a:alpha val="1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6469808" y="3671455"/>
            <a:ext cx="415901" cy="38134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414388" y="3629761"/>
            <a:ext cx="682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276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 Ds</a:t>
            </a:r>
            <a:endParaRPr lang="pl-PL" sz="1400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3186545" y="1496291"/>
            <a:ext cx="2789777" cy="160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 rot="1861359">
            <a:off x="3847329" y="1789261"/>
            <a:ext cx="168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-Roman"/>
              </a:rPr>
              <a:t>70Zn+208Pb</a:t>
            </a:r>
            <a:endParaRPr lang="pl-PL" sz="2000" dirty="0">
              <a:solidFill>
                <a:schemeClr val="accent1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6535360" y="1176910"/>
            <a:ext cx="2317346" cy="1986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 rot="19086818">
            <a:off x="6900040" y="1713755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48Ca +233U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 rot="1621061">
            <a:off x="8079062" y="4669889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48Ca +232Th (0.1 </a:t>
            </a:r>
            <a:r>
              <a:rPr lang="pl-PL" sz="2000" b="1" dirty="0" err="1" smtClean="0">
                <a:solidFill>
                  <a:srgbClr val="FF0000"/>
                </a:solidFill>
              </a:rPr>
              <a:t>pb</a:t>
            </a:r>
            <a:r>
              <a:rPr lang="pl-PL" sz="2000" b="1" dirty="0" smtClean="0">
                <a:solidFill>
                  <a:srgbClr val="FF0000"/>
                </a:solidFill>
              </a:rPr>
              <a:t>)</a:t>
            </a:r>
            <a:endParaRPr lang="pl-PL" sz="2000" b="1" dirty="0">
              <a:solidFill>
                <a:srgbClr val="FF0000"/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flipH="1" flipV="1">
            <a:off x="6796908" y="3875982"/>
            <a:ext cx="3494381" cy="1799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7" grpId="0"/>
      <p:bldP spid="19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5094"/>
            <a:ext cx="10172700" cy="40391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84" y="4314826"/>
            <a:ext cx="4732041" cy="1100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160" y="1441680"/>
            <a:ext cx="3031330" cy="54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upac.org/wp-content/uploads/2022/05/IUPAC_Periodic_Table_150-04May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5" y="-660028"/>
            <a:ext cx="10643002" cy="81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359696" y="3874768"/>
            <a:ext cx="4896544" cy="504056"/>
          </a:xfrm>
          <a:prstGeom prst="rect">
            <a:avLst/>
          </a:prstGeom>
          <a:gradFill>
            <a:gsLst>
              <a:gs pos="47000">
                <a:srgbClr val="3B7CC9">
                  <a:alpha val="0"/>
                </a:srgbClr>
              </a:gs>
              <a:gs pos="0">
                <a:schemeClr val="accent1">
                  <a:shade val="51000"/>
                  <a:satMod val="130000"/>
                </a:schemeClr>
              </a:gs>
              <a:gs pos="78000">
                <a:srgbClr val="3978C3"/>
              </a:gs>
              <a:gs pos="7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680176" y="3897915"/>
            <a:ext cx="2880320" cy="504056"/>
          </a:xfrm>
          <a:prstGeom prst="rect">
            <a:avLst/>
          </a:prstGeom>
          <a:gradFill>
            <a:gsLst>
              <a:gs pos="0">
                <a:srgbClr val="FF0000"/>
              </a:gs>
              <a:gs pos="49000">
                <a:schemeClr val="accent2">
                  <a:shade val="93000"/>
                  <a:satMod val="130000"/>
                  <a:alpha val="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48" y="1561172"/>
            <a:ext cx="10959488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7157801" y="236116"/>
            <a:ext cx="5034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Attempts of going beyond the reactions Act. + </a:t>
            </a:r>
            <a:r>
              <a:rPr lang="en-US" baseline="30000" dirty="0"/>
              <a:t>48</a:t>
            </a:r>
            <a:r>
              <a:rPr lang="en-US" dirty="0"/>
              <a:t>Ca by using heavier projectiles like </a:t>
            </a:r>
            <a:r>
              <a:rPr lang="en-US" baseline="30000" dirty="0"/>
              <a:t>50</a:t>
            </a:r>
            <a:r>
              <a:rPr lang="en-US" dirty="0"/>
              <a:t>Ti,   </a:t>
            </a:r>
            <a:r>
              <a:rPr lang="en-US" baseline="30000" dirty="0"/>
              <a:t>54</a:t>
            </a:r>
            <a:r>
              <a:rPr lang="en-US" dirty="0"/>
              <a:t>Cr,   </a:t>
            </a:r>
            <a:r>
              <a:rPr lang="en-US" baseline="30000" dirty="0"/>
              <a:t>58</a:t>
            </a:r>
            <a:r>
              <a:rPr lang="en-US" dirty="0"/>
              <a:t>Fe, and  </a:t>
            </a:r>
            <a:r>
              <a:rPr lang="en-US" baseline="30000" dirty="0"/>
              <a:t>64</a:t>
            </a:r>
            <a:r>
              <a:rPr lang="en-US" dirty="0"/>
              <a:t>Ni gave no results so far</a:t>
            </a:r>
            <a:r>
              <a:rPr lang="pl-PL" dirty="0"/>
              <a:t>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43977" y="1451702"/>
            <a:ext cx="503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heavier actinides with Z&gt;98  live to short that one could perform target with them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9090866" y="4461616"/>
            <a:ext cx="243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Produced nuclei lies belong to the far “island of stability” of </a:t>
            </a:r>
            <a:r>
              <a:rPr lang="en-US" dirty="0" err="1"/>
              <a:t>superheavy</a:t>
            </a:r>
            <a:r>
              <a:rPr lang="en-US" dirty="0"/>
              <a:t> elements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14" name="Prostokąt 13"/>
          <p:cNvSpPr/>
          <p:nvPr/>
        </p:nvSpPr>
        <p:spPr>
          <a:xfrm>
            <a:off x="272597" y="2841551"/>
            <a:ext cx="503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produce more &amp; more  heavier nuclei the mass and charge of projectile should be increased but it pulls an increase of the Coulomb repulsion what drastically reduces the cross sections</a:t>
            </a:r>
            <a:r>
              <a:rPr lang="pl-PL" dirty="0"/>
              <a:t>.</a:t>
            </a:r>
            <a:r>
              <a:rPr lang="en-US" dirty="0"/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409965" y="2235657"/>
            <a:ext cx="1779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There is no link between cold  &amp; hot scenarios. </a:t>
            </a:r>
          </a:p>
        </p:txBody>
      </p:sp>
      <p:sp>
        <p:nvSpPr>
          <p:cNvPr id="17" name="Prostokąt 16"/>
          <p:cNvSpPr/>
          <p:nvPr/>
        </p:nvSpPr>
        <p:spPr>
          <a:xfrm rot="19302074">
            <a:off x="3235241" y="4462233"/>
            <a:ext cx="50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all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superheavy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(SH) isotopes 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118 have been produced yet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935472" y="651793"/>
            <a:ext cx="2179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1232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6974" y="182562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l-PL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task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pl-PL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identify optimal projectile-target combinations and predict the ideal entrance channel bombarding energy, maximizing production cross sections in specific exit channels.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6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69" y="0"/>
            <a:ext cx="8073564" cy="2121990"/>
          </a:xfrm>
          <a:prstGeom prst="rect">
            <a:avLst/>
          </a:prstGeom>
        </p:spPr>
      </p:pic>
      <p:graphicFrame>
        <p:nvGraphicFramePr>
          <p:cNvPr id="3" name="Symbol zastępczy zawartośc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06563"/>
              </p:ext>
            </p:extLst>
          </p:nvPr>
        </p:nvGraphicFramePr>
        <p:xfrm>
          <a:off x="284630" y="2121990"/>
          <a:ext cx="9552303" cy="107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Równanie" r:id="rId4" imgW="3809880" imgH="431640" progId="Equation.3">
                  <p:embed/>
                </p:oleObj>
              </mc:Choice>
              <mc:Fallback>
                <p:oleObj name="Równanie" r:id="rId4" imgW="3809880" imgH="431640" progId="Equation.3">
                  <p:embed/>
                  <p:pic>
                    <p:nvPicPr>
                      <p:cNvPr id="3" name="Symbol zastępczy zawartości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0" y="2121990"/>
                        <a:ext cx="9552303" cy="1077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29582" y="3008798"/>
            <a:ext cx="11098623" cy="333461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836933" y="6486323"/>
            <a:ext cx="21082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350" u="sng" dirty="0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Fig from Jurij </a:t>
            </a:r>
            <a:r>
              <a:rPr lang="pl-PL" sz="1350" u="sng" dirty="0" err="1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Oganiesian</a:t>
            </a:r>
            <a:endParaRPr lang="pl-PL" sz="1350" u="sng" dirty="0">
              <a:solidFill>
                <a:srgbClr val="1A0DAB"/>
              </a:solidFill>
              <a:latin typeface="arial" panose="020B0604020202020204" pitchFamily="34" charset="0"/>
              <a:hlinkClick r:id="rId7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500156" y="137359"/>
            <a:ext cx="20353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350" u="sng" dirty="0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Fig from </a:t>
            </a:r>
            <a:r>
              <a:rPr lang="pl-PL" sz="1350" u="sng" dirty="0" err="1">
                <a:hlinkClick r:id="rId8"/>
              </a:rPr>
              <a:t>Valeri</a:t>
            </a:r>
            <a:r>
              <a:rPr lang="pl-PL" sz="1350" u="sng" dirty="0">
                <a:hlinkClick r:id="rId8"/>
              </a:rPr>
              <a:t> </a:t>
            </a:r>
            <a:r>
              <a:rPr lang="pl-PL" sz="1350" u="sng" dirty="0" err="1">
                <a:hlinkClick r:id="rId8"/>
              </a:rPr>
              <a:t>Zagrebaev</a:t>
            </a:r>
            <a:endParaRPr lang="pl-PL" sz="1350" u="sng" dirty="0">
              <a:hlinkClick r:id="rId8"/>
            </a:endParaRPr>
          </a:p>
          <a:p>
            <a:endParaRPr lang="pl-PL" sz="1350" u="sng" dirty="0">
              <a:solidFill>
                <a:srgbClr val="1A0DAB"/>
              </a:solidFill>
              <a:latin typeface="arial" panose="020B060402020202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9373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6680133" y="305397"/>
            <a:ext cx="2063817" cy="70522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 hangingPunct="0"/>
            <a:endParaRPr lang="pl-PL" sz="270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Arial"/>
            </a:endParaRPr>
          </a:p>
        </p:txBody>
      </p:sp>
      <p:graphicFrame>
        <p:nvGraphicFramePr>
          <p:cNvPr id="2" name="Symbol zastępczy zawartośc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04059"/>
              </p:ext>
            </p:extLst>
          </p:nvPr>
        </p:nvGraphicFramePr>
        <p:xfrm>
          <a:off x="226721" y="19343"/>
          <a:ext cx="11325731" cy="12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Równanie" r:id="rId3" imgW="3809880" imgH="431640" progId="Equation.3">
                  <p:embed/>
                </p:oleObj>
              </mc:Choice>
              <mc:Fallback>
                <p:oleObj name="Równanie" r:id="rId3" imgW="3809880" imgH="431640" progId="Equation.3">
                  <p:embed/>
                  <p:pic>
                    <p:nvPicPr>
                      <p:cNvPr id="2" name="Symbol zastępczy zawartości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21" y="19343"/>
                        <a:ext cx="11325731" cy="1277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902939" y="1471824"/>
            <a:ext cx="10341838" cy="42165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/>
            <a:r>
              <a:rPr lang="en-US" sz="2400" dirty="0">
                <a:ln w="0"/>
              </a:rPr>
              <a:t>Basic assumption</a:t>
            </a:r>
            <a:r>
              <a:rPr lang="pl-PL" sz="2400" dirty="0">
                <a:ln w="0"/>
              </a:rPr>
              <a:t>s</a:t>
            </a:r>
            <a:r>
              <a:rPr lang="en-US" sz="2400" dirty="0">
                <a:ln w="0"/>
              </a:rPr>
              <a:t>:</a:t>
            </a:r>
            <a:r>
              <a:rPr lang="pl-PL" sz="2400" dirty="0">
                <a:ln w="0"/>
              </a:rPr>
              <a:t> </a:t>
            </a:r>
          </a:p>
          <a:p>
            <a:pPr marL="60959" marR="60959" defTabSz="1371600"/>
            <a:endParaRPr lang="pl-PL" sz="2400" dirty="0">
              <a:ln w="0"/>
            </a:endParaRPr>
          </a:p>
          <a:p>
            <a:pPr marL="318134" marR="60959" indent="-257175" defTabSz="13716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</a:rPr>
              <a:t>After the capture stage, </a:t>
            </a:r>
            <a:r>
              <a:rPr lang="en-US" sz="2400" dirty="0">
                <a:ln w="0"/>
                <a:solidFill>
                  <a:srgbClr val="C00000"/>
                </a:solidFill>
              </a:rPr>
              <a:t>the internal mass asymmetrical conditional saddle point</a:t>
            </a:r>
            <a:r>
              <a:rPr lang="pl-PL" sz="2400" dirty="0">
                <a:ln w="0"/>
                <a:solidFill>
                  <a:srgbClr val="C00000"/>
                </a:solidFill>
              </a:rPr>
              <a:t> </a:t>
            </a:r>
            <a:r>
              <a:rPr lang="pl-PL" sz="2400" dirty="0">
                <a:ln w="0"/>
              </a:rPr>
              <a:t>- </a:t>
            </a:r>
            <a:r>
              <a:rPr lang="en-US" sz="2400" dirty="0">
                <a:ln w="0"/>
              </a:rPr>
              <a:t>the fusion barrier </a:t>
            </a:r>
            <a:r>
              <a:rPr lang="pl-PL" sz="2400" dirty="0">
                <a:ln w="0"/>
              </a:rPr>
              <a:t>- </a:t>
            </a:r>
            <a:r>
              <a:rPr lang="en-US" sz="2400" dirty="0">
                <a:ln w="0"/>
              </a:rPr>
              <a:t>must be overcome by the system.</a:t>
            </a:r>
            <a:endParaRPr lang="pl-PL" sz="2400" dirty="0">
              <a:ln w="0"/>
            </a:endParaRPr>
          </a:p>
          <a:p>
            <a:pPr marL="318134" marR="60959" indent="-257175" defTabSz="1371600">
              <a:buFont typeface="Wingdings" panose="05000000000000000000" pitchFamily="2" charset="2"/>
              <a:buChar char="Ø"/>
            </a:pPr>
            <a:endParaRPr lang="pl-PL" sz="2400" dirty="0">
              <a:ln w="0"/>
            </a:endParaRPr>
          </a:p>
          <a:p>
            <a:pPr marL="318134" marR="60959" indent="-257175" defTabSz="13716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</a:rPr>
              <a:t>The </a:t>
            </a:r>
            <a:r>
              <a:rPr lang="en-US" sz="2400" dirty="0">
                <a:ln w="0"/>
                <a:solidFill>
                  <a:srgbClr val="C00000"/>
                </a:solidFill>
              </a:rPr>
              <a:t>stochastic nature of the fusion process </a:t>
            </a:r>
            <a:r>
              <a:rPr lang="en-US" sz="2400" dirty="0">
                <a:ln w="0"/>
              </a:rPr>
              <a:t>is accompanied by </a:t>
            </a:r>
            <a:r>
              <a:rPr lang="en-US" sz="2400" dirty="0">
                <a:ln w="0"/>
                <a:solidFill>
                  <a:srgbClr val="C00000"/>
                </a:solidFill>
              </a:rPr>
              <a:t>dissipation of energy and angular momentum</a:t>
            </a:r>
            <a:r>
              <a:rPr lang="en-US" sz="2400" dirty="0">
                <a:ln w="0"/>
              </a:rPr>
              <a:t>. </a:t>
            </a:r>
            <a:endParaRPr lang="pl-PL" sz="2400" dirty="0">
              <a:ln w="0"/>
            </a:endParaRPr>
          </a:p>
          <a:p>
            <a:pPr marL="318134" marR="60959" indent="-257175" defTabSz="1371600">
              <a:buFont typeface="Wingdings" panose="05000000000000000000" pitchFamily="2" charset="2"/>
              <a:buChar char="Ø"/>
            </a:pPr>
            <a:endParaRPr lang="pl-PL" sz="2400" dirty="0">
              <a:ln w="0"/>
            </a:endParaRPr>
          </a:p>
          <a:p>
            <a:pPr marL="318134" marR="60959" indent="-257175" defTabSz="13716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</a:rPr>
              <a:t>All nucleons are transformed from projectile to the target by a </a:t>
            </a:r>
            <a:r>
              <a:rPr lang="en-US" sz="2400" dirty="0">
                <a:ln w="0"/>
                <a:solidFill>
                  <a:srgbClr val="C00000"/>
                </a:solidFill>
              </a:rPr>
              <a:t>diffusion</a:t>
            </a:r>
            <a:r>
              <a:rPr lang="pl-PL" sz="2400" dirty="0">
                <a:ln w="0"/>
                <a:solidFill>
                  <a:srgbClr val="C00000"/>
                </a:solidFill>
              </a:rPr>
              <a:t> </a:t>
            </a:r>
            <a:r>
              <a:rPr lang="en-US" sz="2400" dirty="0">
                <a:ln w="0"/>
                <a:solidFill>
                  <a:srgbClr val="C00000"/>
                </a:solidFill>
              </a:rPr>
              <a:t>process</a:t>
            </a:r>
            <a:r>
              <a:rPr lang="pl-PL" sz="2400" dirty="0">
                <a:ln w="0"/>
              </a:rPr>
              <a:t>.</a:t>
            </a:r>
            <a:r>
              <a:rPr lang="en-US" sz="2400" dirty="0">
                <a:ln w="0"/>
              </a:rPr>
              <a:t> </a:t>
            </a:r>
            <a:endParaRPr lang="pl-PL" sz="2400" dirty="0">
              <a:ln w="0"/>
            </a:endParaRPr>
          </a:p>
          <a:p>
            <a:pPr marL="60959" marR="60959" defTabSz="1371600" hangingPunct="0"/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>
                <a:solidFill>
                  <a:srgbClr val="000000"/>
                </a:solidFill>
              </a:uFill>
              <a:sym typeface="Arial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80133" y="5720727"/>
            <a:ext cx="5047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9" marR="60959" algn="ctr" defTabSz="1371600"/>
            <a:r>
              <a:rPr lang="en-US" sz="2000" b="1" dirty="0">
                <a:ln w="0"/>
              </a:rPr>
              <a:t>D</a:t>
            </a:r>
            <a:r>
              <a:rPr lang="pl-PL" sz="2000" b="1" dirty="0">
                <a:ln w="0"/>
              </a:rPr>
              <a:t>i - </a:t>
            </a:r>
            <a:r>
              <a:rPr lang="en-US" sz="2000" b="1" dirty="0">
                <a:ln w="0"/>
              </a:rPr>
              <a:t>N</a:t>
            </a:r>
            <a:r>
              <a:rPr lang="pl-PL" sz="2000" b="1" dirty="0" err="1">
                <a:ln w="0"/>
              </a:rPr>
              <a:t>uclear</a:t>
            </a:r>
            <a:r>
              <a:rPr lang="pl-PL" sz="2000" b="1" dirty="0">
                <a:ln w="0"/>
              </a:rPr>
              <a:t> - </a:t>
            </a:r>
            <a:r>
              <a:rPr lang="en-US" sz="2000" b="1" dirty="0">
                <a:ln w="0"/>
              </a:rPr>
              <a:t>S</a:t>
            </a:r>
            <a:r>
              <a:rPr lang="pl-PL" sz="2000" b="1" dirty="0" err="1">
                <a:ln w="0"/>
              </a:rPr>
              <a:t>ystem</a:t>
            </a:r>
            <a:r>
              <a:rPr lang="pl-PL" sz="2000" b="1" dirty="0">
                <a:ln w="0"/>
              </a:rPr>
              <a:t> - </a:t>
            </a:r>
            <a:r>
              <a:rPr lang="en-US" sz="2000" b="1" dirty="0">
                <a:ln w="0"/>
              </a:rPr>
              <a:t>master equation</a:t>
            </a:r>
            <a:endParaRPr lang="pl-PL" sz="2000" b="1" dirty="0">
              <a:ln w="0"/>
            </a:endParaRPr>
          </a:p>
          <a:p>
            <a:pPr marL="60959" marR="60959" defTabSz="1371600"/>
            <a:r>
              <a:rPr lang="pl-PL" sz="2000" dirty="0"/>
              <a:t>G.G. Adamian, N.V. </a:t>
            </a:r>
            <a:r>
              <a:rPr lang="pl-PL" sz="2000" dirty="0" err="1"/>
              <a:t>Antonenko</a:t>
            </a:r>
            <a:r>
              <a:rPr lang="pl-PL" sz="2000" dirty="0"/>
              <a:t>, </a:t>
            </a:r>
            <a:r>
              <a:rPr lang="pl-PL" sz="2000" dirty="0" err="1"/>
              <a:t>Eur</a:t>
            </a:r>
            <a:r>
              <a:rPr lang="pl-PL" sz="2000" dirty="0"/>
              <a:t>. </a:t>
            </a:r>
            <a:r>
              <a:rPr lang="pl-PL" sz="2000" dirty="0" err="1"/>
              <a:t>Phys</a:t>
            </a:r>
            <a:r>
              <a:rPr lang="pl-PL" sz="2000" dirty="0"/>
              <a:t>. J. A (2022).</a:t>
            </a:r>
            <a:r>
              <a:rPr lang="en-US" sz="2000" dirty="0">
                <a:ln w="0"/>
              </a:rPr>
              <a:t> </a:t>
            </a:r>
            <a:r>
              <a:rPr lang="pl-PL" sz="2000" dirty="0">
                <a:ln w="0"/>
              </a:rPr>
              <a:t>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3885" y="5632585"/>
            <a:ext cx="5375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9" marR="60959" algn="just" defTabSz="1371600"/>
            <a:r>
              <a:rPr lang="pl-PL" sz="2000" b="1" dirty="0">
                <a:ln w="0"/>
              </a:rPr>
              <a:t>Fusion - By - </a:t>
            </a:r>
            <a:r>
              <a:rPr lang="pl-PL" sz="2000" b="1" dirty="0" err="1">
                <a:ln w="0"/>
              </a:rPr>
              <a:t>Diffusion</a:t>
            </a:r>
            <a:r>
              <a:rPr lang="en-US" sz="2000" b="1" dirty="0">
                <a:ln w="0"/>
              </a:rPr>
              <a:t> </a:t>
            </a:r>
            <a:r>
              <a:rPr lang="pl-PL" sz="2000" b="1" dirty="0">
                <a:ln w="0"/>
              </a:rPr>
              <a:t>-</a:t>
            </a:r>
            <a:r>
              <a:rPr lang="en-US" sz="2000" b="1" dirty="0">
                <a:ln w="0"/>
              </a:rPr>
              <a:t> </a:t>
            </a:r>
            <a:r>
              <a:rPr lang="pl-PL" sz="2000" b="1" dirty="0">
                <a:ln w="0"/>
              </a:rPr>
              <a:t>Smoluchowski </a:t>
            </a:r>
            <a:r>
              <a:rPr lang="pl-PL" sz="2000" b="1" dirty="0" err="1">
                <a:ln w="0"/>
              </a:rPr>
              <a:t>equation</a:t>
            </a:r>
            <a:endParaRPr lang="pl-PL" sz="2000" b="1" dirty="0">
              <a:ln w="0"/>
            </a:endParaRPr>
          </a:p>
          <a:p>
            <a:pPr algn="just"/>
            <a:r>
              <a:rPr lang="en-US" sz="2000" dirty="0"/>
              <a:t>W. J. </a:t>
            </a:r>
            <a:r>
              <a:rPr lang="en-US" sz="2000" dirty="0" err="1"/>
              <a:t>Świątecki</a:t>
            </a:r>
            <a:r>
              <a:rPr lang="en-US" sz="2000" dirty="0"/>
              <a:t>, K. </a:t>
            </a:r>
            <a:r>
              <a:rPr lang="en-US" sz="2000" dirty="0" err="1"/>
              <a:t>Siwek-Wilczyńska</a:t>
            </a:r>
            <a:r>
              <a:rPr lang="en-US" sz="2000" dirty="0"/>
              <a:t>, and J. </a:t>
            </a:r>
            <a:r>
              <a:rPr lang="en-US" sz="2000" dirty="0" err="1" smtClean="0"/>
              <a:t>Wilczyński</a:t>
            </a:r>
            <a:r>
              <a:rPr lang="pl-PL" sz="2000" dirty="0" smtClean="0"/>
              <a:t>, </a:t>
            </a:r>
            <a:r>
              <a:rPr lang="en-US" sz="2000" dirty="0" smtClean="0"/>
              <a:t>Phys</a:t>
            </a:r>
            <a:r>
              <a:rPr lang="en-US" sz="2000" dirty="0"/>
              <a:t>. Rev. C </a:t>
            </a:r>
            <a:r>
              <a:rPr lang="en-US" sz="2000" b="1" dirty="0"/>
              <a:t>71</a:t>
            </a:r>
            <a:r>
              <a:rPr lang="en-US" sz="2000" dirty="0"/>
              <a:t>, 014602 </a:t>
            </a:r>
            <a:r>
              <a:rPr lang="pl-PL" sz="2000" dirty="0"/>
              <a:t>(</a:t>
            </a:r>
            <a:r>
              <a:rPr lang="en-US" sz="2000" dirty="0"/>
              <a:t>2005</a:t>
            </a:r>
            <a:r>
              <a:rPr lang="pl-PL" sz="2000" dirty="0"/>
              <a:t>).</a:t>
            </a:r>
            <a:endParaRPr lang="en-US" sz="2000" dirty="0"/>
          </a:p>
          <a:p>
            <a:pPr marL="60959" marR="60959" defTabSz="1371600"/>
            <a:r>
              <a:rPr lang="pl-PL" sz="2000" dirty="0">
                <a:ln w="0"/>
              </a:rPr>
              <a:t> </a:t>
            </a:r>
          </a:p>
        </p:txBody>
      </p:sp>
      <p:sp>
        <p:nvSpPr>
          <p:cNvPr id="6" name="Strzałka w dół 5"/>
          <p:cNvSpPr/>
          <p:nvPr/>
        </p:nvSpPr>
        <p:spPr>
          <a:xfrm rot="3284208">
            <a:off x="3019281" y="4846349"/>
            <a:ext cx="458456" cy="847463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 hangingPunct="0"/>
            <a:endParaRPr lang="pl-PL" sz="270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Arial"/>
            </a:endParaRPr>
          </a:p>
        </p:txBody>
      </p:sp>
      <p:sp>
        <p:nvSpPr>
          <p:cNvPr id="7" name="Strzałka w dół 6"/>
          <p:cNvSpPr/>
          <p:nvPr/>
        </p:nvSpPr>
        <p:spPr>
          <a:xfrm rot="18843210">
            <a:off x="7420321" y="4714971"/>
            <a:ext cx="412506" cy="1024885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 hangingPunct="0"/>
            <a:endParaRPr lang="pl-PL" sz="270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5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8691528" y="409074"/>
            <a:ext cx="2140096" cy="54880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 hangingPunct="0"/>
            <a:endParaRPr lang="pl-PL" sz="270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Arial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78" y="1599591"/>
            <a:ext cx="3232254" cy="694784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5791321" y="1640347"/>
            <a:ext cx="1183105" cy="544518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 hangingPunct="0"/>
            <a:endParaRPr lang="pl-PL" sz="270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Arial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2" y="2530199"/>
            <a:ext cx="10777075" cy="4327801"/>
          </a:xfrm>
          <a:prstGeom prst="rect">
            <a:avLst/>
          </a:prstGeom>
        </p:spPr>
      </p:pic>
      <p:graphicFrame>
        <p:nvGraphicFramePr>
          <p:cNvPr id="8" name="Symbol zastępczy zawartośc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96446"/>
              </p:ext>
            </p:extLst>
          </p:nvPr>
        </p:nvGraphicFramePr>
        <p:xfrm>
          <a:off x="908931" y="168709"/>
          <a:ext cx="9922693" cy="111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Równanie" r:id="rId5" imgW="3809880" imgH="431640" progId="Equation.3">
                  <p:embed/>
                </p:oleObj>
              </mc:Choice>
              <mc:Fallback>
                <p:oleObj name="Równanie" r:id="rId5" imgW="3809880" imgH="431640" progId="Equation.3">
                  <p:embed/>
                  <p:pic>
                    <p:nvPicPr>
                      <p:cNvPr id="8" name="Symbol zastępczy zawartości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931" y="168709"/>
                        <a:ext cx="9922693" cy="111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523624"/>
            <a:ext cx="4167579" cy="73674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636687" y="1224745"/>
            <a:ext cx="2122166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marL="60959" marR="60959" defTabSz="1371600" hangingPunct="0"/>
            <a:r>
              <a:rPr lang="pl-P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U&gt;</a:t>
            </a:r>
            <a:r>
              <a:rPr lang="pl-PL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Bn</a:t>
            </a:r>
            <a:r>
              <a:rPr lang="pl-P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&gt;</a:t>
            </a:r>
            <a:r>
              <a:rPr lang="pl-PL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Bf</a:t>
            </a:r>
            <a:r>
              <a:rPr lang="pl-PL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&gt;T</a:t>
            </a:r>
          </a:p>
        </p:txBody>
      </p:sp>
    </p:spTree>
    <p:extLst>
      <p:ext uri="{BB962C8B-B14F-4D97-AF65-F5344CB8AC3E}">
        <p14:creationId xmlns:p14="http://schemas.microsoft.com/office/powerpoint/2010/main" val="16793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91" y="36470"/>
            <a:ext cx="8196061" cy="2919385"/>
          </a:xfrm>
          <a:prstGeom prst="rect">
            <a:avLst/>
          </a:prstGeom>
        </p:spPr>
      </p:pic>
      <p:graphicFrame>
        <p:nvGraphicFramePr>
          <p:cNvPr id="4" name="Symbol zastępczy zawartośc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15353"/>
              </p:ext>
            </p:extLst>
          </p:nvPr>
        </p:nvGraphicFramePr>
        <p:xfrm>
          <a:off x="2329856" y="3386267"/>
          <a:ext cx="4417066" cy="48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Równanie" r:id="rId4" imgW="2197080" imgH="241200" progId="Equation.3">
                  <p:embed/>
                </p:oleObj>
              </mc:Choice>
              <mc:Fallback>
                <p:oleObj name="Równanie" r:id="rId4" imgW="2197080" imgH="241200" progId="Equation.3">
                  <p:embed/>
                  <p:pic>
                    <p:nvPicPr>
                      <p:cNvPr id="4" name="Symbol zastępczy zawartości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856" y="3386267"/>
                        <a:ext cx="4417066" cy="48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19462"/>
              </p:ext>
            </p:extLst>
          </p:nvPr>
        </p:nvGraphicFramePr>
        <p:xfrm>
          <a:off x="2329854" y="3828367"/>
          <a:ext cx="4384606" cy="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Równanie" r:id="rId6" imgW="2234880" imgH="241200" progId="Equation.3">
                  <p:embed/>
                </p:oleObj>
              </mc:Choice>
              <mc:Fallback>
                <p:oleObj name="Równanie" r:id="rId6" imgW="2234880" imgH="241200" progId="Equation.3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854" y="3828367"/>
                        <a:ext cx="4384606" cy="47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80523"/>
              </p:ext>
            </p:extLst>
          </p:nvPr>
        </p:nvGraphicFramePr>
        <p:xfrm>
          <a:off x="2329853" y="4274781"/>
          <a:ext cx="5111695" cy="46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Równanie" r:id="rId8" imgW="2654280" imgH="241200" progId="Equation.3">
                  <p:embed/>
                </p:oleObj>
              </mc:Choice>
              <mc:Fallback>
                <p:oleObj name="Równanie" r:id="rId8" imgW="2654280" imgH="24120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853" y="4274781"/>
                        <a:ext cx="5111695" cy="463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1901952" y="5548639"/>
            <a:ext cx="1151691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+mj-lt"/>
              </a:rPr>
              <a:t>I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Muntian</a:t>
            </a:r>
            <a:r>
              <a:rPr lang="en-US" sz="1600" dirty="0">
                <a:latin typeface="+mj-lt"/>
              </a:rPr>
              <a:t>,  Z. Patyk and A. </a:t>
            </a:r>
            <a:r>
              <a:rPr lang="pl-PL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Sobiczewski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Acta</a:t>
            </a:r>
            <a:r>
              <a:rPr lang="en-US" sz="1600" dirty="0">
                <a:latin typeface="+mj-lt"/>
              </a:rPr>
              <a:t> Phys. Pol. B  32, 691 (2001).</a:t>
            </a:r>
          </a:p>
          <a:p>
            <a:pPr lvl="0">
              <a:defRPr/>
            </a:pPr>
            <a:r>
              <a:rPr lang="en-US" sz="1600" dirty="0">
                <a:latin typeface="+mj-lt"/>
              </a:rPr>
              <a:t>H. J. </a:t>
            </a:r>
            <a:r>
              <a:rPr lang="en-US" sz="1600" dirty="0" err="1">
                <a:latin typeface="+mj-lt"/>
              </a:rPr>
              <a:t>Krappe</a:t>
            </a:r>
            <a:r>
              <a:rPr lang="en-US" sz="1600" dirty="0">
                <a:latin typeface="+mj-lt"/>
              </a:rPr>
              <a:t>, J. R. Nix and A. J. </a:t>
            </a:r>
            <a:r>
              <a:rPr lang="en-US" sz="1600" dirty="0" err="1">
                <a:latin typeface="+mj-lt"/>
              </a:rPr>
              <a:t>Sierk</a:t>
            </a:r>
            <a:r>
              <a:rPr lang="en-US" sz="1600" dirty="0">
                <a:latin typeface="+mj-lt"/>
              </a:rPr>
              <a:t>,  Phys. Rev. C20, 992 (1979).</a:t>
            </a:r>
            <a:endParaRPr lang="pl-PL" sz="1600" dirty="0">
              <a:latin typeface="+mj-lt"/>
            </a:endParaRPr>
          </a:p>
          <a:p>
            <a:pPr>
              <a:defRPr/>
            </a:pPr>
            <a:r>
              <a:rPr lang="en-US" sz="1600" dirty="0">
                <a:latin typeface="+mj-lt"/>
              </a:rPr>
              <a:t>S. </a:t>
            </a:r>
            <a:r>
              <a:rPr lang="en-US" sz="1600" dirty="0" err="1">
                <a:latin typeface="+mj-lt"/>
              </a:rPr>
              <a:t>Cwiok</a:t>
            </a:r>
            <a:r>
              <a:rPr lang="en-US" sz="1600" dirty="0">
                <a:latin typeface="+mj-lt"/>
              </a:rPr>
              <a:t>, J. Dudek, W</a:t>
            </a:r>
            <a:r>
              <a:rPr lang="pl-PL" sz="1600" dirty="0">
                <a:latin typeface="+mj-lt"/>
              </a:rPr>
              <a:t>. N</a:t>
            </a:r>
            <a:r>
              <a:rPr lang="en-US" sz="1600" dirty="0" err="1">
                <a:latin typeface="+mj-lt"/>
              </a:rPr>
              <a:t>azarewicz</a:t>
            </a:r>
            <a:r>
              <a:rPr lang="en-US" sz="1600" dirty="0">
                <a:latin typeface="+mj-lt"/>
              </a:rPr>
              <a:t>, J. Skalski and T. Werner, </a:t>
            </a:r>
            <a:r>
              <a:rPr lang="en-US" sz="1600" dirty="0" err="1">
                <a:latin typeface="+mj-lt"/>
              </a:rPr>
              <a:t>Comput</a:t>
            </a:r>
            <a:r>
              <a:rPr lang="en-US" sz="1600" dirty="0">
                <a:latin typeface="+mj-lt"/>
              </a:rPr>
              <a:t>. Phys. </a:t>
            </a:r>
            <a:r>
              <a:rPr lang="en-US" sz="1600" dirty="0" err="1">
                <a:latin typeface="+mj-lt"/>
              </a:rPr>
              <a:t>Commun</a:t>
            </a:r>
            <a:r>
              <a:rPr lang="en-US" sz="1600" dirty="0">
                <a:latin typeface="+mj-lt"/>
              </a:rPr>
              <a:t>.  46, 379 (1987).</a:t>
            </a:r>
          </a:p>
          <a:p>
            <a:pPr lvl="0">
              <a:defRPr/>
            </a:pPr>
            <a:endParaRPr lang="en-US" sz="1350" dirty="0"/>
          </a:p>
        </p:txBody>
      </p:sp>
      <p:grpSp>
        <p:nvGrpSpPr>
          <p:cNvPr id="9" name="Grupa 8"/>
          <p:cNvGrpSpPr/>
          <p:nvPr/>
        </p:nvGrpSpPr>
        <p:grpSpPr>
          <a:xfrm rot="5400000">
            <a:off x="9073494" y="3140140"/>
            <a:ext cx="4278145" cy="577719"/>
            <a:chOff x="0" y="0"/>
            <a:chExt cx="12271196" cy="1141920"/>
          </a:xfrm>
        </p:grpSpPr>
        <p:sp>
          <p:nvSpPr>
            <p:cNvPr id="10" name="Prostokąt zaokrąglony 9"/>
            <p:cNvSpPr/>
            <p:nvPr/>
          </p:nvSpPr>
          <p:spPr>
            <a:xfrm>
              <a:off x="0" y="0"/>
              <a:ext cx="12271196" cy="11419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1" name="pole tekstowe 10"/>
            <p:cNvSpPr txBox="1"/>
            <p:nvPr/>
          </p:nvSpPr>
          <p:spPr>
            <a:xfrm>
              <a:off x="55747" y="55745"/>
              <a:ext cx="12159709" cy="988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defTabSz="8667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950" dirty="0"/>
                <a:t>       </a:t>
              </a:r>
              <a:r>
                <a:rPr lang="pl-PL" sz="1950" dirty="0" err="1"/>
                <a:t>Microscopic-macroscopic</a:t>
              </a:r>
              <a:r>
                <a:rPr lang="pl-PL" sz="1950" dirty="0"/>
                <a:t> </a:t>
              </a:r>
              <a:r>
                <a:rPr lang="pl-PL" sz="1950" dirty="0" err="1"/>
                <a:t>method</a:t>
              </a:r>
              <a:endParaRPr lang="pl-PL" sz="19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3567507" y="4833447"/>
                <a:ext cx="5692583" cy="492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</a:t>
                </a:r>
                <a:r>
                  <a:rPr lang="el-GR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pl-PL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ϕ</a:t>
                </a:r>
                <a:r>
                  <a:rPr lang="pl-PL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l-PL" sz="21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pl-PL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100" i="1">
                            <a:latin typeface="Cambria Math" panose="02040503050406030204" pitchFamily="18" charset="0"/>
                          </a:rPr>
                          <m:t>1+</m:t>
                        </m:r>
                        <m:nary>
                          <m:naryPr>
                            <m:chr m:val="∑"/>
                            <m:ctrlPr>
                              <a:rPr lang="pl-PL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l-PL" sz="21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pl-PL" sz="21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l-PL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pl-PL" sz="21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l-GR" sz="21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pl-PL" sz="2100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pl-PL" sz="21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  <m:sup>
                                <m:r>
                                  <a:rPr lang="pl-PL" sz="21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21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l-PL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1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l-PL" sz="21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l-GR" sz="21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1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pl-PL" sz="21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l-GR" sz="21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pl-PL" sz="21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l-GR" sz="21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θ</m:t>
                                </m:r>
                                <m:r>
                                  <m:rPr>
                                    <m:nor/>
                                  </m:rPr>
                                  <a:rPr lang="pl-PL" sz="21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sz="21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ϕ</m:t>
                                </m:r>
                                <m:r>
                                  <m:rPr>
                                    <m:nor/>
                                  </m:rPr>
                                  <a:rPr lang="pl-PL" sz="21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pl-PL" sz="21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507" y="4833447"/>
                <a:ext cx="5692583" cy="492058"/>
              </a:xfrm>
              <a:prstGeom prst="rect">
                <a:avLst/>
              </a:prstGeom>
              <a:blipFill>
                <a:blip r:embed="rId10"/>
                <a:stretch>
                  <a:fillRect l="-1285" t="-96296" b="-1506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ostokąt 2"/>
          <p:cNvSpPr/>
          <p:nvPr/>
        </p:nvSpPr>
        <p:spPr>
          <a:xfrm rot="16200000">
            <a:off x="-1779965" y="3299799"/>
            <a:ext cx="43845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50" dirty="0">
                <a:solidFill>
                  <a:srgbClr val="FF0000"/>
                </a:solidFill>
              </a:rPr>
              <a:t>a</a:t>
            </a:r>
            <a:r>
              <a:rPr lang="en-US" sz="1350" dirty="0" err="1">
                <a:solidFill>
                  <a:srgbClr val="FF0000"/>
                </a:solidFill>
              </a:rPr>
              <a:t>pplication</a:t>
            </a:r>
            <a:r>
              <a:rPr lang="en-US" sz="1350" dirty="0">
                <a:solidFill>
                  <a:srgbClr val="FF0000"/>
                </a:solidFill>
              </a:rPr>
              <a:t> of </a:t>
            </a:r>
            <a:r>
              <a:rPr lang="pl-PL" sz="1350" dirty="0">
                <a:solidFill>
                  <a:srgbClr val="FF0000"/>
                </a:solidFill>
              </a:rPr>
              <a:t>ADNT2021 </a:t>
            </a:r>
            <a:r>
              <a:rPr lang="en-US" sz="1350" dirty="0">
                <a:solidFill>
                  <a:srgbClr val="FF0000"/>
                </a:solidFill>
              </a:rPr>
              <a:t>tables to estimate the chances</a:t>
            </a:r>
            <a:r>
              <a:rPr lang="pl-PL" sz="1350" dirty="0">
                <a:solidFill>
                  <a:srgbClr val="FF0000"/>
                </a:solidFill>
              </a:rPr>
              <a:t> </a:t>
            </a:r>
            <a:r>
              <a:rPr lang="en-US" sz="1350" dirty="0">
                <a:solidFill>
                  <a:srgbClr val="FF0000"/>
                </a:solidFill>
              </a:rPr>
              <a:t>of producing new elements</a:t>
            </a:r>
            <a:endParaRPr lang="pl-PL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1187</Words>
  <Application>Microsoft Office PowerPoint</Application>
  <PresentationFormat>Panoramiczny</PresentationFormat>
  <Paragraphs>102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Cambria Math</vt:lpstr>
      <vt:lpstr>MTMI</vt:lpstr>
      <vt:lpstr>MTSYN</vt:lpstr>
      <vt:lpstr>Raleway</vt:lpstr>
      <vt:lpstr>sharpgrotesque</vt:lpstr>
      <vt:lpstr>Tahoma</vt:lpstr>
      <vt:lpstr>Times New Roman</vt:lpstr>
      <vt:lpstr>Times-Bold</vt:lpstr>
      <vt:lpstr>Times-Italic</vt:lpstr>
      <vt:lpstr>Times-Roman</vt:lpstr>
      <vt:lpstr>Wingdings</vt:lpstr>
      <vt:lpstr>Motyw pakietu Office</vt:lpstr>
      <vt:lpstr>Równanie</vt:lpstr>
      <vt:lpstr> Isthmus connecting mainland and island of stability  of superheavy nuclei </vt:lpstr>
      <vt:lpstr>Prezentacja programu PowerPoint</vt:lpstr>
      <vt:lpstr>Prezentacja programu PowerPoint</vt:lpstr>
      <vt:lpstr>Prezentacja programu PowerPoint</vt:lpstr>
      <vt:lpstr>The task is to identify optimal projectile-target combinations and predict the ideal entrance channel bombarding energy, maximizing production cross sections in specific exit channels. </vt:lpstr>
      <vt:lpstr>Prezentacja programu PowerPoint</vt:lpstr>
      <vt:lpstr>Prezentacja programu PowerPoint</vt:lpstr>
      <vt:lpstr>Prezentacja programu PowerPoint</vt:lpstr>
      <vt:lpstr>Prezentacja programu PowerPoint</vt:lpstr>
      <vt:lpstr>SH masses (g.s.) for 1305 nuclei (including odd &amp; odd-odd systems) </vt:lpstr>
      <vt:lpstr>Search for Saddles</vt:lpstr>
      <vt:lpstr>Search for Saddles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Narodowe Centrum Badań Jądrowych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 Michał</dc:creator>
  <cp:lastModifiedBy>Kowal Michał</cp:lastModifiedBy>
  <cp:revision>53</cp:revision>
  <dcterms:created xsi:type="dcterms:W3CDTF">2023-09-05T17:56:24Z</dcterms:created>
  <dcterms:modified xsi:type="dcterms:W3CDTF">2023-09-26T10:56:38Z</dcterms:modified>
</cp:coreProperties>
</file>