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9"/>
  </p:notesMasterIdLst>
  <p:sldIdLst>
    <p:sldId id="260" r:id="rId2"/>
    <p:sldId id="432" r:id="rId3"/>
    <p:sldId id="435" r:id="rId4"/>
    <p:sldId id="436" r:id="rId5"/>
    <p:sldId id="420" r:id="rId6"/>
    <p:sldId id="415" r:id="rId7"/>
    <p:sldId id="426" r:id="rId8"/>
    <p:sldId id="418" r:id="rId9"/>
    <p:sldId id="381" r:id="rId10"/>
    <p:sldId id="429" r:id="rId11"/>
    <p:sldId id="425" r:id="rId12"/>
    <p:sldId id="297" r:id="rId13"/>
    <p:sldId id="385" r:id="rId14"/>
    <p:sldId id="389" r:id="rId15"/>
    <p:sldId id="278" r:id="rId16"/>
    <p:sldId id="394" r:id="rId17"/>
    <p:sldId id="400" r:id="rId18"/>
    <p:sldId id="402" r:id="rId19"/>
    <p:sldId id="398" r:id="rId20"/>
    <p:sldId id="396" r:id="rId21"/>
    <p:sldId id="290" r:id="rId22"/>
    <p:sldId id="270" r:id="rId23"/>
    <p:sldId id="399" r:id="rId24"/>
    <p:sldId id="380" r:id="rId25"/>
    <p:sldId id="427" r:id="rId26"/>
    <p:sldId id="431" r:id="rId27"/>
    <p:sldId id="438" r:id="rId28"/>
    <p:sldId id="272" r:id="rId29"/>
    <p:sldId id="271" r:id="rId30"/>
    <p:sldId id="403" r:id="rId31"/>
    <p:sldId id="378" r:id="rId32"/>
    <p:sldId id="440" r:id="rId33"/>
    <p:sldId id="441" r:id="rId34"/>
    <p:sldId id="439" r:id="rId35"/>
    <p:sldId id="437" r:id="rId36"/>
    <p:sldId id="395" r:id="rId37"/>
    <p:sldId id="286" r:id="rId38"/>
    <p:sldId id="280" r:id="rId39"/>
    <p:sldId id="279" r:id="rId40"/>
    <p:sldId id="282" r:id="rId41"/>
    <p:sldId id="281" r:id="rId42"/>
    <p:sldId id="312" r:id="rId43"/>
    <p:sldId id="305" r:id="rId44"/>
    <p:sldId id="310" r:id="rId45"/>
    <p:sldId id="379" r:id="rId46"/>
    <p:sldId id="411" r:id="rId47"/>
    <p:sldId id="419" r:id="rId48"/>
    <p:sldId id="404" r:id="rId49"/>
    <p:sldId id="416" r:id="rId50"/>
    <p:sldId id="406" r:id="rId51"/>
    <p:sldId id="410" r:id="rId52"/>
    <p:sldId id="383" r:id="rId53"/>
    <p:sldId id="386" r:id="rId54"/>
    <p:sldId id="387" r:id="rId55"/>
    <p:sldId id="287" r:id="rId56"/>
    <p:sldId id="294" r:id="rId57"/>
    <p:sldId id="434" r:id="rId58"/>
  </p:sldIdLst>
  <p:sldSz cx="9144000" cy="6858000" type="screen4x3"/>
  <p:notesSz cx="9144000" cy="6858000"/>
  <p:defaultTextStyle>
    <a:defPPr>
      <a:defRPr lang="en-US"/>
    </a:defPPr>
    <a:lvl1pPr marL="0" algn="l" defTabSz="408331" rtl="0" eaLnBrk="1" latinLnBrk="0" hangingPunct="1">
      <a:defRPr sz="1600" kern="1200">
        <a:solidFill>
          <a:schemeClr val="tx1"/>
        </a:solidFill>
        <a:latin typeface="+mn-lt"/>
        <a:ea typeface="+mn-ea"/>
        <a:cs typeface="+mn-cs"/>
      </a:defRPr>
    </a:lvl1pPr>
    <a:lvl2pPr marL="408331" algn="l" defTabSz="408331" rtl="0" eaLnBrk="1" latinLnBrk="0" hangingPunct="1">
      <a:defRPr sz="1600" kern="1200">
        <a:solidFill>
          <a:schemeClr val="tx1"/>
        </a:solidFill>
        <a:latin typeface="+mn-lt"/>
        <a:ea typeface="+mn-ea"/>
        <a:cs typeface="+mn-cs"/>
      </a:defRPr>
    </a:lvl2pPr>
    <a:lvl3pPr marL="816661" algn="l" defTabSz="408331" rtl="0" eaLnBrk="1" latinLnBrk="0" hangingPunct="1">
      <a:defRPr sz="1600" kern="1200">
        <a:solidFill>
          <a:schemeClr val="tx1"/>
        </a:solidFill>
        <a:latin typeface="+mn-lt"/>
        <a:ea typeface="+mn-ea"/>
        <a:cs typeface="+mn-cs"/>
      </a:defRPr>
    </a:lvl3pPr>
    <a:lvl4pPr marL="1224993" algn="l" defTabSz="408331" rtl="0" eaLnBrk="1" latinLnBrk="0" hangingPunct="1">
      <a:defRPr sz="1600" kern="1200">
        <a:solidFill>
          <a:schemeClr val="tx1"/>
        </a:solidFill>
        <a:latin typeface="+mn-lt"/>
        <a:ea typeface="+mn-ea"/>
        <a:cs typeface="+mn-cs"/>
      </a:defRPr>
    </a:lvl4pPr>
    <a:lvl5pPr marL="1633323" algn="l" defTabSz="408331" rtl="0" eaLnBrk="1" latinLnBrk="0" hangingPunct="1">
      <a:defRPr sz="1600" kern="1200">
        <a:solidFill>
          <a:schemeClr val="tx1"/>
        </a:solidFill>
        <a:latin typeface="+mn-lt"/>
        <a:ea typeface="+mn-ea"/>
        <a:cs typeface="+mn-cs"/>
      </a:defRPr>
    </a:lvl5pPr>
    <a:lvl6pPr marL="2041654" algn="l" defTabSz="408331" rtl="0" eaLnBrk="1" latinLnBrk="0" hangingPunct="1">
      <a:defRPr sz="1600" kern="1200">
        <a:solidFill>
          <a:schemeClr val="tx1"/>
        </a:solidFill>
        <a:latin typeface="+mn-lt"/>
        <a:ea typeface="+mn-ea"/>
        <a:cs typeface="+mn-cs"/>
      </a:defRPr>
    </a:lvl6pPr>
    <a:lvl7pPr marL="2449984" algn="l" defTabSz="408331" rtl="0" eaLnBrk="1" latinLnBrk="0" hangingPunct="1">
      <a:defRPr sz="1600" kern="1200">
        <a:solidFill>
          <a:schemeClr val="tx1"/>
        </a:solidFill>
        <a:latin typeface="+mn-lt"/>
        <a:ea typeface="+mn-ea"/>
        <a:cs typeface="+mn-cs"/>
      </a:defRPr>
    </a:lvl7pPr>
    <a:lvl8pPr marL="2858316" algn="l" defTabSz="408331" rtl="0" eaLnBrk="1" latinLnBrk="0" hangingPunct="1">
      <a:defRPr sz="1600" kern="1200">
        <a:solidFill>
          <a:schemeClr val="tx1"/>
        </a:solidFill>
        <a:latin typeface="+mn-lt"/>
        <a:ea typeface="+mn-ea"/>
        <a:cs typeface="+mn-cs"/>
      </a:defRPr>
    </a:lvl8pPr>
    <a:lvl9pPr marL="3266646" algn="l" defTabSz="408331" rtl="0" eaLnBrk="1" latinLnBrk="0" hangingPunct="1">
      <a:defRPr sz="16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C2F01D7-572E-D948-A34B-147F8D9850DF}">
          <p14:sldIdLst>
            <p14:sldId id="260"/>
            <p14:sldId id="432"/>
            <p14:sldId id="435"/>
            <p14:sldId id="436"/>
            <p14:sldId id="420"/>
            <p14:sldId id="415"/>
            <p14:sldId id="426"/>
            <p14:sldId id="418"/>
            <p14:sldId id="381"/>
            <p14:sldId id="429"/>
            <p14:sldId id="425"/>
            <p14:sldId id="297"/>
            <p14:sldId id="385"/>
            <p14:sldId id="389"/>
            <p14:sldId id="278"/>
            <p14:sldId id="394"/>
            <p14:sldId id="400"/>
            <p14:sldId id="402"/>
            <p14:sldId id="398"/>
            <p14:sldId id="396"/>
            <p14:sldId id="290"/>
            <p14:sldId id="270"/>
            <p14:sldId id="399"/>
            <p14:sldId id="380"/>
            <p14:sldId id="427"/>
            <p14:sldId id="431"/>
            <p14:sldId id="438"/>
            <p14:sldId id="272"/>
            <p14:sldId id="271"/>
            <p14:sldId id="403"/>
            <p14:sldId id="378"/>
            <p14:sldId id="440"/>
            <p14:sldId id="441"/>
            <p14:sldId id="439"/>
            <p14:sldId id="437"/>
            <p14:sldId id="395"/>
            <p14:sldId id="286"/>
            <p14:sldId id="280"/>
            <p14:sldId id="279"/>
            <p14:sldId id="282"/>
            <p14:sldId id="281"/>
            <p14:sldId id="312"/>
            <p14:sldId id="305"/>
            <p14:sldId id="310"/>
            <p14:sldId id="379"/>
            <p14:sldId id="411"/>
            <p14:sldId id="419"/>
            <p14:sldId id="404"/>
            <p14:sldId id="416"/>
            <p14:sldId id="406"/>
            <p14:sldId id="410"/>
            <p14:sldId id="383"/>
            <p14:sldId id="386"/>
            <p14:sldId id="387"/>
            <p14:sldId id="287"/>
            <p14:sldId id="294"/>
            <p14:sldId id="434"/>
          </p14:sldIdLst>
        </p14:section>
      </p14:sectionLst>
    </p:ext>
    <p:ext uri="{EFAFB233-063F-42B5-8137-9DF3F51BA10A}">
      <p15:sldGuideLst xmlns:p15="http://schemas.microsoft.com/office/powerpoint/2012/main">
        <p15:guide id="1" orient="horz" pos="216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p:restoredTop sz="94437"/>
  </p:normalViewPr>
  <p:slideViewPr>
    <p:cSldViewPr snapToGrid="0" snapToObjects="1">
      <p:cViewPr varScale="1">
        <p:scale>
          <a:sx n="118" d="100"/>
          <a:sy n="118" d="100"/>
        </p:scale>
        <p:origin x="1840" y="192"/>
      </p:cViewPr>
      <p:guideLst>
        <p:guide orient="horz" pos="2161"/>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0764039-9679-7846-8D8C-9A6D2646E37A}" type="datetimeFigureOut">
              <a:rPr lang="en-US" smtClean="0"/>
              <a:t>9/24/23</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CBF2328-B266-9149-9D97-5C822E95C359}" type="slidenum">
              <a:rPr lang="en-US" smtClean="0"/>
              <a:t>‹#›</a:t>
            </a:fld>
            <a:endParaRPr lang="en-US"/>
          </a:p>
        </p:txBody>
      </p:sp>
    </p:spTree>
    <p:extLst>
      <p:ext uri="{BB962C8B-B14F-4D97-AF65-F5344CB8AC3E}">
        <p14:creationId xmlns:p14="http://schemas.microsoft.com/office/powerpoint/2010/main" val="409538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1</a:t>
            </a:fld>
            <a:endParaRPr lang="en-US"/>
          </a:p>
        </p:txBody>
      </p:sp>
    </p:spTree>
    <p:extLst>
      <p:ext uri="{BB962C8B-B14F-4D97-AF65-F5344CB8AC3E}">
        <p14:creationId xmlns:p14="http://schemas.microsoft.com/office/powerpoint/2010/main" val="1215290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12</a:t>
            </a:fld>
            <a:endParaRPr lang="en-US"/>
          </a:p>
        </p:txBody>
      </p:sp>
    </p:spTree>
    <p:extLst>
      <p:ext uri="{BB962C8B-B14F-4D97-AF65-F5344CB8AC3E}">
        <p14:creationId xmlns:p14="http://schemas.microsoft.com/office/powerpoint/2010/main" val="329017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13</a:t>
            </a:fld>
            <a:endParaRPr lang="en-US"/>
          </a:p>
        </p:txBody>
      </p:sp>
    </p:spTree>
    <p:extLst>
      <p:ext uri="{BB962C8B-B14F-4D97-AF65-F5344CB8AC3E}">
        <p14:creationId xmlns:p14="http://schemas.microsoft.com/office/powerpoint/2010/main" val="3932157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17</a:t>
            </a:fld>
            <a:endParaRPr lang="en-US"/>
          </a:p>
        </p:txBody>
      </p:sp>
    </p:spTree>
    <p:extLst>
      <p:ext uri="{BB962C8B-B14F-4D97-AF65-F5344CB8AC3E}">
        <p14:creationId xmlns:p14="http://schemas.microsoft.com/office/powerpoint/2010/main" val="1200802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18</a:t>
            </a:fld>
            <a:endParaRPr lang="en-US"/>
          </a:p>
        </p:txBody>
      </p:sp>
    </p:spTree>
    <p:extLst>
      <p:ext uri="{BB962C8B-B14F-4D97-AF65-F5344CB8AC3E}">
        <p14:creationId xmlns:p14="http://schemas.microsoft.com/office/powerpoint/2010/main" val="2655997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22</a:t>
            </a:fld>
            <a:endParaRPr lang="en-US"/>
          </a:p>
        </p:txBody>
      </p:sp>
    </p:spTree>
    <p:extLst>
      <p:ext uri="{BB962C8B-B14F-4D97-AF65-F5344CB8AC3E}">
        <p14:creationId xmlns:p14="http://schemas.microsoft.com/office/powerpoint/2010/main" val="3009723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23</a:t>
            </a:fld>
            <a:endParaRPr lang="en-US"/>
          </a:p>
        </p:txBody>
      </p:sp>
    </p:spTree>
    <p:extLst>
      <p:ext uri="{BB962C8B-B14F-4D97-AF65-F5344CB8AC3E}">
        <p14:creationId xmlns:p14="http://schemas.microsoft.com/office/powerpoint/2010/main" val="4113657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No-Core Shell Model (NCSM)</a:t>
            </a:r>
          </a:p>
          <a:p>
            <a:r>
              <a:rPr lang="en-GB" sz="1200" dirty="0" err="1"/>
              <a:t>Shirokov</a:t>
            </a:r>
            <a:r>
              <a:rPr lang="en-GB" sz="1200" dirty="0"/>
              <a:t>, A. M. et al. Prediction for a Four-Neutron Resonance. PRL 117, 182502 (2016) </a:t>
            </a:r>
          </a:p>
          <a:p>
            <a:endParaRPr lang="en-US" sz="1200" dirty="0"/>
          </a:p>
          <a:p>
            <a:r>
              <a:rPr lang="en-GB" sz="1200" dirty="0"/>
              <a:t>No-Core Gamow Shell Model (NCGSM) </a:t>
            </a:r>
            <a:endParaRPr lang="en-US" sz="1200" dirty="0"/>
          </a:p>
          <a:p>
            <a:r>
              <a:rPr lang="en-GB" sz="1200" dirty="0"/>
              <a:t>Li, J. G., Michel, N., Hu, B. S., </a:t>
            </a:r>
            <a:r>
              <a:rPr lang="en-GB" sz="1200" dirty="0" err="1"/>
              <a:t>Zuo</a:t>
            </a:r>
            <a:r>
              <a:rPr lang="en-GB" sz="1200" dirty="0"/>
              <a:t>, W. &amp; Xu, F. R. </a:t>
            </a:r>
          </a:p>
          <a:p>
            <a:r>
              <a:rPr lang="en-GB" sz="1200" dirty="0" err="1"/>
              <a:t>Abinitio</a:t>
            </a:r>
            <a:r>
              <a:rPr lang="en-GB" sz="1200" dirty="0"/>
              <a:t> no-core Gamow shell-model calculations of </a:t>
            </a:r>
          </a:p>
          <a:p>
            <a:r>
              <a:rPr lang="en-GB" sz="1200" dirty="0"/>
              <a:t>multi-neutron systems.</a:t>
            </a:r>
          </a:p>
          <a:p>
            <a:r>
              <a:rPr lang="en-GB" sz="1200" dirty="0"/>
              <a:t> PRC 100, 054313 (2019) </a:t>
            </a:r>
          </a:p>
          <a:p>
            <a:endParaRPr lang="en-US" sz="1200" dirty="0"/>
          </a:p>
          <a:p>
            <a:r>
              <a:rPr lang="en-GB" sz="1200" dirty="0" err="1"/>
              <a:t>Fossez</a:t>
            </a:r>
            <a:r>
              <a:rPr lang="en-GB" sz="1200" dirty="0"/>
              <a:t>, K., </a:t>
            </a:r>
            <a:r>
              <a:rPr lang="en-GB" sz="1200" dirty="0" err="1"/>
              <a:t>Rotureau</a:t>
            </a:r>
            <a:r>
              <a:rPr lang="en-GB" sz="1200" dirty="0"/>
              <a:t>, J., Michel, N. &amp; </a:t>
            </a:r>
            <a:r>
              <a:rPr lang="en-GB" sz="1200" dirty="0" err="1"/>
              <a:t>Płoszajczak</a:t>
            </a:r>
            <a:r>
              <a:rPr lang="en-GB" sz="1200" dirty="0"/>
              <a:t>, M. </a:t>
            </a:r>
          </a:p>
          <a:p>
            <a:r>
              <a:rPr lang="en-GB" sz="1200" dirty="0"/>
              <a:t>Can </a:t>
            </a:r>
            <a:r>
              <a:rPr lang="en-GB" sz="1200" dirty="0" err="1"/>
              <a:t>Tetraneturon</a:t>
            </a:r>
            <a:r>
              <a:rPr lang="en-GB" sz="1200" dirty="0"/>
              <a:t> be a Narrow Resonance? </a:t>
            </a:r>
          </a:p>
          <a:p>
            <a:r>
              <a:rPr lang="en-GB" sz="1200" dirty="0"/>
              <a:t>PRL 119, 032501 (2017) </a:t>
            </a:r>
          </a:p>
          <a:p>
            <a:r>
              <a:rPr lang="en-GB" sz="1200" dirty="0"/>
              <a:t>where the blue arrow indicates that the width is predicted to be larger than 3.7 MeV </a:t>
            </a:r>
          </a:p>
          <a:p>
            <a:endParaRPr lang="en-GB" sz="1200" dirty="0"/>
          </a:p>
          <a:p>
            <a:r>
              <a:rPr lang="en-GB" sz="1200" dirty="0"/>
              <a:t>QMC:</a:t>
            </a:r>
          </a:p>
          <a:p>
            <a:r>
              <a:rPr lang="en-GB" sz="1200" dirty="0"/>
              <a:t>Gandolfi, S., Hammer, H.-W., </a:t>
            </a:r>
            <a:r>
              <a:rPr lang="en-GB" sz="1200" dirty="0" err="1"/>
              <a:t>Klos</a:t>
            </a:r>
            <a:r>
              <a:rPr lang="en-GB" sz="1200" dirty="0"/>
              <a:t>, P., Lynn, J. E. &amp; </a:t>
            </a:r>
            <a:r>
              <a:rPr lang="en-GB" sz="1200" dirty="0" err="1"/>
              <a:t>Schwenk</a:t>
            </a:r>
            <a:r>
              <a:rPr lang="en-GB" sz="1200" dirty="0"/>
              <a:t>, A.</a:t>
            </a:r>
          </a:p>
          <a:p>
            <a:r>
              <a:rPr lang="en-GB" sz="1200" dirty="0"/>
              <a:t>Is a </a:t>
            </a:r>
            <a:r>
              <a:rPr lang="en-GB" sz="1200" dirty="0" err="1"/>
              <a:t>Trineutron</a:t>
            </a:r>
            <a:r>
              <a:rPr lang="en-GB" sz="1200" dirty="0"/>
              <a:t> Resonance Lower in Energy than a Tetraneutron Resonance? Phys. Rev. Lett. 118, 232501 (2017). </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24</a:t>
            </a:fld>
            <a:endParaRPr lang="en-US"/>
          </a:p>
        </p:txBody>
      </p:sp>
    </p:spTree>
    <p:extLst>
      <p:ext uri="{BB962C8B-B14F-4D97-AF65-F5344CB8AC3E}">
        <p14:creationId xmlns:p14="http://schemas.microsoft.com/office/powerpoint/2010/main" val="1561407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25</a:t>
            </a:fld>
            <a:endParaRPr lang="en-US"/>
          </a:p>
        </p:txBody>
      </p:sp>
    </p:spTree>
    <p:extLst>
      <p:ext uri="{BB962C8B-B14F-4D97-AF65-F5344CB8AC3E}">
        <p14:creationId xmlns:p14="http://schemas.microsoft.com/office/powerpoint/2010/main" val="3561700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27</a:t>
            </a:fld>
            <a:endParaRPr lang="en-US"/>
          </a:p>
        </p:txBody>
      </p:sp>
    </p:spTree>
    <p:extLst>
      <p:ext uri="{BB962C8B-B14F-4D97-AF65-F5344CB8AC3E}">
        <p14:creationId xmlns:p14="http://schemas.microsoft.com/office/powerpoint/2010/main" val="640510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28</a:t>
            </a:fld>
            <a:endParaRPr lang="en-US"/>
          </a:p>
        </p:txBody>
      </p:sp>
    </p:spTree>
    <p:extLst>
      <p:ext uri="{BB962C8B-B14F-4D97-AF65-F5344CB8AC3E}">
        <p14:creationId xmlns:p14="http://schemas.microsoft.com/office/powerpoint/2010/main" val="314144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2</a:t>
            </a:fld>
            <a:endParaRPr lang="en-US"/>
          </a:p>
        </p:txBody>
      </p:sp>
    </p:spTree>
    <p:extLst>
      <p:ext uri="{BB962C8B-B14F-4D97-AF65-F5344CB8AC3E}">
        <p14:creationId xmlns:p14="http://schemas.microsoft.com/office/powerpoint/2010/main" val="1955756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31</a:t>
            </a:fld>
            <a:endParaRPr lang="en-US"/>
          </a:p>
        </p:txBody>
      </p:sp>
    </p:spTree>
    <p:extLst>
      <p:ext uri="{BB962C8B-B14F-4D97-AF65-F5344CB8AC3E}">
        <p14:creationId xmlns:p14="http://schemas.microsoft.com/office/powerpoint/2010/main" val="1803930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32</a:t>
            </a:fld>
            <a:endParaRPr lang="en-US"/>
          </a:p>
        </p:txBody>
      </p:sp>
    </p:spTree>
    <p:extLst>
      <p:ext uri="{BB962C8B-B14F-4D97-AF65-F5344CB8AC3E}">
        <p14:creationId xmlns:p14="http://schemas.microsoft.com/office/powerpoint/2010/main" val="1803930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Direct scattering experiments between two neutrons are impossible to perform due to the lack of a stable neutron target. The scattering length, </a:t>
            </a:r>
            <a:r>
              <a:rPr lang="en-GB" dirty="0" err="1"/>
              <a:t>ann</a:t>
            </a:r>
            <a:r>
              <a:rPr lang="en-GB" dirty="0"/>
              <a:t>, in the 1S0 singlet state is large and negative, indicating no bound di-neutron system. </a:t>
            </a:r>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34</a:t>
            </a:fld>
            <a:endParaRPr lang="en-US"/>
          </a:p>
        </p:txBody>
      </p:sp>
    </p:spTree>
    <p:extLst>
      <p:ext uri="{BB962C8B-B14F-4D97-AF65-F5344CB8AC3E}">
        <p14:creationId xmlns:p14="http://schemas.microsoft.com/office/powerpoint/2010/main" val="3599321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35</a:t>
            </a:fld>
            <a:endParaRPr lang="en-US"/>
          </a:p>
        </p:txBody>
      </p:sp>
    </p:spTree>
    <p:extLst>
      <p:ext uri="{BB962C8B-B14F-4D97-AF65-F5344CB8AC3E}">
        <p14:creationId xmlns:p14="http://schemas.microsoft.com/office/powerpoint/2010/main" val="655056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48</a:t>
            </a:fld>
            <a:endParaRPr lang="en-US"/>
          </a:p>
        </p:txBody>
      </p:sp>
    </p:spTree>
    <p:extLst>
      <p:ext uri="{BB962C8B-B14F-4D97-AF65-F5344CB8AC3E}">
        <p14:creationId xmlns:p14="http://schemas.microsoft.com/office/powerpoint/2010/main" val="1944468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49</a:t>
            </a:fld>
            <a:endParaRPr lang="en-US"/>
          </a:p>
        </p:txBody>
      </p:sp>
    </p:spTree>
    <p:extLst>
      <p:ext uri="{BB962C8B-B14F-4D97-AF65-F5344CB8AC3E}">
        <p14:creationId xmlns:p14="http://schemas.microsoft.com/office/powerpoint/2010/main" val="1590620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50</a:t>
            </a:fld>
            <a:endParaRPr lang="en-US"/>
          </a:p>
        </p:txBody>
      </p:sp>
    </p:spTree>
    <p:extLst>
      <p:ext uri="{BB962C8B-B14F-4D97-AF65-F5344CB8AC3E}">
        <p14:creationId xmlns:p14="http://schemas.microsoft.com/office/powerpoint/2010/main" val="1139422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Direct scattering experiments between two neutrons are impossible to perform due to the lack of a stable neutron target. The scattering length, </a:t>
            </a:r>
            <a:r>
              <a:rPr lang="en-GB" dirty="0" err="1"/>
              <a:t>ann</a:t>
            </a:r>
            <a:r>
              <a:rPr lang="en-GB" dirty="0"/>
              <a:t>, in the 1S0 singlet state is large and negative, indicating no bound di-neutron system. </a:t>
            </a:r>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51</a:t>
            </a:fld>
            <a:endParaRPr lang="en-US"/>
          </a:p>
        </p:txBody>
      </p:sp>
    </p:spTree>
    <p:extLst>
      <p:ext uri="{BB962C8B-B14F-4D97-AF65-F5344CB8AC3E}">
        <p14:creationId xmlns:p14="http://schemas.microsoft.com/office/powerpoint/2010/main" val="4200897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52</a:t>
            </a:fld>
            <a:endParaRPr lang="en-US"/>
          </a:p>
        </p:txBody>
      </p:sp>
    </p:spTree>
    <p:extLst>
      <p:ext uri="{BB962C8B-B14F-4D97-AF65-F5344CB8AC3E}">
        <p14:creationId xmlns:p14="http://schemas.microsoft.com/office/powerpoint/2010/main" val="388584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53</a:t>
            </a:fld>
            <a:endParaRPr lang="en-US"/>
          </a:p>
        </p:txBody>
      </p:sp>
    </p:spTree>
    <p:extLst>
      <p:ext uri="{BB962C8B-B14F-4D97-AF65-F5344CB8AC3E}">
        <p14:creationId xmlns:p14="http://schemas.microsoft.com/office/powerpoint/2010/main" val="383031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3</a:t>
            </a:fld>
            <a:endParaRPr lang="en-US"/>
          </a:p>
        </p:txBody>
      </p:sp>
    </p:spTree>
    <p:extLst>
      <p:ext uri="{BB962C8B-B14F-4D97-AF65-F5344CB8AC3E}">
        <p14:creationId xmlns:p14="http://schemas.microsoft.com/office/powerpoint/2010/main" val="3501867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54</a:t>
            </a:fld>
            <a:endParaRPr lang="en-US"/>
          </a:p>
        </p:txBody>
      </p:sp>
    </p:spTree>
    <p:extLst>
      <p:ext uri="{BB962C8B-B14F-4D97-AF65-F5344CB8AC3E}">
        <p14:creationId xmlns:p14="http://schemas.microsoft.com/office/powerpoint/2010/main" val="224279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57</a:t>
            </a:fld>
            <a:endParaRPr lang="en-US"/>
          </a:p>
        </p:txBody>
      </p:sp>
    </p:spTree>
    <p:extLst>
      <p:ext uri="{BB962C8B-B14F-4D97-AF65-F5344CB8AC3E}">
        <p14:creationId xmlns:p14="http://schemas.microsoft.com/office/powerpoint/2010/main" val="108003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4</a:t>
            </a:fld>
            <a:endParaRPr lang="en-US"/>
          </a:p>
        </p:txBody>
      </p:sp>
    </p:spTree>
    <p:extLst>
      <p:ext uri="{BB962C8B-B14F-4D97-AF65-F5344CB8AC3E}">
        <p14:creationId xmlns:p14="http://schemas.microsoft.com/office/powerpoint/2010/main" val="266115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5</a:t>
            </a:fld>
            <a:endParaRPr lang="en-US"/>
          </a:p>
        </p:txBody>
      </p:sp>
    </p:spTree>
    <p:extLst>
      <p:ext uri="{BB962C8B-B14F-4D97-AF65-F5344CB8AC3E}">
        <p14:creationId xmlns:p14="http://schemas.microsoft.com/office/powerpoint/2010/main" val="1695427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6</a:t>
            </a:fld>
            <a:endParaRPr lang="en-US"/>
          </a:p>
        </p:txBody>
      </p:sp>
    </p:spTree>
    <p:extLst>
      <p:ext uri="{BB962C8B-B14F-4D97-AF65-F5344CB8AC3E}">
        <p14:creationId xmlns:p14="http://schemas.microsoft.com/office/powerpoint/2010/main" val="199514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7</a:t>
            </a:fld>
            <a:endParaRPr lang="en-US"/>
          </a:p>
        </p:txBody>
      </p:sp>
    </p:spTree>
    <p:extLst>
      <p:ext uri="{BB962C8B-B14F-4D97-AF65-F5344CB8AC3E}">
        <p14:creationId xmlns:p14="http://schemas.microsoft.com/office/powerpoint/2010/main" val="1486517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9</a:t>
            </a:fld>
            <a:endParaRPr lang="en-US"/>
          </a:p>
        </p:txBody>
      </p:sp>
    </p:spTree>
    <p:extLst>
      <p:ext uri="{BB962C8B-B14F-4D97-AF65-F5344CB8AC3E}">
        <p14:creationId xmlns:p14="http://schemas.microsoft.com/office/powerpoint/2010/main" val="3380257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F2328-B266-9149-9D97-5C822E95C359}" type="slidenum">
              <a:rPr lang="en-US" smtClean="0"/>
              <a:t>10</a:t>
            </a:fld>
            <a:endParaRPr lang="en-US"/>
          </a:p>
        </p:txBody>
      </p:sp>
    </p:spTree>
    <p:extLst>
      <p:ext uri="{BB962C8B-B14F-4D97-AF65-F5344CB8AC3E}">
        <p14:creationId xmlns:p14="http://schemas.microsoft.com/office/powerpoint/2010/main" val="3325079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Presentatio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971713"/>
            <a:ext cx="8229600" cy="1143000"/>
          </a:xfrm>
        </p:spPr>
        <p:txBody>
          <a:bodyPr>
            <a:normAutofit/>
          </a:bodyPr>
          <a:lstStyle>
            <a:lvl1pPr>
              <a:defRPr sz="6186" baseline="0"/>
            </a:lvl1pPr>
          </a:lstStyle>
          <a:p>
            <a:r>
              <a:rPr lang="en-GB" dirty="0"/>
              <a:t>Presentation Title</a:t>
            </a:r>
            <a:endParaRPr lang="en-US" dirty="0"/>
          </a:p>
        </p:txBody>
      </p:sp>
    </p:spTree>
    <p:extLst>
      <p:ext uri="{BB962C8B-B14F-4D97-AF65-F5344CB8AC3E}">
        <p14:creationId xmlns:p14="http://schemas.microsoft.com/office/powerpoint/2010/main" val="43017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70E3-C1C9-9742-BCFE-2CB06EB85FC3}"/>
              </a:ext>
            </a:extLst>
          </p:cNvPr>
          <p:cNvSpPr>
            <a:spLocks noGrp="1"/>
          </p:cNvSpPr>
          <p:nvPr>
            <p:ph type="ctrTitle" hasCustomPrompt="1"/>
          </p:nvPr>
        </p:nvSpPr>
        <p:spPr>
          <a:xfrm>
            <a:off x="292937" y="794644"/>
            <a:ext cx="4887260" cy="770913"/>
          </a:xfrm>
        </p:spPr>
        <p:txBody>
          <a:bodyPr>
            <a:normAutofit/>
          </a:bodyPr>
          <a:lstStyle>
            <a:lvl1pPr>
              <a:defRPr sz="3800" baseline="0"/>
            </a:lvl1pPr>
          </a:lstStyle>
          <a:p>
            <a:r>
              <a:rPr lang="en-GB" dirty="0"/>
              <a:t>Header style</a:t>
            </a:r>
            <a:endParaRPr lang="en-US" dirty="0"/>
          </a:p>
        </p:txBody>
      </p:sp>
      <p:sp>
        <p:nvSpPr>
          <p:cNvPr id="3" name="Subtitle 2">
            <a:extLst>
              <a:ext uri="{FF2B5EF4-FFF2-40B4-BE49-F238E27FC236}">
                <a16:creationId xmlns:a16="http://schemas.microsoft.com/office/drawing/2014/main" id="{771B6519-61F0-2348-BAB9-F6E60F7D13D6}"/>
              </a:ext>
            </a:extLst>
          </p:cNvPr>
          <p:cNvSpPr>
            <a:spLocks noGrp="1"/>
          </p:cNvSpPr>
          <p:nvPr>
            <p:ph type="subTitle" idx="1" hasCustomPrompt="1"/>
          </p:nvPr>
        </p:nvSpPr>
        <p:spPr>
          <a:xfrm>
            <a:off x="292937" y="1565557"/>
            <a:ext cx="4887260"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4" name="Text Placeholder 9">
            <a:extLst>
              <a:ext uri="{FF2B5EF4-FFF2-40B4-BE49-F238E27FC236}">
                <a16:creationId xmlns:a16="http://schemas.microsoft.com/office/drawing/2014/main" id="{AECEE043-BAAD-1349-9593-E47090BE35D0}"/>
              </a:ext>
            </a:extLst>
          </p:cNvPr>
          <p:cNvSpPr>
            <a:spLocks noGrp="1"/>
          </p:cNvSpPr>
          <p:nvPr>
            <p:ph type="body" sz="quarter" idx="10" hasCustomPrompt="1"/>
          </p:nvPr>
        </p:nvSpPr>
        <p:spPr>
          <a:xfrm>
            <a:off x="293077" y="2123824"/>
            <a:ext cx="4887120" cy="484975"/>
          </a:xfrm>
        </p:spPr>
        <p:txBody>
          <a:bodyPr>
            <a:noAutofit/>
          </a:bodyPr>
          <a:lstStyle>
            <a:lvl1pPr>
              <a:defRPr sz="2000" cap="none" baseline="0"/>
            </a:lvl1pPr>
            <a:lvl2pPr marL="408334" indent="0">
              <a:buNone/>
              <a:defRPr/>
            </a:lvl2pPr>
            <a:lvl3pPr>
              <a:defRPr sz="2000"/>
            </a:lvl3pPr>
            <a:lvl4pPr>
              <a:defRPr sz="2000"/>
            </a:lvl4pPr>
            <a:lvl5pPr>
              <a:defRPr sz="2000"/>
            </a:lvl5pPr>
          </a:lstStyle>
          <a:p>
            <a:pPr lvl="0"/>
            <a:r>
              <a:rPr lang="en-GB" dirty="0"/>
              <a:t>Body text style</a:t>
            </a:r>
          </a:p>
        </p:txBody>
      </p:sp>
      <p:sp>
        <p:nvSpPr>
          <p:cNvPr id="5" name="Text Placeholder 11">
            <a:extLst>
              <a:ext uri="{FF2B5EF4-FFF2-40B4-BE49-F238E27FC236}">
                <a16:creationId xmlns:a16="http://schemas.microsoft.com/office/drawing/2014/main" id="{88D2C16F-9D1F-3F43-93AB-3CA441E3253B}"/>
              </a:ext>
            </a:extLst>
          </p:cNvPr>
          <p:cNvSpPr>
            <a:spLocks noGrp="1"/>
          </p:cNvSpPr>
          <p:nvPr>
            <p:ph type="body" sz="quarter" idx="11" hasCustomPrompt="1"/>
          </p:nvPr>
        </p:nvSpPr>
        <p:spPr>
          <a:xfrm>
            <a:off x="293077" y="2608799"/>
            <a:ext cx="4887120" cy="3465942"/>
          </a:xfrm>
        </p:spPr>
        <p:txBody>
          <a:bodyPr>
            <a:noAutofit/>
          </a:bodyPr>
          <a:lstStyle>
            <a:lvl1pPr marL="0" indent="-266861">
              <a:buSzPct val="80000"/>
              <a:buFont typeface="Wingdings" charset="2"/>
              <a:buChar char="§"/>
              <a:defRPr sz="2000" cap="none"/>
            </a:lvl1pPr>
            <a:lvl2pPr>
              <a:defRPr sz="2000"/>
            </a:lvl2pPr>
            <a:lvl3pPr>
              <a:defRPr sz="2000"/>
            </a:lvl3pPr>
            <a:lvl4pPr>
              <a:defRPr/>
            </a:lvl4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 </a:t>
            </a:r>
          </a:p>
        </p:txBody>
      </p:sp>
      <p:sp>
        <p:nvSpPr>
          <p:cNvPr id="6" name="Picture Placeholder 13">
            <a:extLst>
              <a:ext uri="{FF2B5EF4-FFF2-40B4-BE49-F238E27FC236}">
                <a16:creationId xmlns:a16="http://schemas.microsoft.com/office/drawing/2014/main" id="{0E422F74-6652-4B43-BC20-F3DCE02D3930}"/>
              </a:ext>
            </a:extLst>
          </p:cNvPr>
          <p:cNvSpPr>
            <a:spLocks noGrp="1"/>
          </p:cNvSpPr>
          <p:nvPr>
            <p:ph type="pic" sz="quarter" idx="12" hasCustomPrompt="1"/>
          </p:nvPr>
        </p:nvSpPr>
        <p:spPr>
          <a:xfrm>
            <a:off x="5675205" y="1818842"/>
            <a:ext cx="3057841" cy="4255899"/>
          </a:xfrm>
        </p:spPr>
        <p:txBody>
          <a:bodyPr anchor="ctr">
            <a:normAutofit/>
          </a:bodyPr>
          <a:lstStyle>
            <a:lvl1pPr algn="ctr">
              <a:defRPr sz="2000" baseline="0"/>
            </a:lvl1pPr>
          </a:lstStyle>
          <a:p>
            <a:r>
              <a:rPr lang="en-US" dirty="0"/>
              <a:t>Drag image  to placeholder or click icon to add</a:t>
            </a:r>
          </a:p>
        </p:txBody>
      </p:sp>
      <p:cxnSp>
        <p:nvCxnSpPr>
          <p:cNvPr id="7" name="Straight Connector 6">
            <a:extLst>
              <a:ext uri="{FF2B5EF4-FFF2-40B4-BE49-F238E27FC236}">
                <a16:creationId xmlns:a16="http://schemas.microsoft.com/office/drawing/2014/main" id="{F02DB8C8-3D6C-2342-AEF1-660AA2792522}"/>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640C059-B583-FA4D-91C0-C3B8E79028C0}"/>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374558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3F03-99B6-EC4C-ACE9-704ED692E295}"/>
              </a:ext>
            </a:extLst>
          </p:cNvPr>
          <p:cNvSpPr>
            <a:spLocks noGrp="1"/>
          </p:cNvSpPr>
          <p:nvPr>
            <p:ph type="ctrTitle" hasCustomPrompt="1"/>
          </p:nvPr>
        </p:nvSpPr>
        <p:spPr>
          <a:xfrm>
            <a:off x="292144" y="794571"/>
            <a:ext cx="4887260" cy="770913"/>
          </a:xfrm>
        </p:spPr>
        <p:txBody>
          <a:bodyPr>
            <a:normAutofit/>
          </a:bodyPr>
          <a:lstStyle>
            <a:lvl1pPr>
              <a:defRPr sz="3800" baseline="0"/>
            </a:lvl1pPr>
          </a:lstStyle>
          <a:p>
            <a:r>
              <a:rPr lang="en-GB" dirty="0"/>
              <a:t>Header style</a:t>
            </a:r>
            <a:endParaRPr lang="en-US" dirty="0"/>
          </a:p>
        </p:txBody>
      </p:sp>
      <p:sp>
        <p:nvSpPr>
          <p:cNvPr id="3" name="Subtitle 2">
            <a:extLst>
              <a:ext uri="{FF2B5EF4-FFF2-40B4-BE49-F238E27FC236}">
                <a16:creationId xmlns:a16="http://schemas.microsoft.com/office/drawing/2014/main" id="{8AE47869-2D1E-B047-8FE6-70B8E584C3CC}"/>
              </a:ext>
            </a:extLst>
          </p:cNvPr>
          <p:cNvSpPr>
            <a:spLocks noGrp="1"/>
          </p:cNvSpPr>
          <p:nvPr>
            <p:ph type="subTitle" idx="1" hasCustomPrompt="1"/>
          </p:nvPr>
        </p:nvSpPr>
        <p:spPr>
          <a:xfrm>
            <a:off x="294914" y="1565486"/>
            <a:ext cx="7775027"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4" name="Text Placeholder 9">
            <a:extLst>
              <a:ext uri="{FF2B5EF4-FFF2-40B4-BE49-F238E27FC236}">
                <a16:creationId xmlns:a16="http://schemas.microsoft.com/office/drawing/2014/main" id="{017D52CB-7C4E-D244-AED8-5161AC275169}"/>
              </a:ext>
            </a:extLst>
          </p:cNvPr>
          <p:cNvSpPr>
            <a:spLocks noGrp="1"/>
          </p:cNvSpPr>
          <p:nvPr>
            <p:ph type="body" sz="quarter" idx="10" hasCustomPrompt="1"/>
          </p:nvPr>
        </p:nvSpPr>
        <p:spPr>
          <a:xfrm>
            <a:off x="295052" y="2123751"/>
            <a:ext cx="7774886" cy="484975"/>
          </a:xfrm>
        </p:spPr>
        <p:txBody>
          <a:bodyPr>
            <a:noAutofit/>
          </a:bodyPr>
          <a:lstStyle>
            <a:lvl1pPr>
              <a:defRPr sz="2000" cap="none" baseline="0"/>
            </a:lvl1pPr>
            <a:lvl2pPr marL="408334" indent="0">
              <a:buNone/>
              <a:defRPr/>
            </a:lvl2pPr>
            <a:lvl3pPr>
              <a:defRPr sz="2000"/>
            </a:lvl3pPr>
            <a:lvl4pPr>
              <a:defRPr sz="2000"/>
            </a:lvl4pPr>
            <a:lvl5pPr>
              <a:defRPr sz="2000"/>
            </a:lvl5pPr>
          </a:lstStyle>
          <a:p>
            <a:pPr lvl="0"/>
            <a:r>
              <a:rPr lang="en-GB" dirty="0"/>
              <a:t>Body text style</a:t>
            </a:r>
          </a:p>
        </p:txBody>
      </p:sp>
      <p:sp>
        <p:nvSpPr>
          <p:cNvPr id="5" name="Text Placeholder 11">
            <a:extLst>
              <a:ext uri="{FF2B5EF4-FFF2-40B4-BE49-F238E27FC236}">
                <a16:creationId xmlns:a16="http://schemas.microsoft.com/office/drawing/2014/main" id="{86B56202-1136-CF4C-A753-C64623195763}"/>
              </a:ext>
            </a:extLst>
          </p:cNvPr>
          <p:cNvSpPr>
            <a:spLocks noGrp="1"/>
          </p:cNvSpPr>
          <p:nvPr>
            <p:ph type="body" sz="quarter" idx="11" hasCustomPrompt="1"/>
          </p:nvPr>
        </p:nvSpPr>
        <p:spPr>
          <a:xfrm>
            <a:off x="292285" y="2608729"/>
            <a:ext cx="3812488" cy="3465145"/>
          </a:xfrm>
        </p:spPr>
        <p:txBody>
          <a:bodyPr>
            <a:noAutofit/>
          </a:bodyPr>
          <a:lstStyle>
            <a:lvl1pPr marL="0" indent="-266861">
              <a:buSzPct val="80000"/>
              <a:buFont typeface="Wingdings" charset="2"/>
              <a:buChar char="§"/>
              <a:defRPr sz="2000" cap="none"/>
            </a:lvl1pPr>
            <a:lvl2pPr>
              <a:defRPr sz="2000"/>
            </a:lvl2pPr>
            <a:lvl3pPr>
              <a:defRPr sz="2000"/>
            </a:lvl3pPr>
            <a:lvl4pPr>
              <a:defRPr/>
            </a:lvl4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sp>
        <p:nvSpPr>
          <p:cNvPr id="6" name="Text Placeholder 11">
            <a:extLst>
              <a:ext uri="{FF2B5EF4-FFF2-40B4-BE49-F238E27FC236}">
                <a16:creationId xmlns:a16="http://schemas.microsoft.com/office/drawing/2014/main" id="{5B130305-9462-A242-B386-C3CA6A375EF0}"/>
              </a:ext>
            </a:extLst>
          </p:cNvPr>
          <p:cNvSpPr>
            <a:spLocks noGrp="1"/>
          </p:cNvSpPr>
          <p:nvPr>
            <p:ph type="body" sz="quarter" idx="12" hasCustomPrompt="1"/>
          </p:nvPr>
        </p:nvSpPr>
        <p:spPr>
          <a:xfrm>
            <a:off x="4582513" y="2601956"/>
            <a:ext cx="3878317" cy="3465145"/>
          </a:xfrm>
        </p:spPr>
        <p:txBody>
          <a:bodyPr>
            <a:noAutofit/>
          </a:bodyPr>
          <a:lstStyle>
            <a:lvl1pPr marL="0" indent="-266861">
              <a:buSzPct val="80000"/>
              <a:buFont typeface="Wingdings" charset="2"/>
              <a:buChar char="§"/>
              <a:defRPr sz="2000" cap="none"/>
            </a:lvl1pPr>
            <a:lvl2pPr>
              <a:defRPr sz="2000"/>
            </a:lvl2pPr>
            <a:lvl3pPr>
              <a:defRPr sz="2000"/>
            </a:lvl3pPr>
            <a:lvl4pPr>
              <a:defRPr/>
            </a:lvl4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cxnSp>
        <p:nvCxnSpPr>
          <p:cNvPr id="7" name="Straight Connector 6">
            <a:extLst>
              <a:ext uri="{FF2B5EF4-FFF2-40B4-BE49-F238E27FC236}">
                <a16:creationId xmlns:a16="http://schemas.microsoft.com/office/drawing/2014/main" id="{D5B700FF-B672-1746-86B8-1AD1DC41C1F6}"/>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F2966A7B-875C-3F49-A5EE-026862B9A993}"/>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758458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28B2F1D-6DE7-7541-A468-F03A5A86B737}"/>
              </a:ext>
            </a:extLst>
          </p:cNvPr>
          <p:cNvSpPr>
            <a:spLocks noGrp="1"/>
          </p:cNvSpPr>
          <p:nvPr>
            <p:ph type="subTitle" idx="1" hasCustomPrompt="1"/>
          </p:nvPr>
        </p:nvSpPr>
        <p:spPr>
          <a:xfrm>
            <a:off x="316524" y="624952"/>
            <a:ext cx="6500446"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3" name="Picture Placeholder 13">
            <a:extLst>
              <a:ext uri="{FF2B5EF4-FFF2-40B4-BE49-F238E27FC236}">
                <a16:creationId xmlns:a16="http://schemas.microsoft.com/office/drawing/2014/main" id="{AE3D60D6-D647-484B-A8FD-76B5B58C2B26}"/>
              </a:ext>
            </a:extLst>
          </p:cNvPr>
          <p:cNvSpPr>
            <a:spLocks noGrp="1"/>
          </p:cNvSpPr>
          <p:nvPr>
            <p:ph type="pic" sz="quarter" idx="12" hasCustomPrompt="1"/>
          </p:nvPr>
        </p:nvSpPr>
        <p:spPr>
          <a:xfrm>
            <a:off x="316526" y="1382044"/>
            <a:ext cx="2649415" cy="3862461"/>
          </a:xfrm>
        </p:spPr>
        <p:txBody>
          <a:bodyPr anchor="ctr">
            <a:normAutofit/>
          </a:bodyPr>
          <a:lstStyle>
            <a:lvl1pPr algn="ctr">
              <a:defRPr sz="2000" baseline="0"/>
            </a:lvl1pPr>
          </a:lstStyle>
          <a:p>
            <a:r>
              <a:rPr lang="en-US" dirty="0"/>
              <a:t>Drag image  to placeholder or click icon to add</a:t>
            </a:r>
          </a:p>
        </p:txBody>
      </p:sp>
      <p:sp>
        <p:nvSpPr>
          <p:cNvPr id="4" name="Text Placeholder 11">
            <a:extLst>
              <a:ext uri="{FF2B5EF4-FFF2-40B4-BE49-F238E27FC236}">
                <a16:creationId xmlns:a16="http://schemas.microsoft.com/office/drawing/2014/main" id="{EB3001B6-0C38-7A41-9938-16209074B7B2}"/>
              </a:ext>
            </a:extLst>
          </p:cNvPr>
          <p:cNvSpPr>
            <a:spLocks noGrp="1"/>
          </p:cNvSpPr>
          <p:nvPr>
            <p:ph type="body" sz="quarter" idx="11" hasCustomPrompt="1"/>
          </p:nvPr>
        </p:nvSpPr>
        <p:spPr>
          <a:xfrm>
            <a:off x="316526" y="5408500"/>
            <a:ext cx="2649415" cy="791135"/>
          </a:xfrm>
        </p:spPr>
        <p:txBody>
          <a:bodyPr>
            <a:normAutofit/>
          </a:bodyPr>
          <a:lstStyle>
            <a:lvl1pPr marL="0" indent="0">
              <a:buSzPct val="80000"/>
              <a:buFont typeface="Wingdings" charset="2"/>
              <a:buNone/>
              <a:defRPr sz="1400" cap="none"/>
            </a:lvl1pPr>
          </a:lstStyle>
          <a:p>
            <a:pPr lvl="0"/>
            <a:r>
              <a:rPr lang="en-GB" dirty="0"/>
              <a:t>Caption</a:t>
            </a:r>
          </a:p>
        </p:txBody>
      </p:sp>
      <p:sp>
        <p:nvSpPr>
          <p:cNvPr id="5" name="Picture Placeholder 13">
            <a:extLst>
              <a:ext uri="{FF2B5EF4-FFF2-40B4-BE49-F238E27FC236}">
                <a16:creationId xmlns:a16="http://schemas.microsoft.com/office/drawing/2014/main" id="{A1E0752C-0FF1-C342-8293-DECDE2EA5A8E}"/>
              </a:ext>
            </a:extLst>
          </p:cNvPr>
          <p:cNvSpPr>
            <a:spLocks noGrp="1"/>
          </p:cNvSpPr>
          <p:nvPr>
            <p:ph type="pic" sz="quarter" idx="13" hasCustomPrompt="1"/>
          </p:nvPr>
        </p:nvSpPr>
        <p:spPr>
          <a:xfrm>
            <a:off x="3247295" y="1382044"/>
            <a:ext cx="2649415" cy="3862461"/>
          </a:xfrm>
        </p:spPr>
        <p:txBody>
          <a:bodyPr anchor="ctr">
            <a:normAutofit/>
          </a:bodyPr>
          <a:lstStyle>
            <a:lvl1pPr algn="ctr">
              <a:defRPr sz="2000" baseline="0"/>
            </a:lvl1pPr>
          </a:lstStyle>
          <a:p>
            <a:r>
              <a:rPr lang="en-US" dirty="0"/>
              <a:t>Drag image  to placeholder or click icon to add</a:t>
            </a:r>
          </a:p>
        </p:txBody>
      </p:sp>
      <p:sp>
        <p:nvSpPr>
          <p:cNvPr id="6" name="Text Placeholder 11">
            <a:extLst>
              <a:ext uri="{FF2B5EF4-FFF2-40B4-BE49-F238E27FC236}">
                <a16:creationId xmlns:a16="http://schemas.microsoft.com/office/drawing/2014/main" id="{202363B3-BA01-2749-A397-8DC13A23A90D}"/>
              </a:ext>
            </a:extLst>
          </p:cNvPr>
          <p:cNvSpPr>
            <a:spLocks noGrp="1"/>
          </p:cNvSpPr>
          <p:nvPr>
            <p:ph type="body" sz="quarter" idx="15" hasCustomPrompt="1"/>
          </p:nvPr>
        </p:nvSpPr>
        <p:spPr>
          <a:xfrm>
            <a:off x="3247294" y="5408500"/>
            <a:ext cx="2649415" cy="791135"/>
          </a:xfrm>
        </p:spPr>
        <p:txBody>
          <a:bodyPr>
            <a:normAutofit/>
          </a:bodyPr>
          <a:lstStyle>
            <a:lvl1pPr marL="0" indent="0">
              <a:buSzPct val="80000"/>
              <a:buFont typeface="Wingdings" charset="2"/>
              <a:buNone/>
              <a:defRPr sz="1400" cap="none"/>
            </a:lvl1pPr>
          </a:lstStyle>
          <a:p>
            <a:pPr lvl="0"/>
            <a:r>
              <a:rPr lang="en-GB" dirty="0"/>
              <a:t>Caption</a:t>
            </a:r>
          </a:p>
        </p:txBody>
      </p:sp>
      <p:sp>
        <p:nvSpPr>
          <p:cNvPr id="7" name="Picture Placeholder 13">
            <a:extLst>
              <a:ext uri="{FF2B5EF4-FFF2-40B4-BE49-F238E27FC236}">
                <a16:creationId xmlns:a16="http://schemas.microsoft.com/office/drawing/2014/main" id="{3D55063C-069D-2B4B-B3DF-4BAF0E576EEB}"/>
              </a:ext>
            </a:extLst>
          </p:cNvPr>
          <p:cNvSpPr>
            <a:spLocks noGrp="1"/>
          </p:cNvSpPr>
          <p:nvPr>
            <p:ph type="pic" sz="quarter" idx="14" hasCustomPrompt="1"/>
          </p:nvPr>
        </p:nvSpPr>
        <p:spPr>
          <a:xfrm>
            <a:off x="6260126" y="1382044"/>
            <a:ext cx="2649415" cy="3862461"/>
          </a:xfrm>
        </p:spPr>
        <p:txBody>
          <a:bodyPr anchor="ctr">
            <a:normAutofit/>
          </a:bodyPr>
          <a:lstStyle>
            <a:lvl1pPr algn="ctr">
              <a:defRPr sz="2000" baseline="0"/>
            </a:lvl1pPr>
          </a:lstStyle>
          <a:p>
            <a:r>
              <a:rPr lang="en-US" dirty="0"/>
              <a:t>Drag image  to placeholder or click icon to add</a:t>
            </a:r>
          </a:p>
        </p:txBody>
      </p:sp>
      <p:sp>
        <p:nvSpPr>
          <p:cNvPr id="8" name="Text Placeholder 11">
            <a:extLst>
              <a:ext uri="{FF2B5EF4-FFF2-40B4-BE49-F238E27FC236}">
                <a16:creationId xmlns:a16="http://schemas.microsoft.com/office/drawing/2014/main" id="{7555C62C-61C1-7548-8568-50D95DBDAD69}"/>
              </a:ext>
            </a:extLst>
          </p:cNvPr>
          <p:cNvSpPr>
            <a:spLocks noGrp="1"/>
          </p:cNvSpPr>
          <p:nvPr>
            <p:ph type="body" sz="quarter" idx="16" hasCustomPrompt="1"/>
          </p:nvPr>
        </p:nvSpPr>
        <p:spPr>
          <a:xfrm>
            <a:off x="6260125" y="5408500"/>
            <a:ext cx="2649415" cy="791135"/>
          </a:xfrm>
        </p:spPr>
        <p:txBody>
          <a:bodyPr>
            <a:normAutofit/>
          </a:bodyPr>
          <a:lstStyle>
            <a:lvl1pPr marL="0" indent="0">
              <a:buSzPct val="80000"/>
              <a:buFont typeface="Wingdings" charset="2"/>
              <a:buNone/>
              <a:defRPr sz="1400" cap="none"/>
            </a:lvl1pPr>
          </a:lstStyle>
          <a:p>
            <a:pPr lvl="0"/>
            <a:r>
              <a:rPr lang="en-GB" dirty="0"/>
              <a:t>Caption</a:t>
            </a:r>
          </a:p>
        </p:txBody>
      </p:sp>
      <p:cxnSp>
        <p:nvCxnSpPr>
          <p:cNvPr id="9" name="Straight Connector 8">
            <a:extLst>
              <a:ext uri="{FF2B5EF4-FFF2-40B4-BE49-F238E27FC236}">
                <a16:creationId xmlns:a16="http://schemas.microsoft.com/office/drawing/2014/main" id="{20A51823-A74A-6847-AA8A-18F32F8A22AD}"/>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4F5E3F1F-AB4D-514E-BDBC-B007F71DE20A}"/>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2492451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87FF1B43-9873-B741-9F87-1E17895DEA19}"/>
              </a:ext>
            </a:extLst>
          </p:cNvPr>
          <p:cNvSpPr>
            <a:spLocks noGrp="1"/>
          </p:cNvSpPr>
          <p:nvPr>
            <p:ph type="subTitle" idx="1" hasCustomPrompt="1"/>
          </p:nvPr>
        </p:nvSpPr>
        <p:spPr>
          <a:xfrm>
            <a:off x="316524" y="624952"/>
            <a:ext cx="6500446"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3" name="Picture Placeholder 13">
            <a:extLst>
              <a:ext uri="{FF2B5EF4-FFF2-40B4-BE49-F238E27FC236}">
                <a16:creationId xmlns:a16="http://schemas.microsoft.com/office/drawing/2014/main" id="{1A6811F0-BE1A-7F48-9BE1-CC50CFE87C63}"/>
              </a:ext>
            </a:extLst>
          </p:cNvPr>
          <p:cNvSpPr>
            <a:spLocks noGrp="1"/>
          </p:cNvSpPr>
          <p:nvPr>
            <p:ph type="pic" sz="quarter" idx="12" hasCustomPrompt="1"/>
          </p:nvPr>
        </p:nvSpPr>
        <p:spPr>
          <a:xfrm>
            <a:off x="316525" y="1382044"/>
            <a:ext cx="4132385" cy="3862461"/>
          </a:xfrm>
        </p:spPr>
        <p:txBody>
          <a:bodyPr anchor="ctr">
            <a:normAutofit/>
          </a:bodyPr>
          <a:lstStyle>
            <a:lvl1pPr algn="ctr">
              <a:defRPr sz="2000" baseline="0"/>
            </a:lvl1pPr>
          </a:lstStyle>
          <a:p>
            <a:r>
              <a:rPr lang="en-US" dirty="0"/>
              <a:t>Drag image  to placeholder or click icon to add</a:t>
            </a:r>
          </a:p>
        </p:txBody>
      </p:sp>
      <p:sp>
        <p:nvSpPr>
          <p:cNvPr id="4" name="Text Placeholder 11">
            <a:extLst>
              <a:ext uri="{FF2B5EF4-FFF2-40B4-BE49-F238E27FC236}">
                <a16:creationId xmlns:a16="http://schemas.microsoft.com/office/drawing/2014/main" id="{6FBE1512-682F-B242-B64E-79E99F7F348E}"/>
              </a:ext>
            </a:extLst>
          </p:cNvPr>
          <p:cNvSpPr>
            <a:spLocks noGrp="1"/>
          </p:cNvSpPr>
          <p:nvPr>
            <p:ph type="body" sz="quarter" idx="11" hasCustomPrompt="1"/>
          </p:nvPr>
        </p:nvSpPr>
        <p:spPr>
          <a:xfrm>
            <a:off x="316525" y="5408500"/>
            <a:ext cx="4132385" cy="791135"/>
          </a:xfrm>
        </p:spPr>
        <p:txBody>
          <a:bodyPr>
            <a:normAutofit/>
          </a:bodyPr>
          <a:lstStyle>
            <a:lvl1pPr marL="0" indent="0">
              <a:buSzPct val="80000"/>
              <a:buFont typeface="Wingdings" charset="2"/>
              <a:buNone/>
              <a:defRPr sz="1400" cap="none"/>
            </a:lvl1pPr>
          </a:lstStyle>
          <a:p>
            <a:pPr lvl="0"/>
            <a:r>
              <a:rPr lang="en-GB" dirty="0"/>
              <a:t>Caption</a:t>
            </a:r>
          </a:p>
        </p:txBody>
      </p:sp>
      <p:sp>
        <p:nvSpPr>
          <p:cNvPr id="5" name="Picture Placeholder 13">
            <a:extLst>
              <a:ext uri="{FF2B5EF4-FFF2-40B4-BE49-F238E27FC236}">
                <a16:creationId xmlns:a16="http://schemas.microsoft.com/office/drawing/2014/main" id="{B429BD49-5033-6B49-B75A-17789E1BBABF}"/>
              </a:ext>
            </a:extLst>
          </p:cNvPr>
          <p:cNvSpPr>
            <a:spLocks noGrp="1"/>
          </p:cNvSpPr>
          <p:nvPr>
            <p:ph type="pic" sz="quarter" idx="13" hasCustomPrompt="1"/>
          </p:nvPr>
        </p:nvSpPr>
        <p:spPr>
          <a:xfrm>
            <a:off x="4706817" y="1382044"/>
            <a:ext cx="4120659" cy="3862461"/>
          </a:xfrm>
        </p:spPr>
        <p:txBody>
          <a:bodyPr anchor="ctr">
            <a:normAutofit/>
          </a:bodyPr>
          <a:lstStyle>
            <a:lvl1pPr algn="ctr">
              <a:defRPr sz="2000" baseline="0"/>
            </a:lvl1pPr>
          </a:lstStyle>
          <a:p>
            <a:r>
              <a:rPr lang="en-US" dirty="0"/>
              <a:t>Drag image  to placeholder or click icon to add</a:t>
            </a:r>
          </a:p>
        </p:txBody>
      </p:sp>
      <p:sp>
        <p:nvSpPr>
          <p:cNvPr id="6" name="Text Placeholder 11">
            <a:extLst>
              <a:ext uri="{FF2B5EF4-FFF2-40B4-BE49-F238E27FC236}">
                <a16:creationId xmlns:a16="http://schemas.microsoft.com/office/drawing/2014/main" id="{2F23F78E-2775-9241-A146-3B0160C74D7E}"/>
              </a:ext>
            </a:extLst>
          </p:cNvPr>
          <p:cNvSpPr>
            <a:spLocks noGrp="1"/>
          </p:cNvSpPr>
          <p:nvPr>
            <p:ph type="body" sz="quarter" idx="15" hasCustomPrompt="1"/>
          </p:nvPr>
        </p:nvSpPr>
        <p:spPr>
          <a:xfrm>
            <a:off x="4706817" y="5408500"/>
            <a:ext cx="4120659" cy="791135"/>
          </a:xfrm>
        </p:spPr>
        <p:txBody>
          <a:bodyPr>
            <a:normAutofit/>
          </a:bodyPr>
          <a:lstStyle>
            <a:lvl1pPr marL="0" indent="0">
              <a:buSzPct val="80000"/>
              <a:buFont typeface="Wingdings" charset="2"/>
              <a:buNone/>
              <a:defRPr sz="1400" cap="none"/>
            </a:lvl1pPr>
          </a:lstStyle>
          <a:p>
            <a:pPr lvl="0"/>
            <a:r>
              <a:rPr lang="en-GB" dirty="0"/>
              <a:t>Caption</a:t>
            </a:r>
          </a:p>
        </p:txBody>
      </p:sp>
      <p:cxnSp>
        <p:nvCxnSpPr>
          <p:cNvPr id="7" name="Straight Connector 6">
            <a:extLst>
              <a:ext uri="{FF2B5EF4-FFF2-40B4-BE49-F238E27FC236}">
                <a16:creationId xmlns:a16="http://schemas.microsoft.com/office/drawing/2014/main" id="{B065EA2A-0209-7C4D-8D04-6085098C0B7E}"/>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8B53F2E-57F7-5D43-8159-227FC6660D5B}"/>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2893394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1" y="2276667"/>
            <a:ext cx="8229600" cy="1143000"/>
          </a:xfrm>
        </p:spPr>
        <p:txBody>
          <a:bodyPr>
            <a:normAutofit/>
          </a:bodyPr>
          <a:lstStyle>
            <a:lvl1pPr>
              <a:defRPr sz="5483"/>
            </a:lvl1pPr>
          </a:lstStyle>
          <a:p>
            <a:r>
              <a:rPr lang="en-GB" dirty="0"/>
              <a:t>Header style</a:t>
            </a:r>
            <a:endParaRPr lang="en-US" dirty="0"/>
          </a:p>
        </p:txBody>
      </p:sp>
      <p:sp>
        <p:nvSpPr>
          <p:cNvPr id="5" name="Text Placeholder 4"/>
          <p:cNvSpPr>
            <a:spLocks noGrp="1"/>
          </p:cNvSpPr>
          <p:nvPr>
            <p:ph type="body" sz="quarter" idx="10" hasCustomPrompt="1"/>
          </p:nvPr>
        </p:nvSpPr>
        <p:spPr>
          <a:xfrm>
            <a:off x="456921" y="3290636"/>
            <a:ext cx="4778117" cy="1344596"/>
          </a:xfrm>
        </p:spPr>
        <p:txBody>
          <a:bodyPr/>
          <a:lstStyle/>
          <a:p>
            <a:pPr lvl="0"/>
            <a:r>
              <a:rPr lang="en-GB" dirty="0"/>
              <a:t>Sub-header Style</a:t>
            </a:r>
          </a:p>
        </p:txBody>
      </p:sp>
      <p:cxnSp>
        <p:nvCxnSpPr>
          <p:cNvPr id="6" name="Straight Connector 5">
            <a:extLst>
              <a:ext uri="{FF2B5EF4-FFF2-40B4-BE49-F238E27FC236}">
                <a16:creationId xmlns:a16="http://schemas.microsoft.com/office/drawing/2014/main" id="{4F334BAE-E96A-B94C-8396-68EAC8922DF6}"/>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1715AED-76FB-3341-8CA0-BEB5BFF993AA}"/>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1383915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523E01-7795-2341-926F-62AE4BBB625D}"/>
              </a:ext>
            </a:extLst>
          </p:cNvPr>
          <p:cNvSpPr>
            <a:spLocks noGrp="1"/>
          </p:cNvSpPr>
          <p:nvPr>
            <p:ph type="ctrTitle" hasCustomPrompt="1"/>
          </p:nvPr>
        </p:nvSpPr>
        <p:spPr>
          <a:xfrm>
            <a:off x="293077" y="804206"/>
            <a:ext cx="8223738" cy="770913"/>
          </a:xfrm>
        </p:spPr>
        <p:txBody>
          <a:bodyPr>
            <a:normAutofit/>
          </a:bodyPr>
          <a:lstStyle>
            <a:lvl1pPr>
              <a:defRPr sz="3800" baseline="0"/>
            </a:lvl1pPr>
          </a:lstStyle>
          <a:p>
            <a:r>
              <a:rPr lang="en-GB" dirty="0"/>
              <a:t>Header style</a:t>
            </a:r>
            <a:endParaRPr lang="en-US" dirty="0"/>
          </a:p>
        </p:txBody>
      </p:sp>
      <p:sp>
        <p:nvSpPr>
          <p:cNvPr id="7" name="Subtitle 2">
            <a:extLst>
              <a:ext uri="{FF2B5EF4-FFF2-40B4-BE49-F238E27FC236}">
                <a16:creationId xmlns:a16="http://schemas.microsoft.com/office/drawing/2014/main" id="{06FCA17B-854D-664A-8154-6A761C2E20C1}"/>
              </a:ext>
            </a:extLst>
          </p:cNvPr>
          <p:cNvSpPr>
            <a:spLocks noGrp="1"/>
          </p:cNvSpPr>
          <p:nvPr>
            <p:ph type="subTitle" idx="1" hasCustomPrompt="1"/>
          </p:nvPr>
        </p:nvSpPr>
        <p:spPr>
          <a:xfrm>
            <a:off x="293077" y="1575120"/>
            <a:ext cx="8223738"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8" name="Text Placeholder 9">
            <a:extLst>
              <a:ext uri="{FF2B5EF4-FFF2-40B4-BE49-F238E27FC236}">
                <a16:creationId xmlns:a16="http://schemas.microsoft.com/office/drawing/2014/main" id="{4525F3BE-1438-1045-8FE8-55FF8D6D5FFC}"/>
              </a:ext>
            </a:extLst>
          </p:cNvPr>
          <p:cNvSpPr>
            <a:spLocks noGrp="1"/>
          </p:cNvSpPr>
          <p:nvPr>
            <p:ph type="body" sz="quarter" idx="10" hasCustomPrompt="1"/>
          </p:nvPr>
        </p:nvSpPr>
        <p:spPr>
          <a:xfrm>
            <a:off x="293217" y="2133387"/>
            <a:ext cx="8223598" cy="484975"/>
          </a:xfrm>
        </p:spPr>
        <p:txBody>
          <a:bodyPr>
            <a:noAutofit/>
          </a:bodyPr>
          <a:lstStyle>
            <a:lvl1pPr>
              <a:defRPr sz="2000" cap="none" baseline="0"/>
            </a:lvl1pPr>
            <a:lvl2pPr marL="408334" indent="0">
              <a:buNone/>
              <a:defRPr/>
            </a:lvl2pPr>
            <a:lvl3pPr>
              <a:defRPr sz="2000"/>
            </a:lvl3pPr>
            <a:lvl4pPr>
              <a:defRPr sz="2000"/>
            </a:lvl4pPr>
            <a:lvl5pPr>
              <a:defRPr sz="2000"/>
            </a:lvl5pPr>
          </a:lstStyle>
          <a:p>
            <a:pPr lvl="0"/>
            <a:r>
              <a:rPr lang="en-GB" dirty="0"/>
              <a:t>Body text style</a:t>
            </a:r>
          </a:p>
        </p:txBody>
      </p:sp>
      <p:sp>
        <p:nvSpPr>
          <p:cNvPr id="9" name="Text Placeholder 11">
            <a:extLst>
              <a:ext uri="{FF2B5EF4-FFF2-40B4-BE49-F238E27FC236}">
                <a16:creationId xmlns:a16="http://schemas.microsoft.com/office/drawing/2014/main" id="{9B2A23E7-3A15-CB4C-9F4E-4D060E46A76B}"/>
              </a:ext>
            </a:extLst>
          </p:cNvPr>
          <p:cNvSpPr>
            <a:spLocks noGrp="1"/>
          </p:cNvSpPr>
          <p:nvPr>
            <p:ph type="body" sz="quarter" idx="11" hasCustomPrompt="1"/>
          </p:nvPr>
        </p:nvSpPr>
        <p:spPr>
          <a:xfrm>
            <a:off x="293217" y="2618362"/>
            <a:ext cx="8223598" cy="3448737"/>
          </a:xfrm>
        </p:spPr>
        <p:txBody>
          <a:bodyPr>
            <a:noAutofit/>
          </a:bodyPr>
          <a:lstStyle>
            <a:lvl1pPr marL="0" indent="-266861">
              <a:buSzPct val="80000"/>
              <a:buFont typeface="Wingdings" charset="2"/>
              <a:buChar char="§"/>
              <a:defRPr sz="2000" cap="none"/>
            </a:lvl1pPr>
            <a:lvl2pPr>
              <a:defRPr sz="2000"/>
            </a:lvl2pPr>
            <a:lvl3pPr>
              <a:defRPr sz="2000"/>
            </a:lvl3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cxnSp>
        <p:nvCxnSpPr>
          <p:cNvPr id="10" name="Straight Connector 9">
            <a:extLst>
              <a:ext uri="{FF2B5EF4-FFF2-40B4-BE49-F238E27FC236}">
                <a16:creationId xmlns:a16="http://schemas.microsoft.com/office/drawing/2014/main" id="{54000D78-9DC2-4A44-A3DC-3D147703F7FE}"/>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8EFC0A03-D5FF-B941-93D2-E84A9F9AABFE}"/>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76450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2C11-D155-6448-8A2B-860342C83E7B}"/>
              </a:ext>
            </a:extLst>
          </p:cNvPr>
          <p:cNvSpPr>
            <a:spLocks noGrp="1"/>
          </p:cNvSpPr>
          <p:nvPr>
            <p:ph type="ctrTitle" hasCustomPrompt="1"/>
          </p:nvPr>
        </p:nvSpPr>
        <p:spPr>
          <a:xfrm>
            <a:off x="293077" y="804206"/>
            <a:ext cx="4887260" cy="770913"/>
          </a:xfrm>
        </p:spPr>
        <p:txBody>
          <a:bodyPr>
            <a:normAutofit/>
          </a:bodyPr>
          <a:lstStyle>
            <a:lvl1pPr>
              <a:defRPr sz="3800" baseline="0"/>
            </a:lvl1pPr>
          </a:lstStyle>
          <a:p>
            <a:r>
              <a:rPr lang="en-GB" dirty="0"/>
              <a:t>Header style</a:t>
            </a:r>
            <a:endParaRPr lang="en-US" dirty="0"/>
          </a:p>
        </p:txBody>
      </p:sp>
      <p:sp>
        <p:nvSpPr>
          <p:cNvPr id="3" name="Subtitle 2">
            <a:extLst>
              <a:ext uri="{FF2B5EF4-FFF2-40B4-BE49-F238E27FC236}">
                <a16:creationId xmlns:a16="http://schemas.microsoft.com/office/drawing/2014/main" id="{9B7B3D0B-E746-1E4C-B666-F418F6FCD28D}"/>
              </a:ext>
            </a:extLst>
          </p:cNvPr>
          <p:cNvSpPr>
            <a:spLocks noGrp="1"/>
          </p:cNvSpPr>
          <p:nvPr>
            <p:ph type="subTitle" idx="1" hasCustomPrompt="1"/>
          </p:nvPr>
        </p:nvSpPr>
        <p:spPr>
          <a:xfrm>
            <a:off x="293077" y="1575120"/>
            <a:ext cx="4887260"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4" name="Text Placeholder 9">
            <a:extLst>
              <a:ext uri="{FF2B5EF4-FFF2-40B4-BE49-F238E27FC236}">
                <a16:creationId xmlns:a16="http://schemas.microsoft.com/office/drawing/2014/main" id="{B690D8C6-FA3E-2B48-9C7C-6BA2405AB580}"/>
              </a:ext>
            </a:extLst>
          </p:cNvPr>
          <p:cNvSpPr>
            <a:spLocks noGrp="1"/>
          </p:cNvSpPr>
          <p:nvPr>
            <p:ph type="body" sz="quarter" idx="10" hasCustomPrompt="1"/>
          </p:nvPr>
        </p:nvSpPr>
        <p:spPr>
          <a:xfrm>
            <a:off x="293217" y="2133387"/>
            <a:ext cx="4887120" cy="484975"/>
          </a:xfrm>
        </p:spPr>
        <p:txBody>
          <a:bodyPr>
            <a:noAutofit/>
          </a:bodyPr>
          <a:lstStyle>
            <a:lvl1pPr>
              <a:defRPr sz="2000" cap="none" baseline="0"/>
            </a:lvl1pPr>
            <a:lvl2pPr marL="408334" indent="0">
              <a:buNone/>
              <a:defRPr/>
            </a:lvl2pPr>
            <a:lvl3pPr>
              <a:defRPr sz="2000"/>
            </a:lvl3pPr>
            <a:lvl4pPr>
              <a:defRPr sz="2000"/>
            </a:lvl4pPr>
            <a:lvl5pPr>
              <a:defRPr sz="2000"/>
            </a:lvl5pPr>
          </a:lstStyle>
          <a:p>
            <a:pPr lvl="0"/>
            <a:r>
              <a:rPr lang="en-GB" dirty="0"/>
              <a:t>Body text style</a:t>
            </a:r>
          </a:p>
        </p:txBody>
      </p:sp>
      <p:sp>
        <p:nvSpPr>
          <p:cNvPr id="5" name="Text Placeholder 11">
            <a:extLst>
              <a:ext uri="{FF2B5EF4-FFF2-40B4-BE49-F238E27FC236}">
                <a16:creationId xmlns:a16="http://schemas.microsoft.com/office/drawing/2014/main" id="{C3B8A64E-C16E-3C4A-A0A6-0B47D0E9FECC}"/>
              </a:ext>
            </a:extLst>
          </p:cNvPr>
          <p:cNvSpPr>
            <a:spLocks noGrp="1"/>
          </p:cNvSpPr>
          <p:nvPr>
            <p:ph type="body" sz="quarter" idx="11" hasCustomPrompt="1"/>
          </p:nvPr>
        </p:nvSpPr>
        <p:spPr>
          <a:xfrm>
            <a:off x="293217" y="2618362"/>
            <a:ext cx="4887120" cy="3448737"/>
          </a:xfrm>
        </p:spPr>
        <p:txBody>
          <a:bodyPr>
            <a:noAutofit/>
          </a:bodyPr>
          <a:lstStyle>
            <a:lvl1pPr marL="0" indent="-266861">
              <a:buSzPct val="80000"/>
              <a:buFont typeface="Wingdings" charset="2"/>
              <a:buChar char="§"/>
              <a:defRPr sz="2000" cap="none"/>
            </a:lvl1pPr>
            <a:lvl2pPr>
              <a:defRPr sz="2000"/>
            </a:lvl2pPr>
            <a:lvl3pPr>
              <a:defRPr sz="2000"/>
            </a:lvl3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sp>
        <p:nvSpPr>
          <p:cNvPr id="6" name="Picture Placeholder 13">
            <a:extLst>
              <a:ext uri="{FF2B5EF4-FFF2-40B4-BE49-F238E27FC236}">
                <a16:creationId xmlns:a16="http://schemas.microsoft.com/office/drawing/2014/main" id="{BC5213FD-958A-004B-B536-40764C01CCA5}"/>
              </a:ext>
            </a:extLst>
          </p:cNvPr>
          <p:cNvSpPr>
            <a:spLocks noGrp="1"/>
          </p:cNvSpPr>
          <p:nvPr>
            <p:ph type="pic" sz="quarter" idx="12" hasCustomPrompt="1"/>
          </p:nvPr>
        </p:nvSpPr>
        <p:spPr>
          <a:xfrm>
            <a:off x="5675205" y="803774"/>
            <a:ext cx="3057841" cy="5263327"/>
          </a:xfrm>
        </p:spPr>
        <p:txBody>
          <a:bodyPr anchor="ctr">
            <a:normAutofit/>
          </a:bodyPr>
          <a:lstStyle>
            <a:lvl1pPr algn="ctr">
              <a:defRPr sz="2000" baseline="0"/>
            </a:lvl1pPr>
          </a:lstStyle>
          <a:p>
            <a:r>
              <a:rPr lang="en-US" dirty="0"/>
              <a:t>Drag image  to placeholder or click icon to add</a:t>
            </a:r>
          </a:p>
        </p:txBody>
      </p:sp>
      <p:cxnSp>
        <p:nvCxnSpPr>
          <p:cNvPr id="7" name="Straight Connector 6">
            <a:extLst>
              <a:ext uri="{FF2B5EF4-FFF2-40B4-BE49-F238E27FC236}">
                <a16:creationId xmlns:a16="http://schemas.microsoft.com/office/drawing/2014/main" id="{CDBA73B0-4EC6-F44F-AA3B-8DF323979B0E}"/>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F760305A-0618-BE45-B9C7-660E731E9AFA}"/>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2261999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4FD3-4A3A-684C-9289-CD733DCE2AF9}"/>
              </a:ext>
            </a:extLst>
          </p:cNvPr>
          <p:cNvSpPr>
            <a:spLocks noGrp="1"/>
          </p:cNvSpPr>
          <p:nvPr>
            <p:ph type="ctrTitle" hasCustomPrompt="1"/>
          </p:nvPr>
        </p:nvSpPr>
        <p:spPr>
          <a:xfrm>
            <a:off x="293078" y="787798"/>
            <a:ext cx="7775026" cy="770913"/>
          </a:xfrm>
        </p:spPr>
        <p:txBody>
          <a:bodyPr>
            <a:normAutofit/>
          </a:bodyPr>
          <a:lstStyle>
            <a:lvl1pPr>
              <a:defRPr sz="3800" baseline="0"/>
            </a:lvl1pPr>
          </a:lstStyle>
          <a:p>
            <a:r>
              <a:rPr lang="en-GB" dirty="0"/>
              <a:t>Header style</a:t>
            </a:r>
            <a:endParaRPr lang="en-US" dirty="0"/>
          </a:p>
        </p:txBody>
      </p:sp>
      <p:sp>
        <p:nvSpPr>
          <p:cNvPr id="3" name="Subtitle 2">
            <a:extLst>
              <a:ext uri="{FF2B5EF4-FFF2-40B4-BE49-F238E27FC236}">
                <a16:creationId xmlns:a16="http://schemas.microsoft.com/office/drawing/2014/main" id="{CAB80AF8-5C0C-0648-ABA4-25A6470EFCB0}"/>
              </a:ext>
            </a:extLst>
          </p:cNvPr>
          <p:cNvSpPr>
            <a:spLocks noGrp="1"/>
          </p:cNvSpPr>
          <p:nvPr>
            <p:ph type="subTitle" idx="1" hasCustomPrompt="1"/>
          </p:nvPr>
        </p:nvSpPr>
        <p:spPr>
          <a:xfrm>
            <a:off x="293080" y="1558713"/>
            <a:ext cx="7775027"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4" name="Text Placeholder 9">
            <a:extLst>
              <a:ext uri="{FF2B5EF4-FFF2-40B4-BE49-F238E27FC236}">
                <a16:creationId xmlns:a16="http://schemas.microsoft.com/office/drawing/2014/main" id="{2A6EFB41-AFEA-214B-ACF2-ACCD09FC86AA}"/>
              </a:ext>
            </a:extLst>
          </p:cNvPr>
          <p:cNvSpPr>
            <a:spLocks noGrp="1"/>
          </p:cNvSpPr>
          <p:nvPr>
            <p:ph type="body" sz="quarter" idx="10" hasCustomPrompt="1"/>
          </p:nvPr>
        </p:nvSpPr>
        <p:spPr>
          <a:xfrm>
            <a:off x="293218" y="2116978"/>
            <a:ext cx="7774886" cy="484975"/>
          </a:xfrm>
        </p:spPr>
        <p:txBody>
          <a:bodyPr>
            <a:noAutofit/>
          </a:bodyPr>
          <a:lstStyle>
            <a:lvl1pPr>
              <a:defRPr sz="2000" cap="none" baseline="0"/>
            </a:lvl1pPr>
            <a:lvl2pPr marL="408334" indent="0">
              <a:buNone/>
              <a:defRPr/>
            </a:lvl2pPr>
            <a:lvl3pPr>
              <a:defRPr sz="2000"/>
            </a:lvl3pPr>
            <a:lvl4pPr>
              <a:defRPr sz="2000"/>
            </a:lvl4pPr>
            <a:lvl5pPr>
              <a:defRPr sz="2000"/>
            </a:lvl5pPr>
          </a:lstStyle>
          <a:p>
            <a:pPr lvl="0"/>
            <a:r>
              <a:rPr lang="en-GB" dirty="0"/>
              <a:t>Body text style</a:t>
            </a:r>
          </a:p>
        </p:txBody>
      </p:sp>
      <p:sp>
        <p:nvSpPr>
          <p:cNvPr id="5" name="Text Placeholder 11">
            <a:extLst>
              <a:ext uri="{FF2B5EF4-FFF2-40B4-BE49-F238E27FC236}">
                <a16:creationId xmlns:a16="http://schemas.microsoft.com/office/drawing/2014/main" id="{9E2558F2-EE4D-1340-BE36-AA005A9770D9}"/>
              </a:ext>
            </a:extLst>
          </p:cNvPr>
          <p:cNvSpPr>
            <a:spLocks noGrp="1"/>
          </p:cNvSpPr>
          <p:nvPr>
            <p:ph type="body" sz="quarter" idx="11" hasCustomPrompt="1"/>
          </p:nvPr>
        </p:nvSpPr>
        <p:spPr>
          <a:xfrm>
            <a:off x="293219" y="2601956"/>
            <a:ext cx="3812488" cy="3465145"/>
          </a:xfrm>
        </p:spPr>
        <p:txBody>
          <a:bodyPr>
            <a:noAutofit/>
          </a:bodyPr>
          <a:lstStyle>
            <a:lvl1pPr marL="0" indent="-266861">
              <a:buSzPct val="80000"/>
              <a:buFont typeface="Wingdings" charset="2"/>
              <a:buChar char="§"/>
              <a:defRPr sz="2000" cap="none"/>
            </a:lvl1pPr>
            <a:lvl2pPr>
              <a:defRPr sz="2000"/>
            </a:lvl2pPr>
            <a:lvl3pPr>
              <a:defRPr sz="2000"/>
            </a:lvl3pPr>
            <a:lvl4pPr>
              <a:defRPr/>
            </a:lvl4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sp>
        <p:nvSpPr>
          <p:cNvPr id="6" name="Text Placeholder 11">
            <a:extLst>
              <a:ext uri="{FF2B5EF4-FFF2-40B4-BE49-F238E27FC236}">
                <a16:creationId xmlns:a16="http://schemas.microsoft.com/office/drawing/2014/main" id="{D8D8F4C4-9959-1A4D-A859-8A1166B5B03C}"/>
              </a:ext>
            </a:extLst>
          </p:cNvPr>
          <p:cNvSpPr>
            <a:spLocks noGrp="1"/>
          </p:cNvSpPr>
          <p:nvPr>
            <p:ph type="body" sz="quarter" idx="12" hasCustomPrompt="1"/>
          </p:nvPr>
        </p:nvSpPr>
        <p:spPr>
          <a:xfrm>
            <a:off x="4189791" y="2601956"/>
            <a:ext cx="3878317" cy="3465145"/>
          </a:xfrm>
        </p:spPr>
        <p:txBody>
          <a:bodyPr>
            <a:noAutofit/>
          </a:bodyPr>
          <a:lstStyle>
            <a:lvl1pPr marL="0" indent="-266861">
              <a:buSzPct val="80000"/>
              <a:buFont typeface="Wingdings" charset="2"/>
              <a:buChar char="§"/>
              <a:defRPr sz="2000" cap="none"/>
            </a:lvl1pPr>
            <a:lvl2pPr>
              <a:defRPr sz="2000"/>
            </a:lvl2pPr>
            <a:lvl3pPr>
              <a:defRPr sz="2000"/>
            </a:lvl3pPr>
            <a:lvl4pPr>
              <a:defRPr/>
            </a:lvl4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cxnSp>
        <p:nvCxnSpPr>
          <p:cNvPr id="7" name="Straight Connector 6">
            <a:extLst>
              <a:ext uri="{FF2B5EF4-FFF2-40B4-BE49-F238E27FC236}">
                <a16:creationId xmlns:a16="http://schemas.microsoft.com/office/drawing/2014/main" id="{672DB2CD-1BE8-854B-871D-CE21BF112182}"/>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AFFB7BB-4FB3-5845-A5B5-D24EAD842067}"/>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3930031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1DE3C09-37DA-F944-A7EB-7B054B068C5D}"/>
              </a:ext>
            </a:extLst>
          </p:cNvPr>
          <p:cNvSpPr>
            <a:spLocks noGrp="1"/>
          </p:cNvSpPr>
          <p:nvPr>
            <p:ph type="subTitle" idx="1" hasCustomPrompt="1"/>
          </p:nvPr>
        </p:nvSpPr>
        <p:spPr>
          <a:xfrm>
            <a:off x="316523" y="624952"/>
            <a:ext cx="8593014"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3" name="Picture Placeholder 13">
            <a:extLst>
              <a:ext uri="{FF2B5EF4-FFF2-40B4-BE49-F238E27FC236}">
                <a16:creationId xmlns:a16="http://schemas.microsoft.com/office/drawing/2014/main" id="{82396308-FACF-D340-9E89-B719CB144D80}"/>
              </a:ext>
            </a:extLst>
          </p:cNvPr>
          <p:cNvSpPr>
            <a:spLocks noGrp="1"/>
          </p:cNvSpPr>
          <p:nvPr>
            <p:ph type="pic" sz="quarter" idx="12" hasCustomPrompt="1"/>
          </p:nvPr>
        </p:nvSpPr>
        <p:spPr>
          <a:xfrm>
            <a:off x="316526" y="1303962"/>
            <a:ext cx="2649415" cy="3940542"/>
          </a:xfrm>
        </p:spPr>
        <p:txBody>
          <a:bodyPr anchor="ctr">
            <a:normAutofit/>
          </a:bodyPr>
          <a:lstStyle>
            <a:lvl1pPr algn="ctr">
              <a:defRPr sz="2000" baseline="0"/>
            </a:lvl1pPr>
          </a:lstStyle>
          <a:p>
            <a:r>
              <a:rPr lang="en-US" dirty="0"/>
              <a:t>Drag image  to placeholder or click icon to add</a:t>
            </a:r>
          </a:p>
        </p:txBody>
      </p:sp>
      <p:sp>
        <p:nvSpPr>
          <p:cNvPr id="4" name="Text Placeholder 11">
            <a:extLst>
              <a:ext uri="{FF2B5EF4-FFF2-40B4-BE49-F238E27FC236}">
                <a16:creationId xmlns:a16="http://schemas.microsoft.com/office/drawing/2014/main" id="{0D285B56-D10C-844C-97CE-A46683A87958}"/>
              </a:ext>
            </a:extLst>
          </p:cNvPr>
          <p:cNvSpPr>
            <a:spLocks noGrp="1"/>
          </p:cNvSpPr>
          <p:nvPr>
            <p:ph type="body" sz="quarter" idx="11" hasCustomPrompt="1"/>
          </p:nvPr>
        </p:nvSpPr>
        <p:spPr>
          <a:xfrm>
            <a:off x="316526" y="5408500"/>
            <a:ext cx="2649415" cy="791135"/>
          </a:xfrm>
        </p:spPr>
        <p:txBody>
          <a:bodyPr>
            <a:normAutofit/>
          </a:bodyPr>
          <a:lstStyle>
            <a:lvl1pPr marL="0" indent="0">
              <a:buSzPct val="80000"/>
              <a:buFont typeface="Wingdings" charset="2"/>
              <a:buNone/>
              <a:defRPr sz="1400" cap="none"/>
            </a:lvl1pPr>
          </a:lstStyle>
          <a:p>
            <a:pPr lvl="0"/>
            <a:r>
              <a:rPr lang="en-GB" dirty="0"/>
              <a:t>Caption</a:t>
            </a:r>
          </a:p>
        </p:txBody>
      </p:sp>
      <p:sp>
        <p:nvSpPr>
          <p:cNvPr id="5" name="Picture Placeholder 13">
            <a:extLst>
              <a:ext uri="{FF2B5EF4-FFF2-40B4-BE49-F238E27FC236}">
                <a16:creationId xmlns:a16="http://schemas.microsoft.com/office/drawing/2014/main" id="{5BD223A3-7B57-AD40-AE9D-30E6A713CE25}"/>
              </a:ext>
            </a:extLst>
          </p:cNvPr>
          <p:cNvSpPr>
            <a:spLocks noGrp="1"/>
          </p:cNvSpPr>
          <p:nvPr>
            <p:ph type="pic" sz="quarter" idx="13" hasCustomPrompt="1"/>
          </p:nvPr>
        </p:nvSpPr>
        <p:spPr>
          <a:xfrm>
            <a:off x="3247295" y="1303962"/>
            <a:ext cx="2649415" cy="3940542"/>
          </a:xfrm>
        </p:spPr>
        <p:txBody>
          <a:bodyPr anchor="ctr">
            <a:normAutofit/>
          </a:bodyPr>
          <a:lstStyle>
            <a:lvl1pPr algn="ctr">
              <a:defRPr sz="2000" baseline="0"/>
            </a:lvl1pPr>
          </a:lstStyle>
          <a:p>
            <a:r>
              <a:rPr lang="en-US" dirty="0"/>
              <a:t>Drag image  to placeholder or click icon to add</a:t>
            </a:r>
          </a:p>
        </p:txBody>
      </p:sp>
      <p:sp>
        <p:nvSpPr>
          <p:cNvPr id="6" name="Text Placeholder 11">
            <a:extLst>
              <a:ext uri="{FF2B5EF4-FFF2-40B4-BE49-F238E27FC236}">
                <a16:creationId xmlns:a16="http://schemas.microsoft.com/office/drawing/2014/main" id="{D0219E68-6A85-6F41-8AC2-44161905922C}"/>
              </a:ext>
            </a:extLst>
          </p:cNvPr>
          <p:cNvSpPr>
            <a:spLocks noGrp="1"/>
          </p:cNvSpPr>
          <p:nvPr>
            <p:ph type="body" sz="quarter" idx="15" hasCustomPrompt="1"/>
          </p:nvPr>
        </p:nvSpPr>
        <p:spPr>
          <a:xfrm>
            <a:off x="3247294" y="5408500"/>
            <a:ext cx="2649415" cy="791135"/>
          </a:xfrm>
        </p:spPr>
        <p:txBody>
          <a:bodyPr>
            <a:normAutofit/>
          </a:bodyPr>
          <a:lstStyle>
            <a:lvl1pPr marL="0" indent="0">
              <a:buSzPct val="80000"/>
              <a:buFont typeface="Wingdings" charset="2"/>
              <a:buNone/>
              <a:defRPr sz="1400" cap="none"/>
            </a:lvl1pPr>
          </a:lstStyle>
          <a:p>
            <a:pPr lvl="0"/>
            <a:r>
              <a:rPr lang="en-GB" dirty="0"/>
              <a:t>Caption</a:t>
            </a:r>
          </a:p>
        </p:txBody>
      </p:sp>
      <p:sp>
        <p:nvSpPr>
          <p:cNvPr id="7" name="Picture Placeholder 13">
            <a:extLst>
              <a:ext uri="{FF2B5EF4-FFF2-40B4-BE49-F238E27FC236}">
                <a16:creationId xmlns:a16="http://schemas.microsoft.com/office/drawing/2014/main" id="{A30B4867-F84E-6A48-9EA8-2923477917C7}"/>
              </a:ext>
            </a:extLst>
          </p:cNvPr>
          <p:cNvSpPr>
            <a:spLocks noGrp="1"/>
          </p:cNvSpPr>
          <p:nvPr>
            <p:ph type="pic" sz="quarter" idx="14" hasCustomPrompt="1"/>
          </p:nvPr>
        </p:nvSpPr>
        <p:spPr>
          <a:xfrm>
            <a:off x="6260126" y="1303962"/>
            <a:ext cx="2649415" cy="3940542"/>
          </a:xfrm>
        </p:spPr>
        <p:txBody>
          <a:bodyPr anchor="ctr">
            <a:normAutofit/>
          </a:bodyPr>
          <a:lstStyle>
            <a:lvl1pPr algn="ctr">
              <a:defRPr sz="2000" baseline="0"/>
            </a:lvl1pPr>
          </a:lstStyle>
          <a:p>
            <a:r>
              <a:rPr lang="en-US" dirty="0"/>
              <a:t>Drag image  to placeholder or click icon to add</a:t>
            </a:r>
          </a:p>
        </p:txBody>
      </p:sp>
      <p:sp>
        <p:nvSpPr>
          <p:cNvPr id="8" name="Text Placeholder 11">
            <a:extLst>
              <a:ext uri="{FF2B5EF4-FFF2-40B4-BE49-F238E27FC236}">
                <a16:creationId xmlns:a16="http://schemas.microsoft.com/office/drawing/2014/main" id="{8C32846A-8C6E-3340-BE5F-100E1D74FAE3}"/>
              </a:ext>
            </a:extLst>
          </p:cNvPr>
          <p:cNvSpPr>
            <a:spLocks noGrp="1"/>
          </p:cNvSpPr>
          <p:nvPr>
            <p:ph type="body" sz="quarter" idx="16" hasCustomPrompt="1"/>
          </p:nvPr>
        </p:nvSpPr>
        <p:spPr>
          <a:xfrm>
            <a:off x="6260125" y="5408500"/>
            <a:ext cx="2649415" cy="791135"/>
          </a:xfrm>
        </p:spPr>
        <p:txBody>
          <a:bodyPr>
            <a:normAutofit/>
          </a:bodyPr>
          <a:lstStyle>
            <a:lvl1pPr marL="0" indent="0">
              <a:buSzPct val="80000"/>
              <a:buFont typeface="Wingdings" charset="2"/>
              <a:buNone/>
              <a:defRPr sz="1400" cap="none"/>
            </a:lvl1pPr>
          </a:lstStyle>
          <a:p>
            <a:pPr lvl="0"/>
            <a:r>
              <a:rPr lang="en-GB" dirty="0"/>
              <a:t>Caption</a:t>
            </a:r>
          </a:p>
        </p:txBody>
      </p:sp>
      <p:cxnSp>
        <p:nvCxnSpPr>
          <p:cNvPr id="9" name="Straight Connector 8">
            <a:extLst>
              <a:ext uri="{FF2B5EF4-FFF2-40B4-BE49-F238E27FC236}">
                <a16:creationId xmlns:a16="http://schemas.microsoft.com/office/drawing/2014/main" id="{66D9A95D-D351-574C-818B-6F4DD3B72491}"/>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BF68526A-32F0-C549-9BEA-43DB08BFE819}"/>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3141785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C6D40DF-33A1-A244-BF95-D7617CFFD9A5}"/>
              </a:ext>
            </a:extLst>
          </p:cNvPr>
          <p:cNvSpPr>
            <a:spLocks noGrp="1"/>
          </p:cNvSpPr>
          <p:nvPr>
            <p:ph type="subTitle" idx="1" hasCustomPrompt="1"/>
          </p:nvPr>
        </p:nvSpPr>
        <p:spPr>
          <a:xfrm>
            <a:off x="316523" y="624952"/>
            <a:ext cx="8593014"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3" name="Picture Placeholder 13">
            <a:extLst>
              <a:ext uri="{FF2B5EF4-FFF2-40B4-BE49-F238E27FC236}">
                <a16:creationId xmlns:a16="http://schemas.microsoft.com/office/drawing/2014/main" id="{CAD892A9-9BEB-E14A-B42F-52421FD7FF1C}"/>
              </a:ext>
            </a:extLst>
          </p:cNvPr>
          <p:cNvSpPr>
            <a:spLocks noGrp="1"/>
          </p:cNvSpPr>
          <p:nvPr>
            <p:ph type="pic" sz="quarter" idx="12" hasCustomPrompt="1"/>
          </p:nvPr>
        </p:nvSpPr>
        <p:spPr>
          <a:xfrm>
            <a:off x="316525" y="1382044"/>
            <a:ext cx="4132385" cy="3862461"/>
          </a:xfrm>
        </p:spPr>
        <p:txBody>
          <a:bodyPr anchor="ctr">
            <a:normAutofit/>
          </a:bodyPr>
          <a:lstStyle>
            <a:lvl1pPr algn="ctr">
              <a:defRPr sz="2000" baseline="0"/>
            </a:lvl1pPr>
          </a:lstStyle>
          <a:p>
            <a:r>
              <a:rPr lang="en-US" dirty="0"/>
              <a:t>Drag image  to placeholder or click icon to add</a:t>
            </a:r>
          </a:p>
        </p:txBody>
      </p:sp>
      <p:sp>
        <p:nvSpPr>
          <p:cNvPr id="4" name="Text Placeholder 11">
            <a:extLst>
              <a:ext uri="{FF2B5EF4-FFF2-40B4-BE49-F238E27FC236}">
                <a16:creationId xmlns:a16="http://schemas.microsoft.com/office/drawing/2014/main" id="{10ED704B-33B5-824E-9DF0-68B4F5B6FA4D}"/>
              </a:ext>
            </a:extLst>
          </p:cNvPr>
          <p:cNvSpPr>
            <a:spLocks noGrp="1"/>
          </p:cNvSpPr>
          <p:nvPr>
            <p:ph type="body" sz="quarter" idx="11" hasCustomPrompt="1"/>
          </p:nvPr>
        </p:nvSpPr>
        <p:spPr>
          <a:xfrm>
            <a:off x="316525" y="5408500"/>
            <a:ext cx="4132385" cy="791135"/>
          </a:xfrm>
        </p:spPr>
        <p:txBody>
          <a:bodyPr>
            <a:normAutofit/>
          </a:bodyPr>
          <a:lstStyle>
            <a:lvl1pPr marL="0" indent="0">
              <a:buSzPct val="80000"/>
              <a:buFont typeface="Wingdings" charset="2"/>
              <a:buNone/>
              <a:defRPr sz="1400" cap="none"/>
            </a:lvl1pPr>
          </a:lstStyle>
          <a:p>
            <a:pPr lvl="0"/>
            <a:r>
              <a:rPr lang="en-GB" dirty="0"/>
              <a:t>Caption</a:t>
            </a:r>
          </a:p>
        </p:txBody>
      </p:sp>
      <p:sp>
        <p:nvSpPr>
          <p:cNvPr id="5" name="Picture Placeholder 13">
            <a:extLst>
              <a:ext uri="{FF2B5EF4-FFF2-40B4-BE49-F238E27FC236}">
                <a16:creationId xmlns:a16="http://schemas.microsoft.com/office/drawing/2014/main" id="{A4673D03-006A-AC47-939C-A7E6FB438C4B}"/>
              </a:ext>
            </a:extLst>
          </p:cNvPr>
          <p:cNvSpPr>
            <a:spLocks noGrp="1"/>
          </p:cNvSpPr>
          <p:nvPr>
            <p:ph type="pic" sz="quarter" idx="13" hasCustomPrompt="1"/>
          </p:nvPr>
        </p:nvSpPr>
        <p:spPr>
          <a:xfrm>
            <a:off x="4706817" y="1382044"/>
            <a:ext cx="4120659" cy="3862461"/>
          </a:xfrm>
        </p:spPr>
        <p:txBody>
          <a:bodyPr anchor="ctr">
            <a:normAutofit/>
          </a:bodyPr>
          <a:lstStyle>
            <a:lvl1pPr algn="ctr">
              <a:defRPr sz="2000" baseline="0"/>
            </a:lvl1pPr>
          </a:lstStyle>
          <a:p>
            <a:r>
              <a:rPr lang="en-US" dirty="0"/>
              <a:t>Drag image  to placeholder or click icon to add</a:t>
            </a:r>
          </a:p>
        </p:txBody>
      </p:sp>
      <p:sp>
        <p:nvSpPr>
          <p:cNvPr id="6" name="Text Placeholder 11">
            <a:extLst>
              <a:ext uri="{FF2B5EF4-FFF2-40B4-BE49-F238E27FC236}">
                <a16:creationId xmlns:a16="http://schemas.microsoft.com/office/drawing/2014/main" id="{D9E2E9F5-6A3C-CB49-AAAD-9919715E0EE4}"/>
              </a:ext>
            </a:extLst>
          </p:cNvPr>
          <p:cNvSpPr>
            <a:spLocks noGrp="1"/>
          </p:cNvSpPr>
          <p:nvPr>
            <p:ph type="body" sz="quarter" idx="15" hasCustomPrompt="1"/>
          </p:nvPr>
        </p:nvSpPr>
        <p:spPr>
          <a:xfrm>
            <a:off x="4706817" y="5408500"/>
            <a:ext cx="4120659" cy="791135"/>
          </a:xfrm>
        </p:spPr>
        <p:txBody>
          <a:bodyPr>
            <a:normAutofit/>
          </a:bodyPr>
          <a:lstStyle>
            <a:lvl1pPr marL="0" indent="0">
              <a:buSzPct val="80000"/>
              <a:buFont typeface="Wingdings" charset="2"/>
              <a:buNone/>
              <a:defRPr sz="1400" cap="none"/>
            </a:lvl1pPr>
          </a:lstStyle>
          <a:p>
            <a:pPr lvl="0"/>
            <a:r>
              <a:rPr lang="en-GB" dirty="0"/>
              <a:t>Caption</a:t>
            </a:r>
          </a:p>
        </p:txBody>
      </p:sp>
      <p:cxnSp>
        <p:nvCxnSpPr>
          <p:cNvPr id="7" name="Straight Connector 6">
            <a:extLst>
              <a:ext uri="{FF2B5EF4-FFF2-40B4-BE49-F238E27FC236}">
                <a16:creationId xmlns:a16="http://schemas.microsoft.com/office/drawing/2014/main" id="{ADF5E2CB-AB03-8F4B-B508-B1F90D3DE280}"/>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B2F50CA5-AEFF-1A40-9F01-5AF55491C16E}"/>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197421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resentatio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09119C-DDDD-424D-A1F6-A84493F44FBB}"/>
              </a:ext>
            </a:extLst>
          </p:cNvPr>
          <p:cNvSpPr>
            <a:spLocks noGrp="1"/>
          </p:cNvSpPr>
          <p:nvPr>
            <p:ph type="title" hasCustomPrompt="1"/>
          </p:nvPr>
        </p:nvSpPr>
        <p:spPr>
          <a:xfrm>
            <a:off x="293355" y="2276667"/>
            <a:ext cx="8229600" cy="1143000"/>
          </a:xfrm>
        </p:spPr>
        <p:txBody>
          <a:bodyPr>
            <a:normAutofit/>
          </a:bodyPr>
          <a:lstStyle>
            <a:lvl1pPr>
              <a:defRPr sz="4900"/>
            </a:lvl1pPr>
          </a:lstStyle>
          <a:p>
            <a:r>
              <a:rPr lang="en-GB" dirty="0"/>
              <a:t>Header style</a:t>
            </a:r>
            <a:endParaRPr lang="en-US" dirty="0"/>
          </a:p>
        </p:txBody>
      </p:sp>
      <p:sp>
        <p:nvSpPr>
          <p:cNvPr id="4" name="Text Placeholder 4">
            <a:extLst>
              <a:ext uri="{FF2B5EF4-FFF2-40B4-BE49-F238E27FC236}">
                <a16:creationId xmlns:a16="http://schemas.microsoft.com/office/drawing/2014/main" id="{173EB5AC-E9F6-1841-973F-22F5FC86F80B}"/>
              </a:ext>
            </a:extLst>
          </p:cNvPr>
          <p:cNvSpPr>
            <a:spLocks noGrp="1"/>
          </p:cNvSpPr>
          <p:nvPr>
            <p:ph type="body" sz="quarter" idx="10" hasCustomPrompt="1"/>
          </p:nvPr>
        </p:nvSpPr>
        <p:spPr>
          <a:xfrm>
            <a:off x="293080" y="3290639"/>
            <a:ext cx="4778117" cy="1344596"/>
          </a:xfrm>
        </p:spPr>
        <p:txBody>
          <a:bodyPr/>
          <a:lstStyle>
            <a:lvl1pPr>
              <a:defRPr cap="none"/>
            </a:lvl1pPr>
          </a:lstStyle>
          <a:p>
            <a:pPr lvl="0"/>
            <a:r>
              <a:rPr lang="en-GB" dirty="0"/>
              <a:t>Sub-header style</a:t>
            </a:r>
          </a:p>
        </p:txBody>
      </p:sp>
      <p:cxnSp>
        <p:nvCxnSpPr>
          <p:cNvPr id="5" name="Straight Connector 4">
            <a:extLst>
              <a:ext uri="{FF2B5EF4-FFF2-40B4-BE49-F238E27FC236}">
                <a16:creationId xmlns:a16="http://schemas.microsoft.com/office/drawing/2014/main" id="{35D005A3-6215-774D-8556-78A0B5EF52F3}"/>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618E78A9-1235-4B42-9F5C-9A100119DE5B}"/>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3742554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ize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3"/>
            <a:ext cx="9144000" cy="6858000"/>
          </a:xfrm>
        </p:spPr>
        <p:txBody>
          <a:bodyPr anchor="ctr"/>
          <a:lstStyle>
            <a:lvl1pPr marL="0" marR="0" indent="0" algn="ctr" defTabSz="408334" rtl="0" eaLnBrk="1" fontAlgn="auto" latinLnBrk="0" hangingPunct="1">
              <a:lnSpc>
                <a:spcPct val="100000"/>
              </a:lnSpc>
              <a:spcBef>
                <a:spcPct val="20000"/>
              </a:spcBef>
              <a:spcAft>
                <a:spcPts val="0"/>
              </a:spcAft>
              <a:buClrTx/>
              <a:buSzTx/>
              <a:buFont typeface="Arial"/>
              <a:buNone/>
              <a:tabLst/>
              <a:defRPr/>
            </a:lvl1pPr>
          </a:lstStyle>
          <a:p>
            <a:r>
              <a:rPr lang="en-US" dirty="0"/>
              <a:t>Drag image  to placeholder </a:t>
            </a:r>
            <a:br>
              <a:rPr lang="en-US" dirty="0"/>
            </a:br>
            <a:r>
              <a:rPr lang="en-US" dirty="0"/>
              <a:t>or click icon to add</a:t>
            </a:r>
          </a:p>
          <a:p>
            <a:endParaRPr lang="en-US" dirty="0"/>
          </a:p>
        </p:txBody>
      </p:sp>
      <p:cxnSp>
        <p:nvCxnSpPr>
          <p:cNvPr id="3" name="Straight Connector 2">
            <a:extLst>
              <a:ext uri="{FF2B5EF4-FFF2-40B4-BE49-F238E27FC236}">
                <a16:creationId xmlns:a16="http://schemas.microsoft.com/office/drawing/2014/main" id="{C0BCF546-F263-E24B-9858-A61EC6DAF529}"/>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FA31FB03-76BF-DB4C-8C11-DCC29BCABBA7}"/>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4248196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coal watermark and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1" y="2276667"/>
            <a:ext cx="8229600" cy="1143000"/>
          </a:xfrm>
        </p:spPr>
        <p:txBody>
          <a:bodyPr>
            <a:normAutofit/>
          </a:bodyPr>
          <a:lstStyle>
            <a:lvl1pPr>
              <a:defRPr sz="5483">
                <a:solidFill>
                  <a:schemeClr val="bg1"/>
                </a:solidFill>
              </a:defRPr>
            </a:lvl1pPr>
          </a:lstStyle>
          <a:p>
            <a:r>
              <a:rPr lang="en-GB" dirty="0"/>
              <a:t>Header style</a:t>
            </a:r>
            <a:endParaRPr lang="en-US" dirty="0"/>
          </a:p>
        </p:txBody>
      </p:sp>
      <p:sp>
        <p:nvSpPr>
          <p:cNvPr id="5" name="Text Placeholder 4"/>
          <p:cNvSpPr>
            <a:spLocks noGrp="1"/>
          </p:cNvSpPr>
          <p:nvPr>
            <p:ph type="body" sz="quarter" idx="10" hasCustomPrompt="1"/>
          </p:nvPr>
        </p:nvSpPr>
        <p:spPr>
          <a:xfrm>
            <a:off x="456921" y="3290636"/>
            <a:ext cx="4778117" cy="1344596"/>
          </a:xfrm>
        </p:spPr>
        <p:txBody>
          <a:bodyPr/>
          <a:lstStyle>
            <a:lvl1pPr>
              <a:defRPr>
                <a:solidFill>
                  <a:srgbClr val="FFFFFF"/>
                </a:solidFill>
              </a:defRPr>
            </a:lvl1pPr>
          </a:lstStyle>
          <a:p>
            <a:pPr lvl="0"/>
            <a:r>
              <a:rPr lang="en-GB" dirty="0"/>
              <a:t>Sub-header Style</a:t>
            </a:r>
          </a:p>
        </p:txBody>
      </p:sp>
      <p:cxnSp>
        <p:nvCxnSpPr>
          <p:cNvPr id="6" name="Straight Connector 5">
            <a:extLst>
              <a:ext uri="{FF2B5EF4-FFF2-40B4-BE49-F238E27FC236}">
                <a16:creationId xmlns:a16="http://schemas.microsoft.com/office/drawing/2014/main" id="{AAA0806C-99C5-704B-8526-D21A83280F8E}"/>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B72959D-C406-934E-A9B9-C38A823209D1}"/>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1415789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harcoal watermark and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8733A9-220F-3448-BF78-5F4CE1C003D6}"/>
              </a:ext>
            </a:extLst>
          </p:cNvPr>
          <p:cNvSpPr>
            <a:spLocks noGrp="1"/>
          </p:cNvSpPr>
          <p:nvPr>
            <p:ph type="ctrTitle" hasCustomPrompt="1"/>
          </p:nvPr>
        </p:nvSpPr>
        <p:spPr>
          <a:xfrm>
            <a:off x="293077" y="788599"/>
            <a:ext cx="4887260" cy="770913"/>
          </a:xfrm>
        </p:spPr>
        <p:txBody>
          <a:bodyPr>
            <a:normAutofit/>
          </a:bodyPr>
          <a:lstStyle>
            <a:lvl1pPr>
              <a:defRPr sz="3800" baseline="0">
                <a:solidFill>
                  <a:srgbClr val="FFFFFF"/>
                </a:solidFill>
              </a:defRPr>
            </a:lvl1pPr>
          </a:lstStyle>
          <a:p>
            <a:r>
              <a:rPr lang="en-GB" dirty="0"/>
              <a:t>Header style</a:t>
            </a:r>
            <a:endParaRPr lang="en-US" dirty="0"/>
          </a:p>
        </p:txBody>
      </p:sp>
      <p:sp>
        <p:nvSpPr>
          <p:cNvPr id="9" name="Subtitle 2">
            <a:extLst>
              <a:ext uri="{FF2B5EF4-FFF2-40B4-BE49-F238E27FC236}">
                <a16:creationId xmlns:a16="http://schemas.microsoft.com/office/drawing/2014/main" id="{93B15C90-A246-7F4A-818D-B4DC826E7FE5}"/>
              </a:ext>
            </a:extLst>
          </p:cNvPr>
          <p:cNvSpPr>
            <a:spLocks noGrp="1"/>
          </p:cNvSpPr>
          <p:nvPr>
            <p:ph type="subTitle" idx="1" hasCustomPrompt="1"/>
          </p:nvPr>
        </p:nvSpPr>
        <p:spPr>
          <a:xfrm>
            <a:off x="293077" y="1559513"/>
            <a:ext cx="4887260"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FFFFFF"/>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10" name="Text Placeholder 9">
            <a:extLst>
              <a:ext uri="{FF2B5EF4-FFF2-40B4-BE49-F238E27FC236}">
                <a16:creationId xmlns:a16="http://schemas.microsoft.com/office/drawing/2014/main" id="{6C4E7469-3D80-6545-8E8A-3D3080EBF2B1}"/>
              </a:ext>
            </a:extLst>
          </p:cNvPr>
          <p:cNvSpPr>
            <a:spLocks noGrp="1"/>
          </p:cNvSpPr>
          <p:nvPr>
            <p:ph type="body" sz="quarter" idx="10" hasCustomPrompt="1"/>
          </p:nvPr>
        </p:nvSpPr>
        <p:spPr>
          <a:xfrm>
            <a:off x="293217" y="2117779"/>
            <a:ext cx="4887120" cy="484975"/>
          </a:xfrm>
        </p:spPr>
        <p:txBody>
          <a:bodyPr>
            <a:noAutofit/>
          </a:bodyPr>
          <a:lstStyle>
            <a:lvl1pPr>
              <a:defRPr sz="2000" cap="none" baseline="0">
                <a:solidFill>
                  <a:srgbClr val="FFFFFF"/>
                </a:solidFill>
              </a:defRPr>
            </a:lvl1pPr>
            <a:lvl2pPr marL="408334" indent="0">
              <a:buNone/>
              <a:defRPr/>
            </a:lvl2pPr>
            <a:lvl3pPr>
              <a:defRPr sz="2000"/>
            </a:lvl3pPr>
            <a:lvl4pPr>
              <a:defRPr sz="2000"/>
            </a:lvl4pPr>
            <a:lvl5pPr>
              <a:defRPr sz="2000"/>
            </a:lvl5pPr>
          </a:lstStyle>
          <a:p>
            <a:pPr lvl="0"/>
            <a:r>
              <a:rPr lang="en-GB" dirty="0"/>
              <a:t>Body text style</a:t>
            </a:r>
          </a:p>
        </p:txBody>
      </p:sp>
      <p:sp>
        <p:nvSpPr>
          <p:cNvPr id="11" name="Text Placeholder 11">
            <a:extLst>
              <a:ext uri="{FF2B5EF4-FFF2-40B4-BE49-F238E27FC236}">
                <a16:creationId xmlns:a16="http://schemas.microsoft.com/office/drawing/2014/main" id="{2B8F3297-1E31-1740-8866-AFAFAF218664}"/>
              </a:ext>
            </a:extLst>
          </p:cNvPr>
          <p:cNvSpPr>
            <a:spLocks noGrp="1"/>
          </p:cNvSpPr>
          <p:nvPr>
            <p:ph type="body" sz="quarter" idx="11" hasCustomPrompt="1"/>
          </p:nvPr>
        </p:nvSpPr>
        <p:spPr>
          <a:xfrm>
            <a:off x="293217" y="2602755"/>
            <a:ext cx="8223598" cy="3464344"/>
          </a:xfrm>
        </p:spPr>
        <p:txBody>
          <a:bodyPr>
            <a:noAutofit/>
          </a:bodyPr>
          <a:lstStyle>
            <a:lvl1pPr marL="0" indent="-266861">
              <a:buSzPct val="80000"/>
              <a:buFont typeface="Wingdings" charset="2"/>
              <a:buChar char="§"/>
              <a:defRPr sz="2000" cap="none">
                <a:solidFill>
                  <a:srgbClr val="FFFFFF"/>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a:p>
            <a:pPr lvl="5"/>
            <a:r>
              <a:rPr lang="en-GB" dirty="0"/>
              <a:t>Style</a:t>
            </a:r>
          </a:p>
        </p:txBody>
      </p:sp>
      <p:cxnSp>
        <p:nvCxnSpPr>
          <p:cNvPr id="6" name="Straight Connector 5">
            <a:extLst>
              <a:ext uri="{FF2B5EF4-FFF2-40B4-BE49-F238E27FC236}">
                <a16:creationId xmlns:a16="http://schemas.microsoft.com/office/drawing/2014/main" id="{AAA0806C-99C5-704B-8526-D21A83280F8E}"/>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B72959D-C406-934E-A9B9-C38A823209D1}"/>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704944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harcoal watermark and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BBDB65-7F69-2D4A-8FE5-F7D8D83695E7}"/>
              </a:ext>
            </a:extLst>
          </p:cNvPr>
          <p:cNvSpPr>
            <a:spLocks noGrp="1"/>
          </p:cNvSpPr>
          <p:nvPr>
            <p:ph type="ctrTitle" hasCustomPrompt="1"/>
          </p:nvPr>
        </p:nvSpPr>
        <p:spPr>
          <a:xfrm>
            <a:off x="293077" y="788599"/>
            <a:ext cx="4887260" cy="770913"/>
          </a:xfrm>
        </p:spPr>
        <p:txBody>
          <a:bodyPr>
            <a:normAutofit/>
          </a:bodyPr>
          <a:lstStyle>
            <a:lvl1pPr>
              <a:defRPr sz="3800" baseline="0">
                <a:solidFill>
                  <a:srgbClr val="FFFFFF"/>
                </a:solidFill>
              </a:defRPr>
            </a:lvl1pPr>
          </a:lstStyle>
          <a:p>
            <a:r>
              <a:rPr lang="en-GB" dirty="0"/>
              <a:t>Header style</a:t>
            </a:r>
            <a:endParaRPr lang="en-US" dirty="0"/>
          </a:p>
        </p:txBody>
      </p:sp>
      <p:sp>
        <p:nvSpPr>
          <p:cNvPr id="5" name="Subtitle 2">
            <a:extLst>
              <a:ext uri="{FF2B5EF4-FFF2-40B4-BE49-F238E27FC236}">
                <a16:creationId xmlns:a16="http://schemas.microsoft.com/office/drawing/2014/main" id="{F47FD08B-33D0-CC48-A768-094C96FBE6B2}"/>
              </a:ext>
            </a:extLst>
          </p:cNvPr>
          <p:cNvSpPr>
            <a:spLocks noGrp="1"/>
          </p:cNvSpPr>
          <p:nvPr>
            <p:ph type="subTitle" idx="1" hasCustomPrompt="1"/>
          </p:nvPr>
        </p:nvSpPr>
        <p:spPr>
          <a:xfrm>
            <a:off x="293077" y="1559513"/>
            <a:ext cx="4887260"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FFFFFF"/>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8" name="Text Placeholder 9">
            <a:extLst>
              <a:ext uri="{FF2B5EF4-FFF2-40B4-BE49-F238E27FC236}">
                <a16:creationId xmlns:a16="http://schemas.microsoft.com/office/drawing/2014/main" id="{17F28601-0539-EF42-90D5-677D7DEEDEA5}"/>
              </a:ext>
            </a:extLst>
          </p:cNvPr>
          <p:cNvSpPr>
            <a:spLocks noGrp="1"/>
          </p:cNvSpPr>
          <p:nvPr>
            <p:ph type="body" sz="quarter" idx="10" hasCustomPrompt="1"/>
          </p:nvPr>
        </p:nvSpPr>
        <p:spPr>
          <a:xfrm>
            <a:off x="293217" y="2117779"/>
            <a:ext cx="4887120" cy="484975"/>
          </a:xfrm>
        </p:spPr>
        <p:txBody>
          <a:bodyPr>
            <a:noAutofit/>
          </a:bodyPr>
          <a:lstStyle>
            <a:lvl1pPr>
              <a:defRPr sz="2000" cap="none" baseline="0">
                <a:solidFill>
                  <a:srgbClr val="FFFFFF"/>
                </a:solidFill>
              </a:defRPr>
            </a:lvl1pPr>
            <a:lvl2pPr marL="408334" indent="0">
              <a:buNone/>
              <a:defRPr/>
            </a:lvl2pPr>
            <a:lvl3pPr>
              <a:defRPr sz="2000"/>
            </a:lvl3pPr>
            <a:lvl4pPr>
              <a:defRPr sz="2000"/>
            </a:lvl4pPr>
            <a:lvl5pPr>
              <a:defRPr sz="2000"/>
            </a:lvl5pPr>
          </a:lstStyle>
          <a:p>
            <a:pPr lvl="0"/>
            <a:r>
              <a:rPr lang="en-GB" dirty="0"/>
              <a:t>Body text style</a:t>
            </a:r>
          </a:p>
        </p:txBody>
      </p:sp>
      <p:sp>
        <p:nvSpPr>
          <p:cNvPr id="9" name="Text Placeholder 11">
            <a:extLst>
              <a:ext uri="{FF2B5EF4-FFF2-40B4-BE49-F238E27FC236}">
                <a16:creationId xmlns:a16="http://schemas.microsoft.com/office/drawing/2014/main" id="{32AD8ADD-82B3-FF47-AEC4-586B37BBF9CB}"/>
              </a:ext>
            </a:extLst>
          </p:cNvPr>
          <p:cNvSpPr>
            <a:spLocks noGrp="1"/>
          </p:cNvSpPr>
          <p:nvPr>
            <p:ph type="body" sz="quarter" idx="11" hasCustomPrompt="1"/>
          </p:nvPr>
        </p:nvSpPr>
        <p:spPr>
          <a:xfrm>
            <a:off x="293217" y="2602755"/>
            <a:ext cx="8223598" cy="3464344"/>
          </a:xfrm>
        </p:spPr>
        <p:txBody>
          <a:bodyPr>
            <a:noAutofit/>
          </a:bodyPr>
          <a:lstStyle>
            <a:lvl1pPr marL="0" indent="-266861">
              <a:buSzPct val="80000"/>
              <a:buFont typeface="Wingdings" charset="2"/>
              <a:buChar char="§"/>
              <a:defRPr sz="2000" cap="none">
                <a:solidFill>
                  <a:srgbClr val="FFFFFF"/>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a:p>
            <a:pPr lvl="5"/>
            <a:r>
              <a:rPr lang="en-GB" dirty="0"/>
              <a:t>Style</a:t>
            </a:r>
          </a:p>
        </p:txBody>
      </p:sp>
      <p:cxnSp>
        <p:nvCxnSpPr>
          <p:cNvPr id="6" name="Straight Connector 5">
            <a:extLst>
              <a:ext uri="{FF2B5EF4-FFF2-40B4-BE49-F238E27FC236}">
                <a16:creationId xmlns:a16="http://schemas.microsoft.com/office/drawing/2014/main" id="{AAA0806C-99C5-704B-8526-D21A83280F8E}"/>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B72959D-C406-934E-A9B9-C38A823209D1}"/>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572743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harcoal watermark and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D311F4-485B-F741-AA20-F22B672B99B2}"/>
              </a:ext>
            </a:extLst>
          </p:cNvPr>
          <p:cNvSpPr>
            <a:spLocks noGrp="1"/>
          </p:cNvSpPr>
          <p:nvPr>
            <p:ph type="ctrTitle" hasCustomPrompt="1"/>
          </p:nvPr>
        </p:nvSpPr>
        <p:spPr>
          <a:xfrm>
            <a:off x="293077" y="788599"/>
            <a:ext cx="4887260" cy="770913"/>
          </a:xfrm>
        </p:spPr>
        <p:txBody>
          <a:bodyPr>
            <a:normAutofit/>
          </a:bodyPr>
          <a:lstStyle>
            <a:lvl1pPr>
              <a:defRPr sz="3800" baseline="0">
                <a:solidFill>
                  <a:srgbClr val="FFFFFF"/>
                </a:solidFill>
              </a:defRPr>
            </a:lvl1pPr>
          </a:lstStyle>
          <a:p>
            <a:r>
              <a:rPr lang="en-GB" dirty="0"/>
              <a:t>Header style</a:t>
            </a:r>
            <a:endParaRPr lang="en-US" dirty="0"/>
          </a:p>
        </p:txBody>
      </p:sp>
      <p:sp>
        <p:nvSpPr>
          <p:cNvPr id="5" name="Subtitle 2">
            <a:extLst>
              <a:ext uri="{FF2B5EF4-FFF2-40B4-BE49-F238E27FC236}">
                <a16:creationId xmlns:a16="http://schemas.microsoft.com/office/drawing/2014/main" id="{E50B9373-C0B5-B041-AF1A-DC605F0D5EEE}"/>
              </a:ext>
            </a:extLst>
          </p:cNvPr>
          <p:cNvSpPr>
            <a:spLocks noGrp="1"/>
          </p:cNvSpPr>
          <p:nvPr>
            <p:ph type="subTitle" idx="1" hasCustomPrompt="1"/>
          </p:nvPr>
        </p:nvSpPr>
        <p:spPr>
          <a:xfrm>
            <a:off x="293077" y="1559513"/>
            <a:ext cx="4887260"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FFFFFF"/>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8" name="Text Placeholder 9">
            <a:extLst>
              <a:ext uri="{FF2B5EF4-FFF2-40B4-BE49-F238E27FC236}">
                <a16:creationId xmlns:a16="http://schemas.microsoft.com/office/drawing/2014/main" id="{D778EA06-6ECE-5F4E-B211-58EBFBA2C021}"/>
              </a:ext>
            </a:extLst>
          </p:cNvPr>
          <p:cNvSpPr>
            <a:spLocks noGrp="1"/>
          </p:cNvSpPr>
          <p:nvPr>
            <p:ph type="body" sz="quarter" idx="10" hasCustomPrompt="1"/>
          </p:nvPr>
        </p:nvSpPr>
        <p:spPr>
          <a:xfrm>
            <a:off x="293217" y="2117779"/>
            <a:ext cx="4887120" cy="484975"/>
          </a:xfrm>
        </p:spPr>
        <p:txBody>
          <a:bodyPr>
            <a:noAutofit/>
          </a:bodyPr>
          <a:lstStyle>
            <a:lvl1pPr>
              <a:defRPr sz="2000" cap="none" baseline="0">
                <a:solidFill>
                  <a:srgbClr val="FFFFFF"/>
                </a:solidFill>
              </a:defRPr>
            </a:lvl1pPr>
            <a:lvl2pPr marL="408334" indent="0">
              <a:buNone/>
              <a:defRPr/>
            </a:lvl2pPr>
            <a:lvl3pPr>
              <a:defRPr sz="2000"/>
            </a:lvl3pPr>
            <a:lvl4pPr>
              <a:defRPr sz="2000"/>
            </a:lvl4pPr>
            <a:lvl5pPr>
              <a:defRPr sz="2000"/>
            </a:lvl5pPr>
          </a:lstStyle>
          <a:p>
            <a:pPr lvl="0"/>
            <a:r>
              <a:rPr lang="en-GB" dirty="0"/>
              <a:t>Body text style</a:t>
            </a:r>
          </a:p>
        </p:txBody>
      </p:sp>
      <p:sp>
        <p:nvSpPr>
          <p:cNvPr id="9" name="Text Placeholder 11">
            <a:extLst>
              <a:ext uri="{FF2B5EF4-FFF2-40B4-BE49-F238E27FC236}">
                <a16:creationId xmlns:a16="http://schemas.microsoft.com/office/drawing/2014/main" id="{72A4CC00-28AE-544D-B938-7988CF375714}"/>
              </a:ext>
            </a:extLst>
          </p:cNvPr>
          <p:cNvSpPr>
            <a:spLocks noGrp="1"/>
          </p:cNvSpPr>
          <p:nvPr>
            <p:ph type="body" sz="quarter" idx="11" hasCustomPrompt="1"/>
          </p:nvPr>
        </p:nvSpPr>
        <p:spPr>
          <a:xfrm>
            <a:off x="293217" y="2602755"/>
            <a:ext cx="4887120" cy="3464344"/>
          </a:xfrm>
        </p:spPr>
        <p:txBody>
          <a:bodyPr>
            <a:noAutofit/>
          </a:bodyPr>
          <a:lstStyle>
            <a:lvl1pPr marL="0" indent="-266861">
              <a:buSzPct val="80000"/>
              <a:buFont typeface="Wingdings" charset="2"/>
              <a:buChar char="§"/>
              <a:defRPr sz="2000" cap="none">
                <a:solidFill>
                  <a:srgbClr val="FFFFFF"/>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a:p>
            <a:pPr lvl="5"/>
            <a:r>
              <a:rPr lang="en-GB" dirty="0"/>
              <a:t>Style</a:t>
            </a:r>
          </a:p>
        </p:txBody>
      </p:sp>
      <p:sp>
        <p:nvSpPr>
          <p:cNvPr id="10" name="Picture Placeholder 13">
            <a:extLst>
              <a:ext uri="{FF2B5EF4-FFF2-40B4-BE49-F238E27FC236}">
                <a16:creationId xmlns:a16="http://schemas.microsoft.com/office/drawing/2014/main" id="{ADF216DF-7407-764C-9520-BCA2E0F34EDE}"/>
              </a:ext>
            </a:extLst>
          </p:cNvPr>
          <p:cNvSpPr>
            <a:spLocks noGrp="1"/>
          </p:cNvSpPr>
          <p:nvPr>
            <p:ph type="pic" sz="quarter" idx="12" hasCustomPrompt="1"/>
          </p:nvPr>
        </p:nvSpPr>
        <p:spPr>
          <a:xfrm>
            <a:off x="5675205" y="2360269"/>
            <a:ext cx="3057841" cy="3698917"/>
          </a:xfrm>
        </p:spPr>
        <p:txBody>
          <a:bodyPr anchor="ctr">
            <a:normAutofit/>
          </a:bodyPr>
          <a:lstStyle>
            <a:lvl1pPr algn="ctr">
              <a:defRPr sz="2000" baseline="0">
                <a:solidFill>
                  <a:srgbClr val="FFFFFF"/>
                </a:solidFill>
              </a:defRPr>
            </a:lvl1pPr>
          </a:lstStyle>
          <a:p>
            <a:r>
              <a:rPr lang="en-US" dirty="0"/>
              <a:t>Drag image  to placeholder or click icon to add</a:t>
            </a:r>
          </a:p>
        </p:txBody>
      </p:sp>
      <p:cxnSp>
        <p:nvCxnSpPr>
          <p:cNvPr id="6" name="Straight Connector 5">
            <a:extLst>
              <a:ext uri="{FF2B5EF4-FFF2-40B4-BE49-F238E27FC236}">
                <a16:creationId xmlns:a16="http://schemas.microsoft.com/office/drawing/2014/main" id="{AAA0806C-99C5-704B-8526-D21A83280F8E}"/>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B72959D-C406-934E-A9B9-C38A823209D1}"/>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3322840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harcoal watermark and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49639A-08CA-9848-B0CE-85D3D9E54792}"/>
              </a:ext>
            </a:extLst>
          </p:cNvPr>
          <p:cNvSpPr>
            <a:spLocks noGrp="1"/>
          </p:cNvSpPr>
          <p:nvPr>
            <p:ph type="ctrTitle" hasCustomPrompt="1"/>
          </p:nvPr>
        </p:nvSpPr>
        <p:spPr>
          <a:xfrm>
            <a:off x="319237" y="795611"/>
            <a:ext cx="4887260" cy="770913"/>
          </a:xfrm>
        </p:spPr>
        <p:txBody>
          <a:bodyPr>
            <a:normAutofit/>
          </a:bodyPr>
          <a:lstStyle>
            <a:lvl1pPr>
              <a:defRPr sz="3800" baseline="0">
                <a:solidFill>
                  <a:schemeClr val="bg1"/>
                </a:solidFill>
              </a:defRPr>
            </a:lvl1pPr>
          </a:lstStyle>
          <a:p>
            <a:r>
              <a:rPr lang="en-GB" dirty="0"/>
              <a:t>Header style</a:t>
            </a:r>
            <a:endParaRPr lang="en-US" dirty="0"/>
          </a:p>
        </p:txBody>
      </p:sp>
      <p:sp>
        <p:nvSpPr>
          <p:cNvPr id="5" name="Subtitle 2">
            <a:extLst>
              <a:ext uri="{FF2B5EF4-FFF2-40B4-BE49-F238E27FC236}">
                <a16:creationId xmlns:a16="http://schemas.microsoft.com/office/drawing/2014/main" id="{663B2A72-DEAA-5541-B26C-B460E70B5AF9}"/>
              </a:ext>
            </a:extLst>
          </p:cNvPr>
          <p:cNvSpPr>
            <a:spLocks noGrp="1"/>
          </p:cNvSpPr>
          <p:nvPr>
            <p:ph type="subTitle" idx="1" hasCustomPrompt="1"/>
          </p:nvPr>
        </p:nvSpPr>
        <p:spPr>
          <a:xfrm>
            <a:off x="321070" y="1566524"/>
            <a:ext cx="7775027"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chemeClr val="bg1"/>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8" name="Text Placeholder 9">
            <a:extLst>
              <a:ext uri="{FF2B5EF4-FFF2-40B4-BE49-F238E27FC236}">
                <a16:creationId xmlns:a16="http://schemas.microsoft.com/office/drawing/2014/main" id="{F9B8ABC6-666E-7842-92F2-3F81CA67C46D}"/>
              </a:ext>
            </a:extLst>
          </p:cNvPr>
          <p:cNvSpPr>
            <a:spLocks noGrp="1"/>
          </p:cNvSpPr>
          <p:nvPr>
            <p:ph type="body" sz="quarter" idx="10" hasCustomPrompt="1"/>
          </p:nvPr>
        </p:nvSpPr>
        <p:spPr>
          <a:xfrm>
            <a:off x="321208" y="2124791"/>
            <a:ext cx="7774886" cy="484975"/>
          </a:xfrm>
        </p:spPr>
        <p:txBody>
          <a:bodyPr>
            <a:noAutofit/>
          </a:bodyPr>
          <a:lstStyle>
            <a:lvl1pPr>
              <a:defRPr sz="2000" cap="none" baseline="0">
                <a:solidFill>
                  <a:schemeClr val="bg1"/>
                </a:solidFill>
              </a:defRPr>
            </a:lvl1pPr>
            <a:lvl2pPr marL="408334" indent="0">
              <a:buNone/>
              <a:defRPr/>
            </a:lvl2pPr>
            <a:lvl3pPr>
              <a:defRPr sz="2000"/>
            </a:lvl3pPr>
            <a:lvl4pPr>
              <a:defRPr sz="2000"/>
            </a:lvl4pPr>
            <a:lvl5pPr>
              <a:defRPr sz="2000"/>
            </a:lvl5pPr>
          </a:lstStyle>
          <a:p>
            <a:pPr lvl="0"/>
            <a:r>
              <a:rPr lang="en-GB" dirty="0"/>
              <a:t>Body text style</a:t>
            </a:r>
          </a:p>
        </p:txBody>
      </p:sp>
      <p:sp>
        <p:nvSpPr>
          <p:cNvPr id="9" name="Text Placeholder 11">
            <a:extLst>
              <a:ext uri="{FF2B5EF4-FFF2-40B4-BE49-F238E27FC236}">
                <a16:creationId xmlns:a16="http://schemas.microsoft.com/office/drawing/2014/main" id="{44EACD76-9672-3B4A-AC1B-7D4DCB348FE8}"/>
              </a:ext>
            </a:extLst>
          </p:cNvPr>
          <p:cNvSpPr>
            <a:spLocks noGrp="1"/>
          </p:cNvSpPr>
          <p:nvPr>
            <p:ph type="body" sz="quarter" idx="11" hasCustomPrompt="1"/>
          </p:nvPr>
        </p:nvSpPr>
        <p:spPr>
          <a:xfrm>
            <a:off x="319378" y="2609768"/>
            <a:ext cx="3812488" cy="3457333"/>
          </a:xfrm>
        </p:spPr>
        <p:txBody>
          <a:bodyPr>
            <a:noAutofit/>
          </a:bodyPr>
          <a:lstStyle>
            <a:lvl1pPr marL="0" indent="-266861">
              <a:buSzPct val="80000"/>
              <a:buFont typeface="Wingdings" charset="2"/>
              <a:buChar char="§"/>
              <a:defRPr sz="2000" cap="none">
                <a:solidFill>
                  <a:schemeClr val="bg1"/>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sp>
        <p:nvSpPr>
          <p:cNvPr id="10" name="Text Placeholder 11">
            <a:extLst>
              <a:ext uri="{FF2B5EF4-FFF2-40B4-BE49-F238E27FC236}">
                <a16:creationId xmlns:a16="http://schemas.microsoft.com/office/drawing/2014/main" id="{53F2215D-0729-8543-8C0D-DC3D93BDEF52}"/>
              </a:ext>
            </a:extLst>
          </p:cNvPr>
          <p:cNvSpPr>
            <a:spLocks noGrp="1"/>
          </p:cNvSpPr>
          <p:nvPr>
            <p:ph type="body" sz="quarter" idx="12" hasCustomPrompt="1"/>
          </p:nvPr>
        </p:nvSpPr>
        <p:spPr>
          <a:xfrm>
            <a:off x="4582513" y="2609768"/>
            <a:ext cx="3878317" cy="3457333"/>
          </a:xfrm>
        </p:spPr>
        <p:txBody>
          <a:bodyPr>
            <a:noAutofit/>
          </a:bodyPr>
          <a:lstStyle>
            <a:lvl1pPr marL="0" indent="-266861">
              <a:buSzPct val="80000"/>
              <a:buFont typeface="Wingdings" charset="2"/>
              <a:buChar char="§"/>
              <a:defRPr sz="2000" cap="none">
                <a:solidFill>
                  <a:schemeClr val="bg1"/>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cxnSp>
        <p:nvCxnSpPr>
          <p:cNvPr id="6" name="Straight Connector 5">
            <a:extLst>
              <a:ext uri="{FF2B5EF4-FFF2-40B4-BE49-F238E27FC236}">
                <a16:creationId xmlns:a16="http://schemas.microsoft.com/office/drawing/2014/main" id="{AAA0806C-99C5-704B-8526-D21A83280F8E}"/>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B72959D-C406-934E-A9B9-C38A823209D1}"/>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3442119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harcoal watermark and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B6F7784-C8FE-DF4E-9437-AA62B5A5F617}"/>
              </a:ext>
            </a:extLst>
          </p:cNvPr>
          <p:cNvSpPr>
            <a:spLocks noGrp="1"/>
          </p:cNvSpPr>
          <p:nvPr>
            <p:ph type="subTitle" idx="1" hasCustomPrompt="1"/>
          </p:nvPr>
        </p:nvSpPr>
        <p:spPr>
          <a:xfrm>
            <a:off x="316526" y="617501"/>
            <a:ext cx="6764215"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chemeClr val="bg1"/>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5" name="Picture Placeholder 13">
            <a:extLst>
              <a:ext uri="{FF2B5EF4-FFF2-40B4-BE49-F238E27FC236}">
                <a16:creationId xmlns:a16="http://schemas.microsoft.com/office/drawing/2014/main" id="{5A208E4E-72B6-B34C-918D-D65C43FB0FD2}"/>
              </a:ext>
            </a:extLst>
          </p:cNvPr>
          <p:cNvSpPr>
            <a:spLocks noGrp="1"/>
          </p:cNvSpPr>
          <p:nvPr>
            <p:ph type="pic" sz="quarter" idx="12" hasCustomPrompt="1"/>
          </p:nvPr>
        </p:nvSpPr>
        <p:spPr>
          <a:xfrm>
            <a:off x="316526" y="1475742"/>
            <a:ext cx="2649415" cy="3768762"/>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8" name="Text Placeholder 11">
            <a:extLst>
              <a:ext uri="{FF2B5EF4-FFF2-40B4-BE49-F238E27FC236}">
                <a16:creationId xmlns:a16="http://schemas.microsoft.com/office/drawing/2014/main" id="{9FE66BA1-A410-D74A-B25B-10EF73075DEB}"/>
              </a:ext>
            </a:extLst>
          </p:cNvPr>
          <p:cNvSpPr>
            <a:spLocks noGrp="1"/>
          </p:cNvSpPr>
          <p:nvPr>
            <p:ph type="body" sz="quarter" idx="11" hasCustomPrompt="1"/>
          </p:nvPr>
        </p:nvSpPr>
        <p:spPr>
          <a:xfrm>
            <a:off x="316526" y="5408500"/>
            <a:ext cx="264941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sp>
        <p:nvSpPr>
          <p:cNvPr id="9" name="Picture Placeholder 13">
            <a:extLst>
              <a:ext uri="{FF2B5EF4-FFF2-40B4-BE49-F238E27FC236}">
                <a16:creationId xmlns:a16="http://schemas.microsoft.com/office/drawing/2014/main" id="{CEF890BC-18EF-774D-AEFD-9AC32158E843}"/>
              </a:ext>
            </a:extLst>
          </p:cNvPr>
          <p:cNvSpPr>
            <a:spLocks noGrp="1"/>
          </p:cNvSpPr>
          <p:nvPr>
            <p:ph type="pic" sz="quarter" idx="13" hasCustomPrompt="1"/>
          </p:nvPr>
        </p:nvSpPr>
        <p:spPr>
          <a:xfrm>
            <a:off x="3247295" y="1475742"/>
            <a:ext cx="2649415" cy="3768762"/>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10" name="Text Placeholder 11">
            <a:extLst>
              <a:ext uri="{FF2B5EF4-FFF2-40B4-BE49-F238E27FC236}">
                <a16:creationId xmlns:a16="http://schemas.microsoft.com/office/drawing/2014/main" id="{5CD24C08-FF97-3142-9EA8-92BCEC84297F}"/>
              </a:ext>
            </a:extLst>
          </p:cNvPr>
          <p:cNvSpPr>
            <a:spLocks noGrp="1"/>
          </p:cNvSpPr>
          <p:nvPr>
            <p:ph type="body" sz="quarter" idx="15" hasCustomPrompt="1"/>
          </p:nvPr>
        </p:nvSpPr>
        <p:spPr>
          <a:xfrm>
            <a:off x="3247294" y="5408500"/>
            <a:ext cx="264941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sp>
        <p:nvSpPr>
          <p:cNvPr id="11" name="Picture Placeholder 13">
            <a:extLst>
              <a:ext uri="{FF2B5EF4-FFF2-40B4-BE49-F238E27FC236}">
                <a16:creationId xmlns:a16="http://schemas.microsoft.com/office/drawing/2014/main" id="{5C6285C7-32AD-FE49-AB30-C1BEA6D58741}"/>
              </a:ext>
            </a:extLst>
          </p:cNvPr>
          <p:cNvSpPr>
            <a:spLocks noGrp="1"/>
          </p:cNvSpPr>
          <p:nvPr>
            <p:ph type="pic" sz="quarter" idx="14" hasCustomPrompt="1"/>
          </p:nvPr>
        </p:nvSpPr>
        <p:spPr>
          <a:xfrm>
            <a:off x="6260126" y="1475742"/>
            <a:ext cx="2649415" cy="3768762"/>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12" name="Text Placeholder 11">
            <a:extLst>
              <a:ext uri="{FF2B5EF4-FFF2-40B4-BE49-F238E27FC236}">
                <a16:creationId xmlns:a16="http://schemas.microsoft.com/office/drawing/2014/main" id="{A0437A01-E34E-134B-81E3-EB27F1AFB879}"/>
              </a:ext>
            </a:extLst>
          </p:cNvPr>
          <p:cNvSpPr>
            <a:spLocks noGrp="1"/>
          </p:cNvSpPr>
          <p:nvPr>
            <p:ph type="body" sz="quarter" idx="16" hasCustomPrompt="1"/>
          </p:nvPr>
        </p:nvSpPr>
        <p:spPr>
          <a:xfrm>
            <a:off x="6260125" y="5408500"/>
            <a:ext cx="264941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cxnSp>
        <p:nvCxnSpPr>
          <p:cNvPr id="6" name="Straight Connector 5">
            <a:extLst>
              <a:ext uri="{FF2B5EF4-FFF2-40B4-BE49-F238E27FC236}">
                <a16:creationId xmlns:a16="http://schemas.microsoft.com/office/drawing/2014/main" id="{AAA0806C-99C5-704B-8526-D21A83280F8E}"/>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B72959D-C406-934E-A9B9-C38A823209D1}"/>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1260986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harcoal watermark and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A594C1DE-DE19-A741-BF4F-A7B71DC079C5}"/>
              </a:ext>
            </a:extLst>
          </p:cNvPr>
          <p:cNvSpPr>
            <a:spLocks noGrp="1"/>
          </p:cNvSpPr>
          <p:nvPr>
            <p:ph type="subTitle" idx="1" hasCustomPrompt="1"/>
          </p:nvPr>
        </p:nvSpPr>
        <p:spPr>
          <a:xfrm>
            <a:off x="316526" y="617501"/>
            <a:ext cx="6764215"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chemeClr val="bg1"/>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14" name="Picture Placeholder 13">
            <a:extLst>
              <a:ext uri="{FF2B5EF4-FFF2-40B4-BE49-F238E27FC236}">
                <a16:creationId xmlns:a16="http://schemas.microsoft.com/office/drawing/2014/main" id="{53182874-6E4C-0740-A900-D2E9CC578589}"/>
              </a:ext>
            </a:extLst>
          </p:cNvPr>
          <p:cNvSpPr>
            <a:spLocks noGrp="1"/>
          </p:cNvSpPr>
          <p:nvPr>
            <p:ph type="pic" sz="quarter" idx="12" hasCustomPrompt="1"/>
          </p:nvPr>
        </p:nvSpPr>
        <p:spPr>
          <a:xfrm>
            <a:off x="316525" y="1382044"/>
            <a:ext cx="4132385" cy="3862461"/>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15" name="Text Placeholder 11">
            <a:extLst>
              <a:ext uri="{FF2B5EF4-FFF2-40B4-BE49-F238E27FC236}">
                <a16:creationId xmlns:a16="http://schemas.microsoft.com/office/drawing/2014/main" id="{06A928C5-7DDB-9944-B1EB-F660A8CA7D02}"/>
              </a:ext>
            </a:extLst>
          </p:cNvPr>
          <p:cNvSpPr>
            <a:spLocks noGrp="1"/>
          </p:cNvSpPr>
          <p:nvPr>
            <p:ph type="body" sz="quarter" idx="11" hasCustomPrompt="1"/>
          </p:nvPr>
        </p:nvSpPr>
        <p:spPr>
          <a:xfrm>
            <a:off x="316525" y="5408500"/>
            <a:ext cx="413238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sp>
        <p:nvSpPr>
          <p:cNvPr id="16" name="Picture Placeholder 13">
            <a:extLst>
              <a:ext uri="{FF2B5EF4-FFF2-40B4-BE49-F238E27FC236}">
                <a16:creationId xmlns:a16="http://schemas.microsoft.com/office/drawing/2014/main" id="{A495D72F-1A2A-1F4F-8FD8-AE9BC92D5733}"/>
              </a:ext>
            </a:extLst>
          </p:cNvPr>
          <p:cNvSpPr>
            <a:spLocks noGrp="1"/>
          </p:cNvSpPr>
          <p:nvPr>
            <p:ph type="pic" sz="quarter" idx="13" hasCustomPrompt="1"/>
          </p:nvPr>
        </p:nvSpPr>
        <p:spPr>
          <a:xfrm>
            <a:off x="4706817" y="1382044"/>
            <a:ext cx="4120659" cy="3862461"/>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17" name="Text Placeholder 11">
            <a:extLst>
              <a:ext uri="{FF2B5EF4-FFF2-40B4-BE49-F238E27FC236}">
                <a16:creationId xmlns:a16="http://schemas.microsoft.com/office/drawing/2014/main" id="{A834622A-D9CB-8647-A130-98CB03E1DFC8}"/>
              </a:ext>
            </a:extLst>
          </p:cNvPr>
          <p:cNvSpPr>
            <a:spLocks noGrp="1"/>
          </p:cNvSpPr>
          <p:nvPr>
            <p:ph type="body" sz="quarter" idx="15" hasCustomPrompt="1"/>
          </p:nvPr>
        </p:nvSpPr>
        <p:spPr>
          <a:xfrm>
            <a:off x="4706817" y="5408500"/>
            <a:ext cx="4120659"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cxnSp>
        <p:nvCxnSpPr>
          <p:cNvPr id="6" name="Straight Connector 5">
            <a:extLst>
              <a:ext uri="{FF2B5EF4-FFF2-40B4-BE49-F238E27FC236}">
                <a16:creationId xmlns:a16="http://schemas.microsoft.com/office/drawing/2014/main" id="{AAA0806C-99C5-704B-8526-D21A83280F8E}"/>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B72959D-C406-934E-A9B9-C38A823209D1}"/>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3026625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harcoal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1" y="2276667"/>
            <a:ext cx="8229600" cy="1143000"/>
          </a:xfrm>
        </p:spPr>
        <p:txBody>
          <a:bodyPr>
            <a:normAutofit/>
          </a:bodyPr>
          <a:lstStyle>
            <a:lvl1pPr>
              <a:defRPr sz="5483">
                <a:solidFill>
                  <a:schemeClr val="bg1"/>
                </a:solidFill>
              </a:defRPr>
            </a:lvl1pPr>
          </a:lstStyle>
          <a:p>
            <a:r>
              <a:rPr lang="en-GB" dirty="0"/>
              <a:t>Header style</a:t>
            </a:r>
            <a:endParaRPr lang="en-US" dirty="0"/>
          </a:p>
        </p:txBody>
      </p:sp>
      <p:sp>
        <p:nvSpPr>
          <p:cNvPr id="12" name="Text Placeholder 4"/>
          <p:cNvSpPr>
            <a:spLocks noGrp="1"/>
          </p:cNvSpPr>
          <p:nvPr>
            <p:ph type="body" sz="quarter" idx="10" hasCustomPrompt="1"/>
          </p:nvPr>
        </p:nvSpPr>
        <p:spPr>
          <a:xfrm>
            <a:off x="456921" y="3290636"/>
            <a:ext cx="4778117" cy="1344596"/>
          </a:xfrm>
        </p:spPr>
        <p:txBody>
          <a:bodyPr/>
          <a:lstStyle>
            <a:lvl1pPr>
              <a:defRPr>
                <a:solidFill>
                  <a:srgbClr val="FFFFFF"/>
                </a:solidFill>
              </a:defRPr>
            </a:lvl1pPr>
          </a:lstStyle>
          <a:p>
            <a:pPr lvl="0"/>
            <a:r>
              <a:rPr lang="en-GB" dirty="0"/>
              <a:t>Sub-header Style</a:t>
            </a:r>
          </a:p>
        </p:txBody>
      </p:sp>
      <p:cxnSp>
        <p:nvCxnSpPr>
          <p:cNvPr id="4" name="Straight Connector 3">
            <a:extLst>
              <a:ext uri="{FF2B5EF4-FFF2-40B4-BE49-F238E27FC236}">
                <a16:creationId xmlns:a16="http://schemas.microsoft.com/office/drawing/2014/main" id="{F0DBE9D5-5ED0-DD46-BBE7-753EEBDAECED}"/>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E88A4A46-AD15-634B-81E7-FFD37F3DDF49}"/>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467652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harcoal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5D174A-7D29-694F-855D-1C3D8958B058}"/>
              </a:ext>
            </a:extLst>
          </p:cNvPr>
          <p:cNvSpPr>
            <a:spLocks noGrp="1"/>
          </p:cNvSpPr>
          <p:nvPr>
            <p:ph type="ctrTitle" hasCustomPrompt="1"/>
          </p:nvPr>
        </p:nvSpPr>
        <p:spPr>
          <a:xfrm>
            <a:off x="292937" y="790902"/>
            <a:ext cx="4887260" cy="770913"/>
          </a:xfrm>
        </p:spPr>
        <p:txBody>
          <a:bodyPr>
            <a:normAutofit/>
          </a:bodyPr>
          <a:lstStyle>
            <a:lvl1pPr>
              <a:defRPr sz="3800" baseline="0">
                <a:solidFill>
                  <a:srgbClr val="FFFFFF"/>
                </a:solidFill>
              </a:defRPr>
            </a:lvl1pPr>
          </a:lstStyle>
          <a:p>
            <a:r>
              <a:rPr lang="en-GB" dirty="0"/>
              <a:t>Header style</a:t>
            </a:r>
            <a:endParaRPr lang="en-US" dirty="0"/>
          </a:p>
        </p:txBody>
      </p:sp>
      <p:sp>
        <p:nvSpPr>
          <p:cNvPr id="7" name="Subtitle 2">
            <a:extLst>
              <a:ext uri="{FF2B5EF4-FFF2-40B4-BE49-F238E27FC236}">
                <a16:creationId xmlns:a16="http://schemas.microsoft.com/office/drawing/2014/main" id="{8D0FF544-12C2-F64E-AC15-CA564C4506E3}"/>
              </a:ext>
            </a:extLst>
          </p:cNvPr>
          <p:cNvSpPr>
            <a:spLocks noGrp="1"/>
          </p:cNvSpPr>
          <p:nvPr>
            <p:ph type="subTitle" idx="1" hasCustomPrompt="1"/>
          </p:nvPr>
        </p:nvSpPr>
        <p:spPr>
          <a:xfrm>
            <a:off x="292937" y="1561815"/>
            <a:ext cx="4887260"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FFFFFF"/>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8" name="Text Placeholder 9">
            <a:extLst>
              <a:ext uri="{FF2B5EF4-FFF2-40B4-BE49-F238E27FC236}">
                <a16:creationId xmlns:a16="http://schemas.microsoft.com/office/drawing/2014/main" id="{A2CD47A2-8E8B-484E-A5B3-CB1F4B00E847}"/>
              </a:ext>
            </a:extLst>
          </p:cNvPr>
          <p:cNvSpPr>
            <a:spLocks noGrp="1"/>
          </p:cNvSpPr>
          <p:nvPr>
            <p:ph type="body" sz="quarter" idx="10" hasCustomPrompt="1"/>
          </p:nvPr>
        </p:nvSpPr>
        <p:spPr>
          <a:xfrm>
            <a:off x="293077" y="2120082"/>
            <a:ext cx="4887120" cy="484975"/>
          </a:xfrm>
        </p:spPr>
        <p:txBody>
          <a:bodyPr>
            <a:noAutofit/>
          </a:bodyPr>
          <a:lstStyle>
            <a:lvl1pPr>
              <a:defRPr sz="2000" cap="none" baseline="0">
                <a:solidFill>
                  <a:srgbClr val="FFFFFF"/>
                </a:solidFill>
              </a:defRPr>
            </a:lvl1pPr>
            <a:lvl2pPr marL="408334" indent="0">
              <a:buNone/>
              <a:defRPr/>
            </a:lvl2pPr>
            <a:lvl3pPr>
              <a:defRPr sz="2000"/>
            </a:lvl3pPr>
            <a:lvl4pPr>
              <a:defRPr sz="2000"/>
            </a:lvl4pPr>
            <a:lvl5pPr>
              <a:defRPr sz="2000"/>
            </a:lvl5pPr>
          </a:lstStyle>
          <a:p>
            <a:pPr lvl="0"/>
            <a:r>
              <a:rPr lang="en-GB" dirty="0"/>
              <a:t>Body text style</a:t>
            </a:r>
          </a:p>
        </p:txBody>
      </p:sp>
      <p:sp>
        <p:nvSpPr>
          <p:cNvPr id="9" name="Text Placeholder 11">
            <a:extLst>
              <a:ext uri="{FF2B5EF4-FFF2-40B4-BE49-F238E27FC236}">
                <a16:creationId xmlns:a16="http://schemas.microsoft.com/office/drawing/2014/main" id="{389A7F62-FB9D-E947-8612-E618415FFA5D}"/>
              </a:ext>
            </a:extLst>
          </p:cNvPr>
          <p:cNvSpPr>
            <a:spLocks noGrp="1"/>
          </p:cNvSpPr>
          <p:nvPr>
            <p:ph type="body" sz="quarter" idx="11" hasCustomPrompt="1"/>
          </p:nvPr>
        </p:nvSpPr>
        <p:spPr>
          <a:xfrm>
            <a:off x="293077" y="2605057"/>
            <a:ext cx="8223598" cy="3462042"/>
          </a:xfrm>
        </p:spPr>
        <p:txBody>
          <a:bodyPr>
            <a:noAutofit/>
          </a:bodyPr>
          <a:lstStyle>
            <a:lvl1pPr marL="0" indent="-266861">
              <a:buSzPct val="80000"/>
              <a:buFont typeface="Wingdings" charset="2"/>
              <a:buChar char="§"/>
              <a:defRPr sz="2000" cap="none">
                <a:solidFill>
                  <a:srgbClr val="FFFFFF"/>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a:p>
            <a:pPr lvl="5"/>
            <a:r>
              <a:rPr lang="en-GB" dirty="0"/>
              <a:t>Style</a:t>
            </a:r>
          </a:p>
        </p:txBody>
      </p:sp>
      <p:cxnSp>
        <p:nvCxnSpPr>
          <p:cNvPr id="4" name="Straight Connector 3">
            <a:extLst>
              <a:ext uri="{FF2B5EF4-FFF2-40B4-BE49-F238E27FC236}">
                <a16:creationId xmlns:a16="http://schemas.microsoft.com/office/drawing/2014/main" id="{F0DBE9D5-5ED0-DD46-BBE7-753EEBDAECED}"/>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E88A4A46-AD15-634B-81E7-FFD37F3DDF49}"/>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3695894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Presentatio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D4EC5-50DF-6C45-8E2D-E44401CA9342}"/>
              </a:ext>
            </a:extLst>
          </p:cNvPr>
          <p:cNvSpPr>
            <a:spLocks noGrp="1"/>
          </p:cNvSpPr>
          <p:nvPr>
            <p:ph type="ctrTitle" hasCustomPrompt="1"/>
          </p:nvPr>
        </p:nvSpPr>
        <p:spPr>
          <a:xfrm>
            <a:off x="293077" y="790902"/>
            <a:ext cx="4887260" cy="770913"/>
          </a:xfrm>
        </p:spPr>
        <p:txBody>
          <a:bodyPr>
            <a:normAutofit/>
          </a:bodyPr>
          <a:lstStyle>
            <a:lvl1pPr>
              <a:defRPr sz="3800" baseline="0"/>
            </a:lvl1pPr>
          </a:lstStyle>
          <a:p>
            <a:r>
              <a:rPr lang="en-GB" dirty="0"/>
              <a:t>Header style</a:t>
            </a:r>
            <a:endParaRPr lang="en-US" dirty="0"/>
          </a:p>
        </p:txBody>
      </p:sp>
      <p:sp>
        <p:nvSpPr>
          <p:cNvPr id="3" name="Subtitle 2">
            <a:extLst>
              <a:ext uri="{FF2B5EF4-FFF2-40B4-BE49-F238E27FC236}">
                <a16:creationId xmlns:a16="http://schemas.microsoft.com/office/drawing/2014/main" id="{A5A1EA79-7440-9F43-9AF2-D0B60CBBEF7C}"/>
              </a:ext>
            </a:extLst>
          </p:cNvPr>
          <p:cNvSpPr>
            <a:spLocks noGrp="1"/>
          </p:cNvSpPr>
          <p:nvPr>
            <p:ph type="subTitle" idx="1" hasCustomPrompt="1"/>
          </p:nvPr>
        </p:nvSpPr>
        <p:spPr>
          <a:xfrm>
            <a:off x="293077" y="1561815"/>
            <a:ext cx="4887260"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4" name="Text Placeholder 9">
            <a:extLst>
              <a:ext uri="{FF2B5EF4-FFF2-40B4-BE49-F238E27FC236}">
                <a16:creationId xmlns:a16="http://schemas.microsoft.com/office/drawing/2014/main" id="{CD73A215-5A0C-EF42-925E-614CD1B4A083}"/>
              </a:ext>
            </a:extLst>
          </p:cNvPr>
          <p:cNvSpPr>
            <a:spLocks noGrp="1"/>
          </p:cNvSpPr>
          <p:nvPr>
            <p:ph type="body" sz="quarter" idx="10" hasCustomPrompt="1"/>
          </p:nvPr>
        </p:nvSpPr>
        <p:spPr>
          <a:xfrm>
            <a:off x="293217" y="2120082"/>
            <a:ext cx="4887120" cy="484975"/>
          </a:xfrm>
        </p:spPr>
        <p:txBody>
          <a:bodyPr>
            <a:noAutofit/>
          </a:bodyPr>
          <a:lstStyle>
            <a:lvl1pPr>
              <a:defRPr sz="2000" cap="none" baseline="0"/>
            </a:lvl1pPr>
            <a:lvl2pPr marL="408334" indent="0">
              <a:buNone/>
              <a:defRPr/>
            </a:lvl2pPr>
            <a:lvl3pPr>
              <a:defRPr sz="2000"/>
            </a:lvl3pPr>
            <a:lvl4pPr>
              <a:defRPr sz="2000"/>
            </a:lvl4pPr>
            <a:lvl5pPr>
              <a:defRPr sz="2000"/>
            </a:lvl5pPr>
          </a:lstStyle>
          <a:p>
            <a:pPr lvl="0"/>
            <a:r>
              <a:rPr lang="en-GB" dirty="0"/>
              <a:t>Body text style</a:t>
            </a:r>
          </a:p>
        </p:txBody>
      </p:sp>
      <p:sp>
        <p:nvSpPr>
          <p:cNvPr id="5" name="Text Placeholder 11">
            <a:extLst>
              <a:ext uri="{FF2B5EF4-FFF2-40B4-BE49-F238E27FC236}">
                <a16:creationId xmlns:a16="http://schemas.microsoft.com/office/drawing/2014/main" id="{5E5353F3-428E-204F-853D-59770CC9023B}"/>
              </a:ext>
            </a:extLst>
          </p:cNvPr>
          <p:cNvSpPr>
            <a:spLocks noGrp="1"/>
          </p:cNvSpPr>
          <p:nvPr>
            <p:ph type="body" sz="quarter" idx="13" hasCustomPrompt="1"/>
          </p:nvPr>
        </p:nvSpPr>
        <p:spPr>
          <a:xfrm>
            <a:off x="293217" y="2605058"/>
            <a:ext cx="8223598" cy="3462043"/>
          </a:xfrm>
        </p:spPr>
        <p:txBody>
          <a:bodyPr>
            <a:noAutofit/>
          </a:bodyPr>
          <a:lstStyle>
            <a:lvl1pPr marL="0" indent="-266861">
              <a:buSzPct val="80000"/>
              <a:buFont typeface="Wingdings" charset="2"/>
              <a:buChar char="§"/>
              <a:defRPr sz="2000" cap="none"/>
            </a:lvl1pPr>
            <a:lvl2pPr>
              <a:defRPr sz="2000"/>
            </a:lvl2pPr>
            <a:lvl3pPr>
              <a:defRPr sz="2000"/>
            </a:lvl3pPr>
            <a:lvl4pPr>
              <a:defRPr/>
            </a:lvl4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cxnSp>
        <p:nvCxnSpPr>
          <p:cNvPr id="6" name="Straight Connector 5">
            <a:extLst>
              <a:ext uri="{FF2B5EF4-FFF2-40B4-BE49-F238E27FC236}">
                <a16:creationId xmlns:a16="http://schemas.microsoft.com/office/drawing/2014/main" id="{B32367C5-9DC5-E54E-AD93-B3FB783E41B1}"/>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D36144A-1FF1-864A-9B42-41FE6B6FD2AF}"/>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3702020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harcoal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6511B19-E7EB-D940-B70E-7C9F4400D7A0}"/>
              </a:ext>
            </a:extLst>
          </p:cNvPr>
          <p:cNvSpPr>
            <a:spLocks noGrp="1"/>
          </p:cNvSpPr>
          <p:nvPr>
            <p:ph type="ctrTitle" hasCustomPrompt="1"/>
          </p:nvPr>
        </p:nvSpPr>
        <p:spPr>
          <a:xfrm>
            <a:off x="293077" y="790902"/>
            <a:ext cx="4887260" cy="770913"/>
          </a:xfrm>
        </p:spPr>
        <p:txBody>
          <a:bodyPr>
            <a:normAutofit/>
          </a:bodyPr>
          <a:lstStyle>
            <a:lvl1pPr>
              <a:defRPr sz="3800" baseline="0">
                <a:solidFill>
                  <a:srgbClr val="FFFFFF"/>
                </a:solidFill>
              </a:defRPr>
            </a:lvl1pPr>
          </a:lstStyle>
          <a:p>
            <a:r>
              <a:rPr lang="en-GB" dirty="0"/>
              <a:t>Header style</a:t>
            </a:r>
            <a:endParaRPr lang="en-US" dirty="0"/>
          </a:p>
        </p:txBody>
      </p:sp>
      <p:sp>
        <p:nvSpPr>
          <p:cNvPr id="7" name="Subtitle 2">
            <a:extLst>
              <a:ext uri="{FF2B5EF4-FFF2-40B4-BE49-F238E27FC236}">
                <a16:creationId xmlns:a16="http://schemas.microsoft.com/office/drawing/2014/main" id="{5FC17F36-2FED-A749-8E4C-6218BF6C38C1}"/>
              </a:ext>
            </a:extLst>
          </p:cNvPr>
          <p:cNvSpPr>
            <a:spLocks noGrp="1"/>
          </p:cNvSpPr>
          <p:nvPr>
            <p:ph type="subTitle" idx="1" hasCustomPrompt="1"/>
          </p:nvPr>
        </p:nvSpPr>
        <p:spPr>
          <a:xfrm>
            <a:off x="293077" y="1561815"/>
            <a:ext cx="4887260"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FFFFFF"/>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8" name="Text Placeholder 9">
            <a:extLst>
              <a:ext uri="{FF2B5EF4-FFF2-40B4-BE49-F238E27FC236}">
                <a16:creationId xmlns:a16="http://schemas.microsoft.com/office/drawing/2014/main" id="{987A4178-F71C-6A4F-8EA1-784B21ECD603}"/>
              </a:ext>
            </a:extLst>
          </p:cNvPr>
          <p:cNvSpPr>
            <a:spLocks noGrp="1"/>
          </p:cNvSpPr>
          <p:nvPr>
            <p:ph type="body" sz="quarter" idx="10" hasCustomPrompt="1"/>
          </p:nvPr>
        </p:nvSpPr>
        <p:spPr>
          <a:xfrm>
            <a:off x="293217" y="2120082"/>
            <a:ext cx="4887120" cy="484975"/>
          </a:xfrm>
        </p:spPr>
        <p:txBody>
          <a:bodyPr>
            <a:noAutofit/>
          </a:bodyPr>
          <a:lstStyle>
            <a:lvl1pPr>
              <a:defRPr sz="2000" cap="none" baseline="0">
                <a:solidFill>
                  <a:srgbClr val="FFFFFF"/>
                </a:solidFill>
              </a:defRPr>
            </a:lvl1pPr>
            <a:lvl2pPr marL="408334" indent="0">
              <a:buNone/>
              <a:defRPr/>
            </a:lvl2pPr>
            <a:lvl3pPr>
              <a:defRPr sz="2000"/>
            </a:lvl3pPr>
            <a:lvl4pPr>
              <a:defRPr sz="2000"/>
            </a:lvl4pPr>
            <a:lvl5pPr>
              <a:defRPr sz="2000"/>
            </a:lvl5pPr>
          </a:lstStyle>
          <a:p>
            <a:pPr lvl="0"/>
            <a:r>
              <a:rPr lang="en-GB" dirty="0"/>
              <a:t>Body text style</a:t>
            </a:r>
          </a:p>
        </p:txBody>
      </p:sp>
      <p:sp>
        <p:nvSpPr>
          <p:cNvPr id="9" name="Text Placeholder 11">
            <a:extLst>
              <a:ext uri="{FF2B5EF4-FFF2-40B4-BE49-F238E27FC236}">
                <a16:creationId xmlns:a16="http://schemas.microsoft.com/office/drawing/2014/main" id="{8F5F5DBB-53B0-3B45-B6A9-6C386AA11465}"/>
              </a:ext>
            </a:extLst>
          </p:cNvPr>
          <p:cNvSpPr>
            <a:spLocks noGrp="1"/>
          </p:cNvSpPr>
          <p:nvPr>
            <p:ph type="body" sz="quarter" idx="11" hasCustomPrompt="1"/>
          </p:nvPr>
        </p:nvSpPr>
        <p:spPr>
          <a:xfrm>
            <a:off x="293217" y="2605057"/>
            <a:ext cx="4887120" cy="3462042"/>
          </a:xfrm>
        </p:spPr>
        <p:txBody>
          <a:bodyPr>
            <a:noAutofit/>
          </a:bodyPr>
          <a:lstStyle>
            <a:lvl1pPr marL="0" indent="-266861">
              <a:buSzPct val="80000"/>
              <a:buFont typeface="Wingdings" charset="2"/>
              <a:buChar char="§"/>
              <a:defRPr sz="2000" cap="none">
                <a:solidFill>
                  <a:srgbClr val="FFFFFF"/>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a:p>
            <a:pPr lvl="5"/>
            <a:r>
              <a:rPr lang="en-GB" dirty="0"/>
              <a:t>Style</a:t>
            </a:r>
          </a:p>
        </p:txBody>
      </p:sp>
      <p:sp>
        <p:nvSpPr>
          <p:cNvPr id="10" name="Picture Placeholder 13">
            <a:extLst>
              <a:ext uri="{FF2B5EF4-FFF2-40B4-BE49-F238E27FC236}">
                <a16:creationId xmlns:a16="http://schemas.microsoft.com/office/drawing/2014/main" id="{D6D7B3AC-9DAB-8645-986C-1FD9124DD1DF}"/>
              </a:ext>
            </a:extLst>
          </p:cNvPr>
          <p:cNvSpPr>
            <a:spLocks noGrp="1"/>
          </p:cNvSpPr>
          <p:nvPr>
            <p:ph type="pic" sz="quarter" idx="12" hasCustomPrompt="1"/>
          </p:nvPr>
        </p:nvSpPr>
        <p:spPr>
          <a:xfrm>
            <a:off x="5675205" y="1850079"/>
            <a:ext cx="3057841" cy="4217020"/>
          </a:xfrm>
        </p:spPr>
        <p:txBody>
          <a:bodyPr anchor="ctr">
            <a:normAutofit/>
          </a:bodyPr>
          <a:lstStyle>
            <a:lvl1pPr algn="ctr">
              <a:defRPr sz="2000" baseline="0">
                <a:solidFill>
                  <a:srgbClr val="FFFFFF"/>
                </a:solidFill>
              </a:defRPr>
            </a:lvl1pPr>
          </a:lstStyle>
          <a:p>
            <a:r>
              <a:rPr lang="en-US" dirty="0"/>
              <a:t>Drag image  to placeholder or click icon to add</a:t>
            </a:r>
          </a:p>
        </p:txBody>
      </p:sp>
      <p:cxnSp>
        <p:nvCxnSpPr>
          <p:cNvPr id="4" name="Straight Connector 3">
            <a:extLst>
              <a:ext uri="{FF2B5EF4-FFF2-40B4-BE49-F238E27FC236}">
                <a16:creationId xmlns:a16="http://schemas.microsoft.com/office/drawing/2014/main" id="{F0DBE9D5-5ED0-DD46-BBE7-753EEBDAECED}"/>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E88A4A46-AD15-634B-81E7-FFD37F3DDF49}"/>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793382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harcoal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7642D2-8DA9-3C46-AC49-79D20D314E2E}"/>
              </a:ext>
            </a:extLst>
          </p:cNvPr>
          <p:cNvSpPr>
            <a:spLocks noGrp="1"/>
          </p:cNvSpPr>
          <p:nvPr>
            <p:ph type="ctrTitle" hasCustomPrompt="1"/>
          </p:nvPr>
        </p:nvSpPr>
        <p:spPr>
          <a:xfrm>
            <a:off x="292936" y="795611"/>
            <a:ext cx="4887260" cy="770913"/>
          </a:xfrm>
        </p:spPr>
        <p:txBody>
          <a:bodyPr>
            <a:normAutofit/>
          </a:bodyPr>
          <a:lstStyle>
            <a:lvl1pPr>
              <a:defRPr sz="3800" baseline="0">
                <a:solidFill>
                  <a:schemeClr val="bg1"/>
                </a:solidFill>
              </a:defRPr>
            </a:lvl1pPr>
          </a:lstStyle>
          <a:p>
            <a:r>
              <a:rPr lang="en-GB" dirty="0"/>
              <a:t>Header style</a:t>
            </a:r>
            <a:endParaRPr lang="en-US" dirty="0"/>
          </a:p>
        </p:txBody>
      </p:sp>
      <p:sp>
        <p:nvSpPr>
          <p:cNvPr id="7" name="Subtitle 2">
            <a:extLst>
              <a:ext uri="{FF2B5EF4-FFF2-40B4-BE49-F238E27FC236}">
                <a16:creationId xmlns:a16="http://schemas.microsoft.com/office/drawing/2014/main" id="{50A342C2-B7E4-B447-86A4-7FF361D75120}"/>
              </a:ext>
            </a:extLst>
          </p:cNvPr>
          <p:cNvSpPr>
            <a:spLocks noGrp="1"/>
          </p:cNvSpPr>
          <p:nvPr>
            <p:ph type="subTitle" idx="1" hasCustomPrompt="1"/>
          </p:nvPr>
        </p:nvSpPr>
        <p:spPr>
          <a:xfrm>
            <a:off x="292798" y="1566524"/>
            <a:ext cx="7795847"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chemeClr val="bg1"/>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8" name="Text Placeholder 9">
            <a:extLst>
              <a:ext uri="{FF2B5EF4-FFF2-40B4-BE49-F238E27FC236}">
                <a16:creationId xmlns:a16="http://schemas.microsoft.com/office/drawing/2014/main" id="{3457B3DA-0064-DD46-929D-162C626EF85A}"/>
              </a:ext>
            </a:extLst>
          </p:cNvPr>
          <p:cNvSpPr>
            <a:spLocks noGrp="1"/>
          </p:cNvSpPr>
          <p:nvPr>
            <p:ph type="body" sz="quarter" idx="10" hasCustomPrompt="1"/>
          </p:nvPr>
        </p:nvSpPr>
        <p:spPr>
          <a:xfrm>
            <a:off x="292936" y="2124791"/>
            <a:ext cx="7795706" cy="484975"/>
          </a:xfrm>
        </p:spPr>
        <p:txBody>
          <a:bodyPr>
            <a:noAutofit/>
          </a:bodyPr>
          <a:lstStyle>
            <a:lvl1pPr>
              <a:defRPr sz="2000" cap="none" baseline="0">
                <a:solidFill>
                  <a:schemeClr val="bg1"/>
                </a:solidFill>
              </a:defRPr>
            </a:lvl1pPr>
            <a:lvl2pPr marL="408334" indent="0">
              <a:buNone/>
              <a:defRPr/>
            </a:lvl2pPr>
            <a:lvl3pPr>
              <a:defRPr sz="2000"/>
            </a:lvl3pPr>
            <a:lvl4pPr>
              <a:defRPr sz="2000"/>
            </a:lvl4pPr>
            <a:lvl5pPr>
              <a:defRPr sz="2000"/>
            </a:lvl5pPr>
          </a:lstStyle>
          <a:p>
            <a:pPr lvl="0"/>
            <a:r>
              <a:rPr lang="en-GB" dirty="0"/>
              <a:t>Body text style</a:t>
            </a:r>
          </a:p>
        </p:txBody>
      </p:sp>
      <p:sp>
        <p:nvSpPr>
          <p:cNvPr id="9" name="Text Placeholder 11">
            <a:extLst>
              <a:ext uri="{FF2B5EF4-FFF2-40B4-BE49-F238E27FC236}">
                <a16:creationId xmlns:a16="http://schemas.microsoft.com/office/drawing/2014/main" id="{6556F930-B083-A743-B006-D14913666EB5}"/>
              </a:ext>
            </a:extLst>
          </p:cNvPr>
          <p:cNvSpPr>
            <a:spLocks noGrp="1"/>
          </p:cNvSpPr>
          <p:nvPr>
            <p:ph type="body" sz="quarter" idx="11" hasCustomPrompt="1"/>
          </p:nvPr>
        </p:nvSpPr>
        <p:spPr>
          <a:xfrm>
            <a:off x="293077" y="2609768"/>
            <a:ext cx="3812488" cy="3457333"/>
          </a:xfrm>
        </p:spPr>
        <p:txBody>
          <a:bodyPr>
            <a:noAutofit/>
          </a:bodyPr>
          <a:lstStyle>
            <a:lvl1pPr marL="0" indent="-266861">
              <a:buSzPct val="80000"/>
              <a:buFont typeface="Wingdings" charset="2"/>
              <a:buChar char="§"/>
              <a:defRPr sz="2000" cap="none">
                <a:solidFill>
                  <a:schemeClr val="bg1"/>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sp>
        <p:nvSpPr>
          <p:cNvPr id="10" name="Text Placeholder 11">
            <a:extLst>
              <a:ext uri="{FF2B5EF4-FFF2-40B4-BE49-F238E27FC236}">
                <a16:creationId xmlns:a16="http://schemas.microsoft.com/office/drawing/2014/main" id="{442BF8F0-29B4-7E4F-9DEA-436639A87FF7}"/>
              </a:ext>
            </a:extLst>
          </p:cNvPr>
          <p:cNvSpPr>
            <a:spLocks noGrp="1"/>
          </p:cNvSpPr>
          <p:nvPr>
            <p:ph type="body" sz="quarter" idx="12" hasCustomPrompt="1"/>
          </p:nvPr>
        </p:nvSpPr>
        <p:spPr>
          <a:xfrm>
            <a:off x="4582513" y="2609768"/>
            <a:ext cx="3878317" cy="3457333"/>
          </a:xfrm>
        </p:spPr>
        <p:txBody>
          <a:bodyPr>
            <a:noAutofit/>
          </a:bodyPr>
          <a:lstStyle>
            <a:lvl1pPr marL="0" indent="-266861">
              <a:buSzPct val="80000"/>
              <a:buFont typeface="Wingdings" charset="2"/>
              <a:buChar char="§"/>
              <a:defRPr sz="2000" cap="none">
                <a:solidFill>
                  <a:schemeClr val="bg1"/>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cxnSp>
        <p:nvCxnSpPr>
          <p:cNvPr id="4" name="Straight Connector 3">
            <a:extLst>
              <a:ext uri="{FF2B5EF4-FFF2-40B4-BE49-F238E27FC236}">
                <a16:creationId xmlns:a16="http://schemas.microsoft.com/office/drawing/2014/main" id="{F0DBE9D5-5ED0-DD46-BBE7-753EEBDAECED}"/>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E88A4A46-AD15-634B-81E7-FFD37F3DDF49}"/>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4016202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harcoal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69045142-B812-E344-995C-761FEBEE01D8}"/>
              </a:ext>
            </a:extLst>
          </p:cNvPr>
          <p:cNvSpPr>
            <a:spLocks noGrp="1"/>
          </p:cNvSpPr>
          <p:nvPr>
            <p:ph type="subTitle" idx="1" hasCustomPrompt="1"/>
          </p:nvPr>
        </p:nvSpPr>
        <p:spPr>
          <a:xfrm>
            <a:off x="316526" y="617501"/>
            <a:ext cx="6740769"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chemeClr val="bg1"/>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7" name="Picture Placeholder 13">
            <a:extLst>
              <a:ext uri="{FF2B5EF4-FFF2-40B4-BE49-F238E27FC236}">
                <a16:creationId xmlns:a16="http://schemas.microsoft.com/office/drawing/2014/main" id="{4E7E4FF6-5B4D-C144-B05F-66DF35E32EA7}"/>
              </a:ext>
            </a:extLst>
          </p:cNvPr>
          <p:cNvSpPr>
            <a:spLocks noGrp="1"/>
          </p:cNvSpPr>
          <p:nvPr>
            <p:ph type="pic" sz="quarter" idx="12" hasCustomPrompt="1"/>
          </p:nvPr>
        </p:nvSpPr>
        <p:spPr>
          <a:xfrm>
            <a:off x="316526" y="1475742"/>
            <a:ext cx="2649415" cy="3768762"/>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8" name="Text Placeholder 11">
            <a:extLst>
              <a:ext uri="{FF2B5EF4-FFF2-40B4-BE49-F238E27FC236}">
                <a16:creationId xmlns:a16="http://schemas.microsoft.com/office/drawing/2014/main" id="{E7699724-E65B-CB47-B678-CB9BFD4CC379}"/>
              </a:ext>
            </a:extLst>
          </p:cNvPr>
          <p:cNvSpPr>
            <a:spLocks noGrp="1"/>
          </p:cNvSpPr>
          <p:nvPr>
            <p:ph type="body" sz="quarter" idx="11" hasCustomPrompt="1"/>
          </p:nvPr>
        </p:nvSpPr>
        <p:spPr>
          <a:xfrm>
            <a:off x="316526" y="5408500"/>
            <a:ext cx="264941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sp>
        <p:nvSpPr>
          <p:cNvPr id="9" name="Picture Placeholder 13">
            <a:extLst>
              <a:ext uri="{FF2B5EF4-FFF2-40B4-BE49-F238E27FC236}">
                <a16:creationId xmlns:a16="http://schemas.microsoft.com/office/drawing/2014/main" id="{55412998-7A36-C543-9461-3A9D18E71616}"/>
              </a:ext>
            </a:extLst>
          </p:cNvPr>
          <p:cNvSpPr>
            <a:spLocks noGrp="1"/>
          </p:cNvSpPr>
          <p:nvPr>
            <p:ph type="pic" sz="quarter" idx="13" hasCustomPrompt="1"/>
          </p:nvPr>
        </p:nvSpPr>
        <p:spPr>
          <a:xfrm>
            <a:off x="3247295" y="1475742"/>
            <a:ext cx="2649415" cy="3768762"/>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10" name="Text Placeholder 11">
            <a:extLst>
              <a:ext uri="{FF2B5EF4-FFF2-40B4-BE49-F238E27FC236}">
                <a16:creationId xmlns:a16="http://schemas.microsoft.com/office/drawing/2014/main" id="{E3A4A0B6-9B9B-6345-A728-247D30373A24}"/>
              </a:ext>
            </a:extLst>
          </p:cNvPr>
          <p:cNvSpPr>
            <a:spLocks noGrp="1"/>
          </p:cNvSpPr>
          <p:nvPr>
            <p:ph type="body" sz="quarter" idx="15" hasCustomPrompt="1"/>
          </p:nvPr>
        </p:nvSpPr>
        <p:spPr>
          <a:xfrm>
            <a:off x="3247294" y="5408500"/>
            <a:ext cx="264941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sp>
        <p:nvSpPr>
          <p:cNvPr id="11" name="Picture Placeholder 13">
            <a:extLst>
              <a:ext uri="{FF2B5EF4-FFF2-40B4-BE49-F238E27FC236}">
                <a16:creationId xmlns:a16="http://schemas.microsoft.com/office/drawing/2014/main" id="{1A1B2B6B-ED06-654A-9105-E98B8E0941FB}"/>
              </a:ext>
            </a:extLst>
          </p:cNvPr>
          <p:cNvSpPr>
            <a:spLocks noGrp="1"/>
          </p:cNvSpPr>
          <p:nvPr>
            <p:ph type="pic" sz="quarter" idx="14" hasCustomPrompt="1"/>
          </p:nvPr>
        </p:nvSpPr>
        <p:spPr>
          <a:xfrm>
            <a:off x="6260126" y="1475742"/>
            <a:ext cx="2649415" cy="3768762"/>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12" name="Text Placeholder 11">
            <a:extLst>
              <a:ext uri="{FF2B5EF4-FFF2-40B4-BE49-F238E27FC236}">
                <a16:creationId xmlns:a16="http://schemas.microsoft.com/office/drawing/2014/main" id="{5271A090-1E20-6440-BC66-39405DE9047B}"/>
              </a:ext>
            </a:extLst>
          </p:cNvPr>
          <p:cNvSpPr>
            <a:spLocks noGrp="1"/>
          </p:cNvSpPr>
          <p:nvPr>
            <p:ph type="body" sz="quarter" idx="16" hasCustomPrompt="1"/>
          </p:nvPr>
        </p:nvSpPr>
        <p:spPr>
          <a:xfrm>
            <a:off x="6260125" y="5408500"/>
            <a:ext cx="264941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cxnSp>
        <p:nvCxnSpPr>
          <p:cNvPr id="4" name="Straight Connector 3">
            <a:extLst>
              <a:ext uri="{FF2B5EF4-FFF2-40B4-BE49-F238E27FC236}">
                <a16:creationId xmlns:a16="http://schemas.microsoft.com/office/drawing/2014/main" id="{F0DBE9D5-5ED0-DD46-BBE7-753EEBDAECED}"/>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E88A4A46-AD15-634B-81E7-FFD37F3DDF49}"/>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3842999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harcoal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41B3FEB-7823-AE4A-A4F1-33EB283369BD}"/>
              </a:ext>
            </a:extLst>
          </p:cNvPr>
          <p:cNvSpPr>
            <a:spLocks noGrp="1"/>
          </p:cNvSpPr>
          <p:nvPr>
            <p:ph type="subTitle" idx="1" hasCustomPrompt="1"/>
          </p:nvPr>
        </p:nvSpPr>
        <p:spPr>
          <a:xfrm>
            <a:off x="316526" y="617501"/>
            <a:ext cx="6740769"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chemeClr val="bg1"/>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7" name="Picture Placeholder 13">
            <a:extLst>
              <a:ext uri="{FF2B5EF4-FFF2-40B4-BE49-F238E27FC236}">
                <a16:creationId xmlns:a16="http://schemas.microsoft.com/office/drawing/2014/main" id="{68683100-9B70-5C47-8254-C7F29C9FDCF3}"/>
              </a:ext>
            </a:extLst>
          </p:cNvPr>
          <p:cNvSpPr>
            <a:spLocks noGrp="1"/>
          </p:cNvSpPr>
          <p:nvPr>
            <p:ph type="pic" sz="quarter" idx="12" hasCustomPrompt="1"/>
          </p:nvPr>
        </p:nvSpPr>
        <p:spPr>
          <a:xfrm>
            <a:off x="316525" y="1382044"/>
            <a:ext cx="4132385" cy="3862461"/>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8" name="Text Placeholder 11">
            <a:extLst>
              <a:ext uri="{FF2B5EF4-FFF2-40B4-BE49-F238E27FC236}">
                <a16:creationId xmlns:a16="http://schemas.microsoft.com/office/drawing/2014/main" id="{6DF9CA33-924A-BB44-A225-9344590F42DC}"/>
              </a:ext>
            </a:extLst>
          </p:cNvPr>
          <p:cNvSpPr>
            <a:spLocks noGrp="1"/>
          </p:cNvSpPr>
          <p:nvPr>
            <p:ph type="body" sz="quarter" idx="11" hasCustomPrompt="1"/>
          </p:nvPr>
        </p:nvSpPr>
        <p:spPr>
          <a:xfrm>
            <a:off x="316525" y="5408500"/>
            <a:ext cx="413238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sp>
        <p:nvSpPr>
          <p:cNvPr id="9" name="Picture Placeholder 13">
            <a:extLst>
              <a:ext uri="{FF2B5EF4-FFF2-40B4-BE49-F238E27FC236}">
                <a16:creationId xmlns:a16="http://schemas.microsoft.com/office/drawing/2014/main" id="{CED44217-AECE-DE49-AB9F-7D84F94F0965}"/>
              </a:ext>
            </a:extLst>
          </p:cNvPr>
          <p:cNvSpPr>
            <a:spLocks noGrp="1"/>
          </p:cNvSpPr>
          <p:nvPr>
            <p:ph type="pic" sz="quarter" idx="13" hasCustomPrompt="1"/>
          </p:nvPr>
        </p:nvSpPr>
        <p:spPr>
          <a:xfrm>
            <a:off x="4706817" y="1382044"/>
            <a:ext cx="4120659" cy="3862461"/>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10" name="Text Placeholder 11">
            <a:extLst>
              <a:ext uri="{FF2B5EF4-FFF2-40B4-BE49-F238E27FC236}">
                <a16:creationId xmlns:a16="http://schemas.microsoft.com/office/drawing/2014/main" id="{AE8DA371-635D-034C-BAFD-F5D491E5D29C}"/>
              </a:ext>
            </a:extLst>
          </p:cNvPr>
          <p:cNvSpPr>
            <a:spLocks noGrp="1"/>
          </p:cNvSpPr>
          <p:nvPr>
            <p:ph type="body" sz="quarter" idx="15" hasCustomPrompt="1"/>
          </p:nvPr>
        </p:nvSpPr>
        <p:spPr>
          <a:xfrm>
            <a:off x="4706817" y="5408500"/>
            <a:ext cx="4120659"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cxnSp>
        <p:nvCxnSpPr>
          <p:cNvPr id="4" name="Straight Connector 3">
            <a:extLst>
              <a:ext uri="{FF2B5EF4-FFF2-40B4-BE49-F238E27FC236}">
                <a16:creationId xmlns:a16="http://schemas.microsoft.com/office/drawing/2014/main" id="{F0DBE9D5-5ED0-DD46-BBE7-753EEBDAECED}"/>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E88A4A46-AD15-634B-81E7-FFD37F3DDF49}"/>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1583654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harcoal 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1" y="2276667"/>
            <a:ext cx="8229600" cy="1143000"/>
          </a:xfrm>
        </p:spPr>
        <p:txBody>
          <a:bodyPr>
            <a:normAutofit/>
          </a:bodyPr>
          <a:lstStyle>
            <a:lvl1pPr>
              <a:defRPr sz="5483">
                <a:solidFill>
                  <a:schemeClr val="bg1"/>
                </a:solidFill>
              </a:defRPr>
            </a:lvl1pPr>
          </a:lstStyle>
          <a:p>
            <a:r>
              <a:rPr lang="en-GB" dirty="0"/>
              <a:t>Header style</a:t>
            </a:r>
            <a:endParaRPr lang="en-US" dirty="0"/>
          </a:p>
        </p:txBody>
      </p:sp>
      <p:sp>
        <p:nvSpPr>
          <p:cNvPr id="13" name="Text Placeholder 4"/>
          <p:cNvSpPr>
            <a:spLocks noGrp="1"/>
          </p:cNvSpPr>
          <p:nvPr>
            <p:ph type="body" sz="quarter" idx="10" hasCustomPrompt="1"/>
          </p:nvPr>
        </p:nvSpPr>
        <p:spPr>
          <a:xfrm>
            <a:off x="456921" y="3290636"/>
            <a:ext cx="4778117" cy="1344596"/>
          </a:xfrm>
        </p:spPr>
        <p:txBody>
          <a:bodyPr/>
          <a:lstStyle>
            <a:lvl1pPr>
              <a:defRPr>
                <a:solidFill>
                  <a:srgbClr val="FFFFFF"/>
                </a:solidFill>
              </a:defRPr>
            </a:lvl1pPr>
          </a:lstStyle>
          <a:p>
            <a:pPr lvl="0"/>
            <a:r>
              <a:rPr lang="en-GB" dirty="0"/>
              <a:t>Sub-header Style</a:t>
            </a:r>
          </a:p>
        </p:txBody>
      </p:sp>
      <p:cxnSp>
        <p:nvCxnSpPr>
          <p:cNvPr id="4" name="Straight Connector 3">
            <a:extLst>
              <a:ext uri="{FF2B5EF4-FFF2-40B4-BE49-F238E27FC236}">
                <a16:creationId xmlns:a16="http://schemas.microsoft.com/office/drawing/2014/main" id="{8BD00DE6-08A6-7A45-A18C-B34A6E83F58C}"/>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6A4C8556-0DE8-A047-B297-1854FF0F2B72}"/>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376589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harcoal 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62B354-27E9-2248-AA68-01E16794D83D}"/>
              </a:ext>
            </a:extLst>
          </p:cNvPr>
          <p:cNvSpPr>
            <a:spLocks noGrp="1"/>
          </p:cNvSpPr>
          <p:nvPr>
            <p:ph type="ctrTitle" hasCustomPrompt="1"/>
          </p:nvPr>
        </p:nvSpPr>
        <p:spPr>
          <a:xfrm>
            <a:off x="293077" y="791335"/>
            <a:ext cx="8223738" cy="770913"/>
          </a:xfrm>
        </p:spPr>
        <p:txBody>
          <a:bodyPr>
            <a:normAutofit/>
          </a:bodyPr>
          <a:lstStyle>
            <a:lvl1pPr>
              <a:defRPr sz="3800" baseline="0">
                <a:solidFill>
                  <a:srgbClr val="FFFFFF"/>
                </a:solidFill>
              </a:defRPr>
            </a:lvl1pPr>
          </a:lstStyle>
          <a:p>
            <a:r>
              <a:rPr lang="en-GB" dirty="0"/>
              <a:t>Header style</a:t>
            </a:r>
            <a:endParaRPr lang="en-US" dirty="0"/>
          </a:p>
        </p:txBody>
      </p:sp>
      <p:sp>
        <p:nvSpPr>
          <p:cNvPr id="7" name="Subtitle 2">
            <a:extLst>
              <a:ext uri="{FF2B5EF4-FFF2-40B4-BE49-F238E27FC236}">
                <a16:creationId xmlns:a16="http://schemas.microsoft.com/office/drawing/2014/main" id="{E548CAE4-815D-A847-B52D-E1341C8D5B9B}"/>
              </a:ext>
            </a:extLst>
          </p:cNvPr>
          <p:cNvSpPr>
            <a:spLocks noGrp="1"/>
          </p:cNvSpPr>
          <p:nvPr>
            <p:ph type="subTitle" idx="1" hasCustomPrompt="1"/>
          </p:nvPr>
        </p:nvSpPr>
        <p:spPr>
          <a:xfrm>
            <a:off x="293077" y="1562249"/>
            <a:ext cx="8223738"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FFFFFF"/>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8" name="Text Placeholder 9">
            <a:extLst>
              <a:ext uri="{FF2B5EF4-FFF2-40B4-BE49-F238E27FC236}">
                <a16:creationId xmlns:a16="http://schemas.microsoft.com/office/drawing/2014/main" id="{17C48BFC-B496-0F41-BDE3-9595A1FE4FE3}"/>
              </a:ext>
            </a:extLst>
          </p:cNvPr>
          <p:cNvSpPr>
            <a:spLocks noGrp="1"/>
          </p:cNvSpPr>
          <p:nvPr>
            <p:ph type="body" sz="quarter" idx="10" hasCustomPrompt="1"/>
          </p:nvPr>
        </p:nvSpPr>
        <p:spPr>
          <a:xfrm>
            <a:off x="293217" y="2120515"/>
            <a:ext cx="8223598" cy="484975"/>
          </a:xfrm>
        </p:spPr>
        <p:txBody>
          <a:bodyPr>
            <a:noAutofit/>
          </a:bodyPr>
          <a:lstStyle>
            <a:lvl1pPr>
              <a:defRPr sz="2000" cap="none" baseline="0">
                <a:solidFill>
                  <a:srgbClr val="FFFFFF"/>
                </a:solidFill>
              </a:defRPr>
            </a:lvl1pPr>
            <a:lvl2pPr marL="408334" indent="0">
              <a:buNone/>
              <a:defRPr/>
            </a:lvl2pPr>
            <a:lvl3pPr>
              <a:defRPr sz="2000"/>
            </a:lvl3pPr>
            <a:lvl4pPr>
              <a:defRPr sz="2000"/>
            </a:lvl4pPr>
            <a:lvl5pPr>
              <a:defRPr sz="2000"/>
            </a:lvl5pPr>
          </a:lstStyle>
          <a:p>
            <a:pPr lvl="0"/>
            <a:r>
              <a:rPr lang="en-GB" dirty="0"/>
              <a:t>Body text style</a:t>
            </a:r>
          </a:p>
        </p:txBody>
      </p:sp>
      <p:sp>
        <p:nvSpPr>
          <p:cNvPr id="9" name="Text Placeholder 11">
            <a:extLst>
              <a:ext uri="{FF2B5EF4-FFF2-40B4-BE49-F238E27FC236}">
                <a16:creationId xmlns:a16="http://schemas.microsoft.com/office/drawing/2014/main" id="{2A0BB97F-24CF-6F4F-88A5-6585F6E028C2}"/>
              </a:ext>
            </a:extLst>
          </p:cNvPr>
          <p:cNvSpPr>
            <a:spLocks noGrp="1"/>
          </p:cNvSpPr>
          <p:nvPr>
            <p:ph type="body" sz="quarter" idx="11" hasCustomPrompt="1"/>
          </p:nvPr>
        </p:nvSpPr>
        <p:spPr>
          <a:xfrm>
            <a:off x="293217" y="2605491"/>
            <a:ext cx="8223598" cy="3461608"/>
          </a:xfrm>
        </p:spPr>
        <p:txBody>
          <a:bodyPr>
            <a:noAutofit/>
          </a:bodyPr>
          <a:lstStyle>
            <a:lvl1pPr marL="0" indent="-266861">
              <a:buSzPct val="80000"/>
              <a:buFont typeface="Wingdings" charset="2"/>
              <a:buChar char="§"/>
              <a:defRPr sz="2000" cap="none">
                <a:solidFill>
                  <a:srgbClr val="FFFFFF"/>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a:p>
            <a:pPr lvl="5"/>
            <a:r>
              <a:rPr lang="en-GB" dirty="0"/>
              <a:t>Style</a:t>
            </a:r>
          </a:p>
        </p:txBody>
      </p:sp>
      <p:cxnSp>
        <p:nvCxnSpPr>
          <p:cNvPr id="4" name="Straight Connector 3">
            <a:extLst>
              <a:ext uri="{FF2B5EF4-FFF2-40B4-BE49-F238E27FC236}">
                <a16:creationId xmlns:a16="http://schemas.microsoft.com/office/drawing/2014/main" id="{8BD00DE6-08A6-7A45-A18C-B34A6E83F58C}"/>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6A4C8556-0DE8-A047-B297-1854FF0F2B72}"/>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1603920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harcoal 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62FF343-D19B-3F43-B079-4ED86CB799A5}"/>
              </a:ext>
            </a:extLst>
          </p:cNvPr>
          <p:cNvSpPr>
            <a:spLocks noGrp="1"/>
          </p:cNvSpPr>
          <p:nvPr>
            <p:ph type="ctrTitle" hasCustomPrompt="1"/>
          </p:nvPr>
        </p:nvSpPr>
        <p:spPr>
          <a:xfrm>
            <a:off x="293077" y="791335"/>
            <a:ext cx="4887260" cy="770913"/>
          </a:xfrm>
        </p:spPr>
        <p:txBody>
          <a:bodyPr>
            <a:normAutofit/>
          </a:bodyPr>
          <a:lstStyle>
            <a:lvl1pPr>
              <a:defRPr sz="3800" baseline="0">
                <a:solidFill>
                  <a:srgbClr val="FFFFFF"/>
                </a:solidFill>
              </a:defRPr>
            </a:lvl1pPr>
          </a:lstStyle>
          <a:p>
            <a:r>
              <a:rPr lang="en-GB" dirty="0"/>
              <a:t>Header style</a:t>
            </a:r>
            <a:endParaRPr lang="en-US" dirty="0"/>
          </a:p>
        </p:txBody>
      </p:sp>
      <p:sp>
        <p:nvSpPr>
          <p:cNvPr id="7" name="Subtitle 2">
            <a:extLst>
              <a:ext uri="{FF2B5EF4-FFF2-40B4-BE49-F238E27FC236}">
                <a16:creationId xmlns:a16="http://schemas.microsoft.com/office/drawing/2014/main" id="{D45C3F95-6BCC-FA49-A5B8-A1518A8B5580}"/>
              </a:ext>
            </a:extLst>
          </p:cNvPr>
          <p:cNvSpPr>
            <a:spLocks noGrp="1"/>
          </p:cNvSpPr>
          <p:nvPr>
            <p:ph type="subTitle" idx="1" hasCustomPrompt="1"/>
          </p:nvPr>
        </p:nvSpPr>
        <p:spPr>
          <a:xfrm>
            <a:off x="293077" y="1562249"/>
            <a:ext cx="4887260"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FFFFFF"/>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8" name="Text Placeholder 9">
            <a:extLst>
              <a:ext uri="{FF2B5EF4-FFF2-40B4-BE49-F238E27FC236}">
                <a16:creationId xmlns:a16="http://schemas.microsoft.com/office/drawing/2014/main" id="{35F4C8B9-3D67-D141-8B9B-FD52AE9B4177}"/>
              </a:ext>
            </a:extLst>
          </p:cNvPr>
          <p:cNvSpPr>
            <a:spLocks noGrp="1"/>
          </p:cNvSpPr>
          <p:nvPr>
            <p:ph type="body" sz="quarter" idx="10" hasCustomPrompt="1"/>
          </p:nvPr>
        </p:nvSpPr>
        <p:spPr>
          <a:xfrm>
            <a:off x="293217" y="2120515"/>
            <a:ext cx="4887120" cy="484975"/>
          </a:xfrm>
        </p:spPr>
        <p:txBody>
          <a:bodyPr>
            <a:noAutofit/>
          </a:bodyPr>
          <a:lstStyle>
            <a:lvl1pPr>
              <a:defRPr sz="2000" cap="none" baseline="0">
                <a:solidFill>
                  <a:srgbClr val="FFFFFF"/>
                </a:solidFill>
              </a:defRPr>
            </a:lvl1pPr>
            <a:lvl2pPr marL="408334" indent="0">
              <a:buNone/>
              <a:defRPr/>
            </a:lvl2pPr>
            <a:lvl3pPr>
              <a:defRPr sz="2000"/>
            </a:lvl3pPr>
            <a:lvl4pPr>
              <a:defRPr sz="2000"/>
            </a:lvl4pPr>
            <a:lvl5pPr>
              <a:defRPr sz="2000"/>
            </a:lvl5pPr>
          </a:lstStyle>
          <a:p>
            <a:pPr lvl="0"/>
            <a:r>
              <a:rPr lang="en-GB" dirty="0"/>
              <a:t>Body text style</a:t>
            </a:r>
          </a:p>
        </p:txBody>
      </p:sp>
      <p:sp>
        <p:nvSpPr>
          <p:cNvPr id="9" name="Text Placeholder 11">
            <a:extLst>
              <a:ext uri="{FF2B5EF4-FFF2-40B4-BE49-F238E27FC236}">
                <a16:creationId xmlns:a16="http://schemas.microsoft.com/office/drawing/2014/main" id="{A3445B15-117D-F348-AFDD-472F1E894D21}"/>
              </a:ext>
            </a:extLst>
          </p:cNvPr>
          <p:cNvSpPr>
            <a:spLocks noGrp="1"/>
          </p:cNvSpPr>
          <p:nvPr>
            <p:ph type="body" sz="quarter" idx="11" hasCustomPrompt="1"/>
          </p:nvPr>
        </p:nvSpPr>
        <p:spPr>
          <a:xfrm>
            <a:off x="293217" y="2605491"/>
            <a:ext cx="4887120" cy="3461608"/>
          </a:xfrm>
        </p:spPr>
        <p:txBody>
          <a:bodyPr>
            <a:noAutofit/>
          </a:bodyPr>
          <a:lstStyle>
            <a:lvl1pPr marL="0" indent="-266861">
              <a:buSzPct val="80000"/>
              <a:buFont typeface="Wingdings" charset="2"/>
              <a:buChar char="§"/>
              <a:defRPr sz="2000" cap="none">
                <a:solidFill>
                  <a:srgbClr val="FFFFFF"/>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a:p>
            <a:pPr lvl="5"/>
            <a:r>
              <a:rPr lang="en-GB" dirty="0"/>
              <a:t>Style</a:t>
            </a:r>
          </a:p>
        </p:txBody>
      </p:sp>
      <p:sp>
        <p:nvSpPr>
          <p:cNvPr id="10" name="Picture Placeholder 13">
            <a:extLst>
              <a:ext uri="{FF2B5EF4-FFF2-40B4-BE49-F238E27FC236}">
                <a16:creationId xmlns:a16="http://schemas.microsoft.com/office/drawing/2014/main" id="{889D41D7-87F3-0F4D-B9E5-E6F91149F893}"/>
              </a:ext>
            </a:extLst>
          </p:cNvPr>
          <p:cNvSpPr>
            <a:spLocks noGrp="1"/>
          </p:cNvSpPr>
          <p:nvPr>
            <p:ph type="pic" sz="quarter" idx="12" hasCustomPrompt="1"/>
          </p:nvPr>
        </p:nvSpPr>
        <p:spPr>
          <a:xfrm>
            <a:off x="5675205" y="790903"/>
            <a:ext cx="3057841" cy="4417641"/>
          </a:xfrm>
        </p:spPr>
        <p:txBody>
          <a:bodyPr anchor="ctr">
            <a:normAutofit/>
          </a:bodyPr>
          <a:lstStyle>
            <a:lvl1pPr algn="ctr">
              <a:defRPr sz="2000" baseline="0">
                <a:solidFill>
                  <a:srgbClr val="FFFFFF"/>
                </a:solidFill>
              </a:defRPr>
            </a:lvl1pPr>
          </a:lstStyle>
          <a:p>
            <a:r>
              <a:rPr lang="en-US" dirty="0"/>
              <a:t>Drag image  to placeholder or click icon to add</a:t>
            </a:r>
          </a:p>
        </p:txBody>
      </p:sp>
      <p:cxnSp>
        <p:nvCxnSpPr>
          <p:cNvPr id="4" name="Straight Connector 3">
            <a:extLst>
              <a:ext uri="{FF2B5EF4-FFF2-40B4-BE49-F238E27FC236}">
                <a16:creationId xmlns:a16="http://schemas.microsoft.com/office/drawing/2014/main" id="{8BD00DE6-08A6-7A45-A18C-B34A6E83F58C}"/>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6A4C8556-0DE8-A047-B297-1854FF0F2B72}"/>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1237564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harcoal 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9EA3A7-50F4-DA4B-9001-A61BD8F3EE75}"/>
              </a:ext>
            </a:extLst>
          </p:cNvPr>
          <p:cNvSpPr>
            <a:spLocks noGrp="1"/>
          </p:cNvSpPr>
          <p:nvPr>
            <p:ph type="ctrTitle" hasCustomPrompt="1"/>
          </p:nvPr>
        </p:nvSpPr>
        <p:spPr>
          <a:xfrm>
            <a:off x="298920" y="795611"/>
            <a:ext cx="7795847" cy="770913"/>
          </a:xfrm>
        </p:spPr>
        <p:txBody>
          <a:bodyPr>
            <a:normAutofit/>
          </a:bodyPr>
          <a:lstStyle>
            <a:lvl1pPr>
              <a:defRPr sz="3800" baseline="0">
                <a:solidFill>
                  <a:schemeClr val="bg1"/>
                </a:solidFill>
              </a:defRPr>
            </a:lvl1pPr>
          </a:lstStyle>
          <a:p>
            <a:r>
              <a:rPr lang="en-GB" dirty="0"/>
              <a:t>Header style</a:t>
            </a:r>
            <a:endParaRPr lang="en-US" dirty="0"/>
          </a:p>
        </p:txBody>
      </p:sp>
      <p:sp>
        <p:nvSpPr>
          <p:cNvPr id="7" name="Subtitle 2">
            <a:extLst>
              <a:ext uri="{FF2B5EF4-FFF2-40B4-BE49-F238E27FC236}">
                <a16:creationId xmlns:a16="http://schemas.microsoft.com/office/drawing/2014/main" id="{E675B569-EE61-7A4B-B964-589AA6139A70}"/>
              </a:ext>
            </a:extLst>
          </p:cNvPr>
          <p:cNvSpPr>
            <a:spLocks noGrp="1"/>
          </p:cNvSpPr>
          <p:nvPr>
            <p:ph type="subTitle" idx="1" hasCustomPrompt="1"/>
          </p:nvPr>
        </p:nvSpPr>
        <p:spPr>
          <a:xfrm>
            <a:off x="298918" y="1566524"/>
            <a:ext cx="7795846"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chemeClr val="bg1"/>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8" name="Text Placeholder 9">
            <a:extLst>
              <a:ext uri="{FF2B5EF4-FFF2-40B4-BE49-F238E27FC236}">
                <a16:creationId xmlns:a16="http://schemas.microsoft.com/office/drawing/2014/main" id="{7882096F-D729-B04D-8E1B-31C41AA14671}"/>
              </a:ext>
            </a:extLst>
          </p:cNvPr>
          <p:cNvSpPr>
            <a:spLocks noGrp="1"/>
          </p:cNvSpPr>
          <p:nvPr>
            <p:ph type="body" sz="quarter" idx="10" hasCustomPrompt="1"/>
          </p:nvPr>
        </p:nvSpPr>
        <p:spPr>
          <a:xfrm>
            <a:off x="299058" y="2124791"/>
            <a:ext cx="7795706" cy="484975"/>
          </a:xfrm>
        </p:spPr>
        <p:txBody>
          <a:bodyPr>
            <a:noAutofit/>
          </a:bodyPr>
          <a:lstStyle>
            <a:lvl1pPr>
              <a:defRPr sz="2000" cap="none" baseline="0">
                <a:solidFill>
                  <a:schemeClr val="bg1"/>
                </a:solidFill>
              </a:defRPr>
            </a:lvl1pPr>
            <a:lvl2pPr marL="408334" indent="0">
              <a:buNone/>
              <a:defRPr/>
            </a:lvl2pPr>
            <a:lvl3pPr>
              <a:defRPr sz="2000"/>
            </a:lvl3pPr>
            <a:lvl4pPr>
              <a:defRPr sz="2000"/>
            </a:lvl4pPr>
            <a:lvl5pPr>
              <a:defRPr sz="2000"/>
            </a:lvl5pPr>
          </a:lstStyle>
          <a:p>
            <a:pPr lvl="0"/>
            <a:r>
              <a:rPr lang="en-GB" dirty="0"/>
              <a:t>Body text style</a:t>
            </a:r>
          </a:p>
        </p:txBody>
      </p:sp>
      <p:sp>
        <p:nvSpPr>
          <p:cNvPr id="9" name="Text Placeholder 11">
            <a:extLst>
              <a:ext uri="{FF2B5EF4-FFF2-40B4-BE49-F238E27FC236}">
                <a16:creationId xmlns:a16="http://schemas.microsoft.com/office/drawing/2014/main" id="{94B91D69-1D43-6C40-A5E6-F564C3D9404A}"/>
              </a:ext>
            </a:extLst>
          </p:cNvPr>
          <p:cNvSpPr>
            <a:spLocks noGrp="1"/>
          </p:cNvSpPr>
          <p:nvPr>
            <p:ph type="body" sz="quarter" idx="11" hasCustomPrompt="1"/>
          </p:nvPr>
        </p:nvSpPr>
        <p:spPr>
          <a:xfrm>
            <a:off x="299059" y="2609768"/>
            <a:ext cx="3812488" cy="3457333"/>
          </a:xfrm>
        </p:spPr>
        <p:txBody>
          <a:bodyPr>
            <a:noAutofit/>
          </a:bodyPr>
          <a:lstStyle>
            <a:lvl1pPr marL="0" indent="-266861">
              <a:buSzPct val="80000"/>
              <a:buFont typeface="Wingdings" charset="2"/>
              <a:buChar char="§"/>
              <a:defRPr sz="2000" cap="none">
                <a:solidFill>
                  <a:schemeClr val="bg1"/>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sp>
        <p:nvSpPr>
          <p:cNvPr id="10" name="Text Placeholder 11">
            <a:extLst>
              <a:ext uri="{FF2B5EF4-FFF2-40B4-BE49-F238E27FC236}">
                <a16:creationId xmlns:a16="http://schemas.microsoft.com/office/drawing/2014/main" id="{08BF10BB-4890-4B42-B7FE-C74817E20D37}"/>
              </a:ext>
            </a:extLst>
          </p:cNvPr>
          <p:cNvSpPr>
            <a:spLocks noGrp="1"/>
          </p:cNvSpPr>
          <p:nvPr>
            <p:ph type="body" sz="quarter" idx="12" hasCustomPrompt="1"/>
          </p:nvPr>
        </p:nvSpPr>
        <p:spPr>
          <a:xfrm>
            <a:off x="4582513" y="2609768"/>
            <a:ext cx="3878317" cy="3457333"/>
          </a:xfrm>
        </p:spPr>
        <p:txBody>
          <a:bodyPr>
            <a:noAutofit/>
          </a:bodyPr>
          <a:lstStyle>
            <a:lvl1pPr marL="0" indent="-266861">
              <a:buSzPct val="80000"/>
              <a:buFont typeface="Wingdings" charset="2"/>
              <a:buChar char="§"/>
              <a:defRPr sz="2000" cap="none">
                <a:solidFill>
                  <a:schemeClr val="bg1"/>
                </a:solidFill>
              </a:defRPr>
            </a:lvl1pPr>
            <a:lvl2pPr>
              <a:defRPr sz="20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cxnSp>
        <p:nvCxnSpPr>
          <p:cNvPr id="4" name="Straight Connector 3">
            <a:extLst>
              <a:ext uri="{FF2B5EF4-FFF2-40B4-BE49-F238E27FC236}">
                <a16:creationId xmlns:a16="http://schemas.microsoft.com/office/drawing/2014/main" id="{8BD00DE6-08A6-7A45-A18C-B34A6E83F58C}"/>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6A4C8556-0DE8-A047-B297-1854FF0F2B72}"/>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1557489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harcoal 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9F88E8F0-9CC1-B646-8F54-AA7A5F94984B}"/>
              </a:ext>
            </a:extLst>
          </p:cNvPr>
          <p:cNvSpPr>
            <a:spLocks noGrp="1"/>
          </p:cNvSpPr>
          <p:nvPr>
            <p:ph type="subTitle" idx="1" hasCustomPrompt="1"/>
          </p:nvPr>
        </p:nvSpPr>
        <p:spPr>
          <a:xfrm>
            <a:off x="316523" y="617501"/>
            <a:ext cx="8593014"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chemeClr val="bg1"/>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7" name="Picture Placeholder 13">
            <a:extLst>
              <a:ext uri="{FF2B5EF4-FFF2-40B4-BE49-F238E27FC236}">
                <a16:creationId xmlns:a16="http://schemas.microsoft.com/office/drawing/2014/main" id="{43EDF62A-A062-384B-B539-5BBDE585AB96}"/>
              </a:ext>
            </a:extLst>
          </p:cNvPr>
          <p:cNvSpPr>
            <a:spLocks noGrp="1"/>
          </p:cNvSpPr>
          <p:nvPr>
            <p:ph type="pic" sz="quarter" idx="12" hasCustomPrompt="1"/>
          </p:nvPr>
        </p:nvSpPr>
        <p:spPr>
          <a:xfrm>
            <a:off x="316526" y="1311769"/>
            <a:ext cx="2649415" cy="3932734"/>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8" name="Text Placeholder 11">
            <a:extLst>
              <a:ext uri="{FF2B5EF4-FFF2-40B4-BE49-F238E27FC236}">
                <a16:creationId xmlns:a16="http://schemas.microsoft.com/office/drawing/2014/main" id="{A5772D32-DBCA-F44F-A16F-858F16D8AB9C}"/>
              </a:ext>
            </a:extLst>
          </p:cNvPr>
          <p:cNvSpPr>
            <a:spLocks noGrp="1"/>
          </p:cNvSpPr>
          <p:nvPr>
            <p:ph type="body" sz="quarter" idx="11" hasCustomPrompt="1"/>
          </p:nvPr>
        </p:nvSpPr>
        <p:spPr>
          <a:xfrm>
            <a:off x="316526" y="5408500"/>
            <a:ext cx="264941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sp>
        <p:nvSpPr>
          <p:cNvPr id="9" name="Picture Placeholder 13">
            <a:extLst>
              <a:ext uri="{FF2B5EF4-FFF2-40B4-BE49-F238E27FC236}">
                <a16:creationId xmlns:a16="http://schemas.microsoft.com/office/drawing/2014/main" id="{AC3CAB8C-91F8-1048-B249-64D83EC77007}"/>
              </a:ext>
            </a:extLst>
          </p:cNvPr>
          <p:cNvSpPr>
            <a:spLocks noGrp="1"/>
          </p:cNvSpPr>
          <p:nvPr>
            <p:ph type="pic" sz="quarter" idx="13" hasCustomPrompt="1"/>
          </p:nvPr>
        </p:nvSpPr>
        <p:spPr>
          <a:xfrm>
            <a:off x="3247295" y="1311769"/>
            <a:ext cx="2649415" cy="3932734"/>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10" name="Text Placeholder 11">
            <a:extLst>
              <a:ext uri="{FF2B5EF4-FFF2-40B4-BE49-F238E27FC236}">
                <a16:creationId xmlns:a16="http://schemas.microsoft.com/office/drawing/2014/main" id="{1DBE8F78-73A4-5D45-920E-4CCF68E77DA1}"/>
              </a:ext>
            </a:extLst>
          </p:cNvPr>
          <p:cNvSpPr>
            <a:spLocks noGrp="1"/>
          </p:cNvSpPr>
          <p:nvPr>
            <p:ph type="body" sz="quarter" idx="15" hasCustomPrompt="1"/>
          </p:nvPr>
        </p:nvSpPr>
        <p:spPr>
          <a:xfrm>
            <a:off x="3247294" y="5408500"/>
            <a:ext cx="264941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sp>
        <p:nvSpPr>
          <p:cNvPr id="11" name="Picture Placeholder 13">
            <a:extLst>
              <a:ext uri="{FF2B5EF4-FFF2-40B4-BE49-F238E27FC236}">
                <a16:creationId xmlns:a16="http://schemas.microsoft.com/office/drawing/2014/main" id="{6A3903AF-F462-134E-BA27-03848D811745}"/>
              </a:ext>
            </a:extLst>
          </p:cNvPr>
          <p:cNvSpPr>
            <a:spLocks noGrp="1"/>
          </p:cNvSpPr>
          <p:nvPr>
            <p:ph type="pic" sz="quarter" idx="14" hasCustomPrompt="1"/>
          </p:nvPr>
        </p:nvSpPr>
        <p:spPr>
          <a:xfrm>
            <a:off x="6260126" y="1311769"/>
            <a:ext cx="2649415" cy="3932734"/>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12" name="Text Placeholder 11">
            <a:extLst>
              <a:ext uri="{FF2B5EF4-FFF2-40B4-BE49-F238E27FC236}">
                <a16:creationId xmlns:a16="http://schemas.microsoft.com/office/drawing/2014/main" id="{0F5278E3-E42D-E443-8E2D-F856C2701E74}"/>
              </a:ext>
            </a:extLst>
          </p:cNvPr>
          <p:cNvSpPr>
            <a:spLocks noGrp="1"/>
          </p:cNvSpPr>
          <p:nvPr>
            <p:ph type="body" sz="quarter" idx="16" hasCustomPrompt="1"/>
          </p:nvPr>
        </p:nvSpPr>
        <p:spPr>
          <a:xfrm>
            <a:off x="6260125" y="5408500"/>
            <a:ext cx="264941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cxnSp>
        <p:nvCxnSpPr>
          <p:cNvPr id="4" name="Straight Connector 3">
            <a:extLst>
              <a:ext uri="{FF2B5EF4-FFF2-40B4-BE49-F238E27FC236}">
                <a16:creationId xmlns:a16="http://schemas.microsoft.com/office/drawing/2014/main" id="{8BD00DE6-08A6-7A45-A18C-B34A6E83F58C}"/>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6A4C8556-0DE8-A047-B297-1854FF0F2B72}"/>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3347396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harcoal 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6F6F6078-5D29-7A44-BFEF-F0EEB2D10488}"/>
              </a:ext>
            </a:extLst>
          </p:cNvPr>
          <p:cNvSpPr>
            <a:spLocks noGrp="1"/>
          </p:cNvSpPr>
          <p:nvPr>
            <p:ph type="subTitle" idx="1" hasCustomPrompt="1"/>
          </p:nvPr>
        </p:nvSpPr>
        <p:spPr>
          <a:xfrm>
            <a:off x="316523" y="617501"/>
            <a:ext cx="8593014"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chemeClr val="bg1"/>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7" name="Picture Placeholder 13">
            <a:extLst>
              <a:ext uri="{FF2B5EF4-FFF2-40B4-BE49-F238E27FC236}">
                <a16:creationId xmlns:a16="http://schemas.microsoft.com/office/drawing/2014/main" id="{1C7DD883-3E82-B94C-81EC-1E669B9345D6}"/>
              </a:ext>
            </a:extLst>
          </p:cNvPr>
          <p:cNvSpPr>
            <a:spLocks noGrp="1"/>
          </p:cNvSpPr>
          <p:nvPr>
            <p:ph type="pic" sz="quarter" idx="12" hasCustomPrompt="1"/>
          </p:nvPr>
        </p:nvSpPr>
        <p:spPr>
          <a:xfrm>
            <a:off x="316525" y="1382044"/>
            <a:ext cx="4132385" cy="3862461"/>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8" name="Text Placeholder 11">
            <a:extLst>
              <a:ext uri="{FF2B5EF4-FFF2-40B4-BE49-F238E27FC236}">
                <a16:creationId xmlns:a16="http://schemas.microsoft.com/office/drawing/2014/main" id="{D520DC23-3023-EC4F-B319-9C278EC923DE}"/>
              </a:ext>
            </a:extLst>
          </p:cNvPr>
          <p:cNvSpPr>
            <a:spLocks noGrp="1"/>
          </p:cNvSpPr>
          <p:nvPr>
            <p:ph type="body" sz="quarter" idx="11" hasCustomPrompt="1"/>
          </p:nvPr>
        </p:nvSpPr>
        <p:spPr>
          <a:xfrm>
            <a:off x="316525" y="5408500"/>
            <a:ext cx="4132385"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sp>
        <p:nvSpPr>
          <p:cNvPr id="9" name="Picture Placeholder 13">
            <a:extLst>
              <a:ext uri="{FF2B5EF4-FFF2-40B4-BE49-F238E27FC236}">
                <a16:creationId xmlns:a16="http://schemas.microsoft.com/office/drawing/2014/main" id="{70CAC6BD-1036-F243-83C5-42847089F9F3}"/>
              </a:ext>
            </a:extLst>
          </p:cNvPr>
          <p:cNvSpPr>
            <a:spLocks noGrp="1"/>
          </p:cNvSpPr>
          <p:nvPr>
            <p:ph type="pic" sz="quarter" idx="13" hasCustomPrompt="1"/>
          </p:nvPr>
        </p:nvSpPr>
        <p:spPr>
          <a:xfrm>
            <a:off x="4706817" y="1382044"/>
            <a:ext cx="4120659" cy="3862461"/>
          </a:xfrm>
        </p:spPr>
        <p:txBody>
          <a:bodyPr anchor="ctr">
            <a:normAutofit/>
          </a:bodyPr>
          <a:lstStyle>
            <a:lvl1pPr algn="ctr">
              <a:defRPr sz="2000" baseline="0">
                <a:solidFill>
                  <a:schemeClr val="bg1"/>
                </a:solidFill>
              </a:defRPr>
            </a:lvl1pPr>
          </a:lstStyle>
          <a:p>
            <a:r>
              <a:rPr lang="en-US" dirty="0"/>
              <a:t>Drag image  to placeholder or click icon to add</a:t>
            </a:r>
          </a:p>
        </p:txBody>
      </p:sp>
      <p:sp>
        <p:nvSpPr>
          <p:cNvPr id="10" name="Text Placeholder 11">
            <a:extLst>
              <a:ext uri="{FF2B5EF4-FFF2-40B4-BE49-F238E27FC236}">
                <a16:creationId xmlns:a16="http://schemas.microsoft.com/office/drawing/2014/main" id="{4C581CE3-AF4D-4942-9F52-995B610E0BB0}"/>
              </a:ext>
            </a:extLst>
          </p:cNvPr>
          <p:cNvSpPr>
            <a:spLocks noGrp="1"/>
          </p:cNvSpPr>
          <p:nvPr>
            <p:ph type="body" sz="quarter" idx="15" hasCustomPrompt="1"/>
          </p:nvPr>
        </p:nvSpPr>
        <p:spPr>
          <a:xfrm>
            <a:off x="4706817" y="5408500"/>
            <a:ext cx="4120659" cy="791135"/>
          </a:xfrm>
        </p:spPr>
        <p:txBody>
          <a:bodyPr>
            <a:normAutofit/>
          </a:bodyPr>
          <a:lstStyle>
            <a:lvl1pPr marL="0" indent="0">
              <a:buSzPct val="80000"/>
              <a:buFont typeface="Wingdings" charset="2"/>
              <a:buNone/>
              <a:defRPr sz="1400" cap="none">
                <a:solidFill>
                  <a:schemeClr val="bg1"/>
                </a:solidFill>
              </a:defRPr>
            </a:lvl1pPr>
          </a:lstStyle>
          <a:p>
            <a:pPr lvl="0"/>
            <a:r>
              <a:rPr lang="en-GB" dirty="0"/>
              <a:t>Caption</a:t>
            </a:r>
          </a:p>
        </p:txBody>
      </p:sp>
      <p:cxnSp>
        <p:nvCxnSpPr>
          <p:cNvPr id="4" name="Straight Connector 3">
            <a:extLst>
              <a:ext uri="{FF2B5EF4-FFF2-40B4-BE49-F238E27FC236}">
                <a16:creationId xmlns:a16="http://schemas.microsoft.com/office/drawing/2014/main" id="{8BD00DE6-08A6-7A45-A18C-B34A6E83F58C}"/>
              </a:ext>
            </a:extLst>
          </p:cNvPr>
          <p:cNvCxnSpPr/>
          <p:nvPr userDrawn="1"/>
        </p:nvCxnSpPr>
        <p:spPr>
          <a:xfrm>
            <a:off x="293080" y="6527623"/>
            <a:ext cx="8534397" cy="0"/>
          </a:xfrm>
          <a:prstGeom prst="line">
            <a:avLst/>
          </a:prstGeom>
          <a:ln w="3175">
            <a:solidFill>
              <a:schemeClr val="bg1"/>
            </a:solidFill>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6A4C8556-0DE8-A047-B297-1854FF0F2B72}"/>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1504920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resentatio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E5FF-0A36-5941-B090-5D173EB25FBF}"/>
              </a:ext>
            </a:extLst>
          </p:cNvPr>
          <p:cNvSpPr>
            <a:spLocks noGrp="1"/>
          </p:cNvSpPr>
          <p:nvPr>
            <p:ph type="ctrTitle" hasCustomPrompt="1"/>
          </p:nvPr>
        </p:nvSpPr>
        <p:spPr>
          <a:xfrm>
            <a:off x="293077" y="790902"/>
            <a:ext cx="4887260" cy="770913"/>
          </a:xfrm>
        </p:spPr>
        <p:txBody>
          <a:bodyPr>
            <a:normAutofit/>
          </a:bodyPr>
          <a:lstStyle>
            <a:lvl1pPr>
              <a:defRPr sz="3800" baseline="0"/>
            </a:lvl1pPr>
          </a:lstStyle>
          <a:p>
            <a:r>
              <a:rPr lang="en-GB" dirty="0"/>
              <a:t>Header style</a:t>
            </a:r>
            <a:endParaRPr lang="en-US" dirty="0"/>
          </a:p>
        </p:txBody>
      </p:sp>
      <p:sp>
        <p:nvSpPr>
          <p:cNvPr id="3" name="Subtitle 2">
            <a:extLst>
              <a:ext uri="{FF2B5EF4-FFF2-40B4-BE49-F238E27FC236}">
                <a16:creationId xmlns:a16="http://schemas.microsoft.com/office/drawing/2014/main" id="{E1E62499-AB70-BA4F-9FAB-BF6F04F4EF1A}"/>
              </a:ext>
            </a:extLst>
          </p:cNvPr>
          <p:cNvSpPr>
            <a:spLocks noGrp="1"/>
          </p:cNvSpPr>
          <p:nvPr>
            <p:ph type="subTitle" idx="1" hasCustomPrompt="1"/>
          </p:nvPr>
        </p:nvSpPr>
        <p:spPr>
          <a:xfrm>
            <a:off x="293077" y="1561815"/>
            <a:ext cx="4887260"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4" name="Text Placeholder 9">
            <a:extLst>
              <a:ext uri="{FF2B5EF4-FFF2-40B4-BE49-F238E27FC236}">
                <a16:creationId xmlns:a16="http://schemas.microsoft.com/office/drawing/2014/main" id="{8436CE43-A78F-4F42-9DF7-5A7775604AEA}"/>
              </a:ext>
            </a:extLst>
          </p:cNvPr>
          <p:cNvSpPr>
            <a:spLocks noGrp="1"/>
          </p:cNvSpPr>
          <p:nvPr>
            <p:ph type="body" sz="quarter" idx="10" hasCustomPrompt="1"/>
          </p:nvPr>
        </p:nvSpPr>
        <p:spPr>
          <a:xfrm>
            <a:off x="293217" y="2120082"/>
            <a:ext cx="4887120" cy="484975"/>
          </a:xfrm>
        </p:spPr>
        <p:txBody>
          <a:bodyPr>
            <a:noAutofit/>
          </a:bodyPr>
          <a:lstStyle>
            <a:lvl1pPr>
              <a:defRPr sz="2000" cap="none" baseline="0"/>
            </a:lvl1pPr>
            <a:lvl2pPr marL="408334" indent="0">
              <a:buNone/>
              <a:defRPr/>
            </a:lvl2pPr>
            <a:lvl3pPr>
              <a:defRPr sz="2000"/>
            </a:lvl3pPr>
            <a:lvl4pPr>
              <a:defRPr sz="2000"/>
            </a:lvl4pPr>
            <a:lvl5pPr>
              <a:defRPr sz="2000"/>
            </a:lvl5pPr>
          </a:lstStyle>
          <a:p>
            <a:pPr lvl="0"/>
            <a:r>
              <a:rPr lang="en-GB" dirty="0"/>
              <a:t>Body text style</a:t>
            </a:r>
          </a:p>
        </p:txBody>
      </p:sp>
      <p:sp>
        <p:nvSpPr>
          <p:cNvPr id="5" name="Text Placeholder 11">
            <a:extLst>
              <a:ext uri="{FF2B5EF4-FFF2-40B4-BE49-F238E27FC236}">
                <a16:creationId xmlns:a16="http://schemas.microsoft.com/office/drawing/2014/main" id="{033AC6C9-07E8-BE43-B396-8662154E8496}"/>
              </a:ext>
            </a:extLst>
          </p:cNvPr>
          <p:cNvSpPr>
            <a:spLocks noGrp="1"/>
          </p:cNvSpPr>
          <p:nvPr>
            <p:ph type="body" sz="quarter" idx="13" hasCustomPrompt="1"/>
          </p:nvPr>
        </p:nvSpPr>
        <p:spPr>
          <a:xfrm>
            <a:off x="293217" y="2605058"/>
            <a:ext cx="4887120" cy="3462043"/>
          </a:xfrm>
        </p:spPr>
        <p:txBody>
          <a:bodyPr>
            <a:noAutofit/>
          </a:bodyPr>
          <a:lstStyle>
            <a:lvl1pPr marL="0" indent="-266861">
              <a:buSzPct val="80000"/>
              <a:buFont typeface="Wingdings" charset="2"/>
              <a:buChar char="§"/>
              <a:defRPr sz="2000" cap="none"/>
            </a:lvl1pPr>
            <a:lvl2pPr>
              <a:defRPr sz="2000"/>
            </a:lvl2pPr>
            <a:lvl3pPr>
              <a:defRPr sz="2000"/>
            </a:lvl3pPr>
            <a:lvl4pPr>
              <a:defRPr/>
            </a:lvl4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sp>
        <p:nvSpPr>
          <p:cNvPr id="6" name="Picture Placeholder 13">
            <a:extLst>
              <a:ext uri="{FF2B5EF4-FFF2-40B4-BE49-F238E27FC236}">
                <a16:creationId xmlns:a16="http://schemas.microsoft.com/office/drawing/2014/main" id="{3A74539A-C0AD-114C-8A1F-DEB3D9587725}"/>
              </a:ext>
            </a:extLst>
          </p:cNvPr>
          <p:cNvSpPr>
            <a:spLocks noGrp="1"/>
          </p:cNvSpPr>
          <p:nvPr>
            <p:ph type="pic" sz="quarter" idx="12" hasCustomPrompt="1"/>
          </p:nvPr>
        </p:nvSpPr>
        <p:spPr>
          <a:xfrm>
            <a:off x="5675205" y="1522137"/>
            <a:ext cx="3057841" cy="4544962"/>
          </a:xfrm>
        </p:spPr>
        <p:txBody>
          <a:bodyPr anchor="ctr">
            <a:normAutofit/>
          </a:bodyPr>
          <a:lstStyle>
            <a:lvl1pPr algn="ctr">
              <a:defRPr sz="2000" baseline="0"/>
            </a:lvl1pPr>
          </a:lstStyle>
          <a:p>
            <a:r>
              <a:rPr lang="en-US" dirty="0"/>
              <a:t>Drag image  to placeholder or click icon to add</a:t>
            </a:r>
          </a:p>
        </p:txBody>
      </p:sp>
      <p:cxnSp>
        <p:nvCxnSpPr>
          <p:cNvPr id="7" name="Straight Connector 6">
            <a:extLst>
              <a:ext uri="{FF2B5EF4-FFF2-40B4-BE49-F238E27FC236}">
                <a16:creationId xmlns:a16="http://schemas.microsoft.com/office/drawing/2014/main" id="{FC007277-66AE-3B40-9663-B35BDC71F5AA}"/>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71DC1AE-B772-6C49-869B-D5C90D2603B6}"/>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485714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FB6A88-0312-6745-B08F-562F23AE8223}" type="datetimeFigureOut">
              <a:rPr lang="en-US" smtClean="0"/>
              <a:t>9/24/23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12B1D-61C9-A346-A068-5664ED2F5C4B}" type="slidenum">
              <a:rPr lang="en-US" smtClean="0"/>
              <a:t>‹#›</a:t>
            </a:fld>
            <a:endParaRPr lang="en-US"/>
          </a:p>
        </p:txBody>
      </p:sp>
    </p:spTree>
    <p:extLst>
      <p:ext uri="{BB962C8B-B14F-4D97-AF65-F5344CB8AC3E}">
        <p14:creationId xmlns:p14="http://schemas.microsoft.com/office/powerpoint/2010/main" val="406869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Presentatio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3E69-592D-874A-B618-C0B7994AF61E}"/>
              </a:ext>
            </a:extLst>
          </p:cNvPr>
          <p:cNvSpPr>
            <a:spLocks noGrp="1"/>
          </p:cNvSpPr>
          <p:nvPr>
            <p:ph type="ctrTitle" hasCustomPrompt="1"/>
          </p:nvPr>
        </p:nvSpPr>
        <p:spPr>
          <a:xfrm>
            <a:off x="298917" y="795603"/>
            <a:ext cx="4887260" cy="770913"/>
          </a:xfrm>
        </p:spPr>
        <p:txBody>
          <a:bodyPr>
            <a:normAutofit/>
          </a:bodyPr>
          <a:lstStyle>
            <a:lvl1pPr>
              <a:defRPr sz="3800" baseline="0"/>
            </a:lvl1pPr>
          </a:lstStyle>
          <a:p>
            <a:r>
              <a:rPr lang="en-GB" dirty="0"/>
              <a:t>Header style</a:t>
            </a:r>
            <a:endParaRPr lang="en-US" dirty="0"/>
          </a:p>
        </p:txBody>
      </p:sp>
      <p:sp>
        <p:nvSpPr>
          <p:cNvPr id="3" name="Subtitle 2">
            <a:extLst>
              <a:ext uri="{FF2B5EF4-FFF2-40B4-BE49-F238E27FC236}">
                <a16:creationId xmlns:a16="http://schemas.microsoft.com/office/drawing/2014/main" id="{9B63F8AA-0291-7D40-806D-16AAFE7DC34A}"/>
              </a:ext>
            </a:extLst>
          </p:cNvPr>
          <p:cNvSpPr>
            <a:spLocks noGrp="1"/>
          </p:cNvSpPr>
          <p:nvPr>
            <p:ph type="subTitle" idx="1" hasCustomPrompt="1"/>
          </p:nvPr>
        </p:nvSpPr>
        <p:spPr>
          <a:xfrm>
            <a:off x="300786" y="1566517"/>
            <a:ext cx="7775027"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4" name="Text Placeholder 9">
            <a:extLst>
              <a:ext uri="{FF2B5EF4-FFF2-40B4-BE49-F238E27FC236}">
                <a16:creationId xmlns:a16="http://schemas.microsoft.com/office/drawing/2014/main" id="{D82B9556-EE2A-3C44-B892-35D650A2CF7F}"/>
              </a:ext>
            </a:extLst>
          </p:cNvPr>
          <p:cNvSpPr>
            <a:spLocks noGrp="1"/>
          </p:cNvSpPr>
          <p:nvPr>
            <p:ph type="body" sz="quarter" idx="10" hasCustomPrompt="1"/>
          </p:nvPr>
        </p:nvSpPr>
        <p:spPr>
          <a:xfrm>
            <a:off x="300924" y="2124783"/>
            <a:ext cx="7774886" cy="484975"/>
          </a:xfrm>
        </p:spPr>
        <p:txBody>
          <a:bodyPr>
            <a:noAutofit/>
          </a:bodyPr>
          <a:lstStyle>
            <a:lvl1pPr>
              <a:defRPr sz="2000" cap="none" baseline="0"/>
            </a:lvl1pPr>
            <a:lvl2pPr marL="408334" indent="0">
              <a:buNone/>
              <a:defRPr/>
            </a:lvl2pPr>
            <a:lvl3pPr>
              <a:defRPr sz="2000"/>
            </a:lvl3pPr>
            <a:lvl4pPr>
              <a:defRPr sz="2000"/>
            </a:lvl4pPr>
            <a:lvl5pPr>
              <a:defRPr sz="2000"/>
            </a:lvl5pPr>
          </a:lstStyle>
          <a:p>
            <a:pPr lvl="0"/>
            <a:r>
              <a:rPr lang="en-GB" dirty="0"/>
              <a:t>Body text style</a:t>
            </a:r>
          </a:p>
        </p:txBody>
      </p:sp>
      <p:sp>
        <p:nvSpPr>
          <p:cNvPr id="5" name="Text Placeholder 11">
            <a:extLst>
              <a:ext uri="{FF2B5EF4-FFF2-40B4-BE49-F238E27FC236}">
                <a16:creationId xmlns:a16="http://schemas.microsoft.com/office/drawing/2014/main" id="{3066FEBB-8149-494C-88C7-8948E502DC1E}"/>
              </a:ext>
            </a:extLst>
          </p:cNvPr>
          <p:cNvSpPr>
            <a:spLocks noGrp="1"/>
          </p:cNvSpPr>
          <p:nvPr>
            <p:ph type="body" sz="quarter" idx="11" hasCustomPrompt="1"/>
          </p:nvPr>
        </p:nvSpPr>
        <p:spPr>
          <a:xfrm>
            <a:off x="299058" y="2609759"/>
            <a:ext cx="3812488" cy="3457340"/>
          </a:xfrm>
        </p:spPr>
        <p:txBody>
          <a:bodyPr>
            <a:noAutofit/>
          </a:bodyPr>
          <a:lstStyle>
            <a:lvl1pPr marL="0" indent="-266861">
              <a:buSzPct val="80000"/>
              <a:buFont typeface="Wingdings" charset="2"/>
              <a:buChar char="§"/>
              <a:defRPr sz="2000" cap="none"/>
            </a:lvl1pPr>
            <a:lvl2pPr>
              <a:defRPr sz="2000"/>
            </a:lvl2pPr>
            <a:lvl3pPr>
              <a:defRPr sz="2000"/>
            </a:lvl3pPr>
            <a:lvl4pPr>
              <a:defRPr/>
            </a:lvl4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sp>
        <p:nvSpPr>
          <p:cNvPr id="6" name="Text Placeholder 11">
            <a:extLst>
              <a:ext uri="{FF2B5EF4-FFF2-40B4-BE49-F238E27FC236}">
                <a16:creationId xmlns:a16="http://schemas.microsoft.com/office/drawing/2014/main" id="{7A467F76-BC22-814B-B023-954080FD88B7}"/>
              </a:ext>
            </a:extLst>
          </p:cNvPr>
          <p:cNvSpPr>
            <a:spLocks noGrp="1"/>
          </p:cNvSpPr>
          <p:nvPr>
            <p:ph type="body" sz="quarter" idx="12" hasCustomPrompt="1"/>
          </p:nvPr>
        </p:nvSpPr>
        <p:spPr>
          <a:xfrm>
            <a:off x="4582513" y="2609759"/>
            <a:ext cx="3878317" cy="3457340"/>
          </a:xfrm>
        </p:spPr>
        <p:txBody>
          <a:bodyPr>
            <a:noAutofit/>
          </a:bodyPr>
          <a:lstStyle>
            <a:lvl1pPr marL="0" indent="-266861">
              <a:buSzPct val="80000"/>
              <a:buFont typeface="Wingdings" charset="2"/>
              <a:buChar char="§"/>
              <a:defRPr sz="2000" cap="none"/>
            </a:lvl1pPr>
            <a:lvl2pPr>
              <a:defRPr sz="2000"/>
            </a:lvl2pPr>
            <a:lvl3pPr>
              <a:defRPr sz="2000"/>
            </a:lvl3pPr>
            <a:lvl4pPr>
              <a:defRPr/>
            </a:lvl4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a:t>
            </a:r>
          </a:p>
        </p:txBody>
      </p:sp>
      <p:cxnSp>
        <p:nvCxnSpPr>
          <p:cNvPr id="7" name="Straight Connector 6">
            <a:extLst>
              <a:ext uri="{FF2B5EF4-FFF2-40B4-BE49-F238E27FC236}">
                <a16:creationId xmlns:a16="http://schemas.microsoft.com/office/drawing/2014/main" id="{56DEB611-B430-3F40-857F-84E43CF78AC4}"/>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8A570697-D9EA-D843-A797-E5991517D49F}"/>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206099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Presentatio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643CBF0-32F5-E34A-93A6-8025C20B51FC}"/>
              </a:ext>
            </a:extLst>
          </p:cNvPr>
          <p:cNvSpPr>
            <a:spLocks noGrp="1"/>
          </p:cNvSpPr>
          <p:nvPr>
            <p:ph type="subTitle" idx="1" hasCustomPrompt="1"/>
          </p:nvPr>
        </p:nvSpPr>
        <p:spPr>
          <a:xfrm>
            <a:off x="316524" y="624952"/>
            <a:ext cx="6529754"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3" name="Picture Placeholder 13">
            <a:extLst>
              <a:ext uri="{FF2B5EF4-FFF2-40B4-BE49-F238E27FC236}">
                <a16:creationId xmlns:a16="http://schemas.microsoft.com/office/drawing/2014/main" id="{5C2B71C7-36FE-CD45-8A21-320B361CECC9}"/>
              </a:ext>
            </a:extLst>
          </p:cNvPr>
          <p:cNvSpPr>
            <a:spLocks noGrp="1"/>
          </p:cNvSpPr>
          <p:nvPr>
            <p:ph type="pic" sz="quarter" idx="12" hasCustomPrompt="1"/>
          </p:nvPr>
        </p:nvSpPr>
        <p:spPr>
          <a:xfrm>
            <a:off x="316526" y="1382044"/>
            <a:ext cx="2649415" cy="3862461"/>
          </a:xfrm>
        </p:spPr>
        <p:txBody>
          <a:bodyPr anchor="ctr">
            <a:normAutofit/>
          </a:bodyPr>
          <a:lstStyle>
            <a:lvl1pPr algn="ctr">
              <a:defRPr sz="2000" baseline="0"/>
            </a:lvl1pPr>
          </a:lstStyle>
          <a:p>
            <a:r>
              <a:rPr lang="en-US" dirty="0"/>
              <a:t>Drag image  to placeholder or click icon to add</a:t>
            </a:r>
          </a:p>
        </p:txBody>
      </p:sp>
      <p:sp>
        <p:nvSpPr>
          <p:cNvPr id="4" name="Text Placeholder 11">
            <a:extLst>
              <a:ext uri="{FF2B5EF4-FFF2-40B4-BE49-F238E27FC236}">
                <a16:creationId xmlns:a16="http://schemas.microsoft.com/office/drawing/2014/main" id="{E3456179-9F07-954A-A554-E014F34E5D81}"/>
              </a:ext>
            </a:extLst>
          </p:cNvPr>
          <p:cNvSpPr>
            <a:spLocks noGrp="1"/>
          </p:cNvSpPr>
          <p:nvPr>
            <p:ph type="body" sz="quarter" idx="11" hasCustomPrompt="1"/>
          </p:nvPr>
        </p:nvSpPr>
        <p:spPr>
          <a:xfrm>
            <a:off x="316526" y="5408500"/>
            <a:ext cx="2649415" cy="791135"/>
          </a:xfrm>
        </p:spPr>
        <p:txBody>
          <a:bodyPr>
            <a:normAutofit/>
          </a:bodyPr>
          <a:lstStyle>
            <a:lvl1pPr marL="0" indent="0">
              <a:buSzPct val="80000"/>
              <a:buFont typeface="Wingdings" charset="2"/>
              <a:buNone/>
              <a:defRPr sz="1400" cap="none"/>
            </a:lvl1pPr>
          </a:lstStyle>
          <a:p>
            <a:pPr lvl="0"/>
            <a:r>
              <a:rPr lang="en-GB" dirty="0"/>
              <a:t>Caption</a:t>
            </a:r>
          </a:p>
        </p:txBody>
      </p:sp>
      <p:sp>
        <p:nvSpPr>
          <p:cNvPr id="5" name="Picture Placeholder 13">
            <a:extLst>
              <a:ext uri="{FF2B5EF4-FFF2-40B4-BE49-F238E27FC236}">
                <a16:creationId xmlns:a16="http://schemas.microsoft.com/office/drawing/2014/main" id="{EEC4357A-0F0F-8D44-AAC0-CBFE72F31BAD}"/>
              </a:ext>
            </a:extLst>
          </p:cNvPr>
          <p:cNvSpPr>
            <a:spLocks noGrp="1"/>
          </p:cNvSpPr>
          <p:nvPr>
            <p:ph type="pic" sz="quarter" idx="13" hasCustomPrompt="1"/>
          </p:nvPr>
        </p:nvSpPr>
        <p:spPr>
          <a:xfrm>
            <a:off x="3247295" y="1382044"/>
            <a:ext cx="2649415" cy="3862461"/>
          </a:xfrm>
        </p:spPr>
        <p:txBody>
          <a:bodyPr anchor="ctr">
            <a:normAutofit/>
          </a:bodyPr>
          <a:lstStyle>
            <a:lvl1pPr algn="ctr">
              <a:defRPr sz="2000" baseline="0"/>
            </a:lvl1pPr>
          </a:lstStyle>
          <a:p>
            <a:r>
              <a:rPr lang="en-US" dirty="0"/>
              <a:t>Drag image  to placeholder or click icon to add</a:t>
            </a:r>
          </a:p>
        </p:txBody>
      </p:sp>
      <p:sp>
        <p:nvSpPr>
          <p:cNvPr id="6" name="Text Placeholder 11">
            <a:extLst>
              <a:ext uri="{FF2B5EF4-FFF2-40B4-BE49-F238E27FC236}">
                <a16:creationId xmlns:a16="http://schemas.microsoft.com/office/drawing/2014/main" id="{83582C00-A35E-474E-BC49-B3592EEB3B65}"/>
              </a:ext>
            </a:extLst>
          </p:cNvPr>
          <p:cNvSpPr>
            <a:spLocks noGrp="1"/>
          </p:cNvSpPr>
          <p:nvPr>
            <p:ph type="body" sz="quarter" idx="15" hasCustomPrompt="1"/>
          </p:nvPr>
        </p:nvSpPr>
        <p:spPr>
          <a:xfrm>
            <a:off x="3247294" y="5408500"/>
            <a:ext cx="2649415" cy="791135"/>
          </a:xfrm>
        </p:spPr>
        <p:txBody>
          <a:bodyPr>
            <a:normAutofit/>
          </a:bodyPr>
          <a:lstStyle>
            <a:lvl1pPr marL="0" indent="0">
              <a:buSzPct val="80000"/>
              <a:buFont typeface="Wingdings" charset="2"/>
              <a:buNone/>
              <a:defRPr sz="1400" cap="none"/>
            </a:lvl1pPr>
          </a:lstStyle>
          <a:p>
            <a:pPr lvl="0"/>
            <a:r>
              <a:rPr lang="en-GB" dirty="0"/>
              <a:t>Caption</a:t>
            </a:r>
          </a:p>
        </p:txBody>
      </p:sp>
      <p:sp>
        <p:nvSpPr>
          <p:cNvPr id="7" name="Picture Placeholder 13">
            <a:extLst>
              <a:ext uri="{FF2B5EF4-FFF2-40B4-BE49-F238E27FC236}">
                <a16:creationId xmlns:a16="http://schemas.microsoft.com/office/drawing/2014/main" id="{6411A3FC-A754-B541-A794-469E425C6B63}"/>
              </a:ext>
            </a:extLst>
          </p:cNvPr>
          <p:cNvSpPr>
            <a:spLocks noGrp="1"/>
          </p:cNvSpPr>
          <p:nvPr>
            <p:ph type="pic" sz="quarter" idx="14" hasCustomPrompt="1"/>
          </p:nvPr>
        </p:nvSpPr>
        <p:spPr>
          <a:xfrm>
            <a:off x="6178063" y="1382044"/>
            <a:ext cx="2649415" cy="3862461"/>
          </a:xfrm>
        </p:spPr>
        <p:txBody>
          <a:bodyPr anchor="ctr">
            <a:normAutofit/>
          </a:bodyPr>
          <a:lstStyle>
            <a:lvl1pPr algn="ctr">
              <a:defRPr sz="2000" baseline="0"/>
            </a:lvl1pPr>
          </a:lstStyle>
          <a:p>
            <a:r>
              <a:rPr lang="en-US" dirty="0"/>
              <a:t>Drag image  to placeholder or click icon to add</a:t>
            </a:r>
          </a:p>
        </p:txBody>
      </p:sp>
      <p:sp>
        <p:nvSpPr>
          <p:cNvPr id="8" name="Text Placeholder 11">
            <a:extLst>
              <a:ext uri="{FF2B5EF4-FFF2-40B4-BE49-F238E27FC236}">
                <a16:creationId xmlns:a16="http://schemas.microsoft.com/office/drawing/2014/main" id="{371B6A85-E438-154E-BBD2-113DD3F000AC}"/>
              </a:ext>
            </a:extLst>
          </p:cNvPr>
          <p:cNvSpPr>
            <a:spLocks noGrp="1"/>
          </p:cNvSpPr>
          <p:nvPr>
            <p:ph type="body" sz="quarter" idx="16" hasCustomPrompt="1"/>
          </p:nvPr>
        </p:nvSpPr>
        <p:spPr>
          <a:xfrm>
            <a:off x="6178062" y="5408500"/>
            <a:ext cx="2649415" cy="791135"/>
          </a:xfrm>
        </p:spPr>
        <p:txBody>
          <a:bodyPr>
            <a:normAutofit/>
          </a:bodyPr>
          <a:lstStyle>
            <a:lvl1pPr marL="0" indent="0">
              <a:buSzPct val="80000"/>
              <a:buFont typeface="Wingdings" charset="2"/>
              <a:buNone/>
              <a:defRPr sz="1400" cap="none"/>
            </a:lvl1pPr>
          </a:lstStyle>
          <a:p>
            <a:pPr lvl="0"/>
            <a:r>
              <a:rPr lang="en-GB" dirty="0"/>
              <a:t>Caption</a:t>
            </a:r>
          </a:p>
        </p:txBody>
      </p:sp>
      <p:cxnSp>
        <p:nvCxnSpPr>
          <p:cNvPr id="9" name="Straight Connector 8">
            <a:extLst>
              <a:ext uri="{FF2B5EF4-FFF2-40B4-BE49-F238E27FC236}">
                <a16:creationId xmlns:a16="http://schemas.microsoft.com/office/drawing/2014/main" id="{2B328653-DB8A-A040-BDB3-25C599CB8316}"/>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0CAE859-70D5-EC43-9921-CB382E60EE97}"/>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2291888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Presentatio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B8D0AF1-E733-284F-8E97-C7104E585D5B}"/>
              </a:ext>
            </a:extLst>
          </p:cNvPr>
          <p:cNvSpPr>
            <a:spLocks noGrp="1"/>
          </p:cNvSpPr>
          <p:nvPr>
            <p:ph type="subTitle" idx="1" hasCustomPrompt="1"/>
          </p:nvPr>
        </p:nvSpPr>
        <p:spPr>
          <a:xfrm>
            <a:off x="316524" y="624952"/>
            <a:ext cx="6529754"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3" name="Picture Placeholder 13">
            <a:extLst>
              <a:ext uri="{FF2B5EF4-FFF2-40B4-BE49-F238E27FC236}">
                <a16:creationId xmlns:a16="http://schemas.microsoft.com/office/drawing/2014/main" id="{1571DEE9-427A-D742-BD90-F1203C241749}"/>
              </a:ext>
            </a:extLst>
          </p:cNvPr>
          <p:cNvSpPr>
            <a:spLocks noGrp="1"/>
          </p:cNvSpPr>
          <p:nvPr>
            <p:ph type="pic" sz="quarter" idx="12" hasCustomPrompt="1"/>
          </p:nvPr>
        </p:nvSpPr>
        <p:spPr>
          <a:xfrm>
            <a:off x="316525" y="1382044"/>
            <a:ext cx="4132385" cy="3862461"/>
          </a:xfrm>
        </p:spPr>
        <p:txBody>
          <a:bodyPr anchor="ctr">
            <a:normAutofit/>
          </a:bodyPr>
          <a:lstStyle>
            <a:lvl1pPr algn="ctr">
              <a:defRPr sz="2000" baseline="0"/>
            </a:lvl1pPr>
          </a:lstStyle>
          <a:p>
            <a:r>
              <a:rPr lang="en-US" dirty="0"/>
              <a:t>Drag image  to placeholder or click icon to add</a:t>
            </a:r>
          </a:p>
        </p:txBody>
      </p:sp>
      <p:sp>
        <p:nvSpPr>
          <p:cNvPr id="4" name="Text Placeholder 11">
            <a:extLst>
              <a:ext uri="{FF2B5EF4-FFF2-40B4-BE49-F238E27FC236}">
                <a16:creationId xmlns:a16="http://schemas.microsoft.com/office/drawing/2014/main" id="{2D4F1173-9DA2-FF4D-B1EC-227D5134C272}"/>
              </a:ext>
            </a:extLst>
          </p:cNvPr>
          <p:cNvSpPr>
            <a:spLocks noGrp="1"/>
          </p:cNvSpPr>
          <p:nvPr>
            <p:ph type="body" sz="quarter" idx="11" hasCustomPrompt="1"/>
          </p:nvPr>
        </p:nvSpPr>
        <p:spPr>
          <a:xfrm>
            <a:off x="316525" y="5408500"/>
            <a:ext cx="4132385" cy="791135"/>
          </a:xfrm>
        </p:spPr>
        <p:txBody>
          <a:bodyPr>
            <a:normAutofit/>
          </a:bodyPr>
          <a:lstStyle>
            <a:lvl1pPr marL="0" indent="0">
              <a:buSzPct val="80000"/>
              <a:buFont typeface="Wingdings" charset="2"/>
              <a:buNone/>
              <a:defRPr sz="1400" cap="none"/>
            </a:lvl1pPr>
          </a:lstStyle>
          <a:p>
            <a:pPr lvl="0"/>
            <a:r>
              <a:rPr lang="en-GB" dirty="0"/>
              <a:t>Caption</a:t>
            </a:r>
          </a:p>
        </p:txBody>
      </p:sp>
      <p:sp>
        <p:nvSpPr>
          <p:cNvPr id="5" name="Picture Placeholder 13">
            <a:extLst>
              <a:ext uri="{FF2B5EF4-FFF2-40B4-BE49-F238E27FC236}">
                <a16:creationId xmlns:a16="http://schemas.microsoft.com/office/drawing/2014/main" id="{05BCCD19-C807-4C43-9569-E56C08E08FE6}"/>
              </a:ext>
            </a:extLst>
          </p:cNvPr>
          <p:cNvSpPr>
            <a:spLocks noGrp="1"/>
          </p:cNvSpPr>
          <p:nvPr>
            <p:ph type="pic" sz="quarter" idx="13" hasCustomPrompt="1"/>
          </p:nvPr>
        </p:nvSpPr>
        <p:spPr>
          <a:xfrm>
            <a:off x="4706817" y="1382044"/>
            <a:ext cx="4120659" cy="3862461"/>
          </a:xfrm>
        </p:spPr>
        <p:txBody>
          <a:bodyPr anchor="ctr">
            <a:normAutofit/>
          </a:bodyPr>
          <a:lstStyle>
            <a:lvl1pPr algn="ctr">
              <a:defRPr sz="2000" baseline="0"/>
            </a:lvl1pPr>
          </a:lstStyle>
          <a:p>
            <a:r>
              <a:rPr lang="en-US" dirty="0"/>
              <a:t>Drag image  to placeholder or click icon to add</a:t>
            </a:r>
          </a:p>
        </p:txBody>
      </p:sp>
      <p:sp>
        <p:nvSpPr>
          <p:cNvPr id="6" name="Text Placeholder 11">
            <a:extLst>
              <a:ext uri="{FF2B5EF4-FFF2-40B4-BE49-F238E27FC236}">
                <a16:creationId xmlns:a16="http://schemas.microsoft.com/office/drawing/2014/main" id="{DC84F5A7-B57F-A34A-A0FA-FF13A213C78F}"/>
              </a:ext>
            </a:extLst>
          </p:cNvPr>
          <p:cNvSpPr>
            <a:spLocks noGrp="1"/>
          </p:cNvSpPr>
          <p:nvPr>
            <p:ph type="body" sz="quarter" idx="15" hasCustomPrompt="1"/>
          </p:nvPr>
        </p:nvSpPr>
        <p:spPr>
          <a:xfrm>
            <a:off x="4706817" y="5408500"/>
            <a:ext cx="4120659" cy="791135"/>
          </a:xfrm>
        </p:spPr>
        <p:txBody>
          <a:bodyPr>
            <a:normAutofit/>
          </a:bodyPr>
          <a:lstStyle>
            <a:lvl1pPr marL="0" indent="0">
              <a:buSzPct val="80000"/>
              <a:buFont typeface="Wingdings" charset="2"/>
              <a:buNone/>
              <a:defRPr sz="1400" cap="none"/>
            </a:lvl1pPr>
          </a:lstStyle>
          <a:p>
            <a:pPr lvl="0"/>
            <a:r>
              <a:rPr lang="en-GB" dirty="0"/>
              <a:t>Caption</a:t>
            </a:r>
          </a:p>
        </p:txBody>
      </p:sp>
      <p:cxnSp>
        <p:nvCxnSpPr>
          <p:cNvPr id="7" name="Straight Connector 6">
            <a:extLst>
              <a:ext uri="{FF2B5EF4-FFF2-40B4-BE49-F238E27FC236}">
                <a16:creationId xmlns:a16="http://schemas.microsoft.com/office/drawing/2014/main" id="{EC531EE1-FAD1-B145-B5A5-4FD204071B57}"/>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7A4A40A-BA13-F645-B326-61A71AEC20A1}"/>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51274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1" y="2276667"/>
            <a:ext cx="8229600" cy="1143000"/>
          </a:xfrm>
        </p:spPr>
        <p:txBody>
          <a:bodyPr>
            <a:normAutofit/>
          </a:bodyPr>
          <a:lstStyle>
            <a:lvl1pPr>
              <a:defRPr sz="5483"/>
            </a:lvl1pPr>
          </a:lstStyle>
          <a:p>
            <a:r>
              <a:rPr lang="en-GB" dirty="0"/>
              <a:t>Header style</a:t>
            </a:r>
            <a:endParaRPr lang="en-US" dirty="0"/>
          </a:p>
        </p:txBody>
      </p:sp>
      <p:sp>
        <p:nvSpPr>
          <p:cNvPr id="5" name="Text Placeholder 4"/>
          <p:cNvSpPr>
            <a:spLocks noGrp="1"/>
          </p:cNvSpPr>
          <p:nvPr>
            <p:ph type="body" sz="quarter" idx="10" hasCustomPrompt="1"/>
          </p:nvPr>
        </p:nvSpPr>
        <p:spPr>
          <a:xfrm>
            <a:off x="456921" y="3290636"/>
            <a:ext cx="4778117" cy="1344596"/>
          </a:xfrm>
        </p:spPr>
        <p:txBody>
          <a:bodyPr/>
          <a:lstStyle/>
          <a:p>
            <a:pPr lvl="0"/>
            <a:r>
              <a:rPr lang="en-GB" dirty="0"/>
              <a:t>Sub-header Style</a:t>
            </a:r>
          </a:p>
        </p:txBody>
      </p:sp>
      <p:cxnSp>
        <p:nvCxnSpPr>
          <p:cNvPr id="6" name="Straight Connector 5">
            <a:extLst>
              <a:ext uri="{FF2B5EF4-FFF2-40B4-BE49-F238E27FC236}">
                <a16:creationId xmlns:a16="http://schemas.microsoft.com/office/drawing/2014/main" id="{F9568A1E-52A1-B742-8CF3-D6A57B471377}"/>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2C4FB2F-95F6-2040-810B-09152FB0EB57}"/>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1855518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4850E7-476E-7A4B-87F6-80486843CEE5}"/>
              </a:ext>
            </a:extLst>
          </p:cNvPr>
          <p:cNvSpPr>
            <a:spLocks noGrp="1"/>
          </p:cNvSpPr>
          <p:nvPr>
            <p:ph type="ctrTitle" hasCustomPrompt="1"/>
          </p:nvPr>
        </p:nvSpPr>
        <p:spPr>
          <a:xfrm>
            <a:off x="293077" y="794644"/>
            <a:ext cx="4887260" cy="770913"/>
          </a:xfrm>
        </p:spPr>
        <p:txBody>
          <a:bodyPr>
            <a:normAutofit/>
          </a:bodyPr>
          <a:lstStyle>
            <a:lvl1pPr>
              <a:defRPr sz="3800" baseline="0"/>
            </a:lvl1pPr>
          </a:lstStyle>
          <a:p>
            <a:r>
              <a:rPr lang="en-GB" dirty="0"/>
              <a:t>Header style</a:t>
            </a:r>
            <a:endParaRPr lang="en-US" dirty="0"/>
          </a:p>
        </p:txBody>
      </p:sp>
      <p:sp>
        <p:nvSpPr>
          <p:cNvPr id="7" name="Subtitle 2">
            <a:extLst>
              <a:ext uri="{FF2B5EF4-FFF2-40B4-BE49-F238E27FC236}">
                <a16:creationId xmlns:a16="http://schemas.microsoft.com/office/drawing/2014/main" id="{04B02B81-6DDE-394C-9AB2-8D1BB79CE35C}"/>
              </a:ext>
            </a:extLst>
          </p:cNvPr>
          <p:cNvSpPr>
            <a:spLocks noGrp="1"/>
          </p:cNvSpPr>
          <p:nvPr>
            <p:ph type="subTitle" idx="1" hasCustomPrompt="1"/>
          </p:nvPr>
        </p:nvSpPr>
        <p:spPr>
          <a:xfrm>
            <a:off x="293077" y="1565557"/>
            <a:ext cx="4887260" cy="545868"/>
          </a:xfrm>
        </p:spPr>
        <p:txBody>
          <a:bodyPr>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cap="none">
                <a:solidFill>
                  <a:srgbClr val="25303B"/>
                </a:solidFill>
              </a:defRPr>
            </a:lvl1pPr>
            <a:lvl2pPr marL="408334" indent="0" algn="ctr">
              <a:buNone/>
              <a:defRPr>
                <a:solidFill>
                  <a:schemeClr val="tx1">
                    <a:tint val="75000"/>
                  </a:schemeClr>
                </a:solidFill>
              </a:defRPr>
            </a:lvl2pPr>
            <a:lvl3pPr marL="816667" indent="0" algn="ctr">
              <a:buNone/>
              <a:defRPr>
                <a:solidFill>
                  <a:schemeClr val="tx1">
                    <a:tint val="75000"/>
                  </a:schemeClr>
                </a:solidFill>
              </a:defRPr>
            </a:lvl3pPr>
            <a:lvl4pPr marL="1225002" indent="0" algn="ctr">
              <a:buNone/>
              <a:defRPr>
                <a:solidFill>
                  <a:schemeClr val="tx1">
                    <a:tint val="75000"/>
                  </a:schemeClr>
                </a:solidFill>
              </a:defRPr>
            </a:lvl4pPr>
            <a:lvl5pPr marL="1633336" indent="0" algn="ctr">
              <a:buNone/>
              <a:defRPr>
                <a:solidFill>
                  <a:schemeClr val="tx1">
                    <a:tint val="75000"/>
                  </a:schemeClr>
                </a:solidFill>
              </a:defRPr>
            </a:lvl5pPr>
            <a:lvl6pPr marL="2041669" indent="0" algn="ctr">
              <a:buNone/>
              <a:defRPr>
                <a:solidFill>
                  <a:schemeClr val="tx1">
                    <a:tint val="75000"/>
                  </a:schemeClr>
                </a:solidFill>
              </a:defRPr>
            </a:lvl6pPr>
            <a:lvl7pPr marL="2450003" indent="0" algn="ctr">
              <a:buNone/>
              <a:defRPr>
                <a:solidFill>
                  <a:schemeClr val="tx1">
                    <a:tint val="75000"/>
                  </a:schemeClr>
                </a:solidFill>
              </a:defRPr>
            </a:lvl7pPr>
            <a:lvl8pPr marL="2858338" indent="0" algn="ctr">
              <a:buNone/>
              <a:defRPr>
                <a:solidFill>
                  <a:schemeClr val="tx1">
                    <a:tint val="75000"/>
                  </a:schemeClr>
                </a:solidFill>
              </a:defRPr>
            </a:lvl8pPr>
            <a:lvl9pPr marL="3266670" indent="0" algn="ctr">
              <a:buNone/>
              <a:defRPr>
                <a:solidFill>
                  <a:schemeClr val="tx1">
                    <a:tint val="75000"/>
                  </a:schemeClr>
                </a:solidFill>
              </a:defRPr>
            </a:lvl9pPr>
          </a:lstStyle>
          <a:p>
            <a:pPr lvl="0"/>
            <a:r>
              <a:rPr lang="en-GB" dirty="0"/>
              <a:t>Sub-header style</a:t>
            </a:r>
          </a:p>
        </p:txBody>
      </p:sp>
      <p:sp>
        <p:nvSpPr>
          <p:cNvPr id="8" name="Text Placeholder 9">
            <a:extLst>
              <a:ext uri="{FF2B5EF4-FFF2-40B4-BE49-F238E27FC236}">
                <a16:creationId xmlns:a16="http://schemas.microsoft.com/office/drawing/2014/main" id="{AB0D32F3-01F8-F446-BBD5-3D4BEE6C8005}"/>
              </a:ext>
            </a:extLst>
          </p:cNvPr>
          <p:cNvSpPr>
            <a:spLocks noGrp="1"/>
          </p:cNvSpPr>
          <p:nvPr>
            <p:ph type="body" sz="quarter" idx="10" hasCustomPrompt="1"/>
          </p:nvPr>
        </p:nvSpPr>
        <p:spPr>
          <a:xfrm>
            <a:off x="293217" y="2123824"/>
            <a:ext cx="4887120" cy="484975"/>
          </a:xfrm>
        </p:spPr>
        <p:txBody>
          <a:bodyPr>
            <a:noAutofit/>
          </a:bodyPr>
          <a:lstStyle>
            <a:lvl1pPr>
              <a:defRPr sz="2000" cap="none" baseline="0"/>
            </a:lvl1pPr>
            <a:lvl2pPr marL="408334" indent="0">
              <a:buNone/>
              <a:defRPr/>
            </a:lvl2pPr>
            <a:lvl3pPr>
              <a:defRPr sz="2000"/>
            </a:lvl3pPr>
            <a:lvl4pPr>
              <a:defRPr sz="2000"/>
            </a:lvl4pPr>
            <a:lvl5pPr>
              <a:defRPr sz="2000"/>
            </a:lvl5pPr>
          </a:lstStyle>
          <a:p>
            <a:pPr lvl="0"/>
            <a:r>
              <a:rPr lang="en-GB" dirty="0"/>
              <a:t>Body text style</a:t>
            </a:r>
          </a:p>
        </p:txBody>
      </p:sp>
      <p:sp>
        <p:nvSpPr>
          <p:cNvPr id="9" name="Text Placeholder 11">
            <a:extLst>
              <a:ext uri="{FF2B5EF4-FFF2-40B4-BE49-F238E27FC236}">
                <a16:creationId xmlns:a16="http://schemas.microsoft.com/office/drawing/2014/main" id="{447CBFEE-595E-2349-9842-70C777E04AF1}"/>
              </a:ext>
            </a:extLst>
          </p:cNvPr>
          <p:cNvSpPr>
            <a:spLocks noGrp="1"/>
          </p:cNvSpPr>
          <p:nvPr>
            <p:ph type="body" sz="quarter" idx="11" hasCustomPrompt="1"/>
          </p:nvPr>
        </p:nvSpPr>
        <p:spPr>
          <a:xfrm>
            <a:off x="293217" y="2608799"/>
            <a:ext cx="8223598" cy="3465942"/>
          </a:xfrm>
        </p:spPr>
        <p:txBody>
          <a:bodyPr>
            <a:noAutofit/>
          </a:bodyPr>
          <a:lstStyle>
            <a:lvl1pPr marL="0" indent="-266861">
              <a:buSzPct val="80000"/>
              <a:buFont typeface="Wingdings" charset="2"/>
              <a:buChar char="§"/>
              <a:defRPr sz="2000" cap="none"/>
            </a:lvl1pPr>
            <a:lvl2pPr>
              <a:defRPr sz="2000"/>
            </a:lvl2pPr>
            <a:lvl3pPr>
              <a:defRPr sz="2000"/>
            </a:lvl3pPr>
            <a:lvl4pPr>
              <a:defRPr/>
            </a:lvl4pPr>
          </a:lstStyle>
          <a:p>
            <a:pPr lvl="0"/>
            <a:r>
              <a:rPr lang="en-GB" dirty="0"/>
              <a:t>Bullet text style</a:t>
            </a:r>
          </a:p>
          <a:p>
            <a:pPr lvl="1"/>
            <a:r>
              <a:rPr lang="en-GB" dirty="0"/>
              <a:t>Style</a:t>
            </a:r>
          </a:p>
          <a:p>
            <a:pPr lvl="2"/>
            <a:r>
              <a:rPr lang="en-GB" dirty="0"/>
              <a:t>Style</a:t>
            </a:r>
          </a:p>
          <a:p>
            <a:pPr lvl="3"/>
            <a:r>
              <a:rPr lang="en-GB" dirty="0"/>
              <a:t>Style</a:t>
            </a:r>
          </a:p>
          <a:p>
            <a:pPr lvl="4"/>
            <a:r>
              <a:rPr lang="en-GB" dirty="0"/>
              <a:t>style </a:t>
            </a:r>
          </a:p>
        </p:txBody>
      </p:sp>
      <p:cxnSp>
        <p:nvCxnSpPr>
          <p:cNvPr id="10" name="Straight Connector 9">
            <a:extLst>
              <a:ext uri="{FF2B5EF4-FFF2-40B4-BE49-F238E27FC236}">
                <a16:creationId xmlns:a16="http://schemas.microsoft.com/office/drawing/2014/main" id="{746A4608-BA91-434A-BB05-A5BE7104170A}"/>
              </a:ext>
            </a:extLst>
          </p:cNvPr>
          <p:cNvCxnSpPr/>
          <p:nvPr userDrawn="1"/>
        </p:nvCxnSpPr>
        <p:spPr>
          <a:xfrm>
            <a:off x="293080" y="6527623"/>
            <a:ext cx="8534397" cy="0"/>
          </a:xfrm>
          <a:prstGeom prst="line">
            <a:avLst/>
          </a:prstGeom>
          <a:ln w="3175">
            <a:solidFill>
              <a:schemeClr val="tx2">
                <a:lumMod val="10000"/>
              </a:schemeClr>
            </a:solidFill>
          </a:ln>
          <a:effectLst/>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9D1C26C-1B26-0745-BF7B-B3A5FD7A349F}"/>
              </a:ext>
            </a:extLst>
          </p:cNvPr>
          <p:cNvSpPr txBox="1"/>
          <p:nvPr userDrawn="1"/>
        </p:nvSpPr>
        <p:spPr>
          <a:xfrm>
            <a:off x="8417170" y="6527625"/>
            <a:ext cx="515816" cy="246221"/>
          </a:xfrm>
          <a:prstGeom prst="rect">
            <a:avLst/>
          </a:prstGeom>
          <a:noFill/>
        </p:spPr>
        <p:txBody>
          <a:bodyPr wrap="square" rtlCol="0">
            <a:spAutoFit/>
          </a:bodyPr>
          <a:lstStyle/>
          <a:p>
            <a:pPr algn="r"/>
            <a:fld id="{2DC2D543-F72A-EC44-943D-E96FED3B01D7}" type="slidenum">
              <a:rPr lang="en-US" sz="1000" smtClean="0">
                <a:solidFill>
                  <a:schemeClr val="tx2">
                    <a:lumMod val="10000"/>
                  </a:schemeClr>
                </a:solidFill>
              </a:rPr>
              <a:pPr algn="r"/>
              <a:t>‹#›</a:t>
            </a:fld>
            <a:endParaRPr lang="en-US" sz="1000" dirty="0">
              <a:solidFill>
                <a:schemeClr val="tx2">
                  <a:lumMod val="10000"/>
                </a:schemeClr>
              </a:solidFill>
            </a:endParaRPr>
          </a:p>
        </p:txBody>
      </p:sp>
    </p:spTree>
    <p:extLst>
      <p:ext uri="{BB962C8B-B14F-4D97-AF65-F5344CB8AC3E}">
        <p14:creationId xmlns:p14="http://schemas.microsoft.com/office/powerpoint/2010/main" val="31168352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276667"/>
            <a:ext cx="8229600" cy="1143000"/>
          </a:xfrm>
          <a:prstGeom prst="rect">
            <a:avLst/>
          </a:prstGeom>
        </p:spPr>
        <p:txBody>
          <a:bodyPr vert="horz" lIns="81666" tIns="40833" rIns="81666" bIns="40833" rtlCol="0" anchor="ctr">
            <a:normAutofit/>
          </a:bodyPr>
          <a:lstStyle/>
          <a:p>
            <a:r>
              <a:rPr lang="en-GB" dirty="0"/>
              <a:t>Header style</a:t>
            </a:r>
            <a:endParaRPr lang="en-US" dirty="0"/>
          </a:p>
        </p:txBody>
      </p:sp>
      <p:sp>
        <p:nvSpPr>
          <p:cNvPr id="3" name="Text Placeholder 2"/>
          <p:cNvSpPr>
            <a:spLocks noGrp="1"/>
          </p:cNvSpPr>
          <p:nvPr>
            <p:ph type="body" idx="1"/>
          </p:nvPr>
        </p:nvSpPr>
        <p:spPr>
          <a:xfrm>
            <a:off x="457201" y="3554643"/>
            <a:ext cx="8229600" cy="676467"/>
          </a:xfrm>
          <a:prstGeom prst="rect">
            <a:avLst/>
          </a:prstGeom>
        </p:spPr>
        <p:txBody>
          <a:bodyPr vert="horz" lIns="81666" tIns="40833" rIns="81666" bIns="40833" rtlCol="0">
            <a:normAutofit/>
          </a:bodyPr>
          <a:lstStyle/>
          <a:p>
            <a:pPr lvl="0"/>
            <a:r>
              <a:rPr lang="en-GB" dirty="0"/>
              <a:t>Sub-header style</a:t>
            </a:r>
          </a:p>
        </p:txBody>
      </p:sp>
    </p:spTree>
    <p:extLst>
      <p:ext uri="{BB962C8B-B14F-4D97-AF65-F5344CB8AC3E}">
        <p14:creationId xmlns:p14="http://schemas.microsoft.com/office/powerpoint/2010/main" val="261989722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658"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Lst>
  <p:hf hdr="0" ftr="0" dt="0"/>
  <p:txStyles>
    <p:titleStyle>
      <a:lvl1pPr algn="l" defTabSz="408334" rtl="0" eaLnBrk="1" latinLnBrk="0" hangingPunct="1">
        <a:spcBef>
          <a:spcPct val="0"/>
        </a:spcBef>
        <a:buNone/>
        <a:defRPr sz="4900" b="1" kern="1200">
          <a:solidFill>
            <a:schemeClr val="tx1"/>
          </a:solidFill>
          <a:latin typeface="Cambria"/>
          <a:ea typeface="+mj-ea"/>
          <a:cs typeface="Cambria"/>
        </a:defRPr>
      </a:lvl1pPr>
    </p:titleStyle>
    <p:bodyStyle>
      <a:lvl1pPr marL="0" indent="0" algn="l" defTabSz="408334" rtl="0" eaLnBrk="1" latinLnBrk="0" hangingPunct="1">
        <a:spcBef>
          <a:spcPct val="20000"/>
        </a:spcBef>
        <a:buFont typeface="Arial"/>
        <a:buNone/>
        <a:defRPr sz="3000" kern="1200" cap="none" baseline="0">
          <a:solidFill>
            <a:srgbClr val="25303B"/>
          </a:solidFill>
          <a:latin typeface="+mn-lt"/>
          <a:ea typeface="+mn-ea"/>
          <a:cs typeface="+mn-cs"/>
        </a:defRPr>
      </a:lvl1pPr>
      <a:lvl2pPr marL="663543" indent="-255209" algn="l" defTabSz="408334" rtl="0" eaLnBrk="1" latinLnBrk="0" hangingPunct="1">
        <a:spcBef>
          <a:spcPct val="20000"/>
        </a:spcBef>
        <a:buFont typeface="Arial"/>
        <a:buChar char="–"/>
        <a:defRPr sz="2500" kern="1200">
          <a:solidFill>
            <a:schemeClr val="tx1"/>
          </a:solidFill>
          <a:latin typeface="+mn-lt"/>
          <a:ea typeface="+mn-ea"/>
          <a:cs typeface="+mn-cs"/>
        </a:defRPr>
      </a:lvl2pPr>
      <a:lvl3pPr marL="1020835" indent="-204168" algn="l" defTabSz="408334" rtl="0" eaLnBrk="1" latinLnBrk="0" hangingPunct="1">
        <a:spcBef>
          <a:spcPct val="20000"/>
        </a:spcBef>
        <a:buFont typeface="Arial"/>
        <a:buChar char="•"/>
        <a:defRPr sz="2100" kern="1200">
          <a:solidFill>
            <a:schemeClr val="tx1"/>
          </a:solidFill>
          <a:latin typeface="+mn-lt"/>
          <a:ea typeface="+mn-ea"/>
          <a:cs typeface="+mn-cs"/>
        </a:defRPr>
      </a:lvl3pPr>
      <a:lvl4pPr marL="1429168" indent="-204168" algn="l" defTabSz="408334" rtl="0" eaLnBrk="1" latinLnBrk="0" hangingPunct="1">
        <a:spcBef>
          <a:spcPct val="20000"/>
        </a:spcBef>
        <a:buFont typeface="Arial"/>
        <a:buChar char="–"/>
        <a:defRPr sz="1800" kern="1200">
          <a:solidFill>
            <a:schemeClr val="tx1"/>
          </a:solidFill>
          <a:latin typeface="+mn-lt"/>
          <a:ea typeface="+mn-ea"/>
          <a:cs typeface="+mn-cs"/>
        </a:defRPr>
      </a:lvl4pPr>
      <a:lvl5pPr marL="1837503" indent="-204168" algn="l" defTabSz="408334" rtl="0" eaLnBrk="1" latinLnBrk="0" hangingPunct="1">
        <a:spcBef>
          <a:spcPct val="20000"/>
        </a:spcBef>
        <a:buFont typeface="Arial"/>
        <a:buChar char="»"/>
        <a:defRPr sz="1800" kern="1200">
          <a:solidFill>
            <a:schemeClr val="tx1"/>
          </a:solidFill>
          <a:latin typeface="+mn-lt"/>
          <a:ea typeface="+mn-ea"/>
          <a:cs typeface="+mn-cs"/>
        </a:defRPr>
      </a:lvl5pPr>
      <a:lvl6pPr marL="2245835" indent="-204168" algn="l" defTabSz="408334" rtl="0" eaLnBrk="1" latinLnBrk="0" hangingPunct="1">
        <a:spcBef>
          <a:spcPct val="20000"/>
        </a:spcBef>
        <a:buFont typeface="Arial"/>
        <a:buChar char="•"/>
        <a:defRPr sz="1800" kern="1200">
          <a:solidFill>
            <a:schemeClr val="tx1"/>
          </a:solidFill>
          <a:latin typeface="+mn-lt"/>
          <a:ea typeface="+mn-ea"/>
          <a:cs typeface="+mn-cs"/>
        </a:defRPr>
      </a:lvl6pPr>
      <a:lvl7pPr marL="2654170" indent="-204168" algn="l" defTabSz="408334" rtl="0" eaLnBrk="1" latinLnBrk="0" hangingPunct="1">
        <a:spcBef>
          <a:spcPct val="20000"/>
        </a:spcBef>
        <a:buFont typeface="Arial"/>
        <a:buChar char="•"/>
        <a:defRPr sz="1800" kern="1200">
          <a:solidFill>
            <a:schemeClr val="tx1"/>
          </a:solidFill>
          <a:latin typeface="+mn-lt"/>
          <a:ea typeface="+mn-ea"/>
          <a:cs typeface="+mn-cs"/>
        </a:defRPr>
      </a:lvl7pPr>
      <a:lvl8pPr marL="3062504" indent="-204168" algn="l" defTabSz="408334" rtl="0" eaLnBrk="1" latinLnBrk="0" hangingPunct="1">
        <a:spcBef>
          <a:spcPct val="20000"/>
        </a:spcBef>
        <a:buFont typeface="Arial"/>
        <a:buChar char="•"/>
        <a:defRPr sz="1800" kern="1200">
          <a:solidFill>
            <a:schemeClr val="tx1"/>
          </a:solidFill>
          <a:latin typeface="+mn-lt"/>
          <a:ea typeface="+mn-ea"/>
          <a:cs typeface="+mn-cs"/>
        </a:defRPr>
      </a:lvl8pPr>
      <a:lvl9pPr marL="3470838" indent="-204168" algn="l" defTabSz="40833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334" rtl="0" eaLnBrk="1" latinLnBrk="0" hangingPunct="1">
        <a:defRPr sz="1600" kern="1200">
          <a:solidFill>
            <a:schemeClr val="tx1"/>
          </a:solidFill>
          <a:latin typeface="+mn-lt"/>
          <a:ea typeface="+mn-ea"/>
          <a:cs typeface="+mn-cs"/>
        </a:defRPr>
      </a:lvl1pPr>
      <a:lvl2pPr marL="408334" algn="l" defTabSz="408334" rtl="0" eaLnBrk="1" latinLnBrk="0" hangingPunct="1">
        <a:defRPr sz="1600" kern="1200">
          <a:solidFill>
            <a:schemeClr val="tx1"/>
          </a:solidFill>
          <a:latin typeface="+mn-lt"/>
          <a:ea typeface="+mn-ea"/>
          <a:cs typeface="+mn-cs"/>
        </a:defRPr>
      </a:lvl2pPr>
      <a:lvl3pPr marL="816667" algn="l" defTabSz="408334" rtl="0" eaLnBrk="1" latinLnBrk="0" hangingPunct="1">
        <a:defRPr sz="1600" kern="1200">
          <a:solidFill>
            <a:schemeClr val="tx1"/>
          </a:solidFill>
          <a:latin typeface="+mn-lt"/>
          <a:ea typeface="+mn-ea"/>
          <a:cs typeface="+mn-cs"/>
        </a:defRPr>
      </a:lvl3pPr>
      <a:lvl4pPr marL="1225002" algn="l" defTabSz="408334" rtl="0" eaLnBrk="1" latinLnBrk="0" hangingPunct="1">
        <a:defRPr sz="1600" kern="1200">
          <a:solidFill>
            <a:schemeClr val="tx1"/>
          </a:solidFill>
          <a:latin typeface="+mn-lt"/>
          <a:ea typeface="+mn-ea"/>
          <a:cs typeface="+mn-cs"/>
        </a:defRPr>
      </a:lvl4pPr>
      <a:lvl5pPr marL="1633336" algn="l" defTabSz="408334" rtl="0" eaLnBrk="1" latinLnBrk="0" hangingPunct="1">
        <a:defRPr sz="1600" kern="1200">
          <a:solidFill>
            <a:schemeClr val="tx1"/>
          </a:solidFill>
          <a:latin typeface="+mn-lt"/>
          <a:ea typeface="+mn-ea"/>
          <a:cs typeface="+mn-cs"/>
        </a:defRPr>
      </a:lvl5pPr>
      <a:lvl6pPr marL="2041669" algn="l" defTabSz="408334" rtl="0" eaLnBrk="1" latinLnBrk="0" hangingPunct="1">
        <a:defRPr sz="1600" kern="1200">
          <a:solidFill>
            <a:schemeClr val="tx1"/>
          </a:solidFill>
          <a:latin typeface="+mn-lt"/>
          <a:ea typeface="+mn-ea"/>
          <a:cs typeface="+mn-cs"/>
        </a:defRPr>
      </a:lvl6pPr>
      <a:lvl7pPr marL="2450003" algn="l" defTabSz="408334" rtl="0" eaLnBrk="1" latinLnBrk="0" hangingPunct="1">
        <a:defRPr sz="1600" kern="1200">
          <a:solidFill>
            <a:schemeClr val="tx1"/>
          </a:solidFill>
          <a:latin typeface="+mn-lt"/>
          <a:ea typeface="+mn-ea"/>
          <a:cs typeface="+mn-cs"/>
        </a:defRPr>
      </a:lvl7pPr>
      <a:lvl8pPr marL="2858338" algn="l" defTabSz="408334" rtl="0" eaLnBrk="1" latinLnBrk="0" hangingPunct="1">
        <a:defRPr sz="1600" kern="1200">
          <a:solidFill>
            <a:schemeClr val="tx1"/>
          </a:solidFill>
          <a:latin typeface="+mn-lt"/>
          <a:ea typeface="+mn-ea"/>
          <a:cs typeface="+mn-cs"/>
        </a:defRPr>
      </a:lvl8pPr>
      <a:lvl9pPr marL="3266670" algn="l" defTabSz="408334"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22" userDrawn="1">
          <p15:clr>
            <a:srgbClr val="F26B43"/>
          </p15:clr>
        </p15:guide>
        <p15:guide id="2" pos="2880" userDrawn="1">
          <p15:clr>
            <a:srgbClr val="F26B43"/>
          </p15:clr>
        </p15:guide>
        <p15:guide id="3" orient="horz" pos="49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emf"/><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emf"/></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png"/><Relationship Id="rId1" Type="http://schemas.openxmlformats.org/officeDocument/2006/relationships/slideLayout" Target="../slideLayouts/slideLayout3.xml"/><Relationship Id="rId5" Type="http://schemas.openxmlformats.org/officeDocument/2006/relationships/image" Target="../media/image64.emf"/><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 Id="rId9" Type="http://schemas.openxmlformats.org/officeDocument/2006/relationships/image" Target="../media/image13.emf"/></Relationships>
</file>

<file path=ppt/slides/_rels/slide3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4" Type="http://schemas.openxmlformats.org/officeDocument/2006/relationships/image" Target="../media/image86.emf"/></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6.emf"/></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CE32B2DA-2EF6-6D36-AB7F-C77455E8A05D}"/>
              </a:ext>
            </a:extLst>
          </p:cNvPr>
          <p:cNvSpPr/>
          <p:nvPr/>
        </p:nvSpPr>
        <p:spPr>
          <a:xfrm>
            <a:off x="236667" y="1290918"/>
            <a:ext cx="8707490" cy="4034117"/>
          </a:xfrm>
          <a:prstGeom prst="roundRect">
            <a:avLst/>
          </a:prstGeom>
          <a:solidFill>
            <a:schemeClr val="bg1">
              <a:lumMod val="85000"/>
              <a:alpha val="23000"/>
            </a:schemeClr>
          </a:solid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itle 45">
            <a:extLst>
              <a:ext uri="{FF2B5EF4-FFF2-40B4-BE49-F238E27FC236}">
                <a16:creationId xmlns:a16="http://schemas.microsoft.com/office/drawing/2014/main" id="{1AF57920-EC3A-9C41-B0FE-81E13345DFB9}"/>
              </a:ext>
            </a:extLst>
          </p:cNvPr>
          <p:cNvSpPr>
            <a:spLocks noGrp="1"/>
          </p:cNvSpPr>
          <p:nvPr>
            <p:ph type="title"/>
          </p:nvPr>
        </p:nvSpPr>
        <p:spPr>
          <a:xfrm>
            <a:off x="41315" y="2135735"/>
            <a:ext cx="9050900" cy="1143000"/>
          </a:xfrm>
        </p:spPr>
        <p:txBody>
          <a:bodyPr>
            <a:noAutofit/>
          </a:bodyPr>
          <a:lstStyle/>
          <a:p>
            <a:pPr algn="ctr"/>
            <a:r>
              <a:rPr lang="en-GB" sz="3200" dirty="0">
                <a:effectLst/>
                <a:latin typeface="+mj-lt"/>
              </a:rPr>
              <a:t>Observation of a correlated free four-neutron system and future perspectives</a:t>
            </a:r>
          </a:p>
        </p:txBody>
      </p:sp>
      <p:sp>
        <p:nvSpPr>
          <p:cNvPr id="2" name="TextBox 1">
            <a:extLst>
              <a:ext uri="{FF2B5EF4-FFF2-40B4-BE49-F238E27FC236}">
                <a16:creationId xmlns:a16="http://schemas.microsoft.com/office/drawing/2014/main" id="{9BF8ED25-C3A2-1747-AF97-EA8AB0534AC9}"/>
              </a:ext>
            </a:extLst>
          </p:cNvPr>
          <p:cNvSpPr txBox="1"/>
          <p:nvPr/>
        </p:nvSpPr>
        <p:spPr>
          <a:xfrm>
            <a:off x="41315" y="4654136"/>
            <a:ext cx="9144000" cy="492443"/>
          </a:xfrm>
          <a:prstGeom prst="rect">
            <a:avLst/>
          </a:prstGeom>
          <a:noFill/>
        </p:spPr>
        <p:txBody>
          <a:bodyPr wrap="square" rtlCol="0">
            <a:spAutoFit/>
          </a:bodyPr>
          <a:lstStyle/>
          <a:p>
            <a:pPr algn="ctr"/>
            <a:r>
              <a:rPr lang="en-US" sz="2600" dirty="0"/>
              <a:t>Stefanos Paschalis</a:t>
            </a:r>
          </a:p>
        </p:txBody>
      </p:sp>
      <p:sp>
        <p:nvSpPr>
          <p:cNvPr id="4" name="TextBox 3">
            <a:extLst>
              <a:ext uri="{FF2B5EF4-FFF2-40B4-BE49-F238E27FC236}">
                <a16:creationId xmlns:a16="http://schemas.microsoft.com/office/drawing/2014/main" id="{B79ADA02-E9AC-1047-9C7D-D70B2242E1D9}"/>
              </a:ext>
            </a:extLst>
          </p:cNvPr>
          <p:cNvSpPr txBox="1"/>
          <p:nvPr/>
        </p:nvSpPr>
        <p:spPr>
          <a:xfrm>
            <a:off x="527222" y="1706471"/>
            <a:ext cx="4658061" cy="369332"/>
          </a:xfrm>
          <a:prstGeom prst="rect">
            <a:avLst/>
          </a:prstGeom>
          <a:noFill/>
        </p:spPr>
        <p:txBody>
          <a:bodyPr wrap="square">
            <a:spAutoFit/>
          </a:bodyPr>
          <a:lstStyle/>
          <a:p>
            <a:pPr algn="ctr"/>
            <a:r>
              <a:rPr lang="en-GB" sz="1800" dirty="0" err="1">
                <a:solidFill>
                  <a:srgbClr val="0070C0"/>
                </a:solidFill>
              </a:rPr>
              <a:t>Duer</a:t>
            </a:r>
            <a:r>
              <a:rPr lang="en-GB" sz="1800" dirty="0">
                <a:solidFill>
                  <a:srgbClr val="0070C0"/>
                </a:solidFill>
              </a:rPr>
              <a:t>, M., </a:t>
            </a:r>
            <a:r>
              <a:rPr lang="en-GB" sz="1800" i="1" dirty="0">
                <a:solidFill>
                  <a:srgbClr val="0070C0"/>
                </a:solidFill>
              </a:rPr>
              <a:t>et al.</a:t>
            </a:r>
            <a:r>
              <a:rPr lang="en-GB" sz="1800" dirty="0">
                <a:solidFill>
                  <a:srgbClr val="0070C0"/>
                </a:solidFill>
              </a:rPr>
              <a:t>  </a:t>
            </a:r>
            <a:r>
              <a:rPr lang="en-GB" sz="1800" i="1" dirty="0">
                <a:solidFill>
                  <a:srgbClr val="0070C0"/>
                </a:solidFill>
              </a:rPr>
              <a:t>Nature</a:t>
            </a:r>
            <a:r>
              <a:rPr lang="en-GB" sz="1800" dirty="0">
                <a:solidFill>
                  <a:srgbClr val="0070C0"/>
                </a:solidFill>
              </a:rPr>
              <a:t> </a:t>
            </a:r>
            <a:r>
              <a:rPr lang="en-GB" sz="1800" b="1" dirty="0">
                <a:solidFill>
                  <a:srgbClr val="0070C0"/>
                </a:solidFill>
              </a:rPr>
              <a:t>606</a:t>
            </a:r>
            <a:r>
              <a:rPr lang="en-GB" sz="1800" dirty="0">
                <a:solidFill>
                  <a:srgbClr val="0070C0"/>
                </a:solidFill>
              </a:rPr>
              <a:t>, 678–682 (2022)</a:t>
            </a:r>
          </a:p>
        </p:txBody>
      </p:sp>
      <p:pic>
        <p:nvPicPr>
          <p:cNvPr id="5" name="Picture 4" descr="tud_logo">
            <a:extLst>
              <a:ext uri="{FF2B5EF4-FFF2-40B4-BE49-F238E27FC236}">
                <a16:creationId xmlns:a16="http://schemas.microsoft.com/office/drawing/2014/main" id="{535289BC-B22D-7C4A-A5D6-EA009D7310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4716" y="6101662"/>
            <a:ext cx="1498600" cy="634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HIC-Logo-290509-RZ">
            <a:extLst>
              <a:ext uri="{FF2B5EF4-FFF2-40B4-BE49-F238E27FC236}">
                <a16:creationId xmlns:a16="http://schemas.microsoft.com/office/drawing/2014/main" id="{93A96E7E-094B-AC4C-BD2E-6055EAE5C7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12743" y="6270237"/>
            <a:ext cx="935038" cy="39828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Bild 3">
            <a:extLst>
              <a:ext uri="{FF2B5EF4-FFF2-40B4-BE49-F238E27FC236}">
                <a16:creationId xmlns:a16="http://schemas.microsoft.com/office/drawing/2014/main" id="{DD30F7B5-8994-BB47-B474-62AF3DE7864D}"/>
              </a:ext>
            </a:extLst>
          </p:cNvPr>
          <p:cNvPicPr>
            <a:picLocks noChangeAspect="1"/>
          </p:cNvPicPr>
          <p:nvPr/>
        </p:nvPicPr>
        <p:blipFill>
          <a:blip r:embed="rId5"/>
          <a:stretch>
            <a:fillRect/>
          </a:stretch>
        </p:blipFill>
        <p:spPr>
          <a:xfrm>
            <a:off x="4599186" y="5981798"/>
            <a:ext cx="1498600" cy="772006"/>
          </a:xfrm>
          <a:prstGeom prst="rect">
            <a:avLst/>
          </a:prstGeom>
        </p:spPr>
      </p:pic>
      <p:pic>
        <p:nvPicPr>
          <p:cNvPr id="8" name="Picture 7">
            <a:extLst>
              <a:ext uri="{FF2B5EF4-FFF2-40B4-BE49-F238E27FC236}">
                <a16:creationId xmlns:a16="http://schemas.microsoft.com/office/drawing/2014/main" id="{CC418A15-77C9-124D-B55B-E22005F559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97213" y="5659924"/>
            <a:ext cx="1122249" cy="1075096"/>
          </a:xfrm>
          <a:prstGeom prst="rect">
            <a:avLst/>
          </a:prstGeom>
        </p:spPr>
      </p:pic>
      <p:pic>
        <p:nvPicPr>
          <p:cNvPr id="9" name="Picture 8">
            <a:extLst>
              <a:ext uri="{FF2B5EF4-FFF2-40B4-BE49-F238E27FC236}">
                <a16:creationId xmlns:a16="http://schemas.microsoft.com/office/drawing/2014/main" id="{D1603B8C-2193-AD48-BF0B-3C5D2754EB4D}"/>
              </a:ext>
            </a:extLst>
          </p:cNvPr>
          <p:cNvPicPr>
            <a:picLocks noChangeAspect="1"/>
          </p:cNvPicPr>
          <p:nvPr/>
        </p:nvPicPr>
        <p:blipFill>
          <a:blip r:embed="rId7"/>
          <a:stretch>
            <a:fillRect/>
          </a:stretch>
        </p:blipFill>
        <p:spPr>
          <a:xfrm>
            <a:off x="3213383" y="5599917"/>
            <a:ext cx="2799865" cy="363762"/>
          </a:xfrm>
          <a:prstGeom prst="rect">
            <a:avLst/>
          </a:prstGeom>
        </p:spPr>
      </p:pic>
      <p:pic>
        <p:nvPicPr>
          <p:cNvPr id="10" name="Picture 9">
            <a:extLst>
              <a:ext uri="{FF2B5EF4-FFF2-40B4-BE49-F238E27FC236}">
                <a16:creationId xmlns:a16="http://schemas.microsoft.com/office/drawing/2014/main" id="{2FD59C67-C7F6-E34C-9BC0-64F6220523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650" y="5504466"/>
            <a:ext cx="1588898" cy="772007"/>
          </a:xfrm>
          <a:prstGeom prst="rect">
            <a:avLst/>
          </a:prstGeom>
        </p:spPr>
      </p:pic>
      <p:pic>
        <p:nvPicPr>
          <p:cNvPr id="11" name="Picture 10">
            <a:extLst>
              <a:ext uri="{FF2B5EF4-FFF2-40B4-BE49-F238E27FC236}">
                <a16:creationId xmlns:a16="http://schemas.microsoft.com/office/drawing/2014/main" id="{B383BD69-C46B-D34C-AE73-699CAA5BC15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88217"/>
          <a:stretch/>
        </p:blipFill>
        <p:spPr>
          <a:xfrm>
            <a:off x="110711" y="6349876"/>
            <a:ext cx="2637963" cy="430067"/>
          </a:xfrm>
          <a:prstGeom prst="rect">
            <a:avLst/>
          </a:prstGeom>
        </p:spPr>
      </p:pic>
      <p:pic>
        <p:nvPicPr>
          <p:cNvPr id="12" name="Picture 11">
            <a:extLst>
              <a:ext uri="{FF2B5EF4-FFF2-40B4-BE49-F238E27FC236}">
                <a16:creationId xmlns:a16="http://schemas.microsoft.com/office/drawing/2014/main" id="{50A90314-3DB5-D772-14BE-9F2BD70F08F4}"/>
              </a:ext>
            </a:extLst>
          </p:cNvPr>
          <p:cNvPicPr>
            <a:picLocks noChangeAspect="1"/>
          </p:cNvPicPr>
          <p:nvPr/>
        </p:nvPicPr>
        <p:blipFill>
          <a:blip r:embed="rId10"/>
          <a:stretch>
            <a:fillRect/>
          </a:stretch>
        </p:blipFill>
        <p:spPr>
          <a:xfrm>
            <a:off x="6463828" y="5434864"/>
            <a:ext cx="1071073" cy="772007"/>
          </a:xfrm>
          <a:prstGeom prst="rect">
            <a:avLst/>
          </a:prstGeom>
        </p:spPr>
      </p:pic>
      <p:sp>
        <p:nvSpPr>
          <p:cNvPr id="14" name="TextBox 13">
            <a:extLst>
              <a:ext uri="{FF2B5EF4-FFF2-40B4-BE49-F238E27FC236}">
                <a16:creationId xmlns:a16="http://schemas.microsoft.com/office/drawing/2014/main" id="{50106DF7-2B5B-CDB9-8D6F-65D708208C8A}"/>
              </a:ext>
            </a:extLst>
          </p:cNvPr>
          <p:cNvSpPr txBox="1"/>
          <p:nvPr/>
        </p:nvSpPr>
        <p:spPr>
          <a:xfrm>
            <a:off x="110711" y="262871"/>
            <a:ext cx="6144315" cy="646331"/>
          </a:xfrm>
          <a:prstGeom prst="rect">
            <a:avLst/>
          </a:prstGeom>
          <a:noFill/>
        </p:spPr>
        <p:txBody>
          <a:bodyPr wrap="square">
            <a:spAutoFit/>
          </a:bodyPr>
          <a:lstStyle/>
          <a:p>
            <a:r>
              <a:rPr lang="en-GB" sz="1800" b="0" i="0" dirty="0">
                <a:solidFill>
                  <a:srgbClr val="1F1F1F"/>
                </a:solidFill>
                <a:effectLst/>
              </a:rPr>
              <a:t>Colloque GANIL 2023</a:t>
            </a:r>
            <a:endParaRPr lang="en-GB" sz="1800" dirty="0">
              <a:solidFill>
                <a:srgbClr val="1F1F1F"/>
              </a:solidFill>
            </a:endParaRPr>
          </a:p>
          <a:p>
            <a:r>
              <a:rPr lang="en-GB" sz="1800" b="0" i="0" dirty="0" err="1">
                <a:solidFill>
                  <a:srgbClr val="222222"/>
                </a:solidFill>
                <a:effectLst/>
              </a:rPr>
              <a:t>Soustons</a:t>
            </a:r>
            <a:r>
              <a:rPr lang="en-GB" sz="1800" b="0" i="0" dirty="0">
                <a:solidFill>
                  <a:srgbClr val="222222"/>
                </a:solidFill>
                <a:effectLst/>
              </a:rPr>
              <a:t>, France </a:t>
            </a:r>
          </a:p>
        </p:txBody>
      </p:sp>
      <p:sp>
        <p:nvSpPr>
          <p:cNvPr id="13" name="TextBox 12">
            <a:extLst>
              <a:ext uri="{FF2B5EF4-FFF2-40B4-BE49-F238E27FC236}">
                <a16:creationId xmlns:a16="http://schemas.microsoft.com/office/drawing/2014/main" id="{B81ACE32-A47A-7AD4-7DD9-9DAEF31C2866}"/>
              </a:ext>
            </a:extLst>
          </p:cNvPr>
          <p:cNvSpPr txBox="1"/>
          <p:nvPr/>
        </p:nvSpPr>
        <p:spPr>
          <a:xfrm>
            <a:off x="4127992" y="3351042"/>
            <a:ext cx="4748676" cy="923330"/>
          </a:xfrm>
          <a:prstGeom prst="rect">
            <a:avLst/>
          </a:prstGeom>
          <a:noFill/>
        </p:spPr>
        <p:txBody>
          <a:bodyPr wrap="square">
            <a:spAutoFit/>
          </a:bodyPr>
          <a:lstStyle/>
          <a:p>
            <a:pPr algn="ctr"/>
            <a:r>
              <a:rPr lang="en-GB" sz="1800" i="1" dirty="0">
                <a:solidFill>
                  <a:srgbClr val="0070C0"/>
                </a:solidFill>
                <a:effectLst/>
              </a:rPr>
              <a:t>+++ Accepted RIBF proposal, SAMURAI74 </a:t>
            </a:r>
          </a:p>
          <a:p>
            <a:pPr algn="ctr"/>
            <a:r>
              <a:rPr lang="en-GB" sz="1800" i="1" dirty="0" err="1">
                <a:solidFill>
                  <a:srgbClr val="0070C0"/>
                </a:solidFill>
                <a:effectLst/>
              </a:rPr>
              <a:t>Kenjiro</a:t>
            </a:r>
            <a:r>
              <a:rPr lang="en-GB" sz="1800" i="1" dirty="0">
                <a:solidFill>
                  <a:srgbClr val="0070C0"/>
                </a:solidFill>
                <a:effectLst/>
              </a:rPr>
              <a:t> Miki</a:t>
            </a:r>
            <a:r>
              <a:rPr lang="en-US" sz="1800" i="1" dirty="0">
                <a:solidFill>
                  <a:srgbClr val="0070C0"/>
                </a:solidFill>
              </a:rPr>
              <a:t> &amp; </a:t>
            </a:r>
            <a:r>
              <a:rPr lang="en-GB" sz="1800" i="1" dirty="0" err="1">
                <a:solidFill>
                  <a:srgbClr val="0070C0"/>
                </a:solidFill>
                <a:effectLst/>
              </a:rPr>
              <a:t>Meytal</a:t>
            </a:r>
            <a:r>
              <a:rPr lang="en-GB" sz="1800" i="1" dirty="0">
                <a:solidFill>
                  <a:srgbClr val="0070C0"/>
                </a:solidFill>
                <a:effectLst/>
              </a:rPr>
              <a:t> </a:t>
            </a:r>
            <a:r>
              <a:rPr lang="en-GB" sz="1800" i="1" dirty="0" err="1">
                <a:solidFill>
                  <a:srgbClr val="0070C0"/>
                </a:solidFill>
                <a:effectLst/>
              </a:rPr>
              <a:t>Duer</a:t>
            </a:r>
            <a:r>
              <a:rPr lang="en-GB" sz="1800" i="1" dirty="0">
                <a:solidFill>
                  <a:srgbClr val="0070C0"/>
                </a:solidFill>
                <a:effectLst/>
              </a:rPr>
              <a:t> </a:t>
            </a:r>
          </a:p>
          <a:p>
            <a:pPr algn="ctr"/>
            <a:endParaRPr lang="en-GB" sz="1800" i="1" dirty="0">
              <a:solidFill>
                <a:srgbClr val="0070C0"/>
              </a:solidFill>
              <a:effectLst/>
            </a:endParaRPr>
          </a:p>
        </p:txBody>
      </p:sp>
    </p:spTree>
    <p:extLst>
      <p:ext uri="{BB962C8B-B14F-4D97-AF65-F5344CB8AC3E}">
        <p14:creationId xmlns:p14="http://schemas.microsoft.com/office/powerpoint/2010/main" val="589661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589A663-6800-F245-B3D8-D78AA323F594}"/>
              </a:ext>
            </a:extLst>
          </p:cNvPr>
          <p:cNvSpPr>
            <a:spLocks noGrp="1"/>
          </p:cNvSpPr>
          <p:nvPr>
            <p:ph type="ctrTitle"/>
          </p:nvPr>
        </p:nvSpPr>
        <p:spPr>
          <a:xfrm>
            <a:off x="293076" y="296629"/>
            <a:ext cx="6736373" cy="770913"/>
          </a:xfrm>
        </p:spPr>
        <p:txBody>
          <a:bodyPr>
            <a:normAutofit/>
          </a:bodyPr>
          <a:lstStyle/>
          <a:p>
            <a:r>
              <a:rPr lang="en-US" sz="3200" dirty="0"/>
              <a:t>A 60-year quest</a:t>
            </a:r>
          </a:p>
        </p:txBody>
      </p:sp>
      <p:sp>
        <p:nvSpPr>
          <p:cNvPr id="2" name="Subtitle 2">
            <a:extLst>
              <a:ext uri="{FF2B5EF4-FFF2-40B4-BE49-F238E27FC236}">
                <a16:creationId xmlns:a16="http://schemas.microsoft.com/office/drawing/2014/main" id="{DD7C5D96-A56E-D513-7016-3C35EC2EF39F}"/>
              </a:ext>
            </a:extLst>
          </p:cNvPr>
          <p:cNvSpPr txBox="1">
            <a:spLocks/>
          </p:cNvSpPr>
          <p:nvPr/>
        </p:nvSpPr>
        <p:spPr>
          <a:xfrm>
            <a:off x="521953" y="1522554"/>
            <a:ext cx="1328038" cy="350441"/>
          </a:xfrm>
          <a:prstGeom prst="rect">
            <a:avLst/>
          </a:prstGeom>
          <a:ln>
            <a:solidFill>
              <a:schemeClr val="tx1"/>
            </a:solidFill>
          </a:ln>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sz="1400" dirty="0"/>
              <a:t>GANIL – 2002</a:t>
            </a:r>
          </a:p>
        </p:txBody>
      </p:sp>
      <p:sp>
        <p:nvSpPr>
          <p:cNvPr id="3" name="TextBox 2">
            <a:extLst>
              <a:ext uri="{FF2B5EF4-FFF2-40B4-BE49-F238E27FC236}">
                <a16:creationId xmlns:a16="http://schemas.microsoft.com/office/drawing/2014/main" id="{0CF84660-6A8D-B5C3-DFAD-8B394DFF0F72}"/>
              </a:ext>
            </a:extLst>
          </p:cNvPr>
          <p:cNvSpPr txBox="1"/>
          <p:nvPr/>
        </p:nvSpPr>
        <p:spPr>
          <a:xfrm>
            <a:off x="2846977" y="1517375"/>
            <a:ext cx="1588813" cy="338554"/>
          </a:xfrm>
          <a:prstGeom prst="rect">
            <a:avLst/>
          </a:prstGeom>
          <a:solidFill>
            <a:schemeClr val="bg2">
              <a:lumMod val="20000"/>
              <a:lumOff val="80000"/>
            </a:schemeClr>
          </a:solidFill>
          <a:effectLst/>
        </p:spPr>
        <p:txBody>
          <a:bodyPr wrap="square">
            <a:spAutoFit/>
          </a:bodyPr>
          <a:lstStyle/>
          <a:p>
            <a:r>
              <a:rPr lang="en-GB" dirty="0"/>
              <a:t>C (</a:t>
            </a:r>
            <a:r>
              <a:rPr lang="en-GB" baseline="30000" dirty="0"/>
              <a:t>14</a:t>
            </a:r>
            <a:r>
              <a:rPr lang="en-GB" dirty="0"/>
              <a:t>Be, </a:t>
            </a:r>
            <a:r>
              <a:rPr lang="en-GB" baseline="30000" dirty="0"/>
              <a:t>10</a:t>
            </a:r>
            <a:r>
              <a:rPr lang="en-GB" dirty="0"/>
              <a:t>Be) 4n</a:t>
            </a:r>
            <a:r>
              <a:rPr lang="en-GB" dirty="0">
                <a:effectLst/>
              </a:rPr>
              <a:t> </a:t>
            </a:r>
          </a:p>
        </p:txBody>
      </p:sp>
      <p:pic>
        <p:nvPicPr>
          <p:cNvPr id="5" name="Picture 4">
            <a:extLst>
              <a:ext uri="{FF2B5EF4-FFF2-40B4-BE49-F238E27FC236}">
                <a16:creationId xmlns:a16="http://schemas.microsoft.com/office/drawing/2014/main" id="{C9DF6C63-A95A-B339-577E-2F95496EA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849" y="1919280"/>
            <a:ext cx="2578128" cy="1671338"/>
          </a:xfrm>
          <a:prstGeom prst="rect">
            <a:avLst/>
          </a:prstGeom>
        </p:spPr>
      </p:pic>
      <p:pic>
        <p:nvPicPr>
          <p:cNvPr id="6" name="Picture 5">
            <a:extLst>
              <a:ext uri="{FF2B5EF4-FFF2-40B4-BE49-F238E27FC236}">
                <a16:creationId xmlns:a16="http://schemas.microsoft.com/office/drawing/2014/main" id="{EA53F969-116A-1615-73B8-6F758039CB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6977" y="1902850"/>
            <a:ext cx="1758154" cy="1721142"/>
          </a:xfrm>
          <a:prstGeom prst="rect">
            <a:avLst/>
          </a:prstGeom>
        </p:spPr>
      </p:pic>
      <p:sp>
        <p:nvSpPr>
          <p:cNvPr id="7" name="TextBox 6">
            <a:extLst>
              <a:ext uri="{FF2B5EF4-FFF2-40B4-BE49-F238E27FC236}">
                <a16:creationId xmlns:a16="http://schemas.microsoft.com/office/drawing/2014/main" id="{89B52384-9C8F-C9D3-F488-860981CD04B3}"/>
              </a:ext>
            </a:extLst>
          </p:cNvPr>
          <p:cNvSpPr txBox="1"/>
          <p:nvPr/>
        </p:nvSpPr>
        <p:spPr>
          <a:xfrm>
            <a:off x="30727" y="4174175"/>
            <a:ext cx="4927987" cy="261610"/>
          </a:xfrm>
          <a:prstGeom prst="rect">
            <a:avLst/>
          </a:prstGeom>
          <a:noFill/>
          <a:ln>
            <a:noFill/>
          </a:ln>
        </p:spPr>
        <p:txBody>
          <a:bodyPr wrap="square" rtlCol="0">
            <a:spAutoFit/>
          </a:bodyPr>
          <a:lstStyle/>
          <a:p>
            <a:pPr algn="ctr"/>
            <a:r>
              <a:rPr lang="en-GB" sz="1100" dirty="0">
                <a:solidFill>
                  <a:schemeClr val="accent1"/>
                </a:solidFill>
              </a:rPr>
              <a:t>F.M. Marques et al., PRC 65, 044006 (2002) and </a:t>
            </a:r>
            <a:r>
              <a:rPr lang="en-GB" sz="1100" dirty="0" err="1">
                <a:solidFill>
                  <a:schemeClr val="accent1"/>
                </a:solidFill>
              </a:rPr>
              <a:t>arXiv:nucl-ex</a:t>
            </a:r>
            <a:r>
              <a:rPr lang="en-GB" sz="1100" dirty="0">
                <a:solidFill>
                  <a:schemeClr val="accent1"/>
                </a:solidFill>
              </a:rPr>
              <a:t>/0504009 </a:t>
            </a:r>
          </a:p>
        </p:txBody>
      </p:sp>
      <p:sp>
        <p:nvSpPr>
          <p:cNvPr id="8" name="Subtitle 2">
            <a:extLst>
              <a:ext uri="{FF2B5EF4-FFF2-40B4-BE49-F238E27FC236}">
                <a16:creationId xmlns:a16="http://schemas.microsoft.com/office/drawing/2014/main" id="{E6EAE160-BE0D-1215-D750-6614AECEA07C}"/>
              </a:ext>
            </a:extLst>
          </p:cNvPr>
          <p:cNvSpPr txBox="1">
            <a:spLocks/>
          </p:cNvSpPr>
          <p:nvPr/>
        </p:nvSpPr>
        <p:spPr>
          <a:xfrm>
            <a:off x="293076" y="891842"/>
            <a:ext cx="2222704" cy="350441"/>
          </a:xfrm>
          <a:prstGeom prst="rect">
            <a:avLst/>
          </a:prstGeom>
        </p:spPr>
        <p:txBody>
          <a:bodyPr vert="horz" lIns="81666" tIns="40833" rIns="81666" bIns="40833" rtlCol="0">
            <a:no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sz="2000" dirty="0"/>
              <a:t>Experimental work</a:t>
            </a:r>
          </a:p>
        </p:txBody>
      </p:sp>
      <p:sp>
        <p:nvSpPr>
          <p:cNvPr id="9" name="Rounded Rectangle 8">
            <a:extLst>
              <a:ext uri="{FF2B5EF4-FFF2-40B4-BE49-F238E27FC236}">
                <a16:creationId xmlns:a16="http://schemas.microsoft.com/office/drawing/2014/main" id="{F041C86D-4FA2-F4D4-688A-92A89B854741}"/>
              </a:ext>
            </a:extLst>
          </p:cNvPr>
          <p:cNvSpPr/>
          <p:nvPr/>
        </p:nvSpPr>
        <p:spPr>
          <a:xfrm>
            <a:off x="99393" y="1517375"/>
            <a:ext cx="4643986" cy="28956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A2304C-A485-A07E-0C34-1C6E4F666F2B}"/>
              </a:ext>
            </a:extLst>
          </p:cNvPr>
          <p:cNvSpPr txBox="1"/>
          <p:nvPr/>
        </p:nvSpPr>
        <p:spPr>
          <a:xfrm>
            <a:off x="700858" y="3645108"/>
            <a:ext cx="3394083" cy="523220"/>
          </a:xfrm>
          <a:prstGeom prst="rect">
            <a:avLst/>
          </a:prstGeom>
          <a:noFill/>
        </p:spPr>
        <p:txBody>
          <a:bodyPr wrap="square">
            <a:spAutoFit/>
          </a:bodyPr>
          <a:lstStyle/>
          <a:p>
            <a:pPr marL="285750" indent="-285750" algn="ctr">
              <a:buFont typeface="Wingdings" pitchFamily="2" charset="2"/>
              <a:buChar char="Ø"/>
            </a:pPr>
            <a:r>
              <a:rPr lang="en-GB" sz="1400" dirty="0"/>
              <a:t>6 events consistent with bound 4n or a low-energy resonance (E(4n) &lt; 2 MeV)</a:t>
            </a:r>
          </a:p>
        </p:txBody>
      </p:sp>
      <p:sp>
        <p:nvSpPr>
          <p:cNvPr id="11" name="Rounded Rectangle 10">
            <a:extLst>
              <a:ext uri="{FF2B5EF4-FFF2-40B4-BE49-F238E27FC236}">
                <a16:creationId xmlns:a16="http://schemas.microsoft.com/office/drawing/2014/main" id="{2AE78AE6-91A7-D6E5-DE71-313E849C7375}"/>
              </a:ext>
            </a:extLst>
          </p:cNvPr>
          <p:cNvSpPr/>
          <p:nvPr/>
        </p:nvSpPr>
        <p:spPr>
          <a:xfrm>
            <a:off x="369975" y="4615332"/>
            <a:ext cx="8584066" cy="209689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1C78693-1C17-66F8-E5E8-9B80CCE54BCE}"/>
              </a:ext>
            </a:extLst>
          </p:cNvPr>
          <p:cNvPicPr>
            <a:picLocks noChangeAspect="1"/>
          </p:cNvPicPr>
          <p:nvPr/>
        </p:nvPicPr>
        <p:blipFill>
          <a:blip r:embed="rId5"/>
          <a:stretch>
            <a:fillRect/>
          </a:stretch>
        </p:blipFill>
        <p:spPr>
          <a:xfrm>
            <a:off x="438450" y="5024238"/>
            <a:ext cx="3288887" cy="1563879"/>
          </a:xfrm>
          <a:prstGeom prst="rect">
            <a:avLst/>
          </a:prstGeom>
        </p:spPr>
      </p:pic>
      <p:pic>
        <p:nvPicPr>
          <p:cNvPr id="18" name="Picture 17">
            <a:extLst>
              <a:ext uri="{FF2B5EF4-FFF2-40B4-BE49-F238E27FC236}">
                <a16:creationId xmlns:a16="http://schemas.microsoft.com/office/drawing/2014/main" id="{40D5F227-DCB1-42A8-25A8-E7A136B75ADD}"/>
              </a:ext>
            </a:extLst>
          </p:cNvPr>
          <p:cNvPicPr>
            <a:picLocks noChangeAspect="1"/>
          </p:cNvPicPr>
          <p:nvPr/>
        </p:nvPicPr>
        <p:blipFill>
          <a:blip r:embed="rId6"/>
          <a:stretch>
            <a:fillRect/>
          </a:stretch>
        </p:blipFill>
        <p:spPr>
          <a:xfrm>
            <a:off x="3727337" y="4960348"/>
            <a:ext cx="2616812" cy="1643618"/>
          </a:xfrm>
          <a:prstGeom prst="rect">
            <a:avLst/>
          </a:prstGeom>
        </p:spPr>
      </p:pic>
      <p:sp>
        <p:nvSpPr>
          <p:cNvPr id="19" name="TextBox 18">
            <a:extLst>
              <a:ext uri="{FF2B5EF4-FFF2-40B4-BE49-F238E27FC236}">
                <a16:creationId xmlns:a16="http://schemas.microsoft.com/office/drawing/2014/main" id="{6ED3F6D1-4333-F76A-0E86-B39E5A5BAC93}"/>
              </a:ext>
            </a:extLst>
          </p:cNvPr>
          <p:cNvSpPr txBox="1"/>
          <p:nvPr/>
        </p:nvSpPr>
        <p:spPr>
          <a:xfrm>
            <a:off x="6288720" y="5300330"/>
            <a:ext cx="2720750" cy="738664"/>
          </a:xfrm>
          <a:prstGeom prst="rect">
            <a:avLst/>
          </a:prstGeom>
          <a:noFill/>
        </p:spPr>
        <p:txBody>
          <a:bodyPr wrap="square">
            <a:spAutoFit/>
          </a:bodyPr>
          <a:lstStyle/>
          <a:p>
            <a:pPr marL="285750" indent="-285750">
              <a:buFont typeface="Wingdings" pitchFamily="2" charset="2"/>
              <a:buChar char="Ø"/>
            </a:pPr>
            <a:r>
              <a:rPr lang="en-GB" sz="1400" dirty="0"/>
              <a:t>4 events consistent with 4n resonance:</a:t>
            </a:r>
          </a:p>
          <a:p>
            <a:r>
              <a:rPr lang="en-GB" sz="1400" dirty="0"/>
              <a:t>E(4n) = 0.8 ± 1.3 MeV, </a:t>
            </a:r>
            <a:r>
              <a:rPr lang="el-GR" sz="1400" dirty="0"/>
              <a:t>Γ &lt; 2.6 </a:t>
            </a:r>
            <a:r>
              <a:rPr lang="en-GB" sz="1400" dirty="0"/>
              <a:t>MeV </a:t>
            </a:r>
          </a:p>
        </p:txBody>
      </p:sp>
      <p:sp>
        <p:nvSpPr>
          <p:cNvPr id="20" name="TextBox 19">
            <a:extLst>
              <a:ext uri="{FF2B5EF4-FFF2-40B4-BE49-F238E27FC236}">
                <a16:creationId xmlns:a16="http://schemas.microsoft.com/office/drawing/2014/main" id="{D59C58F2-1AD5-459F-E169-1ECD7B1B69BA}"/>
              </a:ext>
            </a:extLst>
          </p:cNvPr>
          <p:cNvSpPr txBox="1"/>
          <p:nvPr/>
        </p:nvSpPr>
        <p:spPr>
          <a:xfrm>
            <a:off x="3437008" y="4618563"/>
            <a:ext cx="1661286" cy="338554"/>
          </a:xfrm>
          <a:prstGeom prst="rect">
            <a:avLst/>
          </a:prstGeom>
          <a:solidFill>
            <a:schemeClr val="bg2">
              <a:lumMod val="20000"/>
              <a:lumOff val="80000"/>
            </a:schemeClr>
          </a:solidFill>
          <a:effectLst/>
        </p:spPr>
        <p:txBody>
          <a:bodyPr wrap="square">
            <a:spAutoFit/>
          </a:bodyPr>
          <a:lstStyle/>
          <a:p>
            <a:pPr algn="ctr"/>
            <a:r>
              <a:rPr lang="en-GB" baseline="30000" dirty="0"/>
              <a:t>4</a:t>
            </a:r>
            <a:r>
              <a:rPr lang="en-GB" dirty="0"/>
              <a:t>H</a:t>
            </a:r>
            <a:r>
              <a:rPr lang="en-GB" dirty="0">
                <a:effectLst/>
              </a:rPr>
              <a:t>e (</a:t>
            </a:r>
            <a:r>
              <a:rPr lang="en-GB" baseline="30000" dirty="0"/>
              <a:t>8</a:t>
            </a:r>
            <a:r>
              <a:rPr lang="en-GB" dirty="0"/>
              <a:t>He</a:t>
            </a:r>
            <a:r>
              <a:rPr lang="en-GB" dirty="0">
                <a:effectLst/>
              </a:rPr>
              <a:t>, </a:t>
            </a:r>
            <a:r>
              <a:rPr lang="en-GB" baseline="30000" dirty="0"/>
              <a:t>8</a:t>
            </a:r>
            <a:r>
              <a:rPr lang="en-GB" dirty="0"/>
              <a:t>Be</a:t>
            </a:r>
            <a:r>
              <a:rPr lang="en-GB" dirty="0">
                <a:effectLst/>
              </a:rPr>
              <a:t>) </a:t>
            </a:r>
            <a:r>
              <a:rPr lang="en-GB" baseline="30000" dirty="0">
                <a:effectLst/>
              </a:rPr>
              <a:t>4</a:t>
            </a:r>
            <a:r>
              <a:rPr lang="en-GB" dirty="0">
                <a:effectLst/>
              </a:rPr>
              <a:t>n </a:t>
            </a:r>
            <a:endParaRPr lang="en-GB" dirty="0"/>
          </a:p>
        </p:txBody>
      </p:sp>
      <p:sp>
        <p:nvSpPr>
          <p:cNvPr id="22" name="TextBox 21">
            <a:extLst>
              <a:ext uri="{FF2B5EF4-FFF2-40B4-BE49-F238E27FC236}">
                <a16:creationId xmlns:a16="http://schemas.microsoft.com/office/drawing/2014/main" id="{5391020B-BA4C-BBAF-6496-E4C03AFDB153}"/>
              </a:ext>
            </a:extLst>
          </p:cNvPr>
          <p:cNvSpPr txBox="1"/>
          <p:nvPr/>
        </p:nvSpPr>
        <p:spPr>
          <a:xfrm>
            <a:off x="594887" y="4625371"/>
            <a:ext cx="2412014" cy="307777"/>
          </a:xfrm>
          <a:prstGeom prst="rect">
            <a:avLst/>
          </a:prstGeom>
          <a:noFill/>
          <a:ln>
            <a:solidFill>
              <a:schemeClr val="tx1"/>
            </a:solidFill>
          </a:ln>
        </p:spPr>
        <p:txBody>
          <a:bodyPr wrap="square">
            <a:spAutoFit/>
          </a:bodyPr>
          <a:lstStyle/>
          <a:p>
            <a:r>
              <a:rPr lang="en-US" sz="1400" dirty="0"/>
              <a:t>RIKEN – SHARAQ/RIBF – 2016</a:t>
            </a:r>
          </a:p>
        </p:txBody>
      </p:sp>
      <p:sp>
        <p:nvSpPr>
          <p:cNvPr id="23" name="TextBox 22">
            <a:extLst>
              <a:ext uri="{FF2B5EF4-FFF2-40B4-BE49-F238E27FC236}">
                <a16:creationId xmlns:a16="http://schemas.microsoft.com/office/drawing/2014/main" id="{D04F1B87-B541-F75E-CDD2-8642C35D424D}"/>
              </a:ext>
            </a:extLst>
          </p:cNvPr>
          <p:cNvSpPr txBox="1"/>
          <p:nvPr/>
        </p:nvSpPr>
        <p:spPr>
          <a:xfrm>
            <a:off x="395407" y="5058200"/>
            <a:ext cx="2720750" cy="261610"/>
          </a:xfrm>
          <a:prstGeom prst="rect">
            <a:avLst/>
          </a:prstGeom>
          <a:noFill/>
        </p:spPr>
        <p:txBody>
          <a:bodyPr wrap="square">
            <a:spAutoFit/>
          </a:bodyPr>
          <a:lstStyle/>
          <a:p>
            <a:pPr algn="ctr"/>
            <a:r>
              <a:rPr lang="en-GB" sz="1100" dirty="0">
                <a:solidFill>
                  <a:schemeClr val="accent1"/>
                </a:solidFill>
                <a:effectLst/>
                <a:latin typeface="+mj-lt"/>
              </a:rPr>
              <a:t>K. </a:t>
            </a:r>
            <a:r>
              <a:rPr lang="en-GB" sz="1100" dirty="0" err="1">
                <a:solidFill>
                  <a:schemeClr val="accent1"/>
                </a:solidFill>
                <a:effectLst/>
                <a:latin typeface="+mj-lt"/>
              </a:rPr>
              <a:t>Kisamori</a:t>
            </a:r>
            <a:r>
              <a:rPr lang="en-GB" sz="1100" dirty="0">
                <a:solidFill>
                  <a:schemeClr val="accent1"/>
                </a:solidFill>
                <a:effectLst/>
                <a:latin typeface="+mj-lt"/>
              </a:rPr>
              <a:t> et al., PRL 116, 052501 (2016) </a:t>
            </a:r>
            <a:endParaRPr lang="en-GB" sz="1100" dirty="0">
              <a:solidFill>
                <a:schemeClr val="accent1"/>
              </a:solidFill>
              <a:latin typeface="+mj-lt"/>
            </a:endParaRPr>
          </a:p>
        </p:txBody>
      </p:sp>
      <p:sp>
        <p:nvSpPr>
          <p:cNvPr id="24" name="Rounded Rectangle 23">
            <a:extLst>
              <a:ext uri="{FF2B5EF4-FFF2-40B4-BE49-F238E27FC236}">
                <a16:creationId xmlns:a16="http://schemas.microsoft.com/office/drawing/2014/main" id="{9AFEB800-7CA3-395E-D903-131E06DF7484}"/>
              </a:ext>
            </a:extLst>
          </p:cNvPr>
          <p:cNvSpPr/>
          <p:nvPr/>
        </p:nvSpPr>
        <p:spPr>
          <a:xfrm>
            <a:off x="4797288" y="1197287"/>
            <a:ext cx="4296108" cy="339942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5C23BBA-F887-8FBB-8063-1D8C3361B290}"/>
              </a:ext>
            </a:extLst>
          </p:cNvPr>
          <p:cNvSpPr txBox="1"/>
          <p:nvPr/>
        </p:nvSpPr>
        <p:spPr>
          <a:xfrm>
            <a:off x="5232797" y="1558843"/>
            <a:ext cx="1232452" cy="338554"/>
          </a:xfrm>
          <a:prstGeom prst="rect">
            <a:avLst/>
          </a:prstGeom>
          <a:noFill/>
          <a:ln>
            <a:solidFill>
              <a:schemeClr val="tx1"/>
            </a:solidFill>
          </a:ln>
        </p:spPr>
        <p:txBody>
          <a:bodyPr wrap="square">
            <a:spAutoFit/>
          </a:bodyPr>
          <a:lstStyle/>
          <a:p>
            <a:r>
              <a:rPr lang="en-US" dirty="0"/>
              <a:t>TUM – 2022</a:t>
            </a:r>
          </a:p>
        </p:txBody>
      </p:sp>
      <p:pic>
        <p:nvPicPr>
          <p:cNvPr id="28" name="Picture 27">
            <a:extLst>
              <a:ext uri="{FF2B5EF4-FFF2-40B4-BE49-F238E27FC236}">
                <a16:creationId xmlns:a16="http://schemas.microsoft.com/office/drawing/2014/main" id="{0BACDD4D-6C74-5DC5-0EF4-271B9D032E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59324" y="1995846"/>
            <a:ext cx="2156714" cy="1810517"/>
          </a:xfrm>
          <a:prstGeom prst="rect">
            <a:avLst/>
          </a:prstGeom>
        </p:spPr>
      </p:pic>
      <p:pic>
        <p:nvPicPr>
          <p:cNvPr id="29" name="Picture 28">
            <a:extLst>
              <a:ext uri="{FF2B5EF4-FFF2-40B4-BE49-F238E27FC236}">
                <a16:creationId xmlns:a16="http://schemas.microsoft.com/office/drawing/2014/main" id="{E593C5CF-6293-A57C-2FF3-3CD32A928C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56191" y="2097938"/>
            <a:ext cx="1980601" cy="1648399"/>
          </a:xfrm>
          <a:prstGeom prst="rect">
            <a:avLst/>
          </a:prstGeom>
        </p:spPr>
      </p:pic>
      <p:sp>
        <p:nvSpPr>
          <p:cNvPr id="30" name="TextBox 29">
            <a:extLst>
              <a:ext uri="{FF2B5EF4-FFF2-40B4-BE49-F238E27FC236}">
                <a16:creationId xmlns:a16="http://schemas.microsoft.com/office/drawing/2014/main" id="{542E4FAE-888E-BC68-05CA-489261719A78}"/>
              </a:ext>
            </a:extLst>
          </p:cNvPr>
          <p:cNvSpPr txBox="1"/>
          <p:nvPr/>
        </p:nvSpPr>
        <p:spPr>
          <a:xfrm>
            <a:off x="5444454" y="4633952"/>
            <a:ext cx="2934379" cy="307777"/>
          </a:xfrm>
          <a:prstGeom prst="rect">
            <a:avLst/>
          </a:prstGeom>
          <a:noFill/>
        </p:spPr>
        <p:txBody>
          <a:bodyPr wrap="square">
            <a:spAutoFit/>
          </a:bodyPr>
          <a:lstStyle/>
          <a:p>
            <a:pPr algn="ctr"/>
            <a:r>
              <a:rPr lang="en-GB" sz="1400" dirty="0">
                <a:effectLst/>
              </a:rPr>
              <a:t>Double charge exchange reaction</a:t>
            </a:r>
            <a:endParaRPr lang="en-GB" sz="1400" dirty="0"/>
          </a:p>
        </p:txBody>
      </p:sp>
      <p:sp>
        <p:nvSpPr>
          <p:cNvPr id="31" name="TextBox 30">
            <a:extLst>
              <a:ext uri="{FF2B5EF4-FFF2-40B4-BE49-F238E27FC236}">
                <a16:creationId xmlns:a16="http://schemas.microsoft.com/office/drawing/2014/main" id="{DC57051E-53FB-9D92-4F54-C2355FE7DA39}"/>
              </a:ext>
            </a:extLst>
          </p:cNvPr>
          <p:cNvSpPr txBox="1"/>
          <p:nvPr/>
        </p:nvSpPr>
        <p:spPr>
          <a:xfrm>
            <a:off x="6009861" y="1389566"/>
            <a:ext cx="3034746" cy="338554"/>
          </a:xfrm>
          <a:prstGeom prst="rect">
            <a:avLst/>
          </a:prstGeom>
          <a:noFill/>
        </p:spPr>
        <p:txBody>
          <a:bodyPr wrap="square">
            <a:spAutoFit/>
          </a:bodyPr>
          <a:lstStyle/>
          <a:p>
            <a:pPr algn="ctr"/>
            <a:r>
              <a:rPr lang="en-GB" dirty="0"/>
              <a:t>Multi-nucleon transfer</a:t>
            </a:r>
          </a:p>
        </p:txBody>
      </p:sp>
      <p:sp>
        <p:nvSpPr>
          <p:cNvPr id="32" name="TextBox 31">
            <a:extLst>
              <a:ext uri="{FF2B5EF4-FFF2-40B4-BE49-F238E27FC236}">
                <a16:creationId xmlns:a16="http://schemas.microsoft.com/office/drawing/2014/main" id="{BA660574-7A3D-849F-5CA3-7A3AF35E3E45}"/>
              </a:ext>
            </a:extLst>
          </p:cNvPr>
          <p:cNvSpPr txBox="1"/>
          <p:nvPr/>
        </p:nvSpPr>
        <p:spPr>
          <a:xfrm>
            <a:off x="5133407" y="1214292"/>
            <a:ext cx="3462872" cy="261610"/>
          </a:xfrm>
          <a:prstGeom prst="rect">
            <a:avLst/>
          </a:prstGeom>
          <a:noFill/>
        </p:spPr>
        <p:txBody>
          <a:bodyPr wrap="square">
            <a:spAutoFit/>
          </a:bodyPr>
          <a:lstStyle/>
          <a:p>
            <a:pPr algn="ctr"/>
            <a:r>
              <a:rPr lang="en-GB" sz="1100" dirty="0">
                <a:solidFill>
                  <a:schemeClr val="accent1"/>
                </a:solidFill>
              </a:rPr>
              <a:t>Thomas </a:t>
            </a:r>
            <a:r>
              <a:rPr lang="en-GB" sz="1100" dirty="0" err="1">
                <a:solidFill>
                  <a:schemeClr val="accent1"/>
                </a:solidFill>
              </a:rPr>
              <a:t>Faestermann</a:t>
            </a:r>
            <a:r>
              <a:rPr lang="en-GB" sz="1100" dirty="0">
                <a:solidFill>
                  <a:schemeClr val="accent1"/>
                </a:solidFill>
              </a:rPr>
              <a:t> </a:t>
            </a:r>
            <a:r>
              <a:rPr lang="en-GB" sz="1100" dirty="0">
                <a:solidFill>
                  <a:schemeClr val="accent1"/>
                </a:solidFill>
                <a:effectLst/>
              </a:rPr>
              <a:t>et al., </a:t>
            </a:r>
            <a:r>
              <a:rPr lang="en-GB" sz="1100" dirty="0">
                <a:solidFill>
                  <a:schemeClr val="accent1"/>
                </a:solidFill>
              </a:rPr>
              <a:t>PLB 824 (2022) 136799 </a:t>
            </a:r>
          </a:p>
        </p:txBody>
      </p:sp>
      <p:sp>
        <p:nvSpPr>
          <p:cNvPr id="33" name="TextBox 32">
            <a:extLst>
              <a:ext uri="{FF2B5EF4-FFF2-40B4-BE49-F238E27FC236}">
                <a16:creationId xmlns:a16="http://schemas.microsoft.com/office/drawing/2014/main" id="{1BC87422-8353-09E5-98D1-BAD460A91F8A}"/>
              </a:ext>
            </a:extLst>
          </p:cNvPr>
          <p:cNvSpPr txBox="1"/>
          <p:nvPr/>
        </p:nvSpPr>
        <p:spPr>
          <a:xfrm>
            <a:off x="4429756" y="3723952"/>
            <a:ext cx="4870174" cy="738664"/>
          </a:xfrm>
          <a:prstGeom prst="rect">
            <a:avLst/>
          </a:prstGeom>
          <a:noFill/>
        </p:spPr>
        <p:txBody>
          <a:bodyPr wrap="square">
            <a:spAutoFit/>
          </a:bodyPr>
          <a:lstStyle/>
          <a:p>
            <a:pPr marL="694081" lvl="1" indent="-285750">
              <a:buFont typeface="Wingdings" pitchFamily="2" charset="2"/>
              <a:buChar char="Ø"/>
            </a:pPr>
            <a:r>
              <a:rPr lang="en-GB" sz="1400" dirty="0"/>
              <a:t>4n resonance E(4n) = 2.93 MeV, </a:t>
            </a:r>
            <a:r>
              <a:rPr lang="el-GR" sz="1400" dirty="0"/>
              <a:t>Γ</a:t>
            </a:r>
            <a:r>
              <a:rPr lang="en-GB" sz="1400" dirty="0"/>
              <a:t> &lt; 0.24 MeV </a:t>
            </a:r>
          </a:p>
          <a:p>
            <a:pPr lvl="1"/>
            <a:r>
              <a:rPr lang="en-GB" sz="1400" dirty="0"/>
              <a:t>				or</a:t>
            </a:r>
          </a:p>
          <a:p>
            <a:pPr marL="694081" lvl="1" indent="-285750">
              <a:buFont typeface="Wingdings" pitchFamily="2" charset="2"/>
              <a:buChar char="Ø"/>
            </a:pPr>
            <a:r>
              <a:rPr lang="en-GB" sz="1400" dirty="0"/>
              <a:t>4n bound by 0.42(16) MeV &amp; </a:t>
            </a:r>
            <a:r>
              <a:rPr lang="en-GB" sz="1400" baseline="30000" dirty="0"/>
              <a:t>10</a:t>
            </a:r>
            <a:r>
              <a:rPr lang="en-GB" sz="1400" dirty="0"/>
              <a:t>C in 1</a:t>
            </a:r>
            <a:r>
              <a:rPr lang="en-GB" sz="1400" baseline="30000" dirty="0"/>
              <a:t>st</a:t>
            </a:r>
            <a:r>
              <a:rPr lang="en-GB" sz="1400" dirty="0"/>
              <a:t> excited state</a:t>
            </a:r>
          </a:p>
        </p:txBody>
      </p:sp>
      <p:sp>
        <p:nvSpPr>
          <p:cNvPr id="27" name="TextBox 26">
            <a:extLst>
              <a:ext uri="{FF2B5EF4-FFF2-40B4-BE49-F238E27FC236}">
                <a16:creationId xmlns:a16="http://schemas.microsoft.com/office/drawing/2014/main" id="{F811BB05-FDD8-BE99-565A-E15E7D7BCD80}"/>
              </a:ext>
            </a:extLst>
          </p:cNvPr>
          <p:cNvSpPr txBox="1"/>
          <p:nvPr/>
        </p:nvSpPr>
        <p:spPr>
          <a:xfrm>
            <a:off x="6707986" y="1711109"/>
            <a:ext cx="1565954" cy="338554"/>
          </a:xfrm>
          <a:prstGeom prst="rect">
            <a:avLst/>
          </a:prstGeom>
          <a:solidFill>
            <a:schemeClr val="bg2">
              <a:lumMod val="20000"/>
              <a:lumOff val="80000"/>
            </a:schemeClr>
          </a:solidFill>
          <a:effectLst/>
        </p:spPr>
        <p:txBody>
          <a:bodyPr wrap="square">
            <a:spAutoFit/>
          </a:bodyPr>
          <a:lstStyle/>
          <a:p>
            <a:pPr algn="ctr"/>
            <a:r>
              <a:rPr lang="en-GB" baseline="30000" dirty="0"/>
              <a:t>7</a:t>
            </a:r>
            <a:r>
              <a:rPr lang="en-GB" dirty="0"/>
              <a:t>Li(</a:t>
            </a:r>
            <a:r>
              <a:rPr lang="en-GB" baseline="30000" dirty="0"/>
              <a:t>7</a:t>
            </a:r>
            <a:r>
              <a:rPr lang="en-GB" dirty="0"/>
              <a:t>Li,</a:t>
            </a:r>
            <a:r>
              <a:rPr lang="en-GB" baseline="30000" dirty="0"/>
              <a:t>10</a:t>
            </a:r>
            <a:r>
              <a:rPr lang="en-GB" dirty="0"/>
              <a:t>C) </a:t>
            </a:r>
            <a:r>
              <a:rPr lang="en-GB" baseline="30000" dirty="0"/>
              <a:t>4</a:t>
            </a:r>
            <a:r>
              <a:rPr lang="en-GB" dirty="0"/>
              <a:t>n</a:t>
            </a:r>
          </a:p>
        </p:txBody>
      </p:sp>
      <p:sp>
        <p:nvSpPr>
          <p:cNvPr id="35" name="TextBox 34">
            <a:extLst>
              <a:ext uri="{FF2B5EF4-FFF2-40B4-BE49-F238E27FC236}">
                <a16:creationId xmlns:a16="http://schemas.microsoft.com/office/drawing/2014/main" id="{E2F2FDF8-11B0-0F99-0485-414EEB3831E2}"/>
              </a:ext>
            </a:extLst>
          </p:cNvPr>
          <p:cNvSpPr txBox="1"/>
          <p:nvPr/>
        </p:nvSpPr>
        <p:spPr>
          <a:xfrm>
            <a:off x="6095690" y="6436123"/>
            <a:ext cx="2825221" cy="276999"/>
          </a:xfrm>
          <a:prstGeom prst="rect">
            <a:avLst/>
          </a:prstGeom>
          <a:noFill/>
        </p:spPr>
        <p:txBody>
          <a:bodyPr wrap="square">
            <a:spAutoFit/>
          </a:bodyPr>
          <a:lstStyle/>
          <a:p>
            <a:pPr algn="ctr"/>
            <a:r>
              <a:rPr lang="en-GB" sz="1200" dirty="0">
                <a:solidFill>
                  <a:schemeClr val="accent1"/>
                </a:solidFill>
                <a:effectLst/>
                <a:latin typeface="+mj-lt"/>
              </a:rPr>
              <a:t>K. </a:t>
            </a:r>
            <a:r>
              <a:rPr lang="en-GB" sz="1200" dirty="0" err="1">
                <a:solidFill>
                  <a:schemeClr val="accent1"/>
                </a:solidFill>
                <a:effectLst/>
                <a:latin typeface="+mj-lt"/>
              </a:rPr>
              <a:t>Kisamori</a:t>
            </a:r>
            <a:r>
              <a:rPr lang="en-GB" sz="1200" dirty="0">
                <a:solidFill>
                  <a:schemeClr val="accent1"/>
                </a:solidFill>
                <a:effectLst/>
                <a:latin typeface="+mj-lt"/>
              </a:rPr>
              <a:t> et al., PRL 116, 052501 (2016) </a:t>
            </a:r>
            <a:endParaRPr lang="en-GB" sz="1200" dirty="0">
              <a:solidFill>
                <a:schemeClr val="accent1"/>
              </a:solidFill>
              <a:latin typeface="+mj-lt"/>
            </a:endParaRPr>
          </a:p>
        </p:txBody>
      </p:sp>
    </p:spTree>
    <p:extLst>
      <p:ext uri="{BB962C8B-B14F-4D97-AF65-F5344CB8AC3E}">
        <p14:creationId xmlns:p14="http://schemas.microsoft.com/office/powerpoint/2010/main" val="3345001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193910-CF0D-8FF3-EEB7-12D4E5D35025}"/>
              </a:ext>
            </a:extLst>
          </p:cNvPr>
          <p:cNvPicPr>
            <a:picLocks noChangeAspect="1"/>
          </p:cNvPicPr>
          <p:nvPr/>
        </p:nvPicPr>
        <p:blipFill>
          <a:blip r:embed="rId2"/>
          <a:stretch>
            <a:fillRect/>
          </a:stretch>
        </p:blipFill>
        <p:spPr>
          <a:xfrm>
            <a:off x="3222796" y="4488552"/>
            <a:ext cx="5934456" cy="1273888"/>
          </a:xfrm>
          <a:prstGeom prst="rect">
            <a:avLst/>
          </a:prstGeom>
        </p:spPr>
      </p:pic>
      <p:sp>
        <p:nvSpPr>
          <p:cNvPr id="4" name="TextBox 3">
            <a:extLst>
              <a:ext uri="{FF2B5EF4-FFF2-40B4-BE49-F238E27FC236}">
                <a16:creationId xmlns:a16="http://schemas.microsoft.com/office/drawing/2014/main" id="{452EE980-72EF-8F94-573A-28A98B564161}"/>
              </a:ext>
            </a:extLst>
          </p:cNvPr>
          <p:cNvSpPr txBox="1"/>
          <p:nvPr/>
        </p:nvSpPr>
        <p:spPr>
          <a:xfrm>
            <a:off x="3904024" y="5849862"/>
            <a:ext cx="4572000" cy="584775"/>
          </a:xfrm>
          <a:prstGeom prst="rect">
            <a:avLst/>
          </a:prstGeom>
          <a:noFill/>
        </p:spPr>
        <p:txBody>
          <a:bodyPr wrap="square">
            <a:spAutoFit/>
          </a:bodyPr>
          <a:lstStyle/>
          <a:p>
            <a:r>
              <a:rPr lang="en-GB" i="1" dirty="0">
                <a:solidFill>
                  <a:srgbClr val="00B0F0"/>
                </a:solidFill>
                <a:effectLst/>
              </a:rPr>
              <a:t>Here again, we</a:t>
            </a:r>
            <a:r>
              <a:rPr lang="en-GB" dirty="0">
                <a:solidFill>
                  <a:srgbClr val="00B0F0"/>
                </a:solidFill>
              </a:rPr>
              <a:t> </a:t>
            </a:r>
            <a:r>
              <a:rPr lang="en-GB" i="1" dirty="0">
                <a:solidFill>
                  <a:srgbClr val="00B0F0"/>
                </a:solidFill>
                <a:effectLst/>
              </a:rPr>
              <a:t>find that there is neither a bound nor a resonant</a:t>
            </a:r>
            <a:r>
              <a:rPr lang="en-GB" dirty="0">
                <a:solidFill>
                  <a:srgbClr val="00B0F0"/>
                </a:solidFill>
              </a:rPr>
              <a:t> </a:t>
            </a:r>
            <a:r>
              <a:rPr lang="en-GB" i="1" dirty="0">
                <a:solidFill>
                  <a:srgbClr val="00B0F0"/>
                </a:solidFill>
                <a:effectLst/>
              </a:rPr>
              <a:t>4n system.</a:t>
            </a:r>
            <a:endParaRPr lang="en-GB" dirty="0">
              <a:solidFill>
                <a:srgbClr val="00B0F0"/>
              </a:solidFill>
              <a:effectLst/>
            </a:endParaRPr>
          </a:p>
        </p:txBody>
      </p:sp>
      <p:pic>
        <p:nvPicPr>
          <p:cNvPr id="5" name="Picture 4">
            <a:extLst>
              <a:ext uri="{FF2B5EF4-FFF2-40B4-BE49-F238E27FC236}">
                <a16:creationId xmlns:a16="http://schemas.microsoft.com/office/drawing/2014/main" id="{890F3549-E6A5-C4E5-85C1-D0B4218C57B5}"/>
              </a:ext>
            </a:extLst>
          </p:cNvPr>
          <p:cNvPicPr>
            <a:picLocks noChangeAspect="1"/>
          </p:cNvPicPr>
          <p:nvPr/>
        </p:nvPicPr>
        <p:blipFill>
          <a:blip r:embed="rId3"/>
          <a:stretch>
            <a:fillRect/>
          </a:stretch>
        </p:blipFill>
        <p:spPr>
          <a:xfrm>
            <a:off x="476681" y="1895358"/>
            <a:ext cx="3532632" cy="2053342"/>
          </a:xfrm>
          <a:prstGeom prst="rect">
            <a:avLst/>
          </a:prstGeom>
        </p:spPr>
      </p:pic>
      <p:sp>
        <p:nvSpPr>
          <p:cNvPr id="8" name="TextBox 7">
            <a:extLst>
              <a:ext uri="{FF2B5EF4-FFF2-40B4-BE49-F238E27FC236}">
                <a16:creationId xmlns:a16="http://schemas.microsoft.com/office/drawing/2014/main" id="{C385F0E8-3312-B9B7-6704-75FBE215CA09}"/>
              </a:ext>
            </a:extLst>
          </p:cNvPr>
          <p:cNvSpPr txBox="1"/>
          <p:nvPr/>
        </p:nvSpPr>
        <p:spPr>
          <a:xfrm>
            <a:off x="566597" y="3948700"/>
            <a:ext cx="3826764" cy="584775"/>
          </a:xfrm>
          <a:prstGeom prst="rect">
            <a:avLst/>
          </a:prstGeom>
          <a:noFill/>
        </p:spPr>
        <p:txBody>
          <a:bodyPr wrap="square">
            <a:spAutoFit/>
          </a:bodyPr>
          <a:lstStyle/>
          <a:p>
            <a:r>
              <a:rPr lang="en-GB" i="1" dirty="0">
                <a:solidFill>
                  <a:srgbClr val="00B0F0"/>
                </a:solidFill>
              </a:rPr>
              <a:t>We conclude that a neutron gas is not bound at any density….</a:t>
            </a:r>
            <a:endParaRPr lang="en-US" i="1" dirty="0">
              <a:solidFill>
                <a:srgbClr val="00B0F0"/>
              </a:solidFill>
            </a:endParaRPr>
          </a:p>
        </p:txBody>
      </p:sp>
      <p:sp>
        <p:nvSpPr>
          <p:cNvPr id="3" name="Title 1">
            <a:extLst>
              <a:ext uri="{FF2B5EF4-FFF2-40B4-BE49-F238E27FC236}">
                <a16:creationId xmlns:a16="http://schemas.microsoft.com/office/drawing/2014/main" id="{13D32534-9F5C-A4CE-EFBE-6A15C36640F0}"/>
              </a:ext>
            </a:extLst>
          </p:cNvPr>
          <p:cNvSpPr>
            <a:spLocks noGrp="1"/>
          </p:cNvSpPr>
          <p:nvPr>
            <p:ph type="ctrTitle"/>
          </p:nvPr>
        </p:nvSpPr>
        <p:spPr>
          <a:xfrm>
            <a:off x="293076" y="296629"/>
            <a:ext cx="6736373" cy="770913"/>
          </a:xfrm>
        </p:spPr>
        <p:txBody>
          <a:bodyPr>
            <a:normAutofit/>
          </a:bodyPr>
          <a:lstStyle/>
          <a:p>
            <a:r>
              <a:rPr lang="en-US" sz="3200" dirty="0"/>
              <a:t>A 60-year quest</a:t>
            </a:r>
          </a:p>
        </p:txBody>
      </p:sp>
      <p:sp>
        <p:nvSpPr>
          <p:cNvPr id="6" name="Subtitle 2">
            <a:extLst>
              <a:ext uri="{FF2B5EF4-FFF2-40B4-BE49-F238E27FC236}">
                <a16:creationId xmlns:a16="http://schemas.microsoft.com/office/drawing/2014/main" id="{9E1FC2AE-B3B2-D62F-7E11-F76E4BFF28FE}"/>
              </a:ext>
            </a:extLst>
          </p:cNvPr>
          <p:cNvSpPr txBox="1">
            <a:spLocks/>
          </p:cNvSpPr>
          <p:nvPr/>
        </p:nvSpPr>
        <p:spPr>
          <a:xfrm>
            <a:off x="293076" y="1067542"/>
            <a:ext cx="5947086" cy="545868"/>
          </a:xfrm>
          <a:prstGeom prst="rect">
            <a:avLst/>
          </a:prstGeom>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dirty="0"/>
              <a:t>Theoretical calculations</a:t>
            </a:r>
          </a:p>
        </p:txBody>
      </p:sp>
      <p:pic>
        <p:nvPicPr>
          <p:cNvPr id="12" name="Picture 11">
            <a:extLst>
              <a:ext uri="{FF2B5EF4-FFF2-40B4-BE49-F238E27FC236}">
                <a16:creationId xmlns:a16="http://schemas.microsoft.com/office/drawing/2014/main" id="{982B7E95-1ADB-F1BD-91F4-6ABF1A815AD6}"/>
              </a:ext>
            </a:extLst>
          </p:cNvPr>
          <p:cNvPicPr>
            <a:picLocks noChangeAspect="1"/>
          </p:cNvPicPr>
          <p:nvPr/>
        </p:nvPicPr>
        <p:blipFill>
          <a:blip r:embed="rId4"/>
          <a:stretch>
            <a:fillRect/>
          </a:stretch>
        </p:blipFill>
        <p:spPr>
          <a:xfrm rot="1971128">
            <a:off x="4544794" y="1672949"/>
            <a:ext cx="4623728" cy="1262825"/>
          </a:xfrm>
          <a:prstGeom prst="rect">
            <a:avLst/>
          </a:prstGeom>
        </p:spPr>
      </p:pic>
      <p:sp>
        <p:nvSpPr>
          <p:cNvPr id="13" name="TextBox 12">
            <a:extLst>
              <a:ext uri="{FF2B5EF4-FFF2-40B4-BE49-F238E27FC236}">
                <a16:creationId xmlns:a16="http://schemas.microsoft.com/office/drawing/2014/main" id="{9BDE8B09-1A8D-6DE5-9CAB-D71D9E21EA5B}"/>
              </a:ext>
            </a:extLst>
          </p:cNvPr>
          <p:cNvSpPr txBox="1"/>
          <p:nvPr/>
        </p:nvSpPr>
        <p:spPr>
          <a:xfrm rot="1974972">
            <a:off x="6026312" y="2753958"/>
            <a:ext cx="726481" cy="338554"/>
          </a:xfrm>
          <a:prstGeom prst="rect">
            <a:avLst/>
          </a:prstGeom>
          <a:noFill/>
        </p:spPr>
        <p:txBody>
          <a:bodyPr wrap="none" rtlCol="0">
            <a:spAutoFit/>
          </a:bodyPr>
          <a:lstStyle/>
          <a:p>
            <a:r>
              <a:rPr lang="en-US" dirty="0"/>
              <a:t>(1965)</a:t>
            </a:r>
          </a:p>
        </p:txBody>
      </p:sp>
    </p:spTree>
    <p:extLst>
      <p:ext uri="{BB962C8B-B14F-4D97-AF65-F5344CB8AC3E}">
        <p14:creationId xmlns:p14="http://schemas.microsoft.com/office/powerpoint/2010/main" val="1035555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F0996-8DB9-2841-A5D1-F772C3D6AD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98" y="2815732"/>
            <a:ext cx="4355698" cy="3428779"/>
          </a:xfrm>
          <a:prstGeom prst="rect">
            <a:avLst/>
          </a:prstGeom>
        </p:spPr>
      </p:pic>
      <p:pic>
        <p:nvPicPr>
          <p:cNvPr id="4" name="Picture 3">
            <a:extLst>
              <a:ext uri="{FF2B5EF4-FFF2-40B4-BE49-F238E27FC236}">
                <a16:creationId xmlns:a16="http://schemas.microsoft.com/office/drawing/2014/main" id="{D5916A45-A61A-A345-8E54-74620CCE04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5297" y="1830093"/>
            <a:ext cx="8035090" cy="893040"/>
          </a:xfrm>
          <a:prstGeom prst="rect">
            <a:avLst/>
          </a:prstGeom>
        </p:spPr>
      </p:pic>
      <p:sp>
        <p:nvSpPr>
          <p:cNvPr id="6" name="TextBox 5">
            <a:extLst>
              <a:ext uri="{FF2B5EF4-FFF2-40B4-BE49-F238E27FC236}">
                <a16:creationId xmlns:a16="http://schemas.microsoft.com/office/drawing/2014/main" id="{925D9F19-B11C-8D43-8B01-54C2BC57AA81}"/>
              </a:ext>
            </a:extLst>
          </p:cNvPr>
          <p:cNvSpPr txBox="1"/>
          <p:nvPr/>
        </p:nvSpPr>
        <p:spPr>
          <a:xfrm>
            <a:off x="4521588" y="3364024"/>
            <a:ext cx="4572000" cy="3046988"/>
          </a:xfrm>
          <a:prstGeom prst="rect">
            <a:avLst/>
          </a:prstGeom>
          <a:noFill/>
        </p:spPr>
        <p:txBody>
          <a:bodyPr wrap="square">
            <a:spAutoFit/>
          </a:bodyPr>
          <a:lstStyle/>
          <a:p>
            <a:r>
              <a:rPr lang="en-GB" b="1" dirty="0">
                <a:latin typeface="Calibri" panose="020F0502020204030204" pitchFamily="34" charset="0"/>
                <a:cs typeface="Calibri" panose="020F0502020204030204" pitchFamily="34" charset="0"/>
              </a:rPr>
              <a:t>Regarding a bound </a:t>
            </a:r>
            <a:r>
              <a:rPr lang="en-GB" b="1" baseline="30000" dirty="0">
                <a:latin typeface="Calibri" panose="020F0502020204030204" pitchFamily="34" charset="0"/>
                <a:cs typeface="Calibri" panose="020F0502020204030204" pitchFamily="34" charset="0"/>
              </a:rPr>
              <a:t>4</a:t>
            </a:r>
            <a:r>
              <a:rPr lang="en-GB" b="1" dirty="0">
                <a:latin typeface="Calibri" panose="020F0502020204030204" pitchFamily="34" charset="0"/>
                <a:cs typeface="Calibri" panose="020F0502020204030204" pitchFamily="34" charset="0"/>
              </a:rPr>
              <a:t>n:</a:t>
            </a:r>
          </a:p>
          <a:p>
            <a:r>
              <a:rPr lang="en-GB" dirty="0">
                <a:latin typeface="Calibri" panose="020F0502020204030204" pitchFamily="34" charset="0"/>
                <a:cs typeface="Calibri" panose="020F0502020204030204" pitchFamily="34" charset="0"/>
              </a:rPr>
              <a:t>“… our current very successful understanding of nuclear forces would have to be severely modified in ways that, at least to me, are not at all obvious.”</a:t>
            </a:r>
            <a:endParaRPr lang="en-GB" sz="1600" dirty="0">
              <a:effectLst/>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Regarding a </a:t>
            </a:r>
            <a:r>
              <a:rPr lang="en-GB" b="1" baseline="30000" dirty="0">
                <a:latin typeface="Calibri" panose="020F0502020204030204" pitchFamily="34" charset="0"/>
                <a:cs typeface="Calibri" panose="020F0502020204030204" pitchFamily="34" charset="0"/>
              </a:rPr>
              <a:t>4</a:t>
            </a:r>
            <a:r>
              <a:rPr lang="en-GB" b="1" dirty="0">
                <a:latin typeface="Calibri" panose="020F0502020204030204" pitchFamily="34" charset="0"/>
                <a:cs typeface="Calibri" panose="020F0502020204030204" pitchFamily="34" charset="0"/>
              </a:rPr>
              <a:t>n resonance state:</a:t>
            </a:r>
            <a:endParaRPr lang="en-GB" sz="1600" dirty="0">
              <a:effectLst/>
              <a:latin typeface="Calibri" panose="020F0502020204030204" pitchFamily="34" charset="0"/>
              <a:cs typeface="Calibri" panose="020F0502020204030204" pitchFamily="34" charset="0"/>
            </a:endParaRPr>
          </a:p>
          <a:p>
            <a:r>
              <a:rPr lang="en-GB" sz="1600" dirty="0">
                <a:effectLst/>
                <a:latin typeface="Calibri" panose="020F0502020204030204" pitchFamily="34" charset="0"/>
                <a:cs typeface="Calibri" panose="020F0502020204030204" pitchFamily="34" charset="0"/>
              </a:rPr>
              <a:t>“This suggests that there might be </a:t>
            </a:r>
            <a:r>
              <a:rPr lang="en-GB" dirty="0">
                <a:latin typeface="Calibri" panose="020F0502020204030204" pitchFamily="34" charset="0"/>
                <a:cs typeface="Calibri" panose="020F0502020204030204" pitchFamily="34" charset="0"/>
              </a:rPr>
              <a:t>a </a:t>
            </a:r>
            <a:r>
              <a:rPr lang="en-GB" baseline="30000" dirty="0">
                <a:latin typeface="Calibri" panose="020F0502020204030204" pitchFamily="34" charset="0"/>
                <a:cs typeface="Calibri" panose="020F0502020204030204" pitchFamily="34" charset="0"/>
              </a:rPr>
              <a:t>4</a:t>
            </a:r>
            <a:r>
              <a:rPr lang="en-GB" dirty="0">
                <a:latin typeface="Calibri" panose="020F0502020204030204" pitchFamily="34" charset="0"/>
                <a:cs typeface="Calibri" panose="020F0502020204030204" pitchFamily="34" charset="0"/>
              </a:rPr>
              <a:t>n </a:t>
            </a:r>
            <a:r>
              <a:rPr lang="en-GB" sz="1600" dirty="0">
                <a:effectLst/>
                <a:latin typeface="Calibri" panose="020F0502020204030204" pitchFamily="34" charset="0"/>
                <a:cs typeface="Calibri" panose="020F0502020204030204" pitchFamily="34" charset="0"/>
              </a:rPr>
              <a:t>resonance near 2 MeV, but since the GFMC calculation with no external well shows no indication of stabilizing at that energy, the resonance, if it exists at all, must be very broad. In any case, the AV18/IL2 model does not produce a bound </a:t>
            </a:r>
            <a:r>
              <a:rPr lang="en-GB" sz="1600" baseline="30000" dirty="0">
                <a:effectLst/>
                <a:latin typeface="Calibri" panose="020F0502020204030204" pitchFamily="34" charset="0"/>
                <a:cs typeface="Calibri" panose="020F0502020204030204" pitchFamily="34" charset="0"/>
              </a:rPr>
              <a:t>4</a:t>
            </a:r>
            <a:r>
              <a:rPr lang="en-GB" sz="1600" dirty="0">
                <a:effectLst/>
                <a:latin typeface="Calibri" panose="020F0502020204030204" pitchFamily="34" charset="0"/>
                <a:cs typeface="Calibri" panose="020F0502020204030204" pitchFamily="34" charset="0"/>
              </a:rPr>
              <a:t>n.”</a:t>
            </a:r>
            <a:r>
              <a:rPr lang="en-GB"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509D2A59-59E9-B041-8557-86C798D39555}"/>
              </a:ext>
            </a:extLst>
          </p:cNvPr>
          <p:cNvSpPr txBox="1"/>
          <p:nvPr/>
        </p:nvSpPr>
        <p:spPr>
          <a:xfrm>
            <a:off x="2747734" y="4714272"/>
            <a:ext cx="1012585" cy="338554"/>
          </a:xfrm>
          <a:prstGeom prst="rect">
            <a:avLst/>
          </a:prstGeom>
          <a:noFill/>
        </p:spPr>
        <p:txBody>
          <a:bodyPr wrap="none" rtlCol="0">
            <a:spAutoFit/>
          </a:bodyPr>
          <a:lstStyle/>
          <a:p>
            <a:r>
              <a:rPr lang="en-GB" dirty="0">
                <a:latin typeface="Times" pitchFamily="2" charset="0"/>
              </a:rPr>
              <a:t>AV18/IL2</a:t>
            </a:r>
            <a:endParaRPr lang="en-US" dirty="0"/>
          </a:p>
        </p:txBody>
      </p:sp>
      <p:pic>
        <p:nvPicPr>
          <p:cNvPr id="15" name="Picture 14">
            <a:extLst>
              <a:ext uri="{FF2B5EF4-FFF2-40B4-BE49-F238E27FC236}">
                <a16:creationId xmlns:a16="http://schemas.microsoft.com/office/drawing/2014/main" id="{539FC440-9C3A-C040-92C3-FD4D0FFACD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9455"/>
          <a:stretch/>
        </p:blipFill>
        <p:spPr>
          <a:xfrm>
            <a:off x="4386803" y="2815732"/>
            <a:ext cx="2454891" cy="548292"/>
          </a:xfrm>
          <a:prstGeom prst="rect">
            <a:avLst/>
          </a:prstGeom>
        </p:spPr>
      </p:pic>
      <p:sp>
        <p:nvSpPr>
          <p:cNvPr id="20" name="Title 1">
            <a:extLst>
              <a:ext uri="{FF2B5EF4-FFF2-40B4-BE49-F238E27FC236}">
                <a16:creationId xmlns:a16="http://schemas.microsoft.com/office/drawing/2014/main" id="{071E4662-8D4E-514B-A772-F795CA11EBC8}"/>
              </a:ext>
            </a:extLst>
          </p:cNvPr>
          <p:cNvSpPr>
            <a:spLocks noGrp="1"/>
          </p:cNvSpPr>
          <p:nvPr>
            <p:ph type="ctrTitle"/>
          </p:nvPr>
        </p:nvSpPr>
        <p:spPr>
          <a:xfrm>
            <a:off x="293076" y="296629"/>
            <a:ext cx="6736373" cy="770913"/>
          </a:xfrm>
        </p:spPr>
        <p:txBody>
          <a:bodyPr>
            <a:normAutofit/>
          </a:bodyPr>
          <a:lstStyle/>
          <a:p>
            <a:r>
              <a:rPr lang="en-US" sz="3200" dirty="0"/>
              <a:t>A 60-year quest</a:t>
            </a:r>
          </a:p>
        </p:txBody>
      </p:sp>
      <p:sp>
        <p:nvSpPr>
          <p:cNvPr id="21" name="Subtitle 2">
            <a:extLst>
              <a:ext uri="{FF2B5EF4-FFF2-40B4-BE49-F238E27FC236}">
                <a16:creationId xmlns:a16="http://schemas.microsoft.com/office/drawing/2014/main" id="{0D9EA96D-20A6-E54E-82E8-A3D2BB068D35}"/>
              </a:ext>
            </a:extLst>
          </p:cNvPr>
          <p:cNvSpPr txBox="1">
            <a:spLocks/>
          </p:cNvSpPr>
          <p:nvPr/>
        </p:nvSpPr>
        <p:spPr>
          <a:xfrm>
            <a:off x="293076" y="1067542"/>
            <a:ext cx="5947086" cy="545868"/>
          </a:xfrm>
          <a:prstGeom prst="rect">
            <a:avLst/>
          </a:prstGeom>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dirty="0"/>
              <a:t>Theoretical calculations</a:t>
            </a:r>
          </a:p>
        </p:txBody>
      </p:sp>
    </p:spTree>
    <p:extLst>
      <p:ext uri="{BB962C8B-B14F-4D97-AF65-F5344CB8AC3E}">
        <p14:creationId xmlns:p14="http://schemas.microsoft.com/office/powerpoint/2010/main" val="3007430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071E4662-8D4E-514B-A772-F795CA11EBC8}"/>
              </a:ext>
            </a:extLst>
          </p:cNvPr>
          <p:cNvSpPr>
            <a:spLocks noGrp="1"/>
          </p:cNvSpPr>
          <p:nvPr>
            <p:ph type="ctrTitle"/>
          </p:nvPr>
        </p:nvSpPr>
        <p:spPr>
          <a:xfrm>
            <a:off x="293076" y="84758"/>
            <a:ext cx="6736373" cy="770913"/>
          </a:xfrm>
        </p:spPr>
        <p:txBody>
          <a:bodyPr>
            <a:normAutofit/>
          </a:bodyPr>
          <a:lstStyle/>
          <a:p>
            <a:r>
              <a:rPr lang="en-US" sz="3200" dirty="0"/>
              <a:t>A 60-year quest</a:t>
            </a:r>
          </a:p>
        </p:txBody>
      </p:sp>
      <p:sp>
        <p:nvSpPr>
          <p:cNvPr id="21" name="Subtitle 2">
            <a:extLst>
              <a:ext uri="{FF2B5EF4-FFF2-40B4-BE49-F238E27FC236}">
                <a16:creationId xmlns:a16="http://schemas.microsoft.com/office/drawing/2014/main" id="{0D9EA96D-20A6-E54E-82E8-A3D2BB068D35}"/>
              </a:ext>
            </a:extLst>
          </p:cNvPr>
          <p:cNvSpPr txBox="1">
            <a:spLocks/>
          </p:cNvSpPr>
          <p:nvPr/>
        </p:nvSpPr>
        <p:spPr>
          <a:xfrm>
            <a:off x="293076" y="766463"/>
            <a:ext cx="5922373" cy="545868"/>
          </a:xfrm>
          <a:prstGeom prst="rect">
            <a:avLst/>
          </a:prstGeom>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sz="2200" dirty="0"/>
              <a:t>Theoretical calculations, resonance or not?</a:t>
            </a:r>
          </a:p>
        </p:txBody>
      </p:sp>
      <p:sp>
        <p:nvSpPr>
          <p:cNvPr id="10" name="TextBox 9">
            <a:extLst>
              <a:ext uri="{FF2B5EF4-FFF2-40B4-BE49-F238E27FC236}">
                <a16:creationId xmlns:a16="http://schemas.microsoft.com/office/drawing/2014/main" id="{04DC38A6-7664-DC4A-996B-9F18F7380B31}"/>
              </a:ext>
            </a:extLst>
          </p:cNvPr>
          <p:cNvSpPr txBox="1"/>
          <p:nvPr/>
        </p:nvSpPr>
        <p:spPr>
          <a:xfrm>
            <a:off x="856752" y="1262327"/>
            <a:ext cx="5580819" cy="1015663"/>
          </a:xfrm>
          <a:prstGeom prst="rect">
            <a:avLst/>
          </a:prstGeom>
          <a:noFill/>
        </p:spPr>
        <p:txBody>
          <a:bodyPr wrap="square">
            <a:spAutoFit/>
          </a:bodyPr>
          <a:lstStyle/>
          <a:p>
            <a:r>
              <a:rPr lang="en-GB" sz="2000" dirty="0">
                <a:effectLst/>
              </a:rPr>
              <a:t>(3n) </a:t>
            </a:r>
            <a:r>
              <a:rPr lang="en-GB" sz="2000" dirty="0" err="1">
                <a:effectLst/>
              </a:rPr>
              <a:t>Lazauskas</a:t>
            </a:r>
            <a:r>
              <a:rPr lang="en-GB" sz="2000" dirty="0">
                <a:effectLst/>
              </a:rPr>
              <a:t>, PRC 71 (2005) 044004 : 3NF </a:t>
            </a:r>
            <a:br>
              <a:rPr lang="en-GB" sz="2000" dirty="0">
                <a:solidFill>
                  <a:srgbClr val="FF0000"/>
                </a:solidFill>
                <a:effectLst/>
              </a:rPr>
            </a:br>
            <a:r>
              <a:rPr lang="en-GB" sz="2000" dirty="0">
                <a:effectLst/>
              </a:rPr>
              <a:t>(4n) </a:t>
            </a:r>
            <a:r>
              <a:rPr lang="en-GB" sz="2000" dirty="0" err="1">
                <a:effectLst/>
              </a:rPr>
              <a:t>Lazauskas</a:t>
            </a:r>
            <a:r>
              <a:rPr lang="en-GB" sz="2000" dirty="0">
                <a:effectLst/>
              </a:rPr>
              <a:t>, PRC 72 (2005) 034003 : 4NF </a:t>
            </a:r>
            <a:br>
              <a:rPr lang="en-GB" sz="2000" dirty="0">
                <a:solidFill>
                  <a:srgbClr val="FF0000"/>
                </a:solidFill>
                <a:effectLst/>
              </a:rPr>
            </a:br>
            <a:r>
              <a:rPr lang="en-GB" sz="2000" dirty="0">
                <a:effectLst/>
              </a:rPr>
              <a:t>(3,4n)  </a:t>
            </a:r>
            <a:r>
              <a:rPr lang="en-GB" sz="2000" dirty="0" err="1">
                <a:effectLst/>
              </a:rPr>
              <a:t>Hiyama</a:t>
            </a:r>
            <a:r>
              <a:rPr lang="en-GB" sz="2000" dirty="0">
                <a:effectLst/>
              </a:rPr>
              <a:t>, PRC 93 (2016) 044004 : 3NF(T =3/2)</a:t>
            </a:r>
            <a:r>
              <a:rPr lang="en-GB" sz="2000" dirty="0">
                <a:solidFill>
                  <a:srgbClr val="FF0000"/>
                </a:solidFill>
                <a:effectLst/>
              </a:rPr>
              <a:t> </a:t>
            </a:r>
            <a:endParaRPr lang="en-GB" sz="2000" dirty="0"/>
          </a:p>
        </p:txBody>
      </p:sp>
      <p:sp>
        <p:nvSpPr>
          <p:cNvPr id="5" name="Rectangle 1">
            <a:extLst>
              <a:ext uri="{FF2B5EF4-FFF2-40B4-BE49-F238E27FC236}">
                <a16:creationId xmlns:a16="http://schemas.microsoft.com/office/drawing/2014/main" id="{F8F52BED-AE13-5D48-B216-041B22D13DF1}"/>
              </a:ext>
            </a:extLst>
          </p:cNvPr>
          <p:cNvSpPr>
            <a:spLocks noChangeArrowheads="1"/>
          </p:cNvSpPr>
          <p:nvPr/>
        </p:nvSpPr>
        <p:spPr bwMode="auto">
          <a:xfrm>
            <a:off x="856752" y="2365880"/>
            <a:ext cx="69029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chemeClr val="tx1"/>
                </a:solidFill>
                <a:effectLst/>
              </a:rPr>
              <a:t>Shirokov</a:t>
            </a:r>
            <a:r>
              <a:rPr kumimoji="0" lang="en-US" altLang="en-US" sz="2000" b="0" i="0" u="none" strike="noStrike" cap="none" normalizeH="0" baseline="0" dirty="0">
                <a:ln>
                  <a:noFill/>
                </a:ln>
                <a:solidFill>
                  <a:schemeClr val="tx1"/>
                </a:solidFill>
                <a:effectLst/>
              </a:rPr>
              <a:t>, PRL 117 (2016) 182502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rPr>
              <a:t>Gandolfi, PRL 118 (2017) 232501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chemeClr val="tx1"/>
                </a:solidFill>
                <a:effectLst/>
              </a:rPr>
              <a:t>Fossez</a:t>
            </a:r>
            <a:r>
              <a:rPr kumimoji="0" lang="en-US" altLang="en-US" sz="2000" b="0" i="0" u="none" strike="noStrike" cap="none" normalizeH="0" baseline="0" dirty="0">
                <a:ln>
                  <a:noFill/>
                </a:ln>
                <a:solidFill>
                  <a:schemeClr val="tx1"/>
                </a:solidFill>
                <a:effectLst/>
              </a:rPr>
              <a:t>, PRL 119 (2017) 032501 </a:t>
            </a:r>
          </a:p>
          <a:p>
            <a:pPr defTabSz="914400" eaLnBrk="0" fontAlgn="base" hangingPunct="0">
              <a:spcBef>
                <a:spcPct val="0"/>
              </a:spcBef>
              <a:spcAft>
                <a:spcPct val="0"/>
              </a:spcAft>
            </a:pPr>
            <a:r>
              <a:rPr kumimoji="0" lang="en-US" altLang="en-US" sz="2000" b="0" i="0" u="none" strike="noStrike" cap="none" normalizeH="0" baseline="0" dirty="0">
                <a:ln>
                  <a:noFill/>
                </a:ln>
                <a:solidFill>
                  <a:schemeClr val="tx1"/>
                </a:solidFill>
                <a:effectLst/>
              </a:rPr>
              <a:t>Li, PRC 100 (2019)</a:t>
            </a:r>
            <a:r>
              <a:rPr lang="en-GB" sz="2000" dirty="0"/>
              <a:t> 054313</a:t>
            </a:r>
          </a:p>
        </p:txBody>
      </p:sp>
      <p:sp>
        <p:nvSpPr>
          <p:cNvPr id="17" name="Rectangle 1">
            <a:extLst>
              <a:ext uri="{FF2B5EF4-FFF2-40B4-BE49-F238E27FC236}">
                <a16:creationId xmlns:a16="http://schemas.microsoft.com/office/drawing/2014/main" id="{5DCE13F1-E047-5F4E-82D6-E21F544A4BC4}"/>
              </a:ext>
            </a:extLst>
          </p:cNvPr>
          <p:cNvSpPr>
            <a:spLocks noChangeArrowheads="1"/>
          </p:cNvSpPr>
          <p:nvPr/>
        </p:nvSpPr>
        <p:spPr bwMode="auto">
          <a:xfrm>
            <a:off x="856752" y="3814282"/>
            <a:ext cx="405289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dirty="0" err="1"/>
              <a:t>Deltuva</a:t>
            </a:r>
            <a:r>
              <a:rPr lang="en-GB" sz="2000" dirty="0"/>
              <a:t>, PRL 123 (2019) 069201</a:t>
            </a:r>
          </a:p>
          <a:p>
            <a:r>
              <a:rPr lang="en-GB" sz="2000" dirty="0" err="1"/>
              <a:t>Deltuva</a:t>
            </a:r>
            <a:r>
              <a:rPr lang="en-GB" sz="2000" dirty="0"/>
              <a:t>, PRC 100 (2019) 044002 </a:t>
            </a:r>
          </a:p>
          <a:p>
            <a:r>
              <a:rPr lang="en-GB" sz="2000" dirty="0"/>
              <a:t>Ishikawa, PRC 102 (2020) 034002 </a:t>
            </a:r>
          </a:p>
        </p:txBody>
      </p:sp>
      <p:sp>
        <p:nvSpPr>
          <p:cNvPr id="18" name="Rectangle 1">
            <a:extLst>
              <a:ext uri="{FF2B5EF4-FFF2-40B4-BE49-F238E27FC236}">
                <a16:creationId xmlns:a16="http://schemas.microsoft.com/office/drawing/2014/main" id="{7E883AA0-216D-3B4C-B87D-E859816A0D80}"/>
              </a:ext>
            </a:extLst>
          </p:cNvPr>
          <p:cNvSpPr>
            <a:spLocks noChangeArrowheads="1"/>
          </p:cNvSpPr>
          <p:nvPr/>
        </p:nvSpPr>
        <p:spPr bwMode="auto">
          <a:xfrm>
            <a:off x="856752" y="4985018"/>
            <a:ext cx="405289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dirty="0" err="1"/>
              <a:t>Deltuva</a:t>
            </a:r>
            <a:r>
              <a:rPr lang="en-GB" sz="2000" dirty="0"/>
              <a:t>, PLB 782 (2018) 238 </a:t>
            </a:r>
          </a:p>
          <a:p>
            <a:r>
              <a:rPr lang="en-GB" sz="2000" dirty="0"/>
              <a:t>Higgins, PRL 125 (2020) 052501 </a:t>
            </a:r>
          </a:p>
        </p:txBody>
      </p:sp>
      <p:sp>
        <p:nvSpPr>
          <p:cNvPr id="9" name="Right Brace 8">
            <a:extLst>
              <a:ext uri="{FF2B5EF4-FFF2-40B4-BE49-F238E27FC236}">
                <a16:creationId xmlns:a16="http://schemas.microsoft.com/office/drawing/2014/main" id="{9738D273-07DF-0643-AB22-E56A9DBEA987}"/>
              </a:ext>
            </a:extLst>
          </p:cNvPr>
          <p:cNvSpPr/>
          <p:nvPr/>
        </p:nvSpPr>
        <p:spPr>
          <a:xfrm>
            <a:off x="6261866" y="1223123"/>
            <a:ext cx="566865" cy="1066018"/>
          </a:xfrm>
          <a:prstGeom prst="rightBrace">
            <a:avLst/>
          </a:prstGeom>
          <a:noFill/>
          <a:ln>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Right Brace 21">
            <a:extLst>
              <a:ext uri="{FF2B5EF4-FFF2-40B4-BE49-F238E27FC236}">
                <a16:creationId xmlns:a16="http://schemas.microsoft.com/office/drawing/2014/main" id="{711B88DB-5239-674A-A66E-ECF9FEADE884}"/>
              </a:ext>
            </a:extLst>
          </p:cNvPr>
          <p:cNvSpPr/>
          <p:nvPr/>
        </p:nvSpPr>
        <p:spPr>
          <a:xfrm>
            <a:off x="4589147" y="2388459"/>
            <a:ext cx="566865" cy="1209191"/>
          </a:xfrm>
          <a:prstGeom prst="rightBrace">
            <a:avLst/>
          </a:prstGeom>
          <a:noFill/>
          <a:ln>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a16="http://schemas.microsoft.com/office/drawing/2014/main" id="{7C64F3B9-55A2-CC41-8E80-862E29FBD087}"/>
              </a:ext>
            </a:extLst>
          </p:cNvPr>
          <p:cNvSpPr/>
          <p:nvPr/>
        </p:nvSpPr>
        <p:spPr>
          <a:xfrm>
            <a:off x="4593465" y="3891818"/>
            <a:ext cx="566865" cy="938127"/>
          </a:xfrm>
          <a:prstGeom prst="rightBrace">
            <a:avLst/>
          </a:prstGeom>
          <a:noFill/>
          <a:ln>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Right Brace 23">
            <a:extLst>
              <a:ext uri="{FF2B5EF4-FFF2-40B4-BE49-F238E27FC236}">
                <a16:creationId xmlns:a16="http://schemas.microsoft.com/office/drawing/2014/main" id="{60E86E42-3745-6D47-947E-DBF7280116E2}"/>
              </a:ext>
            </a:extLst>
          </p:cNvPr>
          <p:cNvSpPr/>
          <p:nvPr/>
        </p:nvSpPr>
        <p:spPr>
          <a:xfrm>
            <a:off x="4609366" y="5126969"/>
            <a:ext cx="566865" cy="423984"/>
          </a:xfrm>
          <a:prstGeom prst="rightBrace">
            <a:avLst/>
          </a:prstGeom>
          <a:noFill/>
          <a:ln>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981D14B-DC45-274D-A92E-0205D767B969}"/>
              </a:ext>
            </a:extLst>
          </p:cNvPr>
          <p:cNvSpPr txBox="1"/>
          <p:nvPr/>
        </p:nvSpPr>
        <p:spPr>
          <a:xfrm>
            <a:off x="5518367" y="2800783"/>
            <a:ext cx="1098058" cy="338554"/>
          </a:xfrm>
          <a:prstGeom prst="rect">
            <a:avLst/>
          </a:prstGeom>
          <a:noFill/>
        </p:spPr>
        <p:txBody>
          <a:bodyPr wrap="none" rtlCol="0">
            <a:spAutoFit/>
          </a:bodyPr>
          <a:lstStyle/>
          <a:p>
            <a:r>
              <a:rPr lang="en-US" dirty="0"/>
              <a:t>Yes, 3n/4n </a:t>
            </a:r>
          </a:p>
        </p:txBody>
      </p:sp>
      <p:sp>
        <p:nvSpPr>
          <p:cNvPr id="25" name="TextBox 24">
            <a:extLst>
              <a:ext uri="{FF2B5EF4-FFF2-40B4-BE49-F238E27FC236}">
                <a16:creationId xmlns:a16="http://schemas.microsoft.com/office/drawing/2014/main" id="{3C461552-168C-F941-A91F-C4D8A48BF9CA}"/>
              </a:ext>
            </a:extLst>
          </p:cNvPr>
          <p:cNvSpPr txBox="1"/>
          <p:nvPr/>
        </p:nvSpPr>
        <p:spPr>
          <a:xfrm>
            <a:off x="6919384" y="1586855"/>
            <a:ext cx="1069011" cy="338554"/>
          </a:xfrm>
          <a:prstGeom prst="rect">
            <a:avLst/>
          </a:prstGeom>
          <a:noFill/>
        </p:spPr>
        <p:txBody>
          <a:bodyPr wrap="none" rtlCol="0">
            <a:spAutoFit/>
          </a:bodyPr>
          <a:lstStyle/>
          <a:p>
            <a:r>
              <a:rPr lang="en-US" dirty="0"/>
              <a:t>No, 3n/4n </a:t>
            </a:r>
          </a:p>
        </p:txBody>
      </p:sp>
      <p:sp>
        <p:nvSpPr>
          <p:cNvPr id="26" name="TextBox 25">
            <a:extLst>
              <a:ext uri="{FF2B5EF4-FFF2-40B4-BE49-F238E27FC236}">
                <a16:creationId xmlns:a16="http://schemas.microsoft.com/office/drawing/2014/main" id="{F0869E71-E3A0-C543-B10C-3E7F07070E70}"/>
              </a:ext>
            </a:extLst>
          </p:cNvPr>
          <p:cNvSpPr txBox="1"/>
          <p:nvPr/>
        </p:nvSpPr>
        <p:spPr>
          <a:xfrm>
            <a:off x="5516006" y="4213439"/>
            <a:ext cx="1069011" cy="338554"/>
          </a:xfrm>
          <a:prstGeom prst="rect">
            <a:avLst/>
          </a:prstGeom>
          <a:noFill/>
        </p:spPr>
        <p:txBody>
          <a:bodyPr wrap="none" rtlCol="0">
            <a:spAutoFit/>
          </a:bodyPr>
          <a:lstStyle/>
          <a:p>
            <a:r>
              <a:rPr lang="en-US" dirty="0"/>
              <a:t>No, 3n/4n </a:t>
            </a:r>
          </a:p>
        </p:txBody>
      </p:sp>
      <p:sp>
        <p:nvSpPr>
          <p:cNvPr id="27" name="TextBox 26">
            <a:extLst>
              <a:ext uri="{FF2B5EF4-FFF2-40B4-BE49-F238E27FC236}">
                <a16:creationId xmlns:a16="http://schemas.microsoft.com/office/drawing/2014/main" id="{7EE2EA03-55B9-0E4F-90F6-2DE499061FC9}"/>
              </a:ext>
            </a:extLst>
          </p:cNvPr>
          <p:cNvSpPr txBox="1"/>
          <p:nvPr/>
        </p:nvSpPr>
        <p:spPr>
          <a:xfrm>
            <a:off x="5478946" y="4768685"/>
            <a:ext cx="3571385" cy="830997"/>
          </a:xfrm>
          <a:prstGeom prst="rect">
            <a:avLst/>
          </a:prstGeom>
          <a:noFill/>
        </p:spPr>
        <p:txBody>
          <a:bodyPr wrap="square">
            <a:spAutoFit/>
          </a:bodyPr>
          <a:lstStyle/>
          <a:p>
            <a:r>
              <a:rPr lang="en-GB" sz="1600" dirty="0">
                <a:effectLst/>
                <a:latin typeface="Calibri" panose="020F0502020204030204" pitchFamily="34" charset="0"/>
                <a:cs typeface="Calibri" panose="020F0502020204030204" pitchFamily="34" charset="0"/>
              </a:rPr>
              <a:t>non-resonant low-energy enhancement of the density of states in the four-neutron spectrum. </a:t>
            </a:r>
            <a:endParaRPr lang="en-GB"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7778467-A484-8039-59EC-6B6EEE585A5C}"/>
              </a:ext>
            </a:extLst>
          </p:cNvPr>
          <p:cNvSpPr>
            <a:spLocks noChangeArrowheads="1"/>
          </p:cNvSpPr>
          <p:nvPr/>
        </p:nvSpPr>
        <p:spPr bwMode="auto">
          <a:xfrm>
            <a:off x="856752" y="5753841"/>
            <a:ext cx="40528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dirty="0" err="1">
                <a:latin typeface="+mj-lt"/>
              </a:rPr>
              <a:t>Lazauskas</a:t>
            </a:r>
            <a:r>
              <a:rPr lang="en-GB" sz="2000" dirty="0">
                <a:latin typeface="+mj-lt"/>
              </a:rPr>
              <a:t>, PRL 130 (2022) </a:t>
            </a:r>
            <a:r>
              <a:rPr lang="en-GB" sz="2000" b="0" i="0" dirty="0">
                <a:effectLst/>
                <a:latin typeface="+mj-lt"/>
              </a:rPr>
              <a:t>102501</a:t>
            </a:r>
            <a:r>
              <a:rPr lang="en-GB" sz="2000" dirty="0">
                <a:latin typeface="+mj-lt"/>
              </a:rPr>
              <a:t> </a:t>
            </a:r>
          </a:p>
        </p:txBody>
      </p:sp>
      <p:sp>
        <p:nvSpPr>
          <p:cNvPr id="4" name="Right Brace 3">
            <a:extLst>
              <a:ext uri="{FF2B5EF4-FFF2-40B4-BE49-F238E27FC236}">
                <a16:creationId xmlns:a16="http://schemas.microsoft.com/office/drawing/2014/main" id="{CE9A4C7B-FA79-7A6D-C4B8-E21DCB769A19}"/>
              </a:ext>
            </a:extLst>
          </p:cNvPr>
          <p:cNvSpPr/>
          <p:nvPr/>
        </p:nvSpPr>
        <p:spPr>
          <a:xfrm>
            <a:off x="4852342" y="5803184"/>
            <a:ext cx="323889" cy="285388"/>
          </a:xfrm>
          <a:prstGeom prst="rightBrace">
            <a:avLst/>
          </a:prstGeom>
          <a:noFill/>
          <a:ln>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117D42D2-9AE0-47EF-681E-00334C0155F2}"/>
              </a:ext>
            </a:extLst>
          </p:cNvPr>
          <p:cNvSpPr txBox="1"/>
          <p:nvPr/>
        </p:nvSpPr>
        <p:spPr>
          <a:xfrm>
            <a:off x="5478946" y="5620037"/>
            <a:ext cx="3814361" cy="584775"/>
          </a:xfrm>
          <a:prstGeom prst="rect">
            <a:avLst/>
          </a:prstGeom>
          <a:noFill/>
        </p:spPr>
        <p:txBody>
          <a:bodyPr wrap="square">
            <a:spAutoFit/>
          </a:bodyPr>
          <a:lstStyle/>
          <a:p>
            <a:r>
              <a:rPr lang="en-GB" dirty="0"/>
              <a:t>n</a:t>
            </a:r>
            <a:r>
              <a:rPr lang="en-GB" dirty="0">
                <a:effectLst/>
              </a:rPr>
              <a:t>on-resonant dineutron-dineutron correlations</a:t>
            </a:r>
          </a:p>
        </p:txBody>
      </p:sp>
      <p:sp>
        <p:nvSpPr>
          <p:cNvPr id="6" name="TextBox 5">
            <a:extLst>
              <a:ext uri="{FF2B5EF4-FFF2-40B4-BE49-F238E27FC236}">
                <a16:creationId xmlns:a16="http://schemas.microsoft.com/office/drawing/2014/main" id="{D47FE061-5B58-A3D4-29C5-AE7E40159C7B}"/>
              </a:ext>
            </a:extLst>
          </p:cNvPr>
          <p:cNvSpPr txBox="1"/>
          <p:nvPr/>
        </p:nvSpPr>
        <p:spPr>
          <a:xfrm>
            <a:off x="-7030" y="6236455"/>
            <a:ext cx="9091023" cy="584775"/>
          </a:xfrm>
          <a:prstGeom prst="rect">
            <a:avLst/>
          </a:prstGeom>
          <a:solidFill>
            <a:schemeClr val="bg1"/>
          </a:solidFill>
          <a:effectLst/>
        </p:spPr>
        <p:txBody>
          <a:bodyPr wrap="square">
            <a:spAutoFit/>
          </a:bodyPr>
          <a:lstStyle/>
          <a:p>
            <a:r>
              <a:rPr lang="en-GB" i="1" dirty="0">
                <a:effectLst/>
                <a:latin typeface="Helvetica" pitchFamily="2" charset="0"/>
              </a:rPr>
              <a:t>“The differences among them</a:t>
            </a:r>
            <a:r>
              <a:rPr lang="en-GB" dirty="0">
                <a:latin typeface="Helvetica" pitchFamily="2" charset="0"/>
              </a:rPr>
              <a:t> </a:t>
            </a:r>
            <a:r>
              <a:rPr lang="en-GB" i="1" dirty="0">
                <a:effectLst/>
                <a:latin typeface="Helvetica" pitchFamily="2" charset="0"/>
              </a:rPr>
              <a:t>must rather be found in the methods used to solve the</a:t>
            </a:r>
            <a:r>
              <a:rPr lang="en-GB" dirty="0">
                <a:latin typeface="Helvetica" pitchFamily="2" charset="0"/>
              </a:rPr>
              <a:t> </a:t>
            </a:r>
            <a:r>
              <a:rPr lang="en-GB" i="1" dirty="0">
                <a:effectLst/>
                <a:latin typeface="Helvetica" pitchFamily="2" charset="0"/>
              </a:rPr>
              <a:t>few-nucleon problem and/or in the way they access the</a:t>
            </a:r>
            <a:r>
              <a:rPr lang="en-GB" dirty="0">
                <a:latin typeface="Helvetica" pitchFamily="2" charset="0"/>
              </a:rPr>
              <a:t> </a:t>
            </a:r>
            <a:r>
              <a:rPr lang="en-GB" i="1" dirty="0">
                <a:effectLst/>
                <a:latin typeface="Helvetica" pitchFamily="2" charset="0"/>
              </a:rPr>
              <a:t>few-neutron continuum”: </a:t>
            </a:r>
            <a:r>
              <a:rPr lang="en-GB" i="1" dirty="0">
                <a:solidFill>
                  <a:srgbClr val="131413"/>
                </a:solidFill>
                <a:effectLst/>
                <a:latin typeface="Times"/>
              </a:rPr>
              <a:t>Eur. Phys. J. A (2021) 57:105</a:t>
            </a:r>
            <a:endParaRPr lang="en-GB" dirty="0">
              <a:solidFill>
                <a:srgbClr val="131413"/>
              </a:solidFill>
              <a:effectLst/>
              <a:latin typeface="Times"/>
            </a:endParaRPr>
          </a:p>
        </p:txBody>
      </p:sp>
    </p:spTree>
    <p:extLst>
      <p:ext uri="{BB962C8B-B14F-4D97-AF65-F5344CB8AC3E}">
        <p14:creationId xmlns:p14="http://schemas.microsoft.com/office/powerpoint/2010/main" val="2956014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49D551-78BE-9F48-8FC1-56EF8DC34BF3}"/>
              </a:ext>
            </a:extLst>
          </p:cNvPr>
          <p:cNvSpPr txBox="1"/>
          <p:nvPr/>
        </p:nvSpPr>
        <p:spPr>
          <a:xfrm>
            <a:off x="1791730" y="2052382"/>
            <a:ext cx="5456943" cy="707886"/>
          </a:xfrm>
          <a:prstGeom prst="rect">
            <a:avLst/>
          </a:prstGeom>
          <a:noFill/>
        </p:spPr>
        <p:txBody>
          <a:bodyPr wrap="none" rtlCol="0">
            <a:spAutoFit/>
          </a:bodyPr>
          <a:lstStyle/>
          <a:p>
            <a:r>
              <a:rPr lang="en-US" sz="4000" dirty="0"/>
              <a:t>Latest Experimental work</a:t>
            </a:r>
          </a:p>
        </p:txBody>
      </p:sp>
      <p:sp>
        <p:nvSpPr>
          <p:cNvPr id="2" name="TextBox 1">
            <a:extLst>
              <a:ext uri="{FF2B5EF4-FFF2-40B4-BE49-F238E27FC236}">
                <a16:creationId xmlns:a16="http://schemas.microsoft.com/office/drawing/2014/main" id="{B4D23DC7-381F-101C-448C-356C76CBC157}"/>
              </a:ext>
            </a:extLst>
          </p:cNvPr>
          <p:cNvSpPr txBox="1"/>
          <p:nvPr/>
        </p:nvSpPr>
        <p:spPr>
          <a:xfrm>
            <a:off x="11575" y="4349178"/>
            <a:ext cx="9132425" cy="646331"/>
          </a:xfrm>
          <a:prstGeom prst="rect">
            <a:avLst/>
          </a:prstGeom>
          <a:noFill/>
        </p:spPr>
        <p:txBody>
          <a:bodyPr wrap="square">
            <a:spAutoFit/>
          </a:bodyPr>
          <a:lstStyle/>
          <a:p>
            <a:pPr algn="ctr"/>
            <a:r>
              <a:rPr lang="en-GB" sz="1800" dirty="0">
                <a:solidFill>
                  <a:srgbClr val="0070C0"/>
                </a:solidFill>
                <a:latin typeface="SFBX1200"/>
              </a:rPr>
              <a:t>“</a:t>
            </a:r>
            <a:r>
              <a:rPr lang="en-GB" sz="1800" dirty="0">
                <a:solidFill>
                  <a:srgbClr val="0070C0"/>
                </a:solidFill>
                <a:effectLst/>
                <a:latin typeface="SFBX1200"/>
              </a:rPr>
              <a:t>Observation of a correlated free four-neutron system” </a:t>
            </a:r>
          </a:p>
          <a:p>
            <a:pPr algn="ctr"/>
            <a:r>
              <a:rPr lang="en-GB" sz="1800" dirty="0" err="1">
                <a:solidFill>
                  <a:srgbClr val="0070C0"/>
                </a:solidFill>
              </a:rPr>
              <a:t>Duer</a:t>
            </a:r>
            <a:r>
              <a:rPr lang="en-GB" sz="1800" dirty="0">
                <a:solidFill>
                  <a:srgbClr val="0070C0"/>
                </a:solidFill>
              </a:rPr>
              <a:t>, M., </a:t>
            </a:r>
            <a:r>
              <a:rPr lang="en-GB" sz="1800" i="1" dirty="0">
                <a:solidFill>
                  <a:srgbClr val="0070C0"/>
                </a:solidFill>
              </a:rPr>
              <a:t>et al.</a:t>
            </a:r>
            <a:r>
              <a:rPr lang="en-GB" sz="1800" dirty="0">
                <a:solidFill>
                  <a:srgbClr val="0070C0"/>
                </a:solidFill>
              </a:rPr>
              <a:t>  </a:t>
            </a:r>
            <a:r>
              <a:rPr lang="en-GB" sz="1800" i="1" dirty="0">
                <a:solidFill>
                  <a:srgbClr val="0070C0"/>
                </a:solidFill>
              </a:rPr>
              <a:t>Nature</a:t>
            </a:r>
            <a:r>
              <a:rPr lang="en-GB" sz="1800" dirty="0">
                <a:solidFill>
                  <a:srgbClr val="0070C0"/>
                </a:solidFill>
              </a:rPr>
              <a:t> </a:t>
            </a:r>
            <a:r>
              <a:rPr lang="en-GB" sz="1800" b="1" dirty="0">
                <a:solidFill>
                  <a:srgbClr val="0070C0"/>
                </a:solidFill>
              </a:rPr>
              <a:t>606</a:t>
            </a:r>
            <a:r>
              <a:rPr lang="en-GB" sz="1800" dirty="0">
                <a:solidFill>
                  <a:srgbClr val="0070C0"/>
                </a:solidFill>
              </a:rPr>
              <a:t>, 678–682 (2022)</a:t>
            </a:r>
          </a:p>
        </p:txBody>
      </p:sp>
      <p:sp>
        <p:nvSpPr>
          <p:cNvPr id="3" name="Subtitle 2">
            <a:extLst>
              <a:ext uri="{FF2B5EF4-FFF2-40B4-BE49-F238E27FC236}">
                <a16:creationId xmlns:a16="http://schemas.microsoft.com/office/drawing/2014/main" id="{D6859B94-FA58-974B-48C9-A534721B6A21}"/>
              </a:ext>
            </a:extLst>
          </p:cNvPr>
          <p:cNvSpPr>
            <a:spLocks noGrp="1"/>
          </p:cNvSpPr>
          <p:nvPr>
            <p:ph type="subTitle" idx="1"/>
          </p:nvPr>
        </p:nvSpPr>
        <p:spPr>
          <a:xfrm>
            <a:off x="11574" y="3281789"/>
            <a:ext cx="9132425" cy="545868"/>
          </a:xfrm>
        </p:spPr>
        <p:txBody>
          <a:bodyPr/>
          <a:lstStyle/>
          <a:p>
            <a:pPr algn="ctr"/>
            <a:r>
              <a:rPr lang="en-US" dirty="0"/>
              <a:t>SAMURAI at RIBF/RIKEN</a:t>
            </a:r>
          </a:p>
          <a:p>
            <a:pPr algn="ctr"/>
            <a:endParaRPr lang="en-US" dirty="0"/>
          </a:p>
        </p:txBody>
      </p:sp>
    </p:spTree>
    <p:extLst>
      <p:ext uri="{BB962C8B-B14F-4D97-AF65-F5344CB8AC3E}">
        <p14:creationId xmlns:p14="http://schemas.microsoft.com/office/powerpoint/2010/main" val="1335375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B087-7D75-324C-BC34-FF0975E07821}"/>
              </a:ext>
            </a:extLst>
          </p:cNvPr>
          <p:cNvSpPr>
            <a:spLocks noGrp="1"/>
          </p:cNvSpPr>
          <p:nvPr>
            <p:ph type="ctrTitle"/>
          </p:nvPr>
        </p:nvSpPr>
        <p:spPr>
          <a:xfrm>
            <a:off x="293075" y="234848"/>
            <a:ext cx="6021227" cy="770913"/>
          </a:xfrm>
        </p:spPr>
        <p:txBody>
          <a:bodyPr>
            <a:normAutofit/>
          </a:bodyPr>
          <a:lstStyle/>
          <a:p>
            <a:r>
              <a:rPr lang="en-US" dirty="0"/>
              <a:t>Method</a:t>
            </a:r>
          </a:p>
        </p:txBody>
      </p:sp>
      <p:sp>
        <p:nvSpPr>
          <p:cNvPr id="13" name="Rectangle 12">
            <a:extLst>
              <a:ext uri="{FF2B5EF4-FFF2-40B4-BE49-F238E27FC236}">
                <a16:creationId xmlns:a16="http://schemas.microsoft.com/office/drawing/2014/main" id="{56E42049-E4F5-A44E-BB0D-5F4DC7F08A4F}"/>
              </a:ext>
            </a:extLst>
          </p:cNvPr>
          <p:cNvSpPr/>
          <p:nvPr/>
        </p:nvSpPr>
        <p:spPr>
          <a:xfrm>
            <a:off x="360670" y="2095762"/>
            <a:ext cx="8422660" cy="707886"/>
          </a:xfrm>
          <a:prstGeom prst="rect">
            <a:avLst/>
          </a:prstGeom>
        </p:spPr>
        <p:txBody>
          <a:bodyPr wrap="square">
            <a:spAutoFit/>
          </a:bodyPr>
          <a:lstStyle/>
          <a:p>
            <a:r>
              <a:rPr lang="en-US" sz="2000" dirty="0">
                <a:cs typeface="Calibri"/>
              </a:rPr>
              <a:t>Reconstruct the energy of the </a:t>
            </a:r>
            <a:r>
              <a:rPr lang="en-US" sz="2000" b="1" dirty="0">
                <a:cs typeface="Calibri"/>
              </a:rPr>
              <a:t>missing mass</a:t>
            </a:r>
            <a:r>
              <a:rPr lang="en-US" sz="2000" dirty="0">
                <a:cs typeface="Calibri"/>
              </a:rPr>
              <a:t> of the </a:t>
            </a:r>
            <a:r>
              <a:rPr lang="en-US" sz="2000" baseline="30000" dirty="0">
                <a:cs typeface="Calibri"/>
              </a:rPr>
              <a:t>4</a:t>
            </a:r>
            <a:r>
              <a:rPr lang="en-US" sz="2000" dirty="0">
                <a:cs typeface="Calibri"/>
              </a:rPr>
              <a:t>n system through the precise measurement of the charge particles involved in the reaction (p, </a:t>
            </a:r>
            <a:r>
              <a:rPr lang="en-US" sz="2000" dirty="0"/>
              <a:t>α</a:t>
            </a:r>
            <a:r>
              <a:rPr lang="en-US" sz="2000" dirty="0">
                <a:cs typeface="Calibri"/>
              </a:rPr>
              <a:t>).</a:t>
            </a:r>
          </a:p>
        </p:txBody>
      </p:sp>
      <p:grpSp>
        <p:nvGrpSpPr>
          <p:cNvPr id="14" name="Group 13">
            <a:extLst>
              <a:ext uri="{FF2B5EF4-FFF2-40B4-BE49-F238E27FC236}">
                <a16:creationId xmlns:a16="http://schemas.microsoft.com/office/drawing/2014/main" id="{5D96A78A-00CB-1F40-B248-B23FDE5712F2}"/>
              </a:ext>
            </a:extLst>
          </p:cNvPr>
          <p:cNvGrpSpPr/>
          <p:nvPr/>
        </p:nvGrpSpPr>
        <p:grpSpPr>
          <a:xfrm>
            <a:off x="793726" y="3402760"/>
            <a:ext cx="7415843" cy="2671098"/>
            <a:chOff x="756914" y="3475879"/>
            <a:chExt cx="6524270" cy="2359365"/>
          </a:xfrm>
        </p:grpSpPr>
        <p:sp>
          <p:nvSpPr>
            <p:cNvPr id="15" name="Rectangle 14">
              <a:extLst>
                <a:ext uri="{FF2B5EF4-FFF2-40B4-BE49-F238E27FC236}">
                  <a16:creationId xmlns:a16="http://schemas.microsoft.com/office/drawing/2014/main" id="{ADCB90FD-FAC3-864A-B34B-FBBD2C548AC8}"/>
                </a:ext>
              </a:extLst>
            </p:cNvPr>
            <p:cNvSpPr/>
            <p:nvPr/>
          </p:nvSpPr>
          <p:spPr>
            <a:xfrm>
              <a:off x="756914" y="3475879"/>
              <a:ext cx="6524269" cy="353415"/>
            </a:xfrm>
            <a:prstGeom prst="rect">
              <a:avLst/>
            </a:prstGeom>
          </p:spPr>
          <p:txBody>
            <a:bodyPr wrap="square">
              <a:spAutoFit/>
            </a:bodyPr>
            <a:lstStyle/>
            <a:p>
              <a:pPr algn="ctr"/>
              <a:r>
                <a:rPr lang="en-US" sz="2000" b="1" dirty="0">
                  <a:cs typeface="Calibri"/>
                </a:rPr>
                <a:t>Quasi-elastic scattering of </a:t>
              </a:r>
              <a:r>
                <a:rPr lang="en-US" sz="2000" b="1" dirty="0"/>
                <a:t>α in </a:t>
              </a:r>
              <a:r>
                <a:rPr lang="en-US" sz="2000" b="1" baseline="30000" dirty="0"/>
                <a:t>8</a:t>
              </a:r>
              <a:r>
                <a:rPr lang="en-US" sz="2000" b="1" dirty="0"/>
                <a:t>He</a:t>
              </a:r>
              <a:r>
                <a:rPr lang="en-US" sz="2000" b="1" dirty="0">
                  <a:cs typeface="Calibri"/>
                </a:rPr>
                <a:t> </a:t>
              </a:r>
            </a:p>
          </p:txBody>
        </p:sp>
        <p:pic>
          <p:nvPicPr>
            <p:cNvPr id="16" name="Picture 15">
              <a:extLst>
                <a:ext uri="{FF2B5EF4-FFF2-40B4-BE49-F238E27FC236}">
                  <a16:creationId xmlns:a16="http://schemas.microsoft.com/office/drawing/2014/main" id="{7D705381-0EBF-B541-85D1-9E113FEF39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914" y="3843693"/>
              <a:ext cx="6524270" cy="1991551"/>
            </a:xfrm>
            <a:prstGeom prst="rect">
              <a:avLst/>
            </a:prstGeom>
          </p:spPr>
        </p:pic>
      </p:grpSp>
      <p:sp>
        <p:nvSpPr>
          <p:cNvPr id="20" name="Subtitle 2">
            <a:extLst>
              <a:ext uri="{FF2B5EF4-FFF2-40B4-BE49-F238E27FC236}">
                <a16:creationId xmlns:a16="http://schemas.microsoft.com/office/drawing/2014/main" id="{AF622C18-A07C-E747-8D5A-AB777AAAB6EC}"/>
              </a:ext>
            </a:extLst>
          </p:cNvPr>
          <p:cNvSpPr txBox="1">
            <a:spLocks/>
          </p:cNvSpPr>
          <p:nvPr/>
        </p:nvSpPr>
        <p:spPr>
          <a:xfrm>
            <a:off x="293077" y="1067542"/>
            <a:ext cx="6181864" cy="770912"/>
          </a:xfrm>
          <a:prstGeom prst="rect">
            <a:avLst/>
          </a:prstGeom>
        </p:spPr>
        <p:txBody>
          <a:bodyPr vert="horz" lIns="81666" tIns="40833" rIns="81666" bIns="40833" rtlCol="0">
            <a:no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b="1" baseline="30000" dirty="0"/>
              <a:t>8</a:t>
            </a:r>
            <a:r>
              <a:rPr lang="en-US" b="1" dirty="0"/>
              <a:t>He(</a:t>
            </a:r>
            <a:r>
              <a:rPr lang="en-US" b="1" dirty="0" err="1"/>
              <a:t>p,p</a:t>
            </a:r>
            <a:r>
              <a:rPr lang="en-US" b="1" dirty="0"/>
              <a:t>α)</a:t>
            </a:r>
            <a:r>
              <a:rPr lang="en-US" b="1" baseline="30000" dirty="0"/>
              <a:t>4</a:t>
            </a:r>
            <a:r>
              <a:rPr lang="en-US" b="1" dirty="0"/>
              <a:t>n </a:t>
            </a:r>
            <a:r>
              <a:rPr lang="en-US" dirty="0"/>
              <a:t>Quasi-Elastic knockout reaction at large momentum transfer</a:t>
            </a:r>
          </a:p>
        </p:txBody>
      </p:sp>
      <p:sp>
        <p:nvSpPr>
          <p:cNvPr id="4" name="TextBox 3">
            <a:extLst>
              <a:ext uri="{FF2B5EF4-FFF2-40B4-BE49-F238E27FC236}">
                <a16:creationId xmlns:a16="http://schemas.microsoft.com/office/drawing/2014/main" id="{DACB2034-883C-78C9-36F2-B12D98579F6A}"/>
              </a:ext>
            </a:extLst>
          </p:cNvPr>
          <p:cNvSpPr txBox="1"/>
          <p:nvPr/>
        </p:nvSpPr>
        <p:spPr>
          <a:xfrm>
            <a:off x="864079" y="3009575"/>
            <a:ext cx="7415842" cy="369332"/>
          </a:xfrm>
          <a:prstGeom prst="rect">
            <a:avLst/>
          </a:prstGeom>
          <a:noFill/>
        </p:spPr>
        <p:txBody>
          <a:bodyPr wrap="square">
            <a:spAutoFit/>
          </a:bodyPr>
          <a:lstStyle/>
          <a:p>
            <a:pPr algn="ctr"/>
            <a:r>
              <a:rPr lang="en-GB" sz="1800" b="1" dirty="0">
                <a:solidFill>
                  <a:schemeClr val="accent5"/>
                </a:solidFill>
                <a:effectLst/>
                <a:latin typeface="Arial" panose="020B0604020202020204" pitchFamily="34" charset="0"/>
              </a:rPr>
              <a:t>Basic principle: Don’t touch the neutrons !</a:t>
            </a:r>
            <a:endParaRPr lang="en-GB" sz="1800" dirty="0">
              <a:solidFill>
                <a:schemeClr val="accent5"/>
              </a:solidFill>
              <a:effectLst/>
              <a:latin typeface="Arial" panose="020B0604020202020204" pitchFamily="34" charset="0"/>
            </a:endParaRPr>
          </a:p>
        </p:txBody>
      </p:sp>
    </p:spTree>
    <p:extLst>
      <p:ext uri="{BB962C8B-B14F-4D97-AF65-F5344CB8AC3E}">
        <p14:creationId xmlns:p14="http://schemas.microsoft.com/office/powerpoint/2010/main" val="1436805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B087-7D75-324C-BC34-FF0975E07821}"/>
              </a:ext>
            </a:extLst>
          </p:cNvPr>
          <p:cNvSpPr>
            <a:spLocks noGrp="1"/>
          </p:cNvSpPr>
          <p:nvPr>
            <p:ph type="ctrTitle"/>
          </p:nvPr>
        </p:nvSpPr>
        <p:spPr>
          <a:xfrm>
            <a:off x="293075" y="234848"/>
            <a:ext cx="6021227" cy="770913"/>
          </a:xfrm>
        </p:spPr>
        <p:txBody>
          <a:bodyPr>
            <a:normAutofit/>
          </a:bodyPr>
          <a:lstStyle/>
          <a:p>
            <a:r>
              <a:rPr lang="en-US" dirty="0"/>
              <a:t>Method</a:t>
            </a:r>
          </a:p>
        </p:txBody>
      </p:sp>
      <p:sp>
        <p:nvSpPr>
          <p:cNvPr id="8" name="TextBox 7">
            <a:extLst>
              <a:ext uri="{FF2B5EF4-FFF2-40B4-BE49-F238E27FC236}">
                <a16:creationId xmlns:a16="http://schemas.microsoft.com/office/drawing/2014/main" id="{027A2F44-C4DF-F24E-ACAA-9B1776643C37}"/>
              </a:ext>
            </a:extLst>
          </p:cNvPr>
          <p:cNvSpPr txBox="1"/>
          <p:nvPr/>
        </p:nvSpPr>
        <p:spPr>
          <a:xfrm>
            <a:off x="293075" y="2000857"/>
            <a:ext cx="8764426" cy="1175706"/>
          </a:xfrm>
          <a:prstGeom prst="rect">
            <a:avLst/>
          </a:prstGeom>
          <a:noFill/>
        </p:spPr>
        <p:txBody>
          <a:bodyPr wrap="square">
            <a:spAutoFit/>
          </a:bodyPr>
          <a:lstStyle/>
          <a:p>
            <a:pPr marL="342900" indent="-342900">
              <a:lnSpc>
                <a:spcPct val="120000"/>
              </a:lnSpc>
              <a:buFont typeface="Wingdings" charset="2"/>
              <a:buChar char="Ø"/>
            </a:pPr>
            <a:r>
              <a:rPr lang="en-US" sz="2000" baseline="30000" dirty="0"/>
              <a:t>8</a:t>
            </a:r>
            <a:r>
              <a:rPr lang="en-US" sz="2000" dirty="0"/>
              <a:t>He a good starting point to populate a 4n system. Highest possible A/Z=4.</a:t>
            </a:r>
          </a:p>
          <a:p>
            <a:pPr>
              <a:lnSpc>
                <a:spcPct val="120000"/>
              </a:lnSpc>
            </a:pPr>
            <a:r>
              <a:rPr lang="en-US" sz="2000" dirty="0"/>
              <a:t>	Well-formed α cluster. Large overlap &lt; </a:t>
            </a:r>
            <a:r>
              <a:rPr lang="en-US" sz="2000" baseline="30000" dirty="0"/>
              <a:t>8</a:t>
            </a:r>
            <a:r>
              <a:rPr lang="en-US" sz="2000" dirty="0"/>
              <a:t>He | α ⊗ 4n &gt;</a:t>
            </a:r>
          </a:p>
          <a:p>
            <a:pPr marL="0" indent="0">
              <a:lnSpc>
                <a:spcPct val="120000"/>
              </a:lnSpc>
            </a:pPr>
            <a:endParaRPr lang="en-US" sz="2000" dirty="0"/>
          </a:p>
        </p:txBody>
      </p:sp>
      <p:sp>
        <p:nvSpPr>
          <p:cNvPr id="9" name="Subtitle 2">
            <a:extLst>
              <a:ext uri="{FF2B5EF4-FFF2-40B4-BE49-F238E27FC236}">
                <a16:creationId xmlns:a16="http://schemas.microsoft.com/office/drawing/2014/main" id="{B7318351-4A6C-B046-8353-F6EE0A91F320}"/>
              </a:ext>
            </a:extLst>
          </p:cNvPr>
          <p:cNvSpPr txBox="1">
            <a:spLocks/>
          </p:cNvSpPr>
          <p:nvPr/>
        </p:nvSpPr>
        <p:spPr>
          <a:xfrm>
            <a:off x="305432" y="6528726"/>
            <a:ext cx="8480222" cy="242775"/>
          </a:xfrm>
          <a:prstGeom prst="rect">
            <a:avLst/>
          </a:prstGeom>
        </p:spPr>
        <p:txBody>
          <a:bodyPr vert="horz" lIns="81666" tIns="40833" rIns="81666" bIns="40833" rtlCol="0">
            <a:no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pPr algn="ctr"/>
            <a:r>
              <a:rPr lang="en-US" sz="1400" dirty="0"/>
              <a:t>P. Mei, P. Van </a:t>
            </a:r>
            <a:r>
              <a:rPr lang="en-US" sz="1400" dirty="0" err="1"/>
              <a:t>Isacker</a:t>
            </a:r>
            <a:r>
              <a:rPr lang="en-US" sz="1400" dirty="0"/>
              <a:t> , Annals of Physics 327 (2012) 1182–1201</a:t>
            </a:r>
          </a:p>
          <a:p>
            <a:endParaRPr lang="en-US" sz="1400" dirty="0"/>
          </a:p>
        </p:txBody>
      </p:sp>
      <p:pic>
        <p:nvPicPr>
          <p:cNvPr id="10" name="Picture 9">
            <a:extLst>
              <a:ext uri="{FF2B5EF4-FFF2-40B4-BE49-F238E27FC236}">
                <a16:creationId xmlns:a16="http://schemas.microsoft.com/office/drawing/2014/main" id="{446AD72C-2957-2743-A6E2-F9F37D23F0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39726" y="4678319"/>
            <a:ext cx="2308933" cy="1125960"/>
          </a:xfrm>
          <a:prstGeom prst="rect">
            <a:avLst/>
          </a:prstGeom>
        </p:spPr>
      </p:pic>
      <p:pic>
        <p:nvPicPr>
          <p:cNvPr id="11" name="Picture 10">
            <a:extLst>
              <a:ext uri="{FF2B5EF4-FFF2-40B4-BE49-F238E27FC236}">
                <a16:creationId xmlns:a16="http://schemas.microsoft.com/office/drawing/2014/main" id="{64FE4B13-9836-2143-B67E-852A4F988E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3158" y="4122505"/>
            <a:ext cx="3711978" cy="1122609"/>
          </a:xfrm>
          <a:prstGeom prst="rect">
            <a:avLst/>
          </a:prstGeom>
        </p:spPr>
      </p:pic>
      <p:pic>
        <p:nvPicPr>
          <p:cNvPr id="12" name="Picture 11">
            <a:extLst>
              <a:ext uri="{FF2B5EF4-FFF2-40B4-BE49-F238E27FC236}">
                <a16:creationId xmlns:a16="http://schemas.microsoft.com/office/drawing/2014/main" id="{551AC13D-14BB-0945-B1CE-5ADF6ECDC3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0801" y="5245114"/>
            <a:ext cx="3878454" cy="1122609"/>
          </a:xfrm>
          <a:prstGeom prst="rect">
            <a:avLst/>
          </a:prstGeom>
        </p:spPr>
      </p:pic>
      <p:sp>
        <p:nvSpPr>
          <p:cNvPr id="17" name="TextBox 16">
            <a:extLst>
              <a:ext uri="{FF2B5EF4-FFF2-40B4-BE49-F238E27FC236}">
                <a16:creationId xmlns:a16="http://schemas.microsoft.com/office/drawing/2014/main" id="{41E92EEF-DC48-8243-86E4-571FFF275DB5}"/>
              </a:ext>
            </a:extLst>
          </p:cNvPr>
          <p:cNvSpPr txBox="1"/>
          <p:nvPr/>
        </p:nvSpPr>
        <p:spPr>
          <a:xfrm>
            <a:off x="4713858" y="5804279"/>
            <a:ext cx="2689391" cy="369332"/>
          </a:xfrm>
          <a:prstGeom prst="rect">
            <a:avLst/>
          </a:prstGeom>
          <a:noFill/>
        </p:spPr>
        <p:txBody>
          <a:bodyPr wrap="none" rtlCol="0">
            <a:spAutoFit/>
          </a:bodyPr>
          <a:lstStyle/>
          <a:p>
            <a:r>
              <a:rPr lang="en-US" sz="1800" b="1" dirty="0"/>
              <a:t>Great circle configurations</a:t>
            </a:r>
          </a:p>
        </p:txBody>
      </p:sp>
      <p:sp>
        <p:nvSpPr>
          <p:cNvPr id="18" name="TextBox 17">
            <a:extLst>
              <a:ext uri="{FF2B5EF4-FFF2-40B4-BE49-F238E27FC236}">
                <a16:creationId xmlns:a16="http://schemas.microsoft.com/office/drawing/2014/main" id="{2A9B7008-7C8B-AE41-8768-D62B74F9AEAA}"/>
              </a:ext>
            </a:extLst>
          </p:cNvPr>
          <p:cNvSpPr txBox="1"/>
          <p:nvPr/>
        </p:nvSpPr>
        <p:spPr>
          <a:xfrm>
            <a:off x="3351735" y="3720263"/>
            <a:ext cx="2691827" cy="369332"/>
          </a:xfrm>
          <a:prstGeom prst="rect">
            <a:avLst/>
          </a:prstGeom>
          <a:noFill/>
        </p:spPr>
        <p:txBody>
          <a:bodyPr wrap="none" rtlCol="0">
            <a:spAutoFit/>
          </a:bodyPr>
          <a:lstStyle/>
          <a:p>
            <a:r>
              <a:rPr lang="en-US" sz="1800" b="1" dirty="0"/>
              <a:t>Tetrahedral configurations</a:t>
            </a:r>
          </a:p>
        </p:txBody>
      </p:sp>
      <p:sp>
        <p:nvSpPr>
          <p:cNvPr id="20" name="Subtitle 2">
            <a:extLst>
              <a:ext uri="{FF2B5EF4-FFF2-40B4-BE49-F238E27FC236}">
                <a16:creationId xmlns:a16="http://schemas.microsoft.com/office/drawing/2014/main" id="{AD4AF008-1083-B64C-916F-81FC943F0695}"/>
              </a:ext>
            </a:extLst>
          </p:cNvPr>
          <p:cNvSpPr txBox="1">
            <a:spLocks/>
          </p:cNvSpPr>
          <p:nvPr/>
        </p:nvSpPr>
        <p:spPr>
          <a:xfrm>
            <a:off x="293077" y="1067542"/>
            <a:ext cx="6181864" cy="770912"/>
          </a:xfrm>
          <a:prstGeom prst="rect">
            <a:avLst/>
          </a:prstGeom>
        </p:spPr>
        <p:txBody>
          <a:bodyPr vert="horz" lIns="81666" tIns="40833" rIns="81666" bIns="40833" rtlCol="0">
            <a:no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b="1" baseline="30000" dirty="0"/>
              <a:t>8</a:t>
            </a:r>
            <a:r>
              <a:rPr lang="en-US" b="1" dirty="0"/>
              <a:t>He(</a:t>
            </a:r>
            <a:r>
              <a:rPr lang="en-US" b="1" dirty="0" err="1"/>
              <a:t>p,p</a:t>
            </a:r>
            <a:r>
              <a:rPr lang="en-US" b="1" dirty="0"/>
              <a:t>α)</a:t>
            </a:r>
            <a:r>
              <a:rPr lang="en-US" b="1" baseline="30000" dirty="0"/>
              <a:t>4</a:t>
            </a:r>
            <a:r>
              <a:rPr lang="en-US" b="1" dirty="0"/>
              <a:t>n </a:t>
            </a:r>
            <a:r>
              <a:rPr lang="en-US" dirty="0"/>
              <a:t>Quasi-Elastic knockout reaction at large momentum transfer</a:t>
            </a:r>
          </a:p>
        </p:txBody>
      </p:sp>
      <p:sp>
        <p:nvSpPr>
          <p:cNvPr id="3" name="TextBox 2">
            <a:extLst>
              <a:ext uri="{FF2B5EF4-FFF2-40B4-BE49-F238E27FC236}">
                <a16:creationId xmlns:a16="http://schemas.microsoft.com/office/drawing/2014/main" id="{BB4AD96C-8F85-50BE-9236-C00A921DD6F9}"/>
              </a:ext>
            </a:extLst>
          </p:cNvPr>
          <p:cNvSpPr txBox="1"/>
          <p:nvPr/>
        </p:nvSpPr>
        <p:spPr>
          <a:xfrm>
            <a:off x="2660608" y="2848767"/>
            <a:ext cx="6278998" cy="338554"/>
          </a:xfrm>
          <a:prstGeom prst="rect">
            <a:avLst/>
          </a:prstGeom>
          <a:noFill/>
          <a:ln w="28575" cmpd="sng">
            <a:solidFill>
              <a:schemeClr val="accent1"/>
            </a:solidFill>
          </a:ln>
        </p:spPr>
        <p:txBody>
          <a:bodyPr wrap="square" rtlCol="0">
            <a:spAutoFit/>
          </a:bodyPr>
          <a:lstStyle/>
          <a:p>
            <a:pPr algn="just"/>
            <a:r>
              <a:rPr lang="en-GB" b="0" i="0" dirty="0">
                <a:solidFill>
                  <a:srgbClr val="2E2E2E"/>
                </a:solidFill>
                <a:effectLst/>
              </a:rPr>
              <a:t>Indeed, large alpha SF reported by L.V. </a:t>
            </a:r>
            <a:r>
              <a:rPr lang="en-GB" b="0" i="0" dirty="0" err="1">
                <a:solidFill>
                  <a:srgbClr val="2E2E2E"/>
                </a:solidFill>
                <a:effectLst/>
              </a:rPr>
              <a:t>Chulkov</a:t>
            </a:r>
            <a:r>
              <a:rPr lang="en-GB" dirty="0">
                <a:solidFill>
                  <a:srgbClr val="2E2E2E"/>
                </a:solidFill>
              </a:rPr>
              <a:t> et al., NPA 759, 43  (2005)</a:t>
            </a:r>
            <a:endParaRPr lang="tr-TR" dirty="0">
              <a:cs typeface="Calibri"/>
            </a:endParaRPr>
          </a:p>
        </p:txBody>
      </p:sp>
    </p:spTree>
    <p:extLst>
      <p:ext uri="{BB962C8B-B14F-4D97-AF65-F5344CB8AC3E}">
        <p14:creationId xmlns:p14="http://schemas.microsoft.com/office/powerpoint/2010/main" val="2582877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B087-7D75-324C-BC34-FF0975E07821}"/>
              </a:ext>
            </a:extLst>
          </p:cNvPr>
          <p:cNvSpPr>
            <a:spLocks noGrp="1"/>
          </p:cNvSpPr>
          <p:nvPr>
            <p:ph type="ctrTitle"/>
          </p:nvPr>
        </p:nvSpPr>
        <p:spPr>
          <a:xfrm>
            <a:off x="293075" y="234848"/>
            <a:ext cx="6021227" cy="770913"/>
          </a:xfrm>
        </p:spPr>
        <p:txBody>
          <a:bodyPr>
            <a:normAutofit/>
          </a:bodyPr>
          <a:lstStyle/>
          <a:p>
            <a:r>
              <a:rPr lang="en-US" dirty="0"/>
              <a:t>Method</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27A2F44-C4DF-F24E-ACAA-9B1776643C37}"/>
                  </a:ext>
                </a:extLst>
              </p:cNvPr>
              <p:cNvSpPr txBox="1"/>
              <p:nvPr/>
            </p:nvSpPr>
            <p:spPr>
              <a:xfrm>
                <a:off x="293075" y="2011615"/>
                <a:ext cx="9076836" cy="1188082"/>
              </a:xfrm>
              <a:prstGeom prst="rect">
                <a:avLst/>
              </a:prstGeom>
              <a:noFill/>
            </p:spPr>
            <p:txBody>
              <a:bodyPr wrap="square">
                <a:spAutoFit/>
              </a:bodyPr>
              <a:lstStyle/>
              <a:p>
                <a:pPr marL="342900" indent="-342900">
                  <a:lnSpc>
                    <a:spcPct val="120000"/>
                  </a:lnSpc>
                  <a:buFont typeface="Wingdings" charset="2"/>
                  <a:buChar char="Ø"/>
                </a:pPr>
                <a:r>
                  <a:rPr lang="en-US" sz="2000" baseline="30000" dirty="0"/>
                  <a:t>8</a:t>
                </a:r>
                <a:r>
                  <a:rPr lang="en-US" sz="2000" dirty="0"/>
                  <a:t>He a good starting point to populate a 4n system. Highest possible A/Z=4.</a:t>
                </a:r>
              </a:p>
              <a:p>
                <a:pPr>
                  <a:lnSpc>
                    <a:spcPct val="120000"/>
                  </a:lnSpc>
                </a:pPr>
                <a:r>
                  <a:rPr lang="en-US" sz="2000" dirty="0"/>
                  <a:t>	&lt; α ⊗ 4n |</a:t>
                </a:r>
                <a:r>
                  <a:rPr lang="en-US" sz="2000" baseline="30000" dirty="0"/>
                  <a:t> 8</a:t>
                </a:r>
                <a:r>
                  <a:rPr lang="en-US" sz="2000" dirty="0"/>
                  <a:t>He &gt;    </a:t>
                </a:r>
                <a:r>
                  <a:rPr lang="en-US" sz="2000" dirty="0">
                    <a:sym typeface="Wingdings" pitchFamily="2" charset="2"/>
                  </a:rPr>
                  <a:t>     </a:t>
                </a:r>
                <a:r>
                  <a:rPr lang="en-US" sz="2000" dirty="0"/>
                  <a:t>&lt; α ⊗ 4n |</a:t>
                </a:r>
                <a14:m>
                  <m:oMath xmlns:m="http://schemas.openxmlformats.org/officeDocument/2006/math">
                    <m:acc>
                      <m:accPr>
                        <m:chr m:val="̂"/>
                        <m:ctrlPr>
                          <a:rPr lang="en-GB" sz="2000" b="0" i="1" dirty="0" smtClean="0">
                            <a:latin typeface="Cambria Math" panose="02040503050406030204" pitchFamily="18" charset="0"/>
                          </a:rPr>
                        </m:ctrlPr>
                      </m:accPr>
                      <m:e>
                        <m:r>
                          <a:rPr lang="en-GB" sz="2000" b="0" i="1" dirty="0" smtClean="0">
                            <a:latin typeface="Cambria Math" panose="02040503050406030204" pitchFamily="18" charset="0"/>
                          </a:rPr>
                          <m:t>𝑂</m:t>
                        </m:r>
                      </m:e>
                    </m:acc>
                  </m:oMath>
                </a14:m>
                <a:r>
                  <a:rPr lang="en-US" sz="2000" dirty="0"/>
                  <a:t>|</a:t>
                </a:r>
                <a:r>
                  <a:rPr lang="en-US" sz="2000" baseline="30000" dirty="0"/>
                  <a:t> 8</a:t>
                </a:r>
                <a:r>
                  <a:rPr lang="en-US" sz="2000" dirty="0"/>
                  <a:t>He &gt;    involves a transition operator</a:t>
                </a:r>
              </a:p>
              <a:p>
                <a:pPr marL="0" indent="0">
                  <a:lnSpc>
                    <a:spcPct val="120000"/>
                  </a:lnSpc>
                </a:pPr>
                <a:endParaRPr lang="en-US" sz="2000" dirty="0"/>
              </a:p>
            </p:txBody>
          </p:sp>
        </mc:Choice>
        <mc:Fallback xmlns="">
          <p:sp>
            <p:nvSpPr>
              <p:cNvPr id="8" name="TextBox 7">
                <a:extLst>
                  <a:ext uri="{FF2B5EF4-FFF2-40B4-BE49-F238E27FC236}">
                    <a16:creationId xmlns:a16="http://schemas.microsoft.com/office/drawing/2014/main" id="{027A2F44-C4DF-F24E-ACAA-9B1776643C37}"/>
                  </a:ext>
                </a:extLst>
              </p:cNvPr>
              <p:cNvSpPr txBox="1">
                <a:spLocks noRot="1" noChangeAspect="1" noMove="1" noResize="1" noEditPoints="1" noAdjustHandles="1" noChangeArrowheads="1" noChangeShapeType="1" noTextEdit="1"/>
              </p:cNvSpPr>
              <p:nvPr/>
            </p:nvSpPr>
            <p:spPr>
              <a:xfrm>
                <a:off x="293075" y="2011615"/>
                <a:ext cx="9076836" cy="1188082"/>
              </a:xfrm>
              <a:prstGeom prst="rect">
                <a:avLst/>
              </a:prstGeom>
              <a:blipFill>
                <a:blip r:embed="rId3"/>
                <a:stretch>
                  <a:fillRect l="-559"/>
                </a:stretch>
              </a:blipFill>
            </p:spPr>
            <p:txBody>
              <a:bodyPr/>
              <a:lstStyle/>
              <a:p>
                <a:r>
                  <a:rPr lang="en-US">
                    <a:noFill/>
                  </a:rPr>
                  <a:t> </a:t>
                </a:r>
              </a:p>
            </p:txBody>
          </p:sp>
        </mc:Fallback>
      </mc:AlternateContent>
      <p:pic>
        <p:nvPicPr>
          <p:cNvPr id="28" name="Picture 27" descr="Screen Shot 2014-06-23 at 09.54.22.png">
            <a:extLst>
              <a:ext uri="{FF2B5EF4-FFF2-40B4-BE49-F238E27FC236}">
                <a16:creationId xmlns:a16="http://schemas.microsoft.com/office/drawing/2014/main" id="{436CC332-FE4C-BC4B-9F8C-BA27120261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135" y="3088045"/>
            <a:ext cx="3911362" cy="2086114"/>
          </a:xfrm>
          <a:prstGeom prst="rect">
            <a:avLst/>
          </a:prstGeom>
        </p:spPr>
      </p:pic>
      <p:sp>
        <p:nvSpPr>
          <p:cNvPr id="29" name="TextBox 28">
            <a:extLst>
              <a:ext uri="{FF2B5EF4-FFF2-40B4-BE49-F238E27FC236}">
                <a16:creationId xmlns:a16="http://schemas.microsoft.com/office/drawing/2014/main" id="{09599873-2486-C84F-9654-B8427612093D}"/>
              </a:ext>
            </a:extLst>
          </p:cNvPr>
          <p:cNvSpPr txBox="1"/>
          <p:nvPr/>
        </p:nvSpPr>
        <p:spPr>
          <a:xfrm>
            <a:off x="241608" y="5174159"/>
            <a:ext cx="4192751" cy="1077218"/>
          </a:xfrm>
          <a:prstGeom prst="rect">
            <a:avLst/>
          </a:prstGeom>
          <a:noFill/>
          <a:ln w="28575" cmpd="sng">
            <a:solidFill>
              <a:schemeClr val="accent1"/>
            </a:solidFill>
          </a:ln>
        </p:spPr>
        <p:txBody>
          <a:bodyPr wrap="none" rtlCol="0">
            <a:spAutoFit/>
          </a:bodyPr>
          <a:lstStyle/>
          <a:p>
            <a:r>
              <a:rPr lang="en-US" dirty="0">
                <a:cs typeface="Calibri"/>
              </a:rPr>
              <a:t>Two of the three most probable configurations </a:t>
            </a:r>
          </a:p>
          <a:p>
            <a:r>
              <a:rPr lang="en-US" dirty="0">
                <a:cs typeface="Calibri"/>
              </a:rPr>
              <a:t>found in </a:t>
            </a:r>
            <a:r>
              <a:rPr lang="en-US" baseline="30000" dirty="0">
                <a:cs typeface="Calibri"/>
              </a:rPr>
              <a:t>8</a:t>
            </a:r>
            <a:r>
              <a:rPr lang="en-US" dirty="0">
                <a:cs typeface="Calibri"/>
              </a:rPr>
              <a:t>He can be associated with a </a:t>
            </a:r>
            <a:r>
              <a:rPr lang="en-US" baseline="30000" dirty="0">
                <a:cs typeface="Calibri"/>
              </a:rPr>
              <a:t>4</a:t>
            </a:r>
            <a:r>
              <a:rPr lang="en-US" dirty="0">
                <a:cs typeface="Calibri"/>
              </a:rPr>
              <a:t>n system.</a:t>
            </a:r>
          </a:p>
          <a:p>
            <a:r>
              <a:rPr lang="en-US" dirty="0">
                <a:cs typeface="Calibri"/>
              </a:rPr>
              <a:t>The probability for each of them is approx. 30%.</a:t>
            </a:r>
          </a:p>
          <a:p>
            <a:r>
              <a:rPr lang="en-US" dirty="0">
                <a:cs typeface="Calibri"/>
              </a:rPr>
              <a:t>M.V. Zhukov, PRC 50, R1 (1994)</a:t>
            </a:r>
          </a:p>
        </p:txBody>
      </p:sp>
      <p:sp>
        <p:nvSpPr>
          <p:cNvPr id="30" name="TextBox 29">
            <a:extLst>
              <a:ext uri="{FF2B5EF4-FFF2-40B4-BE49-F238E27FC236}">
                <a16:creationId xmlns:a16="http://schemas.microsoft.com/office/drawing/2014/main" id="{CC3F5DB6-EEF3-424B-AF31-C763BB78E9A4}"/>
              </a:ext>
            </a:extLst>
          </p:cNvPr>
          <p:cNvSpPr txBox="1"/>
          <p:nvPr/>
        </p:nvSpPr>
        <p:spPr>
          <a:xfrm>
            <a:off x="4828480" y="5174159"/>
            <a:ext cx="3962400" cy="1077218"/>
          </a:xfrm>
          <a:prstGeom prst="rect">
            <a:avLst/>
          </a:prstGeom>
          <a:noFill/>
          <a:ln w="28575" cmpd="sng">
            <a:solidFill>
              <a:schemeClr val="accent1"/>
            </a:solidFill>
          </a:ln>
        </p:spPr>
        <p:txBody>
          <a:bodyPr wrap="square" rtlCol="0">
            <a:spAutoFit/>
          </a:bodyPr>
          <a:lstStyle/>
          <a:p>
            <a:pPr algn="just"/>
            <a:r>
              <a:rPr lang="tr-TR" dirty="0">
                <a:cs typeface="Calibri"/>
              </a:rPr>
              <a:t>“</a:t>
            </a:r>
            <a:r>
              <a:rPr lang="tr-TR" dirty="0" err="1">
                <a:cs typeface="Calibri"/>
              </a:rPr>
              <a:t>Sudden</a:t>
            </a:r>
            <a:r>
              <a:rPr lang="tr-TR" dirty="0">
                <a:cs typeface="Calibri"/>
              </a:rPr>
              <a:t> </a:t>
            </a:r>
            <a:r>
              <a:rPr lang="tr-TR" dirty="0" err="1">
                <a:cs typeface="Calibri"/>
              </a:rPr>
              <a:t>removal</a:t>
            </a:r>
            <a:r>
              <a:rPr lang="tr-TR" dirty="0">
                <a:cs typeface="Calibri"/>
              </a:rPr>
              <a:t> of </a:t>
            </a:r>
            <a:r>
              <a:rPr lang="tr-TR" dirty="0" err="1">
                <a:cs typeface="Calibri"/>
              </a:rPr>
              <a:t>the</a:t>
            </a:r>
            <a:r>
              <a:rPr lang="tr-TR" dirty="0">
                <a:cs typeface="Calibri"/>
              </a:rPr>
              <a:t> α-</a:t>
            </a:r>
            <a:r>
              <a:rPr lang="tr-TR" dirty="0" err="1">
                <a:cs typeface="Calibri"/>
              </a:rPr>
              <a:t>particle</a:t>
            </a:r>
            <a:r>
              <a:rPr lang="tr-TR" dirty="0">
                <a:cs typeface="Calibri"/>
              </a:rPr>
              <a:t> </a:t>
            </a:r>
            <a:r>
              <a:rPr lang="tr-TR" dirty="0" err="1">
                <a:cs typeface="Calibri"/>
              </a:rPr>
              <a:t>from</a:t>
            </a:r>
            <a:r>
              <a:rPr lang="tr-TR" dirty="0">
                <a:cs typeface="Calibri"/>
              </a:rPr>
              <a:t> </a:t>
            </a:r>
            <a:r>
              <a:rPr lang="tr-TR" baseline="30000" dirty="0">
                <a:cs typeface="Calibri"/>
              </a:rPr>
              <a:t>8</a:t>
            </a:r>
            <a:r>
              <a:rPr lang="tr-TR" dirty="0">
                <a:cs typeface="Calibri"/>
              </a:rPr>
              <a:t>He”</a:t>
            </a:r>
          </a:p>
          <a:p>
            <a:pPr algn="just"/>
            <a:r>
              <a:rPr lang="tr-TR" dirty="0" err="1">
                <a:cs typeface="Calibri"/>
              </a:rPr>
              <a:t>The</a:t>
            </a:r>
            <a:r>
              <a:rPr lang="tr-TR" dirty="0">
                <a:cs typeface="Calibri"/>
              </a:rPr>
              <a:t> </a:t>
            </a:r>
            <a:r>
              <a:rPr lang="tr-TR" dirty="0" err="1">
                <a:cs typeface="Calibri"/>
              </a:rPr>
              <a:t>exact</a:t>
            </a:r>
            <a:r>
              <a:rPr lang="tr-TR" dirty="0">
                <a:cs typeface="Calibri"/>
              </a:rPr>
              <a:t> </a:t>
            </a:r>
            <a:r>
              <a:rPr lang="tr-TR" dirty="0" err="1">
                <a:cs typeface="Calibri"/>
              </a:rPr>
              <a:t>case</a:t>
            </a:r>
            <a:r>
              <a:rPr lang="tr-TR" dirty="0">
                <a:cs typeface="Calibri"/>
              </a:rPr>
              <a:t> of </a:t>
            </a:r>
            <a:r>
              <a:rPr lang="tr-TR" dirty="0" err="1">
                <a:cs typeface="Calibri"/>
              </a:rPr>
              <a:t>interest</a:t>
            </a:r>
            <a:r>
              <a:rPr lang="tr-TR" dirty="0">
                <a:cs typeface="Calibri"/>
              </a:rPr>
              <a:t> is </a:t>
            </a:r>
            <a:r>
              <a:rPr lang="tr-TR" dirty="0" err="1">
                <a:cs typeface="Calibri"/>
              </a:rPr>
              <a:t>studied</a:t>
            </a:r>
            <a:r>
              <a:rPr lang="tr-TR" dirty="0">
                <a:cs typeface="Calibri"/>
              </a:rPr>
              <a:t> </a:t>
            </a:r>
            <a:r>
              <a:rPr lang="tr-TR" dirty="0" err="1">
                <a:cs typeface="Calibri"/>
              </a:rPr>
              <a:t>within</a:t>
            </a:r>
            <a:r>
              <a:rPr lang="tr-TR" dirty="0">
                <a:cs typeface="Calibri"/>
              </a:rPr>
              <a:t> </a:t>
            </a:r>
            <a:r>
              <a:rPr lang="tr-TR" dirty="0" err="1">
                <a:cs typeface="Calibri"/>
              </a:rPr>
              <a:t>the</a:t>
            </a:r>
            <a:r>
              <a:rPr lang="tr-TR" dirty="0">
                <a:cs typeface="Calibri"/>
              </a:rPr>
              <a:t> COSMA model.</a:t>
            </a:r>
          </a:p>
          <a:p>
            <a:pPr algn="just"/>
            <a:r>
              <a:rPr lang="en-US" dirty="0">
                <a:cs typeface="Calibri"/>
              </a:rPr>
              <a:t>L.V. </a:t>
            </a:r>
            <a:r>
              <a:rPr lang="en-US" dirty="0" err="1">
                <a:cs typeface="Calibri"/>
              </a:rPr>
              <a:t>Grigorenko</a:t>
            </a:r>
            <a:r>
              <a:rPr lang="en-US" dirty="0">
                <a:cs typeface="Calibri"/>
              </a:rPr>
              <a:t> et al., </a:t>
            </a:r>
            <a:r>
              <a:rPr lang="tr-TR" dirty="0">
                <a:cs typeface="Calibri"/>
              </a:rPr>
              <a:t>EPJA 19, 187 (2004) </a:t>
            </a:r>
          </a:p>
        </p:txBody>
      </p:sp>
      <p:pic>
        <p:nvPicPr>
          <p:cNvPr id="31" name="Picture 30" descr="Screen Shot 2014-06-23 at 23.37.35.png">
            <a:extLst>
              <a:ext uri="{FF2B5EF4-FFF2-40B4-BE49-F238E27FC236}">
                <a16:creationId xmlns:a16="http://schemas.microsoft.com/office/drawing/2014/main" id="{4CB40320-4B8B-1743-A060-BE8A077990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0408" y="3444720"/>
            <a:ext cx="3124200" cy="1357775"/>
          </a:xfrm>
          <a:prstGeom prst="rect">
            <a:avLst/>
          </a:prstGeom>
        </p:spPr>
      </p:pic>
      <p:sp>
        <p:nvSpPr>
          <p:cNvPr id="32" name="Rectangle 31">
            <a:extLst>
              <a:ext uri="{FF2B5EF4-FFF2-40B4-BE49-F238E27FC236}">
                <a16:creationId xmlns:a16="http://schemas.microsoft.com/office/drawing/2014/main" id="{D991E2F6-BB0D-4743-AD35-29D9775A95B5}"/>
              </a:ext>
            </a:extLst>
          </p:cNvPr>
          <p:cNvSpPr/>
          <p:nvPr/>
        </p:nvSpPr>
        <p:spPr>
          <a:xfrm>
            <a:off x="3886388" y="3561642"/>
            <a:ext cx="3329609" cy="830997"/>
          </a:xfrm>
          <a:prstGeom prst="rect">
            <a:avLst/>
          </a:prstGeom>
        </p:spPr>
        <p:txBody>
          <a:bodyPr wrap="square">
            <a:spAutoFit/>
          </a:bodyPr>
          <a:lstStyle/>
          <a:p>
            <a:pPr marL="400050" indent="-400050">
              <a:buFont typeface="+mj-lt"/>
              <a:buAutoNum type="romanUcPeriod"/>
            </a:pPr>
            <a:r>
              <a:rPr lang="en-US" sz="1600" dirty="0">
                <a:latin typeface=""/>
              </a:rPr>
              <a:t>i</a:t>
            </a:r>
            <a:r>
              <a:rPr lang="en-US" sz="1600" b="0" i="0" u="none" strike="noStrike" baseline="0" dirty="0">
                <a:latin typeface=""/>
              </a:rPr>
              <a:t>nitial structure</a:t>
            </a:r>
          </a:p>
          <a:p>
            <a:pPr marL="400050" indent="-400050">
              <a:buFont typeface="+mj-lt"/>
              <a:buAutoNum type="romanUcPeriod"/>
            </a:pPr>
            <a:r>
              <a:rPr lang="en-US" sz="1600" dirty="0">
                <a:latin typeface=""/>
              </a:rPr>
              <a:t>r</a:t>
            </a:r>
            <a:r>
              <a:rPr lang="en-US" sz="1600" b="0" i="0" u="none" strike="noStrike" baseline="0" dirty="0">
                <a:latin typeface=""/>
              </a:rPr>
              <a:t>eaction mechanism, and </a:t>
            </a:r>
          </a:p>
          <a:p>
            <a:pPr marL="400050" indent="-400050">
              <a:buFont typeface="+mj-lt"/>
              <a:buAutoNum type="romanUcPeriod"/>
            </a:pPr>
            <a:r>
              <a:rPr lang="en-US" sz="1600" b="0" i="0" u="none" strike="noStrike" baseline="0" dirty="0">
                <a:latin typeface=""/>
              </a:rPr>
              <a:t>final-state interaction (FSI)</a:t>
            </a:r>
            <a:endParaRPr lang="en-US" sz="1600" dirty="0"/>
          </a:p>
        </p:txBody>
      </p:sp>
      <p:sp>
        <p:nvSpPr>
          <p:cNvPr id="27" name="Text Placeholder 3">
            <a:extLst>
              <a:ext uri="{FF2B5EF4-FFF2-40B4-BE49-F238E27FC236}">
                <a16:creationId xmlns:a16="http://schemas.microsoft.com/office/drawing/2014/main" id="{1B128D31-0C95-5445-AC79-FEEF6C1BC2B2}"/>
              </a:ext>
            </a:extLst>
          </p:cNvPr>
          <p:cNvSpPr>
            <a:spLocks noGrp="1"/>
          </p:cNvSpPr>
          <p:nvPr>
            <p:ph type="body" sz="quarter" idx="10"/>
          </p:nvPr>
        </p:nvSpPr>
        <p:spPr>
          <a:xfrm>
            <a:off x="2707239" y="3011972"/>
            <a:ext cx="4192751" cy="400586"/>
          </a:xfrm>
          <a:solidFill>
            <a:schemeClr val="bg2">
              <a:lumMod val="20000"/>
              <a:lumOff val="80000"/>
            </a:schemeClr>
          </a:solidFill>
        </p:spPr>
        <p:txBody>
          <a:bodyPr/>
          <a:lstStyle/>
          <a:p>
            <a:pPr algn="ctr"/>
            <a:r>
              <a:rPr lang="tr-TR" baseline="30000" dirty="0">
                <a:cs typeface="Calibri"/>
              </a:rPr>
              <a:t>8</a:t>
            </a:r>
            <a:r>
              <a:rPr lang="tr-TR" dirty="0">
                <a:cs typeface="Calibri"/>
              </a:rPr>
              <a:t>He W.F. in </a:t>
            </a:r>
            <a:r>
              <a:rPr lang="tr-TR" dirty="0" err="1">
                <a:cs typeface="Calibri"/>
              </a:rPr>
              <a:t>the</a:t>
            </a:r>
            <a:r>
              <a:rPr lang="tr-TR" dirty="0">
                <a:cs typeface="Calibri"/>
              </a:rPr>
              <a:t> COSMA model</a:t>
            </a:r>
          </a:p>
        </p:txBody>
      </p:sp>
      <p:sp>
        <p:nvSpPr>
          <p:cNvPr id="33" name="Subtitle 2">
            <a:extLst>
              <a:ext uri="{FF2B5EF4-FFF2-40B4-BE49-F238E27FC236}">
                <a16:creationId xmlns:a16="http://schemas.microsoft.com/office/drawing/2014/main" id="{A8FF43A2-F7BC-9D46-B426-915C2A1BF183}"/>
              </a:ext>
            </a:extLst>
          </p:cNvPr>
          <p:cNvSpPr txBox="1">
            <a:spLocks/>
          </p:cNvSpPr>
          <p:nvPr/>
        </p:nvSpPr>
        <p:spPr>
          <a:xfrm>
            <a:off x="293077" y="1067542"/>
            <a:ext cx="6181864" cy="770912"/>
          </a:xfrm>
          <a:prstGeom prst="rect">
            <a:avLst/>
          </a:prstGeom>
        </p:spPr>
        <p:txBody>
          <a:bodyPr vert="horz" lIns="81666" tIns="40833" rIns="81666" bIns="40833" rtlCol="0">
            <a:no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b="1" baseline="30000" dirty="0"/>
              <a:t>8</a:t>
            </a:r>
            <a:r>
              <a:rPr lang="en-US" b="1" dirty="0"/>
              <a:t>He(</a:t>
            </a:r>
            <a:r>
              <a:rPr lang="en-US" b="1" dirty="0" err="1"/>
              <a:t>p,p</a:t>
            </a:r>
            <a:r>
              <a:rPr lang="en-US" b="1" dirty="0"/>
              <a:t>α)</a:t>
            </a:r>
            <a:r>
              <a:rPr lang="en-US" b="1" baseline="30000" dirty="0"/>
              <a:t>4</a:t>
            </a:r>
            <a:r>
              <a:rPr lang="en-US" b="1" dirty="0"/>
              <a:t>n </a:t>
            </a:r>
            <a:r>
              <a:rPr lang="en-US" dirty="0"/>
              <a:t>Quasi-Elastic knockout reaction at large momentum transfer</a:t>
            </a:r>
          </a:p>
        </p:txBody>
      </p:sp>
    </p:spTree>
    <p:extLst>
      <p:ext uri="{BB962C8B-B14F-4D97-AF65-F5344CB8AC3E}">
        <p14:creationId xmlns:p14="http://schemas.microsoft.com/office/powerpoint/2010/main" val="1070355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B087-7D75-324C-BC34-FF0975E07821}"/>
              </a:ext>
            </a:extLst>
          </p:cNvPr>
          <p:cNvSpPr>
            <a:spLocks noGrp="1"/>
          </p:cNvSpPr>
          <p:nvPr>
            <p:ph type="ctrTitle"/>
          </p:nvPr>
        </p:nvSpPr>
        <p:spPr>
          <a:xfrm>
            <a:off x="293075" y="234848"/>
            <a:ext cx="6021227" cy="770913"/>
          </a:xfrm>
        </p:spPr>
        <p:txBody>
          <a:bodyPr>
            <a:normAutofit/>
          </a:bodyPr>
          <a:lstStyle/>
          <a:p>
            <a:r>
              <a:rPr lang="en-US" dirty="0"/>
              <a:t>Method</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27A2F44-C4DF-F24E-ACAA-9B1776643C37}"/>
                  </a:ext>
                </a:extLst>
              </p:cNvPr>
              <p:cNvSpPr txBox="1"/>
              <p:nvPr/>
            </p:nvSpPr>
            <p:spPr>
              <a:xfrm>
                <a:off x="293075" y="2011615"/>
                <a:ext cx="8764426" cy="813941"/>
              </a:xfrm>
              <a:prstGeom prst="rect">
                <a:avLst/>
              </a:prstGeom>
              <a:noFill/>
            </p:spPr>
            <p:txBody>
              <a:bodyPr wrap="square">
                <a:spAutoFit/>
              </a:bodyPr>
              <a:lstStyle/>
              <a:p>
                <a:pPr marL="342900" indent="-342900">
                  <a:lnSpc>
                    <a:spcPct val="120000"/>
                  </a:lnSpc>
                  <a:buFont typeface="Wingdings" charset="2"/>
                  <a:buChar char="Ø"/>
                </a:pPr>
                <a:r>
                  <a:rPr lang="en-US" sz="2000" baseline="30000" dirty="0"/>
                  <a:t>8</a:t>
                </a:r>
                <a:r>
                  <a:rPr lang="en-US" sz="2000" dirty="0"/>
                  <a:t>He a good starting point to populate a 4n system. Highest possible A/Z=4.</a:t>
                </a:r>
              </a:p>
              <a:p>
                <a:pPr>
                  <a:lnSpc>
                    <a:spcPct val="120000"/>
                  </a:lnSpc>
                </a:pPr>
                <a:r>
                  <a:rPr lang="en-US" sz="2000" dirty="0"/>
                  <a:t>	&lt; α ⊗ 4n |</a:t>
                </a:r>
                <a:r>
                  <a:rPr lang="en-US" sz="2000" baseline="30000" dirty="0"/>
                  <a:t> 8</a:t>
                </a:r>
                <a:r>
                  <a:rPr lang="en-US" sz="2000" dirty="0"/>
                  <a:t>He &gt;    </a:t>
                </a:r>
                <a:r>
                  <a:rPr lang="en-US" sz="2000" dirty="0">
                    <a:sym typeface="Wingdings" pitchFamily="2" charset="2"/>
                  </a:rPr>
                  <a:t>     </a:t>
                </a:r>
                <a:r>
                  <a:rPr lang="en-US" sz="2000" dirty="0"/>
                  <a:t>&lt; α ⊗ 4n |</a:t>
                </a:r>
                <a14:m>
                  <m:oMath xmlns:m="http://schemas.openxmlformats.org/officeDocument/2006/math">
                    <m:acc>
                      <m:accPr>
                        <m:chr m:val="̂"/>
                        <m:ctrlPr>
                          <a:rPr lang="en-GB" sz="2000" i="1" dirty="0">
                            <a:latin typeface="Cambria Math" panose="02040503050406030204" pitchFamily="18" charset="0"/>
                          </a:rPr>
                        </m:ctrlPr>
                      </m:accPr>
                      <m:e>
                        <m:r>
                          <a:rPr lang="en-GB" sz="2000" i="1" dirty="0">
                            <a:latin typeface="Cambria Math" panose="02040503050406030204" pitchFamily="18" charset="0"/>
                          </a:rPr>
                          <m:t>𝑂</m:t>
                        </m:r>
                      </m:e>
                    </m:acc>
                  </m:oMath>
                </a14:m>
                <a:r>
                  <a:rPr lang="en-US" sz="2000" dirty="0"/>
                  <a:t>|</a:t>
                </a:r>
                <a:r>
                  <a:rPr lang="en-US" sz="2000" baseline="30000" dirty="0"/>
                  <a:t> 8</a:t>
                </a:r>
                <a:r>
                  <a:rPr lang="en-US" sz="2000" dirty="0"/>
                  <a:t>He &gt;    involves a transition operator</a:t>
                </a:r>
              </a:p>
            </p:txBody>
          </p:sp>
        </mc:Choice>
        <mc:Fallback xmlns="">
          <p:sp>
            <p:nvSpPr>
              <p:cNvPr id="8" name="TextBox 7">
                <a:extLst>
                  <a:ext uri="{FF2B5EF4-FFF2-40B4-BE49-F238E27FC236}">
                    <a16:creationId xmlns:a16="http://schemas.microsoft.com/office/drawing/2014/main" id="{027A2F44-C4DF-F24E-ACAA-9B1776643C37}"/>
                  </a:ext>
                </a:extLst>
              </p:cNvPr>
              <p:cNvSpPr txBox="1">
                <a:spLocks noRot="1" noChangeAspect="1" noMove="1" noResize="1" noEditPoints="1" noAdjustHandles="1" noChangeArrowheads="1" noChangeShapeType="1" noTextEdit="1"/>
              </p:cNvSpPr>
              <p:nvPr/>
            </p:nvSpPr>
            <p:spPr>
              <a:xfrm>
                <a:off x="293075" y="2011615"/>
                <a:ext cx="8764426" cy="813941"/>
              </a:xfrm>
              <a:prstGeom prst="rect">
                <a:avLst/>
              </a:prstGeom>
              <a:blipFill>
                <a:blip r:embed="rId3"/>
                <a:stretch>
                  <a:fillRect l="-579" b="-12308"/>
                </a:stretch>
              </a:blipFill>
            </p:spPr>
            <p:txBody>
              <a:bodyPr/>
              <a:lstStyle/>
              <a:p>
                <a:r>
                  <a:rPr lang="en-US">
                    <a:noFill/>
                  </a:rPr>
                  <a:t> </a:t>
                </a:r>
              </a:p>
            </p:txBody>
          </p:sp>
        </mc:Fallback>
      </mc:AlternateContent>
      <p:pic>
        <p:nvPicPr>
          <p:cNvPr id="28" name="Picture 27" descr="Screen Shot 2014-06-23 at 09.54.22.png">
            <a:extLst>
              <a:ext uri="{FF2B5EF4-FFF2-40B4-BE49-F238E27FC236}">
                <a16:creationId xmlns:a16="http://schemas.microsoft.com/office/drawing/2014/main" id="{436CC332-FE4C-BC4B-9F8C-BA27120261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135" y="3088045"/>
            <a:ext cx="3911362" cy="2086114"/>
          </a:xfrm>
          <a:prstGeom prst="rect">
            <a:avLst/>
          </a:prstGeom>
        </p:spPr>
      </p:pic>
      <p:sp>
        <p:nvSpPr>
          <p:cNvPr id="29" name="TextBox 28">
            <a:extLst>
              <a:ext uri="{FF2B5EF4-FFF2-40B4-BE49-F238E27FC236}">
                <a16:creationId xmlns:a16="http://schemas.microsoft.com/office/drawing/2014/main" id="{09599873-2486-C84F-9654-B8427612093D}"/>
              </a:ext>
            </a:extLst>
          </p:cNvPr>
          <p:cNvSpPr txBox="1"/>
          <p:nvPr/>
        </p:nvSpPr>
        <p:spPr>
          <a:xfrm>
            <a:off x="241608" y="5174159"/>
            <a:ext cx="4192751" cy="1077218"/>
          </a:xfrm>
          <a:prstGeom prst="rect">
            <a:avLst/>
          </a:prstGeom>
          <a:noFill/>
          <a:ln w="28575" cmpd="sng">
            <a:solidFill>
              <a:schemeClr val="accent1"/>
            </a:solidFill>
          </a:ln>
        </p:spPr>
        <p:txBody>
          <a:bodyPr wrap="none" rtlCol="0">
            <a:spAutoFit/>
          </a:bodyPr>
          <a:lstStyle/>
          <a:p>
            <a:r>
              <a:rPr lang="en-US" dirty="0">
                <a:cs typeface="Calibri"/>
              </a:rPr>
              <a:t>Two of the three most probable configurations </a:t>
            </a:r>
          </a:p>
          <a:p>
            <a:r>
              <a:rPr lang="en-US" dirty="0">
                <a:cs typeface="Calibri"/>
              </a:rPr>
              <a:t>found in </a:t>
            </a:r>
            <a:r>
              <a:rPr lang="en-US" baseline="30000" dirty="0">
                <a:cs typeface="Calibri"/>
              </a:rPr>
              <a:t>8</a:t>
            </a:r>
            <a:r>
              <a:rPr lang="en-US" dirty="0">
                <a:cs typeface="Calibri"/>
              </a:rPr>
              <a:t>He can be associated with a </a:t>
            </a:r>
            <a:r>
              <a:rPr lang="en-US" baseline="30000" dirty="0">
                <a:cs typeface="Calibri"/>
              </a:rPr>
              <a:t>4</a:t>
            </a:r>
            <a:r>
              <a:rPr lang="en-US" dirty="0">
                <a:cs typeface="Calibri"/>
              </a:rPr>
              <a:t>n system.</a:t>
            </a:r>
          </a:p>
          <a:p>
            <a:r>
              <a:rPr lang="en-US" dirty="0">
                <a:cs typeface="Calibri"/>
              </a:rPr>
              <a:t>The probability for each of them is approx. 30%.</a:t>
            </a:r>
          </a:p>
          <a:p>
            <a:r>
              <a:rPr lang="en-US" dirty="0">
                <a:cs typeface="Calibri"/>
              </a:rPr>
              <a:t>M.V. Zhukov, PRC 50, R1 (1994)</a:t>
            </a:r>
          </a:p>
        </p:txBody>
      </p:sp>
      <p:sp>
        <p:nvSpPr>
          <p:cNvPr id="30" name="TextBox 29">
            <a:extLst>
              <a:ext uri="{FF2B5EF4-FFF2-40B4-BE49-F238E27FC236}">
                <a16:creationId xmlns:a16="http://schemas.microsoft.com/office/drawing/2014/main" id="{CC3F5DB6-EEF3-424B-AF31-C763BB78E9A4}"/>
              </a:ext>
            </a:extLst>
          </p:cNvPr>
          <p:cNvSpPr txBox="1"/>
          <p:nvPr/>
        </p:nvSpPr>
        <p:spPr>
          <a:xfrm>
            <a:off x="4828480" y="5174159"/>
            <a:ext cx="3962400" cy="1077218"/>
          </a:xfrm>
          <a:prstGeom prst="rect">
            <a:avLst/>
          </a:prstGeom>
          <a:noFill/>
          <a:ln w="28575" cmpd="sng">
            <a:solidFill>
              <a:schemeClr val="accent1"/>
            </a:solidFill>
          </a:ln>
        </p:spPr>
        <p:txBody>
          <a:bodyPr wrap="square" rtlCol="0">
            <a:spAutoFit/>
          </a:bodyPr>
          <a:lstStyle/>
          <a:p>
            <a:pPr algn="just"/>
            <a:r>
              <a:rPr lang="tr-TR" dirty="0">
                <a:cs typeface="Calibri"/>
              </a:rPr>
              <a:t>“</a:t>
            </a:r>
            <a:r>
              <a:rPr lang="tr-TR" dirty="0" err="1">
                <a:cs typeface="Calibri"/>
              </a:rPr>
              <a:t>Sudden</a:t>
            </a:r>
            <a:r>
              <a:rPr lang="tr-TR" dirty="0">
                <a:cs typeface="Calibri"/>
              </a:rPr>
              <a:t> </a:t>
            </a:r>
            <a:r>
              <a:rPr lang="tr-TR" dirty="0" err="1">
                <a:cs typeface="Calibri"/>
              </a:rPr>
              <a:t>removal</a:t>
            </a:r>
            <a:r>
              <a:rPr lang="tr-TR" dirty="0">
                <a:cs typeface="Calibri"/>
              </a:rPr>
              <a:t> of </a:t>
            </a:r>
            <a:r>
              <a:rPr lang="tr-TR" dirty="0" err="1">
                <a:cs typeface="Calibri"/>
              </a:rPr>
              <a:t>the</a:t>
            </a:r>
            <a:r>
              <a:rPr lang="tr-TR" dirty="0">
                <a:cs typeface="Calibri"/>
              </a:rPr>
              <a:t> α-</a:t>
            </a:r>
            <a:r>
              <a:rPr lang="tr-TR" dirty="0" err="1">
                <a:cs typeface="Calibri"/>
              </a:rPr>
              <a:t>particle</a:t>
            </a:r>
            <a:r>
              <a:rPr lang="tr-TR" dirty="0">
                <a:cs typeface="Calibri"/>
              </a:rPr>
              <a:t> </a:t>
            </a:r>
            <a:r>
              <a:rPr lang="tr-TR" dirty="0" err="1">
                <a:cs typeface="Calibri"/>
              </a:rPr>
              <a:t>from</a:t>
            </a:r>
            <a:r>
              <a:rPr lang="tr-TR" dirty="0">
                <a:cs typeface="Calibri"/>
              </a:rPr>
              <a:t> </a:t>
            </a:r>
            <a:r>
              <a:rPr lang="tr-TR" baseline="30000" dirty="0">
                <a:cs typeface="Calibri"/>
              </a:rPr>
              <a:t>8</a:t>
            </a:r>
            <a:r>
              <a:rPr lang="tr-TR" dirty="0">
                <a:cs typeface="Calibri"/>
              </a:rPr>
              <a:t>He”</a:t>
            </a:r>
          </a:p>
          <a:p>
            <a:pPr algn="just"/>
            <a:r>
              <a:rPr lang="tr-TR" dirty="0" err="1">
                <a:cs typeface="Calibri"/>
              </a:rPr>
              <a:t>The</a:t>
            </a:r>
            <a:r>
              <a:rPr lang="tr-TR" dirty="0">
                <a:cs typeface="Calibri"/>
              </a:rPr>
              <a:t> </a:t>
            </a:r>
            <a:r>
              <a:rPr lang="tr-TR" dirty="0" err="1">
                <a:cs typeface="Calibri"/>
              </a:rPr>
              <a:t>exact</a:t>
            </a:r>
            <a:r>
              <a:rPr lang="tr-TR" dirty="0">
                <a:cs typeface="Calibri"/>
              </a:rPr>
              <a:t> </a:t>
            </a:r>
            <a:r>
              <a:rPr lang="tr-TR" dirty="0" err="1">
                <a:cs typeface="Calibri"/>
              </a:rPr>
              <a:t>case</a:t>
            </a:r>
            <a:r>
              <a:rPr lang="tr-TR" dirty="0">
                <a:cs typeface="Calibri"/>
              </a:rPr>
              <a:t> of </a:t>
            </a:r>
            <a:r>
              <a:rPr lang="tr-TR" dirty="0" err="1">
                <a:cs typeface="Calibri"/>
              </a:rPr>
              <a:t>interest</a:t>
            </a:r>
            <a:r>
              <a:rPr lang="tr-TR" dirty="0">
                <a:cs typeface="Calibri"/>
              </a:rPr>
              <a:t> is </a:t>
            </a:r>
            <a:r>
              <a:rPr lang="tr-TR" dirty="0" err="1">
                <a:cs typeface="Calibri"/>
              </a:rPr>
              <a:t>studied</a:t>
            </a:r>
            <a:r>
              <a:rPr lang="tr-TR" dirty="0">
                <a:cs typeface="Calibri"/>
              </a:rPr>
              <a:t> </a:t>
            </a:r>
            <a:r>
              <a:rPr lang="tr-TR" dirty="0" err="1">
                <a:cs typeface="Calibri"/>
              </a:rPr>
              <a:t>within</a:t>
            </a:r>
            <a:r>
              <a:rPr lang="tr-TR" dirty="0">
                <a:cs typeface="Calibri"/>
              </a:rPr>
              <a:t> </a:t>
            </a:r>
            <a:r>
              <a:rPr lang="tr-TR" dirty="0" err="1">
                <a:cs typeface="Calibri"/>
              </a:rPr>
              <a:t>the</a:t>
            </a:r>
            <a:r>
              <a:rPr lang="tr-TR" dirty="0">
                <a:cs typeface="Calibri"/>
              </a:rPr>
              <a:t> COSMA model.</a:t>
            </a:r>
          </a:p>
          <a:p>
            <a:pPr algn="just"/>
            <a:r>
              <a:rPr lang="en-US" dirty="0">
                <a:cs typeface="Calibri"/>
              </a:rPr>
              <a:t>L.V. </a:t>
            </a:r>
            <a:r>
              <a:rPr lang="en-US" dirty="0" err="1">
                <a:cs typeface="Calibri"/>
              </a:rPr>
              <a:t>Grigorenko</a:t>
            </a:r>
            <a:r>
              <a:rPr lang="en-US" dirty="0">
                <a:cs typeface="Calibri"/>
              </a:rPr>
              <a:t> et al., </a:t>
            </a:r>
            <a:r>
              <a:rPr lang="tr-TR" dirty="0">
                <a:cs typeface="Calibri"/>
              </a:rPr>
              <a:t>EPJA 19, 187 (2004) </a:t>
            </a:r>
          </a:p>
        </p:txBody>
      </p:sp>
      <p:pic>
        <p:nvPicPr>
          <p:cNvPr id="31" name="Picture 30" descr="Screen Shot 2014-06-23 at 23.37.35.png">
            <a:extLst>
              <a:ext uri="{FF2B5EF4-FFF2-40B4-BE49-F238E27FC236}">
                <a16:creationId xmlns:a16="http://schemas.microsoft.com/office/drawing/2014/main" id="{4CB40320-4B8B-1743-A060-BE8A077990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0408" y="3444720"/>
            <a:ext cx="3124200" cy="1357775"/>
          </a:xfrm>
          <a:prstGeom prst="rect">
            <a:avLst/>
          </a:prstGeom>
        </p:spPr>
      </p:pic>
      <p:sp>
        <p:nvSpPr>
          <p:cNvPr id="32" name="Rectangle 31">
            <a:extLst>
              <a:ext uri="{FF2B5EF4-FFF2-40B4-BE49-F238E27FC236}">
                <a16:creationId xmlns:a16="http://schemas.microsoft.com/office/drawing/2014/main" id="{D991E2F6-BB0D-4743-AD35-29D9775A95B5}"/>
              </a:ext>
            </a:extLst>
          </p:cNvPr>
          <p:cNvSpPr/>
          <p:nvPr/>
        </p:nvSpPr>
        <p:spPr>
          <a:xfrm>
            <a:off x="3886388" y="3561642"/>
            <a:ext cx="3329609" cy="830997"/>
          </a:xfrm>
          <a:prstGeom prst="rect">
            <a:avLst/>
          </a:prstGeom>
        </p:spPr>
        <p:txBody>
          <a:bodyPr wrap="square">
            <a:spAutoFit/>
          </a:bodyPr>
          <a:lstStyle/>
          <a:p>
            <a:pPr marL="400050" indent="-400050">
              <a:buFont typeface="+mj-lt"/>
              <a:buAutoNum type="romanUcPeriod"/>
            </a:pPr>
            <a:r>
              <a:rPr lang="en-US" sz="1600" dirty="0">
                <a:latin typeface=""/>
              </a:rPr>
              <a:t>i</a:t>
            </a:r>
            <a:r>
              <a:rPr lang="en-US" sz="1600" b="0" i="0" u="none" strike="noStrike" baseline="0" dirty="0">
                <a:latin typeface=""/>
              </a:rPr>
              <a:t>nitial structure</a:t>
            </a:r>
          </a:p>
          <a:p>
            <a:pPr marL="400050" indent="-400050">
              <a:buFont typeface="+mj-lt"/>
              <a:buAutoNum type="romanUcPeriod"/>
            </a:pPr>
            <a:r>
              <a:rPr lang="en-US" sz="1600" dirty="0">
                <a:latin typeface=""/>
              </a:rPr>
              <a:t>r</a:t>
            </a:r>
            <a:r>
              <a:rPr lang="en-US" sz="1600" b="0" i="0" u="none" strike="noStrike" baseline="0" dirty="0">
                <a:latin typeface=""/>
              </a:rPr>
              <a:t>eaction mechanism, and </a:t>
            </a:r>
          </a:p>
          <a:p>
            <a:pPr marL="400050" indent="-400050">
              <a:buFont typeface="+mj-lt"/>
              <a:buAutoNum type="romanUcPeriod"/>
            </a:pPr>
            <a:r>
              <a:rPr lang="en-US" sz="1600" b="0" i="0" u="none" strike="noStrike" baseline="0" dirty="0">
                <a:latin typeface=""/>
              </a:rPr>
              <a:t>final-state interaction (FSI)</a:t>
            </a:r>
            <a:endParaRPr lang="en-US" sz="1600" dirty="0"/>
          </a:p>
        </p:txBody>
      </p:sp>
      <p:sp>
        <p:nvSpPr>
          <p:cNvPr id="27" name="Text Placeholder 3">
            <a:extLst>
              <a:ext uri="{FF2B5EF4-FFF2-40B4-BE49-F238E27FC236}">
                <a16:creationId xmlns:a16="http://schemas.microsoft.com/office/drawing/2014/main" id="{1B128D31-0C95-5445-AC79-FEEF6C1BC2B2}"/>
              </a:ext>
            </a:extLst>
          </p:cNvPr>
          <p:cNvSpPr>
            <a:spLocks noGrp="1"/>
          </p:cNvSpPr>
          <p:nvPr>
            <p:ph type="body" sz="quarter" idx="10"/>
          </p:nvPr>
        </p:nvSpPr>
        <p:spPr>
          <a:xfrm>
            <a:off x="2707239" y="3011972"/>
            <a:ext cx="4192751" cy="400586"/>
          </a:xfrm>
          <a:solidFill>
            <a:schemeClr val="bg2">
              <a:lumMod val="20000"/>
              <a:lumOff val="80000"/>
            </a:schemeClr>
          </a:solidFill>
        </p:spPr>
        <p:txBody>
          <a:bodyPr/>
          <a:lstStyle/>
          <a:p>
            <a:pPr algn="ctr"/>
            <a:r>
              <a:rPr lang="tr-TR" baseline="30000" dirty="0">
                <a:cs typeface="Calibri"/>
              </a:rPr>
              <a:t>8</a:t>
            </a:r>
            <a:r>
              <a:rPr lang="tr-TR" dirty="0">
                <a:cs typeface="Calibri"/>
              </a:rPr>
              <a:t>He W.F. in </a:t>
            </a:r>
            <a:r>
              <a:rPr lang="tr-TR" dirty="0" err="1">
                <a:cs typeface="Calibri"/>
              </a:rPr>
              <a:t>the</a:t>
            </a:r>
            <a:r>
              <a:rPr lang="tr-TR" dirty="0">
                <a:cs typeface="Calibri"/>
              </a:rPr>
              <a:t> COSMA model</a:t>
            </a:r>
          </a:p>
        </p:txBody>
      </p:sp>
      <p:sp>
        <p:nvSpPr>
          <p:cNvPr id="33" name="Subtitle 2">
            <a:extLst>
              <a:ext uri="{FF2B5EF4-FFF2-40B4-BE49-F238E27FC236}">
                <a16:creationId xmlns:a16="http://schemas.microsoft.com/office/drawing/2014/main" id="{A8FF43A2-F7BC-9D46-B426-915C2A1BF183}"/>
              </a:ext>
            </a:extLst>
          </p:cNvPr>
          <p:cNvSpPr txBox="1">
            <a:spLocks/>
          </p:cNvSpPr>
          <p:nvPr/>
        </p:nvSpPr>
        <p:spPr>
          <a:xfrm>
            <a:off x="293077" y="1067542"/>
            <a:ext cx="6181864" cy="770912"/>
          </a:xfrm>
          <a:prstGeom prst="rect">
            <a:avLst/>
          </a:prstGeom>
        </p:spPr>
        <p:txBody>
          <a:bodyPr vert="horz" lIns="81666" tIns="40833" rIns="81666" bIns="40833" rtlCol="0">
            <a:no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b="1" baseline="30000" dirty="0"/>
              <a:t>8</a:t>
            </a:r>
            <a:r>
              <a:rPr lang="en-US" b="1" dirty="0"/>
              <a:t>He(</a:t>
            </a:r>
            <a:r>
              <a:rPr lang="en-US" b="1" dirty="0" err="1"/>
              <a:t>p,p</a:t>
            </a:r>
            <a:r>
              <a:rPr lang="en-US" b="1" dirty="0"/>
              <a:t>α)</a:t>
            </a:r>
            <a:r>
              <a:rPr lang="en-US" b="1" baseline="30000" dirty="0"/>
              <a:t>4</a:t>
            </a:r>
            <a:r>
              <a:rPr lang="en-US" b="1" dirty="0"/>
              <a:t>n </a:t>
            </a:r>
            <a:r>
              <a:rPr lang="en-US" dirty="0"/>
              <a:t>Quasi-Elastic knockout reaction at large momentum transfer</a:t>
            </a:r>
          </a:p>
        </p:txBody>
      </p:sp>
      <p:pic>
        <p:nvPicPr>
          <p:cNvPr id="11" name="Picture 10">
            <a:extLst>
              <a:ext uri="{FF2B5EF4-FFF2-40B4-BE49-F238E27FC236}">
                <a16:creationId xmlns:a16="http://schemas.microsoft.com/office/drawing/2014/main" id="{ADAD1D96-F157-6046-818B-DC2650A914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3177"/>
          <a:stretch/>
        </p:blipFill>
        <p:spPr>
          <a:xfrm>
            <a:off x="6246917" y="3444720"/>
            <a:ext cx="2897083" cy="3008840"/>
          </a:xfrm>
          <a:prstGeom prst="rect">
            <a:avLst/>
          </a:prstGeom>
        </p:spPr>
      </p:pic>
    </p:spTree>
    <p:extLst>
      <p:ext uri="{BB962C8B-B14F-4D97-AF65-F5344CB8AC3E}">
        <p14:creationId xmlns:p14="http://schemas.microsoft.com/office/powerpoint/2010/main" val="3781685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B087-7D75-324C-BC34-FF0975E07821}"/>
              </a:ext>
            </a:extLst>
          </p:cNvPr>
          <p:cNvSpPr>
            <a:spLocks noGrp="1"/>
          </p:cNvSpPr>
          <p:nvPr>
            <p:ph type="ctrTitle"/>
          </p:nvPr>
        </p:nvSpPr>
        <p:spPr>
          <a:xfrm>
            <a:off x="293075" y="234848"/>
            <a:ext cx="6021227" cy="770913"/>
          </a:xfrm>
        </p:spPr>
        <p:txBody>
          <a:bodyPr>
            <a:normAutofit/>
          </a:bodyPr>
          <a:lstStyle/>
          <a:p>
            <a:r>
              <a:rPr lang="en-US" dirty="0"/>
              <a:t>Method</a:t>
            </a:r>
          </a:p>
        </p:txBody>
      </p:sp>
      <p:sp>
        <p:nvSpPr>
          <p:cNvPr id="14" name="TextBox 13">
            <a:extLst>
              <a:ext uri="{FF2B5EF4-FFF2-40B4-BE49-F238E27FC236}">
                <a16:creationId xmlns:a16="http://schemas.microsoft.com/office/drawing/2014/main" id="{7724174C-6192-EA43-861F-0F95E9C09AD4}"/>
              </a:ext>
            </a:extLst>
          </p:cNvPr>
          <p:cNvSpPr txBox="1"/>
          <p:nvPr/>
        </p:nvSpPr>
        <p:spPr>
          <a:xfrm>
            <a:off x="293075" y="2017258"/>
            <a:ext cx="8764426" cy="437043"/>
          </a:xfrm>
          <a:prstGeom prst="rect">
            <a:avLst/>
          </a:prstGeom>
          <a:noFill/>
        </p:spPr>
        <p:txBody>
          <a:bodyPr wrap="square">
            <a:spAutoFit/>
          </a:bodyPr>
          <a:lstStyle/>
          <a:p>
            <a:pPr marL="342900" indent="-342900">
              <a:lnSpc>
                <a:spcPct val="120000"/>
              </a:lnSpc>
              <a:buFont typeface="Wingdings" charset="2"/>
              <a:buChar char="Ø"/>
            </a:pPr>
            <a:r>
              <a:rPr lang="en-US" sz="2000" dirty="0"/>
              <a:t>(p, α) elastic scattering data is well known.</a:t>
            </a:r>
          </a:p>
        </p:txBody>
      </p:sp>
      <p:grpSp>
        <p:nvGrpSpPr>
          <p:cNvPr id="6" name="Group 5">
            <a:extLst>
              <a:ext uri="{FF2B5EF4-FFF2-40B4-BE49-F238E27FC236}">
                <a16:creationId xmlns:a16="http://schemas.microsoft.com/office/drawing/2014/main" id="{45D8AA8D-6C1D-9547-8A78-DC3821E36E13}"/>
              </a:ext>
            </a:extLst>
          </p:cNvPr>
          <p:cNvGrpSpPr>
            <a:grpSpLocks noChangeAspect="1"/>
          </p:cNvGrpSpPr>
          <p:nvPr/>
        </p:nvGrpSpPr>
        <p:grpSpPr>
          <a:xfrm>
            <a:off x="5452277" y="2847045"/>
            <a:ext cx="3550473" cy="3434709"/>
            <a:chOff x="-15875" y="1752600"/>
            <a:chExt cx="4512998" cy="4365837"/>
          </a:xfrm>
        </p:grpSpPr>
        <p:pic>
          <p:nvPicPr>
            <p:cNvPr id="7" name="Picture 6" descr="Screen Shot 2013-06-15 at 10.10.58 PM.png">
              <a:extLst>
                <a:ext uri="{FF2B5EF4-FFF2-40B4-BE49-F238E27FC236}">
                  <a16:creationId xmlns:a16="http://schemas.microsoft.com/office/drawing/2014/main" id="{182D64CC-AA79-254E-9E37-FB6B11B0CC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866"/>
            <a:stretch/>
          </p:blipFill>
          <p:spPr>
            <a:xfrm>
              <a:off x="-15875" y="1752600"/>
              <a:ext cx="3597275" cy="4365837"/>
            </a:xfrm>
            <a:prstGeom prst="rect">
              <a:avLst/>
            </a:prstGeom>
          </p:spPr>
        </p:pic>
        <p:sp>
          <p:nvSpPr>
            <p:cNvPr id="8" name="TextBox 7">
              <a:extLst>
                <a:ext uri="{FF2B5EF4-FFF2-40B4-BE49-F238E27FC236}">
                  <a16:creationId xmlns:a16="http://schemas.microsoft.com/office/drawing/2014/main" id="{6FB24841-14E3-FF41-A75C-1A3A2F7DFBF3}"/>
                </a:ext>
              </a:extLst>
            </p:cNvPr>
            <p:cNvSpPr txBox="1"/>
            <p:nvPr/>
          </p:nvSpPr>
          <p:spPr>
            <a:xfrm rot="19292515">
              <a:off x="3337831" y="4660507"/>
              <a:ext cx="1159292" cy="400110"/>
            </a:xfrm>
            <a:prstGeom prst="rect">
              <a:avLst/>
            </a:prstGeom>
            <a:noFill/>
          </p:spPr>
          <p:txBody>
            <a:bodyPr wrap="none" rtlCol="0">
              <a:spAutoFit/>
            </a:bodyPr>
            <a:lstStyle/>
            <a:p>
              <a:r>
                <a:rPr lang="en-US" sz="2000" dirty="0">
                  <a:latin typeface="Calibri"/>
                  <a:cs typeface="Calibri"/>
                </a:rPr>
                <a:t>156 MeV</a:t>
              </a:r>
            </a:p>
          </p:txBody>
        </p:sp>
        <p:sp>
          <p:nvSpPr>
            <p:cNvPr id="9" name="TextBox 8">
              <a:extLst>
                <a:ext uri="{FF2B5EF4-FFF2-40B4-BE49-F238E27FC236}">
                  <a16:creationId xmlns:a16="http://schemas.microsoft.com/office/drawing/2014/main" id="{BBA31B78-0292-3144-BD9F-472B39157214}"/>
                </a:ext>
              </a:extLst>
            </p:cNvPr>
            <p:cNvSpPr txBox="1"/>
            <p:nvPr/>
          </p:nvSpPr>
          <p:spPr>
            <a:xfrm rot="19308292">
              <a:off x="3336902" y="3668390"/>
              <a:ext cx="1159292" cy="400110"/>
            </a:xfrm>
            <a:prstGeom prst="rect">
              <a:avLst/>
            </a:prstGeom>
            <a:noFill/>
          </p:spPr>
          <p:txBody>
            <a:bodyPr wrap="none" rtlCol="0">
              <a:spAutoFit/>
            </a:bodyPr>
            <a:lstStyle/>
            <a:p>
              <a:r>
                <a:rPr lang="en-US" sz="2000" dirty="0">
                  <a:latin typeface="Calibri"/>
                  <a:cs typeface="Calibri"/>
                </a:rPr>
                <a:t>100 MeV</a:t>
              </a:r>
            </a:p>
          </p:txBody>
        </p:sp>
        <p:sp>
          <p:nvSpPr>
            <p:cNvPr id="10" name="TextBox 9">
              <a:extLst>
                <a:ext uri="{FF2B5EF4-FFF2-40B4-BE49-F238E27FC236}">
                  <a16:creationId xmlns:a16="http://schemas.microsoft.com/office/drawing/2014/main" id="{AB3A39AE-73D9-9F4E-926B-4B130EECB3FB}"/>
                </a:ext>
              </a:extLst>
            </p:cNvPr>
            <p:cNvSpPr txBox="1"/>
            <p:nvPr/>
          </p:nvSpPr>
          <p:spPr>
            <a:xfrm rot="19168748">
              <a:off x="3306007" y="3182571"/>
              <a:ext cx="1031051" cy="400110"/>
            </a:xfrm>
            <a:prstGeom prst="rect">
              <a:avLst/>
            </a:prstGeom>
            <a:noFill/>
          </p:spPr>
          <p:txBody>
            <a:bodyPr wrap="none" rtlCol="0">
              <a:spAutoFit/>
            </a:bodyPr>
            <a:lstStyle/>
            <a:p>
              <a:r>
                <a:rPr lang="en-US" sz="2000" dirty="0">
                  <a:latin typeface="Calibri"/>
                  <a:cs typeface="Calibri"/>
                </a:rPr>
                <a:t>85 MeV</a:t>
              </a:r>
            </a:p>
          </p:txBody>
        </p:sp>
        <p:sp>
          <p:nvSpPr>
            <p:cNvPr id="11" name="Rectangle 10">
              <a:extLst>
                <a:ext uri="{FF2B5EF4-FFF2-40B4-BE49-F238E27FC236}">
                  <a16:creationId xmlns:a16="http://schemas.microsoft.com/office/drawing/2014/main" id="{64665CA0-1CE5-9A47-8AE9-2DE84110A01A}"/>
                </a:ext>
              </a:extLst>
            </p:cNvPr>
            <p:cNvSpPr/>
            <p:nvPr/>
          </p:nvSpPr>
          <p:spPr>
            <a:xfrm>
              <a:off x="3124200" y="3810000"/>
              <a:ext cx="381000" cy="2209800"/>
            </a:xfrm>
            <a:prstGeom prst="rect">
              <a:avLst/>
            </a:prstGeom>
            <a:solidFill>
              <a:schemeClr val="tx2">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498C0AB5-92CC-7D4D-8AC1-0A959984DBD0}"/>
              </a:ext>
            </a:extLst>
          </p:cNvPr>
          <p:cNvSpPr/>
          <p:nvPr/>
        </p:nvSpPr>
        <p:spPr>
          <a:xfrm>
            <a:off x="6327546" y="2976139"/>
            <a:ext cx="1880643" cy="523220"/>
          </a:xfrm>
          <a:prstGeom prst="rect">
            <a:avLst/>
          </a:prstGeom>
        </p:spPr>
        <p:txBody>
          <a:bodyPr wrap="none">
            <a:spAutoFit/>
          </a:bodyPr>
          <a:lstStyle/>
          <a:p>
            <a:r>
              <a:rPr lang="en-US" sz="1400" dirty="0">
                <a:cs typeface="Calibri"/>
              </a:rPr>
              <a:t>(p,</a:t>
            </a:r>
            <a:r>
              <a:rPr lang="en-US" sz="1400" dirty="0"/>
              <a:t> α</a:t>
            </a:r>
            <a:r>
              <a:rPr lang="en-US" sz="1400" dirty="0">
                <a:cs typeface="Calibri"/>
              </a:rPr>
              <a:t>) elastic scattering </a:t>
            </a:r>
          </a:p>
          <a:p>
            <a:r>
              <a:rPr lang="en-US" sz="1400" dirty="0">
                <a:cs typeface="Calibri"/>
              </a:rPr>
              <a:t>PRC12, 251 (1975)</a:t>
            </a:r>
          </a:p>
        </p:txBody>
      </p:sp>
      <p:sp>
        <p:nvSpPr>
          <p:cNvPr id="3" name="TextBox 2">
            <a:extLst>
              <a:ext uri="{FF2B5EF4-FFF2-40B4-BE49-F238E27FC236}">
                <a16:creationId xmlns:a16="http://schemas.microsoft.com/office/drawing/2014/main" id="{100E0B14-4645-8D4F-91DF-E6242A872690}"/>
              </a:ext>
            </a:extLst>
          </p:cNvPr>
          <p:cNvSpPr txBox="1"/>
          <p:nvPr/>
        </p:nvSpPr>
        <p:spPr>
          <a:xfrm>
            <a:off x="6697230" y="6257040"/>
            <a:ext cx="1089978" cy="338554"/>
          </a:xfrm>
          <a:prstGeom prst="rect">
            <a:avLst/>
          </a:prstGeom>
          <a:noFill/>
        </p:spPr>
        <p:txBody>
          <a:bodyPr wrap="none" rtlCol="0">
            <a:spAutoFit/>
          </a:bodyPr>
          <a:lstStyle/>
          <a:p>
            <a:r>
              <a:rPr lang="en-US" dirty="0"/>
              <a:t>Theta C.M.</a:t>
            </a:r>
          </a:p>
        </p:txBody>
      </p:sp>
      <p:sp>
        <p:nvSpPr>
          <p:cNvPr id="22" name="TextBox 21">
            <a:extLst>
              <a:ext uri="{FF2B5EF4-FFF2-40B4-BE49-F238E27FC236}">
                <a16:creationId xmlns:a16="http://schemas.microsoft.com/office/drawing/2014/main" id="{A89C9305-1AA3-EE4C-8006-04C0B680F88A}"/>
              </a:ext>
            </a:extLst>
          </p:cNvPr>
          <p:cNvSpPr txBox="1"/>
          <p:nvPr/>
        </p:nvSpPr>
        <p:spPr>
          <a:xfrm rot="16200000">
            <a:off x="4491656" y="4481674"/>
            <a:ext cx="1679691" cy="338554"/>
          </a:xfrm>
          <a:prstGeom prst="rect">
            <a:avLst/>
          </a:prstGeom>
          <a:noFill/>
        </p:spPr>
        <p:txBody>
          <a:bodyPr wrap="none" rtlCol="0">
            <a:spAutoFit/>
          </a:bodyPr>
          <a:lstStyle/>
          <a:p>
            <a:r>
              <a:rPr lang="en-US" dirty="0"/>
              <a:t>d-sigma/d-Omega</a:t>
            </a:r>
          </a:p>
        </p:txBody>
      </p:sp>
      <p:sp>
        <p:nvSpPr>
          <p:cNvPr id="24" name="Subtitle 2">
            <a:extLst>
              <a:ext uri="{FF2B5EF4-FFF2-40B4-BE49-F238E27FC236}">
                <a16:creationId xmlns:a16="http://schemas.microsoft.com/office/drawing/2014/main" id="{25DAE236-707F-374D-AA84-0BBF638F4D0B}"/>
              </a:ext>
            </a:extLst>
          </p:cNvPr>
          <p:cNvSpPr txBox="1">
            <a:spLocks/>
          </p:cNvSpPr>
          <p:nvPr/>
        </p:nvSpPr>
        <p:spPr>
          <a:xfrm>
            <a:off x="293077" y="1067542"/>
            <a:ext cx="6181864" cy="770912"/>
          </a:xfrm>
          <a:prstGeom prst="rect">
            <a:avLst/>
          </a:prstGeom>
        </p:spPr>
        <p:txBody>
          <a:bodyPr vert="horz" lIns="81666" tIns="40833" rIns="81666" bIns="40833" rtlCol="0">
            <a:no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b="1" baseline="30000" dirty="0"/>
              <a:t>8</a:t>
            </a:r>
            <a:r>
              <a:rPr lang="en-US" b="1" dirty="0"/>
              <a:t>He(</a:t>
            </a:r>
            <a:r>
              <a:rPr lang="en-US" b="1" dirty="0" err="1"/>
              <a:t>p,p</a:t>
            </a:r>
            <a:r>
              <a:rPr lang="en-US" b="1" dirty="0"/>
              <a:t>α)</a:t>
            </a:r>
            <a:r>
              <a:rPr lang="en-US" b="1" baseline="30000" dirty="0"/>
              <a:t>4</a:t>
            </a:r>
            <a:r>
              <a:rPr lang="en-US" b="1" dirty="0"/>
              <a:t>n </a:t>
            </a:r>
            <a:r>
              <a:rPr lang="en-US" dirty="0"/>
              <a:t>Quasi-Elastic knockout reaction at large momentum transfer</a:t>
            </a:r>
          </a:p>
        </p:txBody>
      </p:sp>
      <p:grpSp>
        <p:nvGrpSpPr>
          <p:cNvPr id="25" name="Group 24">
            <a:extLst>
              <a:ext uri="{FF2B5EF4-FFF2-40B4-BE49-F238E27FC236}">
                <a16:creationId xmlns:a16="http://schemas.microsoft.com/office/drawing/2014/main" id="{1D11C2C4-3363-8948-A9DB-861883F29209}"/>
              </a:ext>
            </a:extLst>
          </p:cNvPr>
          <p:cNvGrpSpPr/>
          <p:nvPr/>
        </p:nvGrpSpPr>
        <p:grpSpPr>
          <a:xfrm>
            <a:off x="447429" y="3043163"/>
            <a:ext cx="4365266" cy="2833160"/>
            <a:chOff x="487529" y="3475879"/>
            <a:chExt cx="4365266" cy="2833160"/>
          </a:xfrm>
        </p:grpSpPr>
        <p:sp>
          <p:nvSpPr>
            <p:cNvPr id="26" name="Rectangle 25">
              <a:extLst>
                <a:ext uri="{FF2B5EF4-FFF2-40B4-BE49-F238E27FC236}">
                  <a16:creationId xmlns:a16="http://schemas.microsoft.com/office/drawing/2014/main" id="{C2AB4951-9EB6-124E-9000-A04406278568}"/>
                </a:ext>
              </a:extLst>
            </p:cNvPr>
            <p:cNvSpPr/>
            <p:nvPr/>
          </p:nvSpPr>
          <p:spPr>
            <a:xfrm>
              <a:off x="756914" y="3475879"/>
              <a:ext cx="3815086" cy="338554"/>
            </a:xfrm>
            <a:prstGeom prst="rect">
              <a:avLst/>
            </a:prstGeom>
          </p:spPr>
          <p:txBody>
            <a:bodyPr wrap="square">
              <a:spAutoFit/>
            </a:bodyPr>
            <a:lstStyle/>
            <a:p>
              <a:pPr algn="ctr"/>
              <a:r>
                <a:rPr lang="en-US" sz="1600" b="1" dirty="0">
                  <a:cs typeface="Calibri"/>
                </a:rPr>
                <a:t>Quasi-elastic scattering of </a:t>
              </a:r>
              <a:r>
                <a:rPr lang="en-US" sz="1600" b="1" dirty="0"/>
                <a:t>α in </a:t>
              </a:r>
              <a:r>
                <a:rPr lang="en-US" sz="1600" b="1" baseline="30000" dirty="0"/>
                <a:t>8</a:t>
              </a:r>
              <a:r>
                <a:rPr lang="en-US" sz="1600" b="1" dirty="0"/>
                <a:t>He</a:t>
              </a:r>
              <a:r>
                <a:rPr lang="en-US" sz="1600" b="1" dirty="0">
                  <a:cs typeface="Calibri"/>
                </a:rPr>
                <a:t> </a:t>
              </a:r>
            </a:p>
          </p:txBody>
        </p:sp>
        <p:pic>
          <p:nvPicPr>
            <p:cNvPr id="27" name="Picture 26">
              <a:extLst>
                <a:ext uri="{FF2B5EF4-FFF2-40B4-BE49-F238E27FC236}">
                  <a16:creationId xmlns:a16="http://schemas.microsoft.com/office/drawing/2014/main" id="{2E5D3653-C733-3F49-A069-CBDF6FAD69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529" y="4976530"/>
              <a:ext cx="4365266" cy="1332509"/>
            </a:xfrm>
            <a:prstGeom prst="rect">
              <a:avLst/>
            </a:prstGeom>
          </p:spPr>
        </p:pic>
        <p:pic>
          <p:nvPicPr>
            <p:cNvPr id="28" name="Picture 27">
              <a:extLst>
                <a:ext uri="{FF2B5EF4-FFF2-40B4-BE49-F238E27FC236}">
                  <a16:creationId xmlns:a16="http://schemas.microsoft.com/office/drawing/2014/main" id="{E6243D76-5C5B-CF47-A542-5534736FE1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529" y="3814433"/>
              <a:ext cx="4365266" cy="1102165"/>
            </a:xfrm>
            <a:prstGeom prst="rect">
              <a:avLst/>
            </a:prstGeom>
          </p:spPr>
        </p:pic>
      </p:grpSp>
    </p:spTree>
    <p:extLst>
      <p:ext uri="{BB962C8B-B14F-4D97-AF65-F5344CB8AC3E}">
        <p14:creationId xmlns:p14="http://schemas.microsoft.com/office/powerpoint/2010/main" val="3759924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2939E5-F3F7-3067-B5D4-C0EDD26BC6B9}"/>
              </a:ext>
            </a:extLst>
          </p:cNvPr>
          <p:cNvPicPr>
            <a:picLocks noChangeAspect="1"/>
          </p:cNvPicPr>
          <p:nvPr/>
        </p:nvPicPr>
        <p:blipFill>
          <a:blip r:embed="rId3">
            <a:alphaModFix amt="62000"/>
          </a:blip>
          <a:stretch>
            <a:fillRect/>
          </a:stretch>
        </p:blipFill>
        <p:spPr>
          <a:xfrm>
            <a:off x="293077" y="1638466"/>
            <a:ext cx="5002807" cy="4426848"/>
          </a:xfrm>
          <a:prstGeom prst="rect">
            <a:avLst/>
          </a:prstGeom>
        </p:spPr>
      </p:pic>
      <p:pic>
        <p:nvPicPr>
          <p:cNvPr id="3" name="Picture 2">
            <a:extLst>
              <a:ext uri="{FF2B5EF4-FFF2-40B4-BE49-F238E27FC236}">
                <a16:creationId xmlns:a16="http://schemas.microsoft.com/office/drawing/2014/main" id="{DD96E3C0-318A-E847-368A-4A16811EFF0F}"/>
              </a:ext>
            </a:extLst>
          </p:cNvPr>
          <p:cNvPicPr>
            <a:picLocks noChangeAspect="1"/>
          </p:cNvPicPr>
          <p:nvPr/>
        </p:nvPicPr>
        <p:blipFill>
          <a:blip r:embed="rId4"/>
          <a:stretch>
            <a:fillRect/>
          </a:stretch>
        </p:blipFill>
        <p:spPr>
          <a:xfrm>
            <a:off x="426095" y="3507853"/>
            <a:ext cx="4301632" cy="2496606"/>
          </a:xfrm>
          <a:prstGeom prst="rect">
            <a:avLst/>
          </a:prstGeom>
          <a:ln w="31750">
            <a:solidFill>
              <a:srgbClr val="0070C0"/>
            </a:solidFill>
          </a:ln>
        </p:spPr>
      </p:pic>
      <p:sp>
        <p:nvSpPr>
          <p:cNvPr id="22" name="Title 3">
            <a:extLst>
              <a:ext uri="{FF2B5EF4-FFF2-40B4-BE49-F238E27FC236}">
                <a16:creationId xmlns:a16="http://schemas.microsoft.com/office/drawing/2014/main" id="{4404E5A6-D72E-03DD-8D4B-A1E601A57ABD}"/>
              </a:ext>
            </a:extLst>
          </p:cNvPr>
          <p:cNvSpPr txBox="1">
            <a:spLocks/>
          </p:cNvSpPr>
          <p:nvPr/>
        </p:nvSpPr>
        <p:spPr>
          <a:xfrm>
            <a:off x="293077" y="356006"/>
            <a:ext cx="4988928" cy="770913"/>
          </a:xfrm>
          <a:prstGeom prst="rect">
            <a:avLst/>
          </a:prstGeom>
        </p:spPr>
        <p:txBody>
          <a:bodyPr vert="horz" lIns="81666" tIns="40833" rIns="81666" bIns="40833" rtlCol="0" anchor="ctr">
            <a:normAutofit fontScale="47500" lnSpcReduction="20000"/>
          </a:bodyPr>
          <a:lstStyle>
            <a:lvl1pPr algn="l" defTabSz="408334" rtl="0" eaLnBrk="1" latinLnBrk="0" hangingPunct="1">
              <a:spcBef>
                <a:spcPct val="0"/>
              </a:spcBef>
              <a:buNone/>
              <a:defRPr sz="4900" b="1" kern="1200">
                <a:solidFill>
                  <a:schemeClr val="tx1"/>
                </a:solidFill>
                <a:latin typeface="Cambria"/>
                <a:ea typeface="+mj-ea"/>
                <a:cs typeface="Cambria"/>
              </a:defRPr>
            </a:lvl1pPr>
          </a:lstStyle>
          <a:p>
            <a:r>
              <a:rPr lang="en-GB" sz="5400" dirty="0">
                <a:effectLst/>
                <a:latin typeface="+mj-lt"/>
              </a:rPr>
              <a:t>Observation of a correlated free four-neutron system</a:t>
            </a:r>
            <a:endParaRPr lang="en-US" dirty="0"/>
          </a:p>
        </p:txBody>
      </p:sp>
      <p:sp>
        <p:nvSpPr>
          <p:cNvPr id="9" name="TextBox 8">
            <a:extLst>
              <a:ext uri="{FF2B5EF4-FFF2-40B4-BE49-F238E27FC236}">
                <a16:creationId xmlns:a16="http://schemas.microsoft.com/office/drawing/2014/main" id="{B36BB2B5-7A63-9060-62C5-D84C24F20737}"/>
              </a:ext>
            </a:extLst>
          </p:cNvPr>
          <p:cNvSpPr txBox="1"/>
          <p:nvPr/>
        </p:nvSpPr>
        <p:spPr>
          <a:xfrm>
            <a:off x="124352" y="1126919"/>
            <a:ext cx="4658061" cy="369332"/>
          </a:xfrm>
          <a:prstGeom prst="rect">
            <a:avLst/>
          </a:prstGeom>
          <a:noFill/>
        </p:spPr>
        <p:txBody>
          <a:bodyPr wrap="square">
            <a:spAutoFit/>
          </a:bodyPr>
          <a:lstStyle/>
          <a:p>
            <a:pPr algn="ctr"/>
            <a:r>
              <a:rPr lang="en-GB" sz="1800" dirty="0" err="1">
                <a:solidFill>
                  <a:srgbClr val="0070C0"/>
                </a:solidFill>
              </a:rPr>
              <a:t>Duer</a:t>
            </a:r>
            <a:r>
              <a:rPr lang="en-GB" sz="1800" dirty="0">
                <a:solidFill>
                  <a:srgbClr val="0070C0"/>
                </a:solidFill>
              </a:rPr>
              <a:t>, M., </a:t>
            </a:r>
            <a:r>
              <a:rPr lang="en-GB" sz="1800" i="1" dirty="0">
                <a:solidFill>
                  <a:srgbClr val="0070C0"/>
                </a:solidFill>
              </a:rPr>
              <a:t>et al.</a:t>
            </a:r>
            <a:r>
              <a:rPr lang="en-GB" sz="1800" dirty="0">
                <a:solidFill>
                  <a:srgbClr val="0070C0"/>
                </a:solidFill>
              </a:rPr>
              <a:t>  </a:t>
            </a:r>
            <a:r>
              <a:rPr lang="en-GB" sz="1800" i="1" dirty="0">
                <a:solidFill>
                  <a:srgbClr val="0070C0"/>
                </a:solidFill>
              </a:rPr>
              <a:t>Nature</a:t>
            </a:r>
            <a:r>
              <a:rPr lang="en-GB" sz="1800" dirty="0">
                <a:solidFill>
                  <a:srgbClr val="0070C0"/>
                </a:solidFill>
              </a:rPr>
              <a:t> </a:t>
            </a:r>
            <a:r>
              <a:rPr lang="en-GB" sz="1800" b="1" dirty="0">
                <a:solidFill>
                  <a:srgbClr val="0070C0"/>
                </a:solidFill>
              </a:rPr>
              <a:t>606</a:t>
            </a:r>
            <a:r>
              <a:rPr lang="en-GB" sz="1800" dirty="0">
                <a:solidFill>
                  <a:srgbClr val="0070C0"/>
                </a:solidFill>
              </a:rPr>
              <a:t>, 678–682 (2022)</a:t>
            </a:r>
          </a:p>
        </p:txBody>
      </p:sp>
      <p:pic>
        <p:nvPicPr>
          <p:cNvPr id="2" name="Picture 1">
            <a:extLst>
              <a:ext uri="{FF2B5EF4-FFF2-40B4-BE49-F238E27FC236}">
                <a16:creationId xmlns:a16="http://schemas.microsoft.com/office/drawing/2014/main" id="{FC8BEABA-AE83-A664-EBE8-C04EF16D01EC}"/>
              </a:ext>
            </a:extLst>
          </p:cNvPr>
          <p:cNvPicPr>
            <a:picLocks noChangeAspect="1"/>
          </p:cNvPicPr>
          <p:nvPr/>
        </p:nvPicPr>
        <p:blipFill>
          <a:blip r:embed="rId5" cstate="screen">
            <a:alphaModFix amt="57000"/>
            <a:extLst>
              <a:ext uri="{28A0092B-C50C-407E-A947-70E740481C1C}">
                <a14:useLocalDpi xmlns:a14="http://schemas.microsoft.com/office/drawing/2010/main"/>
              </a:ext>
            </a:extLst>
          </a:blip>
          <a:stretch>
            <a:fillRect/>
          </a:stretch>
        </p:blipFill>
        <p:spPr>
          <a:xfrm>
            <a:off x="5684455" y="1421887"/>
            <a:ext cx="3506031" cy="2516908"/>
          </a:xfrm>
          <a:prstGeom prst="rect">
            <a:avLst/>
          </a:prstGeom>
        </p:spPr>
      </p:pic>
      <p:pic>
        <p:nvPicPr>
          <p:cNvPr id="6" name="Picture 5">
            <a:extLst>
              <a:ext uri="{FF2B5EF4-FFF2-40B4-BE49-F238E27FC236}">
                <a16:creationId xmlns:a16="http://schemas.microsoft.com/office/drawing/2014/main" id="{EAF3F0C3-9589-E2D3-8A9E-45501FCAA2CB}"/>
              </a:ext>
            </a:extLst>
          </p:cNvPr>
          <p:cNvPicPr>
            <a:picLocks noChangeAspect="1"/>
          </p:cNvPicPr>
          <p:nvPr/>
        </p:nvPicPr>
        <p:blipFill>
          <a:blip r:embed="rId6">
            <a:alphaModFix amt="74000"/>
          </a:blip>
          <a:stretch>
            <a:fillRect/>
          </a:stretch>
        </p:blipFill>
        <p:spPr>
          <a:xfrm>
            <a:off x="4087906" y="4198442"/>
            <a:ext cx="4758335" cy="2228451"/>
          </a:xfrm>
          <a:prstGeom prst="rect">
            <a:avLst/>
          </a:prstGeom>
        </p:spPr>
      </p:pic>
      <p:pic>
        <p:nvPicPr>
          <p:cNvPr id="7" name="Picture 6">
            <a:extLst>
              <a:ext uri="{FF2B5EF4-FFF2-40B4-BE49-F238E27FC236}">
                <a16:creationId xmlns:a16="http://schemas.microsoft.com/office/drawing/2014/main" id="{BCE7341D-D8FF-A774-5B0C-D4A619720484}"/>
              </a:ext>
            </a:extLst>
          </p:cNvPr>
          <p:cNvPicPr>
            <a:picLocks noChangeAspect="1"/>
          </p:cNvPicPr>
          <p:nvPr/>
        </p:nvPicPr>
        <p:blipFill>
          <a:blip r:embed="rId7">
            <a:alphaModFix amt="52000"/>
          </a:blip>
          <a:stretch>
            <a:fillRect/>
          </a:stretch>
        </p:blipFill>
        <p:spPr>
          <a:xfrm>
            <a:off x="5166884" y="3213786"/>
            <a:ext cx="2380129" cy="1365748"/>
          </a:xfrm>
          <a:prstGeom prst="rect">
            <a:avLst/>
          </a:prstGeom>
        </p:spPr>
      </p:pic>
      <p:pic>
        <p:nvPicPr>
          <p:cNvPr id="1026" name="Picture 2" descr="Top ten 2022 image">
            <a:extLst>
              <a:ext uri="{FF2B5EF4-FFF2-40B4-BE49-F238E27FC236}">
                <a16:creationId xmlns:a16="http://schemas.microsoft.com/office/drawing/2014/main" id="{71E8BB47-4E21-6FB5-96BF-260F53B8C5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3321" y="1411129"/>
            <a:ext cx="2096724" cy="209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38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B087-7D75-324C-BC34-FF0975E07821}"/>
              </a:ext>
            </a:extLst>
          </p:cNvPr>
          <p:cNvSpPr>
            <a:spLocks noGrp="1"/>
          </p:cNvSpPr>
          <p:nvPr>
            <p:ph type="ctrTitle"/>
          </p:nvPr>
        </p:nvSpPr>
        <p:spPr>
          <a:xfrm>
            <a:off x="293075" y="234848"/>
            <a:ext cx="6021227" cy="770913"/>
          </a:xfrm>
        </p:spPr>
        <p:txBody>
          <a:bodyPr>
            <a:normAutofit/>
          </a:bodyPr>
          <a:lstStyle/>
          <a:p>
            <a:r>
              <a:rPr lang="en-US" dirty="0"/>
              <a:t>Method</a:t>
            </a:r>
          </a:p>
        </p:txBody>
      </p:sp>
      <p:sp>
        <p:nvSpPr>
          <p:cNvPr id="14" name="TextBox 13">
            <a:extLst>
              <a:ext uri="{FF2B5EF4-FFF2-40B4-BE49-F238E27FC236}">
                <a16:creationId xmlns:a16="http://schemas.microsoft.com/office/drawing/2014/main" id="{7724174C-6192-EA43-861F-0F95E9C09AD4}"/>
              </a:ext>
            </a:extLst>
          </p:cNvPr>
          <p:cNvSpPr txBox="1"/>
          <p:nvPr/>
        </p:nvSpPr>
        <p:spPr>
          <a:xfrm>
            <a:off x="293075" y="2017258"/>
            <a:ext cx="8764426" cy="437043"/>
          </a:xfrm>
          <a:prstGeom prst="rect">
            <a:avLst/>
          </a:prstGeom>
          <a:noFill/>
        </p:spPr>
        <p:txBody>
          <a:bodyPr wrap="square">
            <a:spAutoFit/>
          </a:bodyPr>
          <a:lstStyle/>
          <a:p>
            <a:pPr marL="342900" indent="-342900">
              <a:lnSpc>
                <a:spcPct val="120000"/>
              </a:lnSpc>
              <a:buFont typeface="Wingdings" charset="2"/>
              <a:buChar char="Ø"/>
            </a:pPr>
            <a:r>
              <a:rPr lang="en-US" sz="2000" dirty="0"/>
              <a:t>Helium beams allow for a “control case” to be employed </a:t>
            </a:r>
            <a:r>
              <a:rPr lang="en-US" sz="2000" b="1" baseline="30000" dirty="0"/>
              <a:t>6</a:t>
            </a:r>
            <a:r>
              <a:rPr lang="en-US" sz="2000" b="1" dirty="0"/>
              <a:t>He(</a:t>
            </a:r>
            <a:r>
              <a:rPr lang="en-US" sz="2000" b="1" dirty="0" err="1"/>
              <a:t>p,p</a:t>
            </a:r>
            <a:r>
              <a:rPr lang="en-US" sz="2000" b="1" dirty="0"/>
              <a:t>α)</a:t>
            </a:r>
            <a:r>
              <a:rPr lang="en-US" sz="2000" b="1" baseline="30000" dirty="0"/>
              <a:t>2</a:t>
            </a:r>
            <a:r>
              <a:rPr lang="en-US" sz="2000" b="1" dirty="0"/>
              <a:t>n </a:t>
            </a:r>
            <a:r>
              <a:rPr lang="en-US" sz="2000" dirty="0"/>
              <a:t>!!</a:t>
            </a:r>
          </a:p>
        </p:txBody>
      </p:sp>
      <p:sp>
        <p:nvSpPr>
          <p:cNvPr id="24" name="Subtitle 2">
            <a:extLst>
              <a:ext uri="{FF2B5EF4-FFF2-40B4-BE49-F238E27FC236}">
                <a16:creationId xmlns:a16="http://schemas.microsoft.com/office/drawing/2014/main" id="{F64798AE-0C18-F24C-BEB6-3BCDECEF50FE}"/>
              </a:ext>
            </a:extLst>
          </p:cNvPr>
          <p:cNvSpPr txBox="1">
            <a:spLocks/>
          </p:cNvSpPr>
          <p:nvPr/>
        </p:nvSpPr>
        <p:spPr>
          <a:xfrm>
            <a:off x="293077" y="1067542"/>
            <a:ext cx="6181864" cy="770912"/>
          </a:xfrm>
          <a:prstGeom prst="rect">
            <a:avLst/>
          </a:prstGeom>
        </p:spPr>
        <p:txBody>
          <a:bodyPr vert="horz" lIns="81666" tIns="40833" rIns="81666" bIns="40833" rtlCol="0">
            <a:no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b="1" baseline="30000" dirty="0"/>
              <a:t>8</a:t>
            </a:r>
            <a:r>
              <a:rPr lang="en-US" b="1" dirty="0"/>
              <a:t>He(</a:t>
            </a:r>
            <a:r>
              <a:rPr lang="en-US" b="1" dirty="0" err="1"/>
              <a:t>p,p</a:t>
            </a:r>
            <a:r>
              <a:rPr lang="en-US" b="1" dirty="0"/>
              <a:t>α)</a:t>
            </a:r>
            <a:r>
              <a:rPr lang="en-US" b="1" baseline="30000" dirty="0"/>
              <a:t>4</a:t>
            </a:r>
            <a:r>
              <a:rPr lang="en-US" b="1" dirty="0"/>
              <a:t>n </a:t>
            </a:r>
            <a:r>
              <a:rPr lang="en-US" dirty="0"/>
              <a:t>Quasi-Elastic knockout reaction at large momentum transfer</a:t>
            </a:r>
          </a:p>
        </p:txBody>
      </p:sp>
      <p:sp>
        <p:nvSpPr>
          <p:cNvPr id="25" name="TextBox 24">
            <a:extLst>
              <a:ext uri="{FF2B5EF4-FFF2-40B4-BE49-F238E27FC236}">
                <a16:creationId xmlns:a16="http://schemas.microsoft.com/office/drawing/2014/main" id="{9103F490-3C0B-3948-AF5F-8B13DC5FAE22}"/>
              </a:ext>
            </a:extLst>
          </p:cNvPr>
          <p:cNvSpPr txBox="1"/>
          <p:nvPr/>
        </p:nvSpPr>
        <p:spPr>
          <a:xfrm>
            <a:off x="3620530" y="4904170"/>
            <a:ext cx="4572000" cy="1077218"/>
          </a:xfrm>
          <a:prstGeom prst="rect">
            <a:avLst/>
          </a:prstGeom>
          <a:noFill/>
        </p:spPr>
        <p:txBody>
          <a:bodyPr wrap="square">
            <a:spAutoFit/>
          </a:bodyPr>
          <a:lstStyle/>
          <a:p>
            <a:r>
              <a:rPr lang="en-GB" sz="1600" dirty="0">
                <a:effectLst/>
                <a:latin typeface="SFRM0900"/>
              </a:rPr>
              <a:t>Theory: </a:t>
            </a:r>
          </a:p>
          <a:p>
            <a:r>
              <a:rPr lang="en-GB" sz="1600" dirty="0" err="1">
                <a:effectLst/>
                <a:latin typeface="SFRM0900"/>
              </a:rPr>
              <a:t>Göbel</a:t>
            </a:r>
            <a:r>
              <a:rPr lang="en-GB" sz="1600" dirty="0">
                <a:effectLst/>
                <a:latin typeface="SFRM0900"/>
              </a:rPr>
              <a:t>, M. et al., </a:t>
            </a:r>
            <a:r>
              <a:rPr lang="en-GB" dirty="0">
                <a:latin typeface="SFRM0900"/>
              </a:rPr>
              <a:t>“</a:t>
            </a:r>
            <a:r>
              <a:rPr lang="en-GB" sz="1600" dirty="0">
                <a:effectLst/>
                <a:latin typeface="SFRM0900"/>
              </a:rPr>
              <a:t>Neutron-neutron scattering length from the </a:t>
            </a:r>
            <a:r>
              <a:rPr lang="en-GB" baseline="30000" dirty="0">
                <a:latin typeface="CMR9"/>
              </a:rPr>
              <a:t>6</a:t>
            </a:r>
            <a:r>
              <a:rPr lang="en-GB" dirty="0">
                <a:latin typeface="CMR9"/>
              </a:rPr>
              <a:t>H</a:t>
            </a:r>
            <a:r>
              <a:rPr lang="en-GB" sz="1600" dirty="0">
                <a:effectLst/>
                <a:latin typeface="CMR9"/>
              </a:rPr>
              <a:t>e(</a:t>
            </a:r>
            <a:r>
              <a:rPr lang="en-GB" sz="1600" dirty="0">
                <a:effectLst/>
                <a:latin typeface="CMMI9"/>
              </a:rPr>
              <a:t>p, p</a:t>
            </a:r>
            <a:r>
              <a:rPr lang="el-GR" sz="1600" dirty="0">
                <a:effectLst/>
                <a:latin typeface="CMMI9"/>
              </a:rPr>
              <a:t>α</a:t>
            </a:r>
            <a:r>
              <a:rPr lang="el-GR" sz="1600" dirty="0">
                <a:effectLst/>
                <a:latin typeface="CMR9"/>
              </a:rPr>
              <a:t>)</a:t>
            </a:r>
            <a:r>
              <a:rPr lang="en-GB" sz="1600" dirty="0" err="1">
                <a:effectLst/>
                <a:latin typeface="CMMI9"/>
              </a:rPr>
              <a:t>nn</a:t>
            </a:r>
            <a:r>
              <a:rPr lang="en-GB" sz="1600" dirty="0">
                <a:effectLst/>
                <a:latin typeface="CMMI9"/>
              </a:rPr>
              <a:t> </a:t>
            </a:r>
            <a:r>
              <a:rPr lang="en-GB" sz="1600" dirty="0">
                <a:effectLst/>
                <a:latin typeface="SFRM0900"/>
              </a:rPr>
              <a:t>reaction” </a:t>
            </a:r>
          </a:p>
          <a:p>
            <a:r>
              <a:rPr lang="en-GB" sz="1600" dirty="0">
                <a:effectLst/>
                <a:latin typeface="SFTI0900"/>
              </a:rPr>
              <a:t>PRC </a:t>
            </a:r>
            <a:r>
              <a:rPr lang="en-GB" sz="1600" dirty="0">
                <a:effectLst/>
                <a:latin typeface="SFBX0900"/>
              </a:rPr>
              <a:t>104</a:t>
            </a:r>
            <a:r>
              <a:rPr lang="en-GB" sz="1600" dirty="0">
                <a:effectLst/>
                <a:latin typeface="SFRM0900"/>
              </a:rPr>
              <a:t>, 024001 (2021). </a:t>
            </a:r>
            <a:endParaRPr lang="en-GB" dirty="0"/>
          </a:p>
        </p:txBody>
      </p:sp>
      <p:pic>
        <p:nvPicPr>
          <p:cNvPr id="26" name="Picture 25">
            <a:extLst>
              <a:ext uri="{FF2B5EF4-FFF2-40B4-BE49-F238E27FC236}">
                <a16:creationId xmlns:a16="http://schemas.microsoft.com/office/drawing/2014/main" id="{C49D7840-6FCB-C343-B715-C53CFD6876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788" y="3573378"/>
            <a:ext cx="3034742" cy="2834578"/>
          </a:xfrm>
          <a:prstGeom prst="rect">
            <a:avLst/>
          </a:prstGeom>
        </p:spPr>
      </p:pic>
      <p:grpSp>
        <p:nvGrpSpPr>
          <p:cNvPr id="9" name="Group 8">
            <a:extLst>
              <a:ext uri="{FF2B5EF4-FFF2-40B4-BE49-F238E27FC236}">
                <a16:creationId xmlns:a16="http://schemas.microsoft.com/office/drawing/2014/main" id="{9AD96BE8-721C-CBA8-3A45-1B6683D2A78A}"/>
              </a:ext>
            </a:extLst>
          </p:cNvPr>
          <p:cNvGrpSpPr/>
          <p:nvPr/>
        </p:nvGrpSpPr>
        <p:grpSpPr>
          <a:xfrm>
            <a:off x="3620530" y="2740685"/>
            <a:ext cx="5271781" cy="1609225"/>
            <a:chOff x="3620530" y="2740685"/>
            <a:chExt cx="5271781" cy="1609225"/>
          </a:xfrm>
        </p:grpSpPr>
        <p:pic>
          <p:nvPicPr>
            <p:cNvPr id="29" name="Picture 28">
              <a:extLst>
                <a:ext uri="{FF2B5EF4-FFF2-40B4-BE49-F238E27FC236}">
                  <a16:creationId xmlns:a16="http://schemas.microsoft.com/office/drawing/2014/main" id="{CB974F83-7E56-5E43-9BC2-9F079E04B6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0530" y="2740685"/>
              <a:ext cx="5271781" cy="1609225"/>
            </a:xfrm>
            <a:prstGeom prst="rect">
              <a:avLst/>
            </a:prstGeom>
          </p:spPr>
        </p:pic>
        <p:sp>
          <p:nvSpPr>
            <p:cNvPr id="32" name="TextBox 31">
              <a:extLst>
                <a:ext uri="{FF2B5EF4-FFF2-40B4-BE49-F238E27FC236}">
                  <a16:creationId xmlns:a16="http://schemas.microsoft.com/office/drawing/2014/main" id="{E37A48DD-56A5-0748-B65B-798349888C3D}"/>
                </a:ext>
              </a:extLst>
            </p:cNvPr>
            <p:cNvSpPr txBox="1"/>
            <p:nvPr/>
          </p:nvSpPr>
          <p:spPr>
            <a:xfrm>
              <a:off x="3877507" y="2948558"/>
              <a:ext cx="484428" cy="338554"/>
            </a:xfrm>
            <a:prstGeom prst="rect">
              <a:avLst/>
            </a:prstGeom>
            <a:solidFill>
              <a:schemeClr val="bg1"/>
            </a:solidFill>
          </p:spPr>
          <p:txBody>
            <a:bodyPr wrap="none" rtlCol="0">
              <a:spAutoFit/>
            </a:bodyPr>
            <a:lstStyle/>
            <a:p>
              <a:r>
                <a:rPr lang="en-US" baseline="30000" dirty="0"/>
                <a:t>6</a:t>
              </a:r>
              <a:r>
                <a:rPr lang="en-US" dirty="0"/>
                <a:t>He</a:t>
              </a:r>
            </a:p>
          </p:txBody>
        </p:sp>
        <p:sp>
          <p:nvSpPr>
            <p:cNvPr id="49" name="Rectangle 48">
              <a:extLst>
                <a:ext uri="{FF2B5EF4-FFF2-40B4-BE49-F238E27FC236}">
                  <a16:creationId xmlns:a16="http://schemas.microsoft.com/office/drawing/2014/main" id="{2DAB95AE-DC43-A046-8F63-D74686FF748F}"/>
                </a:ext>
              </a:extLst>
            </p:cNvPr>
            <p:cNvSpPr/>
            <p:nvPr/>
          </p:nvSpPr>
          <p:spPr>
            <a:xfrm>
              <a:off x="6565888" y="3573378"/>
              <a:ext cx="112466" cy="1802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2</a:t>
              </a:r>
            </a:p>
          </p:txBody>
        </p:sp>
        <p:sp>
          <p:nvSpPr>
            <p:cNvPr id="5" name="Oval 4">
              <a:extLst>
                <a:ext uri="{FF2B5EF4-FFF2-40B4-BE49-F238E27FC236}">
                  <a16:creationId xmlns:a16="http://schemas.microsoft.com/office/drawing/2014/main" id="{12C3D097-E676-3712-4854-FD731B6D598B}"/>
                </a:ext>
              </a:extLst>
            </p:cNvPr>
            <p:cNvSpPr/>
            <p:nvPr/>
          </p:nvSpPr>
          <p:spPr>
            <a:xfrm>
              <a:off x="4195482" y="3287112"/>
              <a:ext cx="258184" cy="2506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D7D9045-C37B-7F2F-DC05-F668C0340639}"/>
                </a:ext>
              </a:extLst>
            </p:cNvPr>
            <p:cNvSpPr/>
            <p:nvPr/>
          </p:nvSpPr>
          <p:spPr>
            <a:xfrm flipV="1">
              <a:off x="4197270" y="3776261"/>
              <a:ext cx="258184" cy="1802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289CE43-1598-01E0-9D8C-893E9A254264}"/>
                </a:ext>
              </a:extLst>
            </p:cNvPr>
            <p:cNvSpPr/>
            <p:nvPr/>
          </p:nvSpPr>
          <p:spPr>
            <a:xfrm>
              <a:off x="6691089" y="3288355"/>
              <a:ext cx="258184" cy="2506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874DA4-1138-6139-4B96-E93B3813759E}"/>
                </a:ext>
              </a:extLst>
            </p:cNvPr>
            <p:cNvSpPr/>
            <p:nvPr/>
          </p:nvSpPr>
          <p:spPr>
            <a:xfrm flipV="1">
              <a:off x="6692877" y="3753669"/>
              <a:ext cx="256396" cy="204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1165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CC3A-6ECD-7F46-9B56-E06167F8238C}"/>
              </a:ext>
            </a:extLst>
          </p:cNvPr>
          <p:cNvSpPr>
            <a:spLocks noGrp="1"/>
          </p:cNvSpPr>
          <p:nvPr>
            <p:ph type="ctrTitle"/>
          </p:nvPr>
        </p:nvSpPr>
        <p:spPr>
          <a:xfrm>
            <a:off x="293077" y="283215"/>
            <a:ext cx="4887260" cy="770913"/>
          </a:xfrm>
        </p:spPr>
        <p:txBody>
          <a:bodyPr/>
          <a:lstStyle/>
          <a:p>
            <a:r>
              <a:rPr lang="en-US" dirty="0"/>
              <a:t>Experimental setup </a:t>
            </a:r>
          </a:p>
        </p:txBody>
      </p:sp>
      <p:grpSp>
        <p:nvGrpSpPr>
          <p:cNvPr id="30" name="Group 29">
            <a:extLst>
              <a:ext uri="{FF2B5EF4-FFF2-40B4-BE49-F238E27FC236}">
                <a16:creationId xmlns:a16="http://schemas.microsoft.com/office/drawing/2014/main" id="{12637367-E457-6D4E-8A7A-A39B6C4E1EA8}"/>
              </a:ext>
            </a:extLst>
          </p:cNvPr>
          <p:cNvGrpSpPr>
            <a:grpSpLocks noChangeAspect="1"/>
          </p:cNvGrpSpPr>
          <p:nvPr/>
        </p:nvGrpSpPr>
        <p:grpSpPr>
          <a:xfrm>
            <a:off x="239920" y="2632486"/>
            <a:ext cx="6095029" cy="3733653"/>
            <a:chOff x="937232" y="2879824"/>
            <a:chExt cx="5983315" cy="3665220"/>
          </a:xfrm>
        </p:grpSpPr>
        <p:pic>
          <p:nvPicPr>
            <p:cNvPr id="7" name="Picture 6" descr="setup_v7.eps">
              <a:extLst>
                <a:ext uri="{FF2B5EF4-FFF2-40B4-BE49-F238E27FC236}">
                  <a16:creationId xmlns:a16="http://schemas.microsoft.com/office/drawing/2014/main" id="{5B7B9D7E-B15A-9749-81BD-32B269A24C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7232" y="2879824"/>
              <a:ext cx="5922923" cy="3665220"/>
            </a:xfrm>
            <a:prstGeom prst="rect">
              <a:avLst/>
            </a:prstGeom>
          </p:spPr>
        </p:pic>
        <p:grpSp>
          <p:nvGrpSpPr>
            <p:cNvPr id="29" name="Group 28">
              <a:extLst>
                <a:ext uri="{FF2B5EF4-FFF2-40B4-BE49-F238E27FC236}">
                  <a16:creationId xmlns:a16="http://schemas.microsoft.com/office/drawing/2014/main" id="{62091492-D2FB-FE40-9CCA-BF7BA2FED533}"/>
                </a:ext>
              </a:extLst>
            </p:cNvPr>
            <p:cNvGrpSpPr/>
            <p:nvPr/>
          </p:nvGrpSpPr>
          <p:grpSpPr>
            <a:xfrm>
              <a:off x="1265008" y="5064774"/>
              <a:ext cx="5655539" cy="928309"/>
              <a:chOff x="1265008" y="5064774"/>
              <a:chExt cx="5655539" cy="928309"/>
            </a:xfrm>
          </p:grpSpPr>
          <p:cxnSp>
            <p:nvCxnSpPr>
              <p:cNvPr id="23" name="Straight Connector 22">
                <a:extLst>
                  <a:ext uri="{FF2B5EF4-FFF2-40B4-BE49-F238E27FC236}">
                    <a16:creationId xmlns:a16="http://schemas.microsoft.com/office/drawing/2014/main" id="{EE4B57FF-97E8-0048-9DCB-CFAA7B180DD5}"/>
                  </a:ext>
                </a:extLst>
              </p:cNvPr>
              <p:cNvCxnSpPr>
                <a:cxnSpLocks/>
              </p:cNvCxnSpPr>
              <p:nvPr/>
            </p:nvCxnSpPr>
            <p:spPr>
              <a:xfrm>
                <a:off x="4747481" y="5317769"/>
                <a:ext cx="252095" cy="295869"/>
              </a:xfrm>
              <a:prstGeom prst="line">
                <a:avLst/>
              </a:prstGeom>
              <a:ln w="6350"/>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BA4F6549-EFD0-5947-8657-940A01C9E2D6}"/>
                  </a:ext>
                </a:extLst>
              </p:cNvPr>
              <p:cNvSpPr/>
              <p:nvPr/>
            </p:nvSpPr>
            <p:spPr>
              <a:xfrm rot="19704824">
                <a:off x="3830917" y="5145883"/>
                <a:ext cx="1123744" cy="342872"/>
              </a:xfrm>
              <a:prstGeom prst="rect">
                <a:avLst/>
              </a:prstGeom>
              <a:pattFill prst="dkVert">
                <a:fgClr>
                  <a:schemeClr val="accent4"/>
                </a:fgClr>
                <a:bgClr>
                  <a:schemeClr val="bg1"/>
                </a:bgClr>
              </a:patt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Box 11">
                <a:extLst>
                  <a:ext uri="{FF2B5EF4-FFF2-40B4-BE49-F238E27FC236}">
                    <a16:creationId xmlns:a16="http://schemas.microsoft.com/office/drawing/2014/main" id="{DBBA7293-924E-4640-BEF5-CF8EA1EDAD57}"/>
                  </a:ext>
                </a:extLst>
              </p:cNvPr>
              <p:cNvSpPr txBox="1"/>
              <p:nvPr/>
            </p:nvSpPr>
            <p:spPr>
              <a:xfrm>
                <a:off x="6227169" y="5237165"/>
                <a:ext cx="693378" cy="295869"/>
              </a:xfrm>
              <a:prstGeom prst="rect">
                <a:avLst/>
              </a:prstGeom>
              <a:noFill/>
            </p:spPr>
            <p:txBody>
              <a:bodyPr wrap="none" rtlCol="0">
                <a:spAutoFit/>
              </a:bodyPr>
              <a:lstStyle/>
              <a:p>
                <a:pPr eaLnBrk="0" fontAlgn="base" hangingPunct="0"/>
                <a:r>
                  <a:rPr lang="en-US" sz="1400"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7.5 Tm</a:t>
                </a:r>
                <a:endParaRPr lang="en-GB" sz="1000" dirty="0">
                  <a:effectLst/>
                  <a:latin typeface="Times" pitchFamily="2" charset="0"/>
                  <a:ea typeface="MS Mincho" panose="02020609040205080304" pitchFamily="49" charset="-128"/>
                  <a:cs typeface="Times New Roman" panose="02020603050405020304" pitchFamily="18" charset="0"/>
                </a:endParaRPr>
              </a:p>
            </p:txBody>
          </p:sp>
          <p:sp>
            <p:nvSpPr>
              <p:cNvPr id="9" name="Text Box 12">
                <a:extLst>
                  <a:ext uri="{FF2B5EF4-FFF2-40B4-BE49-F238E27FC236}">
                    <a16:creationId xmlns:a16="http://schemas.microsoft.com/office/drawing/2014/main" id="{CC392D8E-F4B7-9F41-B3A0-4A094461259C}"/>
                  </a:ext>
                </a:extLst>
              </p:cNvPr>
              <p:cNvSpPr txBox="1"/>
              <p:nvPr/>
            </p:nvSpPr>
            <p:spPr>
              <a:xfrm>
                <a:off x="5250612" y="5621036"/>
                <a:ext cx="693378" cy="295869"/>
              </a:xfrm>
              <a:prstGeom prst="rect">
                <a:avLst/>
              </a:prstGeom>
              <a:noFill/>
            </p:spPr>
            <p:txBody>
              <a:bodyPr wrap="none" rtlCol="0">
                <a:spAutoFit/>
              </a:bodyPr>
              <a:lstStyle/>
              <a:p>
                <a:pPr eaLnBrk="0" fontAlgn="base" hangingPunct="0"/>
                <a:r>
                  <a:rPr lang="en-US" sz="1400"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3.2 Tm</a:t>
                </a:r>
                <a:endParaRPr lang="en-GB" sz="1000" dirty="0">
                  <a:effectLst/>
                  <a:latin typeface="Times" pitchFamily="2" charset="0"/>
                  <a:ea typeface="MS Mincho" panose="02020609040205080304" pitchFamily="49" charset="-128"/>
                  <a:cs typeface="Times New Roman" panose="02020603050405020304" pitchFamily="18" charset="0"/>
                </a:endParaRPr>
              </a:p>
            </p:txBody>
          </p:sp>
          <p:sp>
            <p:nvSpPr>
              <p:cNvPr id="10" name="Text Box 14">
                <a:extLst>
                  <a:ext uri="{FF2B5EF4-FFF2-40B4-BE49-F238E27FC236}">
                    <a16:creationId xmlns:a16="http://schemas.microsoft.com/office/drawing/2014/main" id="{9E444B38-252B-7D45-AAA4-5E15A5F0E135}"/>
                  </a:ext>
                </a:extLst>
              </p:cNvPr>
              <p:cNvSpPr txBox="1"/>
              <p:nvPr/>
            </p:nvSpPr>
            <p:spPr>
              <a:xfrm>
                <a:off x="3802986" y="5697214"/>
                <a:ext cx="693378" cy="295869"/>
              </a:xfrm>
              <a:prstGeom prst="rect">
                <a:avLst/>
              </a:prstGeom>
              <a:noFill/>
            </p:spPr>
            <p:txBody>
              <a:bodyPr wrap="none" rtlCol="0">
                <a:spAutoFit/>
              </a:bodyPr>
              <a:lstStyle/>
              <a:p>
                <a:pPr eaLnBrk="0" fontAlgn="base" hangingPunct="0"/>
                <a:r>
                  <a:rPr lang="en-US" sz="1400" kern="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2.1 Tm</a:t>
                </a:r>
                <a:endParaRPr lang="en-GB" sz="1000">
                  <a:effectLst/>
                  <a:latin typeface="Times" pitchFamily="2" charset="0"/>
                  <a:ea typeface="MS Mincho" panose="02020609040205080304" pitchFamily="49" charset="-128"/>
                  <a:cs typeface="Times New Roman" panose="02020603050405020304" pitchFamily="18" charset="0"/>
                </a:endParaRPr>
              </a:p>
            </p:txBody>
          </p:sp>
          <p:sp>
            <p:nvSpPr>
              <p:cNvPr id="12" name="Rectangle 11">
                <a:extLst>
                  <a:ext uri="{FF2B5EF4-FFF2-40B4-BE49-F238E27FC236}">
                    <a16:creationId xmlns:a16="http://schemas.microsoft.com/office/drawing/2014/main" id="{92283BD5-52E0-D446-8E9B-CAB02CDC6747}"/>
                  </a:ext>
                </a:extLst>
              </p:cNvPr>
              <p:cNvSpPr/>
              <p:nvPr/>
            </p:nvSpPr>
            <p:spPr>
              <a:xfrm rot="19704824">
                <a:off x="4514020" y="5243089"/>
                <a:ext cx="873288" cy="3203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AEC1FC7-47AD-2F42-8CCD-2FB70434D8CF}"/>
                  </a:ext>
                </a:extLst>
              </p:cNvPr>
              <p:cNvSpPr/>
              <p:nvPr/>
            </p:nvSpPr>
            <p:spPr>
              <a:xfrm>
                <a:off x="5215953" y="5064774"/>
                <a:ext cx="606005" cy="232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587472B-2318-3444-AEB8-8CAC11B0ACFA}"/>
                  </a:ext>
                </a:extLst>
              </p:cNvPr>
              <p:cNvSpPr/>
              <p:nvPr/>
            </p:nvSpPr>
            <p:spPr>
              <a:xfrm>
                <a:off x="1265008" y="5743650"/>
                <a:ext cx="209227" cy="224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D71972F-29E8-B948-95FD-6DEA12CC64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773356">
                <a:off x="4098236" y="5207123"/>
                <a:ext cx="628700" cy="213309"/>
              </a:xfrm>
              <a:prstGeom prst="rect">
                <a:avLst/>
              </a:prstGeom>
              <a:solidFill>
                <a:schemeClr val="bg1"/>
              </a:solidFill>
            </p:spPr>
          </p:pic>
          <p:cxnSp>
            <p:nvCxnSpPr>
              <p:cNvPr id="28" name="Straight Connector 27">
                <a:extLst>
                  <a:ext uri="{FF2B5EF4-FFF2-40B4-BE49-F238E27FC236}">
                    <a16:creationId xmlns:a16="http://schemas.microsoft.com/office/drawing/2014/main" id="{40F72CF7-DF0B-7748-B6D4-45D2716FE679}"/>
                  </a:ext>
                </a:extLst>
              </p:cNvPr>
              <p:cNvCxnSpPr>
                <a:cxnSpLocks/>
              </p:cNvCxnSpPr>
              <p:nvPr/>
            </p:nvCxnSpPr>
            <p:spPr>
              <a:xfrm>
                <a:off x="4754880" y="5325167"/>
                <a:ext cx="252095" cy="295869"/>
              </a:xfrm>
              <a:prstGeom prst="line">
                <a:avLst/>
              </a:prstGeom>
              <a:ln w="6350"/>
              <a:effectLst/>
            </p:spPr>
            <p:style>
              <a:lnRef idx="2">
                <a:schemeClr val="accent1"/>
              </a:lnRef>
              <a:fillRef idx="0">
                <a:schemeClr val="accent1"/>
              </a:fillRef>
              <a:effectRef idx="1">
                <a:schemeClr val="accent1"/>
              </a:effectRef>
              <a:fontRef idx="minor">
                <a:schemeClr val="tx1"/>
              </a:fontRef>
            </p:style>
          </p:cxnSp>
        </p:grpSp>
      </p:grpSp>
      <p:sp>
        <p:nvSpPr>
          <p:cNvPr id="34" name="Subtitle 2">
            <a:extLst>
              <a:ext uri="{FF2B5EF4-FFF2-40B4-BE49-F238E27FC236}">
                <a16:creationId xmlns:a16="http://schemas.microsoft.com/office/drawing/2014/main" id="{DCA3D733-19BE-C44B-B912-A7686E6E832A}"/>
              </a:ext>
            </a:extLst>
          </p:cNvPr>
          <p:cNvSpPr>
            <a:spLocks noGrp="1"/>
          </p:cNvSpPr>
          <p:nvPr>
            <p:ph type="subTitle" idx="1"/>
          </p:nvPr>
        </p:nvSpPr>
        <p:spPr>
          <a:xfrm>
            <a:off x="293077" y="997311"/>
            <a:ext cx="4887260" cy="545868"/>
          </a:xfrm>
        </p:spPr>
        <p:txBody>
          <a:bodyPr/>
          <a:lstStyle/>
          <a:p>
            <a:r>
              <a:rPr lang="en-US" dirty="0"/>
              <a:t>SAMURAI at RIBF/RIKEN</a:t>
            </a:r>
          </a:p>
          <a:p>
            <a:endParaRPr lang="en-US" dirty="0"/>
          </a:p>
        </p:txBody>
      </p:sp>
      <p:pic>
        <p:nvPicPr>
          <p:cNvPr id="36" name="Picture 35">
            <a:extLst>
              <a:ext uri="{FF2B5EF4-FFF2-40B4-BE49-F238E27FC236}">
                <a16:creationId xmlns:a16="http://schemas.microsoft.com/office/drawing/2014/main" id="{D6951130-59A3-D242-999A-1E1040B280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333" y="1723896"/>
            <a:ext cx="2984847" cy="911132"/>
          </a:xfrm>
          <a:prstGeom prst="rect">
            <a:avLst/>
          </a:prstGeom>
        </p:spPr>
      </p:pic>
      <p:grpSp>
        <p:nvGrpSpPr>
          <p:cNvPr id="14" name="Group 13">
            <a:extLst>
              <a:ext uri="{FF2B5EF4-FFF2-40B4-BE49-F238E27FC236}">
                <a16:creationId xmlns:a16="http://schemas.microsoft.com/office/drawing/2014/main" id="{4F09476C-688A-5541-838E-B008D6427C21}"/>
              </a:ext>
            </a:extLst>
          </p:cNvPr>
          <p:cNvGrpSpPr>
            <a:grpSpLocks noChangeAspect="1"/>
          </p:cNvGrpSpPr>
          <p:nvPr/>
        </p:nvGrpSpPr>
        <p:grpSpPr>
          <a:xfrm>
            <a:off x="6334949" y="4545228"/>
            <a:ext cx="2611343" cy="1925162"/>
            <a:chOff x="6334949" y="4545228"/>
            <a:chExt cx="2611343" cy="1925162"/>
          </a:xfrm>
        </p:grpSpPr>
        <p:pic>
          <p:nvPicPr>
            <p:cNvPr id="3" name="Picture 2">
              <a:extLst>
                <a:ext uri="{FF2B5EF4-FFF2-40B4-BE49-F238E27FC236}">
                  <a16:creationId xmlns:a16="http://schemas.microsoft.com/office/drawing/2014/main" id="{624EF955-1489-5E41-96B7-FAFEEFA91B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5590" y="4545228"/>
              <a:ext cx="2450702" cy="1925162"/>
            </a:xfrm>
            <a:prstGeom prst="rect">
              <a:avLst/>
            </a:prstGeom>
          </p:spPr>
        </p:pic>
        <p:sp>
          <p:nvSpPr>
            <p:cNvPr id="4" name="Rectangle 3">
              <a:extLst>
                <a:ext uri="{FF2B5EF4-FFF2-40B4-BE49-F238E27FC236}">
                  <a16:creationId xmlns:a16="http://schemas.microsoft.com/office/drawing/2014/main" id="{952CE30E-AE0B-6D48-87AB-FC14086CF933}"/>
                </a:ext>
              </a:extLst>
            </p:cNvPr>
            <p:cNvSpPr/>
            <p:nvPr/>
          </p:nvSpPr>
          <p:spPr>
            <a:xfrm>
              <a:off x="6339016" y="6353782"/>
              <a:ext cx="506627" cy="104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55F34CF-4F39-B24A-9FB8-000BC7D6D63D}"/>
                </a:ext>
              </a:extLst>
            </p:cNvPr>
            <p:cNvSpPr/>
            <p:nvPr/>
          </p:nvSpPr>
          <p:spPr>
            <a:xfrm>
              <a:off x="6334949" y="5917913"/>
              <a:ext cx="242959" cy="301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528B5C3-6BF7-FF73-C372-AE841D80FBCA}"/>
              </a:ext>
            </a:extLst>
          </p:cNvPr>
          <p:cNvSpPr txBox="1"/>
          <p:nvPr/>
        </p:nvSpPr>
        <p:spPr>
          <a:xfrm>
            <a:off x="183502" y="4413588"/>
            <a:ext cx="1377300" cy="338554"/>
          </a:xfrm>
          <a:prstGeom prst="rect">
            <a:avLst/>
          </a:prstGeom>
          <a:noFill/>
        </p:spPr>
        <p:txBody>
          <a:bodyPr wrap="none" rtlCol="0">
            <a:spAutoFit/>
          </a:bodyPr>
          <a:lstStyle/>
          <a:p>
            <a:r>
              <a:rPr lang="en-US" dirty="0"/>
              <a:t>2x10</a:t>
            </a:r>
            <a:r>
              <a:rPr lang="en-US" baseline="30000" dirty="0"/>
              <a:t>5</a:t>
            </a:r>
            <a:r>
              <a:rPr lang="en-US" dirty="0"/>
              <a:t> </a:t>
            </a:r>
            <a:r>
              <a:rPr lang="en-US" dirty="0" err="1"/>
              <a:t>pps</a:t>
            </a:r>
            <a:r>
              <a:rPr lang="en-US" dirty="0"/>
              <a:t> </a:t>
            </a:r>
            <a:r>
              <a:rPr lang="en-US" baseline="30000" dirty="0"/>
              <a:t>8</a:t>
            </a:r>
            <a:r>
              <a:rPr lang="en-US" dirty="0"/>
              <a:t>He</a:t>
            </a:r>
            <a:endParaRPr lang="en-US" baseline="30000" dirty="0"/>
          </a:p>
        </p:txBody>
      </p:sp>
      <p:pic>
        <p:nvPicPr>
          <p:cNvPr id="16" name="Picture 15">
            <a:extLst>
              <a:ext uri="{FF2B5EF4-FFF2-40B4-BE49-F238E27FC236}">
                <a16:creationId xmlns:a16="http://schemas.microsoft.com/office/drawing/2014/main" id="{5623CBF8-6FE0-64CD-59BF-837B410C9884}"/>
              </a:ext>
            </a:extLst>
          </p:cNvPr>
          <p:cNvPicPr>
            <a:picLocks noChangeAspect="1"/>
          </p:cNvPicPr>
          <p:nvPr/>
        </p:nvPicPr>
        <p:blipFill rotWithShape="1">
          <a:blip r:embed="rId6"/>
          <a:srcRect l="64632" r="2877" b="42587"/>
          <a:stretch/>
        </p:blipFill>
        <p:spPr>
          <a:xfrm>
            <a:off x="6557137" y="1302806"/>
            <a:ext cx="2355374" cy="1475118"/>
          </a:xfrm>
          <a:prstGeom prst="rect">
            <a:avLst/>
          </a:prstGeom>
        </p:spPr>
      </p:pic>
      <p:sp>
        <p:nvSpPr>
          <p:cNvPr id="15" name="Rectangle 14">
            <a:extLst>
              <a:ext uri="{FF2B5EF4-FFF2-40B4-BE49-F238E27FC236}">
                <a16:creationId xmlns:a16="http://schemas.microsoft.com/office/drawing/2014/main" id="{D5888974-D519-B94C-9FB8-5D801882F6A4}"/>
              </a:ext>
            </a:extLst>
          </p:cNvPr>
          <p:cNvSpPr/>
          <p:nvPr/>
        </p:nvSpPr>
        <p:spPr>
          <a:xfrm>
            <a:off x="7870785" y="1270245"/>
            <a:ext cx="1075507" cy="381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C78AD83-5947-F9EE-02BB-ED1F99EAB47F}"/>
              </a:ext>
            </a:extLst>
          </p:cNvPr>
          <p:cNvSpPr txBox="1"/>
          <p:nvPr/>
        </p:nvSpPr>
        <p:spPr>
          <a:xfrm>
            <a:off x="6693298" y="2810485"/>
            <a:ext cx="2450702" cy="338554"/>
          </a:xfrm>
          <a:prstGeom prst="rect">
            <a:avLst/>
          </a:prstGeom>
          <a:noFill/>
        </p:spPr>
        <p:txBody>
          <a:bodyPr wrap="square">
            <a:spAutoFit/>
          </a:bodyPr>
          <a:lstStyle/>
          <a:p>
            <a:r>
              <a:rPr lang="en-GB" dirty="0"/>
              <a:t>400 + </a:t>
            </a:r>
            <a:r>
              <a:rPr lang="en-GB" dirty="0">
                <a:effectLst/>
              </a:rPr>
              <a:t>120 scintillator bars</a:t>
            </a:r>
          </a:p>
        </p:txBody>
      </p:sp>
    </p:spTree>
    <p:extLst>
      <p:ext uri="{BB962C8B-B14F-4D97-AF65-F5344CB8AC3E}">
        <p14:creationId xmlns:p14="http://schemas.microsoft.com/office/powerpoint/2010/main" val="3166963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DD4B-6E17-9349-96F8-4861718FC774}"/>
              </a:ext>
            </a:extLst>
          </p:cNvPr>
          <p:cNvSpPr>
            <a:spLocks noGrp="1"/>
          </p:cNvSpPr>
          <p:nvPr>
            <p:ph type="ctrTitle"/>
          </p:nvPr>
        </p:nvSpPr>
        <p:spPr>
          <a:xfrm>
            <a:off x="317790" y="389669"/>
            <a:ext cx="6083010" cy="770913"/>
          </a:xfrm>
        </p:spPr>
        <p:txBody>
          <a:bodyPr>
            <a:normAutofit fontScale="90000"/>
          </a:bodyPr>
          <a:lstStyle/>
          <a:p>
            <a:r>
              <a:rPr lang="en-GB" dirty="0"/>
              <a:t>Results: </a:t>
            </a:r>
            <a:br>
              <a:rPr lang="en-GB" dirty="0"/>
            </a:br>
            <a:r>
              <a:rPr lang="en-GB" dirty="0"/>
              <a:t>Missing-mass spectra</a:t>
            </a:r>
            <a:endParaRPr lang="en-US" dirty="0"/>
          </a:p>
        </p:txBody>
      </p:sp>
      <p:pic>
        <p:nvPicPr>
          <p:cNvPr id="7" name="Picture 6">
            <a:extLst>
              <a:ext uri="{FF2B5EF4-FFF2-40B4-BE49-F238E27FC236}">
                <a16:creationId xmlns:a16="http://schemas.microsoft.com/office/drawing/2014/main" id="{E8993984-F4C7-1446-B252-44D05521EF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457" y="2015664"/>
            <a:ext cx="3409387" cy="2420757"/>
          </a:xfrm>
          <a:prstGeom prst="rect">
            <a:avLst/>
          </a:prstGeom>
        </p:spPr>
      </p:pic>
      <p:sp>
        <p:nvSpPr>
          <p:cNvPr id="8" name="Text Placeholder 3">
            <a:extLst>
              <a:ext uri="{FF2B5EF4-FFF2-40B4-BE49-F238E27FC236}">
                <a16:creationId xmlns:a16="http://schemas.microsoft.com/office/drawing/2014/main" id="{9D0BCC4E-5A4D-D94D-AA9E-5AA19B43EB2C}"/>
              </a:ext>
            </a:extLst>
          </p:cNvPr>
          <p:cNvSpPr txBox="1">
            <a:spLocks/>
          </p:cNvSpPr>
          <p:nvPr/>
        </p:nvSpPr>
        <p:spPr>
          <a:xfrm>
            <a:off x="954457" y="1452025"/>
            <a:ext cx="3349913" cy="576782"/>
          </a:xfrm>
          <a:prstGeom prst="rect">
            <a:avLst/>
          </a:prstGeom>
          <a:solidFill>
            <a:schemeClr val="bg1"/>
          </a:solidFill>
        </p:spPr>
        <p:txBody>
          <a:bodyPr vert="horz" lIns="81666" tIns="40833" rIns="81666" bIns="40833" rtlCol="0">
            <a:noAutofit/>
          </a:bodyPr>
          <a:lstStyle>
            <a:lvl1pPr marL="0" indent="0" algn="l" defTabSz="408334" rtl="0" eaLnBrk="1" latinLnBrk="0" hangingPunct="1">
              <a:spcBef>
                <a:spcPct val="20000"/>
              </a:spcBef>
              <a:buFont typeface="Arial"/>
              <a:buNone/>
              <a:defRPr sz="2000" kern="1200" cap="none" baseline="0">
                <a:solidFill>
                  <a:srgbClr val="25303B"/>
                </a:solidFill>
                <a:latin typeface="+mn-lt"/>
                <a:ea typeface="+mn-ea"/>
                <a:cs typeface="+mn-cs"/>
              </a:defRPr>
            </a:lvl1pPr>
            <a:lvl2pPr marL="408334" indent="0" algn="l" defTabSz="408334" rtl="0" eaLnBrk="1" latinLnBrk="0" hangingPunct="1">
              <a:spcBef>
                <a:spcPct val="20000"/>
              </a:spcBef>
              <a:buFont typeface="Arial"/>
              <a:buNone/>
              <a:defRPr sz="2500" kern="1200">
                <a:solidFill>
                  <a:schemeClr val="tx1"/>
                </a:solidFill>
                <a:latin typeface="+mn-lt"/>
                <a:ea typeface="+mn-ea"/>
                <a:cs typeface="+mn-cs"/>
              </a:defRPr>
            </a:lvl2pPr>
            <a:lvl3pPr marL="1020835" indent="-204168" algn="l" defTabSz="408334" rtl="0" eaLnBrk="1" latinLnBrk="0" hangingPunct="1">
              <a:spcBef>
                <a:spcPct val="20000"/>
              </a:spcBef>
              <a:buFont typeface="Arial"/>
              <a:buChar char="•"/>
              <a:defRPr sz="2000" kern="1200">
                <a:solidFill>
                  <a:schemeClr val="tx1"/>
                </a:solidFill>
                <a:latin typeface="+mn-lt"/>
                <a:ea typeface="+mn-ea"/>
                <a:cs typeface="+mn-cs"/>
              </a:defRPr>
            </a:lvl3pPr>
            <a:lvl4pPr marL="1429168" indent="-204168" algn="l" defTabSz="408334" rtl="0" eaLnBrk="1" latinLnBrk="0" hangingPunct="1">
              <a:spcBef>
                <a:spcPct val="20000"/>
              </a:spcBef>
              <a:buFont typeface="Arial"/>
              <a:buChar char="–"/>
              <a:defRPr sz="2000" kern="1200">
                <a:solidFill>
                  <a:schemeClr val="tx1"/>
                </a:solidFill>
                <a:latin typeface="+mn-lt"/>
                <a:ea typeface="+mn-ea"/>
                <a:cs typeface="+mn-cs"/>
              </a:defRPr>
            </a:lvl4pPr>
            <a:lvl5pPr marL="1837503" indent="-204168" algn="l" defTabSz="408334" rtl="0" eaLnBrk="1" latinLnBrk="0" hangingPunct="1">
              <a:spcBef>
                <a:spcPct val="20000"/>
              </a:spcBef>
              <a:buFont typeface="Arial"/>
              <a:buChar char="»"/>
              <a:defRPr sz="2000" kern="1200">
                <a:solidFill>
                  <a:schemeClr val="tx1"/>
                </a:solidFill>
                <a:latin typeface="+mn-lt"/>
                <a:ea typeface="+mn-ea"/>
                <a:cs typeface="+mn-cs"/>
              </a:defRPr>
            </a:lvl5pPr>
            <a:lvl6pPr marL="2245835" indent="-204168" algn="l" defTabSz="408334" rtl="0" eaLnBrk="1" latinLnBrk="0" hangingPunct="1">
              <a:spcBef>
                <a:spcPct val="20000"/>
              </a:spcBef>
              <a:buFont typeface="Arial"/>
              <a:buChar char="•"/>
              <a:defRPr sz="1800" kern="1200">
                <a:solidFill>
                  <a:schemeClr val="tx1"/>
                </a:solidFill>
                <a:latin typeface="+mn-lt"/>
                <a:ea typeface="+mn-ea"/>
                <a:cs typeface="+mn-cs"/>
              </a:defRPr>
            </a:lvl6pPr>
            <a:lvl7pPr marL="2654170" indent="-204168" algn="l" defTabSz="408334" rtl="0" eaLnBrk="1" latinLnBrk="0" hangingPunct="1">
              <a:spcBef>
                <a:spcPct val="20000"/>
              </a:spcBef>
              <a:buFont typeface="Arial"/>
              <a:buChar char="•"/>
              <a:defRPr sz="1800" kern="1200">
                <a:solidFill>
                  <a:schemeClr val="tx1"/>
                </a:solidFill>
                <a:latin typeface="+mn-lt"/>
                <a:ea typeface="+mn-ea"/>
                <a:cs typeface="+mn-cs"/>
              </a:defRPr>
            </a:lvl7pPr>
            <a:lvl8pPr marL="3062504" indent="-204168" algn="l" defTabSz="408334" rtl="0" eaLnBrk="1" latinLnBrk="0" hangingPunct="1">
              <a:spcBef>
                <a:spcPct val="20000"/>
              </a:spcBef>
              <a:buFont typeface="Arial"/>
              <a:buChar char="•"/>
              <a:defRPr sz="1800" kern="1200">
                <a:solidFill>
                  <a:schemeClr val="tx1"/>
                </a:solidFill>
                <a:latin typeface="+mn-lt"/>
                <a:ea typeface="+mn-ea"/>
                <a:cs typeface="+mn-cs"/>
              </a:defRPr>
            </a:lvl8pPr>
            <a:lvl9pPr marL="3470838" indent="-204168" algn="l" defTabSz="408334"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GB" sz="1600" dirty="0"/>
              <a:t>     Control reaction - </a:t>
            </a:r>
            <a:r>
              <a:rPr lang="en-US" sz="1600" b="1" baseline="30000" dirty="0"/>
              <a:t>6</a:t>
            </a:r>
            <a:r>
              <a:rPr lang="en-US" sz="1600" b="1" dirty="0"/>
              <a:t>He(</a:t>
            </a:r>
            <a:r>
              <a:rPr lang="en-US" sz="1600" b="1" dirty="0" err="1"/>
              <a:t>p,p</a:t>
            </a:r>
            <a:r>
              <a:rPr lang="en-US" sz="1600" b="1" dirty="0"/>
              <a:t>α)</a:t>
            </a:r>
            <a:r>
              <a:rPr lang="en-US" sz="1600" b="1" baseline="30000" dirty="0"/>
              <a:t>2</a:t>
            </a:r>
            <a:r>
              <a:rPr lang="en-US" sz="1600" b="1" dirty="0"/>
              <a:t>n </a:t>
            </a:r>
            <a:endParaRPr lang="en-GB" sz="1600" dirty="0"/>
          </a:p>
          <a:p>
            <a:pPr algn="ctr"/>
            <a:r>
              <a:rPr lang="en-GB" sz="1600" dirty="0"/>
              <a:t>two-neutron system</a:t>
            </a:r>
            <a:endParaRPr lang="en-US" sz="1600" dirty="0"/>
          </a:p>
        </p:txBody>
      </p:sp>
      <p:sp>
        <p:nvSpPr>
          <p:cNvPr id="13" name="TextBox 12">
            <a:extLst>
              <a:ext uri="{FF2B5EF4-FFF2-40B4-BE49-F238E27FC236}">
                <a16:creationId xmlns:a16="http://schemas.microsoft.com/office/drawing/2014/main" id="{ED8173DA-5E94-444A-A544-622AC4FE4DFD}"/>
              </a:ext>
            </a:extLst>
          </p:cNvPr>
          <p:cNvSpPr txBox="1"/>
          <p:nvPr/>
        </p:nvSpPr>
        <p:spPr>
          <a:xfrm>
            <a:off x="954457" y="4596069"/>
            <a:ext cx="3424253" cy="584775"/>
          </a:xfrm>
          <a:prstGeom prst="rect">
            <a:avLst/>
          </a:prstGeom>
          <a:noFill/>
          <a:ln w="12700">
            <a:solidFill>
              <a:srgbClr val="0070C0"/>
            </a:solidFill>
          </a:ln>
        </p:spPr>
        <p:txBody>
          <a:bodyPr wrap="square">
            <a:spAutoFit/>
          </a:bodyPr>
          <a:lstStyle/>
          <a:p>
            <a:r>
              <a:rPr lang="en-GB" dirty="0"/>
              <a:t>Confirming the expected low-energy structure for of di-neutron</a:t>
            </a:r>
          </a:p>
        </p:txBody>
      </p:sp>
      <p:sp>
        <p:nvSpPr>
          <p:cNvPr id="14" name="TextBox 13">
            <a:extLst>
              <a:ext uri="{FF2B5EF4-FFF2-40B4-BE49-F238E27FC236}">
                <a16:creationId xmlns:a16="http://schemas.microsoft.com/office/drawing/2014/main" id="{B8929C3C-F323-0841-97A9-AF92F7C5E5FF}"/>
              </a:ext>
            </a:extLst>
          </p:cNvPr>
          <p:cNvSpPr txBox="1"/>
          <p:nvPr/>
        </p:nvSpPr>
        <p:spPr>
          <a:xfrm>
            <a:off x="4363844" y="2016662"/>
            <a:ext cx="4572000" cy="1077218"/>
          </a:xfrm>
          <a:prstGeom prst="rect">
            <a:avLst/>
          </a:prstGeom>
          <a:noFill/>
        </p:spPr>
        <p:txBody>
          <a:bodyPr wrap="square">
            <a:spAutoFit/>
          </a:bodyPr>
          <a:lstStyle/>
          <a:p>
            <a:r>
              <a:rPr lang="en-GB" sz="1600" dirty="0">
                <a:effectLst/>
                <a:latin typeface="SFRM0900"/>
              </a:rPr>
              <a:t>Theory: </a:t>
            </a:r>
          </a:p>
          <a:p>
            <a:r>
              <a:rPr lang="en-GB" sz="1600" dirty="0" err="1">
                <a:effectLst/>
                <a:latin typeface="SFRM0900"/>
              </a:rPr>
              <a:t>Göbel</a:t>
            </a:r>
            <a:r>
              <a:rPr lang="en-GB" sz="1600" dirty="0">
                <a:effectLst/>
                <a:latin typeface="SFRM0900"/>
              </a:rPr>
              <a:t>, M. et al., </a:t>
            </a:r>
            <a:r>
              <a:rPr lang="en-GB" dirty="0">
                <a:latin typeface="SFRM0900"/>
              </a:rPr>
              <a:t>“</a:t>
            </a:r>
            <a:r>
              <a:rPr lang="en-GB" sz="1600" dirty="0">
                <a:effectLst/>
                <a:latin typeface="SFRM0900"/>
              </a:rPr>
              <a:t>Neutron-neutron scattering length from the </a:t>
            </a:r>
            <a:r>
              <a:rPr lang="en-GB" baseline="30000" dirty="0">
                <a:latin typeface="CMR9"/>
              </a:rPr>
              <a:t>6</a:t>
            </a:r>
            <a:r>
              <a:rPr lang="en-GB" dirty="0">
                <a:latin typeface="CMR9"/>
              </a:rPr>
              <a:t>H</a:t>
            </a:r>
            <a:r>
              <a:rPr lang="en-GB" sz="1600" dirty="0">
                <a:effectLst/>
                <a:latin typeface="CMR9"/>
              </a:rPr>
              <a:t>e(</a:t>
            </a:r>
            <a:r>
              <a:rPr lang="en-GB" sz="1600" dirty="0">
                <a:effectLst/>
                <a:latin typeface="CMMI9"/>
              </a:rPr>
              <a:t>p, p</a:t>
            </a:r>
            <a:r>
              <a:rPr lang="el-GR" sz="1600" dirty="0">
                <a:effectLst/>
                <a:latin typeface="CMMI9"/>
              </a:rPr>
              <a:t>α</a:t>
            </a:r>
            <a:r>
              <a:rPr lang="el-GR" sz="1600" dirty="0">
                <a:effectLst/>
                <a:latin typeface="CMR9"/>
              </a:rPr>
              <a:t>)</a:t>
            </a:r>
            <a:r>
              <a:rPr lang="en-GB" sz="1600" dirty="0" err="1">
                <a:effectLst/>
                <a:latin typeface="CMMI9"/>
              </a:rPr>
              <a:t>nn</a:t>
            </a:r>
            <a:r>
              <a:rPr lang="en-GB" sz="1600" dirty="0">
                <a:effectLst/>
                <a:latin typeface="CMMI9"/>
              </a:rPr>
              <a:t> </a:t>
            </a:r>
            <a:r>
              <a:rPr lang="en-GB" sz="1600" dirty="0">
                <a:effectLst/>
                <a:latin typeface="SFRM0900"/>
              </a:rPr>
              <a:t>reaction” </a:t>
            </a:r>
          </a:p>
          <a:p>
            <a:r>
              <a:rPr lang="en-GB" sz="1600" dirty="0">
                <a:effectLst/>
                <a:latin typeface="SFTI0900"/>
              </a:rPr>
              <a:t>PRC </a:t>
            </a:r>
            <a:r>
              <a:rPr lang="en-GB" sz="1600" dirty="0">
                <a:effectLst/>
                <a:latin typeface="SFBX0900"/>
              </a:rPr>
              <a:t>104</a:t>
            </a:r>
            <a:r>
              <a:rPr lang="en-GB" sz="1600" dirty="0">
                <a:effectLst/>
                <a:latin typeface="SFRM0900"/>
              </a:rPr>
              <a:t>, 024001 (2021). </a:t>
            </a:r>
            <a:endParaRPr lang="en-GB" dirty="0"/>
          </a:p>
        </p:txBody>
      </p:sp>
      <p:pic>
        <p:nvPicPr>
          <p:cNvPr id="12" name="Picture 11">
            <a:extLst>
              <a:ext uri="{FF2B5EF4-FFF2-40B4-BE49-F238E27FC236}">
                <a16:creationId xmlns:a16="http://schemas.microsoft.com/office/drawing/2014/main" id="{8DD7A7FD-71B0-064B-82BA-35CC8B4171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4859" y="3168519"/>
            <a:ext cx="2762891" cy="2580658"/>
          </a:xfrm>
          <a:prstGeom prst="rect">
            <a:avLst/>
          </a:prstGeom>
        </p:spPr>
      </p:pic>
      <p:sp>
        <p:nvSpPr>
          <p:cNvPr id="4" name="TextBox 3">
            <a:extLst>
              <a:ext uri="{FF2B5EF4-FFF2-40B4-BE49-F238E27FC236}">
                <a16:creationId xmlns:a16="http://schemas.microsoft.com/office/drawing/2014/main" id="{9E680A75-58D2-6DCE-53B9-AF975AFB7B8D}"/>
              </a:ext>
            </a:extLst>
          </p:cNvPr>
          <p:cNvSpPr txBox="1"/>
          <p:nvPr/>
        </p:nvSpPr>
        <p:spPr>
          <a:xfrm>
            <a:off x="0" y="5885060"/>
            <a:ext cx="9132425" cy="584775"/>
          </a:xfrm>
          <a:prstGeom prst="rect">
            <a:avLst/>
          </a:prstGeom>
          <a:noFill/>
        </p:spPr>
        <p:txBody>
          <a:bodyPr wrap="square">
            <a:spAutoFit/>
          </a:bodyPr>
          <a:lstStyle/>
          <a:p>
            <a:pPr algn="ctr"/>
            <a:r>
              <a:rPr lang="en-GB" dirty="0">
                <a:solidFill>
                  <a:srgbClr val="0070C0"/>
                </a:solidFill>
              </a:rPr>
              <a:t>“</a:t>
            </a:r>
            <a:r>
              <a:rPr lang="en-GB" dirty="0">
                <a:solidFill>
                  <a:srgbClr val="0070C0"/>
                </a:solidFill>
                <a:effectLst/>
              </a:rPr>
              <a:t>Observation of a correlated free four-neutron system” </a:t>
            </a:r>
          </a:p>
          <a:p>
            <a:pPr algn="ctr"/>
            <a:r>
              <a:rPr lang="en-GB" dirty="0" err="1">
                <a:solidFill>
                  <a:srgbClr val="0070C0"/>
                </a:solidFill>
              </a:rPr>
              <a:t>Duer</a:t>
            </a:r>
            <a:r>
              <a:rPr lang="en-GB" dirty="0">
                <a:solidFill>
                  <a:srgbClr val="0070C0"/>
                </a:solidFill>
              </a:rPr>
              <a:t>, M., </a:t>
            </a:r>
            <a:r>
              <a:rPr lang="en-GB" i="1" dirty="0">
                <a:solidFill>
                  <a:srgbClr val="0070C0"/>
                </a:solidFill>
              </a:rPr>
              <a:t>et al.</a:t>
            </a:r>
            <a:r>
              <a:rPr lang="en-GB" dirty="0">
                <a:solidFill>
                  <a:srgbClr val="0070C0"/>
                </a:solidFill>
              </a:rPr>
              <a:t>  </a:t>
            </a:r>
            <a:r>
              <a:rPr lang="en-GB" i="1" dirty="0">
                <a:solidFill>
                  <a:srgbClr val="0070C0"/>
                </a:solidFill>
              </a:rPr>
              <a:t>Nature</a:t>
            </a:r>
            <a:r>
              <a:rPr lang="en-GB" dirty="0">
                <a:solidFill>
                  <a:srgbClr val="0070C0"/>
                </a:solidFill>
              </a:rPr>
              <a:t> </a:t>
            </a:r>
            <a:r>
              <a:rPr lang="en-GB" b="1" dirty="0">
                <a:solidFill>
                  <a:srgbClr val="0070C0"/>
                </a:solidFill>
              </a:rPr>
              <a:t>606</a:t>
            </a:r>
            <a:r>
              <a:rPr lang="en-GB" dirty="0">
                <a:solidFill>
                  <a:srgbClr val="0070C0"/>
                </a:solidFill>
              </a:rPr>
              <a:t>, 678–682 (2022)</a:t>
            </a:r>
          </a:p>
        </p:txBody>
      </p:sp>
      <p:sp>
        <p:nvSpPr>
          <p:cNvPr id="5" name="TextBox 4">
            <a:extLst>
              <a:ext uri="{FF2B5EF4-FFF2-40B4-BE49-F238E27FC236}">
                <a16:creationId xmlns:a16="http://schemas.microsoft.com/office/drawing/2014/main" id="{DDC6E225-CC67-6126-3729-EEE512E94A92}"/>
              </a:ext>
            </a:extLst>
          </p:cNvPr>
          <p:cNvSpPr txBox="1"/>
          <p:nvPr/>
        </p:nvSpPr>
        <p:spPr>
          <a:xfrm>
            <a:off x="6858000" y="3944246"/>
            <a:ext cx="2274425" cy="584775"/>
          </a:xfrm>
          <a:prstGeom prst="rect">
            <a:avLst/>
          </a:prstGeom>
          <a:solidFill>
            <a:schemeClr val="bg1"/>
          </a:solidFill>
        </p:spPr>
        <p:txBody>
          <a:bodyPr wrap="square">
            <a:spAutoFit/>
          </a:bodyPr>
          <a:lstStyle/>
          <a:p>
            <a:r>
              <a:rPr lang="en-GB" sz="1600" dirty="0" err="1">
                <a:effectLst/>
                <a:latin typeface="SFRM0900"/>
              </a:rPr>
              <a:t>Göbel</a:t>
            </a:r>
            <a:r>
              <a:rPr lang="en-GB" sz="1600" dirty="0">
                <a:effectLst/>
                <a:latin typeface="SFRM0900"/>
              </a:rPr>
              <a:t>, M. et al., </a:t>
            </a:r>
            <a:r>
              <a:rPr lang="en-GB" dirty="0">
                <a:latin typeface="SFRM0900"/>
              </a:rPr>
              <a:t> </a:t>
            </a:r>
          </a:p>
          <a:p>
            <a:r>
              <a:rPr lang="en-GB" sz="1600" dirty="0">
                <a:effectLst/>
                <a:latin typeface="SFTI0900"/>
              </a:rPr>
              <a:t>PRC </a:t>
            </a:r>
            <a:r>
              <a:rPr lang="en-GB" sz="1600" dirty="0">
                <a:effectLst/>
                <a:latin typeface="SFBX0900"/>
              </a:rPr>
              <a:t>104</a:t>
            </a:r>
            <a:r>
              <a:rPr lang="en-GB" sz="1600" dirty="0">
                <a:effectLst/>
                <a:latin typeface="SFRM0900"/>
              </a:rPr>
              <a:t>, 024001 (2021) </a:t>
            </a:r>
            <a:endParaRPr lang="en-GB" dirty="0"/>
          </a:p>
        </p:txBody>
      </p:sp>
    </p:spTree>
    <p:extLst>
      <p:ext uri="{BB962C8B-B14F-4D97-AF65-F5344CB8AC3E}">
        <p14:creationId xmlns:p14="http://schemas.microsoft.com/office/powerpoint/2010/main" val="2425766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3789BD-1293-FA4F-AAD9-F77FE4B2459B}"/>
              </a:ext>
            </a:extLst>
          </p:cNvPr>
          <p:cNvSpPr>
            <a:spLocks noGrp="1"/>
          </p:cNvSpPr>
          <p:nvPr>
            <p:ph type="body" sz="quarter" idx="10"/>
          </p:nvPr>
        </p:nvSpPr>
        <p:spPr>
          <a:xfrm>
            <a:off x="5165468" y="1452025"/>
            <a:ext cx="2863409" cy="310530"/>
          </a:xfrm>
          <a:solidFill>
            <a:schemeClr val="bg1"/>
          </a:solidFill>
        </p:spPr>
        <p:txBody>
          <a:bodyPr/>
          <a:lstStyle/>
          <a:p>
            <a:pPr algn="ctr"/>
            <a:r>
              <a:rPr lang="en-US" sz="1600" b="1" baseline="30000" dirty="0"/>
              <a:t>8</a:t>
            </a:r>
            <a:r>
              <a:rPr lang="en-US" sz="1600" b="1" dirty="0"/>
              <a:t>He(</a:t>
            </a:r>
            <a:r>
              <a:rPr lang="en-US" sz="1600" b="1" dirty="0" err="1"/>
              <a:t>p,p</a:t>
            </a:r>
            <a:r>
              <a:rPr lang="en-US" sz="1600" b="1" dirty="0"/>
              <a:t>α)</a:t>
            </a:r>
            <a:r>
              <a:rPr lang="en-US" sz="1600" b="1" baseline="30000" dirty="0"/>
              <a:t>4</a:t>
            </a:r>
            <a:r>
              <a:rPr lang="en-US" sz="1600" b="1" dirty="0"/>
              <a:t>n</a:t>
            </a:r>
            <a:endParaRPr lang="en-GB" sz="1600" dirty="0"/>
          </a:p>
          <a:p>
            <a:pPr algn="ctr"/>
            <a:r>
              <a:rPr lang="en-GB" sz="1600" dirty="0"/>
              <a:t>four-neutron system</a:t>
            </a:r>
            <a:endParaRPr lang="en-US" sz="1600" dirty="0"/>
          </a:p>
        </p:txBody>
      </p:sp>
      <p:pic>
        <p:nvPicPr>
          <p:cNvPr id="6" name="Picture 5">
            <a:extLst>
              <a:ext uri="{FF2B5EF4-FFF2-40B4-BE49-F238E27FC236}">
                <a16:creationId xmlns:a16="http://schemas.microsoft.com/office/drawing/2014/main" id="{1DF83587-E2F7-EC4E-BB0B-D4911D08B0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3511" y="1990503"/>
            <a:ext cx="3506031" cy="2516908"/>
          </a:xfrm>
          <a:prstGeom prst="rect">
            <a:avLst/>
          </a:prstGeom>
        </p:spPr>
      </p:pic>
      <p:sp>
        <p:nvSpPr>
          <p:cNvPr id="13" name="TextBox 12">
            <a:extLst>
              <a:ext uri="{FF2B5EF4-FFF2-40B4-BE49-F238E27FC236}">
                <a16:creationId xmlns:a16="http://schemas.microsoft.com/office/drawing/2014/main" id="{ED8173DA-5E94-444A-A544-622AC4FE4DFD}"/>
              </a:ext>
            </a:extLst>
          </p:cNvPr>
          <p:cNvSpPr txBox="1"/>
          <p:nvPr/>
        </p:nvSpPr>
        <p:spPr>
          <a:xfrm>
            <a:off x="4873752" y="4609958"/>
            <a:ext cx="4050792" cy="954107"/>
          </a:xfrm>
          <a:prstGeom prst="rect">
            <a:avLst/>
          </a:prstGeom>
          <a:noFill/>
          <a:ln w="12700">
            <a:solidFill>
              <a:srgbClr val="0070C0"/>
            </a:solidFill>
          </a:ln>
        </p:spPr>
        <p:txBody>
          <a:bodyPr wrap="square">
            <a:spAutoFit/>
          </a:bodyPr>
          <a:lstStyle/>
          <a:p>
            <a:r>
              <a:rPr lang="en-GB" dirty="0"/>
              <a:t>A near-threshold resonance-like structure: </a:t>
            </a:r>
          </a:p>
          <a:p>
            <a:r>
              <a:rPr lang="en-GB" dirty="0"/>
              <a:t>E</a:t>
            </a:r>
            <a:r>
              <a:rPr lang="en-GB" baseline="-25000" dirty="0"/>
              <a:t>r</a:t>
            </a:r>
            <a:r>
              <a:rPr lang="en-GB" dirty="0"/>
              <a:t> </a:t>
            </a:r>
            <a:r>
              <a:rPr lang="en-GB" sz="1600" dirty="0">
                <a:effectLst/>
              </a:rPr>
              <a:t>= 2.37 ± 0.38(stat.) ± 0.44(sys.) MeV</a:t>
            </a:r>
          </a:p>
          <a:p>
            <a:endParaRPr lang="en-GB" sz="800" dirty="0">
              <a:effectLst/>
            </a:endParaRPr>
          </a:p>
          <a:p>
            <a:r>
              <a:rPr lang="el-GR" sz="1600" dirty="0">
                <a:effectLst/>
              </a:rPr>
              <a:t>Γ = 1.75 ± 0.22(</a:t>
            </a:r>
            <a:r>
              <a:rPr lang="en-GB" sz="1600" dirty="0">
                <a:effectLst/>
              </a:rPr>
              <a:t>stat.) ± 0.30(sys.) MeV </a:t>
            </a:r>
            <a:endParaRPr lang="en-GB" dirty="0"/>
          </a:p>
        </p:txBody>
      </p:sp>
      <p:pic>
        <p:nvPicPr>
          <p:cNvPr id="16" name="Picture 15">
            <a:extLst>
              <a:ext uri="{FF2B5EF4-FFF2-40B4-BE49-F238E27FC236}">
                <a16:creationId xmlns:a16="http://schemas.microsoft.com/office/drawing/2014/main" id="{ABD12915-E69F-DE40-8377-3FA1250474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457" y="2015664"/>
            <a:ext cx="3409387" cy="2420757"/>
          </a:xfrm>
          <a:prstGeom prst="rect">
            <a:avLst/>
          </a:prstGeom>
        </p:spPr>
      </p:pic>
      <p:sp>
        <p:nvSpPr>
          <p:cNvPr id="17" name="Text Placeholder 3">
            <a:extLst>
              <a:ext uri="{FF2B5EF4-FFF2-40B4-BE49-F238E27FC236}">
                <a16:creationId xmlns:a16="http://schemas.microsoft.com/office/drawing/2014/main" id="{99A7FC2C-FB89-7F46-BDEA-8FC84D40A798}"/>
              </a:ext>
            </a:extLst>
          </p:cNvPr>
          <p:cNvSpPr txBox="1">
            <a:spLocks/>
          </p:cNvSpPr>
          <p:nvPr/>
        </p:nvSpPr>
        <p:spPr>
          <a:xfrm>
            <a:off x="954457" y="1452025"/>
            <a:ext cx="3349913" cy="576782"/>
          </a:xfrm>
          <a:prstGeom prst="rect">
            <a:avLst/>
          </a:prstGeom>
          <a:solidFill>
            <a:schemeClr val="bg1"/>
          </a:solidFill>
        </p:spPr>
        <p:txBody>
          <a:bodyPr vert="horz" lIns="81666" tIns="40833" rIns="81666" bIns="40833" rtlCol="0">
            <a:noAutofit/>
          </a:bodyPr>
          <a:lstStyle>
            <a:lvl1pPr marL="0" indent="0" algn="l" defTabSz="408334" rtl="0" eaLnBrk="1" latinLnBrk="0" hangingPunct="1">
              <a:spcBef>
                <a:spcPct val="20000"/>
              </a:spcBef>
              <a:buFont typeface="Arial"/>
              <a:buNone/>
              <a:defRPr sz="2000" kern="1200" cap="none" baseline="0">
                <a:solidFill>
                  <a:srgbClr val="25303B"/>
                </a:solidFill>
                <a:latin typeface="+mn-lt"/>
                <a:ea typeface="+mn-ea"/>
                <a:cs typeface="+mn-cs"/>
              </a:defRPr>
            </a:lvl1pPr>
            <a:lvl2pPr marL="408334" indent="0" algn="l" defTabSz="408334" rtl="0" eaLnBrk="1" latinLnBrk="0" hangingPunct="1">
              <a:spcBef>
                <a:spcPct val="20000"/>
              </a:spcBef>
              <a:buFont typeface="Arial"/>
              <a:buNone/>
              <a:defRPr sz="2500" kern="1200">
                <a:solidFill>
                  <a:schemeClr val="tx1"/>
                </a:solidFill>
                <a:latin typeface="+mn-lt"/>
                <a:ea typeface="+mn-ea"/>
                <a:cs typeface="+mn-cs"/>
              </a:defRPr>
            </a:lvl2pPr>
            <a:lvl3pPr marL="1020835" indent="-204168" algn="l" defTabSz="408334" rtl="0" eaLnBrk="1" latinLnBrk="0" hangingPunct="1">
              <a:spcBef>
                <a:spcPct val="20000"/>
              </a:spcBef>
              <a:buFont typeface="Arial"/>
              <a:buChar char="•"/>
              <a:defRPr sz="2000" kern="1200">
                <a:solidFill>
                  <a:schemeClr val="tx1"/>
                </a:solidFill>
                <a:latin typeface="+mn-lt"/>
                <a:ea typeface="+mn-ea"/>
                <a:cs typeface="+mn-cs"/>
              </a:defRPr>
            </a:lvl3pPr>
            <a:lvl4pPr marL="1429168" indent="-204168" algn="l" defTabSz="408334" rtl="0" eaLnBrk="1" latinLnBrk="0" hangingPunct="1">
              <a:spcBef>
                <a:spcPct val="20000"/>
              </a:spcBef>
              <a:buFont typeface="Arial"/>
              <a:buChar char="–"/>
              <a:defRPr sz="2000" kern="1200">
                <a:solidFill>
                  <a:schemeClr val="tx1"/>
                </a:solidFill>
                <a:latin typeface="+mn-lt"/>
                <a:ea typeface="+mn-ea"/>
                <a:cs typeface="+mn-cs"/>
              </a:defRPr>
            </a:lvl4pPr>
            <a:lvl5pPr marL="1837503" indent="-204168" algn="l" defTabSz="408334" rtl="0" eaLnBrk="1" latinLnBrk="0" hangingPunct="1">
              <a:spcBef>
                <a:spcPct val="20000"/>
              </a:spcBef>
              <a:buFont typeface="Arial"/>
              <a:buChar char="»"/>
              <a:defRPr sz="2000" kern="1200">
                <a:solidFill>
                  <a:schemeClr val="tx1"/>
                </a:solidFill>
                <a:latin typeface="+mn-lt"/>
                <a:ea typeface="+mn-ea"/>
                <a:cs typeface="+mn-cs"/>
              </a:defRPr>
            </a:lvl5pPr>
            <a:lvl6pPr marL="2245835" indent="-204168" algn="l" defTabSz="408334" rtl="0" eaLnBrk="1" latinLnBrk="0" hangingPunct="1">
              <a:spcBef>
                <a:spcPct val="20000"/>
              </a:spcBef>
              <a:buFont typeface="Arial"/>
              <a:buChar char="•"/>
              <a:defRPr sz="1800" kern="1200">
                <a:solidFill>
                  <a:schemeClr val="tx1"/>
                </a:solidFill>
                <a:latin typeface="+mn-lt"/>
                <a:ea typeface="+mn-ea"/>
                <a:cs typeface="+mn-cs"/>
              </a:defRPr>
            </a:lvl6pPr>
            <a:lvl7pPr marL="2654170" indent="-204168" algn="l" defTabSz="408334" rtl="0" eaLnBrk="1" latinLnBrk="0" hangingPunct="1">
              <a:spcBef>
                <a:spcPct val="20000"/>
              </a:spcBef>
              <a:buFont typeface="Arial"/>
              <a:buChar char="•"/>
              <a:defRPr sz="1800" kern="1200">
                <a:solidFill>
                  <a:schemeClr val="tx1"/>
                </a:solidFill>
                <a:latin typeface="+mn-lt"/>
                <a:ea typeface="+mn-ea"/>
                <a:cs typeface="+mn-cs"/>
              </a:defRPr>
            </a:lvl7pPr>
            <a:lvl8pPr marL="3062504" indent="-204168" algn="l" defTabSz="408334" rtl="0" eaLnBrk="1" latinLnBrk="0" hangingPunct="1">
              <a:spcBef>
                <a:spcPct val="20000"/>
              </a:spcBef>
              <a:buFont typeface="Arial"/>
              <a:buChar char="•"/>
              <a:defRPr sz="1800" kern="1200">
                <a:solidFill>
                  <a:schemeClr val="tx1"/>
                </a:solidFill>
                <a:latin typeface="+mn-lt"/>
                <a:ea typeface="+mn-ea"/>
                <a:cs typeface="+mn-cs"/>
              </a:defRPr>
            </a:lvl8pPr>
            <a:lvl9pPr marL="3470838" indent="-204168" algn="l" defTabSz="408334"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GB" sz="1600" dirty="0"/>
              <a:t>     Control reaction - </a:t>
            </a:r>
            <a:r>
              <a:rPr lang="en-US" sz="1600" b="1" baseline="30000" dirty="0"/>
              <a:t>6</a:t>
            </a:r>
            <a:r>
              <a:rPr lang="en-US" sz="1600" b="1" dirty="0"/>
              <a:t>He(</a:t>
            </a:r>
            <a:r>
              <a:rPr lang="en-US" sz="1600" b="1" dirty="0" err="1"/>
              <a:t>p,p</a:t>
            </a:r>
            <a:r>
              <a:rPr lang="en-US" sz="1600" b="1" dirty="0"/>
              <a:t>α)</a:t>
            </a:r>
            <a:r>
              <a:rPr lang="en-US" sz="1600" b="1" baseline="30000" dirty="0"/>
              <a:t>2</a:t>
            </a:r>
            <a:r>
              <a:rPr lang="en-US" sz="1600" b="1" dirty="0"/>
              <a:t>n </a:t>
            </a:r>
            <a:endParaRPr lang="en-GB" sz="1600" dirty="0"/>
          </a:p>
          <a:p>
            <a:pPr algn="ctr"/>
            <a:r>
              <a:rPr lang="en-GB" sz="1600" dirty="0"/>
              <a:t>two-neutron system</a:t>
            </a:r>
            <a:endParaRPr lang="en-US" sz="1600" dirty="0"/>
          </a:p>
        </p:txBody>
      </p:sp>
      <p:sp>
        <p:nvSpPr>
          <p:cNvPr id="22" name="Title 1">
            <a:extLst>
              <a:ext uri="{FF2B5EF4-FFF2-40B4-BE49-F238E27FC236}">
                <a16:creationId xmlns:a16="http://schemas.microsoft.com/office/drawing/2014/main" id="{F3A4CCB2-14C1-E34F-AF4D-0EE0F018E935}"/>
              </a:ext>
            </a:extLst>
          </p:cNvPr>
          <p:cNvSpPr>
            <a:spLocks noGrp="1"/>
          </p:cNvSpPr>
          <p:nvPr>
            <p:ph type="ctrTitle"/>
          </p:nvPr>
        </p:nvSpPr>
        <p:spPr>
          <a:xfrm>
            <a:off x="317790" y="389669"/>
            <a:ext cx="6083010" cy="770913"/>
          </a:xfrm>
        </p:spPr>
        <p:txBody>
          <a:bodyPr>
            <a:normAutofit fontScale="90000"/>
          </a:bodyPr>
          <a:lstStyle/>
          <a:p>
            <a:r>
              <a:rPr lang="en-GB" dirty="0"/>
              <a:t>Results: </a:t>
            </a:r>
            <a:br>
              <a:rPr lang="en-GB" dirty="0"/>
            </a:br>
            <a:r>
              <a:rPr lang="en-GB" dirty="0"/>
              <a:t>Missing-mass spectra</a:t>
            </a:r>
            <a:endParaRPr lang="en-US" dirty="0"/>
          </a:p>
        </p:txBody>
      </p:sp>
      <p:sp>
        <p:nvSpPr>
          <p:cNvPr id="3" name="TextBox 2">
            <a:extLst>
              <a:ext uri="{FF2B5EF4-FFF2-40B4-BE49-F238E27FC236}">
                <a16:creationId xmlns:a16="http://schemas.microsoft.com/office/drawing/2014/main" id="{B4A4ECD0-7761-B6C6-91EC-E75931648CCF}"/>
              </a:ext>
            </a:extLst>
          </p:cNvPr>
          <p:cNvSpPr txBox="1"/>
          <p:nvPr/>
        </p:nvSpPr>
        <p:spPr>
          <a:xfrm>
            <a:off x="0" y="5885060"/>
            <a:ext cx="9132425" cy="584775"/>
          </a:xfrm>
          <a:prstGeom prst="rect">
            <a:avLst/>
          </a:prstGeom>
          <a:noFill/>
        </p:spPr>
        <p:txBody>
          <a:bodyPr wrap="square">
            <a:spAutoFit/>
          </a:bodyPr>
          <a:lstStyle/>
          <a:p>
            <a:pPr algn="ctr"/>
            <a:r>
              <a:rPr lang="en-GB" dirty="0">
                <a:solidFill>
                  <a:srgbClr val="0070C0"/>
                </a:solidFill>
              </a:rPr>
              <a:t>“</a:t>
            </a:r>
            <a:r>
              <a:rPr lang="en-GB" dirty="0">
                <a:solidFill>
                  <a:srgbClr val="0070C0"/>
                </a:solidFill>
                <a:effectLst/>
              </a:rPr>
              <a:t>Observation of a correlated free four-neutron system” </a:t>
            </a:r>
          </a:p>
          <a:p>
            <a:pPr algn="ctr"/>
            <a:r>
              <a:rPr lang="en-GB" dirty="0" err="1">
                <a:solidFill>
                  <a:srgbClr val="0070C0"/>
                </a:solidFill>
              </a:rPr>
              <a:t>Duer</a:t>
            </a:r>
            <a:r>
              <a:rPr lang="en-GB" dirty="0">
                <a:solidFill>
                  <a:srgbClr val="0070C0"/>
                </a:solidFill>
              </a:rPr>
              <a:t>, M., </a:t>
            </a:r>
            <a:r>
              <a:rPr lang="en-GB" i="1" dirty="0">
                <a:solidFill>
                  <a:srgbClr val="0070C0"/>
                </a:solidFill>
              </a:rPr>
              <a:t>et al.</a:t>
            </a:r>
            <a:r>
              <a:rPr lang="en-GB" dirty="0">
                <a:solidFill>
                  <a:srgbClr val="0070C0"/>
                </a:solidFill>
              </a:rPr>
              <a:t>  </a:t>
            </a:r>
            <a:r>
              <a:rPr lang="en-GB" i="1" dirty="0">
                <a:solidFill>
                  <a:srgbClr val="0070C0"/>
                </a:solidFill>
              </a:rPr>
              <a:t>Nature</a:t>
            </a:r>
            <a:r>
              <a:rPr lang="en-GB" dirty="0">
                <a:solidFill>
                  <a:srgbClr val="0070C0"/>
                </a:solidFill>
              </a:rPr>
              <a:t> </a:t>
            </a:r>
            <a:r>
              <a:rPr lang="en-GB" b="1" dirty="0">
                <a:solidFill>
                  <a:srgbClr val="0070C0"/>
                </a:solidFill>
              </a:rPr>
              <a:t>606</a:t>
            </a:r>
            <a:r>
              <a:rPr lang="en-GB" dirty="0">
                <a:solidFill>
                  <a:srgbClr val="0070C0"/>
                </a:solidFill>
              </a:rPr>
              <a:t>, 678–682 (2022)</a:t>
            </a:r>
          </a:p>
        </p:txBody>
      </p:sp>
      <p:sp>
        <p:nvSpPr>
          <p:cNvPr id="2" name="TextBox 1">
            <a:extLst>
              <a:ext uri="{FF2B5EF4-FFF2-40B4-BE49-F238E27FC236}">
                <a16:creationId xmlns:a16="http://schemas.microsoft.com/office/drawing/2014/main" id="{778A8F7F-CDB5-8AE0-0D9E-10AFD18AD876}"/>
              </a:ext>
            </a:extLst>
          </p:cNvPr>
          <p:cNvSpPr txBox="1"/>
          <p:nvPr/>
        </p:nvSpPr>
        <p:spPr>
          <a:xfrm>
            <a:off x="954457" y="4596069"/>
            <a:ext cx="3424253" cy="584775"/>
          </a:xfrm>
          <a:prstGeom prst="rect">
            <a:avLst/>
          </a:prstGeom>
          <a:noFill/>
          <a:ln w="12700">
            <a:solidFill>
              <a:srgbClr val="0070C0"/>
            </a:solidFill>
          </a:ln>
        </p:spPr>
        <p:txBody>
          <a:bodyPr wrap="square">
            <a:spAutoFit/>
          </a:bodyPr>
          <a:lstStyle/>
          <a:p>
            <a:r>
              <a:rPr lang="en-GB" dirty="0"/>
              <a:t>Confirming the expected low-energy structure for of di-neutron</a:t>
            </a:r>
          </a:p>
        </p:txBody>
      </p:sp>
    </p:spTree>
    <p:extLst>
      <p:ext uri="{BB962C8B-B14F-4D97-AF65-F5344CB8AC3E}">
        <p14:creationId xmlns:p14="http://schemas.microsoft.com/office/powerpoint/2010/main" val="3440791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DD4B-6E17-9349-96F8-4861718FC774}"/>
              </a:ext>
            </a:extLst>
          </p:cNvPr>
          <p:cNvSpPr>
            <a:spLocks noGrp="1"/>
          </p:cNvSpPr>
          <p:nvPr>
            <p:ph type="ctrTitle"/>
          </p:nvPr>
        </p:nvSpPr>
        <p:spPr>
          <a:xfrm>
            <a:off x="224818" y="453919"/>
            <a:ext cx="6813779" cy="770913"/>
          </a:xfrm>
        </p:spPr>
        <p:txBody>
          <a:bodyPr>
            <a:normAutofit fontScale="90000"/>
          </a:bodyPr>
          <a:lstStyle/>
          <a:p>
            <a:r>
              <a:rPr lang="en-GB" sz="4000" dirty="0"/>
              <a:t>Comparison of experimental results with theory predictions</a:t>
            </a:r>
            <a:endParaRPr lang="en-US" dirty="0"/>
          </a:p>
        </p:txBody>
      </p:sp>
      <p:pic>
        <p:nvPicPr>
          <p:cNvPr id="12" name="Picture 11">
            <a:extLst>
              <a:ext uri="{FF2B5EF4-FFF2-40B4-BE49-F238E27FC236}">
                <a16:creationId xmlns:a16="http://schemas.microsoft.com/office/drawing/2014/main" id="{4FDE312A-1857-934C-B67D-EBCAA7F85A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032" y="1877010"/>
            <a:ext cx="3917325" cy="3738278"/>
          </a:xfrm>
          <a:prstGeom prst="rect">
            <a:avLst/>
          </a:prstGeom>
        </p:spPr>
      </p:pic>
      <p:sp>
        <p:nvSpPr>
          <p:cNvPr id="16" name="TextBox 15">
            <a:extLst>
              <a:ext uri="{FF2B5EF4-FFF2-40B4-BE49-F238E27FC236}">
                <a16:creationId xmlns:a16="http://schemas.microsoft.com/office/drawing/2014/main" id="{F2306052-3FA4-E74C-A1E4-1E826AB5F105}"/>
              </a:ext>
            </a:extLst>
          </p:cNvPr>
          <p:cNvSpPr txBox="1"/>
          <p:nvPr/>
        </p:nvSpPr>
        <p:spPr>
          <a:xfrm>
            <a:off x="625032" y="5713155"/>
            <a:ext cx="3917325" cy="707886"/>
          </a:xfrm>
          <a:prstGeom prst="rect">
            <a:avLst/>
          </a:prstGeom>
          <a:noFill/>
          <a:ln w="12700">
            <a:solidFill>
              <a:srgbClr val="0070C0"/>
            </a:solidFill>
          </a:ln>
        </p:spPr>
        <p:txBody>
          <a:bodyPr wrap="square">
            <a:spAutoFit/>
          </a:bodyPr>
          <a:lstStyle/>
          <a:p>
            <a:r>
              <a:rPr lang="en-GB" dirty="0"/>
              <a:t>E</a:t>
            </a:r>
            <a:r>
              <a:rPr lang="en-GB" baseline="-25000" dirty="0"/>
              <a:t>r</a:t>
            </a:r>
            <a:r>
              <a:rPr lang="en-GB" dirty="0"/>
              <a:t> </a:t>
            </a:r>
            <a:r>
              <a:rPr lang="en-GB" sz="1600" dirty="0">
                <a:effectLst/>
              </a:rPr>
              <a:t>= 2.37 ± 0.38(stat.) ± 0.44(sys.) MeV</a:t>
            </a:r>
          </a:p>
          <a:p>
            <a:endParaRPr lang="en-GB" sz="800" dirty="0">
              <a:effectLst/>
            </a:endParaRPr>
          </a:p>
          <a:p>
            <a:r>
              <a:rPr lang="el-GR" sz="1600" dirty="0">
                <a:effectLst/>
              </a:rPr>
              <a:t>Γ = 1.75 ± 0.22(</a:t>
            </a:r>
            <a:r>
              <a:rPr lang="en-GB" sz="1600" dirty="0">
                <a:effectLst/>
              </a:rPr>
              <a:t>stat.) ± 0.30(sys.) MeV </a:t>
            </a:r>
            <a:endParaRPr lang="en-GB" dirty="0"/>
          </a:p>
        </p:txBody>
      </p:sp>
      <p:sp>
        <p:nvSpPr>
          <p:cNvPr id="18" name="TextBox 17">
            <a:extLst>
              <a:ext uri="{FF2B5EF4-FFF2-40B4-BE49-F238E27FC236}">
                <a16:creationId xmlns:a16="http://schemas.microsoft.com/office/drawing/2014/main" id="{EEE3F72C-36D6-0E42-ABD6-49C496CA68E3}"/>
              </a:ext>
            </a:extLst>
          </p:cNvPr>
          <p:cNvSpPr txBox="1"/>
          <p:nvPr/>
        </p:nvSpPr>
        <p:spPr>
          <a:xfrm>
            <a:off x="4542357" y="1877010"/>
            <a:ext cx="4334370" cy="2277547"/>
          </a:xfrm>
          <a:prstGeom prst="rect">
            <a:avLst/>
          </a:prstGeom>
          <a:noFill/>
        </p:spPr>
        <p:txBody>
          <a:bodyPr wrap="square">
            <a:spAutoFit/>
          </a:bodyPr>
          <a:lstStyle/>
          <a:p>
            <a:pPr marL="285750" indent="-285750">
              <a:buFont typeface="Arial" panose="020B0604020202020204" pitchFamily="34" charset="0"/>
              <a:buChar char="•"/>
            </a:pPr>
            <a:r>
              <a:rPr lang="en-GB" sz="1400" kern="1200" dirty="0">
                <a:solidFill>
                  <a:schemeClr val="tx1"/>
                </a:solidFill>
                <a:effectLst/>
                <a:latin typeface="+mn-lt"/>
                <a:ea typeface="+mn-ea"/>
                <a:cs typeface="+mn-cs"/>
              </a:rPr>
              <a:t>No-Core Shell Model (</a:t>
            </a:r>
            <a:r>
              <a:rPr lang="en-GB" sz="1400" b="1" kern="1200" dirty="0">
                <a:solidFill>
                  <a:schemeClr val="tx1"/>
                </a:solidFill>
                <a:effectLst/>
                <a:latin typeface="+mn-lt"/>
                <a:ea typeface="+mn-ea"/>
                <a:cs typeface="+mn-cs"/>
              </a:rPr>
              <a:t>NCSM</a:t>
            </a:r>
            <a:r>
              <a:rPr lang="en-GB" sz="1400" kern="1200" dirty="0">
                <a:solidFill>
                  <a:schemeClr val="tx1"/>
                </a:solidFill>
                <a:effectLst/>
                <a:latin typeface="+mn-lt"/>
                <a:ea typeface="+mn-ea"/>
                <a:cs typeface="+mn-cs"/>
              </a:rPr>
              <a:t>)</a:t>
            </a:r>
          </a:p>
          <a:p>
            <a:r>
              <a:rPr lang="en-GB" sz="1400" dirty="0"/>
              <a:t>	PRL 117, 182502 (2016) </a:t>
            </a:r>
          </a:p>
          <a:p>
            <a:pPr marL="171450" indent="-171450">
              <a:buFont typeface="Arial" panose="020B0604020202020204" pitchFamily="34" charset="0"/>
              <a:buChar char="•"/>
            </a:pPr>
            <a:endParaRPr lang="en-US" sz="800" dirty="0"/>
          </a:p>
          <a:p>
            <a:pPr marL="285750" indent="-285750">
              <a:buFont typeface="Arial" panose="020B0604020202020204" pitchFamily="34" charset="0"/>
              <a:buChar char="•"/>
            </a:pPr>
            <a:r>
              <a:rPr lang="en-GB" sz="1400" dirty="0"/>
              <a:t>No-Core Gamow Shell Model (</a:t>
            </a:r>
            <a:r>
              <a:rPr lang="en-GB" sz="1400" b="1" dirty="0"/>
              <a:t>NCGSM</a:t>
            </a:r>
            <a:r>
              <a:rPr lang="en-GB" sz="1400" dirty="0"/>
              <a:t>) </a:t>
            </a:r>
            <a:endParaRPr lang="en-US" sz="1400" dirty="0"/>
          </a:p>
          <a:p>
            <a:r>
              <a:rPr lang="en-GB" sz="1400" dirty="0"/>
              <a:t>	PRC 100, 054313 (2019) </a:t>
            </a:r>
            <a:endParaRPr lang="en-US" sz="1400" dirty="0"/>
          </a:p>
          <a:p>
            <a:r>
              <a:rPr lang="en-GB" sz="1400" dirty="0"/>
              <a:t>	PRL 119, 032501 (2017) </a:t>
            </a:r>
          </a:p>
          <a:p>
            <a:r>
              <a:rPr lang="en-GB" sz="1400" dirty="0"/>
              <a:t>	(where the blue arrow indicates that the width is 	predicted to be larger than 3.7 MeV)</a:t>
            </a:r>
          </a:p>
          <a:p>
            <a:pPr marL="171450" indent="-171450">
              <a:buFont typeface="Arial" panose="020B0604020202020204" pitchFamily="34" charset="0"/>
              <a:buChar char="•"/>
            </a:pPr>
            <a:endParaRPr lang="en-GB" sz="800" dirty="0"/>
          </a:p>
          <a:p>
            <a:pPr marL="285750" indent="-285750">
              <a:buFont typeface="Arial" panose="020B0604020202020204" pitchFamily="34" charset="0"/>
              <a:buChar char="•"/>
            </a:pPr>
            <a:r>
              <a:rPr lang="en-GB" sz="1400" dirty="0"/>
              <a:t>Quantum Monte Carlo (</a:t>
            </a:r>
            <a:r>
              <a:rPr lang="en-GB" sz="1400" b="1" dirty="0"/>
              <a:t>QMC</a:t>
            </a:r>
            <a:r>
              <a:rPr lang="en-GB" sz="1400" dirty="0"/>
              <a:t>)</a:t>
            </a:r>
          </a:p>
          <a:p>
            <a:r>
              <a:rPr lang="en-GB" sz="1400" dirty="0"/>
              <a:t>	PRL 118, 232501 (2017)</a:t>
            </a:r>
          </a:p>
        </p:txBody>
      </p:sp>
      <p:sp>
        <p:nvSpPr>
          <p:cNvPr id="3" name="TextBox 2">
            <a:extLst>
              <a:ext uri="{FF2B5EF4-FFF2-40B4-BE49-F238E27FC236}">
                <a16:creationId xmlns:a16="http://schemas.microsoft.com/office/drawing/2014/main" id="{F2A83798-BB49-38F7-3F9F-F1062C8F26E0}"/>
              </a:ext>
            </a:extLst>
          </p:cNvPr>
          <p:cNvSpPr txBox="1"/>
          <p:nvPr/>
        </p:nvSpPr>
        <p:spPr>
          <a:xfrm>
            <a:off x="224818" y="6541268"/>
            <a:ext cx="4347182" cy="307777"/>
          </a:xfrm>
          <a:prstGeom prst="rect">
            <a:avLst/>
          </a:prstGeom>
          <a:noFill/>
        </p:spPr>
        <p:txBody>
          <a:bodyPr wrap="square">
            <a:spAutoFit/>
          </a:bodyPr>
          <a:lstStyle/>
          <a:p>
            <a:pPr algn="ctr"/>
            <a:r>
              <a:rPr lang="en-GB" sz="1400" dirty="0" err="1">
                <a:solidFill>
                  <a:srgbClr val="0070C0"/>
                </a:solidFill>
              </a:rPr>
              <a:t>Duer</a:t>
            </a:r>
            <a:r>
              <a:rPr lang="en-GB" sz="1400" dirty="0">
                <a:solidFill>
                  <a:srgbClr val="0070C0"/>
                </a:solidFill>
              </a:rPr>
              <a:t>, M., </a:t>
            </a:r>
            <a:r>
              <a:rPr lang="en-GB" sz="1400" i="1" dirty="0">
                <a:solidFill>
                  <a:srgbClr val="0070C0"/>
                </a:solidFill>
              </a:rPr>
              <a:t>et al.</a:t>
            </a:r>
            <a:r>
              <a:rPr lang="en-GB" sz="1400" dirty="0">
                <a:solidFill>
                  <a:srgbClr val="0070C0"/>
                </a:solidFill>
              </a:rPr>
              <a:t>  </a:t>
            </a:r>
            <a:r>
              <a:rPr lang="en-GB" sz="1400" i="1" dirty="0">
                <a:solidFill>
                  <a:srgbClr val="0070C0"/>
                </a:solidFill>
              </a:rPr>
              <a:t>Nature</a:t>
            </a:r>
            <a:r>
              <a:rPr lang="en-GB" sz="1400" dirty="0">
                <a:solidFill>
                  <a:srgbClr val="0070C0"/>
                </a:solidFill>
              </a:rPr>
              <a:t> </a:t>
            </a:r>
            <a:r>
              <a:rPr lang="en-GB" sz="1400" b="1" dirty="0">
                <a:solidFill>
                  <a:srgbClr val="0070C0"/>
                </a:solidFill>
              </a:rPr>
              <a:t>606</a:t>
            </a:r>
            <a:r>
              <a:rPr lang="en-GB" sz="1400" dirty="0">
                <a:solidFill>
                  <a:srgbClr val="0070C0"/>
                </a:solidFill>
              </a:rPr>
              <a:t>, 678–682 (2022)</a:t>
            </a:r>
          </a:p>
        </p:txBody>
      </p:sp>
    </p:spTree>
    <p:extLst>
      <p:ext uri="{BB962C8B-B14F-4D97-AF65-F5344CB8AC3E}">
        <p14:creationId xmlns:p14="http://schemas.microsoft.com/office/powerpoint/2010/main" val="3752966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D2DB-E6F5-4042-82A9-6AC2BB50F292}"/>
              </a:ext>
            </a:extLst>
          </p:cNvPr>
          <p:cNvSpPr>
            <a:spLocks noGrp="1"/>
          </p:cNvSpPr>
          <p:nvPr>
            <p:ph type="ctrTitle"/>
          </p:nvPr>
        </p:nvSpPr>
        <p:spPr>
          <a:xfrm>
            <a:off x="293077" y="111276"/>
            <a:ext cx="6312118" cy="1492237"/>
          </a:xfrm>
        </p:spPr>
        <p:txBody>
          <a:bodyPr>
            <a:normAutofit/>
          </a:bodyPr>
          <a:lstStyle/>
          <a:p>
            <a:r>
              <a:rPr lang="en-GB" sz="2000" dirty="0">
                <a:solidFill>
                  <a:srgbClr val="231F20"/>
                </a:solidFill>
                <a:effectLst/>
                <a:latin typeface="+mj-lt"/>
              </a:rPr>
              <a:t>“Low Energy Structures in Nuclear Reactions </a:t>
            </a:r>
            <a:br>
              <a:rPr lang="en-GB" sz="2000" dirty="0">
                <a:solidFill>
                  <a:srgbClr val="231F20"/>
                </a:solidFill>
                <a:effectLst/>
                <a:latin typeface="+mj-lt"/>
              </a:rPr>
            </a:br>
            <a:r>
              <a:rPr lang="en-GB" sz="2000" dirty="0">
                <a:solidFill>
                  <a:srgbClr val="231F20"/>
                </a:solidFill>
                <a:effectLst/>
                <a:latin typeface="+mj-lt"/>
              </a:rPr>
              <a:t>with 4n in the Final State”</a:t>
            </a:r>
            <a:br>
              <a:rPr lang="en-GB" sz="2000" dirty="0">
                <a:solidFill>
                  <a:srgbClr val="231F20"/>
                </a:solidFill>
                <a:effectLst/>
                <a:latin typeface="+mj-lt"/>
              </a:rPr>
            </a:br>
            <a:br>
              <a:rPr lang="en-GB" sz="2000" dirty="0">
                <a:solidFill>
                  <a:srgbClr val="231F20"/>
                </a:solidFill>
                <a:effectLst/>
                <a:latin typeface="+mj-lt"/>
              </a:rPr>
            </a:br>
            <a:endParaRPr lang="en-US" sz="2000" dirty="0">
              <a:latin typeface="+mj-lt"/>
            </a:endParaRPr>
          </a:p>
        </p:txBody>
      </p:sp>
      <p:sp>
        <p:nvSpPr>
          <p:cNvPr id="4" name="TextBox 3">
            <a:extLst>
              <a:ext uri="{FF2B5EF4-FFF2-40B4-BE49-F238E27FC236}">
                <a16:creationId xmlns:a16="http://schemas.microsoft.com/office/drawing/2014/main" id="{A542D23E-E896-0B03-4696-6EA3DA23F28D}"/>
              </a:ext>
            </a:extLst>
          </p:cNvPr>
          <p:cNvSpPr txBox="1"/>
          <p:nvPr/>
        </p:nvSpPr>
        <p:spPr>
          <a:xfrm>
            <a:off x="5626183" y="1652703"/>
            <a:ext cx="184731" cy="338554"/>
          </a:xfrm>
          <a:prstGeom prst="rect">
            <a:avLst/>
          </a:prstGeom>
          <a:noFill/>
        </p:spPr>
        <p:txBody>
          <a:bodyPr wrap="none" rtlCol="0">
            <a:spAutoFit/>
          </a:bodyPr>
          <a:lstStyle/>
          <a:p>
            <a:endParaRPr lang="en-US" dirty="0"/>
          </a:p>
        </p:txBody>
      </p:sp>
      <p:sp>
        <p:nvSpPr>
          <p:cNvPr id="28" name="TextBox 27">
            <a:extLst>
              <a:ext uri="{FF2B5EF4-FFF2-40B4-BE49-F238E27FC236}">
                <a16:creationId xmlns:a16="http://schemas.microsoft.com/office/drawing/2014/main" id="{C24FA670-EC46-1344-29C8-B691D241D3D3}"/>
              </a:ext>
            </a:extLst>
          </p:cNvPr>
          <p:cNvSpPr txBox="1"/>
          <p:nvPr/>
        </p:nvSpPr>
        <p:spPr>
          <a:xfrm>
            <a:off x="4081898" y="3106943"/>
            <a:ext cx="4601153" cy="646331"/>
          </a:xfrm>
          <a:prstGeom prst="rect">
            <a:avLst/>
          </a:prstGeom>
          <a:noFill/>
        </p:spPr>
        <p:txBody>
          <a:bodyPr wrap="square">
            <a:spAutoFit/>
          </a:bodyPr>
          <a:lstStyle/>
          <a:p>
            <a:r>
              <a:rPr lang="en-GB" sz="1800" dirty="0"/>
              <a:t>strong sensitivity of the response function to the neutrons’ initial distribution inside </a:t>
            </a:r>
            <a:r>
              <a:rPr lang="en-GB" sz="1800" baseline="30000" dirty="0"/>
              <a:t>8</a:t>
            </a:r>
            <a:r>
              <a:rPr lang="en-GB" sz="1800" dirty="0"/>
              <a:t>He</a:t>
            </a:r>
            <a:endParaRPr lang="en-US" sz="1800" dirty="0"/>
          </a:p>
        </p:txBody>
      </p:sp>
      <p:pic>
        <p:nvPicPr>
          <p:cNvPr id="29" name="Picture 28">
            <a:extLst>
              <a:ext uri="{FF2B5EF4-FFF2-40B4-BE49-F238E27FC236}">
                <a16:creationId xmlns:a16="http://schemas.microsoft.com/office/drawing/2014/main" id="{2217DFE1-1A49-C78B-1B1F-B4B535A5924E}"/>
              </a:ext>
            </a:extLst>
          </p:cNvPr>
          <p:cNvPicPr>
            <a:picLocks noChangeAspect="1"/>
          </p:cNvPicPr>
          <p:nvPr/>
        </p:nvPicPr>
        <p:blipFill>
          <a:blip r:embed="rId3"/>
          <a:stretch>
            <a:fillRect/>
          </a:stretch>
        </p:blipFill>
        <p:spPr>
          <a:xfrm>
            <a:off x="888763" y="3162187"/>
            <a:ext cx="3110433" cy="2397029"/>
          </a:xfrm>
          <a:prstGeom prst="rect">
            <a:avLst/>
          </a:prstGeom>
        </p:spPr>
      </p:pic>
      <p:sp>
        <p:nvSpPr>
          <p:cNvPr id="30" name="TextBox 29">
            <a:extLst>
              <a:ext uri="{FF2B5EF4-FFF2-40B4-BE49-F238E27FC236}">
                <a16:creationId xmlns:a16="http://schemas.microsoft.com/office/drawing/2014/main" id="{EA5863E9-8E46-4DE1-FD7B-B4042E921701}"/>
              </a:ext>
            </a:extLst>
          </p:cNvPr>
          <p:cNvSpPr txBox="1"/>
          <p:nvPr/>
        </p:nvSpPr>
        <p:spPr>
          <a:xfrm>
            <a:off x="274618" y="903502"/>
            <a:ext cx="3174518" cy="338554"/>
          </a:xfrm>
          <a:prstGeom prst="rect">
            <a:avLst/>
          </a:prstGeom>
          <a:noFill/>
        </p:spPr>
        <p:txBody>
          <a:bodyPr wrap="square">
            <a:spAutoFit/>
          </a:bodyPr>
          <a:lstStyle/>
          <a:p>
            <a:r>
              <a:rPr lang="en-GB" dirty="0" err="1">
                <a:solidFill>
                  <a:srgbClr val="C00000"/>
                </a:solidFill>
                <a:latin typeface="+mj-lt"/>
              </a:rPr>
              <a:t>Lazauskas</a:t>
            </a:r>
            <a:r>
              <a:rPr lang="en-GB" dirty="0">
                <a:solidFill>
                  <a:srgbClr val="C00000"/>
                </a:solidFill>
                <a:latin typeface="+mj-lt"/>
              </a:rPr>
              <a:t>, PRL 130 (2023) </a:t>
            </a:r>
            <a:r>
              <a:rPr lang="en-GB" b="0" i="0" dirty="0">
                <a:solidFill>
                  <a:srgbClr val="C00000"/>
                </a:solidFill>
                <a:effectLst/>
                <a:latin typeface="+mj-lt"/>
              </a:rPr>
              <a:t>102501</a:t>
            </a:r>
            <a:r>
              <a:rPr lang="en-GB" dirty="0">
                <a:solidFill>
                  <a:srgbClr val="C00000"/>
                </a:solidFill>
                <a:latin typeface="+mj-lt"/>
              </a:rPr>
              <a:t> </a:t>
            </a:r>
          </a:p>
        </p:txBody>
      </p:sp>
      <p:grpSp>
        <p:nvGrpSpPr>
          <p:cNvPr id="31" name="Group 30">
            <a:extLst>
              <a:ext uri="{FF2B5EF4-FFF2-40B4-BE49-F238E27FC236}">
                <a16:creationId xmlns:a16="http://schemas.microsoft.com/office/drawing/2014/main" id="{364C521D-6954-3E6D-FFC4-8D4173B3476F}"/>
              </a:ext>
            </a:extLst>
          </p:cNvPr>
          <p:cNvGrpSpPr/>
          <p:nvPr/>
        </p:nvGrpSpPr>
        <p:grpSpPr>
          <a:xfrm>
            <a:off x="4049691" y="4037999"/>
            <a:ext cx="2703937" cy="794916"/>
            <a:chOff x="3733433" y="5127531"/>
            <a:chExt cx="5659895" cy="1208722"/>
          </a:xfrm>
        </p:grpSpPr>
        <p:sp>
          <p:nvSpPr>
            <p:cNvPr id="32" name="Rounded Rectangular Callout 31">
              <a:extLst>
                <a:ext uri="{FF2B5EF4-FFF2-40B4-BE49-F238E27FC236}">
                  <a16:creationId xmlns:a16="http://schemas.microsoft.com/office/drawing/2014/main" id="{7BB18398-1E6A-02D8-3C17-3FDD00961DD7}"/>
                </a:ext>
              </a:extLst>
            </p:cNvPr>
            <p:cNvSpPr/>
            <p:nvPr/>
          </p:nvSpPr>
          <p:spPr>
            <a:xfrm>
              <a:off x="3733433" y="5127531"/>
              <a:ext cx="5592479" cy="1208722"/>
            </a:xfrm>
            <a:prstGeom prst="wedgeRoundRectCallout">
              <a:avLst>
                <a:gd name="adj1" fmla="val -53474"/>
                <a:gd name="adj2" fmla="val 7622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863A0D4A-A282-4293-B12F-85362E043A92}"/>
                </a:ext>
              </a:extLst>
            </p:cNvPr>
            <p:cNvSpPr txBox="1"/>
            <p:nvPr/>
          </p:nvSpPr>
          <p:spPr>
            <a:xfrm>
              <a:off x="3800849" y="5297103"/>
              <a:ext cx="5592479" cy="795590"/>
            </a:xfrm>
            <a:prstGeom prst="rect">
              <a:avLst/>
            </a:prstGeom>
            <a:noFill/>
          </p:spPr>
          <p:txBody>
            <a:bodyPr wrap="square" rtlCol="0">
              <a:spAutoFit/>
            </a:bodyPr>
            <a:lstStyle/>
            <a:p>
              <a:r>
                <a:rPr lang="en-GB" sz="1400" dirty="0"/>
                <a:t>Dependency on </a:t>
              </a:r>
              <a:r>
                <a:rPr lang="en-US" sz="1400" dirty="0"/>
                <a:t>how we populate &amp; how we measure four neutrons</a:t>
              </a:r>
            </a:p>
          </p:txBody>
        </p:sp>
      </p:grpSp>
      <p:sp>
        <p:nvSpPr>
          <p:cNvPr id="38" name="TextBox 37">
            <a:extLst>
              <a:ext uri="{FF2B5EF4-FFF2-40B4-BE49-F238E27FC236}">
                <a16:creationId xmlns:a16="http://schemas.microsoft.com/office/drawing/2014/main" id="{DB84F205-6E35-38EE-ECA3-2D5564E765BD}"/>
              </a:ext>
            </a:extLst>
          </p:cNvPr>
          <p:cNvSpPr txBox="1"/>
          <p:nvPr/>
        </p:nvSpPr>
        <p:spPr>
          <a:xfrm>
            <a:off x="783666" y="1656073"/>
            <a:ext cx="6616594" cy="1200329"/>
          </a:xfrm>
          <a:prstGeom prst="rect">
            <a:avLst/>
          </a:prstGeom>
          <a:noFill/>
        </p:spPr>
        <p:txBody>
          <a:bodyPr wrap="square">
            <a:spAutoFit/>
          </a:bodyPr>
          <a:lstStyle/>
          <a:p>
            <a:r>
              <a:rPr lang="en-GB" sz="1800" i="1" dirty="0">
                <a:solidFill>
                  <a:srgbClr val="231F20"/>
                </a:solidFill>
                <a:effectLst/>
              </a:rPr>
              <a:t>“We show that</a:t>
            </a:r>
            <a:r>
              <a:rPr lang="en-GB" sz="1800" dirty="0">
                <a:solidFill>
                  <a:srgbClr val="231F20"/>
                </a:solidFill>
              </a:rPr>
              <a:t> </a:t>
            </a:r>
            <a:r>
              <a:rPr lang="en-GB" sz="1800" i="1" dirty="0">
                <a:solidFill>
                  <a:srgbClr val="231F20"/>
                </a:solidFill>
                <a:effectLst/>
              </a:rPr>
              <a:t>these experimental results find a natural explanation in</a:t>
            </a:r>
            <a:r>
              <a:rPr lang="en-GB" sz="1800" dirty="0">
                <a:solidFill>
                  <a:srgbClr val="231F20"/>
                </a:solidFill>
              </a:rPr>
              <a:t> </a:t>
            </a:r>
            <a:r>
              <a:rPr lang="en-GB" sz="1800" i="1" dirty="0">
                <a:solidFill>
                  <a:srgbClr val="231F20"/>
                </a:solidFill>
                <a:effectLst/>
              </a:rPr>
              <a:t>terms of the </a:t>
            </a:r>
            <a:r>
              <a:rPr lang="en-GB" sz="1800" b="1" i="1" dirty="0">
                <a:solidFill>
                  <a:srgbClr val="231F20"/>
                </a:solidFill>
                <a:effectLst/>
              </a:rPr>
              <a:t>dineutron correlations in the final state</a:t>
            </a:r>
            <a:r>
              <a:rPr lang="en-GB" sz="1800" i="1" dirty="0">
                <a:solidFill>
                  <a:srgbClr val="231F20"/>
                </a:solidFill>
                <a:effectLst/>
              </a:rPr>
              <a:t>, if the</a:t>
            </a:r>
            <a:r>
              <a:rPr lang="en-GB" sz="1800" dirty="0">
                <a:solidFill>
                  <a:srgbClr val="231F20"/>
                </a:solidFill>
              </a:rPr>
              <a:t> </a:t>
            </a:r>
            <a:r>
              <a:rPr lang="en-GB" sz="1800" i="1" dirty="0">
                <a:solidFill>
                  <a:srgbClr val="231F20"/>
                </a:solidFill>
                <a:effectLst/>
              </a:rPr>
              <a:t>four neutrons are weakly bound in the initial projectile,</a:t>
            </a:r>
            <a:r>
              <a:rPr lang="en-GB" sz="1800" dirty="0">
                <a:solidFill>
                  <a:srgbClr val="231F20"/>
                </a:solidFill>
              </a:rPr>
              <a:t> </a:t>
            </a:r>
            <a:r>
              <a:rPr lang="en-GB" sz="1800" i="1" dirty="0">
                <a:solidFill>
                  <a:srgbClr val="231F20"/>
                </a:solidFill>
                <a:effectLst/>
              </a:rPr>
              <a:t>forming a broad wave function.”</a:t>
            </a:r>
            <a:endParaRPr lang="en-GB" sz="1800" dirty="0">
              <a:solidFill>
                <a:srgbClr val="231F20"/>
              </a:solidFill>
              <a:effectLst/>
            </a:endParaRPr>
          </a:p>
        </p:txBody>
      </p:sp>
      <p:sp>
        <p:nvSpPr>
          <p:cNvPr id="43" name="TextBox 42">
            <a:extLst>
              <a:ext uri="{FF2B5EF4-FFF2-40B4-BE49-F238E27FC236}">
                <a16:creationId xmlns:a16="http://schemas.microsoft.com/office/drawing/2014/main" id="{E49D9B41-45EB-4211-31CF-162AA42B2FC1}"/>
              </a:ext>
            </a:extLst>
          </p:cNvPr>
          <p:cNvSpPr txBox="1"/>
          <p:nvPr/>
        </p:nvSpPr>
        <p:spPr>
          <a:xfrm>
            <a:off x="614482" y="5925753"/>
            <a:ext cx="4188256" cy="584775"/>
          </a:xfrm>
          <a:prstGeom prst="rect">
            <a:avLst/>
          </a:prstGeom>
          <a:noFill/>
        </p:spPr>
        <p:txBody>
          <a:bodyPr wrap="square" rtlCol="0">
            <a:spAutoFit/>
          </a:bodyPr>
          <a:lstStyle/>
          <a:p>
            <a:pPr marL="285750" indent="-285750">
              <a:buFont typeface="Wingdings" pitchFamily="2" charset="2"/>
              <a:buChar char="Ø"/>
            </a:pPr>
            <a:r>
              <a:rPr lang="en-US" dirty="0"/>
              <a:t>Measuring the relative momentum amongst the neutrons should help resolve this</a:t>
            </a:r>
          </a:p>
        </p:txBody>
      </p:sp>
      <p:sp>
        <p:nvSpPr>
          <p:cNvPr id="45" name="TextBox 44">
            <a:extLst>
              <a:ext uri="{FF2B5EF4-FFF2-40B4-BE49-F238E27FC236}">
                <a16:creationId xmlns:a16="http://schemas.microsoft.com/office/drawing/2014/main" id="{09DEDA6A-E497-D473-A15F-26AC10B568D2}"/>
              </a:ext>
            </a:extLst>
          </p:cNvPr>
          <p:cNvSpPr txBox="1"/>
          <p:nvPr/>
        </p:nvSpPr>
        <p:spPr>
          <a:xfrm>
            <a:off x="4812989" y="6048863"/>
            <a:ext cx="2141818" cy="338554"/>
          </a:xfrm>
          <a:prstGeom prst="rect">
            <a:avLst/>
          </a:prstGeom>
          <a:noFill/>
        </p:spPr>
        <p:txBody>
          <a:bodyPr wrap="square">
            <a:spAutoFit/>
          </a:bodyPr>
          <a:lstStyle/>
          <a:p>
            <a:r>
              <a:rPr lang="en-US" dirty="0">
                <a:sym typeface="Wingdings" pitchFamily="2" charset="2"/>
              </a:rPr>
              <a:t> New experiment</a:t>
            </a:r>
            <a:r>
              <a:rPr lang="en-US" dirty="0"/>
              <a:t> </a:t>
            </a:r>
          </a:p>
        </p:txBody>
      </p:sp>
      <p:sp>
        <p:nvSpPr>
          <p:cNvPr id="5" name="TextBox 4">
            <a:extLst>
              <a:ext uri="{FF2B5EF4-FFF2-40B4-BE49-F238E27FC236}">
                <a16:creationId xmlns:a16="http://schemas.microsoft.com/office/drawing/2014/main" id="{02BACC8D-E040-E170-237A-8B55527F44AC}"/>
              </a:ext>
            </a:extLst>
          </p:cNvPr>
          <p:cNvSpPr txBox="1"/>
          <p:nvPr/>
        </p:nvSpPr>
        <p:spPr>
          <a:xfrm>
            <a:off x="4467628" y="4921959"/>
            <a:ext cx="4572000" cy="923330"/>
          </a:xfrm>
          <a:prstGeom prst="rect">
            <a:avLst/>
          </a:prstGeom>
          <a:noFill/>
        </p:spPr>
        <p:txBody>
          <a:bodyPr wrap="square">
            <a:spAutoFit/>
          </a:bodyPr>
          <a:lstStyle/>
          <a:p>
            <a:r>
              <a:rPr lang="en-GB" sz="1800" dirty="0"/>
              <a:t>Requires t</a:t>
            </a:r>
            <a:r>
              <a:rPr lang="en-GB" sz="1800" dirty="0">
                <a:effectLst/>
              </a:rPr>
              <a:t>wo-dineutron correlations</a:t>
            </a:r>
          </a:p>
          <a:p>
            <a:r>
              <a:rPr lang="en-GB" sz="1800" dirty="0">
                <a:effectLst/>
              </a:rPr>
              <a:t>as well as the presence of pre-existing two-dineutron clusters in the initial </a:t>
            </a:r>
            <a:r>
              <a:rPr lang="en-GB" sz="1800" baseline="30000" dirty="0">
                <a:effectLst/>
              </a:rPr>
              <a:t>8</a:t>
            </a:r>
            <a:r>
              <a:rPr lang="en-GB" sz="1800" dirty="0">
                <a:effectLst/>
              </a:rPr>
              <a:t>He state</a:t>
            </a:r>
            <a:endParaRPr lang="en-US" sz="1800" dirty="0"/>
          </a:p>
        </p:txBody>
      </p:sp>
    </p:spTree>
    <p:extLst>
      <p:ext uri="{BB962C8B-B14F-4D97-AF65-F5344CB8AC3E}">
        <p14:creationId xmlns:p14="http://schemas.microsoft.com/office/powerpoint/2010/main" val="3107604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5D6C86-66C5-1653-3B40-9858A87E1F60}"/>
              </a:ext>
            </a:extLst>
          </p:cNvPr>
          <p:cNvPicPr>
            <a:picLocks noChangeAspect="1"/>
          </p:cNvPicPr>
          <p:nvPr/>
        </p:nvPicPr>
        <p:blipFill>
          <a:blip r:embed="rId2"/>
          <a:stretch>
            <a:fillRect/>
          </a:stretch>
        </p:blipFill>
        <p:spPr>
          <a:xfrm>
            <a:off x="230686" y="3892761"/>
            <a:ext cx="5641274" cy="2962595"/>
          </a:xfrm>
          <a:prstGeom prst="rect">
            <a:avLst/>
          </a:prstGeom>
        </p:spPr>
      </p:pic>
      <p:sp>
        <p:nvSpPr>
          <p:cNvPr id="7" name="TextBox 6">
            <a:extLst>
              <a:ext uri="{FF2B5EF4-FFF2-40B4-BE49-F238E27FC236}">
                <a16:creationId xmlns:a16="http://schemas.microsoft.com/office/drawing/2014/main" id="{37B2C5B9-0A09-8D96-D398-70E275FDC9BC}"/>
              </a:ext>
            </a:extLst>
          </p:cNvPr>
          <p:cNvSpPr txBox="1"/>
          <p:nvPr/>
        </p:nvSpPr>
        <p:spPr>
          <a:xfrm>
            <a:off x="575533" y="1309363"/>
            <a:ext cx="4861407" cy="1200329"/>
          </a:xfrm>
          <a:prstGeom prst="rect">
            <a:avLst/>
          </a:prstGeom>
          <a:noFill/>
        </p:spPr>
        <p:txBody>
          <a:bodyPr wrap="square">
            <a:spAutoFit/>
          </a:bodyPr>
          <a:lstStyle/>
          <a:p>
            <a:pPr marL="285750" indent="-285750">
              <a:buFont typeface="Arial" panose="020B0604020202020204" pitchFamily="34" charset="0"/>
              <a:buChar char="•"/>
            </a:pPr>
            <a:r>
              <a:rPr lang="en-GB" sz="1800" baseline="30000" dirty="0">
                <a:effectLst/>
              </a:rPr>
              <a:t>8</a:t>
            </a:r>
            <a:r>
              <a:rPr lang="en-GB" sz="1800" dirty="0">
                <a:effectLst/>
              </a:rPr>
              <a:t>He(p, p</a:t>
            </a:r>
            <a:r>
              <a:rPr lang="el-GR" sz="1800" dirty="0">
                <a:effectLst/>
              </a:rPr>
              <a:t>α)4</a:t>
            </a:r>
            <a:r>
              <a:rPr lang="en-GB" sz="1800" dirty="0"/>
              <a:t>n </a:t>
            </a:r>
          </a:p>
          <a:p>
            <a:pPr marL="285750" indent="-285750">
              <a:buFont typeface="Arial" panose="020B0604020202020204" pitchFamily="34" charset="0"/>
              <a:buChar char="•"/>
            </a:pPr>
            <a:r>
              <a:rPr lang="en-GB" sz="1800" baseline="30000" dirty="0">
                <a:effectLst/>
              </a:rPr>
              <a:t>6</a:t>
            </a:r>
            <a:r>
              <a:rPr lang="en-GB" sz="1800" dirty="0">
                <a:effectLst/>
              </a:rPr>
              <a:t>He(p, 3p)4n and </a:t>
            </a:r>
            <a:r>
              <a:rPr lang="en-GB" sz="1800" baseline="30000" dirty="0">
                <a:effectLst/>
              </a:rPr>
              <a:t>8</a:t>
            </a:r>
            <a:r>
              <a:rPr lang="en-GB" sz="1800" dirty="0">
                <a:effectLst/>
              </a:rPr>
              <a:t>He(p, 3p)6n</a:t>
            </a:r>
          </a:p>
          <a:p>
            <a:pPr marL="285750" indent="-285750">
              <a:buFont typeface="Wingdings" pitchFamily="2" charset="2"/>
              <a:buChar char="Ø"/>
            </a:pPr>
            <a:r>
              <a:rPr lang="en-GB" sz="1800" dirty="0"/>
              <a:t>complementary reactions &amp; 4n in coincidence for direct relative momentum measurement</a:t>
            </a:r>
          </a:p>
        </p:txBody>
      </p:sp>
      <p:sp>
        <p:nvSpPr>
          <p:cNvPr id="12" name="TextBox 11">
            <a:extLst>
              <a:ext uri="{FF2B5EF4-FFF2-40B4-BE49-F238E27FC236}">
                <a16:creationId xmlns:a16="http://schemas.microsoft.com/office/drawing/2014/main" id="{29B7878C-6109-3492-3168-B7375DF0B7E8}"/>
              </a:ext>
            </a:extLst>
          </p:cNvPr>
          <p:cNvSpPr txBox="1"/>
          <p:nvPr/>
        </p:nvSpPr>
        <p:spPr>
          <a:xfrm>
            <a:off x="6822141" y="6370138"/>
            <a:ext cx="2441052" cy="338554"/>
          </a:xfrm>
          <a:prstGeom prst="rect">
            <a:avLst/>
          </a:prstGeom>
          <a:solidFill>
            <a:schemeClr val="bg1"/>
          </a:solidFill>
          <a:ln>
            <a:solidFill>
              <a:schemeClr val="tx1"/>
            </a:solidFill>
          </a:ln>
          <a:effectLst/>
        </p:spPr>
        <p:txBody>
          <a:bodyPr wrap="square">
            <a:spAutoFit/>
          </a:bodyPr>
          <a:lstStyle/>
          <a:p>
            <a:r>
              <a:rPr lang="en-GB" dirty="0">
                <a:effectLst/>
                <a:latin typeface="Helvetica" pitchFamily="2" charset="0"/>
              </a:rPr>
              <a:t>4n detection Eff. ~ 0.9%</a:t>
            </a:r>
          </a:p>
        </p:txBody>
      </p:sp>
      <p:sp>
        <p:nvSpPr>
          <p:cNvPr id="6" name="TextBox 5">
            <a:extLst>
              <a:ext uri="{FF2B5EF4-FFF2-40B4-BE49-F238E27FC236}">
                <a16:creationId xmlns:a16="http://schemas.microsoft.com/office/drawing/2014/main" id="{1848FE06-0885-2266-44A4-37E5DD658AF4}"/>
              </a:ext>
            </a:extLst>
          </p:cNvPr>
          <p:cNvSpPr txBox="1"/>
          <p:nvPr/>
        </p:nvSpPr>
        <p:spPr>
          <a:xfrm>
            <a:off x="264723" y="272450"/>
            <a:ext cx="6340471" cy="830997"/>
          </a:xfrm>
          <a:prstGeom prst="rect">
            <a:avLst/>
          </a:prstGeom>
          <a:noFill/>
        </p:spPr>
        <p:txBody>
          <a:bodyPr wrap="square">
            <a:spAutoFit/>
          </a:bodyPr>
          <a:lstStyle/>
          <a:p>
            <a:r>
              <a:rPr lang="en-GB" sz="2400" dirty="0">
                <a:effectLst/>
                <a:latin typeface="+mj-lt"/>
              </a:rPr>
              <a:t>Accepted RIBF proposal SAMURAI74</a:t>
            </a:r>
          </a:p>
          <a:p>
            <a:r>
              <a:rPr lang="en-GB" sz="2400" dirty="0">
                <a:latin typeface="+mj-lt"/>
              </a:rPr>
              <a:t>(</a:t>
            </a:r>
            <a:r>
              <a:rPr lang="en-GB" sz="2400" dirty="0" err="1">
                <a:effectLst/>
                <a:latin typeface="+mj-lt"/>
              </a:rPr>
              <a:t>Kenjiro</a:t>
            </a:r>
            <a:r>
              <a:rPr lang="en-GB" sz="2400" dirty="0">
                <a:effectLst/>
                <a:latin typeface="+mj-lt"/>
              </a:rPr>
              <a:t> Miki</a:t>
            </a:r>
            <a:r>
              <a:rPr lang="en-US" sz="2400" dirty="0">
                <a:latin typeface="+mj-lt"/>
              </a:rPr>
              <a:t> &amp; </a:t>
            </a:r>
            <a:r>
              <a:rPr lang="en-GB" sz="2400" dirty="0" err="1">
                <a:effectLst/>
                <a:latin typeface="+mj-lt"/>
              </a:rPr>
              <a:t>Meytal</a:t>
            </a:r>
            <a:r>
              <a:rPr lang="en-GB" sz="2400" dirty="0">
                <a:effectLst/>
                <a:latin typeface="+mj-lt"/>
              </a:rPr>
              <a:t> </a:t>
            </a:r>
            <a:r>
              <a:rPr lang="en-GB" sz="2400" dirty="0" err="1">
                <a:effectLst/>
                <a:latin typeface="+mj-lt"/>
              </a:rPr>
              <a:t>Duer</a:t>
            </a:r>
            <a:r>
              <a:rPr lang="en-GB" sz="2400" dirty="0">
                <a:effectLst/>
                <a:latin typeface="+mj-lt"/>
              </a:rPr>
              <a:t>) </a:t>
            </a:r>
          </a:p>
        </p:txBody>
      </p:sp>
      <p:grpSp>
        <p:nvGrpSpPr>
          <p:cNvPr id="14" name="Group 13">
            <a:extLst>
              <a:ext uri="{FF2B5EF4-FFF2-40B4-BE49-F238E27FC236}">
                <a16:creationId xmlns:a16="http://schemas.microsoft.com/office/drawing/2014/main" id="{51988681-4884-8F4D-9D0E-0D56889A0AE4}"/>
              </a:ext>
            </a:extLst>
          </p:cNvPr>
          <p:cNvGrpSpPr>
            <a:grpSpLocks noChangeAspect="1"/>
          </p:cNvGrpSpPr>
          <p:nvPr/>
        </p:nvGrpSpPr>
        <p:grpSpPr>
          <a:xfrm>
            <a:off x="5551882" y="1208001"/>
            <a:ext cx="2441052" cy="2962595"/>
            <a:chOff x="-15875" y="1752600"/>
            <a:chExt cx="3597275" cy="4365837"/>
          </a:xfrm>
        </p:grpSpPr>
        <p:pic>
          <p:nvPicPr>
            <p:cNvPr id="15" name="Picture 14" descr="Screen Shot 2013-06-15 at 10.10.58 PM.png">
              <a:extLst>
                <a:ext uri="{FF2B5EF4-FFF2-40B4-BE49-F238E27FC236}">
                  <a16:creationId xmlns:a16="http://schemas.microsoft.com/office/drawing/2014/main" id="{6FFAD30B-703B-7AD8-4C74-87E86B8ED1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866"/>
            <a:stretch/>
          </p:blipFill>
          <p:spPr>
            <a:xfrm>
              <a:off x="-15875" y="1752600"/>
              <a:ext cx="3597275" cy="4365837"/>
            </a:xfrm>
            <a:prstGeom prst="rect">
              <a:avLst/>
            </a:prstGeom>
          </p:spPr>
        </p:pic>
        <p:sp>
          <p:nvSpPr>
            <p:cNvPr id="19" name="Rectangle 18">
              <a:extLst>
                <a:ext uri="{FF2B5EF4-FFF2-40B4-BE49-F238E27FC236}">
                  <a16:creationId xmlns:a16="http://schemas.microsoft.com/office/drawing/2014/main" id="{DB9E945B-3E4C-88E1-8490-CB7B49D3CA28}"/>
                </a:ext>
              </a:extLst>
            </p:cNvPr>
            <p:cNvSpPr/>
            <p:nvPr/>
          </p:nvSpPr>
          <p:spPr>
            <a:xfrm>
              <a:off x="3124200" y="3810000"/>
              <a:ext cx="381000" cy="2209800"/>
            </a:xfrm>
            <a:prstGeom prst="rect">
              <a:avLst/>
            </a:prstGeom>
            <a:solidFill>
              <a:schemeClr val="tx2">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FF158A72-9B54-FA81-06F2-E8C80A8780AF}"/>
              </a:ext>
            </a:extLst>
          </p:cNvPr>
          <p:cNvPicPr>
            <a:picLocks noChangeAspect="1"/>
          </p:cNvPicPr>
          <p:nvPr/>
        </p:nvPicPr>
        <p:blipFill>
          <a:blip r:embed="rId4"/>
          <a:stretch>
            <a:fillRect/>
          </a:stretch>
        </p:blipFill>
        <p:spPr>
          <a:xfrm>
            <a:off x="23305" y="2579590"/>
            <a:ext cx="4572000" cy="1746157"/>
          </a:xfrm>
          <a:prstGeom prst="rect">
            <a:avLst/>
          </a:prstGeom>
        </p:spPr>
      </p:pic>
      <p:sp>
        <p:nvSpPr>
          <p:cNvPr id="11" name="TextBox 10">
            <a:extLst>
              <a:ext uri="{FF2B5EF4-FFF2-40B4-BE49-F238E27FC236}">
                <a16:creationId xmlns:a16="http://schemas.microsoft.com/office/drawing/2014/main" id="{415D6D2A-B3AD-D582-7FBB-840F7E691C98}"/>
              </a:ext>
            </a:extLst>
          </p:cNvPr>
          <p:cNvSpPr txBox="1"/>
          <p:nvPr/>
        </p:nvSpPr>
        <p:spPr>
          <a:xfrm>
            <a:off x="2149674" y="2568594"/>
            <a:ext cx="914033" cy="338554"/>
          </a:xfrm>
          <a:prstGeom prst="rect">
            <a:avLst/>
          </a:prstGeom>
          <a:noFill/>
          <a:ln>
            <a:solidFill>
              <a:schemeClr val="tx1"/>
            </a:solidFill>
          </a:ln>
        </p:spPr>
        <p:txBody>
          <a:bodyPr wrap="none" rtlCol="0">
            <a:spAutoFit/>
          </a:bodyPr>
          <a:lstStyle/>
          <a:p>
            <a:r>
              <a:rPr lang="en-US" dirty="0"/>
              <a:t>TOGAXSI</a:t>
            </a:r>
          </a:p>
        </p:txBody>
      </p:sp>
      <p:cxnSp>
        <p:nvCxnSpPr>
          <p:cNvPr id="21" name="Straight Arrow Connector 20">
            <a:extLst>
              <a:ext uri="{FF2B5EF4-FFF2-40B4-BE49-F238E27FC236}">
                <a16:creationId xmlns:a16="http://schemas.microsoft.com/office/drawing/2014/main" id="{DE940CEF-D2C4-2910-E77E-961853744791}"/>
              </a:ext>
            </a:extLst>
          </p:cNvPr>
          <p:cNvCxnSpPr>
            <a:cxnSpLocks/>
          </p:cNvCxnSpPr>
          <p:nvPr/>
        </p:nvCxnSpPr>
        <p:spPr>
          <a:xfrm>
            <a:off x="1632030" y="4395645"/>
            <a:ext cx="381965" cy="604618"/>
          </a:xfrm>
          <a:prstGeom prst="straightConnector1">
            <a:avLst/>
          </a:prstGeom>
          <a:ln w="3175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464F1209-9049-BB2A-7BC3-9649922CE7D3}"/>
              </a:ext>
            </a:extLst>
          </p:cNvPr>
          <p:cNvSpPr/>
          <p:nvPr/>
        </p:nvSpPr>
        <p:spPr>
          <a:xfrm>
            <a:off x="6358744" y="1290918"/>
            <a:ext cx="1272234" cy="2753517"/>
          </a:xfrm>
          <a:prstGeom prst="rect">
            <a:avLst/>
          </a:prstGeom>
          <a:solidFill>
            <a:schemeClr val="bg2">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BDEEA5C-7D77-DE8A-B0CC-11E0A2878F17}"/>
              </a:ext>
            </a:extLst>
          </p:cNvPr>
          <p:cNvSpPr txBox="1"/>
          <p:nvPr/>
        </p:nvSpPr>
        <p:spPr>
          <a:xfrm>
            <a:off x="6851531" y="4156470"/>
            <a:ext cx="1089978" cy="338554"/>
          </a:xfrm>
          <a:prstGeom prst="rect">
            <a:avLst/>
          </a:prstGeom>
          <a:noFill/>
        </p:spPr>
        <p:txBody>
          <a:bodyPr wrap="none" rtlCol="0">
            <a:spAutoFit/>
          </a:bodyPr>
          <a:lstStyle/>
          <a:p>
            <a:r>
              <a:rPr lang="en-US" dirty="0"/>
              <a:t>Theta C.M.</a:t>
            </a:r>
          </a:p>
        </p:txBody>
      </p:sp>
      <p:sp>
        <p:nvSpPr>
          <p:cNvPr id="25" name="TextBox 24">
            <a:extLst>
              <a:ext uri="{FF2B5EF4-FFF2-40B4-BE49-F238E27FC236}">
                <a16:creationId xmlns:a16="http://schemas.microsoft.com/office/drawing/2014/main" id="{8CA2BFFD-B044-AC76-82FC-9A7B7BFB19D8}"/>
              </a:ext>
            </a:extLst>
          </p:cNvPr>
          <p:cNvSpPr txBox="1"/>
          <p:nvPr/>
        </p:nvSpPr>
        <p:spPr>
          <a:xfrm rot="16200000">
            <a:off x="4818080" y="2381104"/>
            <a:ext cx="1679691" cy="338554"/>
          </a:xfrm>
          <a:prstGeom prst="rect">
            <a:avLst/>
          </a:prstGeom>
          <a:solidFill>
            <a:schemeClr val="bg1"/>
          </a:solidFill>
        </p:spPr>
        <p:txBody>
          <a:bodyPr wrap="none" rtlCol="0">
            <a:spAutoFit/>
          </a:bodyPr>
          <a:lstStyle/>
          <a:p>
            <a:r>
              <a:rPr lang="en-US" dirty="0"/>
              <a:t>d-sigma/d-Omega</a:t>
            </a:r>
          </a:p>
        </p:txBody>
      </p:sp>
      <p:sp>
        <p:nvSpPr>
          <p:cNvPr id="27" name="TextBox 26">
            <a:extLst>
              <a:ext uri="{FF2B5EF4-FFF2-40B4-BE49-F238E27FC236}">
                <a16:creationId xmlns:a16="http://schemas.microsoft.com/office/drawing/2014/main" id="{CDCB63F8-146D-4155-7846-3DD19CF1587F}"/>
              </a:ext>
            </a:extLst>
          </p:cNvPr>
          <p:cNvSpPr txBox="1"/>
          <p:nvPr/>
        </p:nvSpPr>
        <p:spPr>
          <a:xfrm>
            <a:off x="7811956" y="5472207"/>
            <a:ext cx="970137" cy="830997"/>
          </a:xfrm>
          <a:prstGeom prst="rect">
            <a:avLst/>
          </a:prstGeom>
          <a:noFill/>
          <a:ln>
            <a:solidFill>
              <a:schemeClr val="tx1"/>
            </a:solidFill>
          </a:ln>
        </p:spPr>
        <p:txBody>
          <a:bodyPr wrap="none" rtlCol="0">
            <a:spAutoFit/>
          </a:bodyPr>
          <a:lstStyle/>
          <a:p>
            <a:r>
              <a:rPr lang="en-US" dirty="0"/>
              <a:t>HIME</a:t>
            </a:r>
          </a:p>
          <a:p>
            <a:r>
              <a:rPr lang="en-US" dirty="0"/>
              <a:t>NEBULA</a:t>
            </a:r>
          </a:p>
          <a:p>
            <a:r>
              <a:rPr lang="en-US" dirty="0"/>
              <a:t>NEBULA+</a:t>
            </a:r>
          </a:p>
        </p:txBody>
      </p:sp>
      <p:pic>
        <p:nvPicPr>
          <p:cNvPr id="3" name="Grafik 7">
            <a:extLst>
              <a:ext uri="{FF2B5EF4-FFF2-40B4-BE49-F238E27FC236}">
                <a16:creationId xmlns:a16="http://schemas.microsoft.com/office/drawing/2014/main" id="{5AE01949-9670-ED18-8020-BBD5F4CFAE94}"/>
              </a:ext>
            </a:extLst>
          </p:cNvPr>
          <p:cNvPicPr>
            <a:picLocks noChangeAspect="1"/>
          </p:cNvPicPr>
          <p:nvPr/>
        </p:nvPicPr>
        <p:blipFill>
          <a:blip r:embed="rId5"/>
          <a:stretch>
            <a:fillRect/>
          </a:stretch>
        </p:blipFill>
        <p:spPr>
          <a:xfrm>
            <a:off x="5940168" y="4667309"/>
            <a:ext cx="1779749" cy="1693007"/>
          </a:xfrm>
          <a:prstGeom prst="rect">
            <a:avLst/>
          </a:prstGeom>
        </p:spPr>
      </p:pic>
      <p:cxnSp>
        <p:nvCxnSpPr>
          <p:cNvPr id="5" name="Straight Arrow Connector 4">
            <a:extLst>
              <a:ext uri="{FF2B5EF4-FFF2-40B4-BE49-F238E27FC236}">
                <a16:creationId xmlns:a16="http://schemas.microsoft.com/office/drawing/2014/main" id="{F648FED7-82C5-3A85-85E3-46E706DF57BB}"/>
              </a:ext>
            </a:extLst>
          </p:cNvPr>
          <p:cNvCxnSpPr>
            <a:cxnSpLocks/>
          </p:cNvCxnSpPr>
          <p:nvPr/>
        </p:nvCxnSpPr>
        <p:spPr>
          <a:xfrm flipH="1" flipV="1">
            <a:off x="3877519" y="5548637"/>
            <a:ext cx="2152891" cy="445296"/>
          </a:xfrm>
          <a:prstGeom prst="straightConnector1">
            <a:avLst/>
          </a:prstGeom>
          <a:ln w="3175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764B4AA-207E-0DDA-7615-DF8B4742D5CD}"/>
              </a:ext>
            </a:extLst>
          </p:cNvPr>
          <p:cNvSpPr txBox="1"/>
          <p:nvPr/>
        </p:nvSpPr>
        <p:spPr>
          <a:xfrm>
            <a:off x="6539732" y="5271566"/>
            <a:ext cx="639919" cy="338554"/>
          </a:xfrm>
          <a:prstGeom prst="rect">
            <a:avLst/>
          </a:prstGeom>
          <a:noFill/>
        </p:spPr>
        <p:txBody>
          <a:bodyPr wrap="none" rtlCol="0">
            <a:spAutoFit/>
          </a:bodyPr>
          <a:lstStyle/>
          <a:p>
            <a:r>
              <a:rPr lang="en-US" dirty="0"/>
              <a:t>HIME</a:t>
            </a:r>
          </a:p>
        </p:txBody>
      </p:sp>
    </p:spTree>
    <p:extLst>
      <p:ext uri="{BB962C8B-B14F-4D97-AF65-F5344CB8AC3E}">
        <p14:creationId xmlns:p14="http://schemas.microsoft.com/office/powerpoint/2010/main" val="1885689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BED0FB-0048-A3D9-70D7-A81DC697ED3E}"/>
              </a:ext>
            </a:extLst>
          </p:cNvPr>
          <p:cNvSpPr txBox="1"/>
          <p:nvPr/>
        </p:nvSpPr>
        <p:spPr>
          <a:xfrm>
            <a:off x="231376" y="331153"/>
            <a:ext cx="8393140" cy="1200329"/>
          </a:xfrm>
          <a:prstGeom prst="rect">
            <a:avLst/>
          </a:prstGeom>
          <a:noFill/>
        </p:spPr>
        <p:txBody>
          <a:bodyPr wrap="square">
            <a:spAutoFit/>
          </a:bodyPr>
          <a:lstStyle/>
          <a:p>
            <a:r>
              <a:rPr lang="en-GB" sz="2400" dirty="0">
                <a:effectLst/>
                <a:latin typeface="+mj-lt"/>
              </a:rPr>
              <a:t>Accepted </a:t>
            </a:r>
            <a:r>
              <a:rPr lang="en-GB" sz="2400" b="1" dirty="0">
                <a:effectLst/>
                <a:latin typeface="+mj-lt"/>
              </a:rPr>
              <a:t>GANIL</a:t>
            </a:r>
            <a:r>
              <a:rPr lang="en-GB" sz="2400" dirty="0">
                <a:effectLst/>
                <a:latin typeface="+mj-lt"/>
              </a:rPr>
              <a:t> proposal</a:t>
            </a:r>
          </a:p>
          <a:p>
            <a:r>
              <a:rPr lang="en-GB" sz="2400" dirty="0">
                <a:effectLst/>
                <a:latin typeface="+mj-lt"/>
              </a:rPr>
              <a:t>The tetra-neutron Isobaric Analog State in </a:t>
            </a:r>
            <a:r>
              <a:rPr lang="en-GB" sz="2400" baseline="30000" dirty="0">
                <a:effectLst/>
                <a:latin typeface="+mj-lt"/>
              </a:rPr>
              <a:t>4</a:t>
            </a:r>
            <a:r>
              <a:rPr lang="en-GB" sz="2400" dirty="0">
                <a:effectLst/>
                <a:latin typeface="+mj-lt"/>
              </a:rPr>
              <a:t>H</a:t>
            </a:r>
          </a:p>
          <a:p>
            <a:r>
              <a:rPr lang="en-GB" sz="2400" dirty="0">
                <a:latin typeface="+mj-lt"/>
              </a:rPr>
              <a:t>(</a:t>
            </a:r>
            <a:r>
              <a:rPr lang="en-GB" sz="2400" dirty="0">
                <a:effectLst/>
                <a:latin typeface="+mj-lt"/>
              </a:rPr>
              <a:t>Augusto </a:t>
            </a:r>
            <a:r>
              <a:rPr lang="en-GB" sz="2400" dirty="0" err="1">
                <a:effectLst/>
                <a:latin typeface="+mj-lt"/>
              </a:rPr>
              <a:t>Macchiavelli</a:t>
            </a:r>
            <a:r>
              <a:rPr lang="en-GB" sz="2400" dirty="0">
                <a:effectLst/>
                <a:latin typeface="+mj-lt"/>
              </a:rPr>
              <a:t> &amp; </a:t>
            </a:r>
            <a:r>
              <a:rPr lang="en-US" sz="2400" b="0" u="none" strike="noStrike" dirty="0" err="1">
                <a:solidFill>
                  <a:srgbClr val="000000"/>
                </a:solidFill>
                <a:effectLst/>
                <a:latin typeface="+mj-lt"/>
              </a:rPr>
              <a:t>Marlène</a:t>
            </a:r>
            <a:r>
              <a:rPr lang="en-US" sz="2400" dirty="0">
                <a:latin typeface="+mj-lt"/>
              </a:rPr>
              <a:t> </a:t>
            </a:r>
            <a:r>
              <a:rPr lang="en-US" sz="2400" dirty="0" err="1">
                <a:latin typeface="+mj-lt"/>
              </a:rPr>
              <a:t>Assié</a:t>
            </a:r>
            <a:r>
              <a:rPr lang="en-GB" sz="2400" dirty="0">
                <a:effectLst/>
                <a:latin typeface="+mj-lt"/>
              </a:rPr>
              <a:t>) </a:t>
            </a:r>
          </a:p>
        </p:txBody>
      </p:sp>
      <p:pic>
        <p:nvPicPr>
          <p:cNvPr id="2" name="Picture 1">
            <a:extLst>
              <a:ext uri="{FF2B5EF4-FFF2-40B4-BE49-F238E27FC236}">
                <a16:creationId xmlns:a16="http://schemas.microsoft.com/office/drawing/2014/main" id="{6C5C07D5-3966-4339-5408-F9AAF8BF7FED}"/>
              </a:ext>
            </a:extLst>
          </p:cNvPr>
          <p:cNvPicPr>
            <a:picLocks noChangeAspect="1"/>
          </p:cNvPicPr>
          <p:nvPr/>
        </p:nvPicPr>
        <p:blipFill rotWithShape="1">
          <a:blip r:embed="rId3"/>
          <a:srcRect l="3999" t="13896" r="17884" b="14687"/>
          <a:stretch/>
        </p:blipFill>
        <p:spPr>
          <a:xfrm>
            <a:off x="83923" y="1684192"/>
            <a:ext cx="6013796" cy="4248522"/>
          </a:xfrm>
          <a:prstGeom prst="rect">
            <a:avLst/>
          </a:prstGeom>
        </p:spPr>
      </p:pic>
      <p:sp>
        <p:nvSpPr>
          <p:cNvPr id="3" name="TextBox 2">
            <a:extLst>
              <a:ext uri="{FF2B5EF4-FFF2-40B4-BE49-F238E27FC236}">
                <a16:creationId xmlns:a16="http://schemas.microsoft.com/office/drawing/2014/main" id="{D7C90B94-E5AF-F4A5-90E6-6525744F0C54}"/>
              </a:ext>
            </a:extLst>
          </p:cNvPr>
          <p:cNvSpPr txBox="1"/>
          <p:nvPr/>
        </p:nvSpPr>
        <p:spPr>
          <a:xfrm>
            <a:off x="297775" y="6010558"/>
            <a:ext cx="6827601" cy="738664"/>
          </a:xfrm>
          <a:prstGeom prst="rect">
            <a:avLst/>
          </a:prstGeom>
          <a:solidFill>
            <a:schemeClr val="bg1"/>
          </a:solidFill>
        </p:spPr>
        <p:txBody>
          <a:bodyPr wrap="square">
            <a:spAutoFit/>
          </a:bodyPr>
          <a:lstStyle/>
          <a:p>
            <a:r>
              <a:rPr lang="en-US" sz="1400" dirty="0"/>
              <a:t>Populate the IAS of the n</a:t>
            </a:r>
            <a:r>
              <a:rPr lang="en-US" sz="1400" baseline="30000" dirty="0"/>
              <a:t>4   </a:t>
            </a:r>
            <a:r>
              <a:rPr lang="en-US" sz="1400" dirty="0"/>
              <a:t>in  </a:t>
            </a:r>
            <a:r>
              <a:rPr lang="en-US" sz="1400" baseline="30000" dirty="0"/>
              <a:t>4</a:t>
            </a:r>
            <a:r>
              <a:rPr lang="en-US" sz="1400" dirty="0"/>
              <a:t>H  via the </a:t>
            </a:r>
            <a:r>
              <a:rPr lang="en-US" sz="1400" baseline="30000" dirty="0"/>
              <a:t>6</a:t>
            </a:r>
            <a:r>
              <a:rPr lang="en-US" sz="1400" dirty="0"/>
              <a:t>He(p,</a:t>
            </a:r>
            <a:r>
              <a:rPr lang="en-US" sz="1400" baseline="30000" dirty="0"/>
              <a:t>3</a:t>
            </a:r>
            <a:r>
              <a:rPr lang="en-US" sz="1400" dirty="0"/>
              <a:t>He)</a:t>
            </a:r>
            <a:r>
              <a:rPr lang="en-US" sz="1400" baseline="30000" dirty="0"/>
              <a:t>4</a:t>
            </a:r>
            <a:r>
              <a:rPr lang="en-US" sz="1400" dirty="0"/>
              <a:t>H</a:t>
            </a:r>
            <a:r>
              <a:rPr lang="en-US" sz="1400" baseline="30000" dirty="0"/>
              <a:t> </a:t>
            </a:r>
            <a:r>
              <a:rPr lang="en-US" sz="1400" dirty="0"/>
              <a:t>reaction                                            </a:t>
            </a:r>
          </a:p>
          <a:p>
            <a:r>
              <a:rPr lang="el-GR" sz="1400" i="1" dirty="0">
                <a:solidFill>
                  <a:srgbClr val="00B050"/>
                </a:solidFill>
                <a:effectLst/>
              </a:rPr>
              <a:t>Δ</a:t>
            </a:r>
            <a:r>
              <a:rPr lang="en-US" sz="1400" i="1" dirty="0">
                <a:solidFill>
                  <a:srgbClr val="00B050"/>
                </a:solidFill>
                <a:effectLst/>
              </a:rPr>
              <a:t>T </a:t>
            </a:r>
            <a:r>
              <a:rPr lang="en-US" sz="1400" dirty="0">
                <a:solidFill>
                  <a:srgbClr val="00B050"/>
                </a:solidFill>
                <a:effectLst/>
              </a:rPr>
              <a:t>=0,1 changes are allowed</a:t>
            </a:r>
          </a:p>
          <a:p>
            <a:r>
              <a:rPr lang="en-US" sz="1400" dirty="0">
                <a:solidFill>
                  <a:srgbClr val="00B050"/>
                </a:solidFill>
              </a:rPr>
              <a:t>Selective </a:t>
            </a:r>
            <a:r>
              <a:rPr lang="en-US" sz="1400" baseline="30000" dirty="0">
                <a:solidFill>
                  <a:srgbClr val="00B050"/>
                </a:solidFill>
              </a:rPr>
              <a:t>3</a:t>
            </a:r>
            <a:r>
              <a:rPr lang="en-US" sz="1400" dirty="0">
                <a:solidFill>
                  <a:srgbClr val="00B050"/>
                </a:solidFill>
              </a:rPr>
              <a:t>He + p (from </a:t>
            </a:r>
            <a:r>
              <a:rPr lang="en-US" sz="1400" baseline="30000" dirty="0">
                <a:solidFill>
                  <a:srgbClr val="00B050"/>
                </a:solidFill>
              </a:rPr>
              <a:t>4</a:t>
            </a:r>
            <a:r>
              <a:rPr lang="en-US" sz="1400" dirty="0">
                <a:solidFill>
                  <a:srgbClr val="00B050"/>
                </a:solidFill>
              </a:rPr>
              <a:t>H decay) trigger</a:t>
            </a:r>
            <a:r>
              <a:rPr lang="en-US" sz="1400" dirty="0"/>
              <a:t> </a:t>
            </a:r>
            <a:r>
              <a:rPr lang="en-US" sz="1400" dirty="0">
                <a:solidFill>
                  <a:srgbClr val="00B050"/>
                </a:solidFill>
              </a:rPr>
              <a:t>due to isospin selection</a:t>
            </a:r>
            <a:r>
              <a:rPr lang="el-GR" sz="1400" dirty="0">
                <a:solidFill>
                  <a:srgbClr val="00B050"/>
                </a:solidFill>
              </a:rPr>
              <a:t> </a:t>
            </a:r>
            <a:r>
              <a:rPr lang="en-US" sz="1400" dirty="0">
                <a:solidFill>
                  <a:srgbClr val="00B050"/>
                </a:solidFill>
              </a:rPr>
              <a:t>rules </a:t>
            </a:r>
            <a:r>
              <a:rPr lang="en-US" sz="1400" dirty="0">
                <a:effectLst/>
              </a:rPr>
              <a:t>		</a:t>
            </a:r>
          </a:p>
        </p:txBody>
      </p:sp>
      <p:sp>
        <p:nvSpPr>
          <p:cNvPr id="4" name="TextBox 3">
            <a:extLst>
              <a:ext uri="{FF2B5EF4-FFF2-40B4-BE49-F238E27FC236}">
                <a16:creationId xmlns:a16="http://schemas.microsoft.com/office/drawing/2014/main" id="{E1E1265C-962A-CFC8-4E86-B68B294A1BF2}"/>
              </a:ext>
            </a:extLst>
          </p:cNvPr>
          <p:cNvSpPr txBox="1"/>
          <p:nvPr/>
        </p:nvSpPr>
        <p:spPr>
          <a:xfrm>
            <a:off x="4572000" y="1542760"/>
            <a:ext cx="4471480" cy="1077218"/>
          </a:xfrm>
          <a:prstGeom prst="rect">
            <a:avLst/>
          </a:prstGeom>
          <a:noFill/>
        </p:spPr>
        <p:txBody>
          <a:bodyPr wrap="none" rtlCol="0">
            <a:spAutoFit/>
          </a:bodyPr>
          <a:lstStyle/>
          <a:p>
            <a:pPr marL="285750" indent="-285750">
              <a:buFont typeface="Wingdings" pitchFamily="2" charset="2"/>
              <a:buChar char="Ø"/>
            </a:pPr>
            <a:r>
              <a:rPr lang="en-US" sz="1600" dirty="0">
                <a:effectLst/>
              </a:rPr>
              <a:t>LISE beam line  </a:t>
            </a:r>
            <a:endParaRPr lang="en-US" sz="1600" dirty="0"/>
          </a:p>
          <a:p>
            <a:r>
              <a:rPr lang="en-US" sz="1600" dirty="0">
                <a:effectLst/>
              </a:rPr>
              <a:t>        - CATS multiwire proportional chambers </a:t>
            </a:r>
          </a:p>
          <a:p>
            <a:r>
              <a:rPr lang="en-US" sz="1600" dirty="0"/>
              <a:t>        - MUGAST array covering </a:t>
            </a:r>
            <a:r>
              <a:rPr lang="en-US" sz="1600" dirty="0">
                <a:effectLst/>
              </a:rPr>
              <a:t>from 5 to 30 degrees </a:t>
            </a:r>
          </a:p>
          <a:p>
            <a:r>
              <a:rPr lang="en-US" sz="1600" dirty="0"/>
              <a:t>        - Additional MUST2 detector at 0 degree</a:t>
            </a:r>
            <a:endParaRPr lang="en-US" dirty="0"/>
          </a:p>
        </p:txBody>
      </p:sp>
    </p:spTree>
    <p:extLst>
      <p:ext uri="{BB962C8B-B14F-4D97-AF65-F5344CB8AC3E}">
        <p14:creationId xmlns:p14="http://schemas.microsoft.com/office/powerpoint/2010/main" val="2779596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AD8C-F69E-4C4D-9052-03811812974E}"/>
              </a:ext>
            </a:extLst>
          </p:cNvPr>
          <p:cNvSpPr>
            <a:spLocks noGrp="1"/>
          </p:cNvSpPr>
          <p:nvPr>
            <p:ph type="ctrTitle"/>
          </p:nvPr>
        </p:nvSpPr>
        <p:spPr>
          <a:xfrm>
            <a:off x="293077" y="407843"/>
            <a:ext cx="5748908" cy="770913"/>
          </a:xfrm>
        </p:spPr>
        <p:txBody>
          <a:bodyPr>
            <a:normAutofit fontScale="90000"/>
          </a:bodyPr>
          <a:lstStyle/>
          <a:p>
            <a:r>
              <a:rPr lang="en-US" dirty="0"/>
              <a:t>Summary and Conclusions</a:t>
            </a:r>
          </a:p>
        </p:txBody>
      </p:sp>
      <p:sp>
        <p:nvSpPr>
          <p:cNvPr id="5" name="Text Placeholder 4">
            <a:extLst>
              <a:ext uri="{FF2B5EF4-FFF2-40B4-BE49-F238E27FC236}">
                <a16:creationId xmlns:a16="http://schemas.microsoft.com/office/drawing/2014/main" id="{7BAE9129-F662-FA49-9745-A517C3DF8B0C}"/>
              </a:ext>
            </a:extLst>
          </p:cNvPr>
          <p:cNvSpPr>
            <a:spLocks noGrp="1"/>
          </p:cNvSpPr>
          <p:nvPr>
            <p:ph type="body" sz="quarter" idx="13"/>
          </p:nvPr>
        </p:nvSpPr>
        <p:spPr>
          <a:xfrm>
            <a:off x="293077" y="1470610"/>
            <a:ext cx="8581982" cy="4672006"/>
          </a:xfrm>
        </p:spPr>
        <p:txBody>
          <a:bodyPr/>
          <a:lstStyle/>
          <a:p>
            <a:pPr>
              <a:spcBef>
                <a:spcPts val="1200"/>
              </a:spcBef>
              <a:spcAft>
                <a:spcPts val="1200"/>
              </a:spcAft>
              <a:buFont typeface="Wingdings" pitchFamily="2" charset="2"/>
              <a:buChar char="Ø"/>
            </a:pPr>
            <a:r>
              <a:rPr lang="en-GB" sz="1800" dirty="0"/>
              <a:t>experimental observation of a four-neutron resonance-like structure near threshold.</a:t>
            </a:r>
          </a:p>
          <a:p>
            <a:pPr>
              <a:spcBef>
                <a:spcPts val="1200"/>
              </a:spcBef>
              <a:spcAft>
                <a:spcPts val="1200"/>
              </a:spcAft>
              <a:buFont typeface="Wingdings" pitchFamily="2" charset="2"/>
              <a:buChar char="Ø"/>
            </a:pPr>
            <a:r>
              <a:rPr lang="en-GB" sz="1800" baseline="30000" dirty="0"/>
              <a:t>8</a:t>
            </a:r>
            <a:r>
              <a:rPr lang="en-GB" sz="1800" dirty="0"/>
              <a:t>He beam and a quasi-elastic (</a:t>
            </a:r>
            <a:r>
              <a:rPr lang="en-GB" sz="1800" dirty="0" err="1"/>
              <a:t>p,pa</a:t>
            </a:r>
            <a:r>
              <a:rPr lang="en-GB" sz="1800" dirty="0"/>
              <a:t>) reaction at large momentum transfer in inverse kinematics enabled access to the </a:t>
            </a:r>
            <a:r>
              <a:rPr lang="en-GB" sz="1800" baseline="30000" dirty="0"/>
              <a:t>4</a:t>
            </a:r>
            <a:r>
              <a:rPr lang="en-GB" sz="1800" dirty="0"/>
              <a:t>n system in a recoil-less way.</a:t>
            </a:r>
          </a:p>
          <a:p>
            <a:pPr>
              <a:spcBef>
                <a:spcPts val="1200"/>
              </a:spcBef>
              <a:spcAft>
                <a:spcPts val="1200"/>
              </a:spcAft>
              <a:buFont typeface="Wingdings" pitchFamily="2" charset="2"/>
              <a:buChar char="Ø"/>
            </a:pPr>
            <a:r>
              <a:rPr lang="en-GB" sz="1800" dirty="0"/>
              <a:t>The finely tuned experimental apparatus (SAMURAI setup) and the high intensity radioactive beams provided by RIBF enabled a high-resolution measurement yielding a low-energy peak with a statistical significance well beyond the 5</a:t>
            </a:r>
            <a:r>
              <a:rPr lang="el-GR" sz="1800" dirty="0"/>
              <a:t>σ </a:t>
            </a:r>
            <a:r>
              <a:rPr lang="en-GB" sz="1800" dirty="0"/>
              <a:t>level.</a:t>
            </a:r>
          </a:p>
          <a:p>
            <a:pPr>
              <a:spcBef>
                <a:spcPts val="1200"/>
              </a:spcBef>
              <a:spcAft>
                <a:spcPts val="1200"/>
              </a:spcAft>
              <a:buFont typeface="Wingdings" pitchFamily="2" charset="2"/>
              <a:buChar char="Ø"/>
            </a:pPr>
            <a:r>
              <a:rPr lang="en-GB" sz="1800" dirty="0"/>
              <a:t>Next generation experiments approved - where four neutron system is accessed in different ways and where all four neutrons are detected in coincidence. </a:t>
            </a:r>
          </a:p>
          <a:p>
            <a:pPr>
              <a:spcBef>
                <a:spcPts val="1200"/>
              </a:spcBef>
              <a:spcAft>
                <a:spcPts val="1200"/>
              </a:spcAft>
              <a:buFont typeface="Wingdings" pitchFamily="2" charset="2"/>
              <a:buChar char="Ø"/>
            </a:pPr>
            <a:r>
              <a:rPr lang="en-GB" sz="1800" dirty="0"/>
              <a:t>elaborate nuclear theories accounting fully for the effect of the continuum and modelling the exact nuclear reaction are essential to understand the observed low-energy peak.</a:t>
            </a:r>
          </a:p>
        </p:txBody>
      </p:sp>
    </p:spTree>
    <p:extLst>
      <p:ext uri="{BB962C8B-B14F-4D97-AF65-F5344CB8AC3E}">
        <p14:creationId xmlns:p14="http://schemas.microsoft.com/office/powerpoint/2010/main" val="2353387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A967D6-9499-4C4E-BACA-3BF5EACB9D11}"/>
              </a:ext>
            </a:extLst>
          </p:cNvPr>
          <p:cNvSpPr/>
          <p:nvPr/>
        </p:nvSpPr>
        <p:spPr>
          <a:xfrm>
            <a:off x="6608956" y="174684"/>
            <a:ext cx="2393795" cy="999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BF5EDAB-9D28-F145-ACA6-40A3ACACC8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9433" y="6540"/>
            <a:ext cx="7764966" cy="6851460"/>
          </a:xfrm>
          <a:prstGeom prst="rect">
            <a:avLst/>
          </a:prstGeom>
        </p:spPr>
      </p:pic>
      <p:sp>
        <p:nvSpPr>
          <p:cNvPr id="8" name="Rectangle 7">
            <a:extLst>
              <a:ext uri="{FF2B5EF4-FFF2-40B4-BE49-F238E27FC236}">
                <a16:creationId xmlns:a16="http://schemas.microsoft.com/office/drawing/2014/main" id="{32EEE964-C1C4-8B4E-8F16-5D42725271D9}"/>
              </a:ext>
            </a:extLst>
          </p:cNvPr>
          <p:cNvSpPr/>
          <p:nvPr/>
        </p:nvSpPr>
        <p:spPr>
          <a:xfrm>
            <a:off x="988742" y="386576"/>
            <a:ext cx="6073697" cy="230459"/>
          </a:xfrm>
          <a:prstGeom prst="rect">
            <a:avLst/>
          </a:prstGeom>
          <a:noFill/>
          <a:ln w="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BFAAD6-C4D1-5C4D-8AB6-66ECD2ABB8E6}"/>
              </a:ext>
            </a:extLst>
          </p:cNvPr>
          <p:cNvSpPr/>
          <p:nvPr/>
        </p:nvSpPr>
        <p:spPr>
          <a:xfrm rot="19977807">
            <a:off x="1025400" y="3766437"/>
            <a:ext cx="7813357" cy="1569660"/>
          </a:xfrm>
          <a:prstGeom prst="rect">
            <a:avLst/>
          </a:prstGeom>
          <a:noFill/>
        </p:spPr>
        <p:txBody>
          <a:bodyPr wrap="none" lIns="91440" tIns="45720" rIns="91440" bIns="45720">
            <a:spAutoFit/>
          </a:bodyPr>
          <a:lstStyle/>
          <a:p>
            <a:pPr algn="ctr"/>
            <a:r>
              <a:rPr lang="en-GB" sz="9600" b="0" cap="none" spc="0" dirty="0">
                <a:ln w="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a:latin typeface="American Typewriter" panose="02090604020004020304" pitchFamily="18" charset="77"/>
              </a:rPr>
              <a:t>Thank you !!</a:t>
            </a:r>
          </a:p>
        </p:txBody>
      </p:sp>
    </p:spTree>
    <p:extLst>
      <p:ext uri="{BB962C8B-B14F-4D97-AF65-F5344CB8AC3E}">
        <p14:creationId xmlns:p14="http://schemas.microsoft.com/office/powerpoint/2010/main" val="4026656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A95D2-C60D-B16B-3E35-3881F9F6B72E}"/>
              </a:ext>
            </a:extLst>
          </p:cNvPr>
          <p:cNvPicPr>
            <a:picLocks noChangeAspect="1"/>
          </p:cNvPicPr>
          <p:nvPr/>
        </p:nvPicPr>
        <p:blipFill>
          <a:blip r:embed="rId3">
            <a:alphaModFix amt="25000"/>
          </a:blip>
          <a:stretch>
            <a:fillRect/>
          </a:stretch>
        </p:blipFill>
        <p:spPr>
          <a:xfrm>
            <a:off x="415209" y="3507853"/>
            <a:ext cx="4301632" cy="2496606"/>
          </a:xfrm>
          <a:prstGeom prst="rect">
            <a:avLst/>
          </a:prstGeom>
          <a:ln w="31750">
            <a:solidFill>
              <a:srgbClr val="0070C0">
                <a:alpha val="25000"/>
              </a:srgbClr>
            </a:solidFill>
          </a:ln>
        </p:spPr>
      </p:pic>
      <p:sp>
        <p:nvSpPr>
          <p:cNvPr id="22" name="Title 3">
            <a:extLst>
              <a:ext uri="{FF2B5EF4-FFF2-40B4-BE49-F238E27FC236}">
                <a16:creationId xmlns:a16="http://schemas.microsoft.com/office/drawing/2014/main" id="{4404E5A6-D72E-03DD-8D4B-A1E601A57ABD}"/>
              </a:ext>
            </a:extLst>
          </p:cNvPr>
          <p:cNvSpPr txBox="1">
            <a:spLocks/>
          </p:cNvSpPr>
          <p:nvPr/>
        </p:nvSpPr>
        <p:spPr>
          <a:xfrm>
            <a:off x="293077" y="356006"/>
            <a:ext cx="4988928" cy="770913"/>
          </a:xfrm>
          <a:prstGeom prst="rect">
            <a:avLst/>
          </a:prstGeom>
        </p:spPr>
        <p:txBody>
          <a:bodyPr vert="horz" lIns="81666" tIns="40833" rIns="81666" bIns="40833" rtlCol="0" anchor="ctr">
            <a:normAutofit fontScale="47500" lnSpcReduction="20000"/>
          </a:bodyPr>
          <a:lstStyle>
            <a:lvl1pPr algn="l" defTabSz="408334" rtl="0" eaLnBrk="1" latinLnBrk="0" hangingPunct="1">
              <a:spcBef>
                <a:spcPct val="0"/>
              </a:spcBef>
              <a:buNone/>
              <a:defRPr sz="4900" b="1" kern="1200">
                <a:solidFill>
                  <a:schemeClr val="tx1"/>
                </a:solidFill>
                <a:latin typeface="Cambria"/>
                <a:ea typeface="+mj-ea"/>
                <a:cs typeface="Cambria"/>
              </a:defRPr>
            </a:lvl1pPr>
          </a:lstStyle>
          <a:p>
            <a:r>
              <a:rPr lang="en-GB" sz="5400" dirty="0">
                <a:effectLst/>
                <a:latin typeface="+mj-lt"/>
              </a:rPr>
              <a:t>Observation of a correlated free four-neutron system</a:t>
            </a:r>
            <a:endParaRPr lang="en-US" dirty="0"/>
          </a:p>
        </p:txBody>
      </p:sp>
      <p:sp>
        <p:nvSpPr>
          <p:cNvPr id="9" name="TextBox 8">
            <a:extLst>
              <a:ext uri="{FF2B5EF4-FFF2-40B4-BE49-F238E27FC236}">
                <a16:creationId xmlns:a16="http://schemas.microsoft.com/office/drawing/2014/main" id="{B36BB2B5-7A63-9060-62C5-D84C24F20737}"/>
              </a:ext>
            </a:extLst>
          </p:cNvPr>
          <p:cNvSpPr txBox="1"/>
          <p:nvPr/>
        </p:nvSpPr>
        <p:spPr>
          <a:xfrm>
            <a:off x="124352" y="1126919"/>
            <a:ext cx="4658061" cy="369332"/>
          </a:xfrm>
          <a:prstGeom prst="rect">
            <a:avLst/>
          </a:prstGeom>
          <a:noFill/>
        </p:spPr>
        <p:txBody>
          <a:bodyPr wrap="square">
            <a:spAutoFit/>
          </a:bodyPr>
          <a:lstStyle/>
          <a:p>
            <a:pPr algn="ctr"/>
            <a:r>
              <a:rPr lang="en-GB" sz="1800" dirty="0" err="1">
                <a:solidFill>
                  <a:srgbClr val="0070C0"/>
                </a:solidFill>
              </a:rPr>
              <a:t>Duer</a:t>
            </a:r>
            <a:r>
              <a:rPr lang="en-GB" sz="1800" dirty="0">
                <a:solidFill>
                  <a:srgbClr val="0070C0"/>
                </a:solidFill>
              </a:rPr>
              <a:t>, M., </a:t>
            </a:r>
            <a:r>
              <a:rPr lang="en-GB" sz="1800" i="1" dirty="0">
                <a:solidFill>
                  <a:srgbClr val="0070C0"/>
                </a:solidFill>
              </a:rPr>
              <a:t>et al.</a:t>
            </a:r>
            <a:r>
              <a:rPr lang="en-GB" sz="1800" dirty="0">
                <a:solidFill>
                  <a:srgbClr val="0070C0"/>
                </a:solidFill>
              </a:rPr>
              <a:t>  </a:t>
            </a:r>
            <a:r>
              <a:rPr lang="en-GB" sz="1800" i="1" dirty="0">
                <a:solidFill>
                  <a:srgbClr val="0070C0"/>
                </a:solidFill>
              </a:rPr>
              <a:t>Nature</a:t>
            </a:r>
            <a:r>
              <a:rPr lang="en-GB" sz="1800" dirty="0">
                <a:solidFill>
                  <a:srgbClr val="0070C0"/>
                </a:solidFill>
              </a:rPr>
              <a:t> </a:t>
            </a:r>
            <a:r>
              <a:rPr lang="en-GB" sz="1800" b="1" dirty="0">
                <a:solidFill>
                  <a:srgbClr val="0070C0"/>
                </a:solidFill>
              </a:rPr>
              <a:t>606</a:t>
            </a:r>
            <a:r>
              <a:rPr lang="en-GB" sz="1800" dirty="0">
                <a:solidFill>
                  <a:srgbClr val="0070C0"/>
                </a:solidFill>
              </a:rPr>
              <a:t>, 678–682 (2022)</a:t>
            </a:r>
          </a:p>
        </p:txBody>
      </p:sp>
      <p:sp>
        <p:nvSpPr>
          <p:cNvPr id="2" name="TextBox 1">
            <a:extLst>
              <a:ext uri="{FF2B5EF4-FFF2-40B4-BE49-F238E27FC236}">
                <a16:creationId xmlns:a16="http://schemas.microsoft.com/office/drawing/2014/main" id="{795E4C82-C0F1-5451-0F07-71B866D5F103}"/>
              </a:ext>
            </a:extLst>
          </p:cNvPr>
          <p:cNvSpPr txBox="1"/>
          <p:nvPr/>
        </p:nvSpPr>
        <p:spPr>
          <a:xfrm>
            <a:off x="1317810" y="2251188"/>
            <a:ext cx="6750423" cy="2308324"/>
          </a:xfrm>
          <a:custGeom>
            <a:avLst/>
            <a:gdLst>
              <a:gd name="connsiteX0" fmla="*/ 0 w 6750423"/>
              <a:gd name="connsiteY0" fmla="*/ 0 h 2308324"/>
              <a:gd name="connsiteX1" fmla="*/ 427527 w 6750423"/>
              <a:gd name="connsiteY1" fmla="*/ 0 h 2308324"/>
              <a:gd name="connsiteX2" fmla="*/ 990062 w 6750423"/>
              <a:gd name="connsiteY2" fmla="*/ 0 h 2308324"/>
              <a:gd name="connsiteX3" fmla="*/ 1687606 w 6750423"/>
              <a:gd name="connsiteY3" fmla="*/ 0 h 2308324"/>
              <a:gd name="connsiteX4" fmla="*/ 2115133 w 6750423"/>
              <a:gd name="connsiteY4" fmla="*/ 0 h 2308324"/>
              <a:gd name="connsiteX5" fmla="*/ 2745172 w 6750423"/>
              <a:gd name="connsiteY5" fmla="*/ 0 h 2308324"/>
              <a:gd name="connsiteX6" fmla="*/ 3172699 w 6750423"/>
              <a:gd name="connsiteY6" fmla="*/ 0 h 2308324"/>
              <a:gd name="connsiteX7" fmla="*/ 3735234 w 6750423"/>
              <a:gd name="connsiteY7" fmla="*/ 0 h 2308324"/>
              <a:gd name="connsiteX8" fmla="*/ 4365274 w 6750423"/>
              <a:gd name="connsiteY8" fmla="*/ 0 h 2308324"/>
              <a:gd name="connsiteX9" fmla="*/ 4725296 w 6750423"/>
              <a:gd name="connsiteY9" fmla="*/ 0 h 2308324"/>
              <a:gd name="connsiteX10" fmla="*/ 5085319 w 6750423"/>
              <a:gd name="connsiteY10" fmla="*/ 0 h 2308324"/>
              <a:gd name="connsiteX11" fmla="*/ 5782862 w 6750423"/>
              <a:gd name="connsiteY11" fmla="*/ 0 h 2308324"/>
              <a:gd name="connsiteX12" fmla="*/ 6750423 w 6750423"/>
              <a:gd name="connsiteY12" fmla="*/ 0 h 2308324"/>
              <a:gd name="connsiteX13" fmla="*/ 6750423 w 6750423"/>
              <a:gd name="connsiteY13" fmla="*/ 507831 h 2308324"/>
              <a:gd name="connsiteX14" fmla="*/ 6750423 w 6750423"/>
              <a:gd name="connsiteY14" fmla="*/ 1061829 h 2308324"/>
              <a:gd name="connsiteX15" fmla="*/ 6750423 w 6750423"/>
              <a:gd name="connsiteY15" fmla="*/ 1661993 h 2308324"/>
              <a:gd name="connsiteX16" fmla="*/ 6750423 w 6750423"/>
              <a:gd name="connsiteY16" fmla="*/ 2308324 h 2308324"/>
              <a:gd name="connsiteX17" fmla="*/ 6187888 w 6750423"/>
              <a:gd name="connsiteY17" fmla="*/ 2308324 h 2308324"/>
              <a:gd name="connsiteX18" fmla="*/ 5490344 w 6750423"/>
              <a:gd name="connsiteY18" fmla="*/ 2308324 h 2308324"/>
              <a:gd name="connsiteX19" fmla="*/ 4792800 w 6750423"/>
              <a:gd name="connsiteY19" fmla="*/ 2308324 h 2308324"/>
              <a:gd name="connsiteX20" fmla="*/ 4162761 w 6750423"/>
              <a:gd name="connsiteY20" fmla="*/ 2308324 h 2308324"/>
              <a:gd name="connsiteX21" fmla="*/ 3532721 w 6750423"/>
              <a:gd name="connsiteY21" fmla="*/ 2308324 h 2308324"/>
              <a:gd name="connsiteX22" fmla="*/ 2902682 w 6750423"/>
              <a:gd name="connsiteY22" fmla="*/ 2308324 h 2308324"/>
              <a:gd name="connsiteX23" fmla="*/ 2475155 w 6750423"/>
              <a:gd name="connsiteY23" fmla="*/ 2308324 h 2308324"/>
              <a:gd name="connsiteX24" fmla="*/ 1777611 w 6750423"/>
              <a:gd name="connsiteY24" fmla="*/ 2308324 h 2308324"/>
              <a:gd name="connsiteX25" fmla="*/ 1215076 w 6750423"/>
              <a:gd name="connsiteY25" fmla="*/ 2308324 h 2308324"/>
              <a:gd name="connsiteX26" fmla="*/ 855054 w 6750423"/>
              <a:gd name="connsiteY26" fmla="*/ 2308324 h 2308324"/>
              <a:gd name="connsiteX27" fmla="*/ 0 w 6750423"/>
              <a:gd name="connsiteY27" fmla="*/ 2308324 h 2308324"/>
              <a:gd name="connsiteX28" fmla="*/ 0 w 6750423"/>
              <a:gd name="connsiteY28" fmla="*/ 1754326 h 2308324"/>
              <a:gd name="connsiteX29" fmla="*/ 0 w 6750423"/>
              <a:gd name="connsiteY29" fmla="*/ 1177245 h 2308324"/>
              <a:gd name="connsiteX30" fmla="*/ 0 w 6750423"/>
              <a:gd name="connsiteY30" fmla="*/ 553998 h 2308324"/>
              <a:gd name="connsiteX31" fmla="*/ 0 w 6750423"/>
              <a:gd name="connsiteY31"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50423" h="2308324" fill="none" extrusionOk="0">
                <a:moveTo>
                  <a:pt x="0" y="0"/>
                </a:moveTo>
                <a:cubicBezTo>
                  <a:pt x="174868" y="-339"/>
                  <a:pt x="285124" y="12340"/>
                  <a:pt x="427527" y="0"/>
                </a:cubicBezTo>
                <a:cubicBezTo>
                  <a:pt x="569930" y="-12340"/>
                  <a:pt x="821792" y="36926"/>
                  <a:pt x="990062" y="0"/>
                </a:cubicBezTo>
                <a:cubicBezTo>
                  <a:pt x="1158333" y="-36926"/>
                  <a:pt x="1436372" y="82079"/>
                  <a:pt x="1687606" y="0"/>
                </a:cubicBezTo>
                <a:cubicBezTo>
                  <a:pt x="1938840" y="-82079"/>
                  <a:pt x="2013755" y="26542"/>
                  <a:pt x="2115133" y="0"/>
                </a:cubicBezTo>
                <a:cubicBezTo>
                  <a:pt x="2216511" y="-26542"/>
                  <a:pt x="2475490" y="60245"/>
                  <a:pt x="2745172" y="0"/>
                </a:cubicBezTo>
                <a:cubicBezTo>
                  <a:pt x="3014854" y="-60245"/>
                  <a:pt x="3075860" y="12405"/>
                  <a:pt x="3172699" y="0"/>
                </a:cubicBezTo>
                <a:cubicBezTo>
                  <a:pt x="3269538" y="-12405"/>
                  <a:pt x="3533740" y="63162"/>
                  <a:pt x="3735234" y="0"/>
                </a:cubicBezTo>
                <a:cubicBezTo>
                  <a:pt x="3936729" y="-63162"/>
                  <a:pt x="4183358" y="44931"/>
                  <a:pt x="4365274" y="0"/>
                </a:cubicBezTo>
                <a:cubicBezTo>
                  <a:pt x="4547190" y="-44931"/>
                  <a:pt x="4555720" y="33366"/>
                  <a:pt x="4725296" y="0"/>
                </a:cubicBezTo>
                <a:cubicBezTo>
                  <a:pt x="4894872" y="-33366"/>
                  <a:pt x="4980420" y="14304"/>
                  <a:pt x="5085319" y="0"/>
                </a:cubicBezTo>
                <a:cubicBezTo>
                  <a:pt x="5190218" y="-14304"/>
                  <a:pt x="5467595" y="16025"/>
                  <a:pt x="5782862" y="0"/>
                </a:cubicBezTo>
                <a:cubicBezTo>
                  <a:pt x="6098129" y="-16025"/>
                  <a:pt x="6470440" y="19062"/>
                  <a:pt x="6750423" y="0"/>
                </a:cubicBezTo>
                <a:cubicBezTo>
                  <a:pt x="6785420" y="125639"/>
                  <a:pt x="6689521" y="352350"/>
                  <a:pt x="6750423" y="507831"/>
                </a:cubicBezTo>
                <a:cubicBezTo>
                  <a:pt x="6811325" y="663312"/>
                  <a:pt x="6702309" y="918539"/>
                  <a:pt x="6750423" y="1061829"/>
                </a:cubicBezTo>
                <a:cubicBezTo>
                  <a:pt x="6798537" y="1205119"/>
                  <a:pt x="6693762" y="1466346"/>
                  <a:pt x="6750423" y="1661993"/>
                </a:cubicBezTo>
                <a:cubicBezTo>
                  <a:pt x="6807084" y="1857640"/>
                  <a:pt x="6696424" y="1986918"/>
                  <a:pt x="6750423" y="2308324"/>
                </a:cubicBezTo>
                <a:cubicBezTo>
                  <a:pt x="6528565" y="2366779"/>
                  <a:pt x="6332643" y="2251172"/>
                  <a:pt x="6187888" y="2308324"/>
                </a:cubicBezTo>
                <a:cubicBezTo>
                  <a:pt x="6043134" y="2365476"/>
                  <a:pt x="5838832" y="2270672"/>
                  <a:pt x="5490344" y="2308324"/>
                </a:cubicBezTo>
                <a:cubicBezTo>
                  <a:pt x="5141856" y="2345976"/>
                  <a:pt x="5113788" y="2272178"/>
                  <a:pt x="4792800" y="2308324"/>
                </a:cubicBezTo>
                <a:cubicBezTo>
                  <a:pt x="4471812" y="2344470"/>
                  <a:pt x="4312296" y="2267079"/>
                  <a:pt x="4162761" y="2308324"/>
                </a:cubicBezTo>
                <a:cubicBezTo>
                  <a:pt x="4013226" y="2349569"/>
                  <a:pt x="3675669" y="2266537"/>
                  <a:pt x="3532721" y="2308324"/>
                </a:cubicBezTo>
                <a:cubicBezTo>
                  <a:pt x="3389773" y="2350111"/>
                  <a:pt x="3157176" y="2249233"/>
                  <a:pt x="2902682" y="2308324"/>
                </a:cubicBezTo>
                <a:cubicBezTo>
                  <a:pt x="2648188" y="2367415"/>
                  <a:pt x="2660931" y="2304385"/>
                  <a:pt x="2475155" y="2308324"/>
                </a:cubicBezTo>
                <a:cubicBezTo>
                  <a:pt x="2289379" y="2312263"/>
                  <a:pt x="2125744" y="2236075"/>
                  <a:pt x="1777611" y="2308324"/>
                </a:cubicBezTo>
                <a:cubicBezTo>
                  <a:pt x="1429478" y="2380573"/>
                  <a:pt x="1373531" y="2262279"/>
                  <a:pt x="1215076" y="2308324"/>
                </a:cubicBezTo>
                <a:cubicBezTo>
                  <a:pt x="1056621" y="2354369"/>
                  <a:pt x="1026599" y="2286527"/>
                  <a:pt x="855054" y="2308324"/>
                </a:cubicBezTo>
                <a:cubicBezTo>
                  <a:pt x="683509" y="2330121"/>
                  <a:pt x="226655" y="2212962"/>
                  <a:pt x="0" y="2308324"/>
                </a:cubicBezTo>
                <a:cubicBezTo>
                  <a:pt x="-335" y="2041044"/>
                  <a:pt x="31704" y="1982854"/>
                  <a:pt x="0" y="1754326"/>
                </a:cubicBezTo>
                <a:cubicBezTo>
                  <a:pt x="-31704" y="1525798"/>
                  <a:pt x="31064" y="1386269"/>
                  <a:pt x="0" y="1177245"/>
                </a:cubicBezTo>
                <a:cubicBezTo>
                  <a:pt x="-31064" y="968221"/>
                  <a:pt x="51195" y="683453"/>
                  <a:pt x="0" y="553998"/>
                </a:cubicBezTo>
                <a:cubicBezTo>
                  <a:pt x="-51195" y="424543"/>
                  <a:pt x="15067" y="232845"/>
                  <a:pt x="0" y="0"/>
                </a:cubicBezTo>
                <a:close/>
              </a:path>
              <a:path w="6750423" h="2308324" stroke="0" extrusionOk="0">
                <a:moveTo>
                  <a:pt x="0" y="0"/>
                </a:moveTo>
                <a:cubicBezTo>
                  <a:pt x="212621" y="-45826"/>
                  <a:pt x="276788" y="2901"/>
                  <a:pt x="495031" y="0"/>
                </a:cubicBezTo>
                <a:cubicBezTo>
                  <a:pt x="713274" y="-2901"/>
                  <a:pt x="724469" y="31398"/>
                  <a:pt x="855054" y="0"/>
                </a:cubicBezTo>
                <a:cubicBezTo>
                  <a:pt x="985639" y="-31398"/>
                  <a:pt x="1363061" y="46542"/>
                  <a:pt x="1552597" y="0"/>
                </a:cubicBezTo>
                <a:cubicBezTo>
                  <a:pt x="1742133" y="-46542"/>
                  <a:pt x="1834043" y="56547"/>
                  <a:pt x="2047628" y="0"/>
                </a:cubicBezTo>
                <a:cubicBezTo>
                  <a:pt x="2261213" y="-56547"/>
                  <a:pt x="2367330" y="38833"/>
                  <a:pt x="2542659" y="0"/>
                </a:cubicBezTo>
                <a:cubicBezTo>
                  <a:pt x="2717988" y="-38833"/>
                  <a:pt x="2962611" y="46728"/>
                  <a:pt x="3240203" y="0"/>
                </a:cubicBezTo>
                <a:cubicBezTo>
                  <a:pt x="3517795" y="-46728"/>
                  <a:pt x="3566079" y="5904"/>
                  <a:pt x="3667730" y="0"/>
                </a:cubicBezTo>
                <a:cubicBezTo>
                  <a:pt x="3769381" y="-5904"/>
                  <a:pt x="4117746" y="29381"/>
                  <a:pt x="4365274" y="0"/>
                </a:cubicBezTo>
                <a:cubicBezTo>
                  <a:pt x="4612802" y="-29381"/>
                  <a:pt x="4826715" y="77964"/>
                  <a:pt x="5062817" y="0"/>
                </a:cubicBezTo>
                <a:cubicBezTo>
                  <a:pt x="5298919" y="-77964"/>
                  <a:pt x="5393370" y="8523"/>
                  <a:pt x="5625353" y="0"/>
                </a:cubicBezTo>
                <a:cubicBezTo>
                  <a:pt x="5857336" y="-8523"/>
                  <a:pt x="6350793" y="60591"/>
                  <a:pt x="6750423" y="0"/>
                </a:cubicBezTo>
                <a:cubicBezTo>
                  <a:pt x="6751354" y="178998"/>
                  <a:pt x="6739164" y="314340"/>
                  <a:pt x="6750423" y="553998"/>
                </a:cubicBezTo>
                <a:cubicBezTo>
                  <a:pt x="6761682" y="793656"/>
                  <a:pt x="6708031" y="814211"/>
                  <a:pt x="6750423" y="1061829"/>
                </a:cubicBezTo>
                <a:cubicBezTo>
                  <a:pt x="6792815" y="1309447"/>
                  <a:pt x="6692446" y="1515397"/>
                  <a:pt x="6750423" y="1638910"/>
                </a:cubicBezTo>
                <a:cubicBezTo>
                  <a:pt x="6808400" y="1762423"/>
                  <a:pt x="6688806" y="1975386"/>
                  <a:pt x="6750423" y="2308324"/>
                </a:cubicBezTo>
                <a:cubicBezTo>
                  <a:pt x="6610339" y="2333965"/>
                  <a:pt x="6458967" y="2245861"/>
                  <a:pt x="6187888" y="2308324"/>
                </a:cubicBezTo>
                <a:cubicBezTo>
                  <a:pt x="5916810" y="2370787"/>
                  <a:pt x="5811054" y="2230531"/>
                  <a:pt x="5490344" y="2308324"/>
                </a:cubicBezTo>
                <a:cubicBezTo>
                  <a:pt x="5169634" y="2386117"/>
                  <a:pt x="5141483" y="2270676"/>
                  <a:pt x="4927809" y="2308324"/>
                </a:cubicBezTo>
                <a:cubicBezTo>
                  <a:pt x="4714135" y="2345972"/>
                  <a:pt x="4712739" y="2278342"/>
                  <a:pt x="4567786" y="2308324"/>
                </a:cubicBezTo>
                <a:cubicBezTo>
                  <a:pt x="4422833" y="2338306"/>
                  <a:pt x="4294089" y="2293737"/>
                  <a:pt x="4140259" y="2308324"/>
                </a:cubicBezTo>
                <a:cubicBezTo>
                  <a:pt x="3986429" y="2322911"/>
                  <a:pt x="3652045" y="2246380"/>
                  <a:pt x="3442716" y="2308324"/>
                </a:cubicBezTo>
                <a:cubicBezTo>
                  <a:pt x="3233387" y="2370268"/>
                  <a:pt x="3005287" y="2274086"/>
                  <a:pt x="2880180" y="2308324"/>
                </a:cubicBezTo>
                <a:cubicBezTo>
                  <a:pt x="2755073" y="2342562"/>
                  <a:pt x="2624942" y="2292945"/>
                  <a:pt x="2452654" y="2308324"/>
                </a:cubicBezTo>
                <a:cubicBezTo>
                  <a:pt x="2280366" y="2323703"/>
                  <a:pt x="2087445" y="2244536"/>
                  <a:pt x="1890118" y="2308324"/>
                </a:cubicBezTo>
                <a:cubicBezTo>
                  <a:pt x="1692791" y="2372112"/>
                  <a:pt x="1643886" y="2268450"/>
                  <a:pt x="1530096" y="2308324"/>
                </a:cubicBezTo>
                <a:cubicBezTo>
                  <a:pt x="1416306" y="2348198"/>
                  <a:pt x="1294387" y="2271884"/>
                  <a:pt x="1170073" y="2308324"/>
                </a:cubicBezTo>
                <a:cubicBezTo>
                  <a:pt x="1045759" y="2344764"/>
                  <a:pt x="763595" y="2288762"/>
                  <a:pt x="607538" y="2308324"/>
                </a:cubicBezTo>
                <a:cubicBezTo>
                  <a:pt x="451481" y="2327886"/>
                  <a:pt x="248595" y="2247847"/>
                  <a:pt x="0" y="2308324"/>
                </a:cubicBezTo>
                <a:cubicBezTo>
                  <a:pt x="-13961" y="2188104"/>
                  <a:pt x="11300" y="1914717"/>
                  <a:pt x="0" y="1708160"/>
                </a:cubicBezTo>
                <a:cubicBezTo>
                  <a:pt x="-11300" y="1501603"/>
                  <a:pt x="9628" y="1420771"/>
                  <a:pt x="0" y="1154162"/>
                </a:cubicBezTo>
                <a:cubicBezTo>
                  <a:pt x="-9628" y="887553"/>
                  <a:pt x="14995" y="790975"/>
                  <a:pt x="0" y="646331"/>
                </a:cubicBezTo>
                <a:cubicBezTo>
                  <a:pt x="-14995" y="501687"/>
                  <a:pt x="61011" y="304155"/>
                  <a:pt x="0" y="0"/>
                </a:cubicBezTo>
                <a:close/>
              </a:path>
            </a:pathLst>
          </a:custGeom>
          <a:solidFill>
            <a:schemeClr val="accent2">
              <a:lumMod val="40000"/>
              <a:lumOff val="60000"/>
            </a:schemeClr>
          </a:solidFill>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endParaRPr lang="en-GB" sz="1800" b="0" i="0" dirty="0">
              <a:solidFill>
                <a:srgbClr val="222222"/>
              </a:solidFill>
              <a:effectLst/>
              <a:latin typeface="Arial" panose="020B0604020202020204" pitchFamily="34" charset="0"/>
            </a:endParaRPr>
          </a:p>
          <a:p>
            <a:r>
              <a:rPr lang="en-GB" sz="1800" b="0" i="0" dirty="0">
                <a:solidFill>
                  <a:srgbClr val="222222"/>
                </a:solidFill>
                <a:effectLst/>
                <a:latin typeface="Arial" panose="020B0604020202020204" pitchFamily="34" charset="0"/>
              </a:rPr>
              <a:t>Thanks for the summary; it is quite a tricky one for a lay person to grasp…..</a:t>
            </a:r>
          </a:p>
          <a:p>
            <a:endParaRPr lang="en-GB" sz="1800" b="0" i="0" dirty="0">
              <a:solidFill>
                <a:srgbClr val="222222"/>
              </a:solidFill>
              <a:effectLst/>
              <a:latin typeface="Arial" panose="020B0604020202020204" pitchFamily="34" charset="0"/>
            </a:endParaRPr>
          </a:p>
          <a:p>
            <a:r>
              <a:rPr lang="en-GB" sz="1800" b="0" i="0" dirty="0">
                <a:solidFill>
                  <a:srgbClr val="222222"/>
                </a:solidFill>
                <a:effectLst/>
                <a:latin typeface="Arial" panose="020B0604020202020204" pitchFamily="34" charset="0"/>
              </a:rPr>
              <a:t>….. what they might be able to tell us </a:t>
            </a:r>
            <a:r>
              <a:rPr lang="en-GB" sz="1800" b="1" i="0" dirty="0">
                <a:solidFill>
                  <a:srgbClr val="222222"/>
                </a:solidFill>
                <a:effectLst/>
                <a:latin typeface="Arial" panose="020B0604020202020204" pitchFamily="34" charset="0"/>
              </a:rPr>
              <a:t>about the 'Big Bang', so can your findings contribute to that conversation for example?</a:t>
            </a:r>
          </a:p>
          <a:p>
            <a:endParaRPr lang="en-US" sz="1800" b="1" dirty="0"/>
          </a:p>
        </p:txBody>
      </p:sp>
      <p:sp>
        <p:nvSpPr>
          <p:cNvPr id="6" name="TextBox 5">
            <a:extLst>
              <a:ext uri="{FF2B5EF4-FFF2-40B4-BE49-F238E27FC236}">
                <a16:creationId xmlns:a16="http://schemas.microsoft.com/office/drawing/2014/main" id="{B2AE798F-7A2A-5389-67B1-DD31C2532075}"/>
              </a:ext>
            </a:extLst>
          </p:cNvPr>
          <p:cNvSpPr txBox="1"/>
          <p:nvPr/>
        </p:nvSpPr>
        <p:spPr>
          <a:xfrm>
            <a:off x="1317810" y="1783543"/>
            <a:ext cx="5577840" cy="369332"/>
          </a:xfrm>
          <a:custGeom>
            <a:avLst/>
            <a:gdLst>
              <a:gd name="connsiteX0" fmla="*/ 0 w 5577840"/>
              <a:gd name="connsiteY0" fmla="*/ 0 h 369332"/>
              <a:gd name="connsiteX1" fmla="*/ 557784 w 5577840"/>
              <a:gd name="connsiteY1" fmla="*/ 0 h 369332"/>
              <a:gd name="connsiteX2" fmla="*/ 1115568 w 5577840"/>
              <a:gd name="connsiteY2" fmla="*/ 0 h 369332"/>
              <a:gd name="connsiteX3" fmla="*/ 1673352 w 5577840"/>
              <a:gd name="connsiteY3" fmla="*/ 0 h 369332"/>
              <a:gd name="connsiteX4" fmla="*/ 2342693 w 5577840"/>
              <a:gd name="connsiteY4" fmla="*/ 0 h 369332"/>
              <a:gd name="connsiteX5" fmla="*/ 2956255 w 5577840"/>
              <a:gd name="connsiteY5" fmla="*/ 0 h 369332"/>
              <a:gd name="connsiteX6" fmla="*/ 3346704 w 5577840"/>
              <a:gd name="connsiteY6" fmla="*/ 0 h 369332"/>
              <a:gd name="connsiteX7" fmla="*/ 3848710 w 5577840"/>
              <a:gd name="connsiteY7" fmla="*/ 0 h 369332"/>
              <a:gd name="connsiteX8" fmla="*/ 4518050 w 5577840"/>
              <a:gd name="connsiteY8" fmla="*/ 0 h 369332"/>
              <a:gd name="connsiteX9" fmla="*/ 5075834 w 5577840"/>
              <a:gd name="connsiteY9" fmla="*/ 0 h 369332"/>
              <a:gd name="connsiteX10" fmla="*/ 5577840 w 5577840"/>
              <a:gd name="connsiteY10" fmla="*/ 0 h 369332"/>
              <a:gd name="connsiteX11" fmla="*/ 5577840 w 5577840"/>
              <a:gd name="connsiteY11" fmla="*/ 369332 h 369332"/>
              <a:gd name="connsiteX12" fmla="*/ 5131613 w 5577840"/>
              <a:gd name="connsiteY12" fmla="*/ 369332 h 369332"/>
              <a:gd name="connsiteX13" fmla="*/ 4462272 w 5577840"/>
              <a:gd name="connsiteY13" fmla="*/ 369332 h 369332"/>
              <a:gd name="connsiteX14" fmla="*/ 4016045 w 5577840"/>
              <a:gd name="connsiteY14" fmla="*/ 369332 h 369332"/>
              <a:gd name="connsiteX15" fmla="*/ 3625596 w 5577840"/>
              <a:gd name="connsiteY15" fmla="*/ 369332 h 369332"/>
              <a:gd name="connsiteX16" fmla="*/ 3235147 w 5577840"/>
              <a:gd name="connsiteY16" fmla="*/ 369332 h 369332"/>
              <a:gd name="connsiteX17" fmla="*/ 2621585 w 5577840"/>
              <a:gd name="connsiteY17" fmla="*/ 369332 h 369332"/>
              <a:gd name="connsiteX18" fmla="*/ 2231136 w 5577840"/>
              <a:gd name="connsiteY18" fmla="*/ 369332 h 369332"/>
              <a:gd name="connsiteX19" fmla="*/ 1673352 w 5577840"/>
              <a:gd name="connsiteY19" fmla="*/ 369332 h 369332"/>
              <a:gd name="connsiteX20" fmla="*/ 1227125 w 5577840"/>
              <a:gd name="connsiteY20" fmla="*/ 369332 h 369332"/>
              <a:gd name="connsiteX21" fmla="*/ 669341 w 5577840"/>
              <a:gd name="connsiteY21" fmla="*/ 369332 h 369332"/>
              <a:gd name="connsiteX22" fmla="*/ 0 w 5577840"/>
              <a:gd name="connsiteY22" fmla="*/ 369332 h 369332"/>
              <a:gd name="connsiteX23" fmla="*/ 0 w 5577840"/>
              <a:gd name="connsiteY23"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77840" h="369332" fill="none" extrusionOk="0">
                <a:moveTo>
                  <a:pt x="0" y="0"/>
                </a:moveTo>
                <a:cubicBezTo>
                  <a:pt x="239501" y="-30643"/>
                  <a:pt x="339476" y="58882"/>
                  <a:pt x="557784" y="0"/>
                </a:cubicBezTo>
                <a:cubicBezTo>
                  <a:pt x="776092" y="-58882"/>
                  <a:pt x="948380" y="46236"/>
                  <a:pt x="1115568" y="0"/>
                </a:cubicBezTo>
                <a:cubicBezTo>
                  <a:pt x="1282756" y="-46236"/>
                  <a:pt x="1414322" y="29972"/>
                  <a:pt x="1673352" y="0"/>
                </a:cubicBezTo>
                <a:cubicBezTo>
                  <a:pt x="1932382" y="-29972"/>
                  <a:pt x="2049989" y="25588"/>
                  <a:pt x="2342693" y="0"/>
                </a:cubicBezTo>
                <a:cubicBezTo>
                  <a:pt x="2635397" y="-25588"/>
                  <a:pt x="2798791" y="49656"/>
                  <a:pt x="2956255" y="0"/>
                </a:cubicBezTo>
                <a:cubicBezTo>
                  <a:pt x="3113719" y="-49656"/>
                  <a:pt x="3184888" y="42122"/>
                  <a:pt x="3346704" y="0"/>
                </a:cubicBezTo>
                <a:cubicBezTo>
                  <a:pt x="3508520" y="-42122"/>
                  <a:pt x="3631707" y="4129"/>
                  <a:pt x="3848710" y="0"/>
                </a:cubicBezTo>
                <a:cubicBezTo>
                  <a:pt x="4065713" y="-4129"/>
                  <a:pt x="4374830" y="77053"/>
                  <a:pt x="4518050" y="0"/>
                </a:cubicBezTo>
                <a:cubicBezTo>
                  <a:pt x="4661270" y="-77053"/>
                  <a:pt x="4826359" y="32711"/>
                  <a:pt x="5075834" y="0"/>
                </a:cubicBezTo>
                <a:cubicBezTo>
                  <a:pt x="5325309" y="-32711"/>
                  <a:pt x="5403499" y="27835"/>
                  <a:pt x="5577840" y="0"/>
                </a:cubicBezTo>
                <a:cubicBezTo>
                  <a:pt x="5613110" y="134582"/>
                  <a:pt x="5555107" y="215129"/>
                  <a:pt x="5577840" y="369332"/>
                </a:cubicBezTo>
                <a:cubicBezTo>
                  <a:pt x="5480584" y="370940"/>
                  <a:pt x="5238925" y="321770"/>
                  <a:pt x="5131613" y="369332"/>
                </a:cubicBezTo>
                <a:cubicBezTo>
                  <a:pt x="5024301" y="416894"/>
                  <a:pt x="4753744" y="350387"/>
                  <a:pt x="4462272" y="369332"/>
                </a:cubicBezTo>
                <a:cubicBezTo>
                  <a:pt x="4170800" y="388277"/>
                  <a:pt x="4129700" y="316842"/>
                  <a:pt x="4016045" y="369332"/>
                </a:cubicBezTo>
                <a:cubicBezTo>
                  <a:pt x="3902390" y="421822"/>
                  <a:pt x="3802976" y="324293"/>
                  <a:pt x="3625596" y="369332"/>
                </a:cubicBezTo>
                <a:cubicBezTo>
                  <a:pt x="3448216" y="414371"/>
                  <a:pt x="3389037" y="364020"/>
                  <a:pt x="3235147" y="369332"/>
                </a:cubicBezTo>
                <a:cubicBezTo>
                  <a:pt x="3081257" y="374644"/>
                  <a:pt x="2819341" y="342182"/>
                  <a:pt x="2621585" y="369332"/>
                </a:cubicBezTo>
                <a:cubicBezTo>
                  <a:pt x="2423829" y="396482"/>
                  <a:pt x="2409526" y="349864"/>
                  <a:pt x="2231136" y="369332"/>
                </a:cubicBezTo>
                <a:cubicBezTo>
                  <a:pt x="2052746" y="388800"/>
                  <a:pt x="1842376" y="310616"/>
                  <a:pt x="1673352" y="369332"/>
                </a:cubicBezTo>
                <a:cubicBezTo>
                  <a:pt x="1504328" y="428048"/>
                  <a:pt x="1443373" y="362108"/>
                  <a:pt x="1227125" y="369332"/>
                </a:cubicBezTo>
                <a:cubicBezTo>
                  <a:pt x="1010877" y="376556"/>
                  <a:pt x="897683" y="315184"/>
                  <a:pt x="669341" y="369332"/>
                </a:cubicBezTo>
                <a:cubicBezTo>
                  <a:pt x="440999" y="423480"/>
                  <a:pt x="273458" y="314752"/>
                  <a:pt x="0" y="369332"/>
                </a:cubicBezTo>
                <a:cubicBezTo>
                  <a:pt x="-13755" y="263818"/>
                  <a:pt x="37476" y="74099"/>
                  <a:pt x="0" y="0"/>
                </a:cubicBezTo>
                <a:close/>
              </a:path>
              <a:path w="5577840" h="369332" stroke="0" extrusionOk="0">
                <a:moveTo>
                  <a:pt x="0" y="0"/>
                </a:moveTo>
                <a:cubicBezTo>
                  <a:pt x="104848" y="-40489"/>
                  <a:pt x="369929" y="16833"/>
                  <a:pt x="502006" y="0"/>
                </a:cubicBezTo>
                <a:cubicBezTo>
                  <a:pt x="634083" y="-16833"/>
                  <a:pt x="718833" y="7439"/>
                  <a:pt x="892454" y="0"/>
                </a:cubicBezTo>
                <a:cubicBezTo>
                  <a:pt x="1066075" y="-7439"/>
                  <a:pt x="1419772" y="36095"/>
                  <a:pt x="1561795" y="0"/>
                </a:cubicBezTo>
                <a:cubicBezTo>
                  <a:pt x="1703818" y="-36095"/>
                  <a:pt x="1949909" y="27206"/>
                  <a:pt x="2063801" y="0"/>
                </a:cubicBezTo>
                <a:cubicBezTo>
                  <a:pt x="2177693" y="-27206"/>
                  <a:pt x="2456771" y="52277"/>
                  <a:pt x="2565806" y="0"/>
                </a:cubicBezTo>
                <a:cubicBezTo>
                  <a:pt x="2674841" y="-52277"/>
                  <a:pt x="3096557" y="18299"/>
                  <a:pt x="3235147" y="0"/>
                </a:cubicBezTo>
                <a:cubicBezTo>
                  <a:pt x="3373737" y="-18299"/>
                  <a:pt x="3540535" y="24438"/>
                  <a:pt x="3681374" y="0"/>
                </a:cubicBezTo>
                <a:cubicBezTo>
                  <a:pt x="3822213" y="-24438"/>
                  <a:pt x="4053034" y="9324"/>
                  <a:pt x="4350715" y="0"/>
                </a:cubicBezTo>
                <a:cubicBezTo>
                  <a:pt x="4648396" y="-9324"/>
                  <a:pt x="4768512" y="28783"/>
                  <a:pt x="5020056" y="0"/>
                </a:cubicBezTo>
                <a:cubicBezTo>
                  <a:pt x="5271600" y="-28783"/>
                  <a:pt x="5438308" y="46660"/>
                  <a:pt x="5577840" y="0"/>
                </a:cubicBezTo>
                <a:cubicBezTo>
                  <a:pt x="5594365" y="83761"/>
                  <a:pt x="5535050" y="261680"/>
                  <a:pt x="5577840" y="369332"/>
                </a:cubicBezTo>
                <a:cubicBezTo>
                  <a:pt x="5375069" y="369788"/>
                  <a:pt x="5116071" y="300692"/>
                  <a:pt x="4964278" y="369332"/>
                </a:cubicBezTo>
                <a:cubicBezTo>
                  <a:pt x="4812485" y="437972"/>
                  <a:pt x="4581784" y="309603"/>
                  <a:pt x="4294937" y="369332"/>
                </a:cubicBezTo>
                <a:cubicBezTo>
                  <a:pt x="4008090" y="429061"/>
                  <a:pt x="3906138" y="341612"/>
                  <a:pt x="3625596" y="369332"/>
                </a:cubicBezTo>
                <a:cubicBezTo>
                  <a:pt x="3345054" y="397052"/>
                  <a:pt x="3268738" y="329455"/>
                  <a:pt x="3179369" y="369332"/>
                </a:cubicBezTo>
                <a:cubicBezTo>
                  <a:pt x="3090000" y="409209"/>
                  <a:pt x="2891121" y="342512"/>
                  <a:pt x="2621585" y="369332"/>
                </a:cubicBezTo>
                <a:cubicBezTo>
                  <a:pt x="2352049" y="396152"/>
                  <a:pt x="2231289" y="330634"/>
                  <a:pt x="1952244" y="369332"/>
                </a:cubicBezTo>
                <a:cubicBezTo>
                  <a:pt x="1673199" y="408030"/>
                  <a:pt x="1628218" y="348607"/>
                  <a:pt x="1394460" y="369332"/>
                </a:cubicBezTo>
                <a:cubicBezTo>
                  <a:pt x="1160702" y="390057"/>
                  <a:pt x="1117604" y="351633"/>
                  <a:pt x="1004011" y="369332"/>
                </a:cubicBezTo>
                <a:cubicBezTo>
                  <a:pt x="890418" y="387031"/>
                  <a:pt x="672375" y="316084"/>
                  <a:pt x="557784" y="369332"/>
                </a:cubicBezTo>
                <a:cubicBezTo>
                  <a:pt x="443193" y="422580"/>
                  <a:pt x="113124" y="310976"/>
                  <a:pt x="0" y="369332"/>
                </a:cubicBezTo>
                <a:cubicBezTo>
                  <a:pt x="-33836" y="278669"/>
                  <a:pt x="30009" y="117837"/>
                  <a:pt x="0" y="0"/>
                </a:cubicBezTo>
                <a:close/>
              </a:path>
            </a:pathLst>
          </a:custGeom>
          <a:solidFill>
            <a:schemeClr val="accent2">
              <a:lumMod val="40000"/>
              <a:lumOff val="60000"/>
            </a:schemeClr>
          </a:solidFill>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n-GB" sz="1800" b="1" i="0" dirty="0">
                <a:solidFill>
                  <a:srgbClr val="404040"/>
                </a:solidFill>
                <a:effectLst/>
                <a:latin typeface="Arial" panose="020B0604020202020204" pitchFamily="34" charset="0"/>
              </a:rPr>
              <a:t>Head of Media Relations  |  The University of York</a:t>
            </a:r>
            <a:endParaRPr lang="en-US" sz="1800" dirty="0"/>
          </a:p>
        </p:txBody>
      </p:sp>
      <p:pic>
        <p:nvPicPr>
          <p:cNvPr id="7" name="Picture 6" descr="A piece of paper with writing on it&#10;&#10;Description automatically generated">
            <a:extLst>
              <a:ext uri="{FF2B5EF4-FFF2-40B4-BE49-F238E27FC236}">
                <a16:creationId xmlns:a16="http://schemas.microsoft.com/office/drawing/2014/main" id="{81F0561D-C973-8681-9835-1D560EB2F43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6000" contrast="34000"/>
                    </a14:imgEffect>
                  </a14:imgLayer>
                </a14:imgProps>
              </a:ext>
              <a:ext uri="{28A0092B-C50C-407E-A947-70E740481C1C}">
                <a14:useLocalDpi xmlns:a14="http://schemas.microsoft.com/office/drawing/2010/main" val="0"/>
              </a:ext>
            </a:extLst>
          </a:blip>
          <a:srcRect t="19375" b="45292"/>
          <a:stretch/>
        </p:blipFill>
        <p:spPr bwMode="auto">
          <a:xfrm>
            <a:off x="3816249" y="4729569"/>
            <a:ext cx="4148332" cy="1954259"/>
          </a:xfrm>
          <a:custGeom>
            <a:avLst/>
            <a:gdLst>
              <a:gd name="connsiteX0" fmla="*/ 0 w 4148332"/>
              <a:gd name="connsiteY0" fmla="*/ 0 h 1954259"/>
              <a:gd name="connsiteX1" fmla="*/ 675585 w 4148332"/>
              <a:gd name="connsiteY1" fmla="*/ 0 h 1954259"/>
              <a:gd name="connsiteX2" fmla="*/ 1309688 w 4148332"/>
              <a:gd name="connsiteY2" fmla="*/ 0 h 1954259"/>
              <a:gd name="connsiteX3" fmla="*/ 1902307 w 4148332"/>
              <a:gd name="connsiteY3" fmla="*/ 0 h 1954259"/>
              <a:gd name="connsiteX4" fmla="*/ 2494925 w 4148332"/>
              <a:gd name="connsiteY4" fmla="*/ 0 h 1954259"/>
              <a:gd name="connsiteX5" fmla="*/ 3170511 w 4148332"/>
              <a:gd name="connsiteY5" fmla="*/ 0 h 1954259"/>
              <a:gd name="connsiteX6" fmla="*/ 4148332 w 4148332"/>
              <a:gd name="connsiteY6" fmla="*/ 0 h 1954259"/>
              <a:gd name="connsiteX7" fmla="*/ 4148332 w 4148332"/>
              <a:gd name="connsiteY7" fmla="*/ 429937 h 1954259"/>
              <a:gd name="connsiteX8" fmla="*/ 4148332 w 4148332"/>
              <a:gd name="connsiteY8" fmla="*/ 938044 h 1954259"/>
              <a:gd name="connsiteX9" fmla="*/ 4148332 w 4148332"/>
              <a:gd name="connsiteY9" fmla="*/ 1367981 h 1954259"/>
              <a:gd name="connsiteX10" fmla="*/ 4148332 w 4148332"/>
              <a:gd name="connsiteY10" fmla="*/ 1954259 h 1954259"/>
              <a:gd name="connsiteX11" fmla="*/ 3638680 w 4148332"/>
              <a:gd name="connsiteY11" fmla="*/ 1954259 h 1954259"/>
              <a:gd name="connsiteX12" fmla="*/ 2963094 w 4148332"/>
              <a:gd name="connsiteY12" fmla="*/ 1954259 h 1954259"/>
              <a:gd name="connsiteX13" fmla="*/ 2411959 w 4148332"/>
              <a:gd name="connsiteY13" fmla="*/ 1954259 h 1954259"/>
              <a:gd name="connsiteX14" fmla="*/ 1736373 w 4148332"/>
              <a:gd name="connsiteY14" fmla="*/ 1954259 h 1954259"/>
              <a:gd name="connsiteX15" fmla="*/ 1226721 w 4148332"/>
              <a:gd name="connsiteY15" fmla="*/ 1954259 h 1954259"/>
              <a:gd name="connsiteX16" fmla="*/ 758552 w 4148332"/>
              <a:gd name="connsiteY16" fmla="*/ 1954259 h 1954259"/>
              <a:gd name="connsiteX17" fmla="*/ 0 w 4148332"/>
              <a:gd name="connsiteY17" fmla="*/ 1954259 h 1954259"/>
              <a:gd name="connsiteX18" fmla="*/ 0 w 4148332"/>
              <a:gd name="connsiteY18" fmla="*/ 1446152 h 1954259"/>
              <a:gd name="connsiteX19" fmla="*/ 0 w 4148332"/>
              <a:gd name="connsiteY19" fmla="*/ 1016215 h 1954259"/>
              <a:gd name="connsiteX20" fmla="*/ 0 w 4148332"/>
              <a:gd name="connsiteY20" fmla="*/ 488565 h 1954259"/>
              <a:gd name="connsiteX21" fmla="*/ 0 w 4148332"/>
              <a:gd name="connsiteY21" fmla="*/ 0 h 19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48332" h="1954259" fill="none" extrusionOk="0">
                <a:moveTo>
                  <a:pt x="0" y="0"/>
                </a:moveTo>
                <a:cubicBezTo>
                  <a:pt x="292395" y="-24106"/>
                  <a:pt x="510249" y="57824"/>
                  <a:pt x="675585" y="0"/>
                </a:cubicBezTo>
                <a:cubicBezTo>
                  <a:pt x="840922" y="-57824"/>
                  <a:pt x="1092583" y="29143"/>
                  <a:pt x="1309688" y="0"/>
                </a:cubicBezTo>
                <a:cubicBezTo>
                  <a:pt x="1526793" y="-29143"/>
                  <a:pt x="1729337" y="48341"/>
                  <a:pt x="1902307" y="0"/>
                </a:cubicBezTo>
                <a:cubicBezTo>
                  <a:pt x="2075277" y="-48341"/>
                  <a:pt x="2281710" y="13433"/>
                  <a:pt x="2494925" y="0"/>
                </a:cubicBezTo>
                <a:cubicBezTo>
                  <a:pt x="2708140" y="-13433"/>
                  <a:pt x="2992574" y="77032"/>
                  <a:pt x="3170511" y="0"/>
                </a:cubicBezTo>
                <a:cubicBezTo>
                  <a:pt x="3348448" y="-77032"/>
                  <a:pt x="3846255" y="87703"/>
                  <a:pt x="4148332" y="0"/>
                </a:cubicBezTo>
                <a:cubicBezTo>
                  <a:pt x="4193071" y="208618"/>
                  <a:pt x="4104636" y="341482"/>
                  <a:pt x="4148332" y="429937"/>
                </a:cubicBezTo>
                <a:cubicBezTo>
                  <a:pt x="4192028" y="518392"/>
                  <a:pt x="4122949" y="726485"/>
                  <a:pt x="4148332" y="938044"/>
                </a:cubicBezTo>
                <a:cubicBezTo>
                  <a:pt x="4173715" y="1149603"/>
                  <a:pt x="4114618" y="1213184"/>
                  <a:pt x="4148332" y="1367981"/>
                </a:cubicBezTo>
                <a:cubicBezTo>
                  <a:pt x="4182046" y="1522778"/>
                  <a:pt x="4145230" y="1814720"/>
                  <a:pt x="4148332" y="1954259"/>
                </a:cubicBezTo>
                <a:cubicBezTo>
                  <a:pt x="4045742" y="1967917"/>
                  <a:pt x="3851321" y="1930927"/>
                  <a:pt x="3638680" y="1954259"/>
                </a:cubicBezTo>
                <a:cubicBezTo>
                  <a:pt x="3426039" y="1977591"/>
                  <a:pt x="3243954" y="1930848"/>
                  <a:pt x="2963094" y="1954259"/>
                </a:cubicBezTo>
                <a:cubicBezTo>
                  <a:pt x="2682234" y="1977670"/>
                  <a:pt x="2580627" y="1936634"/>
                  <a:pt x="2411959" y="1954259"/>
                </a:cubicBezTo>
                <a:cubicBezTo>
                  <a:pt x="2243292" y="1971884"/>
                  <a:pt x="1916725" y="1924827"/>
                  <a:pt x="1736373" y="1954259"/>
                </a:cubicBezTo>
                <a:cubicBezTo>
                  <a:pt x="1556021" y="1983691"/>
                  <a:pt x="1411151" y="1928215"/>
                  <a:pt x="1226721" y="1954259"/>
                </a:cubicBezTo>
                <a:cubicBezTo>
                  <a:pt x="1042291" y="1980303"/>
                  <a:pt x="969095" y="1946274"/>
                  <a:pt x="758552" y="1954259"/>
                </a:cubicBezTo>
                <a:cubicBezTo>
                  <a:pt x="548009" y="1962244"/>
                  <a:pt x="284801" y="1909564"/>
                  <a:pt x="0" y="1954259"/>
                </a:cubicBezTo>
                <a:cubicBezTo>
                  <a:pt x="-31820" y="1773200"/>
                  <a:pt x="3184" y="1695778"/>
                  <a:pt x="0" y="1446152"/>
                </a:cubicBezTo>
                <a:cubicBezTo>
                  <a:pt x="-3184" y="1196526"/>
                  <a:pt x="1622" y="1181537"/>
                  <a:pt x="0" y="1016215"/>
                </a:cubicBezTo>
                <a:cubicBezTo>
                  <a:pt x="-1622" y="850893"/>
                  <a:pt x="42495" y="647079"/>
                  <a:pt x="0" y="488565"/>
                </a:cubicBezTo>
                <a:cubicBezTo>
                  <a:pt x="-42495" y="330051"/>
                  <a:pt x="5987" y="123757"/>
                  <a:pt x="0" y="0"/>
                </a:cubicBezTo>
                <a:close/>
              </a:path>
              <a:path w="4148332" h="1954259" stroke="0" extrusionOk="0">
                <a:moveTo>
                  <a:pt x="0" y="0"/>
                </a:moveTo>
                <a:cubicBezTo>
                  <a:pt x="189649" y="-5065"/>
                  <a:pt x="421383" y="58676"/>
                  <a:pt x="551136" y="0"/>
                </a:cubicBezTo>
                <a:cubicBezTo>
                  <a:pt x="680889" y="-58676"/>
                  <a:pt x="901808" y="33913"/>
                  <a:pt x="1019304" y="0"/>
                </a:cubicBezTo>
                <a:cubicBezTo>
                  <a:pt x="1136800" y="-33913"/>
                  <a:pt x="1457303" y="59701"/>
                  <a:pt x="1694890" y="0"/>
                </a:cubicBezTo>
                <a:cubicBezTo>
                  <a:pt x="1932477" y="-59701"/>
                  <a:pt x="1993214" y="41885"/>
                  <a:pt x="2246025" y="0"/>
                </a:cubicBezTo>
                <a:cubicBezTo>
                  <a:pt x="2498836" y="-41885"/>
                  <a:pt x="2582814" y="2378"/>
                  <a:pt x="2797161" y="0"/>
                </a:cubicBezTo>
                <a:cubicBezTo>
                  <a:pt x="3011508" y="-2378"/>
                  <a:pt x="3249514" y="24865"/>
                  <a:pt x="3472747" y="0"/>
                </a:cubicBezTo>
                <a:cubicBezTo>
                  <a:pt x="3695980" y="-24865"/>
                  <a:pt x="3866464" y="60853"/>
                  <a:pt x="4148332" y="0"/>
                </a:cubicBezTo>
                <a:cubicBezTo>
                  <a:pt x="4164403" y="191219"/>
                  <a:pt x="4097555" y="342176"/>
                  <a:pt x="4148332" y="527650"/>
                </a:cubicBezTo>
                <a:cubicBezTo>
                  <a:pt x="4199109" y="713124"/>
                  <a:pt x="4122117" y="830769"/>
                  <a:pt x="4148332" y="977130"/>
                </a:cubicBezTo>
                <a:cubicBezTo>
                  <a:pt x="4174547" y="1123491"/>
                  <a:pt x="4121514" y="1298160"/>
                  <a:pt x="4148332" y="1426609"/>
                </a:cubicBezTo>
                <a:cubicBezTo>
                  <a:pt x="4175150" y="1555058"/>
                  <a:pt x="4129609" y="1781144"/>
                  <a:pt x="4148332" y="1954259"/>
                </a:cubicBezTo>
                <a:cubicBezTo>
                  <a:pt x="3870941" y="1973456"/>
                  <a:pt x="3662191" y="1947215"/>
                  <a:pt x="3514230" y="1954259"/>
                </a:cubicBezTo>
                <a:cubicBezTo>
                  <a:pt x="3366269" y="1961303"/>
                  <a:pt x="3049550" y="1912334"/>
                  <a:pt x="2838644" y="1954259"/>
                </a:cubicBezTo>
                <a:cubicBezTo>
                  <a:pt x="2627738" y="1996184"/>
                  <a:pt x="2358262" y="1903138"/>
                  <a:pt x="2163059" y="1954259"/>
                </a:cubicBezTo>
                <a:cubicBezTo>
                  <a:pt x="1967857" y="2005380"/>
                  <a:pt x="1886932" y="1922103"/>
                  <a:pt x="1653407" y="1954259"/>
                </a:cubicBezTo>
                <a:cubicBezTo>
                  <a:pt x="1419882" y="1986415"/>
                  <a:pt x="1253979" y="1899686"/>
                  <a:pt x="1060788" y="1954259"/>
                </a:cubicBezTo>
                <a:cubicBezTo>
                  <a:pt x="867597" y="2008832"/>
                  <a:pt x="241794" y="1900255"/>
                  <a:pt x="0" y="1954259"/>
                </a:cubicBezTo>
                <a:cubicBezTo>
                  <a:pt x="-51322" y="1831065"/>
                  <a:pt x="25695" y="1609147"/>
                  <a:pt x="0" y="1465694"/>
                </a:cubicBezTo>
                <a:cubicBezTo>
                  <a:pt x="-25695" y="1322242"/>
                  <a:pt x="49193" y="1213941"/>
                  <a:pt x="0" y="1016215"/>
                </a:cubicBezTo>
                <a:cubicBezTo>
                  <a:pt x="-49193" y="818489"/>
                  <a:pt x="23792" y="722852"/>
                  <a:pt x="0" y="566735"/>
                </a:cubicBezTo>
                <a:cubicBezTo>
                  <a:pt x="-23792" y="410618"/>
                  <a:pt x="66475" y="265488"/>
                  <a:pt x="0" y="0"/>
                </a:cubicBezTo>
                <a:close/>
              </a:path>
            </a:pathLst>
          </a:custGeom>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3366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98798-B2B8-9244-9A67-38F56124191F}"/>
              </a:ext>
            </a:extLst>
          </p:cNvPr>
          <p:cNvSpPr>
            <a:spLocks noGrp="1"/>
          </p:cNvSpPr>
          <p:nvPr>
            <p:ph type="ctrTitle"/>
          </p:nvPr>
        </p:nvSpPr>
        <p:spPr/>
        <p:txBody>
          <a:bodyPr/>
          <a:lstStyle/>
          <a:p>
            <a:r>
              <a:rPr lang="en-US" dirty="0"/>
              <a:t>Backup slides</a:t>
            </a:r>
          </a:p>
        </p:txBody>
      </p:sp>
      <p:sp>
        <p:nvSpPr>
          <p:cNvPr id="3" name="Subtitle 2">
            <a:extLst>
              <a:ext uri="{FF2B5EF4-FFF2-40B4-BE49-F238E27FC236}">
                <a16:creationId xmlns:a16="http://schemas.microsoft.com/office/drawing/2014/main" id="{EAA3A8EB-8D67-D84E-9633-B58C075E3796}"/>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65C16003-F798-1E4E-B16C-7A725AE4AF21}"/>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144FE10D-A1B3-3C46-99F2-EC27F4F1F1D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31018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D2DB-E6F5-4042-82A9-6AC2BB50F292}"/>
              </a:ext>
            </a:extLst>
          </p:cNvPr>
          <p:cNvSpPr>
            <a:spLocks noGrp="1"/>
          </p:cNvSpPr>
          <p:nvPr>
            <p:ph type="ctrTitle"/>
          </p:nvPr>
        </p:nvSpPr>
        <p:spPr>
          <a:xfrm>
            <a:off x="293077" y="111276"/>
            <a:ext cx="4887260" cy="770913"/>
          </a:xfrm>
        </p:spPr>
        <p:txBody>
          <a:bodyPr/>
          <a:lstStyle/>
          <a:p>
            <a:r>
              <a:rPr lang="en-US" dirty="0"/>
              <a:t>Neutron detection</a:t>
            </a:r>
          </a:p>
        </p:txBody>
      </p:sp>
      <p:sp>
        <p:nvSpPr>
          <p:cNvPr id="9" name="TextBox 8">
            <a:extLst>
              <a:ext uri="{FF2B5EF4-FFF2-40B4-BE49-F238E27FC236}">
                <a16:creationId xmlns:a16="http://schemas.microsoft.com/office/drawing/2014/main" id="{810F5EC5-880A-BE45-8755-D71489CB8C40}"/>
              </a:ext>
            </a:extLst>
          </p:cNvPr>
          <p:cNvSpPr txBox="1"/>
          <p:nvPr/>
        </p:nvSpPr>
        <p:spPr>
          <a:xfrm>
            <a:off x="293077" y="854351"/>
            <a:ext cx="8109518" cy="646331"/>
          </a:xfrm>
          <a:prstGeom prst="rect">
            <a:avLst/>
          </a:prstGeom>
          <a:noFill/>
        </p:spPr>
        <p:txBody>
          <a:bodyPr wrap="square">
            <a:spAutoFit/>
          </a:bodyPr>
          <a:lstStyle/>
          <a:p>
            <a:r>
              <a:rPr lang="en-GB" sz="1800" dirty="0">
                <a:effectLst/>
                <a:latin typeface="NimbusRomNo9L"/>
              </a:rPr>
              <a:t>Events with </a:t>
            </a:r>
            <a:r>
              <a:rPr lang="en-GB" sz="1800" b="1" dirty="0">
                <a:effectLst/>
                <a:latin typeface="NimbusRomNo9L"/>
              </a:rPr>
              <a:t>one neutron in coincidence </a:t>
            </a:r>
            <a:r>
              <a:rPr lang="en-GB" sz="1800" dirty="0">
                <a:effectLst/>
                <a:latin typeface="NimbusRomNo9L"/>
              </a:rPr>
              <a:t>are  </a:t>
            </a:r>
            <a:endParaRPr lang="el-GR" sz="1800" dirty="0">
              <a:effectLst/>
              <a:latin typeface="NimbusRomNo9L"/>
            </a:endParaRPr>
          </a:p>
          <a:p>
            <a:r>
              <a:rPr lang="en-GB" sz="1800" dirty="0">
                <a:effectLst/>
                <a:latin typeface="NimbusRomNo9L"/>
              </a:rPr>
              <a:t>consistent with expected distributions</a:t>
            </a:r>
            <a:endParaRPr lang="en-GB" sz="1800" dirty="0"/>
          </a:p>
        </p:txBody>
      </p:sp>
      <p:pic>
        <p:nvPicPr>
          <p:cNvPr id="11" name="Picture 10">
            <a:extLst>
              <a:ext uri="{FF2B5EF4-FFF2-40B4-BE49-F238E27FC236}">
                <a16:creationId xmlns:a16="http://schemas.microsoft.com/office/drawing/2014/main" id="{C9D3BD08-7FD3-D84C-9466-2C5238A1B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4237" y="2192861"/>
            <a:ext cx="2527300" cy="2457450"/>
          </a:xfrm>
          <a:prstGeom prst="rect">
            <a:avLst/>
          </a:prstGeom>
        </p:spPr>
      </p:pic>
      <p:pic>
        <p:nvPicPr>
          <p:cNvPr id="12" name="Picture 11">
            <a:extLst>
              <a:ext uri="{FF2B5EF4-FFF2-40B4-BE49-F238E27FC236}">
                <a16:creationId xmlns:a16="http://schemas.microsoft.com/office/drawing/2014/main" id="{690A4DE6-6C7A-064F-913C-597CDCB82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8419" y="2207689"/>
            <a:ext cx="2527300" cy="2442622"/>
          </a:xfrm>
          <a:prstGeom prst="rect">
            <a:avLst/>
          </a:prstGeom>
        </p:spPr>
      </p:pic>
      <p:sp>
        <p:nvSpPr>
          <p:cNvPr id="14" name="TextBox 13">
            <a:extLst>
              <a:ext uri="{FF2B5EF4-FFF2-40B4-BE49-F238E27FC236}">
                <a16:creationId xmlns:a16="http://schemas.microsoft.com/office/drawing/2014/main" id="{12093F3E-0654-D14A-BAB1-10EC34681CE1}"/>
              </a:ext>
            </a:extLst>
          </p:cNvPr>
          <p:cNvSpPr txBox="1"/>
          <p:nvPr/>
        </p:nvSpPr>
        <p:spPr>
          <a:xfrm>
            <a:off x="4082358" y="1855540"/>
            <a:ext cx="1198605" cy="338554"/>
          </a:xfrm>
          <a:prstGeom prst="rect">
            <a:avLst/>
          </a:prstGeom>
          <a:noFill/>
        </p:spPr>
        <p:txBody>
          <a:bodyPr wrap="square">
            <a:spAutoFit/>
          </a:bodyPr>
          <a:lstStyle/>
          <a:p>
            <a:r>
              <a:rPr lang="en-US" sz="1600" b="1" baseline="30000" dirty="0"/>
              <a:t>6</a:t>
            </a:r>
            <a:r>
              <a:rPr lang="en-US" sz="1600" b="1" dirty="0"/>
              <a:t>He(</a:t>
            </a:r>
            <a:r>
              <a:rPr lang="en-US" sz="1600" b="1" dirty="0" err="1"/>
              <a:t>p,p</a:t>
            </a:r>
            <a:r>
              <a:rPr lang="en-US" sz="1600" b="1" dirty="0"/>
              <a:t>α)</a:t>
            </a:r>
            <a:r>
              <a:rPr lang="en-US" sz="1600" b="1" baseline="30000" dirty="0"/>
              <a:t>2</a:t>
            </a:r>
            <a:r>
              <a:rPr lang="en-US" sz="1600" b="1" dirty="0"/>
              <a:t>n </a:t>
            </a:r>
            <a:endParaRPr lang="en-US" dirty="0"/>
          </a:p>
        </p:txBody>
      </p:sp>
      <p:sp>
        <p:nvSpPr>
          <p:cNvPr id="16" name="TextBox 15">
            <a:extLst>
              <a:ext uri="{FF2B5EF4-FFF2-40B4-BE49-F238E27FC236}">
                <a16:creationId xmlns:a16="http://schemas.microsoft.com/office/drawing/2014/main" id="{E0679EA4-E01D-7545-97D7-E3DBCE473981}"/>
              </a:ext>
            </a:extLst>
          </p:cNvPr>
          <p:cNvSpPr txBox="1"/>
          <p:nvPr/>
        </p:nvSpPr>
        <p:spPr>
          <a:xfrm>
            <a:off x="7238585" y="1855540"/>
            <a:ext cx="1198605" cy="338554"/>
          </a:xfrm>
          <a:prstGeom prst="rect">
            <a:avLst/>
          </a:prstGeom>
          <a:noFill/>
        </p:spPr>
        <p:txBody>
          <a:bodyPr wrap="square">
            <a:spAutoFit/>
          </a:bodyPr>
          <a:lstStyle/>
          <a:p>
            <a:r>
              <a:rPr lang="el-GR" b="1" baseline="30000" dirty="0"/>
              <a:t>8</a:t>
            </a:r>
            <a:r>
              <a:rPr lang="en-US" sz="1600" b="1" dirty="0"/>
              <a:t>He(</a:t>
            </a:r>
            <a:r>
              <a:rPr lang="en-US" sz="1600" b="1" dirty="0" err="1"/>
              <a:t>p,p</a:t>
            </a:r>
            <a:r>
              <a:rPr lang="en-US" sz="1600" b="1" dirty="0"/>
              <a:t>α)</a:t>
            </a:r>
            <a:r>
              <a:rPr lang="el-GR" b="1" baseline="30000" dirty="0"/>
              <a:t>4</a:t>
            </a:r>
            <a:r>
              <a:rPr lang="en-US" sz="1600" b="1" dirty="0"/>
              <a:t>n </a:t>
            </a:r>
            <a:endParaRPr lang="en-US" dirty="0"/>
          </a:p>
        </p:txBody>
      </p:sp>
      <p:pic>
        <p:nvPicPr>
          <p:cNvPr id="13" name="Picture 12">
            <a:extLst>
              <a:ext uri="{FF2B5EF4-FFF2-40B4-BE49-F238E27FC236}">
                <a16:creationId xmlns:a16="http://schemas.microsoft.com/office/drawing/2014/main" id="{C69207B6-49E4-2740-B416-9473049A9F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90" y="2818253"/>
            <a:ext cx="3414129" cy="1042172"/>
          </a:xfrm>
          <a:prstGeom prst="rect">
            <a:avLst/>
          </a:prstGeom>
        </p:spPr>
      </p:pic>
      <p:sp>
        <p:nvSpPr>
          <p:cNvPr id="3" name="TextBox 2">
            <a:extLst>
              <a:ext uri="{FF2B5EF4-FFF2-40B4-BE49-F238E27FC236}">
                <a16:creationId xmlns:a16="http://schemas.microsoft.com/office/drawing/2014/main" id="{B7CBD643-9E1B-15B1-00B2-57DBF8C784E4}"/>
              </a:ext>
            </a:extLst>
          </p:cNvPr>
          <p:cNvSpPr txBox="1"/>
          <p:nvPr/>
        </p:nvSpPr>
        <p:spPr>
          <a:xfrm>
            <a:off x="0" y="6550223"/>
            <a:ext cx="3899338" cy="307777"/>
          </a:xfrm>
          <a:prstGeom prst="rect">
            <a:avLst/>
          </a:prstGeom>
          <a:noFill/>
        </p:spPr>
        <p:txBody>
          <a:bodyPr wrap="square">
            <a:spAutoFit/>
          </a:bodyPr>
          <a:lstStyle/>
          <a:p>
            <a:pPr algn="ctr"/>
            <a:r>
              <a:rPr lang="en-GB" sz="1400" dirty="0" err="1">
                <a:solidFill>
                  <a:srgbClr val="0070C0"/>
                </a:solidFill>
              </a:rPr>
              <a:t>Duer</a:t>
            </a:r>
            <a:r>
              <a:rPr lang="en-GB" sz="1400" dirty="0">
                <a:solidFill>
                  <a:srgbClr val="0070C0"/>
                </a:solidFill>
              </a:rPr>
              <a:t>, M., </a:t>
            </a:r>
            <a:r>
              <a:rPr lang="en-GB" sz="1400" i="1" dirty="0">
                <a:solidFill>
                  <a:srgbClr val="0070C0"/>
                </a:solidFill>
              </a:rPr>
              <a:t>et al.</a:t>
            </a:r>
            <a:r>
              <a:rPr lang="en-GB" sz="1400" dirty="0">
                <a:solidFill>
                  <a:srgbClr val="0070C0"/>
                </a:solidFill>
              </a:rPr>
              <a:t>  </a:t>
            </a:r>
            <a:r>
              <a:rPr lang="en-GB" sz="1400" i="1" dirty="0">
                <a:solidFill>
                  <a:srgbClr val="0070C0"/>
                </a:solidFill>
              </a:rPr>
              <a:t>Nature</a:t>
            </a:r>
            <a:r>
              <a:rPr lang="en-GB" sz="1400" dirty="0">
                <a:solidFill>
                  <a:srgbClr val="0070C0"/>
                </a:solidFill>
              </a:rPr>
              <a:t> </a:t>
            </a:r>
            <a:r>
              <a:rPr lang="en-GB" sz="1400" b="1" dirty="0">
                <a:solidFill>
                  <a:srgbClr val="0070C0"/>
                </a:solidFill>
              </a:rPr>
              <a:t>606</a:t>
            </a:r>
            <a:r>
              <a:rPr lang="en-GB" sz="1400" dirty="0">
                <a:solidFill>
                  <a:srgbClr val="0070C0"/>
                </a:solidFill>
              </a:rPr>
              <a:t>, 678–682 (2022)</a:t>
            </a:r>
          </a:p>
        </p:txBody>
      </p:sp>
    </p:spTree>
    <p:extLst>
      <p:ext uri="{BB962C8B-B14F-4D97-AF65-F5344CB8AC3E}">
        <p14:creationId xmlns:p14="http://schemas.microsoft.com/office/powerpoint/2010/main" val="1844300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D2DB-E6F5-4042-82A9-6AC2BB50F292}"/>
              </a:ext>
            </a:extLst>
          </p:cNvPr>
          <p:cNvSpPr>
            <a:spLocks noGrp="1"/>
          </p:cNvSpPr>
          <p:nvPr>
            <p:ph type="ctrTitle"/>
          </p:nvPr>
        </p:nvSpPr>
        <p:spPr>
          <a:xfrm>
            <a:off x="293077" y="111276"/>
            <a:ext cx="4887260" cy="770913"/>
          </a:xfrm>
        </p:spPr>
        <p:txBody>
          <a:bodyPr/>
          <a:lstStyle/>
          <a:p>
            <a:r>
              <a:rPr lang="en-US" dirty="0"/>
              <a:t>Neutron detection</a:t>
            </a:r>
          </a:p>
        </p:txBody>
      </p:sp>
      <p:pic>
        <p:nvPicPr>
          <p:cNvPr id="6" name="Picture 5">
            <a:extLst>
              <a:ext uri="{FF2B5EF4-FFF2-40B4-BE49-F238E27FC236}">
                <a16:creationId xmlns:a16="http://schemas.microsoft.com/office/drawing/2014/main" id="{6C5A8448-4E82-5948-91DA-543C5E1911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2240" y="1537752"/>
            <a:ext cx="2532998" cy="2438915"/>
          </a:xfrm>
          <a:prstGeom prst="rect">
            <a:avLst/>
          </a:prstGeom>
        </p:spPr>
      </p:pic>
      <p:sp>
        <p:nvSpPr>
          <p:cNvPr id="9" name="TextBox 8">
            <a:extLst>
              <a:ext uri="{FF2B5EF4-FFF2-40B4-BE49-F238E27FC236}">
                <a16:creationId xmlns:a16="http://schemas.microsoft.com/office/drawing/2014/main" id="{810F5EC5-880A-BE45-8755-D71489CB8C40}"/>
              </a:ext>
            </a:extLst>
          </p:cNvPr>
          <p:cNvSpPr txBox="1"/>
          <p:nvPr/>
        </p:nvSpPr>
        <p:spPr>
          <a:xfrm>
            <a:off x="293077" y="766839"/>
            <a:ext cx="8109518" cy="646331"/>
          </a:xfrm>
          <a:prstGeom prst="rect">
            <a:avLst/>
          </a:prstGeom>
          <a:noFill/>
        </p:spPr>
        <p:txBody>
          <a:bodyPr wrap="square">
            <a:spAutoFit/>
          </a:bodyPr>
          <a:lstStyle/>
          <a:p>
            <a:r>
              <a:rPr lang="en-GB" sz="1800" dirty="0">
                <a:effectLst/>
                <a:latin typeface="NimbusRomNo9L"/>
              </a:rPr>
              <a:t>Events with one detected neutron are  </a:t>
            </a:r>
            <a:endParaRPr lang="el-GR" sz="1800" dirty="0">
              <a:effectLst/>
              <a:latin typeface="NimbusRomNo9L"/>
            </a:endParaRPr>
          </a:p>
          <a:p>
            <a:r>
              <a:rPr lang="en-GB" sz="1800" dirty="0">
                <a:effectLst/>
                <a:latin typeface="NimbusRomNo9L"/>
              </a:rPr>
              <a:t>consistent with expected distributions</a:t>
            </a:r>
            <a:endParaRPr lang="en-GB" sz="1800" dirty="0"/>
          </a:p>
        </p:txBody>
      </p:sp>
      <p:pic>
        <p:nvPicPr>
          <p:cNvPr id="10" name="Picture 9">
            <a:extLst>
              <a:ext uri="{FF2B5EF4-FFF2-40B4-BE49-F238E27FC236}">
                <a16:creationId xmlns:a16="http://schemas.microsoft.com/office/drawing/2014/main" id="{615F67E7-5521-A340-B32E-94524E301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6421" y="1500682"/>
            <a:ext cx="2527300" cy="2488518"/>
          </a:xfrm>
          <a:prstGeom prst="rect">
            <a:avLst/>
          </a:prstGeom>
        </p:spPr>
      </p:pic>
      <p:pic>
        <p:nvPicPr>
          <p:cNvPr id="11" name="Picture 10">
            <a:extLst>
              <a:ext uri="{FF2B5EF4-FFF2-40B4-BE49-F238E27FC236}">
                <a16:creationId xmlns:a16="http://schemas.microsoft.com/office/drawing/2014/main" id="{C9D3BD08-7FD3-D84C-9466-2C5238A1B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2240" y="3951953"/>
            <a:ext cx="2527300" cy="2457450"/>
          </a:xfrm>
          <a:prstGeom prst="rect">
            <a:avLst/>
          </a:prstGeom>
        </p:spPr>
      </p:pic>
      <p:pic>
        <p:nvPicPr>
          <p:cNvPr id="12" name="Picture 11">
            <a:extLst>
              <a:ext uri="{FF2B5EF4-FFF2-40B4-BE49-F238E27FC236}">
                <a16:creationId xmlns:a16="http://schemas.microsoft.com/office/drawing/2014/main" id="{690A4DE6-6C7A-064F-913C-597CDCB827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6421" y="3959367"/>
            <a:ext cx="2527300" cy="2442622"/>
          </a:xfrm>
          <a:prstGeom prst="rect">
            <a:avLst/>
          </a:prstGeom>
        </p:spPr>
      </p:pic>
      <p:sp>
        <p:nvSpPr>
          <p:cNvPr id="14" name="TextBox 13">
            <a:extLst>
              <a:ext uri="{FF2B5EF4-FFF2-40B4-BE49-F238E27FC236}">
                <a16:creationId xmlns:a16="http://schemas.microsoft.com/office/drawing/2014/main" id="{12093F3E-0654-D14A-BAB1-10EC34681CE1}"/>
              </a:ext>
            </a:extLst>
          </p:cNvPr>
          <p:cNvSpPr txBox="1"/>
          <p:nvPr/>
        </p:nvSpPr>
        <p:spPr>
          <a:xfrm>
            <a:off x="4082358" y="1250192"/>
            <a:ext cx="1198605" cy="338554"/>
          </a:xfrm>
          <a:prstGeom prst="rect">
            <a:avLst/>
          </a:prstGeom>
          <a:noFill/>
        </p:spPr>
        <p:txBody>
          <a:bodyPr wrap="square">
            <a:spAutoFit/>
          </a:bodyPr>
          <a:lstStyle/>
          <a:p>
            <a:r>
              <a:rPr lang="en-US" sz="1600" b="1" baseline="30000" dirty="0"/>
              <a:t>6</a:t>
            </a:r>
            <a:r>
              <a:rPr lang="en-US" sz="1600" b="1" dirty="0"/>
              <a:t>He(</a:t>
            </a:r>
            <a:r>
              <a:rPr lang="en-US" sz="1600" b="1" dirty="0" err="1"/>
              <a:t>p,p</a:t>
            </a:r>
            <a:r>
              <a:rPr lang="en-US" sz="1600" b="1" dirty="0"/>
              <a:t>α)</a:t>
            </a:r>
            <a:r>
              <a:rPr lang="en-US" sz="1600" b="1" baseline="30000" dirty="0"/>
              <a:t>2</a:t>
            </a:r>
            <a:r>
              <a:rPr lang="en-US" sz="1600" b="1" dirty="0"/>
              <a:t>n </a:t>
            </a:r>
            <a:endParaRPr lang="en-US" dirty="0"/>
          </a:p>
        </p:txBody>
      </p:sp>
      <p:sp>
        <p:nvSpPr>
          <p:cNvPr id="16" name="TextBox 15">
            <a:extLst>
              <a:ext uri="{FF2B5EF4-FFF2-40B4-BE49-F238E27FC236}">
                <a16:creationId xmlns:a16="http://schemas.microsoft.com/office/drawing/2014/main" id="{E0679EA4-E01D-7545-97D7-E3DBCE473981}"/>
              </a:ext>
            </a:extLst>
          </p:cNvPr>
          <p:cNvSpPr txBox="1"/>
          <p:nvPr/>
        </p:nvSpPr>
        <p:spPr>
          <a:xfrm>
            <a:off x="7300829" y="1247549"/>
            <a:ext cx="1198605" cy="338554"/>
          </a:xfrm>
          <a:prstGeom prst="rect">
            <a:avLst/>
          </a:prstGeom>
          <a:noFill/>
        </p:spPr>
        <p:txBody>
          <a:bodyPr wrap="square">
            <a:spAutoFit/>
          </a:bodyPr>
          <a:lstStyle/>
          <a:p>
            <a:r>
              <a:rPr lang="el-GR" b="1" baseline="30000" dirty="0"/>
              <a:t>8</a:t>
            </a:r>
            <a:r>
              <a:rPr lang="en-US" sz="1600" b="1" dirty="0"/>
              <a:t>He(</a:t>
            </a:r>
            <a:r>
              <a:rPr lang="en-US" sz="1600" b="1" dirty="0" err="1"/>
              <a:t>p,p</a:t>
            </a:r>
            <a:r>
              <a:rPr lang="en-US" sz="1600" b="1" dirty="0"/>
              <a:t>α)</a:t>
            </a:r>
            <a:r>
              <a:rPr lang="el-GR" b="1" baseline="30000" dirty="0"/>
              <a:t>4</a:t>
            </a:r>
            <a:r>
              <a:rPr lang="en-US" sz="1600" b="1" dirty="0"/>
              <a:t>n </a:t>
            </a:r>
            <a:endParaRPr lang="en-US" dirty="0"/>
          </a:p>
        </p:txBody>
      </p:sp>
      <p:pic>
        <p:nvPicPr>
          <p:cNvPr id="13" name="Picture 12">
            <a:extLst>
              <a:ext uri="{FF2B5EF4-FFF2-40B4-BE49-F238E27FC236}">
                <a16:creationId xmlns:a16="http://schemas.microsoft.com/office/drawing/2014/main" id="{C69207B6-49E4-2740-B416-9473049A9F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290" y="2818253"/>
            <a:ext cx="3414129" cy="1042172"/>
          </a:xfrm>
          <a:prstGeom prst="rect">
            <a:avLst/>
          </a:prstGeom>
        </p:spPr>
      </p:pic>
      <p:sp>
        <p:nvSpPr>
          <p:cNvPr id="3" name="TextBox 2">
            <a:extLst>
              <a:ext uri="{FF2B5EF4-FFF2-40B4-BE49-F238E27FC236}">
                <a16:creationId xmlns:a16="http://schemas.microsoft.com/office/drawing/2014/main" id="{B7CBD643-9E1B-15B1-00B2-57DBF8C784E4}"/>
              </a:ext>
            </a:extLst>
          </p:cNvPr>
          <p:cNvSpPr txBox="1"/>
          <p:nvPr/>
        </p:nvSpPr>
        <p:spPr>
          <a:xfrm>
            <a:off x="0" y="6205932"/>
            <a:ext cx="3899338" cy="307777"/>
          </a:xfrm>
          <a:prstGeom prst="rect">
            <a:avLst/>
          </a:prstGeom>
          <a:noFill/>
        </p:spPr>
        <p:txBody>
          <a:bodyPr wrap="square">
            <a:spAutoFit/>
          </a:bodyPr>
          <a:lstStyle/>
          <a:p>
            <a:pPr algn="ctr"/>
            <a:r>
              <a:rPr lang="en-GB" sz="1400" dirty="0" err="1">
                <a:solidFill>
                  <a:srgbClr val="0070C0"/>
                </a:solidFill>
              </a:rPr>
              <a:t>Duer</a:t>
            </a:r>
            <a:r>
              <a:rPr lang="en-GB" sz="1400" dirty="0">
                <a:solidFill>
                  <a:srgbClr val="0070C0"/>
                </a:solidFill>
              </a:rPr>
              <a:t>, M., </a:t>
            </a:r>
            <a:r>
              <a:rPr lang="en-GB" sz="1400" i="1" dirty="0">
                <a:solidFill>
                  <a:srgbClr val="0070C0"/>
                </a:solidFill>
              </a:rPr>
              <a:t>et al.</a:t>
            </a:r>
            <a:r>
              <a:rPr lang="en-GB" sz="1400" dirty="0">
                <a:solidFill>
                  <a:srgbClr val="0070C0"/>
                </a:solidFill>
              </a:rPr>
              <a:t>  </a:t>
            </a:r>
            <a:r>
              <a:rPr lang="en-GB" sz="1400" i="1" dirty="0">
                <a:solidFill>
                  <a:srgbClr val="0070C0"/>
                </a:solidFill>
              </a:rPr>
              <a:t>Nature</a:t>
            </a:r>
            <a:r>
              <a:rPr lang="en-GB" sz="1400" dirty="0">
                <a:solidFill>
                  <a:srgbClr val="0070C0"/>
                </a:solidFill>
              </a:rPr>
              <a:t> </a:t>
            </a:r>
            <a:r>
              <a:rPr lang="en-GB" sz="1400" b="1" dirty="0">
                <a:solidFill>
                  <a:srgbClr val="0070C0"/>
                </a:solidFill>
              </a:rPr>
              <a:t>606</a:t>
            </a:r>
            <a:r>
              <a:rPr lang="en-GB" sz="1400" dirty="0">
                <a:solidFill>
                  <a:srgbClr val="0070C0"/>
                </a:solidFill>
              </a:rPr>
              <a:t>, 678–682 (2022)</a:t>
            </a:r>
          </a:p>
        </p:txBody>
      </p:sp>
    </p:spTree>
    <p:extLst>
      <p:ext uri="{BB962C8B-B14F-4D97-AF65-F5344CB8AC3E}">
        <p14:creationId xmlns:p14="http://schemas.microsoft.com/office/powerpoint/2010/main" val="2921937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FB4688-8ABC-E2A8-8975-8D86037BBF6E}"/>
              </a:ext>
            </a:extLst>
          </p:cNvPr>
          <p:cNvPicPr>
            <a:picLocks noChangeAspect="1"/>
          </p:cNvPicPr>
          <p:nvPr/>
        </p:nvPicPr>
        <p:blipFill>
          <a:blip r:embed="rId2"/>
          <a:stretch>
            <a:fillRect/>
          </a:stretch>
        </p:blipFill>
        <p:spPr>
          <a:xfrm>
            <a:off x="685800" y="899012"/>
            <a:ext cx="7772400" cy="5059976"/>
          </a:xfrm>
          <a:prstGeom prst="rect">
            <a:avLst/>
          </a:prstGeom>
        </p:spPr>
      </p:pic>
      <p:sp>
        <p:nvSpPr>
          <p:cNvPr id="7" name="TextBox 6">
            <a:extLst>
              <a:ext uri="{FF2B5EF4-FFF2-40B4-BE49-F238E27FC236}">
                <a16:creationId xmlns:a16="http://schemas.microsoft.com/office/drawing/2014/main" id="{8DD760D4-9694-0536-FE0F-7B6B9BAACD51}"/>
              </a:ext>
            </a:extLst>
          </p:cNvPr>
          <p:cNvSpPr txBox="1"/>
          <p:nvPr/>
        </p:nvSpPr>
        <p:spPr>
          <a:xfrm>
            <a:off x="381000" y="304800"/>
            <a:ext cx="5424883" cy="584775"/>
          </a:xfrm>
          <a:prstGeom prst="rect">
            <a:avLst/>
          </a:prstGeom>
          <a:noFill/>
        </p:spPr>
        <p:txBody>
          <a:bodyPr wrap="none" rtlCol="0">
            <a:spAutoFit/>
          </a:bodyPr>
          <a:lstStyle/>
          <a:p>
            <a:r>
              <a:rPr lang="en-US" sz="3200" dirty="0"/>
              <a:t>A=4 Isobaric Analog States - IAS</a:t>
            </a:r>
          </a:p>
        </p:txBody>
      </p:sp>
    </p:spTree>
    <p:extLst>
      <p:ext uri="{BB962C8B-B14F-4D97-AF65-F5344CB8AC3E}">
        <p14:creationId xmlns:p14="http://schemas.microsoft.com/office/powerpoint/2010/main" val="1720744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6BABBD-1E1D-D1E6-28AD-DADF76E2E3BB}"/>
              </a:ext>
            </a:extLst>
          </p:cNvPr>
          <p:cNvPicPr>
            <a:picLocks noChangeAspect="1"/>
          </p:cNvPicPr>
          <p:nvPr/>
        </p:nvPicPr>
        <p:blipFill rotWithShape="1">
          <a:blip r:embed="rId3"/>
          <a:srcRect t="11338"/>
          <a:stretch/>
        </p:blipFill>
        <p:spPr>
          <a:xfrm>
            <a:off x="5664121" y="2780603"/>
            <a:ext cx="3415155" cy="2127393"/>
          </a:xfrm>
          <a:prstGeom prst="rect">
            <a:avLst/>
          </a:prstGeom>
        </p:spPr>
      </p:pic>
      <p:sp>
        <p:nvSpPr>
          <p:cNvPr id="2" name="Title 1">
            <a:extLst>
              <a:ext uri="{FF2B5EF4-FFF2-40B4-BE49-F238E27FC236}">
                <a16:creationId xmlns:a16="http://schemas.microsoft.com/office/drawing/2014/main" id="{36A088BA-12A6-A698-3D44-3902B1E00F87}"/>
              </a:ext>
            </a:extLst>
          </p:cNvPr>
          <p:cNvSpPr>
            <a:spLocks noGrp="1"/>
          </p:cNvSpPr>
          <p:nvPr>
            <p:ph type="ctrTitle"/>
          </p:nvPr>
        </p:nvSpPr>
        <p:spPr/>
        <p:txBody>
          <a:bodyPr>
            <a:normAutofit/>
          </a:bodyPr>
          <a:lstStyle/>
          <a:p>
            <a:r>
              <a:rPr lang="en-US" dirty="0">
                <a:latin typeface="Helvetica" pitchFamily="2" charset="0"/>
              </a:rPr>
              <a:t>Nuclear Forces</a:t>
            </a:r>
            <a:endParaRPr lang="en-US" dirty="0"/>
          </a:p>
        </p:txBody>
      </p:sp>
      <p:sp>
        <p:nvSpPr>
          <p:cNvPr id="3" name="Subtitle 2">
            <a:extLst>
              <a:ext uri="{FF2B5EF4-FFF2-40B4-BE49-F238E27FC236}">
                <a16:creationId xmlns:a16="http://schemas.microsoft.com/office/drawing/2014/main" id="{50623365-1462-A6EC-3D14-1CAD45AC93AB}"/>
              </a:ext>
            </a:extLst>
          </p:cNvPr>
          <p:cNvSpPr>
            <a:spLocks noGrp="1"/>
          </p:cNvSpPr>
          <p:nvPr>
            <p:ph type="subTitle" idx="1"/>
          </p:nvPr>
        </p:nvSpPr>
        <p:spPr>
          <a:xfrm>
            <a:off x="266840" y="1966158"/>
            <a:ext cx="2057541" cy="334862"/>
          </a:xfrm>
        </p:spPr>
        <p:txBody>
          <a:bodyPr>
            <a:normAutofit/>
          </a:bodyPr>
          <a:lstStyle/>
          <a:p>
            <a:r>
              <a:rPr lang="en-US" sz="1600" u="sng" dirty="0"/>
              <a:t>Two-nucleon Systems: </a:t>
            </a:r>
          </a:p>
        </p:txBody>
      </p:sp>
      <p:sp>
        <p:nvSpPr>
          <p:cNvPr id="7" name="TextBox 6">
            <a:extLst>
              <a:ext uri="{FF2B5EF4-FFF2-40B4-BE49-F238E27FC236}">
                <a16:creationId xmlns:a16="http://schemas.microsoft.com/office/drawing/2014/main" id="{0773E4D3-B1E6-A344-2D76-194A170A7DD7}"/>
              </a:ext>
            </a:extLst>
          </p:cNvPr>
          <p:cNvSpPr txBox="1"/>
          <p:nvPr/>
        </p:nvSpPr>
        <p:spPr>
          <a:xfrm>
            <a:off x="481228" y="5488417"/>
            <a:ext cx="5075715" cy="338554"/>
          </a:xfrm>
          <a:prstGeom prst="rect">
            <a:avLst/>
          </a:prstGeom>
          <a:noFill/>
        </p:spPr>
        <p:txBody>
          <a:bodyPr wrap="square" rtlCol="0">
            <a:spAutoFit/>
          </a:bodyPr>
          <a:lstStyle/>
          <a:p>
            <a:r>
              <a:rPr lang="en-US" dirty="0">
                <a:solidFill>
                  <a:srgbClr val="FF0000"/>
                </a:solidFill>
              </a:rPr>
              <a:t>proton-proton  </a:t>
            </a:r>
            <a:r>
              <a:rPr lang="en-US" dirty="0"/>
              <a:t>        </a:t>
            </a:r>
            <a:r>
              <a:rPr lang="en-US" dirty="0">
                <a:solidFill>
                  <a:srgbClr val="FF0000"/>
                </a:solidFill>
              </a:rPr>
              <a:t>proton</a:t>
            </a:r>
            <a:r>
              <a:rPr lang="en-US" dirty="0"/>
              <a:t>-</a:t>
            </a:r>
            <a:r>
              <a:rPr lang="en-US" dirty="0">
                <a:solidFill>
                  <a:schemeClr val="accent1"/>
                </a:solidFill>
              </a:rPr>
              <a:t>neutron </a:t>
            </a:r>
            <a:r>
              <a:rPr lang="en-US" dirty="0"/>
              <a:t>    </a:t>
            </a:r>
            <a:r>
              <a:rPr lang="en-US" dirty="0">
                <a:solidFill>
                  <a:schemeClr val="accent1"/>
                </a:solidFill>
              </a:rPr>
              <a:t>neutron-neutron</a:t>
            </a:r>
            <a:r>
              <a:rPr lang="en-US" dirty="0"/>
              <a:t> </a:t>
            </a:r>
          </a:p>
        </p:txBody>
      </p:sp>
      <p:sp>
        <p:nvSpPr>
          <p:cNvPr id="8" name="TextBox 7">
            <a:extLst>
              <a:ext uri="{FF2B5EF4-FFF2-40B4-BE49-F238E27FC236}">
                <a16:creationId xmlns:a16="http://schemas.microsoft.com/office/drawing/2014/main" id="{A86BB963-98D5-65B2-7973-20968FBC9B87}"/>
              </a:ext>
            </a:extLst>
          </p:cNvPr>
          <p:cNvSpPr txBox="1"/>
          <p:nvPr/>
        </p:nvSpPr>
        <p:spPr>
          <a:xfrm>
            <a:off x="2163011" y="4905837"/>
            <a:ext cx="1544203" cy="523220"/>
          </a:xfrm>
          <a:prstGeom prst="rect">
            <a:avLst/>
          </a:prstGeom>
          <a:noFill/>
        </p:spPr>
        <p:txBody>
          <a:bodyPr wrap="square" rtlCol="0">
            <a:spAutoFit/>
          </a:bodyPr>
          <a:lstStyle/>
          <a:p>
            <a:r>
              <a:rPr lang="en-US" sz="1400" dirty="0">
                <a:solidFill>
                  <a:srgbClr val="00B050"/>
                </a:solidFill>
              </a:rPr>
              <a:t>Deuteron ground state</a:t>
            </a:r>
          </a:p>
        </p:txBody>
      </p:sp>
      <p:sp>
        <p:nvSpPr>
          <p:cNvPr id="9" name="TextBox 8">
            <a:extLst>
              <a:ext uri="{FF2B5EF4-FFF2-40B4-BE49-F238E27FC236}">
                <a16:creationId xmlns:a16="http://schemas.microsoft.com/office/drawing/2014/main" id="{98F0F9E8-5D0C-D7BD-74AB-C7C629C4EB2E}"/>
              </a:ext>
            </a:extLst>
          </p:cNvPr>
          <p:cNvSpPr txBox="1"/>
          <p:nvPr/>
        </p:nvSpPr>
        <p:spPr>
          <a:xfrm>
            <a:off x="4627145" y="2909014"/>
            <a:ext cx="1705319" cy="338554"/>
          </a:xfrm>
          <a:prstGeom prst="rect">
            <a:avLst/>
          </a:prstGeom>
          <a:noFill/>
        </p:spPr>
        <p:txBody>
          <a:bodyPr wrap="square" rtlCol="0">
            <a:spAutoFit/>
          </a:bodyPr>
          <a:lstStyle/>
          <a:p>
            <a:r>
              <a:rPr lang="en-US" dirty="0"/>
              <a:t>Spin</a:t>
            </a:r>
            <a:r>
              <a:rPr lang="el-GR" baseline="30000" dirty="0"/>
              <a:t>π</a:t>
            </a:r>
            <a:r>
              <a:rPr lang="en-US" dirty="0"/>
              <a:t> =0</a:t>
            </a:r>
            <a:r>
              <a:rPr lang="en-US" baseline="30000" dirty="0"/>
              <a:t>+</a:t>
            </a:r>
            <a:r>
              <a:rPr lang="en-US" dirty="0"/>
              <a:t> </a:t>
            </a:r>
          </a:p>
        </p:txBody>
      </p:sp>
      <p:sp>
        <p:nvSpPr>
          <p:cNvPr id="10" name="TextBox 9">
            <a:extLst>
              <a:ext uri="{FF2B5EF4-FFF2-40B4-BE49-F238E27FC236}">
                <a16:creationId xmlns:a16="http://schemas.microsoft.com/office/drawing/2014/main" id="{FE1AF725-DAB9-2ED4-5887-EC8AAD712F61}"/>
              </a:ext>
            </a:extLst>
          </p:cNvPr>
          <p:cNvSpPr txBox="1"/>
          <p:nvPr/>
        </p:nvSpPr>
        <p:spPr>
          <a:xfrm>
            <a:off x="4627145" y="4429236"/>
            <a:ext cx="1705319" cy="338554"/>
          </a:xfrm>
          <a:prstGeom prst="rect">
            <a:avLst/>
          </a:prstGeom>
          <a:noFill/>
        </p:spPr>
        <p:txBody>
          <a:bodyPr wrap="square" rtlCol="0">
            <a:spAutoFit/>
          </a:bodyPr>
          <a:lstStyle/>
          <a:p>
            <a:r>
              <a:rPr lang="en-US" dirty="0"/>
              <a:t>Spin</a:t>
            </a:r>
            <a:r>
              <a:rPr lang="el-GR" baseline="30000" dirty="0"/>
              <a:t>π</a:t>
            </a:r>
            <a:r>
              <a:rPr lang="en-US" dirty="0"/>
              <a:t> =1</a:t>
            </a:r>
            <a:r>
              <a:rPr lang="en-US" baseline="30000" dirty="0"/>
              <a:t>+</a:t>
            </a:r>
            <a:r>
              <a:rPr lang="en-US" dirty="0"/>
              <a:t> </a:t>
            </a:r>
          </a:p>
        </p:txBody>
      </p:sp>
      <p:sp>
        <p:nvSpPr>
          <p:cNvPr id="11" name="TextBox 10">
            <a:extLst>
              <a:ext uri="{FF2B5EF4-FFF2-40B4-BE49-F238E27FC236}">
                <a16:creationId xmlns:a16="http://schemas.microsoft.com/office/drawing/2014/main" id="{228C47FD-E7BD-5DA0-2F0B-06D0478BA627}"/>
              </a:ext>
            </a:extLst>
          </p:cNvPr>
          <p:cNvSpPr txBox="1"/>
          <p:nvPr/>
        </p:nvSpPr>
        <p:spPr>
          <a:xfrm>
            <a:off x="907774" y="3396299"/>
            <a:ext cx="1357581" cy="307777"/>
          </a:xfrm>
          <a:prstGeom prst="rect">
            <a:avLst/>
          </a:prstGeom>
          <a:noFill/>
        </p:spPr>
        <p:txBody>
          <a:bodyPr wrap="square" rtlCol="0">
            <a:spAutoFit/>
          </a:bodyPr>
          <a:lstStyle/>
          <a:p>
            <a:r>
              <a:rPr lang="en-US" sz="1400" dirty="0">
                <a:solidFill>
                  <a:srgbClr val="FF0000"/>
                </a:solidFill>
              </a:rPr>
              <a:t>Di-proton</a:t>
            </a:r>
            <a:r>
              <a:rPr lang="en-US" sz="1400" b="1" dirty="0">
                <a:solidFill>
                  <a:srgbClr val="00B050"/>
                </a:solidFill>
              </a:rPr>
              <a:t>  </a:t>
            </a:r>
          </a:p>
        </p:txBody>
      </p:sp>
      <p:sp>
        <p:nvSpPr>
          <p:cNvPr id="12" name="TextBox 11">
            <a:extLst>
              <a:ext uri="{FF2B5EF4-FFF2-40B4-BE49-F238E27FC236}">
                <a16:creationId xmlns:a16="http://schemas.microsoft.com/office/drawing/2014/main" id="{11BDF8C6-BD85-B721-A40A-6AFCFB734F45}"/>
              </a:ext>
            </a:extLst>
          </p:cNvPr>
          <p:cNvSpPr txBox="1"/>
          <p:nvPr/>
        </p:nvSpPr>
        <p:spPr>
          <a:xfrm>
            <a:off x="3573985" y="3371630"/>
            <a:ext cx="1544203" cy="338554"/>
          </a:xfrm>
          <a:prstGeom prst="rect">
            <a:avLst/>
          </a:prstGeom>
          <a:noFill/>
        </p:spPr>
        <p:txBody>
          <a:bodyPr wrap="square" rtlCol="0">
            <a:spAutoFit/>
          </a:bodyPr>
          <a:lstStyle/>
          <a:p>
            <a:r>
              <a:rPr lang="en-US" dirty="0">
                <a:solidFill>
                  <a:schemeClr val="accent1"/>
                </a:solidFill>
              </a:rPr>
              <a:t>Di-neutron</a:t>
            </a:r>
            <a:r>
              <a:rPr lang="en-US" dirty="0">
                <a:solidFill>
                  <a:srgbClr val="00B050"/>
                </a:solidFill>
              </a:rPr>
              <a:t> </a:t>
            </a:r>
          </a:p>
        </p:txBody>
      </p:sp>
      <p:grpSp>
        <p:nvGrpSpPr>
          <p:cNvPr id="4" name="Group 3">
            <a:extLst>
              <a:ext uri="{FF2B5EF4-FFF2-40B4-BE49-F238E27FC236}">
                <a16:creationId xmlns:a16="http://schemas.microsoft.com/office/drawing/2014/main" id="{F9CF9E4F-08AF-DBFD-C8BA-63FF3C37A7DC}"/>
              </a:ext>
            </a:extLst>
          </p:cNvPr>
          <p:cNvGrpSpPr/>
          <p:nvPr/>
        </p:nvGrpSpPr>
        <p:grpSpPr>
          <a:xfrm>
            <a:off x="4002482" y="1473796"/>
            <a:ext cx="2840814" cy="728509"/>
            <a:chOff x="892886" y="5746798"/>
            <a:chExt cx="2946233" cy="728509"/>
          </a:xfrm>
        </p:grpSpPr>
        <p:sp>
          <p:nvSpPr>
            <p:cNvPr id="5" name="Rounded Rectangular Callout 4">
              <a:extLst>
                <a:ext uri="{FF2B5EF4-FFF2-40B4-BE49-F238E27FC236}">
                  <a16:creationId xmlns:a16="http://schemas.microsoft.com/office/drawing/2014/main" id="{76BA8FE8-EA69-E3F3-6D68-5C681C7D754C}"/>
                </a:ext>
              </a:extLst>
            </p:cNvPr>
            <p:cNvSpPr/>
            <p:nvPr/>
          </p:nvSpPr>
          <p:spPr>
            <a:xfrm>
              <a:off x="892886" y="5746798"/>
              <a:ext cx="2893807" cy="728509"/>
            </a:xfrm>
            <a:prstGeom prst="wedgeRoundRectCallout">
              <a:avLst>
                <a:gd name="adj1" fmla="val -36937"/>
                <a:gd name="adj2" fmla="val 13082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133C6C7-F263-1366-27F7-9CB6ABD21A0F}"/>
                </a:ext>
              </a:extLst>
            </p:cNvPr>
            <p:cNvSpPr txBox="1"/>
            <p:nvPr/>
          </p:nvSpPr>
          <p:spPr>
            <a:xfrm>
              <a:off x="1055886" y="5765087"/>
              <a:ext cx="2783233" cy="615553"/>
            </a:xfrm>
            <a:prstGeom prst="rect">
              <a:avLst/>
            </a:prstGeom>
            <a:noFill/>
          </p:spPr>
          <p:txBody>
            <a:bodyPr wrap="square" rtlCol="0">
              <a:spAutoFit/>
            </a:bodyPr>
            <a:lstStyle/>
            <a:p>
              <a:r>
                <a:rPr lang="en-GB" sz="1700" dirty="0"/>
                <a:t>is known to be just unbound by only about 100 keV</a:t>
              </a:r>
            </a:p>
          </p:txBody>
        </p:sp>
      </p:grpSp>
      <p:sp>
        <p:nvSpPr>
          <p:cNvPr id="13" name="Oval 12">
            <a:extLst>
              <a:ext uri="{FF2B5EF4-FFF2-40B4-BE49-F238E27FC236}">
                <a16:creationId xmlns:a16="http://schemas.microsoft.com/office/drawing/2014/main" id="{90DE6BE0-7325-2334-1A77-326F795A4F4D}"/>
              </a:ext>
            </a:extLst>
          </p:cNvPr>
          <p:cNvSpPr/>
          <p:nvPr/>
        </p:nvSpPr>
        <p:spPr>
          <a:xfrm>
            <a:off x="1005681" y="2972363"/>
            <a:ext cx="212139" cy="211026"/>
          </a:xfrm>
          <a:prstGeom prst="ellipse">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E047115-6FD4-F27F-6A26-5AC3B837B27F}"/>
              </a:ext>
            </a:extLst>
          </p:cNvPr>
          <p:cNvSpPr/>
          <p:nvPr/>
        </p:nvSpPr>
        <p:spPr>
          <a:xfrm>
            <a:off x="1323574" y="2972363"/>
            <a:ext cx="212139" cy="211026"/>
          </a:xfrm>
          <a:prstGeom prst="ellipse">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6DF83662-42D0-0B12-8BB0-72BB29E54197}"/>
              </a:ext>
            </a:extLst>
          </p:cNvPr>
          <p:cNvCxnSpPr/>
          <p:nvPr/>
        </p:nvCxnSpPr>
        <p:spPr>
          <a:xfrm flipV="1">
            <a:off x="1110081" y="2880290"/>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D466EE9-C2D5-7F80-C061-DE5B1675D720}"/>
              </a:ext>
            </a:extLst>
          </p:cNvPr>
          <p:cNvCxnSpPr>
            <a:cxnSpLocks/>
          </p:cNvCxnSpPr>
          <p:nvPr/>
        </p:nvCxnSpPr>
        <p:spPr>
          <a:xfrm rot="10800000" flipV="1">
            <a:off x="1421505" y="2880292"/>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A6FA271A-5BA1-5D29-882E-8ECC7774A216}"/>
              </a:ext>
            </a:extLst>
          </p:cNvPr>
          <p:cNvSpPr/>
          <p:nvPr/>
        </p:nvSpPr>
        <p:spPr>
          <a:xfrm>
            <a:off x="960758" y="4434483"/>
            <a:ext cx="212139" cy="211026"/>
          </a:xfrm>
          <a:prstGeom prst="ellipse">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2F98B239-13D7-564A-D61A-4FF4972C5100}"/>
              </a:ext>
            </a:extLst>
          </p:cNvPr>
          <p:cNvSpPr/>
          <p:nvPr/>
        </p:nvSpPr>
        <p:spPr>
          <a:xfrm>
            <a:off x="1278651" y="4434483"/>
            <a:ext cx="212139" cy="211026"/>
          </a:xfrm>
          <a:prstGeom prst="ellipse">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FA884891-4F15-7FDC-480A-92625D37E435}"/>
              </a:ext>
            </a:extLst>
          </p:cNvPr>
          <p:cNvCxnSpPr/>
          <p:nvPr/>
        </p:nvCxnSpPr>
        <p:spPr>
          <a:xfrm flipV="1">
            <a:off x="1065158" y="4342410"/>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6456051-3F1B-91A8-6DD3-57BE693CBBC5}"/>
              </a:ext>
            </a:extLst>
          </p:cNvPr>
          <p:cNvCxnSpPr>
            <a:cxnSpLocks/>
          </p:cNvCxnSpPr>
          <p:nvPr/>
        </p:nvCxnSpPr>
        <p:spPr>
          <a:xfrm flipV="1">
            <a:off x="1376582" y="4342412"/>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654CA82B-8E1A-F7F9-61B0-56E9BD288430}"/>
              </a:ext>
            </a:extLst>
          </p:cNvPr>
          <p:cNvSpPr/>
          <p:nvPr/>
        </p:nvSpPr>
        <p:spPr>
          <a:xfrm>
            <a:off x="3802752" y="3029364"/>
            <a:ext cx="212139" cy="211026"/>
          </a:xfrm>
          <a:prstGeom prst="ellipse">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81B92CB3-2DAF-4449-1452-C3AEB3CC60FF}"/>
              </a:ext>
            </a:extLst>
          </p:cNvPr>
          <p:cNvSpPr/>
          <p:nvPr/>
        </p:nvSpPr>
        <p:spPr>
          <a:xfrm>
            <a:off x="4120645" y="3029364"/>
            <a:ext cx="212139" cy="211026"/>
          </a:xfrm>
          <a:prstGeom prst="ellipse">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E17EFD90-44B9-0E3C-0134-FAF92E97A77D}"/>
              </a:ext>
            </a:extLst>
          </p:cNvPr>
          <p:cNvCxnSpPr/>
          <p:nvPr/>
        </p:nvCxnSpPr>
        <p:spPr>
          <a:xfrm flipV="1">
            <a:off x="3907152" y="2937291"/>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6FAD87B1-6B1C-11F6-F56F-78B0807BCD0D}"/>
              </a:ext>
            </a:extLst>
          </p:cNvPr>
          <p:cNvCxnSpPr>
            <a:cxnSpLocks/>
          </p:cNvCxnSpPr>
          <p:nvPr/>
        </p:nvCxnSpPr>
        <p:spPr>
          <a:xfrm rot="10800000" flipV="1">
            <a:off x="4218576" y="2937293"/>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A638605A-AA9B-6F94-0E40-4DD14563B9F1}"/>
              </a:ext>
            </a:extLst>
          </p:cNvPr>
          <p:cNvSpPr/>
          <p:nvPr/>
        </p:nvSpPr>
        <p:spPr>
          <a:xfrm>
            <a:off x="2647244" y="3008822"/>
            <a:ext cx="212139" cy="211026"/>
          </a:xfrm>
          <a:prstGeom prst="ellipse">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38863A41-D338-D5EC-24C5-8696E5568691}"/>
              </a:ext>
            </a:extLst>
          </p:cNvPr>
          <p:cNvCxnSpPr>
            <a:cxnSpLocks/>
          </p:cNvCxnSpPr>
          <p:nvPr/>
        </p:nvCxnSpPr>
        <p:spPr>
          <a:xfrm rot="10800000" flipV="1">
            <a:off x="2751801" y="2916751"/>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15E69EB8-8D4D-3231-D4F3-5B516DAEBF66}"/>
              </a:ext>
            </a:extLst>
          </p:cNvPr>
          <p:cNvSpPr/>
          <p:nvPr/>
        </p:nvSpPr>
        <p:spPr>
          <a:xfrm>
            <a:off x="2396302" y="3016114"/>
            <a:ext cx="212139" cy="211026"/>
          </a:xfrm>
          <a:prstGeom prst="ellipse">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Arrow Connector 34">
            <a:extLst>
              <a:ext uri="{FF2B5EF4-FFF2-40B4-BE49-F238E27FC236}">
                <a16:creationId xmlns:a16="http://schemas.microsoft.com/office/drawing/2014/main" id="{8ABBB0A4-01FB-5636-1C44-7A6EDC12F3FE}"/>
              </a:ext>
            </a:extLst>
          </p:cNvPr>
          <p:cNvCxnSpPr/>
          <p:nvPr/>
        </p:nvCxnSpPr>
        <p:spPr>
          <a:xfrm flipV="1">
            <a:off x="2500702" y="2924041"/>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2B481E1F-3ACD-32A2-A1C2-42999CE5FE87}"/>
              </a:ext>
            </a:extLst>
          </p:cNvPr>
          <p:cNvSpPr/>
          <p:nvPr/>
        </p:nvSpPr>
        <p:spPr>
          <a:xfrm>
            <a:off x="2653872" y="4353918"/>
            <a:ext cx="212139" cy="211026"/>
          </a:xfrm>
          <a:prstGeom prst="ellipse">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1" name="Straight Arrow Connector 40">
            <a:extLst>
              <a:ext uri="{FF2B5EF4-FFF2-40B4-BE49-F238E27FC236}">
                <a16:creationId xmlns:a16="http://schemas.microsoft.com/office/drawing/2014/main" id="{5656A735-7A19-4968-44E7-75C636F05972}"/>
              </a:ext>
            </a:extLst>
          </p:cNvPr>
          <p:cNvCxnSpPr>
            <a:cxnSpLocks/>
          </p:cNvCxnSpPr>
          <p:nvPr/>
        </p:nvCxnSpPr>
        <p:spPr>
          <a:xfrm flipV="1">
            <a:off x="2758429" y="4261847"/>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F7DF2A5C-80D9-5FAC-57CF-B79B0F05AF35}"/>
              </a:ext>
            </a:extLst>
          </p:cNvPr>
          <p:cNvSpPr/>
          <p:nvPr/>
        </p:nvSpPr>
        <p:spPr>
          <a:xfrm>
            <a:off x="2402930" y="4361210"/>
            <a:ext cx="212139" cy="211026"/>
          </a:xfrm>
          <a:prstGeom prst="ellipse">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3" name="Straight Arrow Connector 42">
            <a:extLst>
              <a:ext uri="{FF2B5EF4-FFF2-40B4-BE49-F238E27FC236}">
                <a16:creationId xmlns:a16="http://schemas.microsoft.com/office/drawing/2014/main" id="{E8DFE06C-8EC7-1440-6C9F-1D9E53AE6771}"/>
              </a:ext>
            </a:extLst>
          </p:cNvPr>
          <p:cNvCxnSpPr/>
          <p:nvPr/>
        </p:nvCxnSpPr>
        <p:spPr>
          <a:xfrm flipV="1">
            <a:off x="2507330" y="4269137"/>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50EB0826-C5D3-E267-80E4-89EAD348E935}"/>
              </a:ext>
            </a:extLst>
          </p:cNvPr>
          <p:cNvSpPr txBox="1"/>
          <p:nvPr/>
        </p:nvSpPr>
        <p:spPr>
          <a:xfrm>
            <a:off x="218221" y="3063527"/>
            <a:ext cx="490840" cy="338554"/>
          </a:xfrm>
          <a:prstGeom prst="rect">
            <a:avLst/>
          </a:prstGeom>
          <a:noFill/>
        </p:spPr>
        <p:txBody>
          <a:bodyPr wrap="none" rtlCol="0">
            <a:spAutoFit/>
          </a:bodyPr>
          <a:lstStyle/>
          <a:p>
            <a:r>
              <a:rPr lang="en-US" dirty="0"/>
              <a:t>T=1</a:t>
            </a:r>
          </a:p>
        </p:txBody>
      </p:sp>
      <p:sp>
        <p:nvSpPr>
          <p:cNvPr id="45" name="TextBox 44">
            <a:extLst>
              <a:ext uri="{FF2B5EF4-FFF2-40B4-BE49-F238E27FC236}">
                <a16:creationId xmlns:a16="http://schemas.microsoft.com/office/drawing/2014/main" id="{63ED1F1C-9371-9242-A95D-15903CAE6BAF}"/>
              </a:ext>
            </a:extLst>
          </p:cNvPr>
          <p:cNvSpPr txBox="1"/>
          <p:nvPr/>
        </p:nvSpPr>
        <p:spPr>
          <a:xfrm>
            <a:off x="231660" y="4399157"/>
            <a:ext cx="490840" cy="338554"/>
          </a:xfrm>
          <a:prstGeom prst="rect">
            <a:avLst/>
          </a:prstGeom>
          <a:noFill/>
        </p:spPr>
        <p:txBody>
          <a:bodyPr wrap="none" rtlCol="0">
            <a:spAutoFit/>
          </a:bodyPr>
          <a:lstStyle/>
          <a:p>
            <a:r>
              <a:rPr lang="en-US" dirty="0"/>
              <a:t>T=0</a:t>
            </a:r>
          </a:p>
        </p:txBody>
      </p:sp>
      <p:sp>
        <p:nvSpPr>
          <p:cNvPr id="46" name="TextBox 45">
            <a:extLst>
              <a:ext uri="{FF2B5EF4-FFF2-40B4-BE49-F238E27FC236}">
                <a16:creationId xmlns:a16="http://schemas.microsoft.com/office/drawing/2014/main" id="{DB62C927-9B33-FCEB-4FE5-3585790D55EF}"/>
              </a:ext>
            </a:extLst>
          </p:cNvPr>
          <p:cNvSpPr txBox="1"/>
          <p:nvPr/>
        </p:nvSpPr>
        <p:spPr>
          <a:xfrm>
            <a:off x="974721" y="2377309"/>
            <a:ext cx="607859" cy="338554"/>
          </a:xfrm>
          <a:prstGeom prst="rect">
            <a:avLst/>
          </a:prstGeom>
          <a:noFill/>
        </p:spPr>
        <p:txBody>
          <a:bodyPr wrap="none" rtlCol="0">
            <a:spAutoFit/>
          </a:bodyPr>
          <a:lstStyle/>
          <a:p>
            <a:r>
              <a:rPr lang="en-US" dirty="0" err="1"/>
              <a:t>T</a:t>
            </a:r>
            <a:r>
              <a:rPr lang="en-US" baseline="-25000" dirty="0" err="1"/>
              <a:t>z</a:t>
            </a:r>
            <a:r>
              <a:rPr lang="en-US" dirty="0"/>
              <a:t>=-1</a:t>
            </a:r>
          </a:p>
        </p:txBody>
      </p:sp>
      <p:sp>
        <p:nvSpPr>
          <p:cNvPr id="47" name="TextBox 46">
            <a:extLst>
              <a:ext uri="{FF2B5EF4-FFF2-40B4-BE49-F238E27FC236}">
                <a16:creationId xmlns:a16="http://schemas.microsoft.com/office/drawing/2014/main" id="{B2EDBF4F-412C-90AA-4A79-3F61C0E90D1F}"/>
              </a:ext>
            </a:extLst>
          </p:cNvPr>
          <p:cNvSpPr txBox="1"/>
          <p:nvPr/>
        </p:nvSpPr>
        <p:spPr>
          <a:xfrm>
            <a:off x="2337993" y="2385544"/>
            <a:ext cx="545342" cy="338554"/>
          </a:xfrm>
          <a:prstGeom prst="rect">
            <a:avLst/>
          </a:prstGeom>
          <a:noFill/>
        </p:spPr>
        <p:txBody>
          <a:bodyPr wrap="none" rtlCol="0">
            <a:spAutoFit/>
          </a:bodyPr>
          <a:lstStyle/>
          <a:p>
            <a:r>
              <a:rPr lang="en-US" dirty="0" err="1"/>
              <a:t>T</a:t>
            </a:r>
            <a:r>
              <a:rPr lang="en-US" baseline="-25000" dirty="0" err="1"/>
              <a:t>z</a:t>
            </a:r>
            <a:r>
              <a:rPr lang="en-US" dirty="0"/>
              <a:t>=0</a:t>
            </a:r>
          </a:p>
        </p:txBody>
      </p:sp>
      <p:sp>
        <p:nvSpPr>
          <p:cNvPr id="48" name="TextBox 47">
            <a:extLst>
              <a:ext uri="{FF2B5EF4-FFF2-40B4-BE49-F238E27FC236}">
                <a16:creationId xmlns:a16="http://schemas.microsoft.com/office/drawing/2014/main" id="{D3BFD9B0-804D-E0F2-C7D2-946F9D462788}"/>
              </a:ext>
            </a:extLst>
          </p:cNvPr>
          <p:cNvSpPr txBox="1"/>
          <p:nvPr/>
        </p:nvSpPr>
        <p:spPr>
          <a:xfrm>
            <a:off x="3642671" y="2378460"/>
            <a:ext cx="647934" cy="338554"/>
          </a:xfrm>
          <a:prstGeom prst="rect">
            <a:avLst/>
          </a:prstGeom>
          <a:noFill/>
        </p:spPr>
        <p:txBody>
          <a:bodyPr wrap="none" rtlCol="0">
            <a:spAutoFit/>
          </a:bodyPr>
          <a:lstStyle/>
          <a:p>
            <a:r>
              <a:rPr lang="en-US" dirty="0" err="1"/>
              <a:t>T</a:t>
            </a:r>
            <a:r>
              <a:rPr lang="en-US" baseline="-25000" dirty="0" err="1"/>
              <a:t>z</a:t>
            </a:r>
            <a:r>
              <a:rPr lang="en-US" dirty="0"/>
              <a:t>=+1</a:t>
            </a:r>
          </a:p>
        </p:txBody>
      </p:sp>
      <p:cxnSp>
        <p:nvCxnSpPr>
          <p:cNvPr id="18" name="Straight Connector 17">
            <a:extLst>
              <a:ext uri="{FF2B5EF4-FFF2-40B4-BE49-F238E27FC236}">
                <a16:creationId xmlns:a16="http://schemas.microsoft.com/office/drawing/2014/main" id="{F9BA6AEE-3B4E-FCA9-B987-4E1FBC544720}"/>
              </a:ext>
            </a:extLst>
          </p:cNvPr>
          <p:cNvCxnSpPr>
            <a:cxnSpLocks/>
          </p:cNvCxnSpPr>
          <p:nvPr/>
        </p:nvCxnSpPr>
        <p:spPr>
          <a:xfrm>
            <a:off x="907774" y="4217077"/>
            <a:ext cx="706018" cy="690959"/>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C6E85AC-F7D5-EBF6-3216-1B531746EA51}"/>
              </a:ext>
            </a:extLst>
          </p:cNvPr>
          <p:cNvCxnSpPr>
            <a:cxnSpLocks/>
          </p:cNvCxnSpPr>
          <p:nvPr/>
        </p:nvCxnSpPr>
        <p:spPr>
          <a:xfrm flipH="1">
            <a:off x="954501" y="4155808"/>
            <a:ext cx="536289" cy="750029"/>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EF123E3A-6CC7-8D05-445A-7311239824E5}"/>
              </a:ext>
            </a:extLst>
          </p:cNvPr>
          <p:cNvSpPr/>
          <p:nvPr/>
        </p:nvSpPr>
        <p:spPr>
          <a:xfrm>
            <a:off x="3849479" y="4501563"/>
            <a:ext cx="212139" cy="211026"/>
          </a:xfrm>
          <a:prstGeom prst="ellipse">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4" name="Straight Arrow Connector 53">
            <a:extLst>
              <a:ext uri="{FF2B5EF4-FFF2-40B4-BE49-F238E27FC236}">
                <a16:creationId xmlns:a16="http://schemas.microsoft.com/office/drawing/2014/main" id="{F0628B12-40F4-15A9-0EC4-2B20175C4478}"/>
              </a:ext>
            </a:extLst>
          </p:cNvPr>
          <p:cNvCxnSpPr/>
          <p:nvPr/>
        </p:nvCxnSpPr>
        <p:spPr>
          <a:xfrm flipV="1">
            <a:off x="3953879" y="4409490"/>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5" name="Oval 54">
            <a:extLst>
              <a:ext uri="{FF2B5EF4-FFF2-40B4-BE49-F238E27FC236}">
                <a16:creationId xmlns:a16="http://schemas.microsoft.com/office/drawing/2014/main" id="{CA2FC86E-03F4-727D-60DA-29E4A8E53182}"/>
              </a:ext>
            </a:extLst>
          </p:cNvPr>
          <p:cNvSpPr/>
          <p:nvPr/>
        </p:nvSpPr>
        <p:spPr>
          <a:xfrm>
            <a:off x="4168583" y="4486596"/>
            <a:ext cx="212139" cy="211026"/>
          </a:xfrm>
          <a:prstGeom prst="ellipse">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6" name="Straight Arrow Connector 55">
            <a:extLst>
              <a:ext uri="{FF2B5EF4-FFF2-40B4-BE49-F238E27FC236}">
                <a16:creationId xmlns:a16="http://schemas.microsoft.com/office/drawing/2014/main" id="{34DA5D85-6E0E-E2CC-F102-4BB4C3128CDF}"/>
              </a:ext>
            </a:extLst>
          </p:cNvPr>
          <p:cNvCxnSpPr/>
          <p:nvPr/>
        </p:nvCxnSpPr>
        <p:spPr>
          <a:xfrm flipV="1">
            <a:off x="4272983" y="4394523"/>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19F8938E-D4C0-BDC9-2202-0536F5B8D6EC}"/>
              </a:ext>
            </a:extLst>
          </p:cNvPr>
          <p:cNvCxnSpPr>
            <a:cxnSpLocks/>
          </p:cNvCxnSpPr>
          <p:nvPr/>
        </p:nvCxnSpPr>
        <p:spPr>
          <a:xfrm>
            <a:off x="3802752" y="4286471"/>
            <a:ext cx="706018" cy="690959"/>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770FADD-B5B3-8877-5866-12DFB6005B21}"/>
              </a:ext>
            </a:extLst>
          </p:cNvPr>
          <p:cNvCxnSpPr>
            <a:cxnSpLocks/>
          </p:cNvCxnSpPr>
          <p:nvPr/>
        </p:nvCxnSpPr>
        <p:spPr>
          <a:xfrm flipH="1">
            <a:off x="3849479" y="4225202"/>
            <a:ext cx="536289" cy="750029"/>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9" name="Rounded Rectangle 58">
            <a:extLst>
              <a:ext uri="{FF2B5EF4-FFF2-40B4-BE49-F238E27FC236}">
                <a16:creationId xmlns:a16="http://schemas.microsoft.com/office/drawing/2014/main" id="{6BE5CBA3-DD84-45B0-238B-93CB546D05D3}"/>
              </a:ext>
            </a:extLst>
          </p:cNvPr>
          <p:cNvSpPr/>
          <p:nvPr/>
        </p:nvSpPr>
        <p:spPr>
          <a:xfrm>
            <a:off x="2190892" y="4155808"/>
            <a:ext cx="894522" cy="75002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1B5863F-D81C-FCBC-ACF0-E78EDC14668E}"/>
              </a:ext>
            </a:extLst>
          </p:cNvPr>
          <p:cNvSpPr txBox="1"/>
          <p:nvPr/>
        </p:nvSpPr>
        <p:spPr>
          <a:xfrm>
            <a:off x="5059838" y="5746680"/>
            <a:ext cx="4095993"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few-body fermionic systems </a:t>
            </a:r>
          </a:p>
          <a:p>
            <a:pPr marL="285750" indent="-285750">
              <a:buFont typeface="Arial" panose="020B0604020202020204" pitchFamily="34" charset="0"/>
              <a:buChar char="•"/>
            </a:pPr>
            <a:r>
              <a:rPr lang="en-GB" dirty="0"/>
              <a:t>T = 3/2 component of three-nucleon forces </a:t>
            </a:r>
          </a:p>
          <a:p>
            <a:pPr marL="285750" indent="-285750">
              <a:buFont typeface="Arial" panose="020B0604020202020204" pitchFamily="34" charset="0"/>
              <a:buChar char="•"/>
            </a:pPr>
            <a:r>
              <a:rPr lang="en-US" dirty="0"/>
              <a:t>coupling to the continuum</a:t>
            </a:r>
          </a:p>
        </p:txBody>
      </p:sp>
      <p:sp>
        <p:nvSpPr>
          <p:cNvPr id="17" name="TextBox 16">
            <a:extLst>
              <a:ext uri="{FF2B5EF4-FFF2-40B4-BE49-F238E27FC236}">
                <a16:creationId xmlns:a16="http://schemas.microsoft.com/office/drawing/2014/main" id="{47651F36-7DA4-97B7-13B0-540272648EAD}"/>
              </a:ext>
            </a:extLst>
          </p:cNvPr>
          <p:cNvSpPr txBox="1"/>
          <p:nvPr/>
        </p:nvSpPr>
        <p:spPr>
          <a:xfrm>
            <a:off x="6472184" y="2543388"/>
            <a:ext cx="2683647" cy="276999"/>
          </a:xfrm>
          <a:prstGeom prst="rect">
            <a:avLst/>
          </a:prstGeom>
          <a:noFill/>
        </p:spPr>
        <p:txBody>
          <a:bodyPr wrap="square">
            <a:spAutoFit/>
          </a:bodyPr>
          <a:lstStyle/>
          <a:p>
            <a:r>
              <a:rPr lang="en-GB" sz="1200" i="1" dirty="0">
                <a:effectLst/>
                <a:latin typeface="Helvetica" pitchFamily="2" charset="0"/>
              </a:rPr>
              <a:t>R. Guardiola, PRL 84, 1144</a:t>
            </a:r>
            <a:r>
              <a:rPr lang="en-GB" sz="1200" dirty="0">
                <a:latin typeface="Helvetica" pitchFamily="2" charset="0"/>
              </a:rPr>
              <a:t> </a:t>
            </a:r>
            <a:r>
              <a:rPr lang="en-GB" sz="1200" i="1" dirty="0">
                <a:effectLst/>
                <a:latin typeface="Helvetica" pitchFamily="2" charset="0"/>
              </a:rPr>
              <a:t>(2000)</a:t>
            </a:r>
            <a:endParaRPr lang="en-GB" sz="1200" dirty="0">
              <a:effectLst/>
              <a:latin typeface="Helvetica" pitchFamily="2" charset="0"/>
            </a:endParaRPr>
          </a:p>
        </p:txBody>
      </p:sp>
    </p:spTree>
    <p:extLst>
      <p:ext uri="{BB962C8B-B14F-4D97-AF65-F5344CB8AC3E}">
        <p14:creationId xmlns:p14="http://schemas.microsoft.com/office/powerpoint/2010/main" val="2886070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D2DB-E6F5-4042-82A9-6AC2BB50F292}"/>
              </a:ext>
            </a:extLst>
          </p:cNvPr>
          <p:cNvSpPr>
            <a:spLocks noGrp="1"/>
          </p:cNvSpPr>
          <p:nvPr>
            <p:ph type="ctrTitle"/>
          </p:nvPr>
        </p:nvSpPr>
        <p:spPr>
          <a:xfrm>
            <a:off x="293077" y="111276"/>
            <a:ext cx="6312118" cy="1492237"/>
          </a:xfrm>
        </p:spPr>
        <p:txBody>
          <a:bodyPr>
            <a:normAutofit/>
          </a:bodyPr>
          <a:lstStyle/>
          <a:p>
            <a:r>
              <a:rPr lang="en-GB" sz="1700" dirty="0">
                <a:solidFill>
                  <a:srgbClr val="231F20"/>
                </a:solidFill>
                <a:effectLst/>
                <a:latin typeface="+mj-lt"/>
              </a:rPr>
              <a:t>Low Energy Structures in Nuclear Reactions with 4n in the Final State</a:t>
            </a:r>
            <a:br>
              <a:rPr lang="en-GB" sz="1700" dirty="0">
                <a:solidFill>
                  <a:srgbClr val="231F20"/>
                </a:solidFill>
                <a:effectLst/>
                <a:latin typeface="+mj-lt"/>
              </a:rPr>
            </a:br>
            <a:endParaRPr lang="en-US" sz="1700" dirty="0">
              <a:latin typeface="+mj-lt"/>
            </a:endParaRPr>
          </a:p>
        </p:txBody>
      </p:sp>
      <p:sp>
        <p:nvSpPr>
          <p:cNvPr id="4" name="TextBox 3">
            <a:extLst>
              <a:ext uri="{FF2B5EF4-FFF2-40B4-BE49-F238E27FC236}">
                <a16:creationId xmlns:a16="http://schemas.microsoft.com/office/drawing/2014/main" id="{A542D23E-E896-0B03-4696-6EA3DA23F28D}"/>
              </a:ext>
            </a:extLst>
          </p:cNvPr>
          <p:cNvSpPr txBox="1"/>
          <p:nvPr/>
        </p:nvSpPr>
        <p:spPr>
          <a:xfrm>
            <a:off x="5626183" y="1652703"/>
            <a:ext cx="184731" cy="338554"/>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AD2FE505-BA4E-514A-35B3-D29594CD2412}"/>
              </a:ext>
            </a:extLst>
          </p:cNvPr>
          <p:cNvSpPr>
            <a:spLocks noChangeArrowheads="1"/>
          </p:cNvSpPr>
          <p:nvPr/>
        </p:nvSpPr>
        <p:spPr bwMode="auto">
          <a:xfrm>
            <a:off x="4279707" y="4106352"/>
            <a:ext cx="36132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1800" dirty="0"/>
              <a:t>“Low energy structures in nuclear reactions with 4n in the final state”</a:t>
            </a:r>
          </a:p>
        </p:txBody>
      </p:sp>
      <p:sp>
        <p:nvSpPr>
          <p:cNvPr id="28" name="TextBox 27">
            <a:extLst>
              <a:ext uri="{FF2B5EF4-FFF2-40B4-BE49-F238E27FC236}">
                <a16:creationId xmlns:a16="http://schemas.microsoft.com/office/drawing/2014/main" id="{C24FA670-EC46-1344-29C8-B691D241D3D3}"/>
              </a:ext>
            </a:extLst>
          </p:cNvPr>
          <p:cNvSpPr txBox="1"/>
          <p:nvPr/>
        </p:nvSpPr>
        <p:spPr>
          <a:xfrm>
            <a:off x="106066" y="5676518"/>
            <a:ext cx="4173641" cy="584775"/>
          </a:xfrm>
          <a:prstGeom prst="rect">
            <a:avLst/>
          </a:prstGeom>
          <a:noFill/>
        </p:spPr>
        <p:txBody>
          <a:bodyPr wrap="square">
            <a:spAutoFit/>
          </a:bodyPr>
          <a:lstStyle/>
          <a:p>
            <a:r>
              <a:rPr lang="en-GB" dirty="0"/>
              <a:t>strong sensitivity of the response function to the neutrons’ initial distribution inside </a:t>
            </a:r>
            <a:r>
              <a:rPr lang="en-GB" baseline="30000" dirty="0"/>
              <a:t>8</a:t>
            </a:r>
            <a:r>
              <a:rPr lang="en-GB" dirty="0"/>
              <a:t>He</a:t>
            </a:r>
            <a:endParaRPr lang="en-US" dirty="0"/>
          </a:p>
        </p:txBody>
      </p:sp>
      <p:pic>
        <p:nvPicPr>
          <p:cNvPr id="29" name="Picture 28">
            <a:extLst>
              <a:ext uri="{FF2B5EF4-FFF2-40B4-BE49-F238E27FC236}">
                <a16:creationId xmlns:a16="http://schemas.microsoft.com/office/drawing/2014/main" id="{2217DFE1-1A49-C78B-1B1F-B4B535A5924E}"/>
              </a:ext>
            </a:extLst>
          </p:cNvPr>
          <p:cNvPicPr>
            <a:picLocks noChangeAspect="1"/>
          </p:cNvPicPr>
          <p:nvPr/>
        </p:nvPicPr>
        <p:blipFill>
          <a:blip r:embed="rId3"/>
          <a:stretch>
            <a:fillRect/>
          </a:stretch>
        </p:blipFill>
        <p:spPr>
          <a:xfrm>
            <a:off x="147676" y="3890941"/>
            <a:ext cx="2317000" cy="1785577"/>
          </a:xfrm>
          <a:prstGeom prst="rect">
            <a:avLst/>
          </a:prstGeom>
        </p:spPr>
      </p:pic>
      <p:sp>
        <p:nvSpPr>
          <p:cNvPr id="30" name="TextBox 29">
            <a:extLst>
              <a:ext uri="{FF2B5EF4-FFF2-40B4-BE49-F238E27FC236}">
                <a16:creationId xmlns:a16="http://schemas.microsoft.com/office/drawing/2014/main" id="{EA5863E9-8E46-4DE1-FD7B-B4042E921701}"/>
              </a:ext>
            </a:extLst>
          </p:cNvPr>
          <p:cNvSpPr txBox="1"/>
          <p:nvPr/>
        </p:nvSpPr>
        <p:spPr>
          <a:xfrm>
            <a:off x="293077" y="915805"/>
            <a:ext cx="2669013" cy="307777"/>
          </a:xfrm>
          <a:prstGeom prst="rect">
            <a:avLst/>
          </a:prstGeom>
          <a:noFill/>
        </p:spPr>
        <p:txBody>
          <a:bodyPr wrap="square">
            <a:spAutoFit/>
          </a:bodyPr>
          <a:lstStyle/>
          <a:p>
            <a:r>
              <a:rPr lang="en-GB" sz="1400" dirty="0" err="1">
                <a:solidFill>
                  <a:srgbClr val="C00000"/>
                </a:solidFill>
                <a:latin typeface="+mj-lt"/>
              </a:rPr>
              <a:t>Lazauskas</a:t>
            </a:r>
            <a:r>
              <a:rPr lang="en-GB" sz="1400" dirty="0">
                <a:solidFill>
                  <a:srgbClr val="C00000"/>
                </a:solidFill>
                <a:latin typeface="+mj-lt"/>
              </a:rPr>
              <a:t>, PRL 130 (2022) </a:t>
            </a:r>
            <a:r>
              <a:rPr lang="en-GB" sz="1400" b="0" i="0" dirty="0">
                <a:solidFill>
                  <a:srgbClr val="C00000"/>
                </a:solidFill>
                <a:effectLst/>
                <a:latin typeface="+mj-lt"/>
              </a:rPr>
              <a:t>102501</a:t>
            </a:r>
            <a:r>
              <a:rPr lang="en-GB" sz="1400" dirty="0">
                <a:solidFill>
                  <a:srgbClr val="C00000"/>
                </a:solidFill>
                <a:latin typeface="+mj-lt"/>
              </a:rPr>
              <a:t> </a:t>
            </a:r>
          </a:p>
        </p:txBody>
      </p:sp>
      <p:grpSp>
        <p:nvGrpSpPr>
          <p:cNvPr id="31" name="Group 30">
            <a:extLst>
              <a:ext uri="{FF2B5EF4-FFF2-40B4-BE49-F238E27FC236}">
                <a16:creationId xmlns:a16="http://schemas.microsoft.com/office/drawing/2014/main" id="{364C521D-6954-3E6D-FFC4-8D4173B3476F}"/>
              </a:ext>
            </a:extLst>
          </p:cNvPr>
          <p:cNvGrpSpPr/>
          <p:nvPr/>
        </p:nvGrpSpPr>
        <p:grpSpPr>
          <a:xfrm>
            <a:off x="2427284" y="4715365"/>
            <a:ext cx="1875598" cy="794916"/>
            <a:chOff x="3733433" y="5127531"/>
            <a:chExt cx="3926011" cy="1208722"/>
          </a:xfrm>
        </p:grpSpPr>
        <p:sp>
          <p:nvSpPr>
            <p:cNvPr id="32" name="Rounded Rectangular Callout 31">
              <a:extLst>
                <a:ext uri="{FF2B5EF4-FFF2-40B4-BE49-F238E27FC236}">
                  <a16:creationId xmlns:a16="http://schemas.microsoft.com/office/drawing/2014/main" id="{7BB18398-1E6A-02D8-3C17-3FDD00961DD7}"/>
                </a:ext>
              </a:extLst>
            </p:cNvPr>
            <p:cNvSpPr/>
            <p:nvPr/>
          </p:nvSpPr>
          <p:spPr>
            <a:xfrm>
              <a:off x="3733433" y="5127531"/>
              <a:ext cx="3926011" cy="1208722"/>
            </a:xfrm>
            <a:prstGeom prst="wedgeRoundRectCallout">
              <a:avLst>
                <a:gd name="adj1" fmla="val 21089"/>
                <a:gd name="adj2" fmla="val 6945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63A0D4A-A282-4293-B12F-85362E043A92}"/>
                </a:ext>
              </a:extLst>
            </p:cNvPr>
            <p:cNvSpPr txBox="1"/>
            <p:nvPr/>
          </p:nvSpPr>
          <p:spPr>
            <a:xfrm>
              <a:off x="3866990" y="5184275"/>
              <a:ext cx="3654717" cy="1123187"/>
            </a:xfrm>
            <a:prstGeom prst="rect">
              <a:avLst/>
            </a:prstGeom>
            <a:noFill/>
          </p:spPr>
          <p:txBody>
            <a:bodyPr wrap="none" rtlCol="0">
              <a:spAutoFit/>
            </a:bodyPr>
            <a:lstStyle/>
            <a:p>
              <a:r>
                <a:rPr lang="en-GB" sz="1400" dirty="0"/>
                <a:t>? Dependency on: </a:t>
              </a:r>
            </a:p>
            <a:p>
              <a:r>
                <a:rPr lang="en-US" sz="1400" dirty="0"/>
                <a:t>how we produce it &amp; </a:t>
              </a:r>
            </a:p>
            <a:p>
              <a:r>
                <a:rPr lang="en-US" sz="1400" dirty="0"/>
                <a:t>how we measure it</a:t>
              </a:r>
            </a:p>
          </p:txBody>
        </p:sp>
      </p:grpSp>
      <p:sp>
        <p:nvSpPr>
          <p:cNvPr id="36" name="TextBox 35">
            <a:extLst>
              <a:ext uri="{FF2B5EF4-FFF2-40B4-BE49-F238E27FC236}">
                <a16:creationId xmlns:a16="http://schemas.microsoft.com/office/drawing/2014/main" id="{49C8F758-2DAC-3CC6-B002-98F1E073F17D}"/>
              </a:ext>
            </a:extLst>
          </p:cNvPr>
          <p:cNvSpPr txBox="1"/>
          <p:nvPr/>
        </p:nvSpPr>
        <p:spPr>
          <a:xfrm>
            <a:off x="405794" y="1490284"/>
            <a:ext cx="8332411" cy="1923604"/>
          </a:xfrm>
          <a:prstGeom prst="rect">
            <a:avLst/>
          </a:prstGeom>
          <a:noFill/>
        </p:spPr>
        <p:txBody>
          <a:bodyPr wrap="square">
            <a:spAutoFit/>
          </a:bodyPr>
          <a:lstStyle/>
          <a:p>
            <a:r>
              <a:rPr lang="en-GB" sz="1700" dirty="0">
                <a:solidFill>
                  <a:srgbClr val="231F20"/>
                </a:solidFill>
                <a:effectLst/>
              </a:rPr>
              <a:t>“complement the analysis of the </a:t>
            </a:r>
            <a:r>
              <a:rPr lang="en-GB" sz="1700" baseline="30000" dirty="0">
                <a:solidFill>
                  <a:srgbClr val="231F20"/>
                </a:solidFill>
                <a:effectLst/>
              </a:rPr>
              <a:t>8</a:t>
            </a:r>
            <a:r>
              <a:rPr lang="en-GB" sz="1700" dirty="0">
                <a:solidFill>
                  <a:srgbClr val="231F20"/>
                </a:solidFill>
                <a:effectLst/>
              </a:rPr>
              <a:t>He(p</a:t>
            </a:r>
            <a:r>
              <a:rPr lang="en-GB" sz="1700" dirty="0">
                <a:solidFill>
                  <a:srgbClr val="231F20"/>
                </a:solidFill>
              </a:rPr>
              <a:t>,</a:t>
            </a:r>
            <a:r>
              <a:rPr lang="en-GB" sz="1700" dirty="0">
                <a:solidFill>
                  <a:srgbClr val="231F20"/>
                </a:solidFill>
                <a:effectLst/>
              </a:rPr>
              <a:t> p</a:t>
            </a:r>
            <a:r>
              <a:rPr lang="en-GB" sz="1700" baseline="30000" dirty="0">
                <a:solidFill>
                  <a:srgbClr val="231F20"/>
                </a:solidFill>
                <a:effectLst/>
              </a:rPr>
              <a:t>4</a:t>
            </a:r>
            <a:r>
              <a:rPr lang="en-GB" sz="1700" dirty="0">
                <a:solidFill>
                  <a:srgbClr val="231F20"/>
                </a:solidFill>
                <a:effectLst/>
              </a:rPr>
              <a:t>He)4n</a:t>
            </a:r>
            <a:r>
              <a:rPr lang="en-GB" sz="1700" dirty="0">
                <a:solidFill>
                  <a:srgbClr val="231F20"/>
                </a:solidFill>
              </a:rPr>
              <a:t> </a:t>
            </a:r>
            <a:r>
              <a:rPr lang="en-GB" sz="1700" dirty="0">
                <a:solidFill>
                  <a:srgbClr val="231F20"/>
                </a:solidFill>
                <a:effectLst/>
              </a:rPr>
              <a:t>reaction, by addressing shortcomings of the COSMA model in three essential ways”:</a:t>
            </a:r>
          </a:p>
          <a:p>
            <a:pPr marL="400050" indent="-400050">
              <a:buFont typeface="+mj-lt"/>
              <a:buAutoNum type="romanLcPeriod"/>
            </a:pPr>
            <a:r>
              <a:rPr lang="en-GB" sz="1700" dirty="0">
                <a:solidFill>
                  <a:srgbClr val="231F20"/>
                </a:solidFill>
                <a:effectLst/>
              </a:rPr>
              <a:t>implementing a realistic description of the 8He valence neutron distribution, </a:t>
            </a:r>
          </a:p>
          <a:p>
            <a:pPr marL="400050" indent="-400050">
              <a:buFont typeface="+mj-lt"/>
              <a:buAutoNum type="romanLcPeriod"/>
            </a:pPr>
            <a:r>
              <a:rPr lang="en-GB" sz="1700" dirty="0">
                <a:solidFill>
                  <a:srgbClr val="231F20"/>
                </a:solidFill>
                <a:effectLst/>
              </a:rPr>
              <a:t>implementing a rigorous dynamics for the four-neutron break-up, and </a:t>
            </a:r>
          </a:p>
          <a:p>
            <a:pPr marL="400050" indent="-400050">
              <a:buFont typeface="+mj-lt"/>
              <a:buAutoNum type="romanLcPeriod"/>
            </a:pPr>
            <a:r>
              <a:rPr lang="en-GB" sz="1700" dirty="0">
                <a:solidFill>
                  <a:srgbClr val="231F20"/>
                </a:solidFill>
                <a:effectLst/>
              </a:rPr>
              <a:t>considering the interaction between valence neutrons in full extent and retaining consistency between the </a:t>
            </a:r>
            <a:r>
              <a:rPr lang="en-GB" sz="1700" dirty="0" err="1">
                <a:solidFill>
                  <a:srgbClr val="231F20"/>
                </a:solidFill>
                <a:effectLst/>
              </a:rPr>
              <a:t>multineutron</a:t>
            </a:r>
            <a:r>
              <a:rPr lang="en-GB" sz="1700" dirty="0">
                <a:solidFill>
                  <a:srgbClr val="231F20"/>
                </a:solidFill>
              </a:rPr>
              <a:t> </a:t>
            </a:r>
            <a:r>
              <a:rPr lang="en-GB" sz="1700" dirty="0">
                <a:solidFill>
                  <a:srgbClr val="231F20"/>
                </a:solidFill>
                <a:effectLst/>
              </a:rPr>
              <a:t>Hamiltonians before and after the </a:t>
            </a:r>
            <a:r>
              <a:rPr lang="el-GR" sz="1700" dirty="0">
                <a:solidFill>
                  <a:srgbClr val="231F20"/>
                </a:solidFill>
                <a:effectLst/>
              </a:rPr>
              <a:t>α-</a:t>
            </a:r>
            <a:r>
              <a:rPr lang="en-GB" sz="1700" dirty="0">
                <a:solidFill>
                  <a:srgbClr val="231F20"/>
                </a:solidFill>
                <a:effectLst/>
              </a:rPr>
              <a:t>particle removal.</a:t>
            </a:r>
          </a:p>
        </p:txBody>
      </p:sp>
      <p:sp>
        <p:nvSpPr>
          <p:cNvPr id="38" name="TextBox 37">
            <a:extLst>
              <a:ext uri="{FF2B5EF4-FFF2-40B4-BE49-F238E27FC236}">
                <a16:creationId xmlns:a16="http://schemas.microsoft.com/office/drawing/2014/main" id="{DB84F205-6E35-38EE-ECA3-2D5564E765BD}"/>
              </a:ext>
            </a:extLst>
          </p:cNvPr>
          <p:cNvSpPr txBox="1"/>
          <p:nvPr/>
        </p:nvSpPr>
        <p:spPr>
          <a:xfrm>
            <a:off x="3071308" y="2982521"/>
            <a:ext cx="4572000" cy="2062103"/>
          </a:xfrm>
          <a:prstGeom prst="rect">
            <a:avLst/>
          </a:prstGeom>
          <a:noFill/>
        </p:spPr>
        <p:txBody>
          <a:bodyPr wrap="square">
            <a:spAutoFit/>
          </a:bodyPr>
          <a:lstStyle/>
          <a:p>
            <a:r>
              <a:rPr lang="en-GB" i="1" dirty="0">
                <a:solidFill>
                  <a:srgbClr val="231F20"/>
                </a:solidFill>
                <a:effectLst/>
                <a:latin typeface="Times"/>
              </a:rPr>
              <a:t>We show that</a:t>
            </a:r>
            <a:endParaRPr lang="en-GB" dirty="0">
              <a:solidFill>
                <a:srgbClr val="231F20"/>
              </a:solidFill>
              <a:effectLst/>
              <a:latin typeface="Times"/>
            </a:endParaRPr>
          </a:p>
          <a:p>
            <a:r>
              <a:rPr lang="en-GB" i="1" dirty="0">
                <a:solidFill>
                  <a:srgbClr val="231F20"/>
                </a:solidFill>
                <a:effectLst/>
                <a:latin typeface="Times"/>
              </a:rPr>
              <a:t>these experimental results find a natural explanation in</a:t>
            </a:r>
            <a:endParaRPr lang="en-GB" dirty="0">
              <a:solidFill>
                <a:srgbClr val="231F20"/>
              </a:solidFill>
              <a:effectLst/>
              <a:latin typeface="Times"/>
            </a:endParaRPr>
          </a:p>
          <a:p>
            <a:r>
              <a:rPr lang="en-GB" i="1" dirty="0">
                <a:solidFill>
                  <a:srgbClr val="231F20"/>
                </a:solidFill>
                <a:effectLst/>
                <a:latin typeface="Times"/>
              </a:rPr>
              <a:t>terms of the dineutron correlations in the final state, if the</a:t>
            </a:r>
            <a:endParaRPr lang="en-GB" dirty="0">
              <a:solidFill>
                <a:srgbClr val="231F20"/>
              </a:solidFill>
              <a:effectLst/>
              <a:latin typeface="Times"/>
            </a:endParaRPr>
          </a:p>
          <a:p>
            <a:r>
              <a:rPr lang="en-GB" i="1" dirty="0">
                <a:solidFill>
                  <a:srgbClr val="231F20"/>
                </a:solidFill>
                <a:effectLst/>
                <a:latin typeface="Times"/>
              </a:rPr>
              <a:t>four neutrons are weakly bound in the initial projectile,</a:t>
            </a:r>
            <a:endParaRPr lang="en-GB" dirty="0">
              <a:solidFill>
                <a:srgbClr val="231F20"/>
              </a:solidFill>
              <a:effectLst/>
              <a:latin typeface="Times"/>
            </a:endParaRPr>
          </a:p>
          <a:p>
            <a:r>
              <a:rPr lang="en-GB" i="1" dirty="0">
                <a:solidFill>
                  <a:srgbClr val="231F20"/>
                </a:solidFill>
                <a:effectLst/>
                <a:latin typeface="Times"/>
              </a:rPr>
              <a:t>forming a broad wave function.</a:t>
            </a:r>
            <a:endParaRPr lang="en-GB" dirty="0">
              <a:solidFill>
                <a:srgbClr val="231F20"/>
              </a:solidFill>
              <a:effectLst/>
              <a:latin typeface="Times"/>
            </a:endParaRPr>
          </a:p>
        </p:txBody>
      </p:sp>
    </p:spTree>
    <p:extLst>
      <p:ext uri="{BB962C8B-B14F-4D97-AF65-F5344CB8AC3E}">
        <p14:creationId xmlns:p14="http://schemas.microsoft.com/office/powerpoint/2010/main" val="1346928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B087-7D75-324C-BC34-FF0975E07821}"/>
              </a:ext>
            </a:extLst>
          </p:cNvPr>
          <p:cNvSpPr>
            <a:spLocks noGrp="1"/>
          </p:cNvSpPr>
          <p:nvPr>
            <p:ph type="ctrTitle"/>
          </p:nvPr>
        </p:nvSpPr>
        <p:spPr>
          <a:xfrm>
            <a:off x="293075" y="234848"/>
            <a:ext cx="6021227" cy="770913"/>
          </a:xfrm>
        </p:spPr>
        <p:txBody>
          <a:bodyPr>
            <a:normAutofit/>
          </a:bodyPr>
          <a:lstStyle/>
          <a:p>
            <a:r>
              <a:rPr lang="en-US" dirty="0"/>
              <a:t>Method</a:t>
            </a:r>
          </a:p>
        </p:txBody>
      </p:sp>
      <p:sp>
        <p:nvSpPr>
          <p:cNvPr id="14" name="TextBox 13">
            <a:extLst>
              <a:ext uri="{FF2B5EF4-FFF2-40B4-BE49-F238E27FC236}">
                <a16:creationId xmlns:a16="http://schemas.microsoft.com/office/drawing/2014/main" id="{7724174C-6192-EA43-861F-0F95E9C09AD4}"/>
              </a:ext>
            </a:extLst>
          </p:cNvPr>
          <p:cNvSpPr txBox="1"/>
          <p:nvPr/>
        </p:nvSpPr>
        <p:spPr>
          <a:xfrm>
            <a:off x="293075" y="2017258"/>
            <a:ext cx="8764426" cy="806375"/>
          </a:xfrm>
          <a:prstGeom prst="rect">
            <a:avLst/>
          </a:prstGeom>
          <a:noFill/>
        </p:spPr>
        <p:txBody>
          <a:bodyPr wrap="square">
            <a:spAutoFit/>
          </a:bodyPr>
          <a:lstStyle/>
          <a:p>
            <a:pPr marL="342900" indent="-342900">
              <a:lnSpc>
                <a:spcPct val="120000"/>
              </a:lnSpc>
              <a:buFont typeface="Wingdings" charset="2"/>
              <a:buChar char="Ø"/>
            </a:pPr>
            <a:r>
              <a:rPr lang="en-US" sz="2000" dirty="0"/>
              <a:t>Large momentum transfer minimizes final state interactions between the 4n and the (p, α).</a:t>
            </a:r>
          </a:p>
        </p:txBody>
      </p:sp>
      <p:sp>
        <p:nvSpPr>
          <p:cNvPr id="15" name="TextBox 14">
            <a:extLst>
              <a:ext uri="{FF2B5EF4-FFF2-40B4-BE49-F238E27FC236}">
                <a16:creationId xmlns:a16="http://schemas.microsoft.com/office/drawing/2014/main" id="{BC7C0124-CF25-FF41-AB35-8390947BD26F}"/>
              </a:ext>
            </a:extLst>
          </p:cNvPr>
          <p:cNvSpPr txBox="1"/>
          <p:nvPr/>
        </p:nvSpPr>
        <p:spPr>
          <a:xfrm>
            <a:off x="6059197" y="6221232"/>
            <a:ext cx="3084803" cy="307777"/>
          </a:xfrm>
          <a:prstGeom prst="rect">
            <a:avLst/>
          </a:prstGeom>
          <a:noFill/>
        </p:spPr>
        <p:txBody>
          <a:bodyPr wrap="square">
            <a:spAutoFit/>
          </a:bodyPr>
          <a:lstStyle/>
          <a:p>
            <a:r>
              <a:rPr lang="en-US" sz="1400" dirty="0">
                <a:solidFill>
                  <a:srgbClr val="0070C0"/>
                </a:solidFill>
              </a:rPr>
              <a:t>J. </a:t>
            </a:r>
            <a:r>
              <a:rPr lang="en-US" sz="1400" dirty="0" err="1">
                <a:solidFill>
                  <a:srgbClr val="0070C0"/>
                </a:solidFill>
              </a:rPr>
              <a:t>Mougey</a:t>
            </a:r>
            <a:r>
              <a:rPr lang="en-US" sz="1400" dirty="0">
                <a:solidFill>
                  <a:srgbClr val="0070C0"/>
                </a:solidFill>
              </a:rPr>
              <a:t>, </a:t>
            </a:r>
            <a:r>
              <a:rPr lang="en-US" sz="1400" dirty="0" err="1">
                <a:solidFill>
                  <a:srgbClr val="0070C0"/>
                </a:solidFill>
              </a:rPr>
              <a:t>Nucl</a:t>
            </a:r>
            <a:r>
              <a:rPr lang="en-US" sz="1400" dirty="0">
                <a:solidFill>
                  <a:srgbClr val="0070C0"/>
                </a:solidFill>
              </a:rPr>
              <a:t>. Phys. A335 (1980) 35.</a:t>
            </a:r>
          </a:p>
        </p:txBody>
      </p:sp>
      <p:grpSp>
        <p:nvGrpSpPr>
          <p:cNvPr id="16" name="Group 15">
            <a:extLst>
              <a:ext uri="{FF2B5EF4-FFF2-40B4-BE49-F238E27FC236}">
                <a16:creationId xmlns:a16="http://schemas.microsoft.com/office/drawing/2014/main" id="{CEDEDDD3-29DA-FA4F-8C0E-54538E95251D}"/>
              </a:ext>
            </a:extLst>
          </p:cNvPr>
          <p:cNvGrpSpPr/>
          <p:nvPr/>
        </p:nvGrpSpPr>
        <p:grpSpPr>
          <a:xfrm>
            <a:off x="5039190" y="3442115"/>
            <a:ext cx="3444079" cy="2434208"/>
            <a:chOff x="4277890" y="3150926"/>
            <a:chExt cx="3444079" cy="2434208"/>
          </a:xfrm>
        </p:grpSpPr>
        <p:pic>
          <p:nvPicPr>
            <p:cNvPr id="19" name="Picture 18">
              <a:extLst>
                <a:ext uri="{FF2B5EF4-FFF2-40B4-BE49-F238E27FC236}">
                  <a16:creationId xmlns:a16="http://schemas.microsoft.com/office/drawing/2014/main" id="{8D1ABCBC-0DD1-F446-B554-B4DB70E57E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7890" y="3150926"/>
              <a:ext cx="3444079" cy="2340000"/>
            </a:xfrm>
            <a:prstGeom prst="rect">
              <a:avLst/>
            </a:prstGeom>
          </p:spPr>
        </p:pic>
        <p:sp>
          <p:nvSpPr>
            <p:cNvPr id="20" name="Rectangle 19">
              <a:extLst>
                <a:ext uri="{FF2B5EF4-FFF2-40B4-BE49-F238E27FC236}">
                  <a16:creationId xmlns:a16="http://schemas.microsoft.com/office/drawing/2014/main" id="{B40C914D-1C0E-294D-9CCE-390D78E089AC}"/>
                </a:ext>
              </a:extLst>
            </p:cNvPr>
            <p:cNvSpPr/>
            <p:nvPr/>
          </p:nvSpPr>
          <p:spPr>
            <a:xfrm>
              <a:off x="5677333" y="5444723"/>
              <a:ext cx="1828800" cy="140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6BC2EAC6-D9FD-D24B-9ABA-9642779A95B5}"/>
              </a:ext>
            </a:extLst>
          </p:cNvPr>
          <p:cNvSpPr txBox="1"/>
          <p:nvPr/>
        </p:nvSpPr>
        <p:spPr>
          <a:xfrm>
            <a:off x="4615341" y="5795461"/>
            <a:ext cx="4572000" cy="338554"/>
          </a:xfrm>
          <a:prstGeom prst="rect">
            <a:avLst/>
          </a:prstGeom>
          <a:noFill/>
        </p:spPr>
        <p:txBody>
          <a:bodyPr wrap="square">
            <a:spAutoFit/>
          </a:bodyPr>
          <a:lstStyle/>
          <a:p>
            <a:pPr algn="ctr"/>
            <a:r>
              <a:rPr lang="en-US" sz="1600" b="0" i="0" u="none" strike="noStrike" baseline="0" dirty="0">
                <a:solidFill>
                  <a:srgbClr val="FF0000"/>
                </a:solidFill>
              </a:rPr>
              <a:t>Minimizing FSI at larger</a:t>
            </a:r>
            <a:r>
              <a:rPr lang="en-US" sz="1600" b="0" i="0" u="none" strike="noStrike" dirty="0">
                <a:solidFill>
                  <a:srgbClr val="FF0000"/>
                </a:solidFill>
              </a:rPr>
              <a:t> </a:t>
            </a:r>
            <a:r>
              <a:rPr lang="en-US" sz="1600" b="0" i="0" u="none" strike="noStrike" baseline="0" dirty="0">
                <a:solidFill>
                  <a:srgbClr val="FF0000"/>
                </a:solidFill>
              </a:rPr>
              <a:t>mom. transfer: </a:t>
            </a:r>
            <a:r>
              <a:rPr lang="en-US" sz="1600" b="0" i="0" u="none" strike="noStrike" baseline="30000" dirty="0">
                <a:solidFill>
                  <a:srgbClr val="FF0000"/>
                </a:solidFill>
              </a:rPr>
              <a:t>16</a:t>
            </a:r>
            <a:r>
              <a:rPr lang="en-US" sz="1600" b="0" i="0" u="none" strike="noStrike" baseline="0" dirty="0">
                <a:solidFill>
                  <a:srgbClr val="FF0000"/>
                </a:solidFill>
              </a:rPr>
              <a:t>O (</a:t>
            </a:r>
            <a:r>
              <a:rPr lang="en-US" sz="1600" b="0" i="0" u="none" strike="noStrike" baseline="0" dirty="0" err="1">
                <a:solidFill>
                  <a:srgbClr val="FF0000"/>
                </a:solidFill>
              </a:rPr>
              <a:t>e,e’p</a:t>
            </a:r>
            <a:r>
              <a:rPr lang="en-US" sz="1600" b="0" i="0" u="none" strike="noStrike" baseline="0" dirty="0">
                <a:solidFill>
                  <a:srgbClr val="FF0000"/>
                </a:solidFill>
              </a:rPr>
              <a:t>)</a:t>
            </a:r>
          </a:p>
        </p:txBody>
      </p:sp>
      <p:sp>
        <p:nvSpPr>
          <p:cNvPr id="22" name="TextBox 21">
            <a:extLst>
              <a:ext uri="{FF2B5EF4-FFF2-40B4-BE49-F238E27FC236}">
                <a16:creationId xmlns:a16="http://schemas.microsoft.com/office/drawing/2014/main" id="{306FD647-259E-404F-A4CD-0F4EB1B27C0E}"/>
              </a:ext>
            </a:extLst>
          </p:cNvPr>
          <p:cNvSpPr txBox="1"/>
          <p:nvPr/>
        </p:nvSpPr>
        <p:spPr>
          <a:xfrm>
            <a:off x="4504128" y="2921244"/>
            <a:ext cx="4572000" cy="584775"/>
          </a:xfrm>
          <a:prstGeom prst="rect">
            <a:avLst/>
          </a:prstGeom>
          <a:noFill/>
        </p:spPr>
        <p:txBody>
          <a:bodyPr wrap="square">
            <a:spAutoFit/>
          </a:bodyPr>
          <a:lstStyle/>
          <a:p>
            <a:pPr algn="ctr"/>
            <a:r>
              <a:rPr lang="en-GB" dirty="0">
                <a:solidFill>
                  <a:srgbClr val="FF0000"/>
                </a:solidFill>
              </a:rPr>
              <a:t>Spectral function: </a:t>
            </a:r>
          </a:p>
          <a:p>
            <a:pPr algn="ctr"/>
            <a:r>
              <a:rPr lang="en-GB" dirty="0">
                <a:solidFill>
                  <a:srgbClr val="FF0000"/>
                </a:solidFill>
              </a:rPr>
              <a:t>distribution of mom. (p</a:t>
            </a:r>
            <a:r>
              <a:rPr lang="en-GB" baseline="-25000" dirty="0">
                <a:solidFill>
                  <a:srgbClr val="FF0000"/>
                </a:solidFill>
              </a:rPr>
              <a:t>m</a:t>
            </a:r>
            <a:r>
              <a:rPr lang="en-GB" dirty="0">
                <a:solidFill>
                  <a:srgbClr val="FF0000"/>
                </a:solidFill>
              </a:rPr>
              <a:t>) and energies (</a:t>
            </a:r>
            <a:r>
              <a:rPr lang="en-GB" dirty="0" err="1">
                <a:solidFill>
                  <a:srgbClr val="FF0000"/>
                </a:solidFill>
              </a:rPr>
              <a:t>E</a:t>
            </a:r>
            <a:r>
              <a:rPr lang="en-GB" baseline="-25000" dirty="0" err="1">
                <a:solidFill>
                  <a:srgbClr val="FF0000"/>
                </a:solidFill>
              </a:rPr>
              <a:t>m</a:t>
            </a:r>
            <a:r>
              <a:rPr lang="en-GB" dirty="0">
                <a:solidFill>
                  <a:srgbClr val="FF0000"/>
                </a:solidFill>
              </a:rPr>
              <a:t>) </a:t>
            </a:r>
            <a:endParaRPr lang="en-US" dirty="0">
              <a:solidFill>
                <a:srgbClr val="FF0000"/>
              </a:solidFill>
            </a:endParaRPr>
          </a:p>
        </p:txBody>
      </p:sp>
      <p:grpSp>
        <p:nvGrpSpPr>
          <p:cNvPr id="23" name="Group 22">
            <a:extLst>
              <a:ext uri="{FF2B5EF4-FFF2-40B4-BE49-F238E27FC236}">
                <a16:creationId xmlns:a16="http://schemas.microsoft.com/office/drawing/2014/main" id="{031C87C1-BA18-0541-98BD-B7CA66A9F0C1}"/>
              </a:ext>
            </a:extLst>
          </p:cNvPr>
          <p:cNvGrpSpPr/>
          <p:nvPr/>
        </p:nvGrpSpPr>
        <p:grpSpPr>
          <a:xfrm>
            <a:off x="447429" y="3043163"/>
            <a:ext cx="4365266" cy="2833160"/>
            <a:chOff x="487529" y="3475879"/>
            <a:chExt cx="4365266" cy="2833160"/>
          </a:xfrm>
        </p:grpSpPr>
        <p:sp>
          <p:nvSpPr>
            <p:cNvPr id="24" name="Rectangle 23">
              <a:extLst>
                <a:ext uri="{FF2B5EF4-FFF2-40B4-BE49-F238E27FC236}">
                  <a16:creationId xmlns:a16="http://schemas.microsoft.com/office/drawing/2014/main" id="{C06D8D68-7EFA-C946-A1C7-D0C4C2941BF7}"/>
                </a:ext>
              </a:extLst>
            </p:cNvPr>
            <p:cNvSpPr/>
            <p:nvPr/>
          </p:nvSpPr>
          <p:spPr>
            <a:xfrm>
              <a:off x="756914" y="3475879"/>
              <a:ext cx="3815086" cy="338554"/>
            </a:xfrm>
            <a:prstGeom prst="rect">
              <a:avLst/>
            </a:prstGeom>
          </p:spPr>
          <p:txBody>
            <a:bodyPr wrap="square">
              <a:spAutoFit/>
            </a:bodyPr>
            <a:lstStyle/>
            <a:p>
              <a:pPr algn="ctr"/>
              <a:r>
                <a:rPr lang="en-US" sz="1600" b="1" dirty="0">
                  <a:cs typeface="Calibri"/>
                </a:rPr>
                <a:t>Quasi-elastic scattering of </a:t>
              </a:r>
              <a:r>
                <a:rPr lang="en-US" sz="1600" b="1" dirty="0"/>
                <a:t>α in </a:t>
              </a:r>
              <a:r>
                <a:rPr lang="en-US" sz="1600" b="1" baseline="30000" dirty="0"/>
                <a:t>8</a:t>
              </a:r>
              <a:r>
                <a:rPr lang="en-US" sz="1600" b="1" dirty="0"/>
                <a:t>He</a:t>
              </a:r>
              <a:r>
                <a:rPr lang="en-US" sz="1600" b="1" dirty="0">
                  <a:cs typeface="Calibri"/>
                </a:rPr>
                <a:t> </a:t>
              </a:r>
            </a:p>
          </p:txBody>
        </p:sp>
        <p:pic>
          <p:nvPicPr>
            <p:cNvPr id="25" name="Picture 24">
              <a:extLst>
                <a:ext uri="{FF2B5EF4-FFF2-40B4-BE49-F238E27FC236}">
                  <a16:creationId xmlns:a16="http://schemas.microsoft.com/office/drawing/2014/main" id="{9E8602A5-E161-C54F-8B09-F7AB81B88E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529" y="4976530"/>
              <a:ext cx="4365266" cy="1332509"/>
            </a:xfrm>
            <a:prstGeom prst="rect">
              <a:avLst/>
            </a:prstGeom>
          </p:spPr>
        </p:pic>
        <p:pic>
          <p:nvPicPr>
            <p:cNvPr id="26" name="Picture 25">
              <a:extLst>
                <a:ext uri="{FF2B5EF4-FFF2-40B4-BE49-F238E27FC236}">
                  <a16:creationId xmlns:a16="http://schemas.microsoft.com/office/drawing/2014/main" id="{B742D88E-E607-764A-B5A2-A3BD62FAEF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529" y="3814433"/>
              <a:ext cx="4365266" cy="1102165"/>
            </a:xfrm>
            <a:prstGeom prst="rect">
              <a:avLst/>
            </a:prstGeom>
          </p:spPr>
        </p:pic>
      </p:grpSp>
      <p:sp>
        <p:nvSpPr>
          <p:cNvPr id="27" name="Subtitle 2">
            <a:extLst>
              <a:ext uri="{FF2B5EF4-FFF2-40B4-BE49-F238E27FC236}">
                <a16:creationId xmlns:a16="http://schemas.microsoft.com/office/drawing/2014/main" id="{36E34E48-7147-704A-A9FF-4DC5DB222E45}"/>
              </a:ext>
            </a:extLst>
          </p:cNvPr>
          <p:cNvSpPr txBox="1">
            <a:spLocks/>
          </p:cNvSpPr>
          <p:nvPr/>
        </p:nvSpPr>
        <p:spPr>
          <a:xfrm>
            <a:off x="293077" y="1067542"/>
            <a:ext cx="6181864" cy="770912"/>
          </a:xfrm>
          <a:prstGeom prst="rect">
            <a:avLst/>
          </a:prstGeom>
        </p:spPr>
        <p:txBody>
          <a:bodyPr vert="horz" lIns="81666" tIns="40833" rIns="81666" bIns="40833" rtlCol="0">
            <a:no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b="1" baseline="30000" dirty="0"/>
              <a:t>8</a:t>
            </a:r>
            <a:r>
              <a:rPr lang="en-US" b="1" dirty="0"/>
              <a:t>He(</a:t>
            </a:r>
            <a:r>
              <a:rPr lang="en-US" b="1" dirty="0" err="1"/>
              <a:t>p,p</a:t>
            </a:r>
            <a:r>
              <a:rPr lang="en-US" b="1" dirty="0"/>
              <a:t>α)</a:t>
            </a:r>
            <a:r>
              <a:rPr lang="en-US" b="1" baseline="30000" dirty="0"/>
              <a:t>4</a:t>
            </a:r>
            <a:r>
              <a:rPr lang="en-US" b="1" dirty="0"/>
              <a:t>n </a:t>
            </a:r>
            <a:r>
              <a:rPr lang="en-US" dirty="0"/>
              <a:t>Quasi-Elastic knockout reaction at large momentum transfer</a:t>
            </a:r>
          </a:p>
        </p:txBody>
      </p:sp>
    </p:spTree>
    <p:extLst>
      <p:ext uri="{BB962C8B-B14F-4D97-AF65-F5344CB8AC3E}">
        <p14:creationId xmlns:p14="http://schemas.microsoft.com/office/powerpoint/2010/main" val="1829034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65F5-20E0-5243-837F-9E888386C307}"/>
              </a:ext>
            </a:extLst>
          </p:cNvPr>
          <p:cNvSpPr>
            <a:spLocks noGrp="1"/>
          </p:cNvSpPr>
          <p:nvPr>
            <p:ph type="ctrTitle"/>
          </p:nvPr>
        </p:nvSpPr>
        <p:spPr/>
        <p:txBody>
          <a:bodyPr/>
          <a:lstStyle/>
          <a:p>
            <a:r>
              <a:rPr lang="en-US" dirty="0"/>
              <a:t>Acknowledgements</a:t>
            </a:r>
          </a:p>
        </p:txBody>
      </p:sp>
      <p:sp>
        <p:nvSpPr>
          <p:cNvPr id="8" name="Rectangle 5">
            <a:extLst>
              <a:ext uri="{FF2B5EF4-FFF2-40B4-BE49-F238E27FC236}">
                <a16:creationId xmlns:a16="http://schemas.microsoft.com/office/drawing/2014/main" id="{5474FD89-B07A-C44A-9D19-3076E7707A8C}"/>
              </a:ext>
            </a:extLst>
          </p:cNvPr>
          <p:cNvSpPr>
            <a:spLocks noChangeArrowheads="1"/>
          </p:cNvSpPr>
          <p:nvPr/>
        </p:nvSpPr>
        <p:spPr bwMode="auto">
          <a:xfrm>
            <a:off x="293077" y="2734476"/>
            <a:ext cx="754937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DFG, German Research Foundation</a:t>
            </a:r>
            <a:r>
              <a:rPr lang="en-US" altLang="en-US" sz="1000" dirty="0">
                <a:latin typeface="SFRM1000"/>
              </a:rPr>
              <a:t> </a:t>
            </a:r>
            <a:r>
              <a:rPr kumimoji="0" lang="en-US" altLang="en-US" sz="1000" b="0" i="0" u="none" strike="noStrike" cap="none" normalizeH="0" baseline="0" dirty="0">
                <a:ln>
                  <a:noFill/>
                </a:ln>
                <a:solidFill>
                  <a:schemeClr val="tx1"/>
                </a:solidFill>
                <a:effectLst/>
                <a:latin typeface="SFRM1000"/>
              </a:rPr>
              <a:t>Project-ID 279384907 - SFB 1245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the GSI-TU Darmstadt cooperation agreement,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by the UK STFC under contract numbers ST/P003885/1 and </a:t>
            </a:r>
            <a:r>
              <a:rPr lang="en-US" altLang="en-US" sz="700" dirty="0"/>
              <a:t> </a:t>
            </a:r>
            <a:r>
              <a:rPr kumimoji="0" lang="en-US" altLang="en-US" sz="1000" b="0" i="0" u="none" strike="noStrike" cap="none" normalizeH="0" baseline="0" dirty="0">
                <a:ln>
                  <a:noFill/>
                </a:ln>
                <a:solidFill>
                  <a:schemeClr val="tx1"/>
                </a:solidFill>
                <a:effectLst/>
                <a:latin typeface="SFRM1000"/>
              </a:rPr>
              <a:t>9</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ST/L005727/1 and the University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York Pump Priming Fund,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BMBF projects No. 05P15RDFN1, 05P15WOFNA, and 05P15WOCIA, by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Project FAIR- RO-04/DEMAND - IFA,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by JSPS KAKENHI Grant No. JP16H02177, JP16H02179, and JP18H05404„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by the Spanish Research grant PGC2018-099746-B-C21, and by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Swedish Research Council, project grant 2011-5324 and 2017-03839.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IBS grant funded by the Korea government grant No. IBS-R031-D1.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acknowledges partial support by the US DOE grant No. DE-FG02- 08ER41533.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HIC for FAIR and Croatian Science Foundation under projects No. 1257 and 7194. Z. E., Z. 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FRM1000"/>
              </a:rPr>
              <a:t>by NKFIH grants No. 114454, 128947 and GINOP-2.3.3-15-2016-00034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0" name="Picture 6" descr="page9image223534528">
            <a:extLst>
              <a:ext uri="{FF2B5EF4-FFF2-40B4-BE49-F238E27FC236}">
                <a16:creationId xmlns:a16="http://schemas.microsoft.com/office/drawing/2014/main" id="{1280C8C5-9E2C-9240-9A1F-62BA5AA20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 y="2332728"/>
            <a:ext cx="914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ud_logo">
            <a:extLst>
              <a:ext uri="{FF2B5EF4-FFF2-40B4-BE49-F238E27FC236}">
                <a16:creationId xmlns:a16="http://schemas.microsoft.com/office/drawing/2014/main" id="{C67A400A-08F7-1F49-A8E5-B26CF834D7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0055" y="2090514"/>
            <a:ext cx="1498600" cy="634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HIC-Logo-290509-RZ">
            <a:extLst>
              <a:ext uri="{FF2B5EF4-FFF2-40B4-BE49-F238E27FC236}">
                <a16:creationId xmlns:a16="http://schemas.microsoft.com/office/drawing/2014/main" id="{A2619C9C-C580-0547-A2D2-9C51C079A3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4217" y="2210187"/>
            <a:ext cx="935038" cy="39828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Bild 3">
            <a:extLst>
              <a:ext uri="{FF2B5EF4-FFF2-40B4-BE49-F238E27FC236}">
                <a16:creationId xmlns:a16="http://schemas.microsoft.com/office/drawing/2014/main" id="{0BF041A3-23F1-CF4B-9553-4E415D3D8038}"/>
              </a:ext>
            </a:extLst>
          </p:cNvPr>
          <p:cNvPicPr>
            <a:picLocks noChangeAspect="1"/>
          </p:cNvPicPr>
          <p:nvPr/>
        </p:nvPicPr>
        <p:blipFill>
          <a:blip r:embed="rId5"/>
          <a:stretch>
            <a:fillRect/>
          </a:stretch>
        </p:blipFill>
        <p:spPr>
          <a:xfrm>
            <a:off x="5311471" y="2877986"/>
            <a:ext cx="1498600" cy="772006"/>
          </a:xfrm>
          <a:prstGeom prst="rect">
            <a:avLst/>
          </a:prstGeom>
        </p:spPr>
      </p:pic>
      <p:pic>
        <p:nvPicPr>
          <p:cNvPr id="9" name="Picture 8">
            <a:extLst>
              <a:ext uri="{FF2B5EF4-FFF2-40B4-BE49-F238E27FC236}">
                <a16:creationId xmlns:a16="http://schemas.microsoft.com/office/drawing/2014/main" id="{C04FB7E3-31CF-1A4D-B917-A0C3FA4538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55792" y="2877986"/>
            <a:ext cx="1011415" cy="968919"/>
          </a:xfrm>
          <a:prstGeom prst="rect">
            <a:avLst/>
          </a:prstGeom>
        </p:spPr>
      </p:pic>
      <p:pic>
        <p:nvPicPr>
          <p:cNvPr id="11" name="Picture 10">
            <a:extLst>
              <a:ext uri="{FF2B5EF4-FFF2-40B4-BE49-F238E27FC236}">
                <a16:creationId xmlns:a16="http://schemas.microsoft.com/office/drawing/2014/main" id="{C6E97F25-9FF9-2B41-9B4C-B78988DB3F53}"/>
              </a:ext>
            </a:extLst>
          </p:cNvPr>
          <p:cNvPicPr>
            <a:picLocks noChangeAspect="1"/>
          </p:cNvPicPr>
          <p:nvPr/>
        </p:nvPicPr>
        <p:blipFill>
          <a:blip r:embed="rId7"/>
          <a:stretch>
            <a:fillRect/>
          </a:stretch>
        </p:blipFill>
        <p:spPr>
          <a:xfrm>
            <a:off x="5848599" y="4039040"/>
            <a:ext cx="1612900" cy="209550"/>
          </a:xfrm>
          <a:prstGeom prst="rect">
            <a:avLst/>
          </a:prstGeom>
        </p:spPr>
      </p:pic>
      <p:pic>
        <p:nvPicPr>
          <p:cNvPr id="16" name="Picture 15">
            <a:extLst>
              <a:ext uri="{FF2B5EF4-FFF2-40B4-BE49-F238E27FC236}">
                <a16:creationId xmlns:a16="http://schemas.microsoft.com/office/drawing/2014/main" id="{F5A18306-DAEA-2941-AE74-B0FF463C8A1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53928" y="4352748"/>
            <a:ext cx="1588898" cy="772007"/>
          </a:xfrm>
          <a:prstGeom prst="rect">
            <a:avLst/>
          </a:prstGeom>
        </p:spPr>
      </p:pic>
      <p:pic>
        <p:nvPicPr>
          <p:cNvPr id="18" name="Picture 17">
            <a:extLst>
              <a:ext uri="{FF2B5EF4-FFF2-40B4-BE49-F238E27FC236}">
                <a16:creationId xmlns:a16="http://schemas.microsoft.com/office/drawing/2014/main" id="{3747233F-76C6-3547-8741-DE8DF48E8A7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88217"/>
          <a:stretch/>
        </p:blipFill>
        <p:spPr>
          <a:xfrm>
            <a:off x="3858790" y="1571753"/>
            <a:ext cx="2637963" cy="430067"/>
          </a:xfrm>
          <a:prstGeom prst="rect">
            <a:avLst/>
          </a:prstGeom>
        </p:spPr>
      </p:pic>
    </p:spTree>
    <p:extLst>
      <p:ext uri="{BB962C8B-B14F-4D97-AF65-F5344CB8AC3E}">
        <p14:creationId xmlns:p14="http://schemas.microsoft.com/office/powerpoint/2010/main" val="2860129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BA0EB-42E3-B548-AA26-C8CFCBD2A2A3}"/>
              </a:ext>
            </a:extLst>
          </p:cNvPr>
          <p:cNvSpPr>
            <a:spLocks noGrp="1"/>
          </p:cNvSpPr>
          <p:nvPr>
            <p:ph type="ctrTitle"/>
          </p:nvPr>
        </p:nvSpPr>
        <p:spPr/>
        <p:txBody>
          <a:bodyPr>
            <a:normAutofit/>
          </a:bodyPr>
          <a:lstStyle/>
          <a:p>
            <a:r>
              <a:rPr lang="en-US" sz="4000" dirty="0"/>
              <a:t>Structure of </a:t>
            </a:r>
            <a:r>
              <a:rPr lang="en-US" sz="4000" baseline="30000" dirty="0"/>
              <a:t>8</a:t>
            </a:r>
            <a:r>
              <a:rPr lang="en-US" sz="4000" dirty="0"/>
              <a:t>He</a:t>
            </a:r>
            <a:endParaRPr lang="en-US" dirty="0"/>
          </a:p>
        </p:txBody>
      </p:sp>
      <p:sp>
        <p:nvSpPr>
          <p:cNvPr id="3" name="Subtitle 2">
            <a:extLst>
              <a:ext uri="{FF2B5EF4-FFF2-40B4-BE49-F238E27FC236}">
                <a16:creationId xmlns:a16="http://schemas.microsoft.com/office/drawing/2014/main" id="{30BC1CD2-5C8F-E643-8041-80BF6ECF93E8}"/>
              </a:ext>
            </a:extLst>
          </p:cNvPr>
          <p:cNvSpPr>
            <a:spLocks noGrp="1"/>
          </p:cNvSpPr>
          <p:nvPr>
            <p:ph type="subTitle" idx="1"/>
          </p:nvPr>
        </p:nvSpPr>
        <p:spPr/>
        <p:txBody>
          <a:bodyPr/>
          <a:lstStyle/>
          <a:p>
            <a:r>
              <a:rPr lang="en-US" sz="2800" dirty="0"/>
              <a:t>COSM + Gamow </a:t>
            </a:r>
            <a:endParaRPr lang="en-US" dirty="0"/>
          </a:p>
        </p:txBody>
      </p:sp>
      <p:sp>
        <p:nvSpPr>
          <p:cNvPr id="4" name="Text Placeholder 3">
            <a:extLst>
              <a:ext uri="{FF2B5EF4-FFF2-40B4-BE49-F238E27FC236}">
                <a16:creationId xmlns:a16="http://schemas.microsoft.com/office/drawing/2014/main" id="{78F895A1-A947-D541-85E2-2C80AFB0D3A6}"/>
              </a:ext>
            </a:extLst>
          </p:cNvPr>
          <p:cNvSpPr>
            <a:spLocks noGrp="1"/>
          </p:cNvSpPr>
          <p:nvPr>
            <p:ph type="body" sz="quarter" idx="10"/>
          </p:nvPr>
        </p:nvSpPr>
        <p:spPr>
          <a:xfrm>
            <a:off x="293216" y="2120082"/>
            <a:ext cx="8352696" cy="484975"/>
          </a:xfrm>
        </p:spPr>
        <p:txBody>
          <a:bodyPr/>
          <a:lstStyle/>
          <a:p>
            <a:r>
              <a:rPr lang="en-US" dirty="0">
                <a:cs typeface="Calibri"/>
              </a:rPr>
              <a:t>alpha + 4n, like with COSM, but using </a:t>
            </a:r>
            <a:r>
              <a:rPr lang="en-US" b="1" dirty="0">
                <a:cs typeface="Calibri"/>
              </a:rPr>
              <a:t>Gamow</a:t>
            </a:r>
            <a:r>
              <a:rPr lang="en-US" dirty="0">
                <a:cs typeface="Calibri"/>
              </a:rPr>
              <a:t> basis, continuum coupling etc..</a:t>
            </a:r>
          </a:p>
          <a:p>
            <a:r>
              <a:rPr lang="en-US" dirty="0">
                <a:cs typeface="Calibri"/>
              </a:rPr>
              <a:t>Shows enhanced probability to find the four neutrons at the same side </a:t>
            </a:r>
          </a:p>
          <a:p>
            <a:endParaRPr lang="en-US" dirty="0"/>
          </a:p>
        </p:txBody>
      </p:sp>
      <p:pic>
        <p:nvPicPr>
          <p:cNvPr id="6" name="Content Placeholder 3" descr="correlations_He8-eps-converted-to.pdf">
            <a:extLst>
              <a:ext uri="{FF2B5EF4-FFF2-40B4-BE49-F238E27FC236}">
                <a16:creationId xmlns:a16="http://schemas.microsoft.com/office/drawing/2014/main" id="{407C2065-115C-0146-AC73-5DD32B273CA4}"/>
              </a:ext>
            </a:extLst>
          </p:cNvPr>
          <p:cNvPicPr>
            <a:picLocks noChangeAspect="1"/>
          </p:cNvPicPr>
          <p:nvPr/>
        </p:nvPicPr>
        <p:blipFill>
          <a:blip r:embed="rId2" cstate="screen">
            <a:extLst>
              <a:ext uri="{28A0092B-C50C-407E-A947-70E740481C1C}">
                <a14:useLocalDpi xmlns:a14="http://schemas.microsoft.com/office/drawing/2010/main"/>
              </a:ext>
            </a:extLst>
          </a:blip>
          <a:srcRect t="503" b="503"/>
          <a:stretch>
            <a:fillRect/>
          </a:stretch>
        </p:blipFill>
        <p:spPr>
          <a:xfrm>
            <a:off x="293077" y="3349177"/>
            <a:ext cx="4035425" cy="2649599"/>
          </a:xfrm>
          <a:prstGeom prst="rect">
            <a:avLst/>
          </a:prstGeom>
        </p:spPr>
      </p:pic>
      <p:sp>
        <p:nvSpPr>
          <p:cNvPr id="7" name="TextBox 6">
            <a:extLst>
              <a:ext uri="{FF2B5EF4-FFF2-40B4-BE49-F238E27FC236}">
                <a16:creationId xmlns:a16="http://schemas.microsoft.com/office/drawing/2014/main" id="{A4FB7EDD-7681-3F49-81A1-E5418F501E5E}"/>
              </a:ext>
            </a:extLst>
          </p:cNvPr>
          <p:cNvSpPr txBox="1"/>
          <p:nvPr/>
        </p:nvSpPr>
        <p:spPr>
          <a:xfrm>
            <a:off x="135101" y="6209027"/>
            <a:ext cx="6076151" cy="307777"/>
          </a:xfrm>
          <a:prstGeom prst="rect">
            <a:avLst/>
          </a:prstGeom>
          <a:noFill/>
        </p:spPr>
        <p:txBody>
          <a:bodyPr wrap="none" rtlCol="0">
            <a:spAutoFit/>
          </a:bodyPr>
          <a:lstStyle/>
          <a:p>
            <a:r>
              <a:rPr lang="en-US" sz="1400" dirty="0">
                <a:latin typeface="Calibri"/>
                <a:cs typeface="Calibri"/>
              </a:rPr>
              <a:t>Relevant to G. Papadimitriou et al., </a:t>
            </a:r>
            <a:r>
              <a:rPr lang="pl-PL" sz="1400" dirty="0">
                <a:latin typeface="Calibri"/>
                <a:cs typeface="Calibri"/>
              </a:rPr>
              <a:t>PRC </a:t>
            </a:r>
            <a:r>
              <a:rPr lang="pl-PL" sz="1400" b="1" dirty="0">
                <a:latin typeface="Calibri"/>
                <a:cs typeface="Calibri"/>
              </a:rPr>
              <a:t>84</a:t>
            </a:r>
            <a:r>
              <a:rPr lang="pl-PL" sz="1400" dirty="0">
                <a:latin typeface="Calibri"/>
                <a:cs typeface="Calibri"/>
              </a:rPr>
              <a:t>, 051304(R) (2011), and </a:t>
            </a:r>
            <a:r>
              <a:rPr lang="pl-PL" sz="1400" dirty="0" err="1">
                <a:latin typeface="Calibri"/>
                <a:cs typeface="Calibri"/>
              </a:rPr>
              <a:t>his</a:t>
            </a:r>
            <a:r>
              <a:rPr lang="pl-PL" sz="1400" dirty="0">
                <a:latin typeface="Calibri"/>
                <a:cs typeface="Calibri"/>
              </a:rPr>
              <a:t> </a:t>
            </a:r>
            <a:r>
              <a:rPr lang="pl-PL" sz="1400" dirty="0" err="1">
                <a:latin typeface="Calibri"/>
                <a:cs typeface="Calibri"/>
              </a:rPr>
              <a:t>PhD</a:t>
            </a:r>
            <a:r>
              <a:rPr lang="pl-PL" sz="1400" dirty="0">
                <a:latin typeface="Calibri"/>
                <a:cs typeface="Calibri"/>
              </a:rPr>
              <a:t> </a:t>
            </a:r>
            <a:r>
              <a:rPr lang="pl-PL" sz="1400" dirty="0" err="1">
                <a:latin typeface="Calibri"/>
                <a:cs typeface="Calibri"/>
              </a:rPr>
              <a:t>Thesis</a:t>
            </a:r>
            <a:endParaRPr lang="pl-PL" sz="1400" dirty="0">
              <a:latin typeface="Calibri"/>
              <a:cs typeface="Calibri"/>
            </a:endParaRPr>
          </a:p>
        </p:txBody>
      </p:sp>
      <p:sp>
        <p:nvSpPr>
          <p:cNvPr id="8" name="TextBox 7">
            <a:extLst>
              <a:ext uri="{FF2B5EF4-FFF2-40B4-BE49-F238E27FC236}">
                <a16:creationId xmlns:a16="http://schemas.microsoft.com/office/drawing/2014/main" id="{64F8D7B7-712C-FD4A-901B-06D479C36D73}"/>
              </a:ext>
            </a:extLst>
          </p:cNvPr>
          <p:cNvSpPr txBox="1"/>
          <p:nvPr/>
        </p:nvSpPr>
        <p:spPr>
          <a:xfrm>
            <a:off x="1052091" y="3022987"/>
            <a:ext cx="2517586" cy="307777"/>
          </a:xfrm>
          <a:prstGeom prst="rect">
            <a:avLst/>
          </a:prstGeom>
          <a:noFill/>
        </p:spPr>
        <p:txBody>
          <a:bodyPr wrap="none" rtlCol="0">
            <a:spAutoFit/>
          </a:bodyPr>
          <a:lstStyle/>
          <a:p>
            <a:r>
              <a:rPr lang="en-US" sz="1400" dirty="0">
                <a:latin typeface="Calibri"/>
                <a:cs typeface="Calibri"/>
              </a:rPr>
              <a:t>Two-body neutron density plots</a:t>
            </a:r>
            <a:endParaRPr lang="pl-PL" sz="1400" dirty="0">
              <a:latin typeface="Calibri"/>
              <a:cs typeface="Calibri"/>
            </a:endParaRPr>
          </a:p>
        </p:txBody>
      </p:sp>
      <p:sp>
        <p:nvSpPr>
          <p:cNvPr id="9" name="Rectangle 8">
            <a:extLst>
              <a:ext uri="{FF2B5EF4-FFF2-40B4-BE49-F238E27FC236}">
                <a16:creationId xmlns:a16="http://schemas.microsoft.com/office/drawing/2014/main" id="{5219F971-BEB4-2244-8A75-CB9E510476AF}"/>
              </a:ext>
            </a:extLst>
          </p:cNvPr>
          <p:cNvSpPr/>
          <p:nvPr/>
        </p:nvSpPr>
        <p:spPr>
          <a:xfrm>
            <a:off x="4328502" y="2915818"/>
            <a:ext cx="4572000" cy="3293209"/>
          </a:xfrm>
          <a:prstGeom prst="rect">
            <a:avLst/>
          </a:prstGeom>
        </p:spPr>
        <p:txBody>
          <a:bodyPr wrap="square">
            <a:spAutoFit/>
          </a:bodyPr>
          <a:lstStyle/>
          <a:p>
            <a:pPr algn="just"/>
            <a:r>
              <a:rPr lang="en-US" sz="1600" i="1" dirty="0">
                <a:latin typeface="Calibri"/>
                <a:cs typeface="Calibri"/>
              </a:rPr>
              <a:t>G. Papadimitriou, private communication</a:t>
            </a:r>
          </a:p>
          <a:p>
            <a:pPr algn="just"/>
            <a:endParaRPr lang="en-US" sz="1600" b="1" dirty="0">
              <a:latin typeface="Calibri"/>
              <a:cs typeface="Calibri"/>
            </a:endParaRPr>
          </a:p>
          <a:p>
            <a:pPr algn="just"/>
            <a:r>
              <a:rPr lang="is-IS" sz="1600" dirty="0">
                <a:latin typeface="Calibri"/>
                <a:cs typeface="Calibri"/>
              </a:rPr>
              <a:t>…</a:t>
            </a:r>
            <a:r>
              <a:rPr lang="en-US" sz="1600" dirty="0">
                <a:latin typeface="Calibri"/>
                <a:cs typeface="Calibri"/>
              </a:rPr>
              <a:t>(COSM + Gamow) is a pure structure method. It is not the decay of 4 neutrons from </a:t>
            </a:r>
            <a:r>
              <a:rPr lang="en-US" sz="1600" baseline="30000" dirty="0">
                <a:latin typeface="Calibri"/>
                <a:cs typeface="Calibri"/>
              </a:rPr>
              <a:t>8</a:t>
            </a:r>
            <a:r>
              <a:rPr lang="en-US" sz="1600" dirty="0">
                <a:latin typeface="Calibri"/>
                <a:cs typeface="Calibri"/>
              </a:rPr>
              <a:t>He. We need appropriate many-body scattering boundary conditions for this. However, there is indeed a correlation, but we cannot say if there is a </a:t>
            </a:r>
            <a:r>
              <a:rPr lang="en-US" sz="1600" dirty="0" err="1">
                <a:latin typeface="Calibri"/>
                <a:cs typeface="Calibri"/>
              </a:rPr>
              <a:t>preformataion</a:t>
            </a:r>
            <a:r>
              <a:rPr lang="en-US" sz="1600" dirty="0">
                <a:latin typeface="Calibri"/>
                <a:cs typeface="Calibri"/>
              </a:rPr>
              <a:t> amplitude before decay. The calculations for this plot is from phenomenological COSM + Gamow basis model using a central  interaction (Minnesota). Calculations for the 4n with Robert is from ab-initio using realistic interactions</a:t>
            </a:r>
            <a:r>
              <a:rPr lang="is-IS" sz="1600" dirty="0">
                <a:latin typeface="Calibri"/>
                <a:cs typeface="Calibri"/>
              </a:rPr>
              <a:t>…</a:t>
            </a:r>
            <a:endParaRPr lang="en-US" sz="1600" dirty="0">
              <a:latin typeface="Calibri"/>
              <a:cs typeface="Calibri"/>
            </a:endParaRPr>
          </a:p>
        </p:txBody>
      </p:sp>
    </p:spTree>
    <p:extLst>
      <p:ext uri="{BB962C8B-B14F-4D97-AF65-F5344CB8AC3E}">
        <p14:creationId xmlns:p14="http://schemas.microsoft.com/office/powerpoint/2010/main" val="2726661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458C8-0C17-C84E-AB3A-35997D28CA8A}"/>
              </a:ext>
            </a:extLst>
          </p:cNvPr>
          <p:cNvSpPr>
            <a:spLocks noGrp="1"/>
          </p:cNvSpPr>
          <p:nvPr>
            <p:ph type="ctrTitle"/>
          </p:nvPr>
        </p:nvSpPr>
        <p:spPr>
          <a:xfrm>
            <a:off x="92355" y="801215"/>
            <a:ext cx="6880874" cy="770913"/>
          </a:xfrm>
        </p:spPr>
        <p:txBody>
          <a:bodyPr>
            <a:noAutofit/>
          </a:bodyPr>
          <a:lstStyle/>
          <a:p>
            <a:r>
              <a:rPr lang="en-US" sz="2800" dirty="0">
                <a:latin typeface="+mj-lt"/>
              </a:rPr>
              <a:t>Overlap of the </a:t>
            </a:r>
            <a:r>
              <a:rPr lang="en-US" sz="2800" baseline="30000" dirty="0">
                <a:latin typeface="+mj-lt"/>
              </a:rPr>
              <a:t>4</a:t>
            </a:r>
            <a:r>
              <a:rPr lang="en-US" sz="2800" dirty="0">
                <a:latin typeface="+mj-lt"/>
              </a:rPr>
              <a:t>n wavefunction with that of the residual 4n system emerging from </a:t>
            </a:r>
            <a:r>
              <a:rPr lang="en-US" sz="2800" baseline="30000" dirty="0">
                <a:latin typeface="+mj-lt"/>
              </a:rPr>
              <a:t>8</a:t>
            </a:r>
            <a:r>
              <a:rPr lang="en-US" sz="2800" dirty="0">
                <a:latin typeface="+mj-lt"/>
              </a:rPr>
              <a:t>He</a:t>
            </a:r>
          </a:p>
        </p:txBody>
      </p:sp>
      <p:sp>
        <p:nvSpPr>
          <p:cNvPr id="4" name="Text Placeholder 3">
            <a:extLst>
              <a:ext uri="{FF2B5EF4-FFF2-40B4-BE49-F238E27FC236}">
                <a16:creationId xmlns:a16="http://schemas.microsoft.com/office/drawing/2014/main" id="{0F303114-D22B-8144-A026-36085FD485C0}"/>
              </a:ext>
            </a:extLst>
          </p:cNvPr>
          <p:cNvSpPr>
            <a:spLocks noGrp="1"/>
          </p:cNvSpPr>
          <p:nvPr>
            <p:ph type="body" sz="quarter" idx="10"/>
          </p:nvPr>
        </p:nvSpPr>
        <p:spPr>
          <a:xfrm>
            <a:off x="293217" y="2120082"/>
            <a:ext cx="8223598" cy="770913"/>
          </a:xfrm>
        </p:spPr>
        <p:txBody>
          <a:bodyPr/>
          <a:lstStyle/>
          <a:p>
            <a:r>
              <a:rPr lang="tr-TR" dirty="0" err="1">
                <a:cs typeface="Calibri"/>
              </a:rPr>
              <a:t>The</a:t>
            </a:r>
            <a:r>
              <a:rPr lang="tr-TR" dirty="0">
                <a:cs typeface="Calibri"/>
              </a:rPr>
              <a:t> </a:t>
            </a:r>
            <a:r>
              <a:rPr lang="tr-TR" baseline="30000" dirty="0">
                <a:cs typeface="Calibri"/>
              </a:rPr>
              <a:t>8</a:t>
            </a:r>
            <a:r>
              <a:rPr lang="tr-TR" dirty="0">
                <a:cs typeface="Calibri"/>
              </a:rPr>
              <a:t>He WF has </a:t>
            </a:r>
            <a:r>
              <a:rPr lang="tr-TR" dirty="0" err="1">
                <a:cs typeface="Calibri"/>
              </a:rPr>
              <a:t>been</a:t>
            </a:r>
            <a:r>
              <a:rPr lang="tr-TR" dirty="0">
                <a:cs typeface="Calibri"/>
              </a:rPr>
              <a:t> </a:t>
            </a:r>
            <a:r>
              <a:rPr lang="tr-TR" dirty="0" err="1">
                <a:cs typeface="Calibri"/>
              </a:rPr>
              <a:t>considered</a:t>
            </a:r>
            <a:r>
              <a:rPr lang="tr-TR" dirty="0">
                <a:cs typeface="Calibri"/>
              </a:rPr>
              <a:t> </a:t>
            </a:r>
            <a:r>
              <a:rPr lang="tr-TR" dirty="0" err="1">
                <a:cs typeface="Calibri"/>
              </a:rPr>
              <a:t>within</a:t>
            </a:r>
            <a:r>
              <a:rPr lang="tr-TR" dirty="0">
                <a:cs typeface="Calibri"/>
              </a:rPr>
              <a:t> </a:t>
            </a:r>
            <a:r>
              <a:rPr lang="tr-TR" dirty="0" err="1">
                <a:cs typeface="Calibri"/>
              </a:rPr>
              <a:t>the</a:t>
            </a:r>
            <a:r>
              <a:rPr lang="tr-TR" dirty="0">
                <a:cs typeface="Calibri"/>
              </a:rPr>
              <a:t> COSMA model:</a:t>
            </a:r>
          </a:p>
          <a:p>
            <a:r>
              <a:rPr lang="tr-TR" dirty="0">
                <a:cs typeface="Calibri"/>
              </a:rPr>
              <a:t>a</a:t>
            </a:r>
            <a:r>
              <a:rPr lang="en-US" dirty="0"/>
              <a:t> simple five-body cluster orbital shell model approximation</a:t>
            </a:r>
          </a:p>
          <a:p>
            <a:endParaRPr lang="en-US" dirty="0"/>
          </a:p>
        </p:txBody>
      </p:sp>
      <p:pic>
        <p:nvPicPr>
          <p:cNvPr id="6" name="Picture 5" descr="Screen Shot 2014-06-23 at 09.54.22.png">
            <a:extLst>
              <a:ext uri="{FF2B5EF4-FFF2-40B4-BE49-F238E27FC236}">
                <a16:creationId xmlns:a16="http://schemas.microsoft.com/office/drawing/2014/main" id="{10FD37DE-41CE-AA4F-9E5D-271DC8BBDD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9135" y="3088045"/>
            <a:ext cx="3581399" cy="1910129"/>
          </a:xfrm>
          <a:prstGeom prst="rect">
            <a:avLst/>
          </a:prstGeom>
        </p:spPr>
      </p:pic>
      <p:sp>
        <p:nvSpPr>
          <p:cNvPr id="7" name="TextBox 6">
            <a:extLst>
              <a:ext uri="{FF2B5EF4-FFF2-40B4-BE49-F238E27FC236}">
                <a16:creationId xmlns:a16="http://schemas.microsoft.com/office/drawing/2014/main" id="{094154FF-A66B-3543-BF3E-E563D7BC8346}"/>
              </a:ext>
            </a:extLst>
          </p:cNvPr>
          <p:cNvSpPr txBox="1"/>
          <p:nvPr/>
        </p:nvSpPr>
        <p:spPr>
          <a:xfrm>
            <a:off x="241608" y="5174159"/>
            <a:ext cx="4192751" cy="1077218"/>
          </a:xfrm>
          <a:prstGeom prst="rect">
            <a:avLst/>
          </a:prstGeom>
          <a:noFill/>
          <a:ln w="28575" cmpd="sng">
            <a:solidFill>
              <a:schemeClr val="accent1"/>
            </a:solidFill>
          </a:ln>
        </p:spPr>
        <p:txBody>
          <a:bodyPr wrap="none" rtlCol="0">
            <a:spAutoFit/>
          </a:bodyPr>
          <a:lstStyle/>
          <a:p>
            <a:r>
              <a:rPr lang="en-US" dirty="0">
                <a:cs typeface="Calibri"/>
              </a:rPr>
              <a:t>Two of the three most probable configurations </a:t>
            </a:r>
          </a:p>
          <a:p>
            <a:r>
              <a:rPr lang="en-US" dirty="0">
                <a:cs typeface="Calibri"/>
              </a:rPr>
              <a:t>found in </a:t>
            </a:r>
            <a:r>
              <a:rPr lang="en-US" baseline="30000" dirty="0">
                <a:cs typeface="Calibri"/>
              </a:rPr>
              <a:t>8</a:t>
            </a:r>
            <a:r>
              <a:rPr lang="en-US" dirty="0">
                <a:cs typeface="Calibri"/>
              </a:rPr>
              <a:t>He can be associated with a </a:t>
            </a:r>
            <a:r>
              <a:rPr lang="en-US" baseline="30000" dirty="0">
                <a:cs typeface="Calibri"/>
              </a:rPr>
              <a:t>4</a:t>
            </a:r>
            <a:r>
              <a:rPr lang="en-US" dirty="0">
                <a:cs typeface="Calibri"/>
              </a:rPr>
              <a:t>n system.</a:t>
            </a:r>
          </a:p>
          <a:p>
            <a:r>
              <a:rPr lang="en-US" dirty="0">
                <a:cs typeface="Calibri"/>
              </a:rPr>
              <a:t>The probability for each of them is approx. 30%.</a:t>
            </a:r>
          </a:p>
          <a:p>
            <a:r>
              <a:rPr lang="en-US" dirty="0">
                <a:cs typeface="Calibri"/>
              </a:rPr>
              <a:t>M.V. Zhukov, PRC 50, R1 (1994)</a:t>
            </a:r>
          </a:p>
        </p:txBody>
      </p:sp>
      <p:sp>
        <p:nvSpPr>
          <p:cNvPr id="8" name="TextBox 7">
            <a:extLst>
              <a:ext uri="{FF2B5EF4-FFF2-40B4-BE49-F238E27FC236}">
                <a16:creationId xmlns:a16="http://schemas.microsoft.com/office/drawing/2014/main" id="{3831C1A6-2B5D-2540-B60C-D746D692C657}"/>
              </a:ext>
            </a:extLst>
          </p:cNvPr>
          <p:cNvSpPr txBox="1"/>
          <p:nvPr/>
        </p:nvSpPr>
        <p:spPr>
          <a:xfrm>
            <a:off x="4828480" y="5174159"/>
            <a:ext cx="3962400" cy="1077218"/>
          </a:xfrm>
          <a:prstGeom prst="rect">
            <a:avLst/>
          </a:prstGeom>
          <a:noFill/>
          <a:ln w="28575" cmpd="sng">
            <a:solidFill>
              <a:schemeClr val="accent1"/>
            </a:solidFill>
          </a:ln>
        </p:spPr>
        <p:txBody>
          <a:bodyPr wrap="square" rtlCol="0">
            <a:spAutoFit/>
          </a:bodyPr>
          <a:lstStyle/>
          <a:p>
            <a:pPr algn="just"/>
            <a:r>
              <a:rPr lang="tr-TR" dirty="0">
                <a:cs typeface="Calibri"/>
              </a:rPr>
              <a:t>“</a:t>
            </a:r>
            <a:r>
              <a:rPr lang="tr-TR" dirty="0" err="1">
                <a:cs typeface="Calibri"/>
              </a:rPr>
              <a:t>Sudden</a:t>
            </a:r>
            <a:r>
              <a:rPr lang="tr-TR" dirty="0">
                <a:cs typeface="Calibri"/>
              </a:rPr>
              <a:t> </a:t>
            </a:r>
            <a:r>
              <a:rPr lang="tr-TR" dirty="0" err="1">
                <a:cs typeface="Calibri"/>
              </a:rPr>
              <a:t>removal</a:t>
            </a:r>
            <a:r>
              <a:rPr lang="tr-TR" dirty="0">
                <a:cs typeface="Calibri"/>
              </a:rPr>
              <a:t> of </a:t>
            </a:r>
            <a:r>
              <a:rPr lang="tr-TR" dirty="0" err="1">
                <a:cs typeface="Calibri"/>
              </a:rPr>
              <a:t>the</a:t>
            </a:r>
            <a:r>
              <a:rPr lang="tr-TR" dirty="0">
                <a:cs typeface="Calibri"/>
              </a:rPr>
              <a:t> α-</a:t>
            </a:r>
            <a:r>
              <a:rPr lang="tr-TR" dirty="0" err="1">
                <a:cs typeface="Calibri"/>
              </a:rPr>
              <a:t>particle</a:t>
            </a:r>
            <a:r>
              <a:rPr lang="tr-TR" dirty="0">
                <a:cs typeface="Calibri"/>
              </a:rPr>
              <a:t> </a:t>
            </a:r>
            <a:r>
              <a:rPr lang="tr-TR" dirty="0" err="1">
                <a:cs typeface="Calibri"/>
              </a:rPr>
              <a:t>from</a:t>
            </a:r>
            <a:r>
              <a:rPr lang="tr-TR" dirty="0">
                <a:cs typeface="Calibri"/>
              </a:rPr>
              <a:t> </a:t>
            </a:r>
            <a:r>
              <a:rPr lang="tr-TR" baseline="30000" dirty="0">
                <a:cs typeface="Calibri"/>
              </a:rPr>
              <a:t>8</a:t>
            </a:r>
            <a:r>
              <a:rPr lang="tr-TR" dirty="0">
                <a:cs typeface="Calibri"/>
              </a:rPr>
              <a:t>He”</a:t>
            </a:r>
          </a:p>
          <a:p>
            <a:pPr algn="just"/>
            <a:r>
              <a:rPr lang="tr-TR" dirty="0" err="1">
                <a:cs typeface="Calibri"/>
              </a:rPr>
              <a:t>The</a:t>
            </a:r>
            <a:r>
              <a:rPr lang="tr-TR" dirty="0">
                <a:cs typeface="Calibri"/>
              </a:rPr>
              <a:t> </a:t>
            </a:r>
            <a:r>
              <a:rPr lang="tr-TR" dirty="0" err="1">
                <a:cs typeface="Calibri"/>
              </a:rPr>
              <a:t>exact</a:t>
            </a:r>
            <a:r>
              <a:rPr lang="tr-TR" dirty="0">
                <a:cs typeface="Calibri"/>
              </a:rPr>
              <a:t> </a:t>
            </a:r>
            <a:r>
              <a:rPr lang="tr-TR" dirty="0" err="1">
                <a:cs typeface="Calibri"/>
              </a:rPr>
              <a:t>case</a:t>
            </a:r>
            <a:r>
              <a:rPr lang="tr-TR" dirty="0">
                <a:cs typeface="Calibri"/>
              </a:rPr>
              <a:t> of </a:t>
            </a:r>
            <a:r>
              <a:rPr lang="tr-TR" dirty="0" err="1">
                <a:cs typeface="Calibri"/>
              </a:rPr>
              <a:t>interest</a:t>
            </a:r>
            <a:r>
              <a:rPr lang="tr-TR" dirty="0">
                <a:cs typeface="Calibri"/>
              </a:rPr>
              <a:t> is </a:t>
            </a:r>
            <a:r>
              <a:rPr lang="tr-TR" dirty="0" err="1">
                <a:cs typeface="Calibri"/>
              </a:rPr>
              <a:t>studied</a:t>
            </a:r>
            <a:r>
              <a:rPr lang="tr-TR" dirty="0">
                <a:cs typeface="Calibri"/>
              </a:rPr>
              <a:t> </a:t>
            </a:r>
            <a:r>
              <a:rPr lang="tr-TR" dirty="0" err="1">
                <a:cs typeface="Calibri"/>
              </a:rPr>
              <a:t>within</a:t>
            </a:r>
            <a:r>
              <a:rPr lang="tr-TR" dirty="0">
                <a:cs typeface="Calibri"/>
              </a:rPr>
              <a:t> </a:t>
            </a:r>
            <a:r>
              <a:rPr lang="tr-TR" dirty="0" err="1">
                <a:cs typeface="Calibri"/>
              </a:rPr>
              <a:t>the</a:t>
            </a:r>
            <a:r>
              <a:rPr lang="tr-TR" dirty="0">
                <a:cs typeface="Calibri"/>
              </a:rPr>
              <a:t> COSMA model.</a:t>
            </a:r>
          </a:p>
          <a:p>
            <a:pPr algn="just"/>
            <a:r>
              <a:rPr lang="en-US" dirty="0">
                <a:cs typeface="Calibri"/>
              </a:rPr>
              <a:t>L.V. </a:t>
            </a:r>
            <a:r>
              <a:rPr lang="en-US" dirty="0" err="1">
                <a:cs typeface="Calibri"/>
              </a:rPr>
              <a:t>Grigorenko</a:t>
            </a:r>
            <a:r>
              <a:rPr lang="en-US" dirty="0">
                <a:cs typeface="Calibri"/>
              </a:rPr>
              <a:t> et al., </a:t>
            </a:r>
            <a:r>
              <a:rPr lang="tr-TR" dirty="0">
                <a:cs typeface="Calibri"/>
              </a:rPr>
              <a:t>EPJA 19, 187 (2004) </a:t>
            </a:r>
          </a:p>
        </p:txBody>
      </p:sp>
      <p:pic>
        <p:nvPicPr>
          <p:cNvPr id="9" name="Picture 8" descr="Screen Shot 2014-06-23 at 23.37.35.png">
            <a:extLst>
              <a:ext uri="{FF2B5EF4-FFF2-40B4-BE49-F238E27FC236}">
                <a16:creationId xmlns:a16="http://schemas.microsoft.com/office/drawing/2014/main" id="{889A86D6-8E34-694A-88A7-F55B6A5E86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0408" y="3444720"/>
            <a:ext cx="3124200" cy="1357775"/>
          </a:xfrm>
          <a:prstGeom prst="rect">
            <a:avLst/>
          </a:prstGeom>
        </p:spPr>
      </p:pic>
      <p:sp>
        <p:nvSpPr>
          <p:cNvPr id="10" name="Rectangle 9">
            <a:extLst>
              <a:ext uri="{FF2B5EF4-FFF2-40B4-BE49-F238E27FC236}">
                <a16:creationId xmlns:a16="http://schemas.microsoft.com/office/drawing/2014/main" id="{589A34D8-1AED-2647-8411-92C1BDD73AC6}"/>
              </a:ext>
            </a:extLst>
          </p:cNvPr>
          <p:cNvSpPr/>
          <p:nvPr/>
        </p:nvSpPr>
        <p:spPr>
          <a:xfrm>
            <a:off x="3886388" y="3561642"/>
            <a:ext cx="3329609" cy="830997"/>
          </a:xfrm>
          <a:prstGeom prst="rect">
            <a:avLst/>
          </a:prstGeom>
        </p:spPr>
        <p:txBody>
          <a:bodyPr wrap="square">
            <a:spAutoFit/>
          </a:bodyPr>
          <a:lstStyle/>
          <a:p>
            <a:pPr marL="400050" indent="-400050">
              <a:buFont typeface="+mj-lt"/>
              <a:buAutoNum type="romanUcPeriod"/>
            </a:pPr>
            <a:r>
              <a:rPr lang="en-US" sz="1600" dirty="0">
                <a:latin typeface=""/>
              </a:rPr>
              <a:t>i</a:t>
            </a:r>
            <a:r>
              <a:rPr lang="en-US" sz="1600" b="0" i="0" u="none" strike="noStrike" baseline="0" dirty="0">
                <a:latin typeface=""/>
              </a:rPr>
              <a:t>nitial structure</a:t>
            </a:r>
          </a:p>
          <a:p>
            <a:pPr marL="400050" indent="-400050">
              <a:buFont typeface="+mj-lt"/>
              <a:buAutoNum type="romanUcPeriod"/>
            </a:pPr>
            <a:r>
              <a:rPr lang="en-US" sz="1600" dirty="0">
                <a:latin typeface=""/>
              </a:rPr>
              <a:t>r</a:t>
            </a:r>
            <a:r>
              <a:rPr lang="en-US" sz="1600" b="0" i="0" u="none" strike="noStrike" baseline="0" dirty="0">
                <a:latin typeface=""/>
              </a:rPr>
              <a:t>eaction mechanism, and </a:t>
            </a:r>
          </a:p>
          <a:p>
            <a:pPr marL="400050" indent="-400050">
              <a:buFont typeface="+mj-lt"/>
              <a:buAutoNum type="romanUcPeriod"/>
            </a:pPr>
            <a:r>
              <a:rPr lang="en-US" sz="1600" b="0" i="0" u="none" strike="noStrike" baseline="0" dirty="0">
                <a:latin typeface=""/>
              </a:rPr>
              <a:t>final-state interaction (FSI)</a:t>
            </a:r>
            <a:endParaRPr lang="en-US" sz="1600" dirty="0"/>
          </a:p>
        </p:txBody>
      </p:sp>
    </p:spTree>
    <p:extLst>
      <p:ext uri="{BB962C8B-B14F-4D97-AF65-F5344CB8AC3E}">
        <p14:creationId xmlns:p14="http://schemas.microsoft.com/office/powerpoint/2010/main" val="2073001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2ECC224-35F6-8E2D-7CF4-412B391C3056}"/>
              </a:ext>
            </a:extLst>
          </p:cNvPr>
          <p:cNvPicPr>
            <a:picLocks noChangeAspect="1"/>
          </p:cNvPicPr>
          <p:nvPr/>
        </p:nvPicPr>
        <p:blipFill>
          <a:blip r:embed="rId3"/>
          <a:stretch>
            <a:fillRect/>
          </a:stretch>
        </p:blipFill>
        <p:spPr>
          <a:xfrm>
            <a:off x="160055" y="1968500"/>
            <a:ext cx="8919772" cy="4537919"/>
          </a:xfrm>
          <a:prstGeom prst="rect">
            <a:avLst/>
          </a:prstGeom>
        </p:spPr>
      </p:pic>
      <p:grpSp>
        <p:nvGrpSpPr>
          <p:cNvPr id="16" name="Group 15">
            <a:extLst>
              <a:ext uri="{FF2B5EF4-FFF2-40B4-BE49-F238E27FC236}">
                <a16:creationId xmlns:a16="http://schemas.microsoft.com/office/drawing/2014/main" id="{52A69D31-1316-559B-DD1A-9D2F1ADAC6B2}"/>
              </a:ext>
            </a:extLst>
          </p:cNvPr>
          <p:cNvGrpSpPr/>
          <p:nvPr/>
        </p:nvGrpSpPr>
        <p:grpSpPr>
          <a:xfrm>
            <a:off x="2691161" y="2533878"/>
            <a:ext cx="6136155" cy="3891193"/>
            <a:chOff x="2691161" y="2523368"/>
            <a:chExt cx="6136155" cy="3891193"/>
          </a:xfrm>
        </p:grpSpPr>
        <p:cxnSp>
          <p:nvCxnSpPr>
            <p:cNvPr id="18" name="Straight Connector 17">
              <a:extLst>
                <a:ext uri="{FF2B5EF4-FFF2-40B4-BE49-F238E27FC236}">
                  <a16:creationId xmlns:a16="http://schemas.microsoft.com/office/drawing/2014/main" id="{6244D83F-B53B-16AE-D918-2028D51D80D2}"/>
                </a:ext>
              </a:extLst>
            </p:cNvPr>
            <p:cNvCxnSpPr/>
            <p:nvPr/>
          </p:nvCxnSpPr>
          <p:spPr>
            <a:xfrm flipV="1">
              <a:off x="2691161" y="5617427"/>
              <a:ext cx="0" cy="797134"/>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FCC1684-95B2-7F61-7F2B-FE0C1AE302C5}"/>
                </a:ext>
              </a:extLst>
            </p:cNvPr>
            <p:cNvCxnSpPr>
              <a:cxnSpLocks/>
            </p:cNvCxnSpPr>
            <p:nvPr/>
          </p:nvCxnSpPr>
          <p:spPr>
            <a:xfrm flipV="1">
              <a:off x="3319758" y="4989241"/>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E7D4FE6-6B31-6152-8D74-95DCB0167361}"/>
                </a:ext>
              </a:extLst>
            </p:cNvPr>
            <p:cNvCxnSpPr>
              <a:cxnSpLocks/>
            </p:cNvCxnSpPr>
            <p:nvPr/>
          </p:nvCxnSpPr>
          <p:spPr>
            <a:xfrm flipH="1">
              <a:off x="2691161" y="5617427"/>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C7907FD-129A-1B47-F055-5F0E335D7830}"/>
                </a:ext>
              </a:extLst>
            </p:cNvPr>
            <p:cNvCxnSpPr>
              <a:cxnSpLocks/>
            </p:cNvCxnSpPr>
            <p:nvPr/>
          </p:nvCxnSpPr>
          <p:spPr>
            <a:xfrm flipV="1">
              <a:off x="3318519"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AE3AA67-7F6B-6D62-6353-9FB20AB9305A}"/>
                </a:ext>
              </a:extLst>
            </p:cNvPr>
            <p:cNvCxnSpPr>
              <a:cxnSpLocks/>
            </p:cNvCxnSpPr>
            <p:nvPr/>
          </p:nvCxnSpPr>
          <p:spPr>
            <a:xfrm flipH="1">
              <a:off x="3313661" y="4382452"/>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FABAAD3-6EBA-DCDD-4C07-550D7695F29C}"/>
                </a:ext>
              </a:extLst>
            </p:cNvPr>
            <p:cNvCxnSpPr>
              <a:cxnSpLocks/>
            </p:cNvCxnSpPr>
            <p:nvPr/>
          </p:nvCxnSpPr>
          <p:spPr>
            <a:xfrm flipV="1">
              <a:off x="3926890"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D3D7B31-4C4A-F12D-8558-91BE639BE34E}"/>
                </a:ext>
              </a:extLst>
            </p:cNvPr>
            <p:cNvCxnSpPr>
              <a:cxnSpLocks/>
            </p:cNvCxnSpPr>
            <p:nvPr/>
          </p:nvCxnSpPr>
          <p:spPr>
            <a:xfrm flipH="1">
              <a:off x="3928946" y="5000128"/>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9E7589E-F823-A14B-1F3D-F143CA85308F}"/>
                </a:ext>
              </a:extLst>
            </p:cNvPr>
            <p:cNvCxnSpPr>
              <a:cxnSpLocks/>
            </p:cNvCxnSpPr>
            <p:nvPr/>
          </p:nvCxnSpPr>
          <p:spPr>
            <a:xfrm flipV="1">
              <a:off x="4542175"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8FBB5F3-9272-46C4-1367-B43392FD2B81}"/>
                </a:ext>
              </a:extLst>
            </p:cNvPr>
            <p:cNvCxnSpPr>
              <a:cxnSpLocks/>
            </p:cNvCxnSpPr>
            <p:nvPr/>
          </p:nvCxnSpPr>
          <p:spPr>
            <a:xfrm flipH="1">
              <a:off x="4542175" y="4371942"/>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71CBE2C-DE04-1998-0F4E-05C8CB0645AD}"/>
                </a:ext>
              </a:extLst>
            </p:cNvPr>
            <p:cNvCxnSpPr>
              <a:cxnSpLocks/>
            </p:cNvCxnSpPr>
            <p:nvPr/>
          </p:nvCxnSpPr>
          <p:spPr>
            <a:xfrm flipV="1">
              <a:off x="5150979"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E3BCA15-22AB-3EE5-0FC9-FDF5582580E0}"/>
                </a:ext>
              </a:extLst>
            </p:cNvPr>
            <p:cNvCxnSpPr>
              <a:cxnSpLocks/>
            </p:cNvCxnSpPr>
            <p:nvPr/>
          </p:nvCxnSpPr>
          <p:spPr>
            <a:xfrm flipH="1">
              <a:off x="5150979" y="5000128"/>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5DC6524-9FB0-BA0A-2B0A-9FABE1C2AA02}"/>
                </a:ext>
              </a:extLst>
            </p:cNvPr>
            <p:cNvCxnSpPr>
              <a:cxnSpLocks/>
            </p:cNvCxnSpPr>
            <p:nvPr/>
          </p:nvCxnSpPr>
          <p:spPr>
            <a:xfrm flipV="1">
              <a:off x="5779069" y="4376019"/>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17C838D-CA04-74AB-6375-6E7B27C3D42E}"/>
                </a:ext>
              </a:extLst>
            </p:cNvPr>
            <p:cNvCxnSpPr>
              <a:cxnSpLocks/>
            </p:cNvCxnSpPr>
            <p:nvPr/>
          </p:nvCxnSpPr>
          <p:spPr>
            <a:xfrm flipV="1">
              <a:off x="5777830" y="3758720"/>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AEC58B7-C744-5459-535A-7ACEFD6C74E4}"/>
                </a:ext>
              </a:extLst>
            </p:cNvPr>
            <p:cNvCxnSpPr>
              <a:cxnSpLocks/>
            </p:cNvCxnSpPr>
            <p:nvPr/>
          </p:nvCxnSpPr>
          <p:spPr>
            <a:xfrm flipH="1">
              <a:off x="5767320" y="3769230"/>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605D9F8-6069-6F25-A93A-510E2730DFFA}"/>
                </a:ext>
              </a:extLst>
            </p:cNvPr>
            <p:cNvCxnSpPr>
              <a:cxnSpLocks/>
            </p:cNvCxnSpPr>
            <p:nvPr/>
          </p:nvCxnSpPr>
          <p:spPr>
            <a:xfrm flipV="1">
              <a:off x="6390542" y="3743756"/>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2EF779E-B0FE-947B-6622-E4F4525F2808}"/>
                </a:ext>
              </a:extLst>
            </p:cNvPr>
            <p:cNvCxnSpPr>
              <a:cxnSpLocks/>
            </p:cNvCxnSpPr>
            <p:nvPr/>
          </p:nvCxnSpPr>
          <p:spPr>
            <a:xfrm flipH="1">
              <a:off x="6401052" y="4370534"/>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DFBC8D70-A80E-FCC7-B4BA-20FBF331706F}"/>
                </a:ext>
              </a:extLst>
            </p:cNvPr>
            <p:cNvCxnSpPr>
              <a:cxnSpLocks/>
            </p:cNvCxnSpPr>
            <p:nvPr/>
          </p:nvCxnSpPr>
          <p:spPr>
            <a:xfrm flipV="1">
              <a:off x="6991370" y="374234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1AC417D-E985-AFF8-DDA4-19CDB9430D55}"/>
                </a:ext>
              </a:extLst>
            </p:cNvPr>
            <p:cNvCxnSpPr>
              <a:cxnSpLocks/>
            </p:cNvCxnSpPr>
            <p:nvPr/>
          </p:nvCxnSpPr>
          <p:spPr>
            <a:xfrm flipV="1">
              <a:off x="6991370" y="3141044"/>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56542F4-4781-92AB-2CA8-0E21C1C76FA0}"/>
                </a:ext>
              </a:extLst>
            </p:cNvPr>
            <p:cNvCxnSpPr>
              <a:cxnSpLocks/>
            </p:cNvCxnSpPr>
            <p:nvPr/>
          </p:nvCxnSpPr>
          <p:spPr>
            <a:xfrm flipH="1">
              <a:off x="6981265" y="3166518"/>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3023FDC-17F1-44BD-A178-829151563952}"/>
                </a:ext>
              </a:extLst>
            </p:cNvPr>
            <p:cNvCxnSpPr>
              <a:cxnSpLocks/>
            </p:cNvCxnSpPr>
            <p:nvPr/>
          </p:nvCxnSpPr>
          <p:spPr>
            <a:xfrm flipV="1">
              <a:off x="7604487" y="3141044"/>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A504305-2826-0881-89B6-BE6988EFA672}"/>
                </a:ext>
              </a:extLst>
            </p:cNvPr>
            <p:cNvCxnSpPr>
              <a:cxnSpLocks/>
            </p:cNvCxnSpPr>
            <p:nvPr/>
          </p:nvCxnSpPr>
          <p:spPr>
            <a:xfrm flipH="1">
              <a:off x="7584124" y="3790627"/>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5C52722-41F1-130F-CC39-D4BAEABF551B}"/>
                </a:ext>
              </a:extLst>
            </p:cNvPr>
            <p:cNvCxnSpPr>
              <a:cxnSpLocks/>
            </p:cNvCxnSpPr>
            <p:nvPr/>
          </p:nvCxnSpPr>
          <p:spPr>
            <a:xfrm flipV="1">
              <a:off x="8212214" y="316651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4D3555C-0FC5-4AE0-7D7C-287BE033B1B3}"/>
                </a:ext>
              </a:extLst>
            </p:cNvPr>
            <p:cNvCxnSpPr>
              <a:cxnSpLocks/>
            </p:cNvCxnSpPr>
            <p:nvPr/>
          </p:nvCxnSpPr>
          <p:spPr>
            <a:xfrm flipV="1">
              <a:off x="8210975" y="253833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5D9B850-17E8-BC6F-34A8-D1289CC67E74}"/>
                </a:ext>
              </a:extLst>
            </p:cNvPr>
            <p:cNvCxnSpPr>
              <a:cxnSpLocks/>
            </p:cNvCxnSpPr>
            <p:nvPr/>
          </p:nvCxnSpPr>
          <p:spPr>
            <a:xfrm flipH="1">
              <a:off x="8200465" y="2548842"/>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C7B674E-DAF1-F46E-3EDE-45926D2F3C75}"/>
                </a:ext>
              </a:extLst>
            </p:cNvPr>
            <p:cNvCxnSpPr>
              <a:cxnSpLocks/>
            </p:cNvCxnSpPr>
            <p:nvPr/>
          </p:nvCxnSpPr>
          <p:spPr>
            <a:xfrm flipV="1">
              <a:off x="8823687" y="252336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22" name="Title 3">
            <a:extLst>
              <a:ext uri="{FF2B5EF4-FFF2-40B4-BE49-F238E27FC236}">
                <a16:creationId xmlns:a16="http://schemas.microsoft.com/office/drawing/2014/main" id="{4404E5A6-D72E-03DD-8D4B-A1E601A57ABD}"/>
              </a:ext>
            </a:extLst>
          </p:cNvPr>
          <p:cNvSpPr txBox="1">
            <a:spLocks/>
          </p:cNvSpPr>
          <p:nvPr/>
        </p:nvSpPr>
        <p:spPr>
          <a:xfrm>
            <a:off x="293077" y="356006"/>
            <a:ext cx="4887260" cy="770913"/>
          </a:xfrm>
          <a:prstGeom prst="rect">
            <a:avLst/>
          </a:prstGeom>
        </p:spPr>
        <p:txBody>
          <a:bodyPr vert="horz" lIns="81666" tIns="40833" rIns="81666" bIns="40833" rtlCol="0" anchor="ctr">
            <a:normAutofit fontScale="85000" lnSpcReduction="10000"/>
          </a:bodyPr>
          <a:lstStyle>
            <a:lvl1pPr algn="l" defTabSz="408334" rtl="0" eaLnBrk="1" latinLnBrk="0" hangingPunct="1">
              <a:spcBef>
                <a:spcPct val="0"/>
              </a:spcBef>
              <a:buNone/>
              <a:defRPr sz="4900" b="1" kern="1200">
                <a:solidFill>
                  <a:schemeClr val="tx1"/>
                </a:solidFill>
                <a:latin typeface="Cambria"/>
                <a:ea typeface="+mj-ea"/>
                <a:cs typeface="Cambria"/>
              </a:defRPr>
            </a:lvl1pPr>
          </a:lstStyle>
          <a:p>
            <a:r>
              <a:rPr lang="en-GB" dirty="0"/>
              <a:t>Nuclear landscape</a:t>
            </a:r>
            <a:endParaRPr lang="en-US" dirty="0"/>
          </a:p>
        </p:txBody>
      </p:sp>
      <p:sp>
        <p:nvSpPr>
          <p:cNvPr id="23" name="Subtitle 2">
            <a:extLst>
              <a:ext uri="{FF2B5EF4-FFF2-40B4-BE49-F238E27FC236}">
                <a16:creationId xmlns:a16="http://schemas.microsoft.com/office/drawing/2014/main" id="{23C5BEA4-9EE7-4ECF-C33B-966A722E98B1}"/>
              </a:ext>
            </a:extLst>
          </p:cNvPr>
          <p:cNvSpPr txBox="1">
            <a:spLocks/>
          </p:cNvSpPr>
          <p:nvPr/>
        </p:nvSpPr>
        <p:spPr>
          <a:xfrm>
            <a:off x="293077" y="1067542"/>
            <a:ext cx="4887260" cy="545868"/>
          </a:xfrm>
          <a:prstGeom prst="rect">
            <a:avLst/>
          </a:prstGeom>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sz="2400" dirty="0"/>
              <a:t>Light nuclei</a:t>
            </a:r>
          </a:p>
        </p:txBody>
      </p:sp>
      <p:sp>
        <p:nvSpPr>
          <p:cNvPr id="42" name="TextBox 41">
            <a:extLst>
              <a:ext uri="{FF2B5EF4-FFF2-40B4-BE49-F238E27FC236}">
                <a16:creationId xmlns:a16="http://schemas.microsoft.com/office/drawing/2014/main" id="{6C2A5D60-ACAD-B77D-205A-D38C4ED3C821}"/>
              </a:ext>
            </a:extLst>
          </p:cNvPr>
          <p:cNvSpPr txBox="1"/>
          <p:nvPr/>
        </p:nvSpPr>
        <p:spPr>
          <a:xfrm>
            <a:off x="3959352" y="5797296"/>
            <a:ext cx="567784" cy="400110"/>
          </a:xfrm>
          <a:prstGeom prst="rect">
            <a:avLst/>
          </a:prstGeom>
          <a:noFill/>
        </p:spPr>
        <p:txBody>
          <a:bodyPr wrap="none" rtlCol="0">
            <a:spAutoFit/>
          </a:bodyPr>
          <a:lstStyle/>
          <a:p>
            <a:r>
              <a:rPr lang="en-US" sz="2000" dirty="0"/>
              <a:t>4n?</a:t>
            </a:r>
          </a:p>
        </p:txBody>
      </p:sp>
      <p:sp>
        <p:nvSpPr>
          <p:cNvPr id="44" name="Rounded Rectangle 43">
            <a:extLst>
              <a:ext uri="{FF2B5EF4-FFF2-40B4-BE49-F238E27FC236}">
                <a16:creationId xmlns:a16="http://schemas.microsoft.com/office/drawing/2014/main" id="{FB0713C1-D9AB-97C8-14BD-07C2AE72890A}"/>
              </a:ext>
            </a:extLst>
          </p:cNvPr>
          <p:cNvSpPr/>
          <p:nvPr/>
        </p:nvSpPr>
        <p:spPr>
          <a:xfrm rot="16200000">
            <a:off x="4087715" y="3624466"/>
            <a:ext cx="591015" cy="4688910"/>
          </a:xfrm>
          <a:prstGeom prst="roundRect">
            <a:avLst/>
          </a:prstGeom>
          <a:noFill/>
          <a:ln w="5715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1714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458C8-0C17-C84E-AB3A-35997D28CA8A}"/>
              </a:ext>
            </a:extLst>
          </p:cNvPr>
          <p:cNvSpPr>
            <a:spLocks noGrp="1"/>
          </p:cNvSpPr>
          <p:nvPr>
            <p:ph type="ctrTitle"/>
          </p:nvPr>
        </p:nvSpPr>
        <p:spPr>
          <a:xfrm>
            <a:off x="92355" y="801215"/>
            <a:ext cx="6880874" cy="770913"/>
          </a:xfrm>
        </p:spPr>
        <p:txBody>
          <a:bodyPr>
            <a:noAutofit/>
          </a:bodyPr>
          <a:lstStyle/>
          <a:p>
            <a:r>
              <a:rPr lang="en-US" sz="2800" dirty="0">
                <a:latin typeface="+mj-lt"/>
              </a:rPr>
              <a:t>Overlap of the </a:t>
            </a:r>
            <a:r>
              <a:rPr lang="en-US" sz="2800" baseline="30000" dirty="0">
                <a:latin typeface="+mj-lt"/>
              </a:rPr>
              <a:t>4</a:t>
            </a:r>
            <a:r>
              <a:rPr lang="en-US" sz="2800" dirty="0">
                <a:latin typeface="+mj-lt"/>
              </a:rPr>
              <a:t>n wavefunction with that of the residual 4n system emerging from </a:t>
            </a:r>
            <a:r>
              <a:rPr lang="en-US" sz="2800" baseline="30000" dirty="0">
                <a:latin typeface="+mj-lt"/>
              </a:rPr>
              <a:t>8</a:t>
            </a:r>
            <a:r>
              <a:rPr lang="en-US" sz="2800" dirty="0">
                <a:latin typeface="+mj-lt"/>
              </a:rPr>
              <a:t>He</a:t>
            </a:r>
          </a:p>
        </p:txBody>
      </p:sp>
      <p:sp>
        <p:nvSpPr>
          <p:cNvPr id="4" name="Text Placeholder 3">
            <a:extLst>
              <a:ext uri="{FF2B5EF4-FFF2-40B4-BE49-F238E27FC236}">
                <a16:creationId xmlns:a16="http://schemas.microsoft.com/office/drawing/2014/main" id="{0F303114-D22B-8144-A026-36085FD485C0}"/>
              </a:ext>
            </a:extLst>
          </p:cNvPr>
          <p:cNvSpPr>
            <a:spLocks noGrp="1"/>
          </p:cNvSpPr>
          <p:nvPr>
            <p:ph type="body" sz="quarter" idx="10"/>
          </p:nvPr>
        </p:nvSpPr>
        <p:spPr>
          <a:xfrm>
            <a:off x="293217" y="2120082"/>
            <a:ext cx="8223598" cy="770913"/>
          </a:xfrm>
        </p:spPr>
        <p:txBody>
          <a:bodyPr/>
          <a:lstStyle/>
          <a:p>
            <a:r>
              <a:rPr lang="tr-TR" dirty="0" err="1">
                <a:cs typeface="Calibri"/>
              </a:rPr>
              <a:t>The</a:t>
            </a:r>
            <a:r>
              <a:rPr lang="tr-TR" dirty="0">
                <a:cs typeface="Calibri"/>
              </a:rPr>
              <a:t> </a:t>
            </a:r>
            <a:r>
              <a:rPr lang="tr-TR" baseline="30000" dirty="0">
                <a:cs typeface="Calibri"/>
              </a:rPr>
              <a:t>8</a:t>
            </a:r>
            <a:r>
              <a:rPr lang="tr-TR" dirty="0">
                <a:cs typeface="Calibri"/>
              </a:rPr>
              <a:t>He WF has </a:t>
            </a:r>
            <a:r>
              <a:rPr lang="tr-TR" dirty="0" err="1">
                <a:cs typeface="Calibri"/>
              </a:rPr>
              <a:t>been</a:t>
            </a:r>
            <a:r>
              <a:rPr lang="tr-TR" dirty="0">
                <a:cs typeface="Calibri"/>
              </a:rPr>
              <a:t> </a:t>
            </a:r>
            <a:r>
              <a:rPr lang="tr-TR" dirty="0" err="1">
                <a:cs typeface="Calibri"/>
              </a:rPr>
              <a:t>considered</a:t>
            </a:r>
            <a:r>
              <a:rPr lang="tr-TR" dirty="0">
                <a:cs typeface="Calibri"/>
              </a:rPr>
              <a:t> </a:t>
            </a:r>
            <a:r>
              <a:rPr lang="tr-TR" dirty="0" err="1">
                <a:cs typeface="Calibri"/>
              </a:rPr>
              <a:t>within</a:t>
            </a:r>
            <a:r>
              <a:rPr lang="tr-TR" dirty="0">
                <a:cs typeface="Calibri"/>
              </a:rPr>
              <a:t> </a:t>
            </a:r>
            <a:r>
              <a:rPr lang="tr-TR" dirty="0" err="1">
                <a:cs typeface="Calibri"/>
              </a:rPr>
              <a:t>the</a:t>
            </a:r>
            <a:r>
              <a:rPr lang="tr-TR" dirty="0">
                <a:cs typeface="Calibri"/>
              </a:rPr>
              <a:t> COSMA model:</a:t>
            </a:r>
          </a:p>
          <a:p>
            <a:r>
              <a:rPr lang="tr-TR" dirty="0">
                <a:cs typeface="Calibri"/>
              </a:rPr>
              <a:t>a</a:t>
            </a:r>
            <a:r>
              <a:rPr lang="en-US" dirty="0"/>
              <a:t> simple five-body cluster orbital shell model approximation</a:t>
            </a:r>
          </a:p>
          <a:p>
            <a:endParaRPr lang="en-US" dirty="0"/>
          </a:p>
        </p:txBody>
      </p:sp>
      <p:pic>
        <p:nvPicPr>
          <p:cNvPr id="6" name="Picture 5" descr="Screen Shot 2014-06-23 at 09.54.22.png">
            <a:extLst>
              <a:ext uri="{FF2B5EF4-FFF2-40B4-BE49-F238E27FC236}">
                <a16:creationId xmlns:a16="http://schemas.microsoft.com/office/drawing/2014/main" id="{10FD37DE-41CE-AA4F-9E5D-271DC8BBDD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9135" y="3088045"/>
            <a:ext cx="3581399" cy="1910129"/>
          </a:xfrm>
          <a:prstGeom prst="rect">
            <a:avLst/>
          </a:prstGeom>
        </p:spPr>
      </p:pic>
      <p:sp>
        <p:nvSpPr>
          <p:cNvPr id="7" name="TextBox 6">
            <a:extLst>
              <a:ext uri="{FF2B5EF4-FFF2-40B4-BE49-F238E27FC236}">
                <a16:creationId xmlns:a16="http://schemas.microsoft.com/office/drawing/2014/main" id="{094154FF-A66B-3543-BF3E-E563D7BC8346}"/>
              </a:ext>
            </a:extLst>
          </p:cNvPr>
          <p:cNvSpPr txBox="1"/>
          <p:nvPr/>
        </p:nvSpPr>
        <p:spPr>
          <a:xfrm>
            <a:off x="241608" y="5174159"/>
            <a:ext cx="4192751" cy="1077218"/>
          </a:xfrm>
          <a:prstGeom prst="rect">
            <a:avLst/>
          </a:prstGeom>
          <a:noFill/>
          <a:ln w="28575" cmpd="sng">
            <a:solidFill>
              <a:schemeClr val="accent1"/>
            </a:solidFill>
          </a:ln>
        </p:spPr>
        <p:txBody>
          <a:bodyPr wrap="none" rtlCol="0">
            <a:spAutoFit/>
          </a:bodyPr>
          <a:lstStyle/>
          <a:p>
            <a:r>
              <a:rPr lang="en-US" dirty="0">
                <a:latin typeface="Calibri"/>
                <a:cs typeface="Calibri"/>
              </a:rPr>
              <a:t>Two of the three most probable configurations </a:t>
            </a:r>
          </a:p>
          <a:p>
            <a:r>
              <a:rPr lang="en-US" dirty="0">
                <a:latin typeface="Calibri"/>
                <a:cs typeface="Calibri"/>
              </a:rPr>
              <a:t>found in </a:t>
            </a:r>
            <a:r>
              <a:rPr lang="en-US" baseline="30000" dirty="0">
                <a:latin typeface="Calibri"/>
                <a:cs typeface="Calibri"/>
              </a:rPr>
              <a:t>8</a:t>
            </a:r>
            <a:r>
              <a:rPr lang="en-US" dirty="0">
                <a:latin typeface="Calibri"/>
                <a:cs typeface="Calibri"/>
              </a:rPr>
              <a:t>He can be associated with a </a:t>
            </a:r>
            <a:r>
              <a:rPr lang="en-US" baseline="30000" dirty="0">
                <a:latin typeface="Calibri"/>
                <a:cs typeface="Calibri"/>
              </a:rPr>
              <a:t>4</a:t>
            </a:r>
            <a:r>
              <a:rPr lang="en-US" dirty="0">
                <a:latin typeface="Calibri"/>
                <a:cs typeface="Calibri"/>
              </a:rPr>
              <a:t>n system.</a:t>
            </a:r>
          </a:p>
          <a:p>
            <a:r>
              <a:rPr lang="en-US" dirty="0">
                <a:latin typeface="Calibri"/>
                <a:cs typeface="Calibri"/>
              </a:rPr>
              <a:t>The probability for each of them is approx. 30%.</a:t>
            </a:r>
          </a:p>
          <a:p>
            <a:r>
              <a:rPr lang="en-US" dirty="0">
                <a:latin typeface="Calibri"/>
                <a:cs typeface="Calibri"/>
              </a:rPr>
              <a:t>M.V. Zhukov, PRC 50, R1 (1994)</a:t>
            </a:r>
          </a:p>
        </p:txBody>
      </p:sp>
      <p:pic>
        <p:nvPicPr>
          <p:cNvPr id="9" name="Picture 8" descr="Screen Shot 2014-06-23 at 23.37.35.png">
            <a:extLst>
              <a:ext uri="{FF2B5EF4-FFF2-40B4-BE49-F238E27FC236}">
                <a16:creationId xmlns:a16="http://schemas.microsoft.com/office/drawing/2014/main" id="{889A86D6-8E34-694A-88A7-F55B6A5E86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0408" y="3444720"/>
            <a:ext cx="3124200" cy="1357775"/>
          </a:xfrm>
          <a:prstGeom prst="rect">
            <a:avLst/>
          </a:prstGeom>
        </p:spPr>
      </p:pic>
      <p:sp>
        <p:nvSpPr>
          <p:cNvPr id="10" name="Rectangle 9">
            <a:extLst>
              <a:ext uri="{FF2B5EF4-FFF2-40B4-BE49-F238E27FC236}">
                <a16:creationId xmlns:a16="http://schemas.microsoft.com/office/drawing/2014/main" id="{589A34D8-1AED-2647-8411-92C1BDD73AC6}"/>
              </a:ext>
            </a:extLst>
          </p:cNvPr>
          <p:cNvSpPr/>
          <p:nvPr/>
        </p:nvSpPr>
        <p:spPr>
          <a:xfrm>
            <a:off x="3886388" y="3561642"/>
            <a:ext cx="3329609" cy="830997"/>
          </a:xfrm>
          <a:prstGeom prst="rect">
            <a:avLst/>
          </a:prstGeom>
        </p:spPr>
        <p:txBody>
          <a:bodyPr wrap="square">
            <a:spAutoFit/>
          </a:bodyPr>
          <a:lstStyle/>
          <a:p>
            <a:pPr marL="400050" indent="-400050">
              <a:buFont typeface="+mj-lt"/>
              <a:buAutoNum type="romanUcPeriod"/>
            </a:pPr>
            <a:r>
              <a:rPr lang="en-US" sz="1600" dirty="0">
                <a:latin typeface=""/>
              </a:rPr>
              <a:t>i</a:t>
            </a:r>
            <a:r>
              <a:rPr lang="en-US" sz="1600" b="0" i="0" u="none" strike="noStrike" baseline="0" dirty="0">
                <a:latin typeface=""/>
              </a:rPr>
              <a:t>nitial structure</a:t>
            </a:r>
          </a:p>
          <a:p>
            <a:pPr marL="400050" indent="-400050">
              <a:buFont typeface="+mj-lt"/>
              <a:buAutoNum type="romanUcPeriod"/>
            </a:pPr>
            <a:r>
              <a:rPr lang="en-US" sz="1600" dirty="0">
                <a:latin typeface=""/>
              </a:rPr>
              <a:t>r</a:t>
            </a:r>
            <a:r>
              <a:rPr lang="en-US" sz="1600" b="0" i="0" u="none" strike="noStrike" baseline="0" dirty="0">
                <a:latin typeface=""/>
              </a:rPr>
              <a:t>eaction mechanism, and </a:t>
            </a:r>
          </a:p>
          <a:p>
            <a:pPr marL="400050" indent="-400050">
              <a:buFont typeface="+mj-lt"/>
              <a:buAutoNum type="romanUcPeriod"/>
            </a:pPr>
            <a:r>
              <a:rPr lang="en-US" sz="1600" b="0" i="0" u="none" strike="noStrike" baseline="0" dirty="0">
                <a:latin typeface=""/>
              </a:rPr>
              <a:t>final-state interaction (FSI)</a:t>
            </a:r>
            <a:endParaRPr lang="en-US" sz="1600" dirty="0"/>
          </a:p>
        </p:txBody>
      </p:sp>
      <p:sp>
        <p:nvSpPr>
          <p:cNvPr id="11" name="TextBox 10">
            <a:extLst>
              <a:ext uri="{FF2B5EF4-FFF2-40B4-BE49-F238E27FC236}">
                <a16:creationId xmlns:a16="http://schemas.microsoft.com/office/drawing/2014/main" id="{930904FC-9723-D041-ABB6-0B7064FB89D4}"/>
              </a:ext>
            </a:extLst>
          </p:cNvPr>
          <p:cNvSpPr txBox="1"/>
          <p:nvPr/>
        </p:nvSpPr>
        <p:spPr>
          <a:xfrm>
            <a:off x="4782015" y="4998174"/>
            <a:ext cx="3962400" cy="1323439"/>
          </a:xfrm>
          <a:prstGeom prst="rect">
            <a:avLst/>
          </a:prstGeom>
          <a:noFill/>
          <a:ln w="28575" cmpd="sng">
            <a:solidFill>
              <a:schemeClr val="accent1"/>
            </a:solidFill>
          </a:ln>
        </p:spPr>
        <p:txBody>
          <a:bodyPr wrap="square" rtlCol="0">
            <a:spAutoFit/>
          </a:bodyPr>
          <a:lstStyle/>
          <a:p>
            <a:pPr algn="just"/>
            <a:r>
              <a:rPr lang="en-US" sz="1600" dirty="0">
                <a:latin typeface="Calibri"/>
                <a:cs typeface="Calibri"/>
              </a:rPr>
              <a:t>Transformation of </a:t>
            </a:r>
            <a:r>
              <a:rPr lang="en-US" sz="1600" baseline="30000" dirty="0">
                <a:latin typeface="Calibri"/>
                <a:cs typeface="Calibri"/>
              </a:rPr>
              <a:t>8</a:t>
            </a:r>
            <a:r>
              <a:rPr lang="en-US" sz="1600" dirty="0">
                <a:latin typeface="Calibri"/>
                <a:cs typeface="Calibri"/>
              </a:rPr>
              <a:t>He WF into the 4-n </a:t>
            </a:r>
            <a:r>
              <a:rPr lang="en-US" sz="1600" dirty="0" err="1">
                <a:latin typeface="Calibri"/>
                <a:cs typeface="Calibri"/>
              </a:rPr>
              <a:t>c.m</a:t>
            </a:r>
            <a:r>
              <a:rPr lang="en-US" sz="1600" dirty="0">
                <a:latin typeface="Calibri"/>
                <a:cs typeface="Calibri"/>
              </a:rPr>
              <a:t>. system with proper anti-</a:t>
            </a:r>
            <a:r>
              <a:rPr lang="en-US" sz="1600" dirty="0" err="1">
                <a:latin typeface="Calibri"/>
                <a:cs typeface="Calibri"/>
              </a:rPr>
              <a:t>symmetrization</a:t>
            </a:r>
            <a:r>
              <a:rPr lang="en-US" sz="1600" dirty="0">
                <a:latin typeface="Calibri"/>
                <a:cs typeface="Calibri"/>
              </a:rPr>
              <a:t> indeed has a significant l = 0 component as the expected for the </a:t>
            </a:r>
            <a:r>
              <a:rPr lang="en-US" sz="1600" baseline="30000" dirty="0">
                <a:latin typeface="Calibri"/>
                <a:cs typeface="Calibri"/>
              </a:rPr>
              <a:t>4</a:t>
            </a:r>
            <a:r>
              <a:rPr lang="en-US" sz="1600" dirty="0">
                <a:latin typeface="Calibri"/>
                <a:cs typeface="Calibri"/>
              </a:rPr>
              <a:t>n ground-state configuration.</a:t>
            </a:r>
            <a:endParaRPr lang="tr-TR" sz="1600" dirty="0">
              <a:latin typeface="Calibri"/>
              <a:cs typeface="Calibri"/>
            </a:endParaRPr>
          </a:p>
        </p:txBody>
      </p:sp>
    </p:spTree>
    <p:extLst>
      <p:ext uri="{BB962C8B-B14F-4D97-AF65-F5344CB8AC3E}">
        <p14:creationId xmlns:p14="http://schemas.microsoft.com/office/powerpoint/2010/main" val="2791196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DEF532-3D1F-724E-B174-4135E24DBE7B}"/>
              </a:ext>
            </a:extLst>
          </p:cNvPr>
          <p:cNvSpPr txBox="1"/>
          <p:nvPr/>
        </p:nvSpPr>
        <p:spPr>
          <a:xfrm>
            <a:off x="4245958" y="1681434"/>
            <a:ext cx="4572000" cy="2062103"/>
          </a:xfrm>
          <a:prstGeom prst="rect">
            <a:avLst/>
          </a:prstGeom>
          <a:noFill/>
        </p:spPr>
        <p:txBody>
          <a:bodyPr wrap="square">
            <a:spAutoFit/>
          </a:bodyPr>
          <a:lstStyle/>
          <a:p>
            <a:r>
              <a:rPr lang="en-US" sz="1600" dirty="0">
                <a:latin typeface="Cambria" charset="0"/>
                <a:ea typeface="ＭＳ 明朝" charset="-128"/>
                <a:cs typeface="Times New Roman" charset="0"/>
              </a:rPr>
              <a:t>source function : overlap between the </a:t>
            </a:r>
            <a:r>
              <a:rPr lang="en-US" sz="1600" baseline="30000" dirty="0">
                <a:latin typeface="Cambria" charset="0"/>
                <a:ea typeface="ＭＳ 明朝" charset="-128"/>
                <a:cs typeface="Times New Roman" charset="0"/>
              </a:rPr>
              <a:t>8</a:t>
            </a:r>
            <a:r>
              <a:rPr lang="en-US" sz="1600" dirty="0">
                <a:latin typeface="Cambria" charset="0"/>
                <a:ea typeface="ＭＳ 明朝" charset="-128"/>
                <a:cs typeface="Times New Roman" charset="0"/>
              </a:rPr>
              <a:t>He and </a:t>
            </a:r>
            <a:r>
              <a:rPr lang="tr-TR" sz="1600" dirty="0">
                <a:cs typeface="Calibri"/>
              </a:rPr>
              <a:t>α-</a:t>
            </a:r>
            <a:r>
              <a:rPr lang="en-US" sz="1600" dirty="0">
                <a:latin typeface="Cambria" charset="0"/>
                <a:ea typeface="ＭＳ 明朝" charset="-128"/>
                <a:cs typeface="Times New Roman" charset="0"/>
              </a:rPr>
              <a:t>particle wave functions. The source function results from a representation of the wave function in the internal variables of the four-neutron system (hyperradius of 4n, angles and </a:t>
            </a:r>
            <a:r>
              <a:rPr lang="en-US" sz="1600" dirty="0" err="1">
                <a:latin typeface="Cambria" charset="0"/>
                <a:ea typeface="ＭＳ 明朝" charset="-128"/>
                <a:cs typeface="Times New Roman" charset="0"/>
              </a:rPr>
              <a:t>hyperangles</a:t>
            </a:r>
            <a:r>
              <a:rPr lang="en-US" sz="1600" dirty="0">
                <a:latin typeface="Cambria" charset="0"/>
                <a:ea typeface="ＭＳ 明朝" charset="-128"/>
                <a:cs typeface="Times New Roman" charset="0"/>
              </a:rPr>
              <a:t> of 4n), and apha-4n relative motion and a proper transformation of the </a:t>
            </a:r>
            <a:r>
              <a:rPr lang="en-US" sz="1600" baseline="30000" dirty="0">
                <a:latin typeface="Cambria" charset="0"/>
                <a:ea typeface="ＭＳ 明朝" charset="-128"/>
                <a:cs typeface="Times New Roman" charset="0"/>
              </a:rPr>
              <a:t>8</a:t>
            </a:r>
            <a:r>
              <a:rPr lang="en-US" sz="1600" dirty="0">
                <a:latin typeface="Cambria" charset="0"/>
                <a:ea typeface="ＭＳ 明朝" charset="-128"/>
                <a:cs typeface="Times New Roman" charset="0"/>
              </a:rPr>
              <a:t>He wave function to the valence-neutron </a:t>
            </a:r>
            <a:r>
              <a:rPr lang="en-US" sz="1600" dirty="0" err="1">
                <a:latin typeface="Cambria" charset="0"/>
                <a:ea typeface="ＭＳ 明朝" charset="-128"/>
                <a:cs typeface="Times New Roman" charset="0"/>
              </a:rPr>
              <a:t>c.m</a:t>
            </a:r>
            <a:r>
              <a:rPr lang="en-US" sz="1600" dirty="0">
                <a:latin typeface="Cambria" charset="0"/>
                <a:ea typeface="ＭＳ 明朝" charset="-128"/>
                <a:cs typeface="Times New Roman" charset="0"/>
              </a:rPr>
              <a:t>. coordinates. </a:t>
            </a:r>
            <a:endParaRPr lang="en-US" sz="1600" dirty="0"/>
          </a:p>
        </p:txBody>
      </p:sp>
      <p:pic>
        <p:nvPicPr>
          <p:cNvPr id="8" name="Picture 7" descr="Screen Shot 2014-06-23 at 23.37.35.png">
            <a:extLst>
              <a:ext uri="{FF2B5EF4-FFF2-40B4-BE49-F238E27FC236}">
                <a16:creationId xmlns:a16="http://schemas.microsoft.com/office/drawing/2014/main" id="{2B9C26DD-D7D5-3D41-A957-87E8D6F70A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7748" y="3743537"/>
            <a:ext cx="3124200" cy="1357775"/>
          </a:xfrm>
          <a:prstGeom prst="rect">
            <a:avLst/>
          </a:prstGeom>
        </p:spPr>
      </p:pic>
      <p:sp>
        <p:nvSpPr>
          <p:cNvPr id="9" name="TextBox 8">
            <a:extLst>
              <a:ext uri="{FF2B5EF4-FFF2-40B4-BE49-F238E27FC236}">
                <a16:creationId xmlns:a16="http://schemas.microsoft.com/office/drawing/2014/main" id="{6AFF61C3-0EBF-444F-9212-575DEDBB1433}"/>
              </a:ext>
            </a:extLst>
          </p:cNvPr>
          <p:cNvSpPr txBox="1"/>
          <p:nvPr/>
        </p:nvSpPr>
        <p:spPr>
          <a:xfrm>
            <a:off x="4572000" y="5176566"/>
            <a:ext cx="3962400" cy="1015663"/>
          </a:xfrm>
          <a:prstGeom prst="rect">
            <a:avLst/>
          </a:prstGeom>
          <a:noFill/>
          <a:ln w="28575" cmpd="sng">
            <a:solidFill>
              <a:schemeClr val="accent1"/>
            </a:solidFill>
          </a:ln>
        </p:spPr>
        <p:txBody>
          <a:bodyPr wrap="square" rtlCol="0">
            <a:spAutoFit/>
          </a:bodyPr>
          <a:lstStyle/>
          <a:p>
            <a:pPr algn="just"/>
            <a:r>
              <a:rPr lang="tr-TR" sz="1600" dirty="0">
                <a:latin typeface="Calibri"/>
                <a:cs typeface="Calibri"/>
              </a:rPr>
              <a:t>“</a:t>
            </a:r>
            <a:r>
              <a:rPr lang="tr-TR" sz="1600" dirty="0" err="1">
                <a:latin typeface="Calibri"/>
                <a:cs typeface="Calibri"/>
              </a:rPr>
              <a:t>Sudden</a:t>
            </a:r>
            <a:r>
              <a:rPr lang="tr-TR" sz="1600" dirty="0">
                <a:latin typeface="Calibri"/>
                <a:cs typeface="Calibri"/>
              </a:rPr>
              <a:t> </a:t>
            </a:r>
            <a:r>
              <a:rPr lang="tr-TR" sz="1600" dirty="0" err="1">
                <a:latin typeface="Calibri"/>
                <a:cs typeface="Calibri"/>
              </a:rPr>
              <a:t>removal</a:t>
            </a:r>
            <a:r>
              <a:rPr lang="tr-TR" sz="1600" dirty="0">
                <a:latin typeface="Calibri"/>
                <a:cs typeface="Calibri"/>
              </a:rPr>
              <a:t> of </a:t>
            </a:r>
            <a:r>
              <a:rPr lang="tr-TR" sz="1600" dirty="0" err="1">
                <a:latin typeface="Calibri"/>
                <a:cs typeface="Calibri"/>
              </a:rPr>
              <a:t>the</a:t>
            </a:r>
            <a:r>
              <a:rPr lang="tr-TR" sz="1600" dirty="0">
                <a:latin typeface="Calibri"/>
                <a:cs typeface="Calibri"/>
              </a:rPr>
              <a:t> α-</a:t>
            </a:r>
            <a:r>
              <a:rPr lang="tr-TR" sz="1600" dirty="0" err="1">
                <a:latin typeface="Calibri"/>
                <a:cs typeface="Calibri"/>
              </a:rPr>
              <a:t>particle</a:t>
            </a:r>
            <a:r>
              <a:rPr lang="tr-TR" sz="1600" dirty="0">
                <a:latin typeface="Calibri"/>
                <a:cs typeface="Calibri"/>
              </a:rPr>
              <a:t> </a:t>
            </a:r>
            <a:r>
              <a:rPr lang="tr-TR" sz="1600" dirty="0" err="1">
                <a:latin typeface="Calibri"/>
                <a:cs typeface="Calibri"/>
              </a:rPr>
              <a:t>from</a:t>
            </a:r>
            <a:r>
              <a:rPr lang="tr-TR" sz="1600" dirty="0">
                <a:latin typeface="Calibri"/>
                <a:cs typeface="Calibri"/>
              </a:rPr>
              <a:t> </a:t>
            </a:r>
            <a:r>
              <a:rPr lang="tr-TR" sz="1600" baseline="30000" dirty="0">
                <a:latin typeface="Calibri"/>
                <a:cs typeface="Calibri"/>
              </a:rPr>
              <a:t>8</a:t>
            </a:r>
            <a:r>
              <a:rPr lang="tr-TR" sz="1600" dirty="0">
                <a:latin typeface="Calibri"/>
                <a:cs typeface="Calibri"/>
              </a:rPr>
              <a:t>He”</a:t>
            </a:r>
          </a:p>
          <a:p>
            <a:pPr algn="just"/>
            <a:r>
              <a:rPr lang="tr-TR" sz="1600" dirty="0" err="1">
                <a:latin typeface="Calibri"/>
                <a:cs typeface="Calibri"/>
              </a:rPr>
              <a:t>The</a:t>
            </a:r>
            <a:r>
              <a:rPr lang="tr-TR" sz="1600" dirty="0">
                <a:latin typeface="Calibri"/>
                <a:cs typeface="Calibri"/>
              </a:rPr>
              <a:t> </a:t>
            </a:r>
            <a:r>
              <a:rPr lang="tr-TR" sz="1600" dirty="0" err="1">
                <a:latin typeface="Calibri"/>
                <a:cs typeface="Calibri"/>
              </a:rPr>
              <a:t>exact</a:t>
            </a:r>
            <a:r>
              <a:rPr lang="tr-TR" sz="1600" dirty="0">
                <a:latin typeface="Calibri"/>
                <a:cs typeface="Calibri"/>
              </a:rPr>
              <a:t> </a:t>
            </a:r>
            <a:r>
              <a:rPr lang="tr-TR" sz="1600" dirty="0" err="1">
                <a:latin typeface="Calibri"/>
                <a:cs typeface="Calibri"/>
              </a:rPr>
              <a:t>case</a:t>
            </a:r>
            <a:r>
              <a:rPr lang="tr-TR" sz="1600" dirty="0">
                <a:latin typeface="Calibri"/>
                <a:cs typeface="Calibri"/>
              </a:rPr>
              <a:t> of </a:t>
            </a:r>
            <a:r>
              <a:rPr lang="tr-TR" sz="1600" dirty="0" err="1">
                <a:latin typeface="Calibri"/>
                <a:cs typeface="Calibri"/>
              </a:rPr>
              <a:t>interest</a:t>
            </a:r>
            <a:r>
              <a:rPr lang="tr-TR" sz="1600" dirty="0">
                <a:latin typeface="Calibri"/>
                <a:cs typeface="Calibri"/>
              </a:rPr>
              <a:t> is </a:t>
            </a:r>
            <a:r>
              <a:rPr lang="tr-TR" sz="1600" dirty="0" err="1">
                <a:latin typeface="Calibri"/>
                <a:cs typeface="Calibri"/>
              </a:rPr>
              <a:t>studied</a:t>
            </a:r>
            <a:r>
              <a:rPr lang="tr-TR" sz="1600" dirty="0">
                <a:latin typeface="Calibri"/>
                <a:cs typeface="Calibri"/>
              </a:rPr>
              <a:t> </a:t>
            </a:r>
            <a:r>
              <a:rPr lang="tr-TR" sz="1600" dirty="0" err="1">
                <a:latin typeface="Calibri"/>
                <a:cs typeface="Calibri"/>
              </a:rPr>
              <a:t>within</a:t>
            </a:r>
            <a:r>
              <a:rPr lang="tr-TR" sz="1600" dirty="0">
                <a:latin typeface="Calibri"/>
                <a:cs typeface="Calibri"/>
              </a:rPr>
              <a:t> </a:t>
            </a:r>
            <a:r>
              <a:rPr lang="tr-TR" sz="1600" dirty="0" err="1">
                <a:latin typeface="Calibri"/>
                <a:cs typeface="Calibri"/>
              </a:rPr>
              <a:t>the</a:t>
            </a:r>
            <a:r>
              <a:rPr lang="tr-TR" sz="1600" dirty="0">
                <a:latin typeface="Calibri"/>
                <a:cs typeface="Calibri"/>
              </a:rPr>
              <a:t> COSMA model.</a:t>
            </a:r>
          </a:p>
          <a:p>
            <a:pPr algn="just"/>
            <a:r>
              <a:rPr lang="en-US" sz="1200" dirty="0">
                <a:latin typeface="Calibri"/>
                <a:cs typeface="Calibri"/>
              </a:rPr>
              <a:t>L.V. </a:t>
            </a:r>
            <a:r>
              <a:rPr lang="en-US" sz="1200" dirty="0" err="1">
                <a:latin typeface="Calibri"/>
                <a:cs typeface="Calibri"/>
              </a:rPr>
              <a:t>Grigorenko</a:t>
            </a:r>
            <a:r>
              <a:rPr lang="en-US" sz="1200" dirty="0">
                <a:latin typeface="Calibri"/>
                <a:cs typeface="Calibri"/>
              </a:rPr>
              <a:t> et al., </a:t>
            </a:r>
            <a:r>
              <a:rPr lang="tr-TR" sz="1200" dirty="0">
                <a:latin typeface="Calibri"/>
                <a:cs typeface="Calibri"/>
              </a:rPr>
              <a:t>EPJA 19, 187 (2004) </a:t>
            </a:r>
          </a:p>
        </p:txBody>
      </p:sp>
      <p:pic>
        <p:nvPicPr>
          <p:cNvPr id="10" name="Picture 9">
            <a:extLst>
              <a:ext uri="{FF2B5EF4-FFF2-40B4-BE49-F238E27FC236}">
                <a16:creationId xmlns:a16="http://schemas.microsoft.com/office/drawing/2014/main" id="{007FD682-333C-9C41-A2E7-B594DF7F1E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099" y="1643738"/>
            <a:ext cx="3567869" cy="4823460"/>
          </a:xfrm>
          <a:prstGeom prst="rect">
            <a:avLst/>
          </a:prstGeom>
        </p:spPr>
      </p:pic>
      <p:sp>
        <p:nvSpPr>
          <p:cNvPr id="11" name="Rectangle 10">
            <a:extLst>
              <a:ext uri="{FF2B5EF4-FFF2-40B4-BE49-F238E27FC236}">
                <a16:creationId xmlns:a16="http://schemas.microsoft.com/office/drawing/2014/main" id="{5DE548BF-4412-2043-AC94-A0A68F72C9A7}"/>
              </a:ext>
            </a:extLst>
          </p:cNvPr>
          <p:cNvSpPr/>
          <p:nvPr/>
        </p:nvSpPr>
        <p:spPr>
          <a:xfrm>
            <a:off x="3931968" y="3786454"/>
            <a:ext cx="3329609" cy="830997"/>
          </a:xfrm>
          <a:prstGeom prst="rect">
            <a:avLst/>
          </a:prstGeom>
        </p:spPr>
        <p:txBody>
          <a:bodyPr wrap="square">
            <a:spAutoFit/>
          </a:bodyPr>
          <a:lstStyle/>
          <a:p>
            <a:pPr marL="400050" indent="-400050">
              <a:buFont typeface="+mj-lt"/>
              <a:buAutoNum type="romanUcPeriod"/>
            </a:pPr>
            <a:r>
              <a:rPr lang="en-US" sz="1600" dirty="0">
                <a:latin typeface=""/>
              </a:rPr>
              <a:t>i</a:t>
            </a:r>
            <a:r>
              <a:rPr lang="en-US" sz="1600" b="0" i="0" u="none" strike="noStrike" baseline="0" dirty="0">
                <a:latin typeface=""/>
              </a:rPr>
              <a:t>nitial structure</a:t>
            </a:r>
          </a:p>
          <a:p>
            <a:pPr marL="400050" indent="-400050">
              <a:buFont typeface="+mj-lt"/>
              <a:buAutoNum type="romanUcPeriod"/>
            </a:pPr>
            <a:r>
              <a:rPr lang="en-US" sz="1600" dirty="0">
                <a:latin typeface=""/>
              </a:rPr>
              <a:t>r</a:t>
            </a:r>
            <a:r>
              <a:rPr lang="en-US" sz="1600" b="0" i="0" u="none" strike="noStrike" baseline="0" dirty="0">
                <a:latin typeface=""/>
              </a:rPr>
              <a:t>eaction mechanism, and </a:t>
            </a:r>
          </a:p>
          <a:p>
            <a:pPr marL="400050" indent="-400050">
              <a:buFont typeface="+mj-lt"/>
              <a:buAutoNum type="romanUcPeriod"/>
            </a:pPr>
            <a:r>
              <a:rPr lang="en-US" sz="1600" b="0" i="0" u="none" strike="noStrike" baseline="0" dirty="0">
                <a:latin typeface=""/>
              </a:rPr>
              <a:t>final-state interaction (FSI)</a:t>
            </a:r>
            <a:endParaRPr lang="en-US" sz="1600" dirty="0"/>
          </a:p>
        </p:txBody>
      </p:sp>
      <p:sp>
        <p:nvSpPr>
          <p:cNvPr id="13" name="Title 1">
            <a:extLst>
              <a:ext uri="{FF2B5EF4-FFF2-40B4-BE49-F238E27FC236}">
                <a16:creationId xmlns:a16="http://schemas.microsoft.com/office/drawing/2014/main" id="{975EE0C6-3CCD-CB42-92FB-ADB4A5CBC126}"/>
              </a:ext>
            </a:extLst>
          </p:cNvPr>
          <p:cNvSpPr>
            <a:spLocks noGrp="1"/>
          </p:cNvSpPr>
          <p:nvPr>
            <p:ph type="ctrTitle"/>
          </p:nvPr>
        </p:nvSpPr>
        <p:spPr>
          <a:xfrm>
            <a:off x="92355" y="801215"/>
            <a:ext cx="6880874" cy="770913"/>
          </a:xfrm>
        </p:spPr>
        <p:txBody>
          <a:bodyPr>
            <a:noAutofit/>
          </a:bodyPr>
          <a:lstStyle/>
          <a:p>
            <a:r>
              <a:rPr lang="en-US" sz="2800" dirty="0">
                <a:latin typeface="+mj-lt"/>
              </a:rPr>
              <a:t>Overlap of the </a:t>
            </a:r>
            <a:r>
              <a:rPr lang="en-US" sz="2800" baseline="30000" dirty="0">
                <a:latin typeface="+mj-lt"/>
              </a:rPr>
              <a:t>4</a:t>
            </a:r>
            <a:r>
              <a:rPr lang="en-US" sz="2800" dirty="0">
                <a:latin typeface="+mj-lt"/>
              </a:rPr>
              <a:t>n wavefunction with that of the residual 4n system emerging from </a:t>
            </a:r>
            <a:r>
              <a:rPr lang="en-US" sz="2800" baseline="30000" dirty="0">
                <a:latin typeface="+mj-lt"/>
              </a:rPr>
              <a:t>8</a:t>
            </a:r>
            <a:r>
              <a:rPr lang="en-US" sz="2800" dirty="0">
                <a:latin typeface="+mj-lt"/>
              </a:rPr>
              <a:t>He</a:t>
            </a:r>
          </a:p>
        </p:txBody>
      </p:sp>
    </p:spTree>
    <p:extLst>
      <p:ext uri="{BB962C8B-B14F-4D97-AF65-F5344CB8AC3E}">
        <p14:creationId xmlns:p14="http://schemas.microsoft.com/office/powerpoint/2010/main" val="964185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9939" y="381000"/>
            <a:ext cx="8022000" cy="894600"/>
          </a:xfrm>
        </p:spPr>
        <p:txBody>
          <a:bodyPr>
            <a:normAutofit fontScale="92500" lnSpcReduction="10000"/>
          </a:bodyPr>
          <a:lstStyle/>
          <a:p>
            <a:pPr marL="0" indent="0">
              <a:buNone/>
            </a:pPr>
            <a:r>
              <a:rPr lang="en-US" dirty="0"/>
              <a:t>Prelim. ab-initio calculations to estimate the width and energy of the </a:t>
            </a:r>
            <a:r>
              <a:rPr lang="en-US" baseline="30000" dirty="0"/>
              <a:t>4</a:t>
            </a:r>
            <a:r>
              <a:rPr lang="en-US" dirty="0"/>
              <a:t>n system</a:t>
            </a:r>
          </a:p>
          <a:p>
            <a:pPr marL="0" indent="0"/>
            <a:endParaRPr lang="en-US" dirty="0"/>
          </a:p>
        </p:txBody>
      </p:sp>
      <p:pic>
        <p:nvPicPr>
          <p:cNvPr id="5" name="Picture 4" descr="resonance_illu.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34" y="1968134"/>
            <a:ext cx="4043084" cy="3124200"/>
          </a:xfrm>
          <a:prstGeom prst="rect">
            <a:avLst/>
          </a:prstGeom>
        </p:spPr>
      </p:pic>
      <p:sp>
        <p:nvSpPr>
          <p:cNvPr id="6" name="TextBox 5"/>
          <p:cNvSpPr txBox="1"/>
          <p:nvPr/>
        </p:nvSpPr>
        <p:spPr>
          <a:xfrm>
            <a:off x="4195484" y="2031080"/>
            <a:ext cx="4876800" cy="3293209"/>
          </a:xfrm>
          <a:prstGeom prst="rect">
            <a:avLst/>
          </a:prstGeom>
          <a:noFill/>
        </p:spPr>
        <p:txBody>
          <a:bodyPr wrap="square" rtlCol="0">
            <a:spAutoFit/>
          </a:bodyPr>
          <a:lstStyle/>
          <a:p>
            <a:pPr marL="342900" indent="-342900">
              <a:buFont typeface="Wingdings" charset="2"/>
              <a:buChar char="Ø"/>
            </a:pPr>
            <a:r>
              <a:rPr lang="en-US" sz="1600" dirty="0">
                <a:latin typeface="Calibri"/>
                <a:cs typeface="Calibri"/>
              </a:rPr>
              <a:t>Extrapolation of bound state methods</a:t>
            </a:r>
          </a:p>
          <a:p>
            <a:pPr marL="800100" lvl="1" indent="-342900">
              <a:buFont typeface="Wingdings" charset="2"/>
              <a:buChar char="Ø"/>
            </a:pPr>
            <a:r>
              <a:rPr lang="en-US" sz="1600" dirty="0">
                <a:latin typeface="Calibri"/>
                <a:cs typeface="Calibri"/>
              </a:rPr>
              <a:t>no information about the width </a:t>
            </a:r>
          </a:p>
          <a:p>
            <a:pPr marL="800100" lvl="1" indent="-342900">
              <a:buFont typeface="Wingdings" charset="2"/>
              <a:buChar char="Ø"/>
            </a:pPr>
            <a:r>
              <a:rPr lang="en-US" sz="1600" dirty="0">
                <a:latin typeface="Calibri"/>
                <a:cs typeface="Calibri"/>
              </a:rPr>
              <a:t>very similar real energy with JISP16 and with AV18+IL7 (S. C. </a:t>
            </a:r>
            <a:r>
              <a:rPr lang="nl-NL" sz="1600" dirty="0">
                <a:latin typeface="Calibri"/>
                <a:cs typeface="Calibri"/>
              </a:rPr>
              <a:t>Pieper, PRL90, 252501 (2003)) </a:t>
            </a:r>
          </a:p>
          <a:p>
            <a:pPr lvl="1"/>
            <a:endParaRPr lang="nl-NL" sz="1600" dirty="0">
              <a:latin typeface="Calibri"/>
              <a:cs typeface="Calibri"/>
            </a:endParaRPr>
          </a:p>
          <a:p>
            <a:pPr marL="342900" indent="-342900">
              <a:buFont typeface="Wingdings" charset="2"/>
              <a:buChar char="Ø"/>
            </a:pPr>
            <a:r>
              <a:rPr lang="nl-NL" sz="1600" dirty="0">
                <a:latin typeface="Calibri"/>
                <a:cs typeface="Calibri"/>
              </a:rPr>
              <a:t>NC-GSM </a:t>
            </a:r>
            <a:r>
              <a:rPr lang="nl-NL" sz="1600" dirty="0" err="1">
                <a:latin typeface="Calibri"/>
                <a:cs typeface="Calibri"/>
              </a:rPr>
              <a:t>with</a:t>
            </a:r>
            <a:r>
              <a:rPr lang="nl-NL" sz="1600" dirty="0">
                <a:latin typeface="Calibri"/>
                <a:cs typeface="Calibri"/>
              </a:rPr>
              <a:t> JISP16 </a:t>
            </a:r>
          </a:p>
          <a:p>
            <a:pPr marL="800100" lvl="1" indent="-342900">
              <a:buFont typeface="Wingdings" charset="2"/>
              <a:buChar char="Ø"/>
            </a:pPr>
            <a:r>
              <a:rPr lang="nl-NL" sz="1600" dirty="0">
                <a:latin typeface="Calibri"/>
                <a:cs typeface="Calibri"/>
              </a:rPr>
              <a:t>Wood–</a:t>
            </a:r>
            <a:r>
              <a:rPr lang="nl-NL" sz="1600" dirty="0" err="1">
                <a:latin typeface="Calibri"/>
                <a:cs typeface="Calibri"/>
              </a:rPr>
              <a:t>Saxon</a:t>
            </a:r>
            <a:r>
              <a:rPr lang="nl-NL" sz="1600" dirty="0">
                <a:latin typeface="Calibri"/>
                <a:cs typeface="Calibri"/>
              </a:rPr>
              <a:t> basis </a:t>
            </a:r>
            <a:r>
              <a:rPr lang="nl-NL" sz="1600" dirty="0" err="1">
                <a:latin typeface="Calibri"/>
                <a:cs typeface="Calibri"/>
              </a:rPr>
              <a:t>for</a:t>
            </a:r>
            <a:r>
              <a:rPr lang="nl-NL" sz="1600" dirty="0">
                <a:latin typeface="Calibri"/>
                <a:cs typeface="Calibri"/>
              </a:rPr>
              <a:t> s</a:t>
            </a:r>
            <a:r>
              <a:rPr lang="nl-NL" sz="1600" baseline="-25000" dirty="0">
                <a:latin typeface="Calibri"/>
                <a:cs typeface="Calibri"/>
              </a:rPr>
              <a:t>1/2</a:t>
            </a:r>
            <a:r>
              <a:rPr lang="nl-NL" sz="1600" dirty="0">
                <a:latin typeface="Calibri"/>
                <a:cs typeface="Calibri"/>
              </a:rPr>
              <a:t>, p</a:t>
            </a:r>
            <a:r>
              <a:rPr lang="nl-NL" sz="1600" baseline="-25000" dirty="0">
                <a:latin typeface="Calibri"/>
                <a:cs typeface="Calibri"/>
              </a:rPr>
              <a:t>3/2</a:t>
            </a:r>
            <a:r>
              <a:rPr lang="nl-NL" sz="1600" dirty="0">
                <a:latin typeface="Calibri"/>
                <a:cs typeface="Calibri"/>
              </a:rPr>
              <a:t>, p</a:t>
            </a:r>
            <a:r>
              <a:rPr lang="nl-NL" sz="1600" baseline="-25000" dirty="0">
                <a:latin typeface="Calibri"/>
                <a:cs typeface="Calibri"/>
              </a:rPr>
              <a:t>1/2</a:t>
            </a:r>
          </a:p>
          <a:p>
            <a:pPr marL="800100" lvl="1" indent="-342900">
              <a:buFont typeface="Wingdings" charset="2"/>
              <a:buChar char="Ø"/>
            </a:pPr>
            <a:r>
              <a:rPr lang="nl-NL" sz="1600" dirty="0" err="1">
                <a:latin typeface="Calibri"/>
                <a:cs typeface="Calibri"/>
              </a:rPr>
              <a:t>truncated</a:t>
            </a:r>
            <a:r>
              <a:rPr lang="nl-NL" sz="1600" dirty="0">
                <a:latin typeface="Calibri"/>
                <a:cs typeface="Calibri"/>
              </a:rPr>
              <a:t> HO basis </a:t>
            </a:r>
            <a:r>
              <a:rPr lang="nl-NL" sz="1600" dirty="0" err="1">
                <a:latin typeface="Calibri"/>
                <a:cs typeface="Calibri"/>
              </a:rPr>
              <a:t>for</a:t>
            </a:r>
            <a:r>
              <a:rPr lang="nl-NL" sz="1600" dirty="0">
                <a:latin typeface="Calibri"/>
                <a:cs typeface="Calibri"/>
              </a:rPr>
              <a:t> </a:t>
            </a:r>
            <a:r>
              <a:rPr lang="nl-NL" sz="1600" dirty="0" err="1">
                <a:latin typeface="Calibri"/>
                <a:cs typeface="Calibri"/>
              </a:rPr>
              <a:t>higher</a:t>
            </a:r>
            <a:r>
              <a:rPr lang="nl-NL" sz="1600" dirty="0">
                <a:latin typeface="Calibri"/>
                <a:cs typeface="Calibri"/>
              </a:rPr>
              <a:t> </a:t>
            </a:r>
            <a:r>
              <a:rPr lang="nl-NL" sz="1600" dirty="0" err="1">
                <a:latin typeface="Calibri"/>
                <a:cs typeface="Calibri"/>
              </a:rPr>
              <a:t>ang</a:t>
            </a:r>
            <a:r>
              <a:rPr lang="nl-NL" sz="1600" dirty="0">
                <a:latin typeface="Calibri"/>
                <a:cs typeface="Calibri"/>
              </a:rPr>
              <a:t>. mom.</a:t>
            </a:r>
          </a:p>
          <a:p>
            <a:pPr lvl="1"/>
            <a:r>
              <a:rPr lang="nl-NL" sz="1600" dirty="0">
                <a:latin typeface="Calibri"/>
                <a:cs typeface="Calibri"/>
              </a:rPr>
              <a:t> </a:t>
            </a:r>
          </a:p>
          <a:p>
            <a:pPr marL="342900" indent="-342900">
              <a:buFont typeface="Wingdings" charset="2"/>
              <a:buChar char="Ø"/>
            </a:pPr>
            <a:r>
              <a:rPr lang="nl-NL" sz="1600" dirty="0">
                <a:latin typeface="Calibri"/>
                <a:cs typeface="Calibri"/>
              </a:rPr>
              <a:t>NCSM + J-matrix </a:t>
            </a:r>
            <a:r>
              <a:rPr lang="nl-NL" sz="1600" dirty="0" err="1">
                <a:latin typeface="Calibri"/>
                <a:cs typeface="Calibri"/>
              </a:rPr>
              <a:t>with</a:t>
            </a:r>
            <a:r>
              <a:rPr lang="nl-NL" sz="1600" dirty="0">
                <a:latin typeface="Calibri"/>
                <a:cs typeface="Calibri"/>
              </a:rPr>
              <a:t> JISP16 </a:t>
            </a:r>
          </a:p>
          <a:p>
            <a:pPr marL="800100" lvl="1" indent="-342900">
              <a:buFont typeface="Wingdings" charset="2"/>
              <a:buChar char="Ø"/>
            </a:pPr>
            <a:r>
              <a:rPr lang="nl-NL" sz="1600" dirty="0" err="1">
                <a:latin typeface="Calibri"/>
                <a:cs typeface="Calibri"/>
              </a:rPr>
              <a:t>calculate</a:t>
            </a:r>
            <a:r>
              <a:rPr lang="nl-NL" sz="1600" dirty="0">
                <a:latin typeface="Calibri"/>
                <a:cs typeface="Calibri"/>
              </a:rPr>
              <a:t> </a:t>
            </a:r>
            <a:r>
              <a:rPr lang="nl-NL" sz="1600" dirty="0" err="1">
                <a:latin typeface="Calibri"/>
                <a:cs typeface="Calibri"/>
              </a:rPr>
              <a:t>phase</a:t>
            </a:r>
            <a:r>
              <a:rPr lang="nl-NL" sz="1600" dirty="0">
                <a:latin typeface="Calibri"/>
                <a:cs typeface="Calibri"/>
              </a:rPr>
              <a:t> </a:t>
            </a:r>
            <a:r>
              <a:rPr lang="nl-NL" sz="1600" dirty="0" err="1">
                <a:latin typeface="Calibri"/>
                <a:cs typeface="Calibri"/>
              </a:rPr>
              <a:t>shifts</a:t>
            </a:r>
            <a:r>
              <a:rPr lang="nl-NL" sz="1600" dirty="0">
                <a:latin typeface="Calibri"/>
                <a:cs typeface="Calibri"/>
              </a:rPr>
              <a:t> </a:t>
            </a:r>
            <a:r>
              <a:rPr lang="nl-NL" sz="1600" dirty="0" err="1">
                <a:latin typeface="Calibri"/>
                <a:cs typeface="Calibri"/>
              </a:rPr>
              <a:t>corresponding</a:t>
            </a:r>
            <a:r>
              <a:rPr lang="nl-NL" sz="1600" dirty="0">
                <a:latin typeface="Calibri"/>
                <a:cs typeface="Calibri"/>
              </a:rPr>
              <a:t> </a:t>
            </a:r>
            <a:r>
              <a:rPr lang="nl-NL" sz="1600" dirty="0" err="1">
                <a:latin typeface="Calibri"/>
                <a:cs typeface="Calibri"/>
              </a:rPr>
              <a:t>to</a:t>
            </a:r>
            <a:r>
              <a:rPr lang="nl-NL" sz="1600" dirty="0">
                <a:latin typeface="Calibri"/>
                <a:cs typeface="Calibri"/>
              </a:rPr>
              <a:t> a         4-body </a:t>
            </a:r>
            <a:r>
              <a:rPr lang="nl-NL" sz="1600" dirty="0" err="1">
                <a:latin typeface="Calibri"/>
                <a:cs typeface="Calibri"/>
              </a:rPr>
              <a:t>decay</a:t>
            </a:r>
            <a:r>
              <a:rPr lang="nl-NL" sz="1600" dirty="0">
                <a:latin typeface="Calibri"/>
                <a:cs typeface="Calibri"/>
              </a:rPr>
              <a:t> </a:t>
            </a:r>
          </a:p>
          <a:p>
            <a:pPr marL="800100" lvl="1" indent="-342900">
              <a:buFont typeface="Wingdings" charset="2"/>
              <a:buChar char="Ø"/>
            </a:pPr>
            <a:r>
              <a:rPr lang="nl-NL" sz="1600" dirty="0">
                <a:latin typeface="Calibri"/>
                <a:cs typeface="Calibri"/>
              </a:rPr>
              <a:t>extract </a:t>
            </a:r>
            <a:r>
              <a:rPr lang="nl-NL" sz="1600" dirty="0" err="1">
                <a:latin typeface="Calibri"/>
                <a:cs typeface="Calibri"/>
              </a:rPr>
              <a:t>pole</a:t>
            </a:r>
            <a:r>
              <a:rPr lang="nl-NL" sz="1600" dirty="0">
                <a:latin typeface="Calibri"/>
                <a:cs typeface="Calibri"/>
              </a:rPr>
              <a:t> </a:t>
            </a:r>
            <a:r>
              <a:rPr lang="nl-NL" sz="1600" dirty="0" err="1">
                <a:latin typeface="Calibri"/>
                <a:cs typeface="Calibri"/>
              </a:rPr>
              <a:t>position</a:t>
            </a:r>
            <a:r>
              <a:rPr lang="nl-NL" sz="1600" dirty="0">
                <a:latin typeface="Calibri"/>
                <a:cs typeface="Calibri"/>
              </a:rPr>
              <a:t> in complex </a:t>
            </a:r>
            <a:r>
              <a:rPr lang="nl-NL" sz="1600" dirty="0" err="1">
                <a:latin typeface="Calibri"/>
                <a:cs typeface="Calibri"/>
              </a:rPr>
              <a:t>plane</a:t>
            </a:r>
            <a:r>
              <a:rPr lang="nl-NL" sz="1600" dirty="0">
                <a:latin typeface="Calibri"/>
                <a:cs typeface="Calibri"/>
              </a:rPr>
              <a:t> </a:t>
            </a:r>
          </a:p>
        </p:txBody>
      </p:sp>
      <p:sp>
        <p:nvSpPr>
          <p:cNvPr id="7" name="TextBox 6"/>
          <p:cNvSpPr txBox="1"/>
          <p:nvPr/>
        </p:nvSpPr>
        <p:spPr>
          <a:xfrm>
            <a:off x="189414" y="6016823"/>
            <a:ext cx="7346395" cy="307777"/>
          </a:xfrm>
          <a:prstGeom prst="rect">
            <a:avLst/>
          </a:prstGeom>
          <a:noFill/>
        </p:spPr>
        <p:txBody>
          <a:bodyPr wrap="none" rtlCol="0">
            <a:spAutoFit/>
          </a:bodyPr>
          <a:lstStyle/>
          <a:p>
            <a:r>
              <a:rPr lang="en-US" sz="1400" b="1" dirty="0"/>
              <a:t>Material by</a:t>
            </a:r>
            <a:r>
              <a:rPr lang="en-US" sz="1400" dirty="0"/>
              <a:t>: P. Maris, A.I. Mazur, I.A. Mazur, G. Papadimitriou, R. Roth, A.M. </a:t>
            </a:r>
            <a:r>
              <a:rPr lang="en-US" sz="1400" dirty="0" err="1"/>
              <a:t>Shirokov</a:t>
            </a:r>
            <a:r>
              <a:rPr lang="en-US" sz="1400" dirty="0"/>
              <a:t>, J.P. Vary </a:t>
            </a:r>
          </a:p>
        </p:txBody>
      </p:sp>
      <p:cxnSp>
        <p:nvCxnSpPr>
          <p:cNvPr id="8" name="Straight Arrow Connector 7"/>
          <p:cNvCxnSpPr/>
          <p:nvPr/>
        </p:nvCxnSpPr>
        <p:spPr>
          <a:xfrm flipH="1">
            <a:off x="3039230" y="2958734"/>
            <a:ext cx="533400" cy="22860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143000" y="3627989"/>
            <a:ext cx="327991" cy="89246"/>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rot="20273695">
            <a:off x="611311" y="2752154"/>
            <a:ext cx="3344182" cy="1564643"/>
          </a:xfrm>
          <a:prstGeom prst="ellipse">
            <a:avLst/>
          </a:prstGeom>
          <a:noFill/>
          <a:ln w="38100" cmpd="sng">
            <a:solidFill>
              <a:schemeClr val="tx1"/>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661452" y="1023730"/>
            <a:ext cx="4499180" cy="769441"/>
          </a:xfrm>
          <a:prstGeom prst="rect">
            <a:avLst/>
          </a:prstGeom>
          <a:noFill/>
        </p:spPr>
        <p:txBody>
          <a:bodyPr wrap="none" rtlCol="0">
            <a:spAutoFit/>
          </a:bodyPr>
          <a:lstStyle/>
          <a:p>
            <a:r>
              <a:rPr lang="en-US" sz="2200" b="1" dirty="0">
                <a:solidFill>
                  <a:schemeClr val="accent6"/>
                </a:solidFill>
              </a:rPr>
              <a:t>This slide had been prepared for the </a:t>
            </a:r>
          </a:p>
          <a:p>
            <a:r>
              <a:rPr lang="en-US" sz="2200" b="1" dirty="0">
                <a:solidFill>
                  <a:schemeClr val="accent6"/>
                </a:solidFill>
              </a:rPr>
              <a:t>NP1406-SAMURAI19 PAC meeting </a:t>
            </a:r>
          </a:p>
        </p:txBody>
      </p:sp>
    </p:spTree>
    <p:extLst>
      <p:ext uri="{BB962C8B-B14F-4D97-AF65-F5344CB8AC3E}">
        <p14:creationId xmlns:p14="http://schemas.microsoft.com/office/powerpoint/2010/main" val="1760850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6-23 at 09.54.22.png"/>
          <p:cNvPicPr>
            <a:picLocks noChangeAspect="1"/>
          </p:cNvPicPr>
          <p:nvPr/>
        </p:nvPicPr>
        <p:blipFill rotWithShape="1">
          <a:blip r:embed="rId2">
            <a:extLst>
              <a:ext uri="{28A0092B-C50C-407E-A947-70E740481C1C}">
                <a14:useLocalDpi xmlns:a14="http://schemas.microsoft.com/office/drawing/2010/main" val="0"/>
              </a:ext>
            </a:extLst>
          </a:blip>
          <a:srcRect b="18349"/>
          <a:stretch/>
        </p:blipFill>
        <p:spPr>
          <a:xfrm>
            <a:off x="76201" y="3036006"/>
            <a:ext cx="3581399" cy="1910129"/>
          </a:xfrm>
          <a:prstGeom prst="rect">
            <a:avLst/>
          </a:prstGeom>
          <a:solidFill>
            <a:schemeClr val="bg1"/>
          </a:solidFill>
        </p:spPr>
      </p:pic>
      <p:cxnSp>
        <p:nvCxnSpPr>
          <p:cNvPr id="9" name="Straight Arrow Connector 8"/>
          <p:cNvCxnSpPr>
            <a:stCxn id="11" idx="0"/>
          </p:cNvCxnSpPr>
          <p:nvPr/>
        </p:nvCxnSpPr>
        <p:spPr>
          <a:xfrm flipH="1" flipV="1">
            <a:off x="1905002" y="4615935"/>
            <a:ext cx="355708" cy="5582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11" idx="0"/>
          </p:cNvCxnSpPr>
          <p:nvPr/>
        </p:nvCxnSpPr>
        <p:spPr>
          <a:xfrm flipV="1">
            <a:off x="2260710" y="4539735"/>
            <a:ext cx="634890" cy="6344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2400" y="5174159"/>
            <a:ext cx="4216619" cy="1015663"/>
          </a:xfrm>
          <a:prstGeom prst="rect">
            <a:avLst/>
          </a:prstGeom>
          <a:solidFill>
            <a:schemeClr val="bg1"/>
          </a:solidFill>
          <a:ln w="28575" cmpd="sng">
            <a:solidFill>
              <a:schemeClr val="accent1"/>
            </a:solidFill>
          </a:ln>
        </p:spPr>
        <p:txBody>
          <a:bodyPr wrap="none" rtlCol="0">
            <a:spAutoFit/>
          </a:bodyPr>
          <a:lstStyle/>
          <a:p>
            <a:r>
              <a:rPr lang="en-US" sz="1600" dirty="0">
                <a:latin typeface="Calibri"/>
                <a:cs typeface="Calibri"/>
              </a:rPr>
              <a:t>Two of the three most probable configurations </a:t>
            </a:r>
          </a:p>
          <a:p>
            <a:r>
              <a:rPr lang="en-US" sz="1600" dirty="0">
                <a:latin typeface="Calibri"/>
                <a:cs typeface="Calibri"/>
              </a:rPr>
              <a:t>found in </a:t>
            </a:r>
            <a:r>
              <a:rPr lang="en-US" sz="1600" baseline="30000" dirty="0">
                <a:latin typeface="Calibri"/>
                <a:cs typeface="Calibri"/>
              </a:rPr>
              <a:t>8</a:t>
            </a:r>
            <a:r>
              <a:rPr lang="en-US" sz="1600" dirty="0">
                <a:latin typeface="Calibri"/>
                <a:cs typeface="Calibri"/>
              </a:rPr>
              <a:t>He can be associated with a </a:t>
            </a:r>
            <a:r>
              <a:rPr lang="en-US" sz="1600" baseline="30000" dirty="0">
                <a:latin typeface="Calibri"/>
                <a:cs typeface="Calibri"/>
              </a:rPr>
              <a:t>4</a:t>
            </a:r>
            <a:r>
              <a:rPr lang="en-US" sz="1600" dirty="0">
                <a:latin typeface="Calibri"/>
                <a:cs typeface="Calibri"/>
              </a:rPr>
              <a:t>n system.</a:t>
            </a:r>
          </a:p>
          <a:p>
            <a:r>
              <a:rPr lang="en-US" sz="1600" dirty="0">
                <a:latin typeface="Calibri"/>
                <a:cs typeface="Calibri"/>
              </a:rPr>
              <a:t>The probability for each of them is approx. 30%.</a:t>
            </a:r>
          </a:p>
          <a:p>
            <a:r>
              <a:rPr lang="en-US" sz="1200" dirty="0">
                <a:latin typeface="Calibri"/>
                <a:cs typeface="Calibri"/>
              </a:rPr>
              <a:t>M.V. Zhukov, PRC 50, R1 (1994)</a:t>
            </a:r>
          </a:p>
        </p:txBody>
      </p:sp>
      <p:sp>
        <p:nvSpPr>
          <p:cNvPr id="2" name="Title 1"/>
          <p:cNvSpPr>
            <a:spLocks noGrp="1"/>
          </p:cNvSpPr>
          <p:nvPr>
            <p:ph type="title"/>
          </p:nvPr>
        </p:nvSpPr>
        <p:spPr>
          <a:xfrm>
            <a:off x="628650" y="365126"/>
            <a:ext cx="7886700" cy="1364283"/>
          </a:xfrm>
        </p:spPr>
        <p:txBody>
          <a:bodyPr>
            <a:normAutofit/>
          </a:bodyPr>
          <a:lstStyle/>
          <a:p>
            <a:r>
              <a:rPr lang="en-US" sz="3200" dirty="0"/>
              <a:t>Structure of </a:t>
            </a:r>
            <a:r>
              <a:rPr lang="en-US" sz="3200" baseline="30000" dirty="0"/>
              <a:t>8</a:t>
            </a:r>
            <a:r>
              <a:rPr lang="en-US" sz="3200" dirty="0"/>
              <a:t>He</a:t>
            </a:r>
          </a:p>
        </p:txBody>
      </p:sp>
      <p:sp>
        <p:nvSpPr>
          <p:cNvPr id="12" name="Rectangle 11"/>
          <p:cNvSpPr/>
          <p:nvPr/>
        </p:nvSpPr>
        <p:spPr>
          <a:xfrm>
            <a:off x="480993" y="2271817"/>
            <a:ext cx="5804218" cy="646331"/>
          </a:xfrm>
          <a:prstGeom prst="rect">
            <a:avLst/>
          </a:prstGeom>
          <a:solidFill>
            <a:schemeClr val="bg1"/>
          </a:solidFill>
        </p:spPr>
        <p:txBody>
          <a:bodyPr wrap="none">
            <a:spAutoFit/>
          </a:bodyPr>
          <a:lstStyle/>
          <a:p>
            <a:r>
              <a:rPr lang="tr-TR" dirty="0" err="1">
                <a:cs typeface="Calibri"/>
              </a:rPr>
              <a:t>The</a:t>
            </a:r>
            <a:r>
              <a:rPr lang="tr-TR" dirty="0">
                <a:cs typeface="Calibri"/>
              </a:rPr>
              <a:t> </a:t>
            </a:r>
            <a:r>
              <a:rPr lang="tr-TR" baseline="30000" dirty="0">
                <a:cs typeface="Calibri"/>
              </a:rPr>
              <a:t>8</a:t>
            </a:r>
            <a:r>
              <a:rPr lang="tr-TR" dirty="0">
                <a:cs typeface="Calibri"/>
              </a:rPr>
              <a:t>He WF has </a:t>
            </a:r>
            <a:r>
              <a:rPr lang="tr-TR" dirty="0" err="1">
                <a:cs typeface="Calibri"/>
              </a:rPr>
              <a:t>been</a:t>
            </a:r>
            <a:r>
              <a:rPr lang="tr-TR" dirty="0">
                <a:cs typeface="Calibri"/>
              </a:rPr>
              <a:t> </a:t>
            </a:r>
            <a:r>
              <a:rPr lang="tr-TR" dirty="0" err="1">
                <a:cs typeface="Calibri"/>
              </a:rPr>
              <a:t>considered</a:t>
            </a:r>
            <a:r>
              <a:rPr lang="tr-TR" dirty="0">
                <a:cs typeface="Calibri"/>
              </a:rPr>
              <a:t> </a:t>
            </a:r>
            <a:r>
              <a:rPr lang="tr-TR" dirty="0" err="1">
                <a:cs typeface="Calibri"/>
              </a:rPr>
              <a:t>within</a:t>
            </a:r>
            <a:r>
              <a:rPr lang="tr-TR" dirty="0">
                <a:cs typeface="Calibri"/>
              </a:rPr>
              <a:t> </a:t>
            </a:r>
            <a:r>
              <a:rPr lang="tr-TR" dirty="0" err="1">
                <a:cs typeface="Calibri"/>
              </a:rPr>
              <a:t>the</a:t>
            </a:r>
            <a:r>
              <a:rPr lang="tr-TR" dirty="0">
                <a:cs typeface="Calibri"/>
              </a:rPr>
              <a:t> COSMA,</a:t>
            </a:r>
          </a:p>
          <a:p>
            <a:r>
              <a:rPr lang="tr-TR" dirty="0">
                <a:cs typeface="Calibri"/>
              </a:rPr>
              <a:t>a</a:t>
            </a:r>
            <a:r>
              <a:rPr lang="en-US" dirty="0"/>
              <a:t> simple five-body cluster orbital shell model approximation</a:t>
            </a:r>
          </a:p>
        </p:txBody>
      </p:sp>
      <p:sp>
        <p:nvSpPr>
          <p:cNvPr id="8" name="Rectangle 7"/>
          <p:cNvSpPr/>
          <p:nvPr/>
        </p:nvSpPr>
        <p:spPr>
          <a:xfrm>
            <a:off x="4484812" y="5626017"/>
            <a:ext cx="4572000" cy="584775"/>
          </a:xfrm>
          <a:prstGeom prst="rect">
            <a:avLst/>
          </a:prstGeom>
        </p:spPr>
        <p:txBody>
          <a:bodyPr>
            <a:spAutoFit/>
          </a:bodyPr>
          <a:lstStyle/>
          <a:p>
            <a:r>
              <a:rPr lang="en-US" sz="1600" dirty="0">
                <a:latin typeface=""/>
              </a:rPr>
              <a:t>K. </a:t>
            </a:r>
            <a:r>
              <a:rPr lang="en-US" sz="1600" dirty="0" err="1">
                <a:latin typeface=""/>
              </a:rPr>
              <a:t>Hagino</a:t>
            </a:r>
            <a:r>
              <a:rPr lang="en-US" sz="1600" dirty="0">
                <a:latin typeface=""/>
              </a:rPr>
              <a:t>, N. Takahashi, and H Sagawa </a:t>
            </a:r>
          </a:p>
          <a:p>
            <a:r>
              <a:rPr lang="en-US" sz="1600" dirty="0"/>
              <a:t>PRC 77, 054317 (2008)</a:t>
            </a:r>
          </a:p>
        </p:txBody>
      </p:sp>
      <p:sp>
        <p:nvSpPr>
          <p:cNvPr id="3" name="Rectangle 2"/>
          <p:cNvSpPr/>
          <p:nvPr/>
        </p:nvSpPr>
        <p:spPr>
          <a:xfrm>
            <a:off x="76201" y="2087217"/>
            <a:ext cx="6702287" cy="948789"/>
          </a:xfrm>
          <a:prstGeom prst="rect">
            <a:avLst/>
          </a:prstGeom>
          <a:solidFill>
            <a:schemeClr val="bg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1" y="3036006"/>
            <a:ext cx="4376529" cy="3235585"/>
          </a:xfrm>
          <a:prstGeom prst="rect">
            <a:avLst/>
          </a:prstGeom>
          <a:solidFill>
            <a:schemeClr val="bg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89511" y="3831105"/>
            <a:ext cx="4999383" cy="1815882"/>
          </a:xfrm>
          <a:prstGeom prst="rect">
            <a:avLst/>
          </a:prstGeom>
        </p:spPr>
        <p:txBody>
          <a:bodyPr wrap="square">
            <a:spAutoFit/>
          </a:bodyPr>
          <a:lstStyle/>
          <a:p>
            <a:r>
              <a:rPr lang="en-US" sz="1600" b="0" i="0" u="none" strike="noStrike" baseline="0" dirty="0">
                <a:latin typeface="Calibri" charset="0"/>
                <a:ea typeface="Calibri" charset="0"/>
                <a:cs typeface="Calibri" charset="0"/>
              </a:rPr>
              <a:t> </a:t>
            </a:r>
            <a:r>
              <a:rPr lang="is-IS" sz="1600" b="0" i="0" u="none" strike="noStrike" baseline="0" dirty="0">
                <a:latin typeface="Calibri" charset="0"/>
                <a:ea typeface="Calibri" charset="0"/>
                <a:cs typeface="Calibri" charset="0"/>
              </a:rPr>
              <a:t>… </a:t>
            </a:r>
            <a:r>
              <a:rPr lang="en-US" sz="1600" b="0" i="0" u="none" strike="noStrike" baseline="0" dirty="0">
                <a:latin typeface="Calibri" charset="0"/>
                <a:ea typeface="Calibri" charset="0"/>
                <a:cs typeface="Calibri" charset="0"/>
              </a:rPr>
              <a:t>where the authors constructed the ground state</a:t>
            </a:r>
          </a:p>
          <a:p>
            <a:r>
              <a:rPr lang="en-US" sz="1600" b="0" i="0" u="none" strike="noStrike" baseline="0" dirty="0">
                <a:latin typeface="Calibri" charset="0"/>
                <a:ea typeface="Calibri" charset="0"/>
                <a:cs typeface="Calibri" charset="0"/>
              </a:rPr>
              <a:t>wave function by assuming that the four neutrons occupy</a:t>
            </a:r>
            <a:r>
              <a:rPr lang="en-US" sz="1600" b="0" i="0" u="none" strike="noStrike" dirty="0">
                <a:latin typeface="Calibri" charset="0"/>
                <a:ea typeface="Calibri" charset="0"/>
                <a:cs typeface="Calibri" charset="0"/>
              </a:rPr>
              <a:t> </a:t>
            </a:r>
            <a:r>
              <a:rPr lang="en-US" sz="1600" b="0" i="0" u="none" strike="noStrike" baseline="0" dirty="0">
                <a:latin typeface="Calibri" charset="0"/>
                <a:ea typeface="Calibri" charset="0"/>
                <a:cs typeface="Calibri" charset="0"/>
              </a:rPr>
              <a:t>the 1p</a:t>
            </a:r>
            <a:r>
              <a:rPr lang="en-US" sz="1600" b="0" i="0" u="none" strike="noStrike" baseline="-25000" dirty="0">
                <a:latin typeface="Calibri" charset="0"/>
                <a:ea typeface="Calibri" charset="0"/>
                <a:cs typeface="Calibri" charset="0"/>
              </a:rPr>
              <a:t>3/2</a:t>
            </a:r>
            <a:r>
              <a:rPr lang="en-US" sz="1600" b="0" i="0" u="none" strike="noStrike" baseline="0" dirty="0">
                <a:latin typeface="Calibri" charset="0"/>
                <a:ea typeface="Calibri" charset="0"/>
                <a:cs typeface="Calibri" charset="0"/>
              </a:rPr>
              <a:t>  state in a harmonic oscillator potential. However,</a:t>
            </a:r>
            <a:r>
              <a:rPr lang="en-US" sz="1600" b="0" i="0" u="none" strike="noStrike" dirty="0">
                <a:latin typeface="Calibri" charset="0"/>
                <a:ea typeface="Calibri" charset="0"/>
                <a:cs typeface="Calibri" charset="0"/>
              </a:rPr>
              <a:t> </a:t>
            </a:r>
            <a:r>
              <a:rPr lang="en-US" sz="1600" b="0" i="0" u="none" strike="noStrike" baseline="0" dirty="0">
                <a:latin typeface="Calibri" charset="0"/>
                <a:ea typeface="Calibri" charset="0"/>
                <a:cs typeface="Calibri" charset="0"/>
              </a:rPr>
              <a:t>this model is too simplistic, since it completely neglects the</a:t>
            </a:r>
            <a:r>
              <a:rPr lang="en-US" sz="1600" b="0" i="0" u="none" strike="noStrike" dirty="0">
                <a:latin typeface="Calibri" charset="0"/>
                <a:ea typeface="Calibri" charset="0"/>
                <a:cs typeface="Calibri" charset="0"/>
              </a:rPr>
              <a:t> </a:t>
            </a:r>
            <a:r>
              <a:rPr lang="en-US" sz="1600" b="0" i="0" u="none" strike="noStrike" baseline="0" dirty="0">
                <a:latin typeface="Calibri" charset="0"/>
                <a:ea typeface="Calibri" charset="0"/>
                <a:cs typeface="Calibri" charset="0"/>
              </a:rPr>
              <a:t>pairing correlation and the continuum couplings</a:t>
            </a:r>
            <a:r>
              <a:rPr lang="is-IS" sz="1600" b="0" i="0" u="none" strike="noStrike" baseline="0" dirty="0">
                <a:latin typeface="Calibri" charset="0"/>
                <a:ea typeface="Calibri" charset="0"/>
                <a:cs typeface="Calibri" charset="0"/>
              </a:rPr>
              <a:t>….</a:t>
            </a:r>
          </a:p>
          <a:p>
            <a:r>
              <a:rPr lang="is-IS" sz="1600" dirty="0">
                <a:latin typeface="Calibri" charset="0"/>
                <a:ea typeface="Calibri" charset="0"/>
                <a:cs typeface="Calibri" charset="0"/>
              </a:rPr>
              <a:t>........pairing leads to </a:t>
            </a:r>
            <a:r>
              <a:rPr lang="en-US" sz="1600" dirty="0">
                <a:latin typeface="Calibri" charset="0"/>
                <a:ea typeface="Calibri" charset="0"/>
                <a:cs typeface="Calibri" charset="0"/>
              </a:rPr>
              <a:t>strong </a:t>
            </a:r>
            <a:r>
              <a:rPr lang="en-US" sz="1600" dirty="0" err="1">
                <a:latin typeface="Calibri" charset="0"/>
                <a:ea typeface="Calibri" charset="0"/>
                <a:cs typeface="Calibri" charset="0"/>
              </a:rPr>
              <a:t>dineutron</a:t>
            </a:r>
            <a:r>
              <a:rPr lang="en-US" sz="1600" dirty="0">
                <a:latin typeface="Calibri" charset="0"/>
                <a:ea typeface="Calibri" charset="0"/>
                <a:cs typeface="Calibri" charset="0"/>
              </a:rPr>
              <a:t> structure in </a:t>
            </a:r>
            <a:r>
              <a:rPr lang="en-US" sz="1600" baseline="30000" dirty="0">
                <a:latin typeface="Calibri" charset="0"/>
                <a:ea typeface="Calibri" charset="0"/>
                <a:cs typeface="Calibri" charset="0"/>
              </a:rPr>
              <a:t>8</a:t>
            </a:r>
            <a:r>
              <a:rPr lang="en-US" sz="1600" dirty="0">
                <a:latin typeface="Calibri" charset="0"/>
                <a:ea typeface="Calibri" charset="0"/>
                <a:cs typeface="Calibri" charset="0"/>
              </a:rPr>
              <a:t>He</a:t>
            </a:r>
          </a:p>
        </p:txBody>
      </p:sp>
      <p:sp>
        <p:nvSpPr>
          <p:cNvPr id="7" name="TextBox 6"/>
          <p:cNvSpPr txBox="1"/>
          <p:nvPr/>
        </p:nvSpPr>
        <p:spPr>
          <a:xfrm>
            <a:off x="4572000" y="3538330"/>
            <a:ext cx="1050288" cy="369332"/>
          </a:xfrm>
          <a:prstGeom prst="rect">
            <a:avLst/>
          </a:prstGeom>
          <a:noFill/>
        </p:spPr>
        <p:txBody>
          <a:bodyPr wrap="none" rtlCol="0">
            <a:spAutoFit/>
          </a:bodyPr>
          <a:lstStyle/>
          <a:p>
            <a:r>
              <a:rPr lang="en-US" dirty="0" err="1"/>
              <a:t>Critisism</a:t>
            </a:r>
            <a:r>
              <a:rPr lang="en-US" dirty="0"/>
              <a:t>:</a:t>
            </a:r>
          </a:p>
        </p:txBody>
      </p:sp>
      <p:sp>
        <p:nvSpPr>
          <p:cNvPr id="13" name="Rectangle 12"/>
          <p:cNvSpPr/>
          <p:nvPr/>
        </p:nvSpPr>
        <p:spPr>
          <a:xfrm>
            <a:off x="4303202" y="841064"/>
            <a:ext cx="4572000" cy="646331"/>
          </a:xfrm>
          <a:prstGeom prst="rect">
            <a:avLst/>
          </a:prstGeom>
        </p:spPr>
        <p:txBody>
          <a:bodyPr>
            <a:spAutoFit/>
          </a:bodyPr>
          <a:lstStyle/>
          <a:p>
            <a:r>
              <a:rPr lang="en-US" b="0" i="0" u="none" strike="noStrike" baseline="0" dirty="0">
                <a:latin typeface=""/>
              </a:rPr>
              <a:t>five-body Hamiltonian in the </a:t>
            </a:r>
            <a:r>
              <a:rPr lang="en-US" b="0" i="0" u="none" strike="noStrike" baseline="0" dirty="0" err="1">
                <a:latin typeface=""/>
              </a:rPr>
              <a:t>Hartree-Fock-Bogoliubov</a:t>
            </a:r>
            <a:r>
              <a:rPr lang="en-US" b="0" i="0" u="none" strike="noStrike" baseline="0" dirty="0">
                <a:latin typeface=""/>
              </a:rPr>
              <a:t> </a:t>
            </a:r>
            <a:r>
              <a:rPr lang="en-US" dirty="0"/>
              <a:t>approximation.</a:t>
            </a:r>
          </a:p>
        </p:txBody>
      </p:sp>
    </p:spTree>
    <p:extLst>
      <p:ext uri="{BB962C8B-B14F-4D97-AF65-F5344CB8AC3E}">
        <p14:creationId xmlns:p14="http://schemas.microsoft.com/office/powerpoint/2010/main" val="402231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693"/>
            <a:ext cx="8229600" cy="1143000"/>
          </a:xfrm>
        </p:spPr>
        <p:txBody>
          <a:bodyPr>
            <a:normAutofit/>
          </a:bodyPr>
          <a:lstStyle/>
          <a:p>
            <a:r>
              <a:rPr lang="en-US" dirty="0"/>
              <a:t>recent theoretical studies</a:t>
            </a:r>
          </a:p>
        </p:txBody>
      </p:sp>
      <p:pic>
        <p:nvPicPr>
          <p:cNvPr id="4" name="Picture 3"/>
          <p:cNvPicPr>
            <a:picLocks noChangeAspect="1"/>
          </p:cNvPicPr>
          <p:nvPr/>
        </p:nvPicPr>
        <p:blipFill>
          <a:blip r:embed="rId2"/>
          <a:stretch>
            <a:fillRect/>
          </a:stretch>
        </p:blipFill>
        <p:spPr>
          <a:xfrm>
            <a:off x="166297" y="2890773"/>
            <a:ext cx="2713997" cy="3021770"/>
          </a:xfrm>
          <a:prstGeom prst="rect">
            <a:avLst/>
          </a:prstGeom>
        </p:spPr>
      </p:pic>
      <p:sp>
        <p:nvSpPr>
          <p:cNvPr id="5" name="Rectangle 4"/>
          <p:cNvSpPr/>
          <p:nvPr/>
        </p:nvSpPr>
        <p:spPr>
          <a:xfrm>
            <a:off x="166297" y="2336776"/>
            <a:ext cx="3265638" cy="523220"/>
          </a:xfrm>
          <a:prstGeom prst="rect">
            <a:avLst/>
          </a:prstGeom>
        </p:spPr>
        <p:txBody>
          <a:bodyPr wrap="none">
            <a:spAutoFit/>
          </a:bodyPr>
          <a:lstStyle/>
          <a:p>
            <a:r>
              <a:rPr lang="en-US" sz="1400" dirty="0">
                <a:latin typeface="Calibri" charset="0"/>
                <a:ea typeface="Calibri" charset="0"/>
                <a:cs typeface="Calibri" charset="0"/>
              </a:rPr>
              <a:t>S. </a:t>
            </a:r>
            <a:r>
              <a:rPr lang="en-US" sz="1400" dirty="0" err="1">
                <a:latin typeface="Calibri" charset="0"/>
                <a:ea typeface="Calibri" charset="0"/>
                <a:cs typeface="Calibri" charset="0"/>
              </a:rPr>
              <a:t>Gandolfi</a:t>
            </a:r>
            <a:r>
              <a:rPr lang="en-US" sz="1400" dirty="0">
                <a:latin typeface="Calibri" charset="0"/>
                <a:ea typeface="Calibri" charset="0"/>
                <a:cs typeface="Calibri" charset="0"/>
              </a:rPr>
              <a:t> </a:t>
            </a:r>
            <a:r>
              <a:rPr lang="en-US" sz="1400" i="1" dirty="0">
                <a:latin typeface="Calibri" charset="0"/>
                <a:ea typeface="Calibri" charset="0"/>
                <a:cs typeface="Calibri" charset="0"/>
              </a:rPr>
              <a:t>et al.</a:t>
            </a:r>
            <a:r>
              <a:rPr lang="en-US" sz="1400" dirty="0">
                <a:latin typeface="Calibri" charset="0"/>
                <a:ea typeface="Calibri" charset="0"/>
                <a:cs typeface="Calibri" charset="0"/>
              </a:rPr>
              <a:t>,</a:t>
            </a:r>
            <a:endParaRPr lang="en-US" sz="1400" dirty="0">
              <a:effectLst/>
              <a:latin typeface="Calibri" charset="0"/>
              <a:ea typeface="Calibri" charset="0"/>
              <a:cs typeface="Calibri" charset="0"/>
            </a:endParaRPr>
          </a:p>
          <a:p>
            <a:r>
              <a:rPr lang="en-US" sz="1400" dirty="0">
                <a:effectLst/>
                <a:latin typeface="Calibri" charset="0"/>
                <a:ea typeface="Calibri" charset="0"/>
                <a:cs typeface="Calibri" charset="0"/>
              </a:rPr>
              <a:t>arXiv:1612.01502v1 [</a:t>
            </a:r>
            <a:r>
              <a:rPr lang="en-US" sz="1400" dirty="0" err="1">
                <a:effectLst/>
                <a:latin typeface="Calibri" charset="0"/>
                <a:ea typeface="Calibri" charset="0"/>
                <a:cs typeface="Calibri" charset="0"/>
              </a:rPr>
              <a:t>nucl-th</a:t>
            </a:r>
            <a:r>
              <a:rPr lang="en-US" sz="1400" dirty="0">
                <a:effectLst/>
                <a:latin typeface="Calibri" charset="0"/>
                <a:ea typeface="Calibri" charset="0"/>
                <a:cs typeface="Calibri" charset="0"/>
              </a:rPr>
              <a:t>] 5 Dec 2016 </a:t>
            </a:r>
            <a:endParaRPr lang="en-US" sz="1400" dirty="0">
              <a:latin typeface="Calibri" charset="0"/>
              <a:ea typeface="Calibri" charset="0"/>
              <a:cs typeface="Calibri" charset="0"/>
            </a:endParaRPr>
          </a:p>
        </p:txBody>
      </p:sp>
      <p:sp>
        <p:nvSpPr>
          <p:cNvPr id="6" name="Rectangle 5"/>
          <p:cNvSpPr/>
          <p:nvPr/>
        </p:nvSpPr>
        <p:spPr>
          <a:xfrm>
            <a:off x="4380955" y="1690689"/>
            <a:ext cx="3635226" cy="338554"/>
          </a:xfrm>
          <a:prstGeom prst="rect">
            <a:avLst/>
          </a:prstGeom>
        </p:spPr>
        <p:txBody>
          <a:bodyPr wrap="none">
            <a:spAutoFit/>
          </a:bodyPr>
          <a:lstStyle/>
          <a:p>
            <a:r>
              <a:rPr lang="en-US" sz="1600" dirty="0">
                <a:solidFill>
                  <a:srgbClr val="211E1E"/>
                </a:solidFill>
                <a:effectLst/>
                <a:latin typeface="AdvOT19ee2aa8.B" charset="0"/>
              </a:rPr>
              <a:t>Prediction for a Four-Neutron Resonance </a:t>
            </a:r>
            <a:endParaRPr lang="en-US" sz="1600" dirty="0"/>
          </a:p>
        </p:txBody>
      </p:sp>
      <p:sp>
        <p:nvSpPr>
          <p:cNvPr id="7" name="Rectangle 6"/>
          <p:cNvSpPr/>
          <p:nvPr/>
        </p:nvSpPr>
        <p:spPr>
          <a:xfrm>
            <a:off x="166297" y="1721224"/>
            <a:ext cx="3657600" cy="584775"/>
          </a:xfrm>
          <a:prstGeom prst="rect">
            <a:avLst/>
          </a:prstGeom>
        </p:spPr>
        <p:txBody>
          <a:bodyPr wrap="square">
            <a:spAutoFit/>
          </a:bodyPr>
          <a:lstStyle/>
          <a:p>
            <a:r>
              <a:rPr lang="en-US" sz="1600" dirty="0">
                <a:effectLst/>
                <a:latin typeface="Calibri" charset="0"/>
                <a:ea typeface="Calibri" charset="0"/>
                <a:cs typeface="Calibri" charset="0"/>
              </a:rPr>
              <a:t>Is a </a:t>
            </a:r>
            <a:r>
              <a:rPr lang="en-US" sz="1600" dirty="0" err="1">
                <a:effectLst/>
                <a:latin typeface="Calibri" charset="0"/>
                <a:ea typeface="Calibri" charset="0"/>
                <a:cs typeface="Calibri" charset="0"/>
              </a:rPr>
              <a:t>trineutron</a:t>
            </a:r>
            <a:r>
              <a:rPr lang="en-US" sz="1600" dirty="0">
                <a:effectLst/>
                <a:latin typeface="Calibri" charset="0"/>
                <a:ea typeface="Calibri" charset="0"/>
                <a:cs typeface="Calibri" charset="0"/>
              </a:rPr>
              <a:t> resonance lower </a:t>
            </a:r>
          </a:p>
          <a:p>
            <a:r>
              <a:rPr lang="en-US" sz="1600" dirty="0">
                <a:effectLst/>
                <a:latin typeface="Calibri" charset="0"/>
                <a:ea typeface="Calibri" charset="0"/>
                <a:cs typeface="Calibri" charset="0"/>
              </a:rPr>
              <a:t>in energy than a </a:t>
            </a:r>
            <a:r>
              <a:rPr lang="en-US" sz="1600" dirty="0" err="1">
                <a:effectLst/>
                <a:latin typeface="Calibri" charset="0"/>
                <a:ea typeface="Calibri" charset="0"/>
                <a:cs typeface="Calibri" charset="0"/>
              </a:rPr>
              <a:t>tetraneutron</a:t>
            </a:r>
            <a:r>
              <a:rPr lang="en-US" sz="1600" dirty="0">
                <a:effectLst/>
                <a:latin typeface="Calibri" charset="0"/>
                <a:ea typeface="Calibri" charset="0"/>
                <a:cs typeface="Calibri" charset="0"/>
              </a:rPr>
              <a:t> resonance? </a:t>
            </a:r>
            <a:endParaRPr lang="en-US" sz="1600" dirty="0">
              <a:latin typeface="Calibri" charset="0"/>
              <a:ea typeface="Calibri" charset="0"/>
              <a:cs typeface="Calibri" charset="0"/>
            </a:endParaRPr>
          </a:p>
        </p:txBody>
      </p:sp>
      <p:sp>
        <p:nvSpPr>
          <p:cNvPr id="8" name="Rectangle 7"/>
          <p:cNvSpPr/>
          <p:nvPr/>
        </p:nvSpPr>
        <p:spPr>
          <a:xfrm>
            <a:off x="4380955" y="2140659"/>
            <a:ext cx="4016164" cy="338554"/>
          </a:xfrm>
          <a:prstGeom prst="rect">
            <a:avLst/>
          </a:prstGeom>
        </p:spPr>
        <p:txBody>
          <a:bodyPr wrap="none">
            <a:spAutoFit/>
          </a:bodyPr>
          <a:lstStyle/>
          <a:p>
            <a:r>
              <a:rPr lang="en-US" sz="1600" dirty="0">
                <a:solidFill>
                  <a:srgbClr val="211E1E"/>
                </a:solidFill>
                <a:effectLst/>
                <a:latin typeface="Calibri" charset="0"/>
                <a:ea typeface="Calibri" charset="0"/>
                <a:cs typeface="Calibri" charset="0"/>
              </a:rPr>
              <a:t>A. M. </a:t>
            </a:r>
            <a:r>
              <a:rPr lang="en-US" sz="1600" dirty="0" err="1">
                <a:solidFill>
                  <a:srgbClr val="211E1E"/>
                </a:solidFill>
                <a:effectLst/>
                <a:latin typeface="Calibri" charset="0"/>
                <a:ea typeface="Calibri" charset="0"/>
                <a:cs typeface="Calibri" charset="0"/>
              </a:rPr>
              <a:t>Shirokov</a:t>
            </a:r>
            <a:r>
              <a:rPr lang="en-US" sz="1600" dirty="0">
                <a:solidFill>
                  <a:srgbClr val="211E1E"/>
                </a:solidFill>
                <a:effectLst/>
                <a:latin typeface="Calibri" charset="0"/>
                <a:ea typeface="Calibri" charset="0"/>
                <a:cs typeface="Calibri" charset="0"/>
              </a:rPr>
              <a:t> </a:t>
            </a:r>
            <a:r>
              <a:rPr lang="en-US" sz="1600" i="1" dirty="0">
                <a:solidFill>
                  <a:srgbClr val="211E1E"/>
                </a:solidFill>
                <a:effectLst/>
                <a:latin typeface="Calibri" charset="0"/>
                <a:ea typeface="Calibri" charset="0"/>
                <a:cs typeface="Calibri" charset="0"/>
              </a:rPr>
              <a:t>et al.</a:t>
            </a:r>
            <a:r>
              <a:rPr lang="en-US" sz="1600" dirty="0">
                <a:solidFill>
                  <a:srgbClr val="211E1E"/>
                </a:solidFill>
                <a:effectLst/>
                <a:latin typeface="Calibri" charset="0"/>
                <a:ea typeface="Calibri" charset="0"/>
                <a:cs typeface="Calibri" charset="0"/>
              </a:rPr>
              <a:t>, </a:t>
            </a:r>
            <a:r>
              <a:rPr lang="is-IS" sz="1600" dirty="0">
                <a:latin typeface="Calibri" charset="0"/>
                <a:ea typeface="Calibri" charset="0"/>
                <a:cs typeface="Calibri" charset="0"/>
              </a:rPr>
              <a:t>PRL 117, 182502 (2016) </a:t>
            </a:r>
            <a:r>
              <a:rPr lang="en-US" sz="1600" dirty="0">
                <a:solidFill>
                  <a:srgbClr val="211E1E"/>
                </a:solidFill>
                <a:effectLst/>
                <a:latin typeface="Calibri" charset="0"/>
                <a:ea typeface="Calibri" charset="0"/>
                <a:cs typeface="Calibri" charset="0"/>
              </a:rPr>
              <a:t> </a:t>
            </a:r>
            <a:endParaRPr lang="en-US" sz="1600" dirty="0">
              <a:latin typeface="Calibri" charset="0"/>
              <a:ea typeface="Calibri" charset="0"/>
              <a:cs typeface="Calibri" charset="0"/>
            </a:endParaRPr>
          </a:p>
        </p:txBody>
      </p:sp>
      <p:sp>
        <p:nvSpPr>
          <p:cNvPr id="9" name="Rectangle 8"/>
          <p:cNvSpPr/>
          <p:nvPr/>
        </p:nvSpPr>
        <p:spPr>
          <a:xfrm>
            <a:off x="4380955" y="2479213"/>
            <a:ext cx="4572000" cy="1569660"/>
          </a:xfrm>
          <a:prstGeom prst="rect">
            <a:avLst/>
          </a:prstGeom>
        </p:spPr>
        <p:txBody>
          <a:bodyPr>
            <a:spAutoFit/>
          </a:bodyPr>
          <a:lstStyle/>
          <a:p>
            <a:r>
              <a:rPr lang="en-US" sz="1600" dirty="0"/>
              <a:t>“The respective 4n resonance at </a:t>
            </a:r>
            <a:r>
              <a:rPr lang="en-US" sz="1600" dirty="0" err="1"/>
              <a:t>E</a:t>
            </a:r>
            <a:r>
              <a:rPr lang="en-US" sz="1600" baseline="-25000" dirty="0" err="1"/>
              <a:t>r</a:t>
            </a:r>
            <a:r>
              <a:rPr lang="en-US" sz="1600" dirty="0"/>
              <a:t> = 0.844 MeV and width </a:t>
            </a:r>
            <a:r>
              <a:rPr lang="en-US" sz="1600" dirty="0" err="1"/>
              <a:t>Γ</a:t>
            </a:r>
            <a:r>
              <a:rPr lang="en-US" sz="1600" dirty="0"/>
              <a:t> = 1.378 MeV appears consistent with what is expected from directly inspecting the 4n phase shifts and what is predicted to be seen experimentally.”</a:t>
            </a:r>
          </a:p>
          <a:p>
            <a:endParaRPr lang="en-US" sz="1600" dirty="0"/>
          </a:p>
          <a:p>
            <a:r>
              <a:rPr lang="nl-NL" sz="1600" dirty="0">
                <a:cs typeface="Calibri"/>
              </a:rPr>
              <a:t>NCSM + J-matrix </a:t>
            </a:r>
            <a:r>
              <a:rPr lang="nl-NL" sz="1600" dirty="0" err="1">
                <a:cs typeface="Calibri"/>
              </a:rPr>
              <a:t>with</a:t>
            </a:r>
            <a:r>
              <a:rPr lang="nl-NL" sz="1600" dirty="0">
                <a:cs typeface="Calibri"/>
              </a:rPr>
              <a:t> JISP16 </a:t>
            </a:r>
            <a:r>
              <a:rPr lang="en-US" sz="1600" dirty="0"/>
              <a:t> </a:t>
            </a:r>
          </a:p>
        </p:txBody>
      </p:sp>
      <p:sp>
        <p:nvSpPr>
          <p:cNvPr id="11" name="Rectangle 10"/>
          <p:cNvSpPr/>
          <p:nvPr/>
        </p:nvSpPr>
        <p:spPr>
          <a:xfrm>
            <a:off x="4380955" y="5025153"/>
            <a:ext cx="3505127" cy="338554"/>
          </a:xfrm>
          <a:prstGeom prst="rect">
            <a:avLst/>
          </a:prstGeom>
        </p:spPr>
        <p:txBody>
          <a:bodyPr wrap="none">
            <a:spAutoFit/>
          </a:bodyPr>
          <a:lstStyle/>
          <a:p>
            <a:r>
              <a:rPr lang="en-US" sz="1600" dirty="0">
                <a:latin typeface="Calibri" charset="0"/>
                <a:ea typeface="Calibri" charset="0"/>
                <a:cs typeface="Calibri" charset="0"/>
              </a:rPr>
              <a:t>E. </a:t>
            </a:r>
            <a:r>
              <a:rPr lang="en-US" sz="1600" dirty="0" err="1">
                <a:latin typeface="Calibri" charset="0"/>
                <a:ea typeface="Calibri" charset="0"/>
                <a:cs typeface="Calibri" charset="0"/>
              </a:rPr>
              <a:t>Hiyama</a:t>
            </a:r>
            <a:r>
              <a:rPr lang="en-US" sz="1600" dirty="0">
                <a:latin typeface="Calibri" charset="0"/>
                <a:ea typeface="Calibri" charset="0"/>
                <a:cs typeface="Calibri" charset="0"/>
              </a:rPr>
              <a:t> </a:t>
            </a:r>
            <a:r>
              <a:rPr lang="en-US" sz="1600" i="1" dirty="0">
                <a:latin typeface="Calibri" charset="0"/>
                <a:ea typeface="Calibri" charset="0"/>
                <a:cs typeface="Calibri" charset="0"/>
              </a:rPr>
              <a:t>et al.</a:t>
            </a:r>
            <a:r>
              <a:rPr lang="en-US" sz="1600" dirty="0">
                <a:latin typeface="Calibri" charset="0"/>
                <a:ea typeface="Calibri" charset="0"/>
                <a:cs typeface="Calibri" charset="0"/>
              </a:rPr>
              <a:t>, PRC 93, 044004 (2016)</a:t>
            </a:r>
            <a:endParaRPr lang="en-US" sz="1600" i="1" dirty="0">
              <a:latin typeface="Calibri" charset="0"/>
              <a:ea typeface="Calibri" charset="0"/>
              <a:cs typeface="Calibri" charset="0"/>
            </a:endParaRPr>
          </a:p>
        </p:txBody>
      </p:sp>
      <p:sp>
        <p:nvSpPr>
          <p:cNvPr id="12" name="Rectangle 11"/>
          <p:cNvSpPr/>
          <p:nvPr/>
        </p:nvSpPr>
        <p:spPr>
          <a:xfrm>
            <a:off x="4380955" y="4394260"/>
            <a:ext cx="4572000" cy="584775"/>
          </a:xfrm>
          <a:prstGeom prst="rect">
            <a:avLst/>
          </a:prstGeom>
        </p:spPr>
        <p:txBody>
          <a:bodyPr>
            <a:spAutoFit/>
          </a:bodyPr>
          <a:lstStyle/>
          <a:p>
            <a:r>
              <a:rPr lang="en-US" sz="1600" b="0" i="0" u="none" strike="noStrike" baseline="0" dirty="0">
                <a:latin typeface="Calibri" charset="0"/>
                <a:ea typeface="Calibri" charset="0"/>
                <a:cs typeface="Calibri" charset="0"/>
              </a:rPr>
              <a:t>Possibility of generating a 4-neutron resonance with a T = 3/2 isospin 3-neutron force</a:t>
            </a:r>
            <a:endParaRPr lang="en-US" sz="1600" dirty="0">
              <a:latin typeface="Calibri" charset="0"/>
              <a:ea typeface="Calibri" charset="0"/>
              <a:cs typeface="Calibri" charset="0"/>
            </a:endParaRPr>
          </a:p>
        </p:txBody>
      </p:sp>
      <p:sp>
        <p:nvSpPr>
          <p:cNvPr id="13" name="Rectangle 12"/>
          <p:cNvSpPr/>
          <p:nvPr/>
        </p:nvSpPr>
        <p:spPr>
          <a:xfrm>
            <a:off x="4380954" y="5346767"/>
            <a:ext cx="4572000" cy="830997"/>
          </a:xfrm>
          <a:prstGeom prst="rect">
            <a:avLst/>
          </a:prstGeom>
        </p:spPr>
        <p:txBody>
          <a:bodyPr>
            <a:spAutoFit/>
          </a:bodyPr>
          <a:lstStyle/>
          <a:p>
            <a:r>
              <a:rPr lang="en-US" sz="1600" b="0" i="0" u="none" strike="noStrike" baseline="0" dirty="0">
                <a:latin typeface="Calibri" charset="0"/>
                <a:ea typeface="Calibri" charset="0"/>
                <a:cs typeface="Calibri" charset="0"/>
              </a:rPr>
              <a:t>“</a:t>
            </a:r>
            <a:r>
              <a:rPr lang="en-US" sz="1600" dirty="0"/>
              <a:t>In conclusion, we were not able to validate the recent observation of a 4n signal as related to the existence of resonant 4n states.”</a:t>
            </a:r>
            <a:endParaRPr lang="en-US" sz="1600" dirty="0">
              <a:latin typeface="Calibri" charset="0"/>
              <a:ea typeface="Calibri" charset="0"/>
              <a:cs typeface="Calibri" charset="0"/>
            </a:endParaRPr>
          </a:p>
        </p:txBody>
      </p:sp>
      <p:sp>
        <p:nvSpPr>
          <p:cNvPr id="14" name="Rectangle 13"/>
          <p:cNvSpPr/>
          <p:nvPr/>
        </p:nvSpPr>
        <p:spPr>
          <a:xfrm>
            <a:off x="4094922" y="4293704"/>
            <a:ext cx="4858033" cy="212697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094921" y="1678259"/>
            <a:ext cx="4858033" cy="23706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2767" y="1678259"/>
            <a:ext cx="3654286" cy="474241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9453" y="5866437"/>
            <a:ext cx="2522485" cy="584775"/>
          </a:xfrm>
          <a:prstGeom prst="rect">
            <a:avLst/>
          </a:prstGeom>
          <a:noFill/>
        </p:spPr>
        <p:txBody>
          <a:bodyPr wrap="none" rtlCol="0">
            <a:spAutoFit/>
          </a:bodyPr>
          <a:lstStyle/>
          <a:p>
            <a:r>
              <a:rPr lang="en-US" sz="1600" dirty="0"/>
              <a:t>Quantum Monte Carlo with </a:t>
            </a:r>
          </a:p>
          <a:p>
            <a:r>
              <a:rPr lang="en-US" sz="1600" dirty="0"/>
              <a:t>N</a:t>
            </a:r>
            <a:r>
              <a:rPr lang="en-US" sz="1600" baseline="30000" dirty="0"/>
              <a:t>2</a:t>
            </a:r>
            <a:r>
              <a:rPr lang="en-US" sz="1600" dirty="0"/>
              <a:t>LO chiral EFT</a:t>
            </a:r>
          </a:p>
        </p:txBody>
      </p:sp>
    </p:spTree>
    <p:extLst>
      <p:ext uri="{BB962C8B-B14F-4D97-AF65-F5344CB8AC3E}">
        <p14:creationId xmlns:p14="http://schemas.microsoft.com/office/powerpoint/2010/main" val="679163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3811-EA21-3C4B-9016-3713239BAA23}"/>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D826CCB-7097-534D-876E-677F2C7F1702}"/>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124D65F6-EC54-CB41-8F87-6BAF4196601B}"/>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653A62E2-67B0-3545-A03F-5CEDDAA66C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6147" y="2834867"/>
            <a:ext cx="3762749" cy="3232231"/>
          </a:xfrm>
          <a:prstGeom prst="rect">
            <a:avLst/>
          </a:prstGeom>
        </p:spPr>
      </p:pic>
    </p:spTree>
    <p:extLst>
      <p:ext uri="{BB962C8B-B14F-4D97-AF65-F5344CB8AC3E}">
        <p14:creationId xmlns:p14="http://schemas.microsoft.com/office/powerpoint/2010/main" val="546844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low confidence">
            <a:extLst>
              <a:ext uri="{FF2B5EF4-FFF2-40B4-BE49-F238E27FC236}">
                <a16:creationId xmlns:a16="http://schemas.microsoft.com/office/drawing/2014/main" id="{0E00DDBF-1B8A-7278-CF3B-81A4F3FFB295}"/>
              </a:ext>
            </a:extLst>
          </p:cNvPr>
          <p:cNvPicPr>
            <a:picLocks noChangeAspect="1"/>
          </p:cNvPicPr>
          <p:nvPr/>
        </p:nvPicPr>
        <p:blipFill>
          <a:blip r:embed="rId2"/>
          <a:stretch>
            <a:fillRect/>
          </a:stretch>
        </p:blipFill>
        <p:spPr>
          <a:xfrm>
            <a:off x="189569" y="2138637"/>
            <a:ext cx="8631045" cy="4390224"/>
          </a:xfrm>
          <a:prstGeom prst="rect">
            <a:avLst/>
          </a:prstGeom>
        </p:spPr>
      </p:pic>
      <p:sp>
        <p:nvSpPr>
          <p:cNvPr id="8" name="Rounded Rectangle 7">
            <a:extLst>
              <a:ext uri="{FF2B5EF4-FFF2-40B4-BE49-F238E27FC236}">
                <a16:creationId xmlns:a16="http://schemas.microsoft.com/office/drawing/2014/main" id="{25829F60-FF24-ADFD-0A66-F963F85F9DF2}"/>
              </a:ext>
            </a:extLst>
          </p:cNvPr>
          <p:cNvSpPr/>
          <p:nvPr/>
        </p:nvSpPr>
        <p:spPr>
          <a:xfrm>
            <a:off x="3624146" y="1839951"/>
            <a:ext cx="591015" cy="4688910"/>
          </a:xfrm>
          <a:prstGeom prst="roundRect">
            <a:avLst/>
          </a:prstGeom>
          <a:noFill/>
          <a:ln w="57150">
            <a:solidFill>
              <a:srgbClr val="0070C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41EF4B5-884D-BF06-563A-60279CAAACC7}"/>
              </a:ext>
            </a:extLst>
          </p:cNvPr>
          <p:cNvSpPr txBox="1"/>
          <p:nvPr/>
        </p:nvSpPr>
        <p:spPr>
          <a:xfrm rot="19082358">
            <a:off x="3737903" y="1170276"/>
            <a:ext cx="830677" cy="461665"/>
          </a:xfrm>
          <a:prstGeom prst="rect">
            <a:avLst/>
          </a:prstGeom>
          <a:noFill/>
        </p:spPr>
        <p:txBody>
          <a:bodyPr wrap="none" rtlCol="0">
            <a:spAutoFit/>
          </a:bodyPr>
          <a:lstStyle/>
          <a:p>
            <a:r>
              <a:rPr lang="en-US" sz="2400" b="1" dirty="0">
                <a:solidFill>
                  <a:srgbClr val="0070C0"/>
                </a:solidFill>
              </a:rPr>
              <a:t>N = 4</a:t>
            </a:r>
          </a:p>
        </p:txBody>
      </p:sp>
      <p:sp>
        <p:nvSpPr>
          <p:cNvPr id="2" name="TextBox 1">
            <a:extLst>
              <a:ext uri="{FF2B5EF4-FFF2-40B4-BE49-F238E27FC236}">
                <a16:creationId xmlns:a16="http://schemas.microsoft.com/office/drawing/2014/main" id="{44D5DB0D-8EB3-D10F-20E5-B12150229649}"/>
              </a:ext>
            </a:extLst>
          </p:cNvPr>
          <p:cNvSpPr txBox="1"/>
          <p:nvPr/>
        </p:nvSpPr>
        <p:spPr>
          <a:xfrm>
            <a:off x="4326037" y="6528861"/>
            <a:ext cx="4383701" cy="338554"/>
          </a:xfrm>
          <a:prstGeom prst="rect">
            <a:avLst/>
          </a:prstGeom>
          <a:noFill/>
        </p:spPr>
        <p:txBody>
          <a:bodyPr wrap="none" rtlCol="0">
            <a:spAutoFit/>
          </a:bodyPr>
          <a:lstStyle/>
          <a:p>
            <a:r>
              <a:rPr lang="en-US" dirty="0"/>
              <a:t>https://</a:t>
            </a:r>
            <a:r>
              <a:rPr lang="en-US" dirty="0" err="1"/>
              <a:t>people.physics.anu.edu.au</a:t>
            </a:r>
            <a:r>
              <a:rPr lang="en-US" dirty="0"/>
              <a:t>/~ecs103/chart/</a:t>
            </a:r>
          </a:p>
        </p:txBody>
      </p:sp>
      <p:cxnSp>
        <p:nvCxnSpPr>
          <p:cNvPr id="18" name="Straight Connector 17">
            <a:extLst>
              <a:ext uri="{FF2B5EF4-FFF2-40B4-BE49-F238E27FC236}">
                <a16:creationId xmlns:a16="http://schemas.microsoft.com/office/drawing/2014/main" id="{6244D83F-B53B-16AE-D918-2028D51D80D2}"/>
              </a:ext>
            </a:extLst>
          </p:cNvPr>
          <p:cNvCxnSpPr/>
          <p:nvPr/>
        </p:nvCxnSpPr>
        <p:spPr>
          <a:xfrm flipV="1">
            <a:off x="2386361" y="5731727"/>
            <a:ext cx="0" cy="7971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FCC1684-95B2-7F61-7F2B-FE0C1AE302C5}"/>
              </a:ext>
            </a:extLst>
          </p:cNvPr>
          <p:cNvCxnSpPr>
            <a:cxnSpLocks/>
          </p:cNvCxnSpPr>
          <p:nvPr/>
        </p:nvCxnSpPr>
        <p:spPr>
          <a:xfrm flipV="1">
            <a:off x="2999590" y="5103541"/>
            <a:ext cx="0" cy="628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E7D4FE6-6B31-6152-8D74-95DCB0167361}"/>
              </a:ext>
            </a:extLst>
          </p:cNvPr>
          <p:cNvCxnSpPr>
            <a:cxnSpLocks/>
          </p:cNvCxnSpPr>
          <p:nvPr/>
        </p:nvCxnSpPr>
        <p:spPr>
          <a:xfrm flipH="1">
            <a:off x="2386361" y="5731727"/>
            <a:ext cx="61322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C7907FD-129A-1B47-F055-5F0E335D7830}"/>
              </a:ext>
            </a:extLst>
          </p:cNvPr>
          <p:cNvCxnSpPr>
            <a:cxnSpLocks/>
          </p:cNvCxnSpPr>
          <p:nvPr/>
        </p:nvCxnSpPr>
        <p:spPr>
          <a:xfrm flipV="1">
            <a:off x="2998351" y="4486242"/>
            <a:ext cx="0" cy="628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AE3AA67-7F6B-6D62-6353-9FB20AB9305A}"/>
              </a:ext>
            </a:extLst>
          </p:cNvPr>
          <p:cNvCxnSpPr>
            <a:cxnSpLocks/>
          </p:cNvCxnSpPr>
          <p:nvPr/>
        </p:nvCxnSpPr>
        <p:spPr>
          <a:xfrm flipH="1">
            <a:off x="2998351" y="4486242"/>
            <a:ext cx="61322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FABAAD3-6EBA-DCDD-4C07-550D7695F29C}"/>
              </a:ext>
            </a:extLst>
          </p:cNvPr>
          <p:cNvCxnSpPr>
            <a:cxnSpLocks/>
          </p:cNvCxnSpPr>
          <p:nvPr/>
        </p:nvCxnSpPr>
        <p:spPr>
          <a:xfrm flipV="1">
            <a:off x="3611580" y="4486242"/>
            <a:ext cx="0" cy="628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D3D7B31-4C4A-F12D-8558-91BE639BE34E}"/>
              </a:ext>
            </a:extLst>
          </p:cNvPr>
          <p:cNvCxnSpPr>
            <a:cxnSpLocks/>
          </p:cNvCxnSpPr>
          <p:nvPr/>
        </p:nvCxnSpPr>
        <p:spPr>
          <a:xfrm flipH="1">
            <a:off x="3624146" y="5114428"/>
            <a:ext cx="61322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9E7589E-F823-A14B-1F3D-F143CA85308F}"/>
              </a:ext>
            </a:extLst>
          </p:cNvPr>
          <p:cNvCxnSpPr>
            <a:cxnSpLocks/>
          </p:cNvCxnSpPr>
          <p:nvPr/>
        </p:nvCxnSpPr>
        <p:spPr>
          <a:xfrm flipV="1">
            <a:off x="4237375" y="4486242"/>
            <a:ext cx="0" cy="628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8FBB5F3-9272-46C4-1367-B43392FD2B81}"/>
              </a:ext>
            </a:extLst>
          </p:cNvPr>
          <p:cNvCxnSpPr>
            <a:cxnSpLocks/>
          </p:cNvCxnSpPr>
          <p:nvPr/>
        </p:nvCxnSpPr>
        <p:spPr>
          <a:xfrm flipH="1">
            <a:off x="4237375" y="4486242"/>
            <a:ext cx="61322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71CBE2C-DE04-1998-0F4E-05C8CB0645AD}"/>
              </a:ext>
            </a:extLst>
          </p:cNvPr>
          <p:cNvCxnSpPr>
            <a:cxnSpLocks/>
          </p:cNvCxnSpPr>
          <p:nvPr/>
        </p:nvCxnSpPr>
        <p:spPr>
          <a:xfrm flipV="1">
            <a:off x="4846179" y="4486242"/>
            <a:ext cx="0" cy="628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E3BCA15-22AB-3EE5-0FC9-FDF5582580E0}"/>
              </a:ext>
            </a:extLst>
          </p:cNvPr>
          <p:cNvCxnSpPr>
            <a:cxnSpLocks/>
          </p:cNvCxnSpPr>
          <p:nvPr/>
        </p:nvCxnSpPr>
        <p:spPr>
          <a:xfrm flipH="1">
            <a:off x="4846179" y="5114428"/>
            <a:ext cx="62685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5DC6524-9FB0-BA0A-2B0A-9FABE1C2AA02}"/>
              </a:ext>
            </a:extLst>
          </p:cNvPr>
          <p:cNvCxnSpPr>
            <a:cxnSpLocks/>
          </p:cNvCxnSpPr>
          <p:nvPr/>
        </p:nvCxnSpPr>
        <p:spPr>
          <a:xfrm flipV="1">
            <a:off x="5474269" y="4490319"/>
            <a:ext cx="0" cy="628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17C838D-CA04-74AB-6375-6E7B27C3D42E}"/>
              </a:ext>
            </a:extLst>
          </p:cNvPr>
          <p:cNvCxnSpPr>
            <a:cxnSpLocks/>
          </p:cNvCxnSpPr>
          <p:nvPr/>
        </p:nvCxnSpPr>
        <p:spPr>
          <a:xfrm flipV="1">
            <a:off x="5473030" y="3873020"/>
            <a:ext cx="0" cy="628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AEC58B7-C744-5459-535A-7ACEFD6C74E4}"/>
              </a:ext>
            </a:extLst>
          </p:cNvPr>
          <p:cNvCxnSpPr>
            <a:cxnSpLocks/>
          </p:cNvCxnSpPr>
          <p:nvPr/>
        </p:nvCxnSpPr>
        <p:spPr>
          <a:xfrm flipH="1">
            <a:off x="5473030" y="3873020"/>
            <a:ext cx="62685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605D9F8-6069-6F25-A93A-510E2730DFFA}"/>
              </a:ext>
            </a:extLst>
          </p:cNvPr>
          <p:cNvCxnSpPr>
            <a:cxnSpLocks/>
          </p:cNvCxnSpPr>
          <p:nvPr/>
        </p:nvCxnSpPr>
        <p:spPr>
          <a:xfrm flipV="1">
            <a:off x="6096252" y="3858056"/>
            <a:ext cx="0" cy="628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2EF779E-B0FE-947B-6622-E4F4525F2808}"/>
              </a:ext>
            </a:extLst>
          </p:cNvPr>
          <p:cNvCxnSpPr>
            <a:cxnSpLocks/>
          </p:cNvCxnSpPr>
          <p:nvPr/>
        </p:nvCxnSpPr>
        <p:spPr>
          <a:xfrm flipH="1">
            <a:off x="6096252" y="4484834"/>
            <a:ext cx="6268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8342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62D858-92E7-78F1-9C47-583EFC131163}"/>
              </a:ext>
            </a:extLst>
          </p:cNvPr>
          <p:cNvPicPr>
            <a:picLocks noChangeAspect="1"/>
          </p:cNvPicPr>
          <p:nvPr/>
        </p:nvPicPr>
        <p:blipFill>
          <a:blip r:embed="rId2"/>
          <a:stretch>
            <a:fillRect/>
          </a:stretch>
        </p:blipFill>
        <p:spPr>
          <a:xfrm>
            <a:off x="566928" y="1085556"/>
            <a:ext cx="7772400" cy="5454984"/>
          </a:xfrm>
          <a:prstGeom prst="rect">
            <a:avLst/>
          </a:prstGeom>
        </p:spPr>
      </p:pic>
    </p:spTree>
    <p:extLst>
      <p:ext uri="{BB962C8B-B14F-4D97-AF65-F5344CB8AC3E}">
        <p14:creationId xmlns:p14="http://schemas.microsoft.com/office/powerpoint/2010/main" val="2321773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FAD78E-2333-2944-AB22-E346054E6A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076" y="1720032"/>
            <a:ext cx="6074233" cy="664291"/>
          </a:xfrm>
          <a:prstGeom prst="rect">
            <a:avLst/>
          </a:prstGeom>
        </p:spPr>
      </p:pic>
      <p:sp>
        <p:nvSpPr>
          <p:cNvPr id="23" name="TextBox 22">
            <a:extLst>
              <a:ext uri="{FF2B5EF4-FFF2-40B4-BE49-F238E27FC236}">
                <a16:creationId xmlns:a16="http://schemas.microsoft.com/office/drawing/2014/main" id="{D4C4A91A-2AF0-9343-AB88-A4E115C2C650}"/>
              </a:ext>
            </a:extLst>
          </p:cNvPr>
          <p:cNvSpPr txBox="1"/>
          <p:nvPr/>
        </p:nvSpPr>
        <p:spPr>
          <a:xfrm>
            <a:off x="293076" y="2573671"/>
            <a:ext cx="4572000" cy="2062103"/>
          </a:xfrm>
          <a:prstGeom prst="rect">
            <a:avLst/>
          </a:prstGeom>
          <a:noFill/>
        </p:spPr>
        <p:txBody>
          <a:bodyPr wrap="square">
            <a:spAutoFit/>
          </a:bodyPr>
          <a:lstStyle/>
          <a:p>
            <a:r>
              <a:rPr lang="en-GB" sz="1600" dirty="0">
                <a:effectLst/>
                <a:latin typeface="CMSSI10"/>
              </a:rPr>
              <a:t>If one naively uses best fitted parameters from</a:t>
            </a:r>
          </a:p>
          <a:p>
            <a:r>
              <a:rPr lang="en-GB" dirty="0">
                <a:latin typeface="CMSSI10"/>
              </a:rPr>
              <a:t>the entire nuclear chart:</a:t>
            </a:r>
          </a:p>
          <a:p>
            <a:endParaRPr lang="en-GB" sz="1600" dirty="0">
              <a:effectLst/>
              <a:latin typeface="CMSSI10"/>
            </a:endParaRPr>
          </a:p>
          <a:p>
            <a:pPr lvl="1"/>
            <a:r>
              <a:rPr lang="en-GB" dirty="0" err="1">
                <a:effectLst/>
                <a:latin typeface="CMSSI10"/>
              </a:rPr>
              <a:t>a</a:t>
            </a:r>
            <a:r>
              <a:rPr lang="en-GB" sz="1050" baseline="-25000" dirty="0" err="1">
                <a:effectLst/>
                <a:latin typeface="CMSS8"/>
              </a:rPr>
              <a:t>V</a:t>
            </a:r>
            <a:r>
              <a:rPr lang="en-GB" sz="1050" dirty="0">
                <a:effectLst/>
                <a:latin typeface="CMSS8"/>
              </a:rPr>
              <a:t> </a:t>
            </a:r>
            <a:r>
              <a:rPr lang="en-GB" dirty="0">
                <a:effectLst/>
                <a:latin typeface="CMSS10"/>
              </a:rPr>
              <a:t>=15</a:t>
            </a:r>
            <a:r>
              <a:rPr lang="en-GB" dirty="0">
                <a:effectLst/>
                <a:latin typeface="CMMI10"/>
              </a:rPr>
              <a:t>.</a:t>
            </a:r>
            <a:r>
              <a:rPr lang="en-GB" dirty="0">
                <a:effectLst/>
                <a:latin typeface="CMSS10"/>
              </a:rPr>
              <a:t>5M</a:t>
            </a:r>
            <a:r>
              <a:rPr lang="en-GB" dirty="0">
                <a:effectLst/>
                <a:latin typeface="CMSSI10"/>
              </a:rPr>
              <a:t>eV</a:t>
            </a:r>
          </a:p>
          <a:p>
            <a:pPr lvl="1"/>
            <a:r>
              <a:rPr lang="en-GB" dirty="0" err="1"/>
              <a:t>a</a:t>
            </a:r>
            <a:r>
              <a:rPr lang="en-GB" baseline="-25000" dirty="0" err="1"/>
              <a:t>S</a:t>
            </a:r>
            <a:r>
              <a:rPr lang="en-GB" dirty="0"/>
              <a:t> =16.8MeV</a:t>
            </a:r>
          </a:p>
          <a:p>
            <a:pPr lvl="1"/>
            <a:r>
              <a:rPr lang="en-GB" dirty="0" err="1"/>
              <a:t>a</a:t>
            </a:r>
            <a:r>
              <a:rPr lang="en-GB" baseline="-25000" dirty="0" err="1"/>
              <a:t>C</a:t>
            </a:r>
            <a:r>
              <a:rPr lang="en-GB" dirty="0"/>
              <a:t> =0.72MeV</a:t>
            </a:r>
          </a:p>
          <a:p>
            <a:pPr lvl="1"/>
            <a:r>
              <a:rPr lang="en-GB" dirty="0" err="1"/>
              <a:t>a</a:t>
            </a:r>
            <a:r>
              <a:rPr lang="en-GB" baseline="-25000" dirty="0" err="1"/>
              <a:t>asym</a:t>
            </a:r>
            <a:r>
              <a:rPr lang="en-GB" dirty="0"/>
              <a:t> =23.0MeV and </a:t>
            </a:r>
          </a:p>
          <a:p>
            <a:pPr lvl="1"/>
            <a:r>
              <a:rPr lang="el-GR" dirty="0"/>
              <a:t>δ = ±11</a:t>
            </a:r>
            <a:r>
              <a:rPr lang="en-GB" dirty="0"/>
              <a:t> A</a:t>
            </a:r>
            <a:r>
              <a:rPr lang="en-GB" baseline="30000" dirty="0"/>
              <a:t>-1/2</a:t>
            </a:r>
            <a:r>
              <a:rPr lang="en-GB" dirty="0"/>
              <a:t> MeV  or  0</a:t>
            </a:r>
          </a:p>
        </p:txBody>
      </p:sp>
      <p:sp>
        <p:nvSpPr>
          <p:cNvPr id="26" name="TextBox 25">
            <a:extLst>
              <a:ext uri="{FF2B5EF4-FFF2-40B4-BE49-F238E27FC236}">
                <a16:creationId xmlns:a16="http://schemas.microsoft.com/office/drawing/2014/main" id="{02919E16-8067-C747-B1BB-E802863E1734}"/>
              </a:ext>
            </a:extLst>
          </p:cNvPr>
          <p:cNvSpPr txBox="1"/>
          <p:nvPr/>
        </p:nvSpPr>
        <p:spPr>
          <a:xfrm>
            <a:off x="293076" y="4666817"/>
            <a:ext cx="1754711" cy="400110"/>
          </a:xfrm>
          <a:prstGeom prst="rect">
            <a:avLst/>
          </a:prstGeom>
          <a:noFill/>
        </p:spPr>
        <p:txBody>
          <a:bodyPr wrap="none" rtlCol="0">
            <a:spAutoFit/>
          </a:bodyPr>
          <a:lstStyle/>
          <a:p>
            <a:r>
              <a:rPr lang="en-US" sz="2000" dirty="0"/>
              <a:t>B/A = - 15 MeV</a:t>
            </a:r>
          </a:p>
        </p:txBody>
      </p:sp>
      <p:pic>
        <p:nvPicPr>
          <p:cNvPr id="3" name="Picture 2">
            <a:extLst>
              <a:ext uri="{FF2B5EF4-FFF2-40B4-BE49-F238E27FC236}">
                <a16:creationId xmlns:a16="http://schemas.microsoft.com/office/drawing/2014/main" id="{CAB5ED1E-7562-2B43-B414-B05B390064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4016" y="2671053"/>
            <a:ext cx="4626646" cy="2775988"/>
          </a:xfrm>
          <a:prstGeom prst="rect">
            <a:avLst/>
          </a:prstGeom>
        </p:spPr>
      </p:pic>
      <p:sp>
        <p:nvSpPr>
          <p:cNvPr id="10" name="TextBox 9">
            <a:extLst>
              <a:ext uri="{FF2B5EF4-FFF2-40B4-BE49-F238E27FC236}">
                <a16:creationId xmlns:a16="http://schemas.microsoft.com/office/drawing/2014/main" id="{837D65E3-2BE3-0948-A300-E441947FF779}"/>
              </a:ext>
            </a:extLst>
          </p:cNvPr>
          <p:cNvSpPr txBox="1"/>
          <p:nvPr/>
        </p:nvSpPr>
        <p:spPr>
          <a:xfrm>
            <a:off x="5634038" y="5447041"/>
            <a:ext cx="2286000" cy="338554"/>
          </a:xfrm>
          <a:prstGeom prst="rect">
            <a:avLst/>
          </a:prstGeom>
          <a:noFill/>
        </p:spPr>
        <p:txBody>
          <a:bodyPr wrap="square">
            <a:spAutoFit/>
          </a:bodyPr>
          <a:lstStyle/>
          <a:p>
            <a:r>
              <a:rPr lang="en-GB" dirty="0"/>
              <a:t>Figures by F.M. Marques </a:t>
            </a:r>
            <a:endParaRPr lang="en-US" dirty="0"/>
          </a:p>
        </p:txBody>
      </p:sp>
      <p:sp>
        <p:nvSpPr>
          <p:cNvPr id="13" name="Title 1">
            <a:extLst>
              <a:ext uri="{FF2B5EF4-FFF2-40B4-BE49-F238E27FC236}">
                <a16:creationId xmlns:a16="http://schemas.microsoft.com/office/drawing/2014/main" id="{17BF8565-ECFB-1942-8066-CFC96E9D357F}"/>
              </a:ext>
            </a:extLst>
          </p:cNvPr>
          <p:cNvSpPr>
            <a:spLocks noGrp="1"/>
          </p:cNvSpPr>
          <p:nvPr>
            <p:ph type="ctrTitle"/>
          </p:nvPr>
        </p:nvSpPr>
        <p:spPr>
          <a:xfrm>
            <a:off x="293076" y="296629"/>
            <a:ext cx="6736373" cy="770913"/>
          </a:xfrm>
        </p:spPr>
        <p:txBody>
          <a:bodyPr>
            <a:normAutofit/>
          </a:bodyPr>
          <a:lstStyle/>
          <a:p>
            <a:r>
              <a:rPr lang="en-US" sz="3200" dirty="0"/>
              <a:t>Very light nuclei</a:t>
            </a:r>
          </a:p>
        </p:txBody>
      </p:sp>
      <p:sp>
        <p:nvSpPr>
          <p:cNvPr id="14" name="Subtitle 2">
            <a:extLst>
              <a:ext uri="{FF2B5EF4-FFF2-40B4-BE49-F238E27FC236}">
                <a16:creationId xmlns:a16="http://schemas.microsoft.com/office/drawing/2014/main" id="{1BF320D4-AE51-0D4A-9ADB-8F5A9A0274A0}"/>
              </a:ext>
            </a:extLst>
          </p:cNvPr>
          <p:cNvSpPr txBox="1">
            <a:spLocks/>
          </p:cNvSpPr>
          <p:nvPr/>
        </p:nvSpPr>
        <p:spPr>
          <a:xfrm>
            <a:off x="293077" y="1067542"/>
            <a:ext cx="4887260" cy="545868"/>
          </a:xfrm>
          <a:prstGeom prst="rect">
            <a:avLst/>
          </a:prstGeom>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sz="2400" dirty="0"/>
              <a:t>Systematics – SEMF</a:t>
            </a:r>
          </a:p>
        </p:txBody>
      </p:sp>
    </p:spTree>
    <p:extLst>
      <p:ext uri="{BB962C8B-B14F-4D97-AF65-F5344CB8AC3E}">
        <p14:creationId xmlns:p14="http://schemas.microsoft.com/office/powerpoint/2010/main" val="107183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2ECC224-35F6-8E2D-7CF4-412B391C3056}"/>
              </a:ext>
            </a:extLst>
          </p:cNvPr>
          <p:cNvPicPr>
            <a:picLocks noChangeAspect="1"/>
          </p:cNvPicPr>
          <p:nvPr/>
        </p:nvPicPr>
        <p:blipFill>
          <a:blip r:embed="rId3"/>
          <a:stretch>
            <a:fillRect/>
          </a:stretch>
        </p:blipFill>
        <p:spPr>
          <a:xfrm>
            <a:off x="160055" y="1968500"/>
            <a:ext cx="8919772" cy="4537919"/>
          </a:xfrm>
          <a:prstGeom prst="rect">
            <a:avLst/>
          </a:prstGeom>
        </p:spPr>
      </p:pic>
      <p:sp>
        <p:nvSpPr>
          <p:cNvPr id="9" name="TextBox 8">
            <a:extLst>
              <a:ext uri="{FF2B5EF4-FFF2-40B4-BE49-F238E27FC236}">
                <a16:creationId xmlns:a16="http://schemas.microsoft.com/office/drawing/2014/main" id="{441EF4B5-884D-BF06-563A-60279CAAACC7}"/>
              </a:ext>
            </a:extLst>
          </p:cNvPr>
          <p:cNvSpPr txBox="1"/>
          <p:nvPr/>
        </p:nvSpPr>
        <p:spPr>
          <a:xfrm rot="19082358">
            <a:off x="4373885" y="1194623"/>
            <a:ext cx="830677" cy="461665"/>
          </a:xfrm>
          <a:prstGeom prst="rect">
            <a:avLst/>
          </a:prstGeom>
          <a:noFill/>
        </p:spPr>
        <p:txBody>
          <a:bodyPr wrap="none" rtlCol="0">
            <a:spAutoFit/>
          </a:bodyPr>
          <a:lstStyle/>
          <a:p>
            <a:r>
              <a:rPr lang="en-US" sz="2400" b="1" dirty="0">
                <a:solidFill>
                  <a:srgbClr val="0070C0"/>
                </a:solidFill>
              </a:rPr>
              <a:t>N = 4</a:t>
            </a:r>
          </a:p>
        </p:txBody>
      </p:sp>
      <p:grpSp>
        <p:nvGrpSpPr>
          <p:cNvPr id="16" name="Group 15">
            <a:extLst>
              <a:ext uri="{FF2B5EF4-FFF2-40B4-BE49-F238E27FC236}">
                <a16:creationId xmlns:a16="http://schemas.microsoft.com/office/drawing/2014/main" id="{52A69D31-1316-559B-DD1A-9D2F1ADAC6B2}"/>
              </a:ext>
            </a:extLst>
          </p:cNvPr>
          <p:cNvGrpSpPr/>
          <p:nvPr/>
        </p:nvGrpSpPr>
        <p:grpSpPr>
          <a:xfrm>
            <a:off x="2691161" y="2533878"/>
            <a:ext cx="6136155" cy="3891193"/>
            <a:chOff x="2691161" y="2523368"/>
            <a:chExt cx="6136155" cy="3891193"/>
          </a:xfrm>
        </p:grpSpPr>
        <p:cxnSp>
          <p:nvCxnSpPr>
            <p:cNvPr id="18" name="Straight Connector 17">
              <a:extLst>
                <a:ext uri="{FF2B5EF4-FFF2-40B4-BE49-F238E27FC236}">
                  <a16:creationId xmlns:a16="http://schemas.microsoft.com/office/drawing/2014/main" id="{6244D83F-B53B-16AE-D918-2028D51D80D2}"/>
                </a:ext>
              </a:extLst>
            </p:cNvPr>
            <p:cNvCxnSpPr/>
            <p:nvPr/>
          </p:nvCxnSpPr>
          <p:spPr>
            <a:xfrm flipV="1">
              <a:off x="2691161" y="5617427"/>
              <a:ext cx="0" cy="797134"/>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FCC1684-95B2-7F61-7F2B-FE0C1AE302C5}"/>
                </a:ext>
              </a:extLst>
            </p:cNvPr>
            <p:cNvCxnSpPr>
              <a:cxnSpLocks/>
            </p:cNvCxnSpPr>
            <p:nvPr/>
          </p:nvCxnSpPr>
          <p:spPr>
            <a:xfrm flipV="1">
              <a:off x="3319758" y="4989241"/>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E7D4FE6-6B31-6152-8D74-95DCB0167361}"/>
                </a:ext>
              </a:extLst>
            </p:cNvPr>
            <p:cNvCxnSpPr>
              <a:cxnSpLocks/>
            </p:cNvCxnSpPr>
            <p:nvPr/>
          </p:nvCxnSpPr>
          <p:spPr>
            <a:xfrm flipH="1">
              <a:off x="2691161" y="5617427"/>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C7907FD-129A-1B47-F055-5F0E335D7830}"/>
                </a:ext>
              </a:extLst>
            </p:cNvPr>
            <p:cNvCxnSpPr>
              <a:cxnSpLocks/>
            </p:cNvCxnSpPr>
            <p:nvPr/>
          </p:nvCxnSpPr>
          <p:spPr>
            <a:xfrm flipV="1">
              <a:off x="3318519"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AE3AA67-7F6B-6D62-6353-9FB20AB9305A}"/>
                </a:ext>
              </a:extLst>
            </p:cNvPr>
            <p:cNvCxnSpPr>
              <a:cxnSpLocks/>
            </p:cNvCxnSpPr>
            <p:nvPr/>
          </p:nvCxnSpPr>
          <p:spPr>
            <a:xfrm flipH="1">
              <a:off x="3313661" y="4382452"/>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FABAAD3-6EBA-DCDD-4C07-550D7695F29C}"/>
                </a:ext>
              </a:extLst>
            </p:cNvPr>
            <p:cNvCxnSpPr>
              <a:cxnSpLocks/>
            </p:cNvCxnSpPr>
            <p:nvPr/>
          </p:nvCxnSpPr>
          <p:spPr>
            <a:xfrm flipV="1">
              <a:off x="3926890"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D3D7B31-4C4A-F12D-8558-91BE639BE34E}"/>
                </a:ext>
              </a:extLst>
            </p:cNvPr>
            <p:cNvCxnSpPr>
              <a:cxnSpLocks/>
            </p:cNvCxnSpPr>
            <p:nvPr/>
          </p:nvCxnSpPr>
          <p:spPr>
            <a:xfrm flipH="1">
              <a:off x="3928946" y="5000128"/>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9E7589E-F823-A14B-1F3D-F143CA85308F}"/>
                </a:ext>
              </a:extLst>
            </p:cNvPr>
            <p:cNvCxnSpPr>
              <a:cxnSpLocks/>
            </p:cNvCxnSpPr>
            <p:nvPr/>
          </p:nvCxnSpPr>
          <p:spPr>
            <a:xfrm flipV="1">
              <a:off x="4542175"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8FBB5F3-9272-46C4-1367-B43392FD2B81}"/>
                </a:ext>
              </a:extLst>
            </p:cNvPr>
            <p:cNvCxnSpPr>
              <a:cxnSpLocks/>
            </p:cNvCxnSpPr>
            <p:nvPr/>
          </p:nvCxnSpPr>
          <p:spPr>
            <a:xfrm flipH="1">
              <a:off x="4542175" y="4371942"/>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71CBE2C-DE04-1998-0F4E-05C8CB0645AD}"/>
                </a:ext>
              </a:extLst>
            </p:cNvPr>
            <p:cNvCxnSpPr>
              <a:cxnSpLocks/>
            </p:cNvCxnSpPr>
            <p:nvPr/>
          </p:nvCxnSpPr>
          <p:spPr>
            <a:xfrm flipV="1">
              <a:off x="5150979"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E3BCA15-22AB-3EE5-0FC9-FDF5582580E0}"/>
                </a:ext>
              </a:extLst>
            </p:cNvPr>
            <p:cNvCxnSpPr>
              <a:cxnSpLocks/>
            </p:cNvCxnSpPr>
            <p:nvPr/>
          </p:nvCxnSpPr>
          <p:spPr>
            <a:xfrm flipH="1">
              <a:off x="5150979" y="5000128"/>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5DC6524-9FB0-BA0A-2B0A-9FABE1C2AA02}"/>
                </a:ext>
              </a:extLst>
            </p:cNvPr>
            <p:cNvCxnSpPr>
              <a:cxnSpLocks/>
            </p:cNvCxnSpPr>
            <p:nvPr/>
          </p:nvCxnSpPr>
          <p:spPr>
            <a:xfrm flipV="1">
              <a:off x="5779069" y="4376019"/>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17C838D-CA04-74AB-6375-6E7B27C3D42E}"/>
                </a:ext>
              </a:extLst>
            </p:cNvPr>
            <p:cNvCxnSpPr>
              <a:cxnSpLocks/>
            </p:cNvCxnSpPr>
            <p:nvPr/>
          </p:nvCxnSpPr>
          <p:spPr>
            <a:xfrm flipV="1">
              <a:off x="5777830" y="3758720"/>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AEC58B7-C744-5459-535A-7ACEFD6C74E4}"/>
                </a:ext>
              </a:extLst>
            </p:cNvPr>
            <p:cNvCxnSpPr>
              <a:cxnSpLocks/>
            </p:cNvCxnSpPr>
            <p:nvPr/>
          </p:nvCxnSpPr>
          <p:spPr>
            <a:xfrm flipH="1">
              <a:off x="5767320" y="3769230"/>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605D9F8-6069-6F25-A93A-510E2730DFFA}"/>
                </a:ext>
              </a:extLst>
            </p:cNvPr>
            <p:cNvCxnSpPr>
              <a:cxnSpLocks/>
            </p:cNvCxnSpPr>
            <p:nvPr/>
          </p:nvCxnSpPr>
          <p:spPr>
            <a:xfrm flipV="1">
              <a:off x="6390542" y="3743756"/>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2EF779E-B0FE-947B-6622-E4F4525F2808}"/>
                </a:ext>
              </a:extLst>
            </p:cNvPr>
            <p:cNvCxnSpPr>
              <a:cxnSpLocks/>
            </p:cNvCxnSpPr>
            <p:nvPr/>
          </p:nvCxnSpPr>
          <p:spPr>
            <a:xfrm flipH="1">
              <a:off x="6401052" y="4370534"/>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DFBC8D70-A80E-FCC7-B4BA-20FBF331706F}"/>
                </a:ext>
              </a:extLst>
            </p:cNvPr>
            <p:cNvCxnSpPr>
              <a:cxnSpLocks/>
            </p:cNvCxnSpPr>
            <p:nvPr/>
          </p:nvCxnSpPr>
          <p:spPr>
            <a:xfrm flipV="1">
              <a:off x="6991370" y="374234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1AC417D-E985-AFF8-DDA4-19CDB9430D55}"/>
                </a:ext>
              </a:extLst>
            </p:cNvPr>
            <p:cNvCxnSpPr>
              <a:cxnSpLocks/>
            </p:cNvCxnSpPr>
            <p:nvPr/>
          </p:nvCxnSpPr>
          <p:spPr>
            <a:xfrm flipV="1">
              <a:off x="6991370" y="3141044"/>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56542F4-4781-92AB-2CA8-0E21C1C76FA0}"/>
                </a:ext>
              </a:extLst>
            </p:cNvPr>
            <p:cNvCxnSpPr>
              <a:cxnSpLocks/>
            </p:cNvCxnSpPr>
            <p:nvPr/>
          </p:nvCxnSpPr>
          <p:spPr>
            <a:xfrm flipH="1">
              <a:off x="6981265" y="3166518"/>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3023FDC-17F1-44BD-A178-829151563952}"/>
                </a:ext>
              </a:extLst>
            </p:cNvPr>
            <p:cNvCxnSpPr>
              <a:cxnSpLocks/>
            </p:cNvCxnSpPr>
            <p:nvPr/>
          </p:nvCxnSpPr>
          <p:spPr>
            <a:xfrm flipV="1">
              <a:off x="7604487" y="3141044"/>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A504305-2826-0881-89B6-BE6988EFA672}"/>
                </a:ext>
              </a:extLst>
            </p:cNvPr>
            <p:cNvCxnSpPr>
              <a:cxnSpLocks/>
            </p:cNvCxnSpPr>
            <p:nvPr/>
          </p:nvCxnSpPr>
          <p:spPr>
            <a:xfrm flipH="1">
              <a:off x="7584124" y="3790627"/>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5C52722-41F1-130F-CC39-D4BAEABF551B}"/>
                </a:ext>
              </a:extLst>
            </p:cNvPr>
            <p:cNvCxnSpPr>
              <a:cxnSpLocks/>
            </p:cNvCxnSpPr>
            <p:nvPr/>
          </p:nvCxnSpPr>
          <p:spPr>
            <a:xfrm flipV="1">
              <a:off x="8212214" y="316651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4D3555C-0FC5-4AE0-7D7C-287BE033B1B3}"/>
                </a:ext>
              </a:extLst>
            </p:cNvPr>
            <p:cNvCxnSpPr>
              <a:cxnSpLocks/>
            </p:cNvCxnSpPr>
            <p:nvPr/>
          </p:nvCxnSpPr>
          <p:spPr>
            <a:xfrm flipV="1">
              <a:off x="8210975" y="253833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5D9B850-17E8-BC6F-34A8-D1289CC67E74}"/>
                </a:ext>
              </a:extLst>
            </p:cNvPr>
            <p:cNvCxnSpPr>
              <a:cxnSpLocks/>
            </p:cNvCxnSpPr>
            <p:nvPr/>
          </p:nvCxnSpPr>
          <p:spPr>
            <a:xfrm flipH="1">
              <a:off x="8200465" y="2548842"/>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C7B674E-DAF1-F46E-3EDE-45926D2F3C75}"/>
                </a:ext>
              </a:extLst>
            </p:cNvPr>
            <p:cNvCxnSpPr>
              <a:cxnSpLocks/>
            </p:cNvCxnSpPr>
            <p:nvPr/>
          </p:nvCxnSpPr>
          <p:spPr>
            <a:xfrm flipV="1">
              <a:off x="8823687" y="252336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22" name="Title 3">
            <a:extLst>
              <a:ext uri="{FF2B5EF4-FFF2-40B4-BE49-F238E27FC236}">
                <a16:creationId xmlns:a16="http://schemas.microsoft.com/office/drawing/2014/main" id="{4404E5A6-D72E-03DD-8D4B-A1E601A57ABD}"/>
              </a:ext>
            </a:extLst>
          </p:cNvPr>
          <p:cNvSpPr txBox="1">
            <a:spLocks/>
          </p:cNvSpPr>
          <p:nvPr/>
        </p:nvSpPr>
        <p:spPr>
          <a:xfrm>
            <a:off x="293077" y="356006"/>
            <a:ext cx="4887260" cy="770913"/>
          </a:xfrm>
          <a:prstGeom prst="rect">
            <a:avLst/>
          </a:prstGeom>
        </p:spPr>
        <p:txBody>
          <a:bodyPr vert="horz" lIns="81666" tIns="40833" rIns="81666" bIns="40833" rtlCol="0" anchor="ctr">
            <a:normAutofit fontScale="85000" lnSpcReduction="10000"/>
          </a:bodyPr>
          <a:lstStyle>
            <a:lvl1pPr algn="l" defTabSz="408334" rtl="0" eaLnBrk="1" latinLnBrk="0" hangingPunct="1">
              <a:spcBef>
                <a:spcPct val="0"/>
              </a:spcBef>
              <a:buNone/>
              <a:defRPr sz="4900" b="1" kern="1200">
                <a:solidFill>
                  <a:schemeClr val="tx1"/>
                </a:solidFill>
                <a:latin typeface="Cambria"/>
                <a:ea typeface="+mj-ea"/>
                <a:cs typeface="Cambria"/>
              </a:defRPr>
            </a:lvl1pPr>
          </a:lstStyle>
          <a:p>
            <a:r>
              <a:rPr lang="en-GB" dirty="0"/>
              <a:t>Nuclear landscape</a:t>
            </a:r>
            <a:endParaRPr lang="en-US" dirty="0"/>
          </a:p>
        </p:txBody>
      </p:sp>
      <p:sp>
        <p:nvSpPr>
          <p:cNvPr id="23" name="Subtitle 2">
            <a:extLst>
              <a:ext uri="{FF2B5EF4-FFF2-40B4-BE49-F238E27FC236}">
                <a16:creationId xmlns:a16="http://schemas.microsoft.com/office/drawing/2014/main" id="{23C5BEA4-9EE7-4ECF-C33B-966A722E98B1}"/>
              </a:ext>
            </a:extLst>
          </p:cNvPr>
          <p:cNvSpPr txBox="1">
            <a:spLocks/>
          </p:cNvSpPr>
          <p:nvPr/>
        </p:nvSpPr>
        <p:spPr>
          <a:xfrm>
            <a:off x="293077" y="1067542"/>
            <a:ext cx="4887260" cy="545868"/>
          </a:xfrm>
          <a:prstGeom prst="rect">
            <a:avLst/>
          </a:prstGeom>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sz="2400" dirty="0"/>
              <a:t>Light nuclei</a:t>
            </a:r>
          </a:p>
        </p:txBody>
      </p:sp>
      <p:sp>
        <p:nvSpPr>
          <p:cNvPr id="2" name="Rounded Rectangle 1">
            <a:extLst>
              <a:ext uri="{FF2B5EF4-FFF2-40B4-BE49-F238E27FC236}">
                <a16:creationId xmlns:a16="http://schemas.microsoft.com/office/drawing/2014/main" id="{C91C5718-25DC-B975-4547-3296B98E9B14}"/>
              </a:ext>
            </a:extLst>
          </p:cNvPr>
          <p:cNvSpPr/>
          <p:nvPr/>
        </p:nvSpPr>
        <p:spPr>
          <a:xfrm>
            <a:off x="2691161" y="5648843"/>
            <a:ext cx="715196" cy="779815"/>
          </a:xfrm>
          <a:prstGeom prst="roundRect">
            <a:avLst/>
          </a:prstGeom>
          <a:noFill/>
          <a:ln w="5715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3B65412F-B53C-93D8-D70B-83CB58620D65}"/>
              </a:ext>
            </a:extLst>
          </p:cNvPr>
          <p:cNvGrpSpPr/>
          <p:nvPr/>
        </p:nvGrpSpPr>
        <p:grpSpPr>
          <a:xfrm>
            <a:off x="428272" y="4273959"/>
            <a:ext cx="3100414" cy="1300882"/>
            <a:chOff x="860612" y="5174426"/>
            <a:chExt cx="3100414" cy="1300882"/>
          </a:xfrm>
        </p:grpSpPr>
        <p:sp>
          <p:nvSpPr>
            <p:cNvPr id="44" name="Rounded Rectangular Callout 43">
              <a:extLst>
                <a:ext uri="{FF2B5EF4-FFF2-40B4-BE49-F238E27FC236}">
                  <a16:creationId xmlns:a16="http://schemas.microsoft.com/office/drawing/2014/main" id="{0BC691BC-B7CB-F885-05F8-2998FA6ABD2A}"/>
                </a:ext>
              </a:extLst>
            </p:cNvPr>
            <p:cNvSpPr/>
            <p:nvPr/>
          </p:nvSpPr>
          <p:spPr>
            <a:xfrm>
              <a:off x="860612" y="5174426"/>
              <a:ext cx="2893807" cy="1300882"/>
            </a:xfrm>
            <a:prstGeom prst="wedgeRoundRectCallout">
              <a:avLst>
                <a:gd name="adj1" fmla="val 36044"/>
                <a:gd name="adj2" fmla="val 7242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92BB28E-EE78-547D-FC99-2487BB6B2B2E}"/>
                </a:ext>
              </a:extLst>
            </p:cNvPr>
            <p:cNvSpPr txBox="1"/>
            <p:nvPr/>
          </p:nvSpPr>
          <p:spPr>
            <a:xfrm>
              <a:off x="927370" y="5251849"/>
              <a:ext cx="3033656" cy="1138773"/>
            </a:xfrm>
            <a:prstGeom prst="rect">
              <a:avLst/>
            </a:prstGeom>
            <a:noFill/>
          </p:spPr>
          <p:txBody>
            <a:bodyPr wrap="square" rtlCol="0">
              <a:spAutoFit/>
            </a:bodyPr>
            <a:lstStyle/>
            <a:p>
              <a:r>
                <a:rPr lang="en-GB" sz="1700" dirty="0"/>
                <a:t>The system made of two neutrons, the di-neutron, is known to be unbound by only about 100 keV. </a:t>
              </a:r>
            </a:p>
          </p:txBody>
        </p:sp>
      </p:grpSp>
      <p:sp>
        <p:nvSpPr>
          <p:cNvPr id="3" name="TextBox 2">
            <a:extLst>
              <a:ext uri="{FF2B5EF4-FFF2-40B4-BE49-F238E27FC236}">
                <a16:creationId xmlns:a16="http://schemas.microsoft.com/office/drawing/2014/main" id="{B0247125-25AD-C93A-900A-664FEF08ADBB}"/>
              </a:ext>
            </a:extLst>
          </p:cNvPr>
          <p:cNvSpPr txBox="1"/>
          <p:nvPr/>
        </p:nvSpPr>
        <p:spPr>
          <a:xfrm>
            <a:off x="2812065" y="5754087"/>
            <a:ext cx="567784" cy="400110"/>
          </a:xfrm>
          <a:prstGeom prst="rect">
            <a:avLst/>
          </a:prstGeom>
          <a:noFill/>
        </p:spPr>
        <p:txBody>
          <a:bodyPr wrap="none" rtlCol="0">
            <a:spAutoFit/>
          </a:bodyPr>
          <a:lstStyle/>
          <a:p>
            <a:r>
              <a:rPr lang="en-US" sz="2000" dirty="0"/>
              <a:t>2n?</a:t>
            </a:r>
          </a:p>
        </p:txBody>
      </p:sp>
    </p:spTree>
    <p:extLst>
      <p:ext uri="{BB962C8B-B14F-4D97-AF65-F5344CB8AC3E}">
        <p14:creationId xmlns:p14="http://schemas.microsoft.com/office/powerpoint/2010/main" val="56306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2ECC224-35F6-8E2D-7CF4-412B391C3056}"/>
              </a:ext>
            </a:extLst>
          </p:cNvPr>
          <p:cNvPicPr>
            <a:picLocks noChangeAspect="1"/>
          </p:cNvPicPr>
          <p:nvPr/>
        </p:nvPicPr>
        <p:blipFill>
          <a:blip r:embed="rId3"/>
          <a:stretch>
            <a:fillRect/>
          </a:stretch>
        </p:blipFill>
        <p:spPr>
          <a:xfrm>
            <a:off x="160055" y="1968500"/>
            <a:ext cx="8919772" cy="4537919"/>
          </a:xfrm>
          <a:prstGeom prst="rect">
            <a:avLst/>
          </a:prstGeom>
        </p:spPr>
      </p:pic>
      <p:grpSp>
        <p:nvGrpSpPr>
          <p:cNvPr id="16" name="Group 15">
            <a:extLst>
              <a:ext uri="{FF2B5EF4-FFF2-40B4-BE49-F238E27FC236}">
                <a16:creationId xmlns:a16="http://schemas.microsoft.com/office/drawing/2014/main" id="{52A69D31-1316-559B-DD1A-9D2F1ADAC6B2}"/>
              </a:ext>
            </a:extLst>
          </p:cNvPr>
          <p:cNvGrpSpPr/>
          <p:nvPr/>
        </p:nvGrpSpPr>
        <p:grpSpPr>
          <a:xfrm>
            <a:off x="2691161" y="2533878"/>
            <a:ext cx="6136155" cy="3891193"/>
            <a:chOff x="2691161" y="2523368"/>
            <a:chExt cx="6136155" cy="3891193"/>
          </a:xfrm>
        </p:grpSpPr>
        <p:cxnSp>
          <p:nvCxnSpPr>
            <p:cNvPr id="18" name="Straight Connector 17">
              <a:extLst>
                <a:ext uri="{FF2B5EF4-FFF2-40B4-BE49-F238E27FC236}">
                  <a16:creationId xmlns:a16="http://schemas.microsoft.com/office/drawing/2014/main" id="{6244D83F-B53B-16AE-D918-2028D51D80D2}"/>
                </a:ext>
              </a:extLst>
            </p:cNvPr>
            <p:cNvCxnSpPr/>
            <p:nvPr/>
          </p:nvCxnSpPr>
          <p:spPr>
            <a:xfrm flipV="1">
              <a:off x="2691161" y="5617427"/>
              <a:ext cx="0" cy="797134"/>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FCC1684-95B2-7F61-7F2B-FE0C1AE302C5}"/>
                </a:ext>
              </a:extLst>
            </p:cNvPr>
            <p:cNvCxnSpPr>
              <a:cxnSpLocks/>
            </p:cNvCxnSpPr>
            <p:nvPr/>
          </p:nvCxnSpPr>
          <p:spPr>
            <a:xfrm flipV="1">
              <a:off x="3319758" y="4989241"/>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E7D4FE6-6B31-6152-8D74-95DCB0167361}"/>
                </a:ext>
              </a:extLst>
            </p:cNvPr>
            <p:cNvCxnSpPr>
              <a:cxnSpLocks/>
            </p:cNvCxnSpPr>
            <p:nvPr/>
          </p:nvCxnSpPr>
          <p:spPr>
            <a:xfrm flipH="1">
              <a:off x="2691161" y="5617427"/>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C7907FD-129A-1B47-F055-5F0E335D7830}"/>
                </a:ext>
              </a:extLst>
            </p:cNvPr>
            <p:cNvCxnSpPr>
              <a:cxnSpLocks/>
            </p:cNvCxnSpPr>
            <p:nvPr/>
          </p:nvCxnSpPr>
          <p:spPr>
            <a:xfrm flipV="1">
              <a:off x="3318519"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AE3AA67-7F6B-6D62-6353-9FB20AB9305A}"/>
                </a:ext>
              </a:extLst>
            </p:cNvPr>
            <p:cNvCxnSpPr>
              <a:cxnSpLocks/>
            </p:cNvCxnSpPr>
            <p:nvPr/>
          </p:nvCxnSpPr>
          <p:spPr>
            <a:xfrm flipH="1">
              <a:off x="3313661" y="4382452"/>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FABAAD3-6EBA-DCDD-4C07-550D7695F29C}"/>
                </a:ext>
              </a:extLst>
            </p:cNvPr>
            <p:cNvCxnSpPr>
              <a:cxnSpLocks/>
            </p:cNvCxnSpPr>
            <p:nvPr/>
          </p:nvCxnSpPr>
          <p:spPr>
            <a:xfrm flipV="1">
              <a:off x="3926890"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D3D7B31-4C4A-F12D-8558-91BE639BE34E}"/>
                </a:ext>
              </a:extLst>
            </p:cNvPr>
            <p:cNvCxnSpPr>
              <a:cxnSpLocks/>
            </p:cNvCxnSpPr>
            <p:nvPr/>
          </p:nvCxnSpPr>
          <p:spPr>
            <a:xfrm flipH="1">
              <a:off x="3928946" y="5000128"/>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9E7589E-F823-A14B-1F3D-F143CA85308F}"/>
                </a:ext>
              </a:extLst>
            </p:cNvPr>
            <p:cNvCxnSpPr>
              <a:cxnSpLocks/>
            </p:cNvCxnSpPr>
            <p:nvPr/>
          </p:nvCxnSpPr>
          <p:spPr>
            <a:xfrm flipV="1">
              <a:off x="4542175"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8FBB5F3-9272-46C4-1367-B43392FD2B81}"/>
                </a:ext>
              </a:extLst>
            </p:cNvPr>
            <p:cNvCxnSpPr>
              <a:cxnSpLocks/>
            </p:cNvCxnSpPr>
            <p:nvPr/>
          </p:nvCxnSpPr>
          <p:spPr>
            <a:xfrm flipH="1">
              <a:off x="4542175" y="4371942"/>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71CBE2C-DE04-1998-0F4E-05C8CB0645AD}"/>
                </a:ext>
              </a:extLst>
            </p:cNvPr>
            <p:cNvCxnSpPr>
              <a:cxnSpLocks/>
            </p:cNvCxnSpPr>
            <p:nvPr/>
          </p:nvCxnSpPr>
          <p:spPr>
            <a:xfrm flipV="1">
              <a:off x="5150979"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E3BCA15-22AB-3EE5-0FC9-FDF5582580E0}"/>
                </a:ext>
              </a:extLst>
            </p:cNvPr>
            <p:cNvCxnSpPr>
              <a:cxnSpLocks/>
            </p:cNvCxnSpPr>
            <p:nvPr/>
          </p:nvCxnSpPr>
          <p:spPr>
            <a:xfrm flipH="1">
              <a:off x="5150979" y="5000128"/>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5DC6524-9FB0-BA0A-2B0A-9FABE1C2AA02}"/>
                </a:ext>
              </a:extLst>
            </p:cNvPr>
            <p:cNvCxnSpPr>
              <a:cxnSpLocks/>
            </p:cNvCxnSpPr>
            <p:nvPr/>
          </p:nvCxnSpPr>
          <p:spPr>
            <a:xfrm flipV="1">
              <a:off x="5779069" y="4376019"/>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17C838D-CA04-74AB-6375-6E7B27C3D42E}"/>
                </a:ext>
              </a:extLst>
            </p:cNvPr>
            <p:cNvCxnSpPr>
              <a:cxnSpLocks/>
            </p:cNvCxnSpPr>
            <p:nvPr/>
          </p:nvCxnSpPr>
          <p:spPr>
            <a:xfrm flipV="1">
              <a:off x="5777830" y="3758720"/>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AEC58B7-C744-5459-535A-7ACEFD6C74E4}"/>
                </a:ext>
              </a:extLst>
            </p:cNvPr>
            <p:cNvCxnSpPr>
              <a:cxnSpLocks/>
            </p:cNvCxnSpPr>
            <p:nvPr/>
          </p:nvCxnSpPr>
          <p:spPr>
            <a:xfrm flipH="1">
              <a:off x="5767320" y="3769230"/>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605D9F8-6069-6F25-A93A-510E2730DFFA}"/>
                </a:ext>
              </a:extLst>
            </p:cNvPr>
            <p:cNvCxnSpPr>
              <a:cxnSpLocks/>
            </p:cNvCxnSpPr>
            <p:nvPr/>
          </p:nvCxnSpPr>
          <p:spPr>
            <a:xfrm flipV="1">
              <a:off x="6390542" y="3743756"/>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2EF779E-B0FE-947B-6622-E4F4525F2808}"/>
                </a:ext>
              </a:extLst>
            </p:cNvPr>
            <p:cNvCxnSpPr>
              <a:cxnSpLocks/>
            </p:cNvCxnSpPr>
            <p:nvPr/>
          </p:nvCxnSpPr>
          <p:spPr>
            <a:xfrm flipH="1">
              <a:off x="6401052" y="4370534"/>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DFBC8D70-A80E-FCC7-B4BA-20FBF331706F}"/>
                </a:ext>
              </a:extLst>
            </p:cNvPr>
            <p:cNvCxnSpPr>
              <a:cxnSpLocks/>
            </p:cNvCxnSpPr>
            <p:nvPr/>
          </p:nvCxnSpPr>
          <p:spPr>
            <a:xfrm flipV="1">
              <a:off x="6991370" y="374234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1AC417D-E985-AFF8-DDA4-19CDB9430D55}"/>
                </a:ext>
              </a:extLst>
            </p:cNvPr>
            <p:cNvCxnSpPr>
              <a:cxnSpLocks/>
            </p:cNvCxnSpPr>
            <p:nvPr/>
          </p:nvCxnSpPr>
          <p:spPr>
            <a:xfrm flipV="1">
              <a:off x="6991370" y="3141044"/>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56542F4-4781-92AB-2CA8-0E21C1C76FA0}"/>
                </a:ext>
              </a:extLst>
            </p:cNvPr>
            <p:cNvCxnSpPr>
              <a:cxnSpLocks/>
            </p:cNvCxnSpPr>
            <p:nvPr/>
          </p:nvCxnSpPr>
          <p:spPr>
            <a:xfrm flipH="1">
              <a:off x="6981265" y="3166518"/>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3023FDC-17F1-44BD-A178-829151563952}"/>
                </a:ext>
              </a:extLst>
            </p:cNvPr>
            <p:cNvCxnSpPr>
              <a:cxnSpLocks/>
            </p:cNvCxnSpPr>
            <p:nvPr/>
          </p:nvCxnSpPr>
          <p:spPr>
            <a:xfrm flipV="1">
              <a:off x="7604487" y="3141044"/>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A504305-2826-0881-89B6-BE6988EFA672}"/>
                </a:ext>
              </a:extLst>
            </p:cNvPr>
            <p:cNvCxnSpPr>
              <a:cxnSpLocks/>
            </p:cNvCxnSpPr>
            <p:nvPr/>
          </p:nvCxnSpPr>
          <p:spPr>
            <a:xfrm flipH="1">
              <a:off x="7584124" y="3790627"/>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5C52722-41F1-130F-CC39-D4BAEABF551B}"/>
                </a:ext>
              </a:extLst>
            </p:cNvPr>
            <p:cNvCxnSpPr>
              <a:cxnSpLocks/>
            </p:cNvCxnSpPr>
            <p:nvPr/>
          </p:nvCxnSpPr>
          <p:spPr>
            <a:xfrm flipV="1">
              <a:off x="8212214" y="316651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4D3555C-0FC5-4AE0-7D7C-287BE033B1B3}"/>
                </a:ext>
              </a:extLst>
            </p:cNvPr>
            <p:cNvCxnSpPr>
              <a:cxnSpLocks/>
            </p:cNvCxnSpPr>
            <p:nvPr/>
          </p:nvCxnSpPr>
          <p:spPr>
            <a:xfrm flipV="1">
              <a:off x="8210975" y="253833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5D9B850-17E8-BC6F-34A8-D1289CC67E74}"/>
                </a:ext>
              </a:extLst>
            </p:cNvPr>
            <p:cNvCxnSpPr>
              <a:cxnSpLocks/>
            </p:cNvCxnSpPr>
            <p:nvPr/>
          </p:nvCxnSpPr>
          <p:spPr>
            <a:xfrm flipH="1">
              <a:off x="8200465" y="2548842"/>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C7B674E-DAF1-F46E-3EDE-45926D2F3C75}"/>
                </a:ext>
              </a:extLst>
            </p:cNvPr>
            <p:cNvCxnSpPr>
              <a:cxnSpLocks/>
            </p:cNvCxnSpPr>
            <p:nvPr/>
          </p:nvCxnSpPr>
          <p:spPr>
            <a:xfrm flipV="1">
              <a:off x="8823687" y="252336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22" name="Title 3">
            <a:extLst>
              <a:ext uri="{FF2B5EF4-FFF2-40B4-BE49-F238E27FC236}">
                <a16:creationId xmlns:a16="http://schemas.microsoft.com/office/drawing/2014/main" id="{4404E5A6-D72E-03DD-8D4B-A1E601A57ABD}"/>
              </a:ext>
            </a:extLst>
          </p:cNvPr>
          <p:cNvSpPr txBox="1">
            <a:spLocks/>
          </p:cNvSpPr>
          <p:nvPr/>
        </p:nvSpPr>
        <p:spPr>
          <a:xfrm>
            <a:off x="293077" y="356006"/>
            <a:ext cx="4887260" cy="770913"/>
          </a:xfrm>
          <a:prstGeom prst="rect">
            <a:avLst/>
          </a:prstGeom>
        </p:spPr>
        <p:txBody>
          <a:bodyPr vert="horz" lIns="81666" tIns="40833" rIns="81666" bIns="40833" rtlCol="0" anchor="ctr">
            <a:normAutofit fontScale="85000" lnSpcReduction="10000"/>
          </a:bodyPr>
          <a:lstStyle>
            <a:lvl1pPr algn="l" defTabSz="408334" rtl="0" eaLnBrk="1" latinLnBrk="0" hangingPunct="1">
              <a:spcBef>
                <a:spcPct val="0"/>
              </a:spcBef>
              <a:buNone/>
              <a:defRPr sz="4900" b="1" kern="1200">
                <a:solidFill>
                  <a:schemeClr val="tx1"/>
                </a:solidFill>
                <a:latin typeface="Cambria"/>
                <a:ea typeface="+mj-ea"/>
                <a:cs typeface="Cambria"/>
              </a:defRPr>
            </a:lvl1pPr>
          </a:lstStyle>
          <a:p>
            <a:r>
              <a:rPr lang="en-GB" dirty="0"/>
              <a:t>Nuclear landscape</a:t>
            </a:r>
            <a:endParaRPr lang="en-US" dirty="0"/>
          </a:p>
        </p:txBody>
      </p:sp>
      <p:sp>
        <p:nvSpPr>
          <p:cNvPr id="23" name="Subtitle 2">
            <a:extLst>
              <a:ext uri="{FF2B5EF4-FFF2-40B4-BE49-F238E27FC236}">
                <a16:creationId xmlns:a16="http://schemas.microsoft.com/office/drawing/2014/main" id="{23C5BEA4-9EE7-4ECF-C33B-966A722E98B1}"/>
              </a:ext>
            </a:extLst>
          </p:cNvPr>
          <p:cNvSpPr txBox="1">
            <a:spLocks/>
          </p:cNvSpPr>
          <p:nvPr/>
        </p:nvSpPr>
        <p:spPr>
          <a:xfrm>
            <a:off x="293077" y="1067542"/>
            <a:ext cx="4887260" cy="545868"/>
          </a:xfrm>
          <a:prstGeom prst="rect">
            <a:avLst/>
          </a:prstGeom>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sz="2400" dirty="0"/>
              <a:t>Light nuclei</a:t>
            </a:r>
          </a:p>
        </p:txBody>
      </p:sp>
      <p:sp>
        <p:nvSpPr>
          <p:cNvPr id="42" name="TextBox 41">
            <a:extLst>
              <a:ext uri="{FF2B5EF4-FFF2-40B4-BE49-F238E27FC236}">
                <a16:creationId xmlns:a16="http://schemas.microsoft.com/office/drawing/2014/main" id="{6C2A5D60-ACAD-B77D-205A-D38C4ED3C821}"/>
              </a:ext>
            </a:extLst>
          </p:cNvPr>
          <p:cNvSpPr txBox="1"/>
          <p:nvPr/>
        </p:nvSpPr>
        <p:spPr>
          <a:xfrm>
            <a:off x="3959352" y="5797296"/>
            <a:ext cx="567784" cy="400110"/>
          </a:xfrm>
          <a:prstGeom prst="rect">
            <a:avLst/>
          </a:prstGeom>
          <a:noFill/>
        </p:spPr>
        <p:txBody>
          <a:bodyPr wrap="none" rtlCol="0">
            <a:spAutoFit/>
          </a:bodyPr>
          <a:lstStyle/>
          <a:p>
            <a:r>
              <a:rPr lang="en-US" sz="2000" dirty="0"/>
              <a:t>4n?</a:t>
            </a:r>
          </a:p>
        </p:txBody>
      </p:sp>
      <p:sp>
        <p:nvSpPr>
          <p:cNvPr id="43" name="Rounded Rectangle 42">
            <a:extLst>
              <a:ext uri="{FF2B5EF4-FFF2-40B4-BE49-F238E27FC236}">
                <a16:creationId xmlns:a16="http://schemas.microsoft.com/office/drawing/2014/main" id="{AA8E1F67-EE6A-3FD4-0EF8-2D7A9055920D}"/>
              </a:ext>
            </a:extLst>
          </p:cNvPr>
          <p:cNvSpPr/>
          <p:nvPr/>
        </p:nvSpPr>
        <p:spPr>
          <a:xfrm>
            <a:off x="3928946" y="1725651"/>
            <a:ext cx="591015" cy="4688910"/>
          </a:xfrm>
          <a:prstGeom prst="roundRect">
            <a:avLst/>
          </a:prstGeom>
          <a:noFill/>
          <a:ln w="5715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ounded Rectangle 43">
            <a:extLst>
              <a:ext uri="{FF2B5EF4-FFF2-40B4-BE49-F238E27FC236}">
                <a16:creationId xmlns:a16="http://schemas.microsoft.com/office/drawing/2014/main" id="{FB0713C1-D9AB-97C8-14BD-07C2AE72890A}"/>
              </a:ext>
            </a:extLst>
          </p:cNvPr>
          <p:cNvSpPr/>
          <p:nvPr/>
        </p:nvSpPr>
        <p:spPr>
          <a:xfrm rot="16200000">
            <a:off x="4087715" y="3624466"/>
            <a:ext cx="591015" cy="4688910"/>
          </a:xfrm>
          <a:prstGeom prst="roundRect">
            <a:avLst/>
          </a:prstGeom>
          <a:noFill/>
          <a:ln w="5715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27A44542-4666-869A-8604-30C15C4097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209" t="-33" r="327" b="2932"/>
          <a:stretch/>
        </p:blipFill>
        <p:spPr>
          <a:xfrm>
            <a:off x="4661410" y="1571647"/>
            <a:ext cx="3512358" cy="4054920"/>
          </a:xfrm>
          <a:prstGeom prst="rect">
            <a:avLst/>
          </a:prstGeom>
          <a:ln>
            <a:solidFill>
              <a:schemeClr val="tx1"/>
            </a:solidFill>
          </a:ln>
        </p:spPr>
      </p:pic>
      <p:sp>
        <p:nvSpPr>
          <p:cNvPr id="9" name="TextBox 8">
            <a:extLst>
              <a:ext uri="{FF2B5EF4-FFF2-40B4-BE49-F238E27FC236}">
                <a16:creationId xmlns:a16="http://schemas.microsoft.com/office/drawing/2014/main" id="{441EF4B5-884D-BF06-563A-60279CAAACC7}"/>
              </a:ext>
            </a:extLst>
          </p:cNvPr>
          <p:cNvSpPr txBox="1"/>
          <p:nvPr/>
        </p:nvSpPr>
        <p:spPr>
          <a:xfrm rot="19082358">
            <a:off x="4054586" y="1127675"/>
            <a:ext cx="830677" cy="461665"/>
          </a:xfrm>
          <a:prstGeom prst="rect">
            <a:avLst/>
          </a:prstGeom>
          <a:noFill/>
        </p:spPr>
        <p:txBody>
          <a:bodyPr wrap="none" rtlCol="0">
            <a:spAutoFit/>
          </a:bodyPr>
          <a:lstStyle/>
          <a:p>
            <a:r>
              <a:rPr lang="en-US" sz="2400" b="1" dirty="0">
                <a:solidFill>
                  <a:srgbClr val="0070C0"/>
                </a:solidFill>
              </a:rPr>
              <a:t>N = 4</a:t>
            </a:r>
          </a:p>
        </p:txBody>
      </p:sp>
      <p:grpSp>
        <p:nvGrpSpPr>
          <p:cNvPr id="3" name="Group 2">
            <a:extLst>
              <a:ext uri="{FF2B5EF4-FFF2-40B4-BE49-F238E27FC236}">
                <a16:creationId xmlns:a16="http://schemas.microsoft.com/office/drawing/2014/main" id="{B96E764D-AF50-CD2D-0417-D6A6F680AE76}"/>
              </a:ext>
            </a:extLst>
          </p:cNvPr>
          <p:cNvGrpSpPr/>
          <p:nvPr/>
        </p:nvGrpSpPr>
        <p:grpSpPr>
          <a:xfrm>
            <a:off x="26698" y="1571647"/>
            <a:ext cx="3817079" cy="4075040"/>
            <a:chOff x="9764" y="1571647"/>
            <a:chExt cx="3817079" cy="4075040"/>
          </a:xfrm>
        </p:grpSpPr>
        <p:grpSp>
          <p:nvGrpSpPr>
            <p:cNvPr id="41" name="Group 40">
              <a:extLst>
                <a:ext uri="{FF2B5EF4-FFF2-40B4-BE49-F238E27FC236}">
                  <a16:creationId xmlns:a16="http://schemas.microsoft.com/office/drawing/2014/main" id="{D9C8CF93-2B5A-7C07-2418-12240E217FE3}"/>
                </a:ext>
              </a:extLst>
            </p:cNvPr>
            <p:cNvGrpSpPr>
              <a:grpSpLocks noChangeAspect="1"/>
            </p:cNvGrpSpPr>
            <p:nvPr/>
          </p:nvGrpSpPr>
          <p:grpSpPr>
            <a:xfrm>
              <a:off x="9764" y="1571647"/>
              <a:ext cx="3817079" cy="4075040"/>
              <a:chOff x="149255" y="1912890"/>
              <a:chExt cx="3565060" cy="3805990"/>
            </a:xfrm>
          </p:grpSpPr>
          <p:pic>
            <p:nvPicPr>
              <p:cNvPr id="17" name="Picture 16">
                <a:extLst>
                  <a:ext uri="{FF2B5EF4-FFF2-40B4-BE49-F238E27FC236}">
                    <a16:creationId xmlns:a16="http://schemas.microsoft.com/office/drawing/2014/main" id="{513DB0EC-FB58-AFE6-32C2-0301941ABA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9" r="51148" b="2234"/>
              <a:stretch/>
            </p:blipFill>
            <p:spPr>
              <a:xfrm>
                <a:off x="538489" y="1912890"/>
                <a:ext cx="3175826" cy="3805990"/>
              </a:xfrm>
              <a:prstGeom prst="rect">
                <a:avLst/>
              </a:prstGeom>
              <a:ln>
                <a:solidFill>
                  <a:schemeClr val="tx1"/>
                </a:solidFill>
              </a:ln>
            </p:spPr>
          </p:pic>
          <p:sp>
            <p:nvSpPr>
              <p:cNvPr id="38" name="TextBox 37">
                <a:extLst>
                  <a:ext uri="{FF2B5EF4-FFF2-40B4-BE49-F238E27FC236}">
                    <a16:creationId xmlns:a16="http://schemas.microsoft.com/office/drawing/2014/main" id="{4034202E-A67B-4B25-8DF7-DEBC874DF998}"/>
                  </a:ext>
                </a:extLst>
              </p:cNvPr>
              <p:cNvSpPr txBox="1"/>
              <p:nvPr/>
            </p:nvSpPr>
            <p:spPr>
              <a:xfrm>
                <a:off x="149255" y="5182618"/>
                <a:ext cx="1278503" cy="488627"/>
              </a:xfrm>
              <a:prstGeom prst="rect">
                <a:avLst/>
              </a:prstGeom>
              <a:solidFill>
                <a:schemeClr val="bg1"/>
              </a:solidFill>
            </p:spPr>
            <p:txBody>
              <a:bodyPr wrap="square">
                <a:spAutoFit/>
              </a:bodyPr>
              <a:lstStyle/>
              <a:p>
                <a:r>
                  <a:rPr lang="en-GB" sz="1400" dirty="0"/>
                  <a:t>Figures by </a:t>
                </a:r>
              </a:p>
              <a:p>
                <a:r>
                  <a:rPr lang="en-GB" sz="1400" dirty="0"/>
                  <a:t>F.M. Marques</a:t>
                </a:r>
                <a:endParaRPr lang="en-US" sz="1400" dirty="0"/>
              </a:p>
            </p:txBody>
          </p:sp>
        </p:grpSp>
        <p:pic>
          <p:nvPicPr>
            <p:cNvPr id="2" name="Picture 1">
              <a:extLst>
                <a:ext uri="{FF2B5EF4-FFF2-40B4-BE49-F238E27FC236}">
                  <a16:creationId xmlns:a16="http://schemas.microsoft.com/office/drawing/2014/main" id="{A714F296-5BF3-9984-D3E1-9C892F2EDC29}"/>
                </a:ext>
              </a:extLst>
            </p:cNvPr>
            <p:cNvPicPr>
              <a:picLocks noChangeAspect="1"/>
            </p:cNvPicPr>
            <p:nvPr/>
          </p:nvPicPr>
          <p:blipFill>
            <a:blip r:embed="rId5"/>
            <a:stretch>
              <a:fillRect/>
            </a:stretch>
          </p:blipFill>
          <p:spPr>
            <a:xfrm>
              <a:off x="1082157" y="4948453"/>
              <a:ext cx="234577" cy="242808"/>
            </a:xfrm>
            <a:prstGeom prst="rect">
              <a:avLst/>
            </a:prstGeom>
          </p:spPr>
        </p:pic>
      </p:grpSp>
    </p:spTree>
    <p:extLst>
      <p:ext uri="{BB962C8B-B14F-4D97-AF65-F5344CB8AC3E}">
        <p14:creationId xmlns:p14="http://schemas.microsoft.com/office/powerpoint/2010/main" val="3911585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192859-C9FA-9CB4-08B1-92EDC0AB8BA1}"/>
              </a:ext>
            </a:extLst>
          </p:cNvPr>
          <p:cNvSpPr txBox="1"/>
          <p:nvPr/>
        </p:nvSpPr>
        <p:spPr>
          <a:xfrm>
            <a:off x="1614488" y="2178844"/>
            <a:ext cx="6508961" cy="3785652"/>
          </a:xfrm>
          <a:prstGeom prst="rect">
            <a:avLst/>
          </a:prstGeom>
          <a:noFill/>
        </p:spPr>
        <p:txBody>
          <a:bodyPr wrap="none" rtlCol="0">
            <a:spAutoFit/>
          </a:bodyPr>
          <a:lstStyle/>
          <a:p>
            <a:r>
              <a:rPr lang="en-US" dirty="0"/>
              <a:t>NN interaction</a:t>
            </a:r>
          </a:p>
          <a:p>
            <a:r>
              <a:rPr lang="en-US" dirty="0"/>
              <a:t>Delicate balance </a:t>
            </a:r>
          </a:p>
          <a:p>
            <a:r>
              <a:rPr lang="en-US" dirty="0"/>
              <a:t>Nature of the </a:t>
            </a:r>
            <a:r>
              <a:rPr lang="en-US" dirty="0" err="1"/>
              <a:t>interactrion</a:t>
            </a:r>
            <a:r>
              <a:rPr lang="en-US" dirty="0"/>
              <a:t> is such that deuteron is bound in T=0 channel and</a:t>
            </a:r>
          </a:p>
          <a:p>
            <a:r>
              <a:rPr lang="en-US" dirty="0"/>
              <a:t>Then resonance for the </a:t>
            </a:r>
            <a:r>
              <a:rPr lang="en-US" dirty="0" err="1"/>
              <a:t>nn</a:t>
            </a:r>
            <a:endParaRPr lang="en-US" dirty="0"/>
          </a:p>
          <a:p>
            <a:endParaRPr lang="en-US" dirty="0"/>
          </a:p>
          <a:p>
            <a:r>
              <a:rPr lang="en-US" dirty="0"/>
              <a:t>Could 3-body give rise to enhanced stability… </a:t>
            </a:r>
          </a:p>
          <a:p>
            <a:endParaRPr lang="en-US" dirty="0"/>
          </a:p>
          <a:p>
            <a:r>
              <a:rPr lang="en-US" dirty="0"/>
              <a:t>T=3/2</a:t>
            </a:r>
          </a:p>
          <a:p>
            <a:endParaRPr lang="en-US" dirty="0"/>
          </a:p>
          <a:p>
            <a:r>
              <a:rPr lang="en-US" dirty="0"/>
              <a:t>Paper by Ben Bayman</a:t>
            </a:r>
          </a:p>
          <a:p>
            <a:endParaRPr lang="en-US" dirty="0"/>
          </a:p>
          <a:p>
            <a:endParaRPr lang="en-US" dirty="0"/>
          </a:p>
          <a:p>
            <a:r>
              <a:rPr lang="en-US" dirty="0"/>
              <a:t>Then proceed with experimental history, some theory prediction </a:t>
            </a:r>
          </a:p>
          <a:p>
            <a:endParaRPr lang="en-US" dirty="0"/>
          </a:p>
          <a:p>
            <a:r>
              <a:rPr lang="en-US" dirty="0" err="1"/>
              <a:t>Cabonelli</a:t>
            </a:r>
            <a:r>
              <a:rPr lang="en-US" dirty="0"/>
              <a:t> </a:t>
            </a:r>
          </a:p>
        </p:txBody>
      </p:sp>
    </p:spTree>
    <p:extLst>
      <p:ext uri="{BB962C8B-B14F-4D97-AF65-F5344CB8AC3E}">
        <p14:creationId xmlns:p14="http://schemas.microsoft.com/office/powerpoint/2010/main" val="336548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88BA-12A6-A698-3D44-3902B1E00F87}"/>
              </a:ext>
            </a:extLst>
          </p:cNvPr>
          <p:cNvSpPr>
            <a:spLocks noGrp="1"/>
          </p:cNvSpPr>
          <p:nvPr>
            <p:ph type="ctrTitle"/>
          </p:nvPr>
        </p:nvSpPr>
        <p:spPr/>
        <p:txBody>
          <a:bodyPr>
            <a:normAutofit/>
          </a:bodyPr>
          <a:lstStyle/>
          <a:p>
            <a:r>
              <a:rPr lang="en-US" dirty="0">
                <a:latin typeface="Helvetica" pitchFamily="2" charset="0"/>
              </a:rPr>
              <a:t>Nuclear Forces</a:t>
            </a:r>
            <a:endParaRPr lang="en-US" dirty="0"/>
          </a:p>
        </p:txBody>
      </p:sp>
      <p:sp>
        <p:nvSpPr>
          <p:cNvPr id="3" name="Subtitle 2">
            <a:extLst>
              <a:ext uri="{FF2B5EF4-FFF2-40B4-BE49-F238E27FC236}">
                <a16:creationId xmlns:a16="http://schemas.microsoft.com/office/drawing/2014/main" id="{50623365-1462-A6EC-3D14-1CAD45AC93AB}"/>
              </a:ext>
            </a:extLst>
          </p:cNvPr>
          <p:cNvSpPr>
            <a:spLocks noGrp="1"/>
          </p:cNvSpPr>
          <p:nvPr>
            <p:ph type="subTitle" idx="1"/>
          </p:nvPr>
        </p:nvSpPr>
        <p:spPr/>
        <p:txBody>
          <a:bodyPr/>
          <a:lstStyle/>
          <a:p>
            <a:r>
              <a:rPr lang="en-US" sz="2800" dirty="0"/>
              <a:t>Two-nucleon Systems </a:t>
            </a:r>
          </a:p>
        </p:txBody>
      </p:sp>
      <p:pic>
        <p:nvPicPr>
          <p:cNvPr id="6" name="Picture 2" descr="Figure 4">
            <a:extLst>
              <a:ext uri="{FF2B5EF4-FFF2-40B4-BE49-F238E27FC236}">
                <a16:creationId xmlns:a16="http://schemas.microsoft.com/office/drawing/2014/main" id="{73682D23-2AD9-0920-74BD-5C5046F4C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977" y="3155026"/>
            <a:ext cx="5186690" cy="24957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73E4D3-B1E6-A344-2D76-194A170A7DD7}"/>
              </a:ext>
            </a:extLst>
          </p:cNvPr>
          <p:cNvSpPr txBox="1"/>
          <p:nvPr/>
        </p:nvSpPr>
        <p:spPr>
          <a:xfrm>
            <a:off x="2478025" y="6085691"/>
            <a:ext cx="5737610" cy="338554"/>
          </a:xfrm>
          <a:prstGeom prst="rect">
            <a:avLst/>
          </a:prstGeom>
          <a:noFill/>
        </p:spPr>
        <p:txBody>
          <a:bodyPr wrap="square" rtlCol="0">
            <a:spAutoFit/>
          </a:bodyPr>
          <a:lstStyle/>
          <a:p>
            <a:r>
              <a:rPr lang="en-US" dirty="0">
                <a:solidFill>
                  <a:srgbClr val="FF0000"/>
                </a:solidFill>
              </a:rPr>
              <a:t>proton-proton  </a:t>
            </a:r>
            <a:r>
              <a:rPr lang="en-US" dirty="0"/>
              <a:t>        </a:t>
            </a:r>
            <a:r>
              <a:rPr lang="en-US" dirty="0">
                <a:solidFill>
                  <a:srgbClr val="FF0000"/>
                </a:solidFill>
              </a:rPr>
              <a:t>proton</a:t>
            </a:r>
            <a:r>
              <a:rPr lang="en-US" dirty="0"/>
              <a:t>-</a:t>
            </a:r>
            <a:r>
              <a:rPr lang="en-US" dirty="0">
                <a:solidFill>
                  <a:schemeClr val="accent1"/>
                </a:solidFill>
              </a:rPr>
              <a:t>neutron </a:t>
            </a:r>
            <a:r>
              <a:rPr lang="en-US" dirty="0"/>
              <a:t>        </a:t>
            </a:r>
            <a:r>
              <a:rPr lang="en-US" dirty="0">
                <a:solidFill>
                  <a:schemeClr val="accent1"/>
                </a:solidFill>
              </a:rPr>
              <a:t>neutron-neutron</a:t>
            </a:r>
            <a:r>
              <a:rPr lang="en-US" dirty="0"/>
              <a:t> </a:t>
            </a:r>
          </a:p>
        </p:txBody>
      </p:sp>
      <p:sp>
        <p:nvSpPr>
          <p:cNvPr id="8" name="TextBox 7">
            <a:extLst>
              <a:ext uri="{FF2B5EF4-FFF2-40B4-BE49-F238E27FC236}">
                <a16:creationId xmlns:a16="http://schemas.microsoft.com/office/drawing/2014/main" id="{A86BB963-98D5-65B2-7973-20968FBC9B87}"/>
              </a:ext>
            </a:extLst>
          </p:cNvPr>
          <p:cNvSpPr txBox="1"/>
          <p:nvPr/>
        </p:nvSpPr>
        <p:spPr>
          <a:xfrm>
            <a:off x="6091882" y="5077203"/>
            <a:ext cx="1544203" cy="646331"/>
          </a:xfrm>
          <a:prstGeom prst="rect">
            <a:avLst/>
          </a:prstGeom>
          <a:noFill/>
        </p:spPr>
        <p:txBody>
          <a:bodyPr wrap="square" rtlCol="0">
            <a:spAutoFit/>
          </a:bodyPr>
          <a:lstStyle/>
          <a:p>
            <a:r>
              <a:rPr lang="en-US" b="1" dirty="0">
                <a:solidFill>
                  <a:srgbClr val="00B050"/>
                </a:solidFill>
              </a:rPr>
              <a:t>Deuteron ground state</a:t>
            </a:r>
          </a:p>
        </p:txBody>
      </p:sp>
      <p:sp>
        <p:nvSpPr>
          <p:cNvPr id="9" name="TextBox 8">
            <a:extLst>
              <a:ext uri="{FF2B5EF4-FFF2-40B4-BE49-F238E27FC236}">
                <a16:creationId xmlns:a16="http://schemas.microsoft.com/office/drawing/2014/main" id="{98F0F9E8-5D0C-D7BD-74AB-C7C629C4EB2E}"/>
              </a:ext>
            </a:extLst>
          </p:cNvPr>
          <p:cNvSpPr txBox="1"/>
          <p:nvPr/>
        </p:nvSpPr>
        <p:spPr>
          <a:xfrm>
            <a:off x="7545400" y="3625990"/>
            <a:ext cx="1705319" cy="369332"/>
          </a:xfrm>
          <a:prstGeom prst="rect">
            <a:avLst/>
          </a:prstGeom>
          <a:noFill/>
        </p:spPr>
        <p:txBody>
          <a:bodyPr wrap="square" rtlCol="0">
            <a:spAutoFit/>
          </a:bodyPr>
          <a:lstStyle/>
          <a:p>
            <a:r>
              <a:rPr lang="en-US" dirty="0"/>
              <a:t>Spin/parity =0</a:t>
            </a:r>
            <a:r>
              <a:rPr lang="en-US" baseline="30000" dirty="0"/>
              <a:t>+</a:t>
            </a:r>
            <a:r>
              <a:rPr lang="en-US" dirty="0"/>
              <a:t> </a:t>
            </a:r>
          </a:p>
        </p:txBody>
      </p:sp>
      <p:sp>
        <p:nvSpPr>
          <p:cNvPr id="10" name="TextBox 9">
            <a:extLst>
              <a:ext uri="{FF2B5EF4-FFF2-40B4-BE49-F238E27FC236}">
                <a16:creationId xmlns:a16="http://schemas.microsoft.com/office/drawing/2014/main" id="{FE1AF725-DAB9-2ED4-5887-EC8AAD712F61}"/>
              </a:ext>
            </a:extLst>
          </p:cNvPr>
          <p:cNvSpPr txBox="1"/>
          <p:nvPr/>
        </p:nvSpPr>
        <p:spPr>
          <a:xfrm>
            <a:off x="7545400" y="5146212"/>
            <a:ext cx="1705319" cy="369332"/>
          </a:xfrm>
          <a:prstGeom prst="rect">
            <a:avLst/>
          </a:prstGeom>
          <a:noFill/>
        </p:spPr>
        <p:txBody>
          <a:bodyPr wrap="square" rtlCol="0">
            <a:spAutoFit/>
          </a:bodyPr>
          <a:lstStyle/>
          <a:p>
            <a:r>
              <a:rPr lang="en-US" dirty="0"/>
              <a:t>Spin/parity =1</a:t>
            </a:r>
            <a:r>
              <a:rPr lang="en-US" baseline="30000" dirty="0"/>
              <a:t>+</a:t>
            </a:r>
            <a:r>
              <a:rPr lang="en-US" dirty="0"/>
              <a:t> </a:t>
            </a:r>
          </a:p>
        </p:txBody>
      </p:sp>
      <p:sp>
        <p:nvSpPr>
          <p:cNvPr id="11" name="TextBox 10">
            <a:extLst>
              <a:ext uri="{FF2B5EF4-FFF2-40B4-BE49-F238E27FC236}">
                <a16:creationId xmlns:a16="http://schemas.microsoft.com/office/drawing/2014/main" id="{228C47FD-E7BD-5DA0-2F0B-06D0478BA627}"/>
              </a:ext>
            </a:extLst>
          </p:cNvPr>
          <p:cNvSpPr txBox="1"/>
          <p:nvPr/>
        </p:nvSpPr>
        <p:spPr>
          <a:xfrm>
            <a:off x="2443099" y="2549752"/>
            <a:ext cx="1544203" cy="369332"/>
          </a:xfrm>
          <a:prstGeom prst="rect">
            <a:avLst/>
          </a:prstGeom>
          <a:noFill/>
        </p:spPr>
        <p:txBody>
          <a:bodyPr wrap="square" rtlCol="0">
            <a:spAutoFit/>
          </a:bodyPr>
          <a:lstStyle/>
          <a:p>
            <a:r>
              <a:rPr lang="en-US" b="1" dirty="0">
                <a:solidFill>
                  <a:srgbClr val="FF0000"/>
                </a:solidFill>
              </a:rPr>
              <a:t>Di-proton</a:t>
            </a:r>
            <a:r>
              <a:rPr lang="en-US" b="1" dirty="0">
                <a:solidFill>
                  <a:srgbClr val="00B050"/>
                </a:solidFill>
              </a:rPr>
              <a:t>  </a:t>
            </a:r>
          </a:p>
        </p:txBody>
      </p:sp>
      <p:sp>
        <p:nvSpPr>
          <p:cNvPr id="12" name="TextBox 11">
            <a:extLst>
              <a:ext uri="{FF2B5EF4-FFF2-40B4-BE49-F238E27FC236}">
                <a16:creationId xmlns:a16="http://schemas.microsoft.com/office/drawing/2014/main" id="{11BDF8C6-BD85-B721-A40A-6AFCFB734F45}"/>
              </a:ext>
            </a:extLst>
          </p:cNvPr>
          <p:cNvSpPr txBox="1"/>
          <p:nvPr/>
        </p:nvSpPr>
        <p:spPr>
          <a:xfrm>
            <a:off x="6001197" y="2549752"/>
            <a:ext cx="1544203" cy="369332"/>
          </a:xfrm>
          <a:prstGeom prst="rect">
            <a:avLst/>
          </a:prstGeom>
          <a:noFill/>
        </p:spPr>
        <p:txBody>
          <a:bodyPr wrap="square" rtlCol="0">
            <a:spAutoFit/>
          </a:bodyPr>
          <a:lstStyle/>
          <a:p>
            <a:r>
              <a:rPr lang="en-US" b="1" dirty="0">
                <a:solidFill>
                  <a:schemeClr val="accent1"/>
                </a:solidFill>
              </a:rPr>
              <a:t>Di-neutron</a:t>
            </a:r>
            <a:r>
              <a:rPr lang="en-US" b="1" dirty="0">
                <a:solidFill>
                  <a:srgbClr val="00B050"/>
                </a:solidFill>
              </a:rPr>
              <a:t> </a:t>
            </a:r>
          </a:p>
        </p:txBody>
      </p:sp>
      <p:sp>
        <p:nvSpPr>
          <p:cNvPr id="13" name="TextBox 12">
            <a:extLst>
              <a:ext uri="{FF2B5EF4-FFF2-40B4-BE49-F238E27FC236}">
                <a16:creationId xmlns:a16="http://schemas.microsoft.com/office/drawing/2014/main" id="{105811A4-E7A2-4E5A-8D66-6B3B112F9F56}"/>
              </a:ext>
            </a:extLst>
          </p:cNvPr>
          <p:cNvSpPr txBox="1"/>
          <p:nvPr/>
        </p:nvSpPr>
        <p:spPr>
          <a:xfrm>
            <a:off x="4173669" y="2216574"/>
            <a:ext cx="1641160" cy="923330"/>
          </a:xfrm>
          <a:prstGeom prst="rect">
            <a:avLst/>
          </a:prstGeom>
          <a:noFill/>
        </p:spPr>
        <p:txBody>
          <a:bodyPr wrap="square" rtlCol="0">
            <a:spAutoFit/>
          </a:bodyPr>
          <a:lstStyle/>
          <a:p>
            <a:r>
              <a:rPr lang="en-US" b="1" dirty="0">
                <a:solidFill>
                  <a:srgbClr val="00B050"/>
                </a:solidFill>
              </a:rPr>
              <a:t>Deuteron excited </a:t>
            </a:r>
          </a:p>
          <a:p>
            <a:r>
              <a:rPr lang="en-US" b="1" dirty="0">
                <a:solidFill>
                  <a:srgbClr val="00B050"/>
                </a:solidFill>
              </a:rPr>
              <a:t>resonant state</a:t>
            </a:r>
          </a:p>
        </p:txBody>
      </p:sp>
    </p:spTree>
    <p:extLst>
      <p:ext uri="{BB962C8B-B14F-4D97-AF65-F5344CB8AC3E}">
        <p14:creationId xmlns:p14="http://schemas.microsoft.com/office/powerpoint/2010/main" val="741433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FF99763-B991-D448-B828-B292E24F405D}"/>
              </a:ext>
            </a:extLst>
          </p:cNvPr>
          <p:cNvSpPr>
            <a:spLocks noGrp="1"/>
          </p:cNvSpPr>
          <p:nvPr>
            <p:ph type="ctrTitle"/>
          </p:nvPr>
        </p:nvSpPr>
        <p:spPr>
          <a:xfrm>
            <a:off x="293076" y="296629"/>
            <a:ext cx="6736373" cy="770913"/>
          </a:xfrm>
        </p:spPr>
        <p:txBody>
          <a:bodyPr>
            <a:normAutofit/>
          </a:bodyPr>
          <a:lstStyle/>
          <a:p>
            <a:r>
              <a:rPr lang="en-US" sz="3200" dirty="0"/>
              <a:t>A 60-year quest</a:t>
            </a:r>
          </a:p>
        </p:txBody>
      </p:sp>
      <p:sp>
        <p:nvSpPr>
          <p:cNvPr id="12" name="Subtitle 2">
            <a:extLst>
              <a:ext uri="{FF2B5EF4-FFF2-40B4-BE49-F238E27FC236}">
                <a16:creationId xmlns:a16="http://schemas.microsoft.com/office/drawing/2014/main" id="{40987C05-10DD-1948-AC75-C63C081E6D8C}"/>
              </a:ext>
            </a:extLst>
          </p:cNvPr>
          <p:cNvSpPr txBox="1">
            <a:spLocks/>
          </p:cNvSpPr>
          <p:nvPr/>
        </p:nvSpPr>
        <p:spPr>
          <a:xfrm>
            <a:off x="293077" y="1067542"/>
            <a:ext cx="4887260" cy="545868"/>
          </a:xfrm>
          <a:prstGeom prst="rect">
            <a:avLst/>
          </a:prstGeom>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dirty="0"/>
              <a:t>Experimental work – GANIL – 2002</a:t>
            </a:r>
          </a:p>
          <a:p>
            <a:endParaRPr lang="en-US" dirty="0"/>
          </a:p>
        </p:txBody>
      </p:sp>
      <p:sp>
        <p:nvSpPr>
          <p:cNvPr id="14" name="TextBox 13">
            <a:extLst>
              <a:ext uri="{FF2B5EF4-FFF2-40B4-BE49-F238E27FC236}">
                <a16:creationId xmlns:a16="http://schemas.microsoft.com/office/drawing/2014/main" id="{971A9572-E268-5E42-9779-AEF1F42D3B55}"/>
              </a:ext>
            </a:extLst>
          </p:cNvPr>
          <p:cNvSpPr txBox="1"/>
          <p:nvPr/>
        </p:nvSpPr>
        <p:spPr>
          <a:xfrm>
            <a:off x="289151" y="6519446"/>
            <a:ext cx="8521217" cy="584775"/>
          </a:xfrm>
          <a:prstGeom prst="rect">
            <a:avLst/>
          </a:prstGeom>
          <a:noFill/>
        </p:spPr>
        <p:txBody>
          <a:bodyPr wrap="square" rtlCol="0">
            <a:spAutoFit/>
          </a:bodyPr>
          <a:lstStyle/>
          <a:p>
            <a:pPr algn="ctr"/>
            <a:r>
              <a:rPr lang="en-GB" dirty="0"/>
              <a:t>F.M. Marques et al., PRC 65, 044006 (2002) and </a:t>
            </a:r>
            <a:r>
              <a:rPr lang="en-GB" dirty="0" err="1"/>
              <a:t>arXiv:nucl-ex</a:t>
            </a:r>
            <a:r>
              <a:rPr lang="en-GB" dirty="0"/>
              <a:t>/0504009. </a:t>
            </a:r>
          </a:p>
          <a:p>
            <a:pPr algn="ctr"/>
            <a:endParaRPr lang="en-GB" dirty="0"/>
          </a:p>
        </p:txBody>
      </p:sp>
      <p:pic>
        <p:nvPicPr>
          <p:cNvPr id="10" name="Picture 9">
            <a:extLst>
              <a:ext uri="{FF2B5EF4-FFF2-40B4-BE49-F238E27FC236}">
                <a16:creationId xmlns:a16="http://schemas.microsoft.com/office/drawing/2014/main" id="{4416F666-5F7D-FF45-8954-16206F43E4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2385" y="2487471"/>
            <a:ext cx="3416849" cy="3344917"/>
          </a:xfrm>
          <a:prstGeom prst="rect">
            <a:avLst/>
          </a:prstGeom>
        </p:spPr>
      </p:pic>
      <p:sp>
        <p:nvSpPr>
          <p:cNvPr id="16" name="TextBox 15">
            <a:extLst>
              <a:ext uri="{FF2B5EF4-FFF2-40B4-BE49-F238E27FC236}">
                <a16:creationId xmlns:a16="http://schemas.microsoft.com/office/drawing/2014/main" id="{8DEB0497-F335-2E4F-A61B-54B610B0B2F3}"/>
              </a:ext>
            </a:extLst>
          </p:cNvPr>
          <p:cNvSpPr txBox="1"/>
          <p:nvPr/>
        </p:nvSpPr>
        <p:spPr>
          <a:xfrm>
            <a:off x="3546405" y="1584500"/>
            <a:ext cx="1894275" cy="400110"/>
          </a:xfrm>
          <a:prstGeom prst="rect">
            <a:avLst/>
          </a:prstGeom>
          <a:solidFill>
            <a:schemeClr val="bg2">
              <a:lumMod val="20000"/>
              <a:lumOff val="80000"/>
            </a:schemeClr>
          </a:solidFill>
          <a:effectLst/>
        </p:spPr>
        <p:txBody>
          <a:bodyPr wrap="square">
            <a:spAutoFit/>
          </a:bodyPr>
          <a:lstStyle/>
          <a:p>
            <a:r>
              <a:rPr lang="en-GB" sz="2000" dirty="0"/>
              <a:t>C (</a:t>
            </a:r>
            <a:r>
              <a:rPr lang="en-GB" sz="2000" baseline="30000" dirty="0"/>
              <a:t>14</a:t>
            </a:r>
            <a:r>
              <a:rPr lang="en-GB" sz="2000" dirty="0"/>
              <a:t>Be, </a:t>
            </a:r>
            <a:r>
              <a:rPr lang="en-GB" sz="2000" baseline="30000" dirty="0"/>
              <a:t>10</a:t>
            </a:r>
            <a:r>
              <a:rPr lang="en-GB" sz="2000" dirty="0"/>
              <a:t>Be) 4n</a:t>
            </a:r>
            <a:r>
              <a:rPr lang="en-GB" sz="2000" dirty="0">
                <a:effectLst/>
              </a:rPr>
              <a:t> </a:t>
            </a:r>
          </a:p>
        </p:txBody>
      </p:sp>
      <p:pic>
        <p:nvPicPr>
          <p:cNvPr id="17" name="Picture 16">
            <a:extLst>
              <a:ext uri="{FF2B5EF4-FFF2-40B4-BE49-F238E27FC236}">
                <a16:creationId xmlns:a16="http://schemas.microsoft.com/office/drawing/2014/main" id="{08A6B923-86ED-CD40-8093-D300B7D6EC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316" y="2827898"/>
            <a:ext cx="4139002" cy="2683215"/>
          </a:xfrm>
          <a:prstGeom prst="rect">
            <a:avLst/>
          </a:prstGeom>
        </p:spPr>
      </p:pic>
      <p:sp>
        <p:nvSpPr>
          <p:cNvPr id="35" name="TextBox 34">
            <a:extLst>
              <a:ext uri="{FF2B5EF4-FFF2-40B4-BE49-F238E27FC236}">
                <a16:creationId xmlns:a16="http://schemas.microsoft.com/office/drawing/2014/main" id="{79AC9237-0D83-844D-B05B-FF32EA4027C0}"/>
              </a:ext>
            </a:extLst>
          </p:cNvPr>
          <p:cNvSpPr txBox="1"/>
          <p:nvPr/>
        </p:nvSpPr>
        <p:spPr>
          <a:xfrm>
            <a:off x="2546447" y="2116544"/>
            <a:ext cx="3721147" cy="369332"/>
          </a:xfrm>
          <a:prstGeom prst="rect">
            <a:avLst/>
          </a:prstGeom>
          <a:noFill/>
        </p:spPr>
        <p:txBody>
          <a:bodyPr wrap="square">
            <a:spAutoFit/>
          </a:bodyPr>
          <a:lstStyle/>
          <a:p>
            <a:pPr algn="ctr"/>
            <a:r>
              <a:rPr lang="en-GB" sz="1800" baseline="30000" dirty="0">
                <a:effectLst/>
              </a:rPr>
              <a:t>14</a:t>
            </a:r>
            <a:r>
              <a:rPr lang="en-GB" sz="1800" dirty="0">
                <a:effectLst/>
              </a:rPr>
              <a:t>Be breakup</a:t>
            </a:r>
            <a:r>
              <a:rPr lang="en-GB" sz="1800" dirty="0">
                <a:effectLst/>
                <a:latin typeface="CMR10"/>
              </a:rPr>
              <a:t> on a carbon target</a:t>
            </a:r>
            <a:endParaRPr lang="en-GB" sz="1800" dirty="0"/>
          </a:p>
        </p:txBody>
      </p:sp>
      <p:sp>
        <p:nvSpPr>
          <p:cNvPr id="37" name="TextBox 36">
            <a:extLst>
              <a:ext uri="{FF2B5EF4-FFF2-40B4-BE49-F238E27FC236}">
                <a16:creationId xmlns:a16="http://schemas.microsoft.com/office/drawing/2014/main" id="{21AD12AF-9D2F-A44A-BCCA-A12951D437D3}"/>
              </a:ext>
            </a:extLst>
          </p:cNvPr>
          <p:cNvSpPr txBox="1"/>
          <p:nvPr/>
        </p:nvSpPr>
        <p:spPr>
          <a:xfrm>
            <a:off x="614315" y="5996708"/>
            <a:ext cx="8023057" cy="369332"/>
          </a:xfrm>
          <a:prstGeom prst="rect">
            <a:avLst/>
          </a:prstGeom>
          <a:noFill/>
        </p:spPr>
        <p:txBody>
          <a:bodyPr wrap="square">
            <a:spAutoFit/>
          </a:bodyPr>
          <a:lstStyle/>
          <a:p>
            <a:pPr marL="285750" indent="-285750" algn="ctr">
              <a:buFont typeface="Wingdings" pitchFamily="2" charset="2"/>
              <a:buChar char="Ø"/>
            </a:pPr>
            <a:r>
              <a:rPr lang="en-GB" sz="1800" dirty="0"/>
              <a:t>The 6 events are consistent with bound </a:t>
            </a:r>
            <a:r>
              <a:rPr lang="en-GB" sz="1800" baseline="30000" dirty="0"/>
              <a:t>4</a:t>
            </a:r>
            <a:r>
              <a:rPr lang="en-GB" sz="1800" dirty="0"/>
              <a:t>n or a low-energy resonance (E&lt;2 MeV)</a:t>
            </a:r>
          </a:p>
        </p:txBody>
      </p:sp>
    </p:spTree>
    <p:extLst>
      <p:ext uri="{BB962C8B-B14F-4D97-AF65-F5344CB8AC3E}">
        <p14:creationId xmlns:p14="http://schemas.microsoft.com/office/powerpoint/2010/main" val="2410158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FF99763-B991-D448-B828-B292E24F405D}"/>
              </a:ext>
            </a:extLst>
          </p:cNvPr>
          <p:cNvSpPr>
            <a:spLocks noGrp="1"/>
          </p:cNvSpPr>
          <p:nvPr>
            <p:ph type="ctrTitle"/>
          </p:nvPr>
        </p:nvSpPr>
        <p:spPr>
          <a:xfrm>
            <a:off x="293076" y="296629"/>
            <a:ext cx="6736373" cy="770913"/>
          </a:xfrm>
        </p:spPr>
        <p:txBody>
          <a:bodyPr>
            <a:normAutofit/>
          </a:bodyPr>
          <a:lstStyle/>
          <a:p>
            <a:r>
              <a:rPr lang="en-US" sz="3200" dirty="0"/>
              <a:t>A 60-year quest</a:t>
            </a:r>
          </a:p>
        </p:txBody>
      </p:sp>
      <p:sp>
        <p:nvSpPr>
          <p:cNvPr id="12" name="Subtitle 2">
            <a:extLst>
              <a:ext uri="{FF2B5EF4-FFF2-40B4-BE49-F238E27FC236}">
                <a16:creationId xmlns:a16="http://schemas.microsoft.com/office/drawing/2014/main" id="{40987C05-10DD-1948-AC75-C63C081E6D8C}"/>
              </a:ext>
            </a:extLst>
          </p:cNvPr>
          <p:cNvSpPr txBox="1">
            <a:spLocks/>
          </p:cNvSpPr>
          <p:nvPr/>
        </p:nvSpPr>
        <p:spPr>
          <a:xfrm>
            <a:off x="293077" y="1067542"/>
            <a:ext cx="5557758" cy="545868"/>
          </a:xfrm>
          <a:prstGeom prst="rect">
            <a:avLst/>
          </a:prstGeom>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sz="2000" dirty="0"/>
              <a:t>Experimental work – RIKEN – SHARAQ/RIBF – 2016</a:t>
            </a:r>
          </a:p>
        </p:txBody>
      </p:sp>
      <p:pic>
        <p:nvPicPr>
          <p:cNvPr id="18" name="Picture 17">
            <a:extLst>
              <a:ext uri="{FF2B5EF4-FFF2-40B4-BE49-F238E27FC236}">
                <a16:creationId xmlns:a16="http://schemas.microsoft.com/office/drawing/2014/main" id="{0E486DE1-47D2-9548-8BF1-4348F3A6743A}"/>
              </a:ext>
            </a:extLst>
          </p:cNvPr>
          <p:cNvPicPr>
            <a:picLocks noChangeAspect="1"/>
          </p:cNvPicPr>
          <p:nvPr/>
        </p:nvPicPr>
        <p:blipFill>
          <a:blip r:embed="rId3"/>
          <a:stretch>
            <a:fillRect/>
          </a:stretch>
        </p:blipFill>
        <p:spPr>
          <a:xfrm>
            <a:off x="252384" y="3130183"/>
            <a:ext cx="4590540" cy="2182822"/>
          </a:xfrm>
          <a:prstGeom prst="rect">
            <a:avLst/>
          </a:prstGeom>
        </p:spPr>
      </p:pic>
      <p:sp>
        <p:nvSpPr>
          <p:cNvPr id="22" name="TextBox 21">
            <a:extLst>
              <a:ext uri="{FF2B5EF4-FFF2-40B4-BE49-F238E27FC236}">
                <a16:creationId xmlns:a16="http://schemas.microsoft.com/office/drawing/2014/main" id="{B9355543-5309-5548-B111-27859DC41B41}"/>
              </a:ext>
            </a:extLst>
          </p:cNvPr>
          <p:cNvSpPr txBox="1"/>
          <p:nvPr/>
        </p:nvSpPr>
        <p:spPr>
          <a:xfrm>
            <a:off x="3110712" y="1784227"/>
            <a:ext cx="2950408" cy="400110"/>
          </a:xfrm>
          <a:prstGeom prst="rect">
            <a:avLst/>
          </a:prstGeom>
          <a:solidFill>
            <a:schemeClr val="bg2">
              <a:lumMod val="20000"/>
              <a:lumOff val="80000"/>
            </a:schemeClr>
          </a:solidFill>
          <a:effectLst/>
        </p:spPr>
        <p:txBody>
          <a:bodyPr wrap="square">
            <a:spAutoFit/>
          </a:bodyPr>
          <a:lstStyle/>
          <a:p>
            <a:pPr algn="ctr"/>
            <a:r>
              <a:rPr lang="en-GB" sz="2000" baseline="30000" dirty="0"/>
              <a:t>4</a:t>
            </a:r>
            <a:r>
              <a:rPr lang="en-GB" sz="2000" dirty="0"/>
              <a:t>H</a:t>
            </a:r>
            <a:r>
              <a:rPr lang="en-GB" sz="2000" dirty="0">
                <a:effectLst/>
              </a:rPr>
              <a:t>e (</a:t>
            </a:r>
            <a:r>
              <a:rPr lang="en-GB" sz="2000" baseline="30000" dirty="0"/>
              <a:t>8</a:t>
            </a:r>
            <a:r>
              <a:rPr lang="en-GB" sz="2000" dirty="0"/>
              <a:t>He</a:t>
            </a:r>
            <a:r>
              <a:rPr lang="en-GB" sz="2000" dirty="0">
                <a:effectLst/>
              </a:rPr>
              <a:t>, </a:t>
            </a:r>
            <a:r>
              <a:rPr lang="en-GB" sz="2000" baseline="30000" dirty="0"/>
              <a:t>8</a:t>
            </a:r>
            <a:r>
              <a:rPr lang="en-GB" sz="2000" dirty="0"/>
              <a:t>Be</a:t>
            </a:r>
            <a:r>
              <a:rPr lang="en-GB" sz="2000" dirty="0">
                <a:effectLst/>
              </a:rPr>
              <a:t>) </a:t>
            </a:r>
            <a:r>
              <a:rPr lang="en-GB" sz="2000" baseline="30000" dirty="0">
                <a:effectLst/>
              </a:rPr>
              <a:t>4</a:t>
            </a:r>
            <a:r>
              <a:rPr lang="en-GB" sz="2000" dirty="0">
                <a:effectLst/>
              </a:rPr>
              <a:t>n </a:t>
            </a:r>
            <a:endParaRPr lang="en-GB" sz="2000" dirty="0"/>
          </a:p>
        </p:txBody>
      </p:sp>
      <p:sp>
        <p:nvSpPr>
          <p:cNvPr id="28" name="TextBox 27">
            <a:extLst>
              <a:ext uri="{FF2B5EF4-FFF2-40B4-BE49-F238E27FC236}">
                <a16:creationId xmlns:a16="http://schemas.microsoft.com/office/drawing/2014/main" id="{5770DDCB-2AD3-A44E-88F2-8D3FEC488B39}"/>
              </a:ext>
            </a:extLst>
          </p:cNvPr>
          <p:cNvSpPr txBox="1"/>
          <p:nvPr/>
        </p:nvSpPr>
        <p:spPr>
          <a:xfrm>
            <a:off x="320624" y="6523277"/>
            <a:ext cx="8514458" cy="338554"/>
          </a:xfrm>
          <a:prstGeom prst="rect">
            <a:avLst/>
          </a:prstGeom>
          <a:noFill/>
        </p:spPr>
        <p:txBody>
          <a:bodyPr wrap="square">
            <a:spAutoFit/>
          </a:bodyPr>
          <a:lstStyle/>
          <a:p>
            <a:pPr algn="ctr"/>
            <a:r>
              <a:rPr lang="en-GB" sz="1600" dirty="0">
                <a:effectLst/>
                <a:latin typeface="CMR9"/>
              </a:rPr>
              <a:t>K. </a:t>
            </a:r>
            <a:r>
              <a:rPr lang="en-GB" sz="1600" dirty="0" err="1">
                <a:effectLst/>
                <a:latin typeface="CMR9"/>
              </a:rPr>
              <a:t>Kisamori</a:t>
            </a:r>
            <a:r>
              <a:rPr lang="en-GB" sz="1600" dirty="0">
                <a:effectLst/>
                <a:latin typeface="CMR9"/>
              </a:rPr>
              <a:t> </a:t>
            </a:r>
            <a:r>
              <a:rPr lang="en-GB" sz="1600" dirty="0">
                <a:effectLst/>
                <a:latin typeface="CMTI9"/>
              </a:rPr>
              <a:t>et al.</a:t>
            </a:r>
            <a:r>
              <a:rPr lang="en-GB" sz="1600" dirty="0">
                <a:effectLst/>
                <a:latin typeface="CMR9"/>
              </a:rPr>
              <a:t>, PRL </a:t>
            </a:r>
            <a:r>
              <a:rPr lang="en-GB" sz="1600" dirty="0">
                <a:effectLst/>
                <a:latin typeface="CMBX9"/>
              </a:rPr>
              <a:t>116</a:t>
            </a:r>
            <a:r>
              <a:rPr lang="en-GB" sz="1600" dirty="0">
                <a:effectLst/>
                <a:latin typeface="CMR9"/>
              </a:rPr>
              <a:t>, 052501 (2016) </a:t>
            </a:r>
            <a:endParaRPr lang="en-GB" dirty="0"/>
          </a:p>
        </p:txBody>
      </p:sp>
      <p:sp>
        <p:nvSpPr>
          <p:cNvPr id="20" name="TextBox 19">
            <a:extLst>
              <a:ext uri="{FF2B5EF4-FFF2-40B4-BE49-F238E27FC236}">
                <a16:creationId xmlns:a16="http://schemas.microsoft.com/office/drawing/2014/main" id="{DB6C37D0-7F71-474F-9D93-031FE14AC6F0}"/>
              </a:ext>
            </a:extLst>
          </p:cNvPr>
          <p:cNvSpPr txBox="1"/>
          <p:nvPr/>
        </p:nvSpPr>
        <p:spPr>
          <a:xfrm>
            <a:off x="2519016" y="2235416"/>
            <a:ext cx="4105968" cy="369332"/>
          </a:xfrm>
          <a:prstGeom prst="rect">
            <a:avLst/>
          </a:prstGeom>
          <a:noFill/>
        </p:spPr>
        <p:txBody>
          <a:bodyPr wrap="square">
            <a:spAutoFit/>
          </a:bodyPr>
          <a:lstStyle/>
          <a:p>
            <a:pPr algn="ctr"/>
            <a:r>
              <a:rPr lang="en-GB" sz="1800" dirty="0">
                <a:effectLst/>
              </a:rPr>
              <a:t>Double charge exchange reaction</a:t>
            </a:r>
            <a:endParaRPr lang="en-GB" sz="1800" dirty="0"/>
          </a:p>
        </p:txBody>
      </p:sp>
      <p:sp>
        <p:nvSpPr>
          <p:cNvPr id="21" name="TextBox 20">
            <a:extLst>
              <a:ext uri="{FF2B5EF4-FFF2-40B4-BE49-F238E27FC236}">
                <a16:creationId xmlns:a16="http://schemas.microsoft.com/office/drawing/2014/main" id="{CA9096C8-C840-9240-857F-AE96FED49CA9}"/>
              </a:ext>
            </a:extLst>
          </p:cNvPr>
          <p:cNvSpPr txBox="1"/>
          <p:nvPr/>
        </p:nvSpPr>
        <p:spPr>
          <a:xfrm>
            <a:off x="614316" y="5836067"/>
            <a:ext cx="7864918" cy="646331"/>
          </a:xfrm>
          <a:prstGeom prst="rect">
            <a:avLst/>
          </a:prstGeom>
          <a:noFill/>
        </p:spPr>
        <p:txBody>
          <a:bodyPr wrap="square">
            <a:spAutoFit/>
          </a:bodyPr>
          <a:lstStyle/>
          <a:p>
            <a:pPr marL="285750" indent="-285750" algn="ctr">
              <a:buFont typeface="Wingdings" pitchFamily="2" charset="2"/>
              <a:buChar char="Ø"/>
            </a:pPr>
            <a:r>
              <a:rPr lang="en-GB" sz="1800" dirty="0"/>
              <a:t>4 events in the region 0 - 2MeV consistent with the formation of a tetraneutron resonance at E(4n) = 0.8 ± 1.3 MeV, </a:t>
            </a:r>
            <a:r>
              <a:rPr lang="el-GR" sz="1800" dirty="0"/>
              <a:t>Γ &lt; 2.6 </a:t>
            </a:r>
            <a:r>
              <a:rPr lang="en-GB" sz="1800" dirty="0"/>
              <a:t>MeV </a:t>
            </a:r>
          </a:p>
        </p:txBody>
      </p:sp>
      <p:pic>
        <p:nvPicPr>
          <p:cNvPr id="4" name="Picture 3">
            <a:extLst>
              <a:ext uri="{FF2B5EF4-FFF2-40B4-BE49-F238E27FC236}">
                <a16:creationId xmlns:a16="http://schemas.microsoft.com/office/drawing/2014/main" id="{479509CB-74C7-1249-A044-0E3B57E13BAE}"/>
              </a:ext>
            </a:extLst>
          </p:cNvPr>
          <p:cNvPicPr>
            <a:picLocks noChangeAspect="1"/>
          </p:cNvPicPr>
          <p:nvPr/>
        </p:nvPicPr>
        <p:blipFill>
          <a:blip r:embed="rId4"/>
          <a:stretch>
            <a:fillRect/>
          </a:stretch>
        </p:blipFill>
        <p:spPr>
          <a:xfrm>
            <a:off x="4838299" y="3023854"/>
            <a:ext cx="4105967" cy="2578954"/>
          </a:xfrm>
          <a:prstGeom prst="rect">
            <a:avLst/>
          </a:prstGeom>
        </p:spPr>
      </p:pic>
    </p:spTree>
    <p:extLst>
      <p:ext uri="{BB962C8B-B14F-4D97-AF65-F5344CB8AC3E}">
        <p14:creationId xmlns:p14="http://schemas.microsoft.com/office/powerpoint/2010/main" val="201502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FF99763-B991-D448-B828-B292E24F405D}"/>
              </a:ext>
            </a:extLst>
          </p:cNvPr>
          <p:cNvSpPr>
            <a:spLocks noGrp="1"/>
          </p:cNvSpPr>
          <p:nvPr>
            <p:ph type="ctrTitle"/>
          </p:nvPr>
        </p:nvSpPr>
        <p:spPr>
          <a:xfrm>
            <a:off x="293076" y="296629"/>
            <a:ext cx="6736373" cy="770913"/>
          </a:xfrm>
        </p:spPr>
        <p:txBody>
          <a:bodyPr>
            <a:normAutofit/>
          </a:bodyPr>
          <a:lstStyle/>
          <a:p>
            <a:r>
              <a:rPr lang="en-US" sz="3200" dirty="0"/>
              <a:t>A 60-year quest</a:t>
            </a:r>
          </a:p>
        </p:txBody>
      </p:sp>
      <p:sp>
        <p:nvSpPr>
          <p:cNvPr id="12" name="Subtitle 2">
            <a:extLst>
              <a:ext uri="{FF2B5EF4-FFF2-40B4-BE49-F238E27FC236}">
                <a16:creationId xmlns:a16="http://schemas.microsoft.com/office/drawing/2014/main" id="{40987C05-10DD-1948-AC75-C63C081E6D8C}"/>
              </a:ext>
            </a:extLst>
          </p:cNvPr>
          <p:cNvSpPr txBox="1">
            <a:spLocks/>
          </p:cNvSpPr>
          <p:nvPr/>
        </p:nvSpPr>
        <p:spPr>
          <a:xfrm>
            <a:off x="293077" y="1067542"/>
            <a:ext cx="4887260" cy="545868"/>
          </a:xfrm>
          <a:prstGeom prst="rect">
            <a:avLst/>
          </a:prstGeom>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dirty="0"/>
              <a:t>Experimental work – TUM – 2022</a:t>
            </a:r>
          </a:p>
        </p:txBody>
      </p:sp>
      <p:sp>
        <p:nvSpPr>
          <p:cNvPr id="27" name="TextBox 26">
            <a:extLst>
              <a:ext uri="{FF2B5EF4-FFF2-40B4-BE49-F238E27FC236}">
                <a16:creationId xmlns:a16="http://schemas.microsoft.com/office/drawing/2014/main" id="{E1312C12-CBAD-B24E-93D4-3B903A93D051}"/>
              </a:ext>
            </a:extLst>
          </p:cNvPr>
          <p:cNvSpPr txBox="1"/>
          <p:nvPr/>
        </p:nvSpPr>
        <p:spPr>
          <a:xfrm>
            <a:off x="3110712" y="1784227"/>
            <a:ext cx="2950408" cy="400110"/>
          </a:xfrm>
          <a:prstGeom prst="rect">
            <a:avLst/>
          </a:prstGeom>
          <a:solidFill>
            <a:schemeClr val="bg2">
              <a:lumMod val="20000"/>
              <a:lumOff val="80000"/>
            </a:schemeClr>
          </a:solidFill>
          <a:effectLst/>
        </p:spPr>
        <p:txBody>
          <a:bodyPr wrap="square">
            <a:spAutoFit/>
          </a:bodyPr>
          <a:lstStyle/>
          <a:p>
            <a:pPr algn="ctr"/>
            <a:r>
              <a:rPr lang="en-GB" sz="2000" baseline="30000" dirty="0"/>
              <a:t>7</a:t>
            </a:r>
            <a:r>
              <a:rPr lang="en-GB" sz="2000" dirty="0"/>
              <a:t>Li(</a:t>
            </a:r>
            <a:r>
              <a:rPr lang="en-GB" sz="2000" baseline="30000" dirty="0"/>
              <a:t>7</a:t>
            </a:r>
            <a:r>
              <a:rPr lang="en-GB" sz="2000" dirty="0"/>
              <a:t>Li,</a:t>
            </a:r>
            <a:r>
              <a:rPr lang="en-GB" sz="2000" baseline="30000" dirty="0"/>
              <a:t>10</a:t>
            </a:r>
            <a:r>
              <a:rPr lang="en-GB" sz="2000" dirty="0"/>
              <a:t>C) </a:t>
            </a:r>
            <a:r>
              <a:rPr lang="en-GB" sz="2000" baseline="30000" dirty="0"/>
              <a:t>4</a:t>
            </a:r>
            <a:r>
              <a:rPr lang="en-GB" sz="2000" dirty="0"/>
              <a:t>n</a:t>
            </a:r>
          </a:p>
        </p:txBody>
      </p:sp>
      <p:sp>
        <p:nvSpPr>
          <p:cNvPr id="30" name="TextBox 29">
            <a:extLst>
              <a:ext uri="{FF2B5EF4-FFF2-40B4-BE49-F238E27FC236}">
                <a16:creationId xmlns:a16="http://schemas.microsoft.com/office/drawing/2014/main" id="{222B98F0-15D1-1245-AD69-0DCC6D247350}"/>
              </a:ext>
            </a:extLst>
          </p:cNvPr>
          <p:cNvSpPr txBox="1"/>
          <p:nvPr/>
        </p:nvSpPr>
        <p:spPr>
          <a:xfrm>
            <a:off x="2519016" y="2235416"/>
            <a:ext cx="4105968" cy="369332"/>
          </a:xfrm>
          <a:prstGeom prst="rect">
            <a:avLst/>
          </a:prstGeom>
          <a:noFill/>
        </p:spPr>
        <p:txBody>
          <a:bodyPr wrap="square">
            <a:spAutoFit/>
          </a:bodyPr>
          <a:lstStyle/>
          <a:p>
            <a:pPr algn="ctr"/>
            <a:r>
              <a:rPr lang="en-GB" sz="1800" dirty="0"/>
              <a:t>Multi-nucleon transfer</a:t>
            </a:r>
          </a:p>
        </p:txBody>
      </p:sp>
      <p:pic>
        <p:nvPicPr>
          <p:cNvPr id="2" name="Picture 1">
            <a:extLst>
              <a:ext uri="{FF2B5EF4-FFF2-40B4-BE49-F238E27FC236}">
                <a16:creationId xmlns:a16="http://schemas.microsoft.com/office/drawing/2014/main" id="{5871817A-E588-E549-851D-68F7284B1B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1207" y="2517435"/>
            <a:ext cx="3250341" cy="2705167"/>
          </a:xfrm>
          <a:prstGeom prst="rect">
            <a:avLst/>
          </a:prstGeom>
        </p:spPr>
      </p:pic>
      <p:sp>
        <p:nvSpPr>
          <p:cNvPr id="34" name="TextBox 33">
            <a:extLst>
              <a:ext uri="{FF2B5EF4-FFF2-40B4-BE49-F238E27FC236}">
                <a16:creationId xmlns:a16="http://schemas.microsoft.com/office/drawing/2014/main" id="{6C8A1C8D-5B7E-7241-9BA6-0DF7F9CB30C5}"/>
              </a:ext>
            </a:extLst>
          </p:cNvPr>
          <p:cNvSpPr txBox="1"/>
          <p:nvPr/>
        </p:nvSpPr>
        <p:spPr>
          <a:xfrm>
            <a:off x="264437" y="5280008"/>
            <a:ext cx="8854849" cy="1200329"/>
          </a:xfrm>
          <a:prstGeom prst="rect">
            <a:avLst/>
          </a:prstGeom>
          <a:noFill/>
        </p:spPr>
        <p:txBody>
          <a:bodyPr wrap="square">
            <a:spAutoFit/>
          </a:bodyPr>
          <a:lstStyle/>
          <a:p>
            <a:pPr marL="285750" indent="-285750">
              <a:buFont typeface="Wingdings" pitchFamily="2" charset="2"/>
              <a:buChar char="Ø"/>
            </a:pPr>
            <a:r>
              <a:rPr lang="en-GB" sz="1800" dirty="0"/>
              <a:t>Two possible explanations: </a:t>
            </a:r>
          </a:p>
          <a:p>
            <a:pPr marL="751231" lvl="1" indent="-342900">
              <a:buFont typeface="+mj-lt"/>
              <a:buAutoNum type="arabicPeriod"/>
            </a:pPr>
            <a:r>
              <a:rPr lang="en-GB" sz="1800" dirty="0"/>
              <a:t>a </a:t>
            </a:r>
            <a:r>
              <a:rPr lang="en-GB" sz="1800" baseline="30000" dirty="0"/>
              <a:t>4</a:t>
            </a:r>
            <a:r>
              <a:rPr lang="en-GB" sz="1800" dirty="0"/>
              <a:t>n state unbound by 2.93 MeV and an extraordinarily small width (</a:t>
            </a:r>
            <a:r>
              <a:rPr lang="el-GR" sz="1800" dirty="0"/>
              <a:t>Γ</a:t>
            </a:r>
            <a:r>
              <a:rPr lang="en-GB" sz="1800" dirty="0"/>
              <a:t> &lt; 0.24 MeV)</a:t>
            </a:r>
          </a:p>
          <a:p>
            <a:pPr marL="751231" lvl="1" indent="-342900">
              <a:buFont typeface="+mj-lt"/>
              <a:buAutoNum type="arabicPeriod"/>
            </a:pPr>
            <a:r>
              <a:rPr lang="en-GB" sz="1800" dirty="0"/>
              <a:t>the </a:t>
            </a:r>
            <a:r>
              <a:rPr lang="en-GB" sz="1800" baseline="30000" dirty="0"/>
              <a:t>10</a:t>
            </a:r>
            <a:r>
              <a:rPr lang="en-GB" sz="1800" dirty="0"/>
              <a:t>C is in the first excited state and the 4n has a bound state with a binding energy of BE=+0.42(16) MeV </a:t>
            </a:r>
          </a:p>
        </p:txBody>
      </p:sp>
      <p:pic>
        <p:nvPicPr>
          <p:cNvPr id="3" name="Picture 2">
            <a:extLst>
              <a:ext uri="{FF2B5EF4-FFF2-40B4-BE49-F238E27FC236}">
                <a16:creationId xmlns:a16="http://schemas.microsoft.com/office/drawing/2014/main" id="{E1C22187-D664-B149-B7B4-DFDBC123E9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516" y="2604748"/>
            <a:ext cx="3118425" cy="2617854"/>
          </a:xfrm>
          <a:prstGeom prst="rect">
            <a:avLst/>
          </a:prstGeom>
        </p:spPr>
      </p:pic>
      <p:sp>
        <p:nvSpPr>
          <p:cNvPr id="35" name="TextBox 34">
            <a:extLst>
              <a:ext uri="{FF2B5EF4-FFF2-40B4-BE49-F238E27FC236}">
                <a16:creationId xmlns:a16="http://schemas.microsoft.com/office/drawing/2014/main" id="{BCBDA004-4254-8246-A1A7-3B0A422E7AE4}"/>
              </a:ext>
            </a:extLst>
          </p:cNvPr>
          <p:cNvSpPr txBox="1"/>
          <p:nvPr/>
        </p:nvSpPr>
        <p:spPr>
          <a:xfrm>
            <a:off x="320624" y="6523277"/>
            <a:ext cx="8514458" cy="338554"/>
          </a:xfrm>
          <a:prstGeom prst="rect">
            <a:avLst/>
          </a:prstGeom>
          <a:noFill/>
        </p:spPr>
        <p:txBody>
          <a:bodyPr wrap="square">
            <a:spAutoFit/>
          </a:bodyPr>
          <a:lstStyle/>
          <a:p>
            <a:pPr algn="ctr"/>
            <a:r>
              <a:rPr lang="en-GB" dirty="0"/>
              <a:t>Thomas </a:t>
            </a:r>
            <a:r>
              <a:rPr lang="en-GB" dirty="0" err="1"/>
              <a:t>Faestermann</a:t>
            </a:r>
            <a:r>
              <a:rPr lang="en-GB" dirty="0"/>
              <a:t> </a:t>
            </a:r>
            <a:r>
              <a:rPr lang="en-GB" sz="1600" dirty="0">
                <a:effectLst/>
                <a:latin typeface="CMTI9"/>
              </a:rPr>
              <a:t>et al.</a:t>
            </a:r>
            <a:r>
              <a:rPr lang="en-GB" sz="1600" dirty="0">
                <a:effectLst/>
                <a:latin typeface="CMR9"/>
              </a:rPr>
              <a:t>, </a:t>
            </a:r>
            <a:r>
              <a:rPr lang="en-GB" dirty="0"/>
              <a:t>PLB 824 (2022) 136799 </a:t>
            </a:r>
          </a:p>
        </p:txBody>
      </p:sp>
      <p:sp>
        <p:nvSpPr>
          <p:cNvPr id="36" name="TextBox 35">
            <a:extLst>
              <a:ext uri="{FF2B5EF4-FFF2-40B4-BE49-F238E27FC236}">
                <a16:creationId xmlns:a16="http://schemas.microsoft.com/office/drawing/2014/main" id="{DCAEEF86-498A-194B-96AF-8F893A9D8AAF}"/>
              </a:ext>
            </a:extLst>
          </p:cNvPr>
          <p:cNvSpPr txBox="1"/>
          <p:nvPr/>
        </p:nvSpPr>
        <p:spPr>
          <a:xfrm>
            <a:off x="293076" y="1478585"/>
            <a:ext cx="4588136" cy="338554"/>
          </a:xfrm>
          <a:prstGeom prst="rect">
            <a:avLst/>
          </a:prstGeom>
          <a:noFill/>
        </p:spPr>
        <p:txBody>
          <a:bodyPr wrap="square">
            <a:spAutoFit/>
          </a:bodyPr>
          <a:lstStyle/>
          <a:p>
            <a:r>
              <a:rPr lang="en-GB" sz="1600" dirty="0">
                <a:effectLst/>
                <a:latin typeface="Gulliver"/>
              </a:rPr>
              <a:t>“Indications for a bound tetraneutron”</a:t>
            </a:r>
            <a:endParaRPr lang="en-GB" dirty="0"/>
          </a:p>
        </p:txBody>
      </p:sp>
    </p:spTree>
    <p:extLst>
      <p:ext uri="{BB962C8B-B14F-4D97-AF65-F5344CB8AC3E}">
        <p14:creationId xmlns:p14="http://schemas.microsoft.com/office/powerpoint/2010/main" val="1839226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204741-BB98-FF4F-9162-E7EEA403E5E8}"/>
              </a:ext>
            </a:extLst>
          </p:cNvPr>
          <p:cNvGrpSpPr/>
          <p:nvPr/>
        </p:nvGrpSpPr>
        <p:grpSpPr>
          <a:xfrm>
            <a:off x="289197" y="2446682"/>
            <a:ext cx="4490321" cy="4087993"/>
            <a:chOff x="4204633" y="2566797"/>
            <a:chExt cx="4039377" cy="3793426"/>
          </a:xfrm>
        </p:grpSpPr>
        <p:pic>
          <p:nvPicPr>
            <p:cNvPr id="8" name="Picture 7">
              <a:extLst>
                <a:ext uri="{FF2B5EF4-FFF2-40B4-BE49-F238E27FC236}">
                  <a16:creationId xmlns:a16="http://schemas.microsoft.com/office/drawing/2014/main" id="{331759ED-1B5C-F14A-B259-439FB5F2FA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4633" y="2996446"/>
              <a:ext cx="4039377" cy="3363777"/>
            </a:xfrm>
            <a:prstGeom prst="rect">
              <a:avLst/>
            </a:prstGeom>
          </p:spPr>
        </p:pic>
        <p:sp>
          <p:nvSpPr>
            <p:cNvPr id="9" name="TextBox 8">
              <a:extLst>
                <a:ext uri="{FF2B5EF4-FFF2-40B4-BE49-F238E27FC236}">
                  <a16:creationId xmlns:a16="http://schemas.microsoft.com/office/drawing/2014/main" id="{EED199C2-3B96-9344-A0E9-6FA6F72C99B8}"/>
                </a:ext>
              </a:extLst>
            </p:cNvPr>
            <p:cNvSpPr txBox="1"/>
            <p:nvPr/>
          </p:nvSpPr>
          <p:spPr>
            <a:xfrm>
              <a:off x="4204633" y="2566797"/>
              <a:ext cx="2673563" cy="542638"/>
            </a:xfrm>
            <a:prstGeom prst="rect">
              <a:avLst/>
            </a:prstGeom>
            <a:noFill/>
          </p:spPr>
          <p:txBody>
            <a:bodyPr wrap="none" rtlCol="0">
              <a:spAutoFit/>
            </a:bodyPr>
            <a:lstStyle/>
            <a:p>
              <a:r>
                <a:rPr lang="en-US" dirty="0"/>
                <a:t>incoming </a:t>
              </a:r>
              <a:r>
                <a:rPr lang="en-US" baseline="30000" dirty="0"/>
                <a:t>8</a:t>
              </a:r>
              <a:r>
                <a:rPr lang="en-US" dirty="0"/>
                <a:t>He beam from </a:t>
              </a:r>
              <a:r>
                <a:rPr lang="en-GB" dirty="0" err="1"/>
                <a:t>BigRIPS</a:t>
              </a:r>
              <a:r>
                <a:rPr lang="en-GB" dirty="0"/>
                <a:t> </a:t>
              </a:r>
            </a:p>
            <a:p>
              <a:endParaRPr lang="en-US" dirty="0"/>
            </a:p>
          </p:txBody>
        </p:sp>
        <p:cxnSp>
          <p:nvCxnSpPr>
            <p:cNvPr id="10" name="Straight Arrow Connector 9">
              <a:extLst>
                <a:ext uri="{FF2B5EF4-FFF2-40B4-BE49-F238E27FC236}">
                  <a16:creationId xmlns:a16="http://schemas.microsoft.com/office/drawing/2014/main" id="{E5ABB2C9-A7DB-2D40-877E-6455BF94F8F1}"/>
                </a:ext>
              </a:extLst>
            </p:cNvPr>
            <p:cNvCxnSpPr>
              <a:cxnSpLocks/>
            </p:cNvCxnSpPr>
            <p:nvPr/>
          </p:nvCxnSpPr>
          <p:spPr>
            <a:xfrm>
              <a:off x="5392164" y="2840649"/>
              <a:ext cx="319668" cy="430537"/>
            </a:xfrm>
            <a:prstGeom prst="straightConnector1">
              <a:avLst/>
            </a:prstGeom>
            <a:ln w="349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FBFDF5D-9A15-BE43-9350-F2F84753202C}"/>
                </a:ext>
              </a:extLst>
            </p:cNvPr>
            <p:cNvSpPr txBox="1"/>
            <p:nvPr/>
          </p:nvSpPr>
          <p:spPr>
            <a:xfrm rot="18628593">
              <a:off x="4473459" y="5360212"/>
              <a:ext cx="1246582" cy="328203"/>
            </a:xfrm>
            <a:prstGeom prst="rect">
              <a:avLst/>
            </a:prstGeom>
            <a:noFill/>
          </p:spPr>
          <p:txBody>
            <a:bodyPr wrap="square" rtlCol="0">
              <a:spAutoFit/>
            </a:bodyPr>
            <a:lstStyle/>
            <a:p>
              <a:r>
                <a:rPr lang="en-US" dirty="0"/>
                <a:t>fast protons</a:t>
              </a:r>
            </a:p>
          </p:txBody>
        </p:sp>
        <p:sp>
          <p:nvSpPr>
            <p:cNvPr id="12" name="TextBox 11">
              <a:extLst>
                <a:ext uri="{FF2B5EF4-FFF2-40B4-BE49-F238E27FC236}">
                  <a16:creationId xmlns:a16="http://schemas.microsoft.com/office/drawing/2014/main" id="{5B951436-731E-F343-BB06-5C4FCF8D0872}"/>
                </a:ext>
              </a:extLst>
            </p:cNvPr>
            <p:cNvSpPr txBox="1"/>
            <p:nvPr/>
          </p:nvSpPr>
          <p:spPr>
            <a:xfrm rot="19316389">
              <a:off x="4418063" y="4642872"/>
              <a:ext cx="739305" cy="338554"/>
            </a:xfrm>
            <a:prstGeom prst="rect">
              <a:avLst/>
            </a:prstGeom>
            <a:noFill/>
          </p:spPr>
          <p:txBody>
            <a:bodyPr wrap="none" rtlCol="0">
              <a:spAutoFit/>
            </a:bodyPr>
            <a:lstStyle/>
            <a:p>
              <a:r>
                <a:rPr lang="en-US" dirty="0"/>
                <a:t>alphas</a:t>
              </a:r>
            </a:p>
          </p:txBody>
        </p:sp>
        <p:sp>
          <p:nvSpPr>
            <p:cNvPr id="13" name="TextBox 12">
              <a:extLst>
                <a:ext uri="{FF2B5EF4-FFF2-40B4-BE49-F238E27FC236}">
                  <a16:creationId xmlns:a16="http://schemas.microsoft.com/office/drawing/2014/main" id="{160C1818-F919-9E43-911F-52D0BE0C5BA8}"/>
                </a:ext>
              </a:extLst>
            </p:cNvPr>
            <p:cNvSpPr txBox="1"/>
            <p:nvPr/>
          </p:nvSpPr>
          <p:spPr>
            <a:xfrm rot="18217028">
              <a:off x="5826463" y="5656251"/>
              <a:ext cx="688554" cy="328203"/>
            </a:xfrm>
            <a:prstGeom prst="rect">
              <a:avLst/>
            </a:prstGeom>
            <a:noFill/>
          </p:spPr>
          <p:txBody>
            <a:bodyPr wrap="square" rtlCol="0">
              <a:spAutoFit/>
            </a:bodyPr>
            <a:lstStyle/>
            <a:p>
              <a:r>
                <a:rPr lang="en-US" baseline="30000" dirty="0"/>
                <a:t>8</a:t>
              </a:r>
              <a:r>
                <a:rPr lang="en-US" dirty="0"/>
                <a:t>He</a:t>
              </a:r>
            </a:p>
          </p:txBody>
        </p:sp>
        <p:sp>
          <p:nvSpPr>
            <p:cNvPr id="14" name="TextBox 13">
              <a:extLst>
                <a:ext uri="{FF2B5EF4-FFF2-40B4-BE49-F238E27FC236}">
                  <a16:creationId xmlns:a16="http://schemas.microsoft.com/office/drawing/2014/main" id="{10882F02-1C48-684D-ABC9-16E59362C06E}"/>
                </a:ext>
              </a:extLst>
            </p:cNvPr>
            <p:cNvSpPr txBox="1"/>
            <p:nvPr/>
          </p:nvSpPr>
          <p:spPr>
            <a:xfrm rot="20001554">
              <a:off x="7265495" y="5941776"/>
              <a:ext cx="953210" cy="338554"/>
            </a:xfrm>
            <a:prstGeom prst="rect">
              <a:avLst/>
            </a:prstGeom>
            <a:noFill/>
          </p:spPr>
          <p:txBody>
            <a:bodyPr wrap="none" rtlCol="0">
              <a:spAutoFit/>
            </a:bodyPr>
            <a:lstStyle/>
            <a:p>
              <a:r>
                <a:rPr lang="en-US" dirty="0"/>
                <a:t>neutrons</a:t>
              </a:r>
            </a:p>
          </p:txBody>
        </p:sp>
      </p:grpSp>
      <p:pic>
        <p:nvPicPr>
          <p:cNvPr id="15" name="Picture 14">
            <a:extLst>
              <a:ext uri="{FF2B5EF4-FFF2-40B4-BE49-F238E27FC236}">
                <a16:creationId xmlns:a16="http://schemas.microsoft.com/office/drawing/2014/main" id="{9BBE136D-C42B-9049-A2C2-C7F2C4A65E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7241" y="1749133"/>
            <a:ext cx="2609368" cy="1604567"/>
          </a:xfrm>
          <a:prstGeom prst="rect">
            <a:avLst/>
          </a:prstGeom>
        </p:spPr>
      </p:pic>
      <p:sp>
        <p:nvSpPr>
          <p:cNvPr id="23" name="TextBox 22">
            <a:extLst>
              <a:ext uri="{FF2B5EF4-FFF2-40B4-BE49-F238E27FC236}">
                <a16:creationId xmlns:a16="http://schemas.microsoft.com/office/drawing/2014/main" id="{10A7D1DD-27F4-4447-AA98-A886574FBCBE}"/>
              </a:ext>
            </a:extLst>
          </p:cNvPr>
          <p:cNvSpPr txBox="1"/>
          <p:nvPr/>
        </p:nvSpPr>
        <p:spPr>
          <a:xfrm>
            <a:off x="5854817" y="1450665"/>
            <a:ext cx="2609369" cy="338554"/>
          </a:xfrm>
          <a:prstGeom prst="rect">
            <a:avLst/>
          </a:prstGeom>
          <a:noFill/>
        </p:spPr>
        <p:txBody>
          <a:bodyPr wrap="none" rtlCol="0">
            <a:spAutoFit/>
          </a:bodyPr>
          <a:lstStyle/>
          <a:p>
            <a:pPr algn="ctr"/>
            <a:r>
              <a:rPr lang="en-US" dirty="0"/>
              <a:t>Precise vertex reconstruction</a:t>
            </a:r>
          </a:p>
        </p:txBody>
      </p:sp>
      <p:sp>
        <p:nvSpPr>
          <p:cNvPr id="40" name="Title 1">
            <a:extLst>
              <a:ext uri="{FF2B5EF4-FFF2-40B4-BE49-F238E27FC236}">
                <a16:creationId xmlns:a16="http://schemas.microsoft.com/office/drawing/2014/main" id="{8581F3E1-36AC-E843-B70F-450B6CB14BE7}"/>
              </a:ext>
            </a:extLst>
          </p:cNvPr>
          <p:cNvSpPr>
            <a:spLocks noGrp="1"/>
          </p:cNvSpPr>
          <p:nvPr>
            <p:ph type="ctrTitle"/>
          </p:nvPr>
        </p:nvSpPr>
        <p:spPr>
          <a:xfrm>
            <a:off x="293077" y="283215"/>
            <a:ext cx="4887260" cy="770913"/>
          </a:xfrm>
        </p:spPr>
        <p:txBody>
          <a:bodyPr/>
          <a:lstStyle/>
          <a:p>
            <a:r>
              <a:rPr lang="en-US" dirty="0"/>
              <a:t>Experimental setup </a:t>
            </a:r>
          </a:p>
        </p:txBody>
      </p:sp>
      <p:sp>
        <p:nvSpPr>
          <p:cNvPr id="41" name="Subtitle 2">
            <a:extLst>
              <a:ext uri="{FF2B5EF4-FFF2-40B4-BE49-F238E27FC236}">
                <a16:creationId xmlns:a16="http://schemas.microsoft.com/office/drawing/2014/main" id="{39258DA1-1514-DE45-92C6-8963398CC45A}"/>
              </a:ext>
            </a:extLst>
          </p:cNvPr>
          <p:cNvSpPr>
            <a:spLocks noGrp="1"/>
          </p:cNvSpPr>
          <p:nvPr>
            <p:ph type="subTitle" idx="1"/>
          </p:nvPr>
        </p:nvSpPr>
        <p:spPr>
          <a:xfrm>
            <a:off x="293077" y="997311"/>
            <a:ext cx="4887260" cy="545868"/>
          </a:xfrm>
        </p:spPr>
        <p:txBody>
          <a:bodyPr/>
          <a:lstStyle/>
          <a:p>
            <a:r>
              <a:rPr lang="en-US" dirty="0"/>
              <a:t>SAMURAI at RIBF/RIKEN</a:t>
            </a:r>
          </a:p>
          <a:p>
            <a:endParaRPr lang="en-US" dirty="0"/>
          </a:p>
        </p:txBody>
      </p:sp>
      <p:grpSp>
        <p:nvGrpSpPr>
          <p:cNvPr id="20" name="Group 19">
            <a:extLst>
              <a:ext uri="{FF2B5EF4-FFF2-40B4-BE49-F238E27FC236}">
                <a16:creationId xmlns:a16="http://schemas.microsoft.com/office/drawing/2014/main" id="{EE3ECC90-24AD-FC0E-DA64-46387198A611}"/>
              </a:ext>
            </a:extLst>
          </p:cNvPr>
          <p:cNvGrpSpPr/>
          <p:nvPr/>
        </p:nvGrpSpPr>
        <p:grpSpPr>
          <a:xfrm>
            <a:off x="5189677" y="4154467"/>
            <a:ext cx="3930614" cy="2421409"/>
            <a:chOff x="5435001" y="3102991"/>
            <a:chExt cx="3930614" cy="2421409"/>
          </a:xfrm>
        </p:grpSpPr>
        <p:grpSp>
          <p:nvGrpSpPr>
            <p:cNvPr id="21" name="Group 20">
              <a:extLst>
                <a:ext uri="{FF2B5EF4-FFF2-40B4-BE49-F238E27FC236}">
                  <a16:creationId xmlns:a16="http://schemas.microsoft.com/office/drawing/2014/main" id="{FEB212F1-3C02-4519-646B-A38D4FCA3856}"/>
                </a:ext>
              </a:extLst>
            </p:cNvPr>
            <p:cNvGrpSpPr>
              <a:grpSpLocks noChangeAspect="1"/>
            </p:cNvGrpSpPr>
            <p:nvPr/>
          </p:nvGrpSpPr>
          <p:grpSpPr>
            <a:xfrm>
              <a:off x="5435001" y="3508989"/>
              <a:ext cx="3930614" cy="2015411"/>
              <a:chOff x="-196476" y="2241178"/>
              <a:chExt cx="4913233" cy="2519263"/>
            </a:xfrm>
          </p:grpSpPr>
          <p:pic>
            <p:nvPicPr>
              <p:cNvPr id="25" name="Picture 24" descr="g4_25.eps">
                <a:extLst>
                  <a:ext uri="{FF2B5EF4-FFF2-40B4-BE49-F238E27FC236}">
                    <a16:creationId xmlns:a16="http://schemas.microsoft.com/office/drawing/2014/main" id="{3A7AB1A8-EDD5-A22B-4C24-FD3A5B687F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9207" b="29207"/>
              <a:stretch/>
            </p:blipFill>
            <p:spPr>
              <a:xfrm>
                <a:off x="-91440" y="2241178"/>
                <a:ext cx="3672840" cy="2307601"/>
              </a:xfrm>
              <a:prstGeom prst="rect">
                <a:avLst/>
              </a:prstGeom>
            </p:spPr>
          </p:pic>
          <p:sp>
            <p:nvSpPr>
              <p:cNvPr id="26" name="TextBox 25">
                <a:extLst>
                  <a:ext uri="{FF2B5EF4-FFF2-40B4-BE49-F238E27FC236}">
                    <a16:creationId xmlns:a16="http://schemas.microsoft.com/office/drawing/2014/main" id="{ADDB7F64-D0DE-2B72-BFFE-35D43EA6E905}"/>
                  </a:ext>
                </a:extLst>
              </p:cNvPr>
              <p:cNvSpPr txBox="1"/>
              <p:nvPr/>
            </p:nvSpPr>
            <p:spPr>
              <a:xfrm rot="19798402">
                <a:off x="-196476" y="2818891"/>
                <a:ext cx="1595378" cy="423193"/>
              </a:xfrm>
              <a:prstGeom prst="rect">
                <a:avLst/>
              </a:prstGeom>
              <a:noFill/>
            </p:spPr>
            <p:txBody>
              <a:bodyPr wrap="none" rtlCol="0">
                <a:spAutoFit/>
              </a:bodyPr>
              <a:lstStyle/>
              <a:p>
                <a:r>
                  <a:rPr lang="en-US" dirty="0">
                    <a:latin typeface="Calibri"/>
                    <a:cs typeface="Calibri"/>
                  </a:rPr>
                  <a:t>Liq. H</a:t>
                </a:r>
                <a:r>
                  <a:rPr lang="en-US" baseline="-25000" dirty="0">
                    <a:latin typeface="Calibri"/>
                    <a:cs typeface="Calibri"/>
                  </a:rPr>
                  <a:t>2 </a:t>
                </a:r>
                <a:r>
                  <a:rPr lang="en-US" dirty="0">
                    <a:cs typeface="Calibri"/>
                  </a:rPr>
                  <a:t>(5 cm)</a:t>
                </a:r>
                <a:endParaRPr lang="en-US" baseline="-25000" dirty="0">
                  <a:latin typeface="Calibri"/>
                  <a:cs typeface="Calibri"/>
                </a:endParaRPr>
              </a:p>
            </p:txBody>
          </p:sp>
          <p:sp>
            <p:nvSpPr>
              <p:cNvPr id="27" name="TextBox 26">
                <a:extLst>
                  <a:ext uri="{FF2B5EF4-FFF2-40B4-BE49-F238E27FC236}">
                    <a16:creationId xmlns:a16="http://schemas.microsoft.com/office/drawing/2014/main" id="{5A631198-B49C-DADF-32CC-D8D97A98AA64}"/>
                  </a:ext>
                </a:extLst>
              </p:cNvPr>
              <p:cNvSpPr txBox="1"/>
              <p:nvPr/>
            </p:nvSpPr>
            <p:spPr>
              <a:xfrm>
                <a:off x="1886113" y="3721694"/>
                <a:ext cx="2830644" cy="1038747"/>
              </a:xfrm>
              <a:prstGeom prst="rect">
                <a:avLst/>
              </a:prstGeom>
              <a:noFill/>
            </p:spPr>
            <p:txBody>
              <a:bodyPr wrap="none" rtlCol="0">
                <a:spAutoFit/>
              </a:bodyPr>
              <a:lstStyle/>
              <a:p>
                <a:r>
                  <a:rPr lang="en-US" dirty="0">
                    <a:latin typeface="Calibri"/>
                    <a:cs typeface="Calibri"/>
                  </a:rPr>
                  <a:t>100 um thick SSDs</a:t>
                </a:r>
              </a:p>
              <a:p>
                <a:r>
                  <a:rPr lang="en-US" dirty="0">
                    <a:latin typeface="Calibri"/>
                    <a:cs typeface="Calibri"/>
                  </a:rPr>
                  <a:t>100 um pitch</a:t>
                </a:r>
              </a:p>
              <a:p>
                <a:r>
                  <a:rPr lang="en-US" dirty="0">
                    <a:latin typeface="Calibri"/>
                    <a:cs typeface="Calibri"/>
                  </a:rPr>
                  <a:t>Readout by the APV ASIC</a:t>
                </a:r>
              </a:p>
            </p:txBody>
          </p:sp>
        </p:grpSp>
        <p:sp>
          <p:nvSpPr>
            <p:cNvPr id="22" name="TextBox 21">
              <a:extLst>
                <a:ext uri="{FF2B5EF4-FFF2-40B4-BE49-F238E27FC236}">
                  <a16:creationId xmlns:a16="http://schemas.microsoft.com/office/drawing/2014/main" id="{7AB948C5-4021-0EB1-1151-0BCDA524117F}"/>
                </a:ext>
              </a:extLst>
            </p:cNvPr>
            <p:cNvSpPr txBox="1"/>
            <p:nvPr/>
          </p:nvSpPr>
          <p:spPr>
            <a:xfrm>
              <a:off x="8042892" y="3102991"/>
              <a:ext cx="484428" cy="338554"/>
            </a:xfrm>
            <a:prstGeom prst="rect">
              <a:avLst/>
            </a:prstGeom>
            <a:noFill/>
          </p:spPr>
          <p:txBody>
            <a:bodyPr wrap="none" rtlCol="0">
              <a:spAutoFit/>
            </a:bodyPr>
            <a:lstStyle/>
            <a:p>
              <a:r>
                <a:rPr lang="en-US" baseline="30000" dirty="0"/>
                <a:t>4</a:t>
              </a:r>
              <a:r>
                <a:rPr lang="en-US" dirty="0"/>
                <a:t>He</a:t>
              </a:r>
            </a:p>
          </p:txBody>
        </p:sp>
        <p:sp>
          <p:nvSpPr>
            <p:cNvPr id="24" name="TextBox 23">
              <a:extLst>
                <a:ext uri="{FF2B5EF4-FFF2-40B4-BE49-F238E27FC236}">
                  <a16:creationId xmlns:a16="http://schemas.microsoft.com/office/drawing/2014/main" id="{BEA4D42B-4E23-7C07-E3AB-E7611C2CED0E}"/>
                </a:ext>
              </a:extLst>
            </p:cNvPr>
            <p:cNvSpPr txBox="1"/>
            <p:nvPr/>
          </p:nvSpPr>
          <p:spPr>
            <a:xfrm>
              <a:off x="8346288" y="3634893"/>
              <a:ext cx="292068" cy="338554"/>
            </a:xfrm>
            <a:prstGeom prst="rect">
              <a:avLst/>
            </a:prstGeom>
            <a:noFill/>
          </p:spPr>
          <p:txBody>
            <a:bodyPr wrap="none" rtlCol="0">
              <a:spAutoFit/>
            </a:bodyPr>
            <a:lstStyle/>
            <a:p>
              <a:r>
                <a:rPr lang="en-US" dirty="0"/>
                <a:t>p</a:t>
              </a:r>
            </a:p>
          </p:txBody>
        </p:sp>
      </p:grpSp>
      <p:sp>
        <p:nvSpPr>
          <p:cNvPr id="3" name="TextBox 2">
            <a:extLst>
              <a:ext uri="{FF2B5EF4-FFF2-40B4-BE49-F238E27FC236}">
                <a16:creationId xmlns:a16="http://schemas.microsoft.com/office/drawing/2014/main" id="{6421748C-070B-DB3E-9530-C50D56676A5C}"/>
              </a:ext>
            </a:extLst>
          </p:cNvPr>
          <p:cNvSpPr txBox="1"/>
          <p:nvPr/>
        </p:nvSpPr>
        <p:spPr>
          <a:xfrm>
            <a:off x="5662135" y="3405729"/>
            <a:ext cx="2994731" cy="338554"/>
          </a:xfrm>
          <a:prstGeom prst="rect">
            <a:avLst/>
          </a:prstGeom>
          <a:noFill/>
        </p:spPr>
        <p:txBody>
          <a:bodyPr wrap="none" rtlCol="0">
            <a:spAutoFit/>
          </a:bodyPr>
          <a:lstStyle/>
          <a:p>
            <a:r>
              <a:rPr lang="en-US" dirty="0"/>
              <a:t>Si tracker: TU Munich &amp; SAMURAI</a:t>
            </a:r>
          </a:p>
        </p:txBody>
      </p:sp>
    </p:spTree>
    <p:extLst>
      <p:ext uri="{BB962C8B-B14F-4D97-AF65-F5344CB8AC3E}">
        <p14:creationId xmlns:p14="http://schemas.microsoft.com/office/powerpoint/2010/main" val="1338362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BBE136D-C42B-9049-A2C2-C7F2C4A65E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7051" y="2308165"/>
            <a:ext cx="2609368" cy="1604567"/>
          </a:xfrm>
          <a:prstGeom prst="rect">
            <a:avLst/>
          </a:prstGeom>
        </p:spPr>
      </p:pic>
      <p:sp>
        <p:nvSpPr>
          <p:cNvPr id="23" name="TextBox 22">
            <a:extLst>
              <a:ext uri="{FF2B5EF4-FFF2-40B4-BE49-F238E27FC236}">
                <a16:creationId xmlns:a16="http://schemas.microsoft.com/office/drawing/2014/main" id="{10A7D1DD-27F4-4447-AA98-A886574FBCBE}"/>
              </a:ext>
            </a:extLst>
          </p:cNvPr>
          <p:cNvSpPr txBox="1"/>
          <p:nvPr/>
        </p:nvSpPr>
        <p:spPr>
          <a:xfrm>
            <a:off x="5534627" y="2009697"/>
            <a:ext cx="2609369" cy="338554"/>
          </a:xfrm>
          <a:prstGeom prst="rect">
            <a:avLst/>
          </a:prstGeom>
          <a:noFill/>
        </p:spPr>
        <p:txBody>
          <a:bodyPr wrap="none" rtlCol="0">
            <a:spAutoFit/>
          </a:bodyPr>
          <a:lstStyle/>
          <a:p>
            <a:pPr algn="ctr"/>
            <a:r>
              <a:rPr lang="en-US" dirty="0"/>
              <a:t>Precise vertex reconstruction</a:t>
            </a:r>
          </a:p>
        </p:txBody>
      </p:sp>
      <p:pic>
        <p:nvPicPr>
          <p:cNvPr id="24" name="Picture 23" descr="A picture containing indoor, engine&#10;&#10;Description automatically generated">
            <a:extLst>
              <a:ext uri="{FF2B5EF4-FFF2-40B4-BE49-F238E27FC236}">
                <a16:creationId xmlns:a16="http://schemas.microsoft.com/office/drawing/2014/main" id="{16C5128B-B272-464E-8EA9-08CA38F106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8193" y="1350805"/>
            <a:ext cx="3476653" cy="2607490"/>
          </a:xfrm>
          <a:prstGeom prst="rect">
            <a:avLst/>
          </a:prstGeom>
        </p:spPr>
      </p:pic>
      <p:grpSp>
        <p:nvGrpSpPr>
          <p:cNvPr id="25" name="Group 24">
            <a:extLst>
              <a:ext uri="{FF2B5EF4-FFF2-40B4-BE49-F238E27FC236}">
                <a16:creationId xmlns:a16="http://schemas.microsoft.com/office/drawing/2014/main" id="{1E4E2045-5372-CB4C-9064-E5B10CC74DE7}"/>
              </a:ext>
            </a:extLst>
          </p:cNvPr>
          <p:cNvGrpSpPr/>
          <p:nvPr/>
        </p:nvGrpSpPr>
        <p:grpSpPr>
          <a:xfrm>
            <a:off x="5189677" y="4154467"/>
            <a:ext cx="3930614" cy="2421409"/>
            <a:chOff x="5435001" y="3102991"/>
            <a:chExt cx="3930614" cy="2421409"/>
          </a:xfrm>
        </p:grpSpPr>
        <p:grpSp>
          <p:nvGrpSpPr>
            <p:cNvPr id="26" name="Group 25">
              <a:extLst>
                <a:ext uri="{FF2B5EF4-FFF2-40B4-BE49-F238E27FC236}">
                  <a16:creationId xmlns:a16="http://schemas.microsoft.com/office/drawing/2014/main" id="{301282E5-4F3A-FE4F-BEF0-C913AA10C386}"/>
                </a:ext>
              </a:extLst>
            </p:cNvPr>
            <p:cNvGrpSpPr>
              <a:grpSpLocks noChangeAspect="1"/>
            </p:cNvGrpSpPr>
            <p:nvPr/>
          </p:nvGrpSpPr>
          <p:grpSpPr>
            <a:xfrm>
              <a:off x="5435001" y="3508989"/>
              <a:ext cx="3930614" cy="2015411"/>
              <a:chOff x="-196476" y="2241178"/>
              <a:chExt cx="4913233" cy="2519263"/>
            </a:xfrm>
          </p:grpSpPr>
          <p:pic>
            <p:nvPicPr>
              <p:cNvPr id="29" name="Picture 28" descr="g4_25.eps">
                <a:extLst>
                  <a:ext uri="{FF2B5EF4-FFF2-40B4-BE49-F238E27FC236}">
                    <a16:creationId xmlns:a16="http://schemas.microsoft.com/office/drawing/2014/main" id="{4BDC5570-8C5D-0D46-9C41-122F23DAD8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9207" b="29207"/>
              <a:stretch/>
            </p:blipFill>
            <p:spPr>
              <a:xfrm>
                <a:off x="-91440" y="2241178"/>
                <a:ext cx="3672840" cy="2307601"/>
              </a:xfrm>
              <a:prstGeom prst="rect">
                <a:avLst/>
              </a:prstGeom>
            </p:spPr>
          </p:pic>
          <p:sp>
            <p:nvSpPr>
              <p:cNvPr id="30" name="TextBox 29">
                <a:extLst>
                  <a:ext uri="{FF2B5EF4-FFF2-40B4-BE49-F238E27FC236}">
                    <a16:creationId xmlns:a16="http://schemas.microsoft.com/office/drawing/2014/main" id="{31EA6987-2048-1145-9032-1538F34A2487}"/>
                  </a:ext>
                </a:extLst>
              </p:cNvPr>
              <p:cNvSpPr txBox="1"/>
              <p:nvPr/>
            </p:nvSpPr>
            <p:spPr>
              <a:xfrm rot="19798402">
                <a:off x="-196476" y="2818891"/>
                <a:ext cx="1595378" cy="423193"/>
              </a:xfrm>
              <a:prstGeom prst="rect">
                <a:avLst/>
              </a:prstGeom>
              <a:noFill/>
            </p:spPr>
            <p:txBody>
              <a:bodyPr wrap="none" rtlCol="0">
                <a:spAutoFit/>
              </a:bodyPr>
              <a:lstStyle/>
              <a:p>
                <a:r>
                  <a:rPr lang="en-US" dirty="0">
                    <a:latin typeface="Calibri"/>
                    <a:cs typeface="Calibri"/>
                  </a:rPr>
                  <a:t>Liq. H</a:t>
                </a:r>
                <a:r>
                  <a:rPr lang="en-US" baseline="-25000" dirty="0">
                    <a:latin typeface="Calibri"/>
                    <a:cs typeface="Calibri"/>
                  </a:rPr>
                  <a:t>2 </a:t>
                </a:r>
                <a:r>
                  <a:rPr lang="en-US" dirty="0">
                    <a:cs typeface="Calibri"/>
                  </a:rPr>
                  <a:t>(5 cm)</a:t>
                </a:r>
                <a:endParaRPr lang="en-US" baseline="-25000" dirty="0">
                  <a:latin typeface="Calibri"/>
                  <a:cs typeface="Calibri"/>
                </a:endParaRPr>
              </a:p>
            </p:txBody>
          </p:sp>
          <p:sp>
            <p:nvSpPr>
              <p:cNvPr id="31" name="TextBox 30">
                <a:extLst>
                  <a:ext uri="{FF2B5EF4-FFF2-40B4-BE49-F238E27FC236}">
                    <a16:creationId xmlns:a16="http://schemas.microsoft.com/office/drawing/2014/main" id="{BD4CF194-8A90-3A4F-926E-9689E2A5559B}"/>
                  </a:ext>
                </a:extLst>
              </p:cNvPr>
              <p:cNvSpPr txBox="1"/>
              <p:nvPr/>
            </p:nvSpPr>
            <p:spPr>
              <a:xfrm>
                <a:off x="1886113" y="3721694"/>
                <a:ext cx="2830644" cy="1038747"/>
              </a:xfrm>
              <a:prstGeom prst="rect">
                <a:avLst/>
              </a:prstGeom>
              <a:noFill/>
            </p:spPr>
            <p:txBody>
              <a:bodyPr wrap="none" rtlCol="0">
                <a:spAutoFit/>
              </a:bodyPr>
              <a:lstStyle/>
              <a:p>
                <a:r>
                  <a:rPr lang="en-US" dirty="0">
                    <a:latin typeface="Calibri"/>
                    <a:cs typeface="Calibri"/>
                  </a:rPr>
                  <a:t>100 um thick SSDs</a:t>
                </a:r>
              </a:p>
              <a:p>
                <a:r>
                  <a:rPr lang="en-US" dirty="0">
                    <a:latin typeface="Calibri"/>
                    <a:cs typeface="Calibri"/>
                  </a:rPr>
                  <a:t>100 um pitch</a:t>
                </a:r>
              </a:p>
              <a:p>
                <a:r>
                  <a:rPr lang="en-US" dirty="0">
                    <a:latin typeface="Calibri"/>
                    <a:cs typeface="Calibri"/>
                  </a:rPr>
                  <a:t>Readout by the APV ASIC</a:t>
                </a:r>
              </a:p>
            </p:txBody>
          </p:sp>
        </p:grpSp>
        <p:sp>
          <p:nvSpPr>
            <p:cNvPr id="27" name="TextBox 26">
              <a:extLst>
                <a:ext uri="{FF2B5EF4-FFF2-40B4-BE49-F238E27FC236}">
                  <a16:creationId xmlns:a16="http://schemas.microsoft.com/office/drawing/2014/main" id="{80F02043-E293-8E4E-9DB5-3F98896B87D8}"/>
                </a:ext>
              </a:extLst>
            </p:cNvPr>
            <p:cNvSpPr txBox="1"/>
            <p:nvPr/>
          </p:nvSpPr>
          <p:spPr>
            <a:xfrm>
              <a:off x="8042892" y="3102991"/>
              <a:ext cx="484428" cy="338554"/>
            </a:xfrm>
            <a:prstGeom prst="rect">
              <a:avLst/>
            </a:prstGeom>
            <a:noFill/>
          </p:spPr>
          <p:txBody>
            <a:bodyPr wrap="none" rtlCol="0">
              <a:spAutoFit/>
            </a:bodyPr>
            <a:lstStyle/>
            <a:p>
              <a:r>
                <a:rPr lang="en-US" baseline="30000" dirty="0"/>
                <a:t>4</a:t>
              </a:r>
              <a:r>
                <a:rPr lang="en-US" dirty="0"/>
                <a:t>He</a:t>
              </a:r>
            </a:p>
          </p:txBody>
        </p:sp>
        <p:sp>
          <p:nvSpPr>
            <p:cNvPr id="28" name="TextBox 27">
              <a:extLst>
                <a:ext uri="{FF2B5EF4-FFF2-40B4-BE49-F238E27FC236}">
                  <a16:creationId xmlns:a16="http://schemas.microsoft.com/office/drawing/2014/main" id="{93703902-B6B1-6F4B-A7B9-06A0E359CB82}"/>
                </a:ext>
              </a:extLst>
            </p:cNvPr>
            <p:cNvSpPr txBox="1"/>
            <p:nvPr/>
          </p:nvSpPr>
          <p:spPr>
            <a:xfrm>
              <a:off x="8346288" y="3634893"/>
              <a:ext cx="292068" cy="338554"/>
            </a:xfrm>
            <a:prstGeom prst="rect">
              <a:avLst/>
            </a:prstGeom>
            <a:noFill/>
          </p:spPr>
          <p:txBody>
            <a:bodyPr wrap="none" rtlCol="0">
              <a:spAutoFit/>
            </a:bodyPr>
            <a:lstStyle/>
            <a:p>
              <a:r>
                <a:rPr lang="en-US" dirty="0"/>
                <a:t>p</a:t>
              </a:r>
            </a:p>
          </p:txBody>
        </p:sp>
      </p:grpSp>
      <p:sp>
        <p:nvSpPr>
          <p:cNvPr id="37" name="Title 1">
            <a:extLst>
              <a:ext uri="{FF2B5EF4-FFF2-40B4-BE49-F238E27FC236}">
                <a16:creationId xmlns:a16="http://schemas.microsoft.com/office/drawing/2014/main" id="{4234AB3B-2D1D-9243-B327-4EABC0C1DCC8}"/>
              </a:ext>
            </a:extLst>
          </p:cNvPr>
          <p:cNvSpPr>
            <a:spLocks noGrp="1"/>
          </p:cNvSpPr>
          <p:nvPr>
            <p:ph type="ctrTitle"/>
          </p:nvPr>
        </p:nvSpPr>
        <p:spPr>
          <a:xfrm>
            <a:off x="293077" y="283215"/>
            <a:ext cx="4887260" cy="770913"/>
          </a:xfrm>
        </p:spPr>
        <p:txBody>
          <a:bodyPr/>
          <a:lstStyle/>
          <a:p>
            <a:r>
              <a:rPr lang="en-US" dirty="0"/>
              <a:t>Experimental setup </a:t>
            </a:r>
          </a:p>
        </p:txBody>
      </p:sp>
      <p:sp>
        <p:nvSpPr>
          <p:cNvPr id="38" name="Subtitle 2">
            <a:extLst>
              <a:ext uri="{FF2B5EF4-FFF2-40B4-BE49-F238E27FC236}">
                <a16:creationId xmlns:a16="http://schemas.microsoft.com/office/drawing/2014/main" id="{95202171-EE70-1C4B-9659-C3CF1AAC1C50}"/>
              </a:ext>
            </a:extLst>
          </p:cNvPr>
          <p:cNvSpPr>
            <a:spLocks noGrp="1"/>
          </p:cNvSpPr>
          <p:nvPr>
            <p:ph type="subTitle" idx="1"/>
          </p:nvPr>
        </p:nvSpPr>
        <p:spPr>
          <a:xfrm>
            <a:off x="293077" y="997311"/>
            <a:ext cx="4887260" cy="545868"/>
          </a:xfrm>
        </p:spPr>
        <p:txBody>
          <a:bodyPr/>
          <a:lstStyle/>
          <a:p>
            <a:r>
              <a:rPr lang="en-US" dirty="0"/>
              <a:t>SAMURAI at RIBF/RIKEN</a:t>
            </a:r>
          </a:p>
          <a:p>
            <a:endParaRPr lang="en-US" dirty="0"/>
          </a:p>
        </p:txBody>
      </p:sp>
      <p:sp>
        <p:nvSpPr>
          <p:cNvPr id="2" name="TextBox 1">
            <a:extLst>
              <a:ext uri="{FF2B5EF4-FFF2-40B4-BE49-F238E27FC236}">
                <a16:creationId xmlns:a16="http://schemas.microsoft.com/office/drawing/2014/main" id="{BA606337-5406-54CB-5080-78B0EDE760F0}"/>
              </a:ext>
            </a:extLst>
          </p:cNvPr>
          <p:cNvSpPr txBox="1"/>
          <p:nvPr/>
        </p:nvSpPr>
        <p:spPr>
          <a:xfrm>
            <a:off x="5105035" y="3961837"/>
            <a:ext cx="2994731" cy="338554"/>
          </a:xfrm>
          <a:prstGeom prst="rect">
            <a:avLst/>
          </a:prstGeom>
          <a:noFill/>
        </p:spPr>
        <p:txBody>
          <a:bodyPr wrap="none" rtlCol="0">
            <a:spAutoFit/>
          </a:bodyPr>
          <a:lstStyle/>
          <a:p>
            <a:r>
              <a:rPr lang="en-US" dirty="0"/>
              <a:t>Si tracker: TU Munich &amp; SAMURAI</a:t>
            </a:r>
          </a:p>
        </p:txBody>
      </p:sp>
      <p:pic>
        <p:nvPicPr>
          <p:cNvPr id="3" name="Picture 2">
            <a:extLst>
              <a:ext uri="{FF2B5EF4-FFF2-40B4-BE49-F238E27FC236}">
                <a16:creationId xmlns:a16="http://schemas.microsoft.com/office/drawing/2014/main" id="{24543690-2018-C166-E5D8-5009393FCD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719" y="2017716"/>
            <a:ext cx="2980550" cy="2822568"/>
          </a:xfrm>
          <a:prstGeom prst="rect">
            <a:avLst/>
          </a:prstGeom>
        </p:spPr>
      </p:pic>
      <p:sp>
        <p:nvSpPr>
          <p:cNvPr id="4" name="TextBox 3">
            <a:extLst>
              <a:ext uri="{FF2B5EF4-FFF2-40B4-BE49-F238E27FC236}">
                <a16:creationId xmlns:a16="http://schemas.microsoft.com/office/drawing/2014/main" id="{2D3E4635-2BF4-8D19-8C41-36A99E0F057C}"/>
              </a:ext>
            </a:extLst>
          </p:cNvPr>
          <p:cNvSpPr txBox="1"/>
          <p:nvPr/>
        </p:nvSpPr>
        <p:spPr>
          <a:xfrm>
            <a:off x="617975" y="1623396"/>
            <a:ext cx="1888401" cy="523220"/>
          </a:xfrm>
          <a:prstGeom prst="rect">
            <a:avLst/>
          </a:prstGeom>
          <a:noFill/>
        </p:spPr>
        <p:txBody>
          <a:bodyPr wrap="square">
            <a:spAutoFit/>
          </a:bodyPr>
          <a:lstStyle/>
          <a:p>
            <a:r>
              <a:rPr lang="en-GB" sz="1400" dirty="0">
                <a:effectLst/>
                <a:latin typeface="NimbusRomNo9L"/>
              </a:rPr>
              <a:t>Reaction vertex reconstruction</a:t>
            </a:r>
            <a:endParaRPr lang="en-GB" sz="1400" dirty="0"/>
          </a:p>
        </p:txBody>
      </p:sp>
      <p:sp>
        <p:nvSpPr>
          <p:cNvPr id="6" name="TextBox 5">
            <a:extLst>
              <a:ext uri="{FF2B5EF4-FFF2-40B4-BE49-F238E27FC236}">
                <a16:creationId xmlns:a16="http://schemas.microsoft.com/office/drawing/2014/main" id="{7430D215-9705-C9D3-CC8E-D46DA2E2F22C}"/>
              </a:ext>
            </a:extLst>
          </p:cNvPr>
          <p:cNvSpPr txBox="1"/>
          <p:nvPr/>
        </p:nvSpPr>
        <p:spPr>
          <a:xfrm>
            <a:off x="1800073" y="2505588"/>
            <a:ext cx="1095073" cy="338554"/>
          </a:xfrm>
          <a:prstGeom prst="rect">
            <a:avLst/>
          </a:prstGeom>
          <a:noFill/>
        </p:spPr>
        <p:txBody>
          <a:bodyPr wrap="square">
            <a:spAutoFit/>
          </a:bodyPr>
          <a:lstStyle/>
          <a:p>
            <a:r>
              <a:rPr lang="en-US" dirty="0"/>
              <a:t>&lt;0.2 mm</a:t>
            </a:r>
          </a:p>
        </p:txBody>
      </p:sp>
      <p:pic>
        <p:nvPicPr>
          <p:cNvPr id="16" name="Picture 15">
            <a:extLst>
              <a:ext uri="{FF2B5EF4-FFF2-40B4-BE49-F238E27FC236}">
                <a16:creationId xmlns:a16="http://schemas.microsoft.com/office/drawing/2014/main" id="{83EFD09A-9A27-A6EA-19EC-9CFFA50EBECD}"/>
              </a:ext>
            </a:extLst>
          </p:cNvPr>
          <p:cNvPicPr>
            <a:picLocks noChangeAspect="1"/>
          </p:cNvPicPr>
          <p:nvPr/>
        </p:nvPicPr>
        <p:blipFill>
          <a:blip r:embed="rId6"/>
          <a:stretch>
            <a:fillRect/>
          </a:stretch>
        </p:blipFill>
        <p:spPr>
          <a:xfrm>
            <a:off x="3270649" y="3840115"/>
            <a:ext cx="1738934" cy="2222967"/>
          </a:xfrm>
          <a:prstGeom prst="rect">
            <a:avLst/>
          </a:prstGeom>
        </p:spPr>
      </p:pic>
      <p:sp>
        <p:nvSpPr>
          <p:cNvPr id="18" name="TextBox 17">
            <a:extLst>
              <a:ext uri="{FF2B5EF4-FFF2-40B4-BE49-F238E27FC236}">
                <a16:creationId xmlns:a16="http://schemas.microsoft.com/office/drawing/2014/main" id="{7258E97D-F3FE-5713-B902-801068FD101A}"/>
              </a:ext>
            </a:extLst>
          </p:cNvPr>
          <p:cNvSpPr txBox="1"/>
          <p:nvPr/>
        </p:nvSpPr>
        <p:spPr>
          <a:xfrm>
            <a:off x="3238269" y="6067992"/>
            <a:ext cx="1994124" cy="338554"/>
          </a:xfrm>
          <a:prstGeom prst="rect">
            <a:avLst/>
          </a:prstGeom>
          <a:noFill/>
        </p:spPr>
        <p:txBody>
          <a:bodyPr wrap="square">
            <a:spAutoFit/>
          </a:bodyPr>
          <a:lstStyle/>
          <a:p>
            <a:r>
              <a:rPr lang="en-GB" dirty="0">
                <a:effectLst/>
              </a:rPr>
              <a:t>MINOS LH</a:t>
            </a:r>
            <a:r>
              <a:rPr lang="en-GB" baseline="-25000" dirty="0">
                <a:effectLst/>
              </a:rPr>
              <a:t>2</a:t>
            </a:r>
            <a:r>
              <a:rPr lang="en-GB" dirty="0">
                <a:effectLst/>
              </a:rPr>
              <a:t> target</a:t>
            </a:r>
          </a:p>
        </p:txBody>
      </p:sp>
    </p:spTree>
    <p:extLst>
      <p:ext uri="{BB962C8B-B14F-4D97-AF65-F5344CB8AC3E}">
        <p14:creationId xmlns:p14="http://schemas.microsoft.com/office/powerpoint/2010/main" val="432517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8B3342-16EC-30EE-8C5D-91D46943813F}"/>
              </a:ext>
            </a:extLst>
          </p:cNvPr>
          <p:cNvPicPr>
            <a:picLocks noChangeAspect="1"/>
          </p:cNvPicPr>
          <p:nvPr/>
        </p:nvPicPr>
        <p:blipFill>
          <a:blip r:embed="rId3"/>
          <a:stretch>
            <a:fillRect/>
          </a:stretch>
        </p:blipFill>
        <p:spPr>
          <a:xfrm>
            <a:off x="426095" y="3507853"/>
            <a:ext cx="4301632" cy="2496606"/>
          </a:xfrm>
          <a:prstGeom prst="rect">
            <a:avLst/>
          </a:prstGeom>
          <a:ln w="31750">
            <a:solidFill>
              <a:srgbClr val="0070C0"/>
            </a:solidFill>
          </a:ln>
        </p:spPr>
      </p:pic>
      <p:sp>
        <p:nvSpPr>
          <p:cNvPr id="22" name="Title 3">
            <a:extLst>
              <a:ext uri="{FF2B5EF4-FFF2-40B4-BE49-F238E27FC236}">
                <a16:creationId xmlns:a16="http://schemas.microsoft.com/office/drawing/2014/main" id="{4404E5A6-D72E-03DD-8D4B-A1E601A57ABD}"/>
              </a:ext>
            </a:extLst>
          </p:cNvPr>
          <p:cNvSpPr txBox="1">
            <a:spLocks/>
          </p:cNvSpPr>
          <p:nvPr/>
        </p:nvSpPr>
        <p:spPr>
          <a:xfrm>
            <a:off x="293077" y="356006"/>
            <a:ext cx="4988928" cy="770913"/>
          </a:xfrm>
          <a:prstGeom prst="rect">
            <a:avLst/>
          </a:prstGeom>
        </p:spPr>
        <p:txBody>
          <a:bodyPr vert="horz" lIns="81666" tIns="40833" rIns="81666" bIns="40833" rtlCol="0" anchor="ctr">
            <a:normAutofit fontScale="47500" lnSpcReduction="20000"/>
          </a:bodyPr>
          <a:lstStyle>
            <a:lvl1pPr algn="l" defTabSz="408334" rtl="0" eaLnBrk="1" latinLnBrk="0" hangingPunct="1">
              <a:spcBef>
                <a:spcPct val="0"/>
              </a:spcBef>
              <a:buNone/>
              <a:defRPr sz="4900" b="1" kern="1200">
                <a:solidFill>
                  <a:schemeClr val="tx1"/>
                </a:solidFill>
                <a:latin typeface="Cambria"/>
                <a:ea typeface="+mj-ea"/>
                <a:cs typeface="Cambria"/>
              </a:defRPr>
            </a:lvl1pPr>
          </a:lstStyle>
          <a:p>
            <a:r>
              <a:rPr lang="en-GB" sz="5400" dirty="0">
                <a:effectLst/>
                <a:latin typeface="+mj-lt"/>
              </a:rPr>
              <a:t>Observation of a correlated free four-neutron system</a:t>
            </a:r>
            <a:endParaRPr lang="en-US" dirty="0"/>
          </a:p>
        </p:txBody>
      </p:sp>
      <p:sp>
        <p:nvSpPr>
          <p:cNvPr id="9" name="TextBox 8">
            <a:extLst>
              <a:ext uri="{FF2B5EF4-FFF2-40B4-BE49-F238E27FC236}">
                <a16:creationId xmlns:a16="http://schemas.microsoft.com/office/drawing/2014/main" id="{B36BB2B5-7A63-9060-62C5-D84C24F20737}"/>
              </a:ext>
            </a:extLst>
          </p:cNvPr>
          <p:cNvSpPr txBox="1"/>
          <p:nvPr/>
        </p:nvSpPr>
        <p:spPr>
          <a:xfrm>
            <a:off x="124352" y="1126919"/>
            <a:ext cx="4658061" cy="369332"/>
          </a:xfrm>
          <a:prstGeom prst="rect">
            <a:avLst/>
          </a:prstGeom>
          <a:noFill/>
        </p:spPr>
        <p:txBody>
          <a:bodyPr wrap="square">
            <a:spAutoFit/>
          </a:bodyPr>
          <a:lstStyle/>
          <a:p>
            <a:pPr algn="ctr"/>
            <a:r>
              <a:rPr lang="en-GB" sz="1800" dirty="0" err="1">
                <a:solidFill>
                  <a:srgbClr val="0070C0"/>
                </a:solidFill>
              </a:rPr>
              <a:t>Duer</a:t>
            </a:r>
            <a:r>
              <a:rPr lang="en-GB" sz="1800" dirty="0">
                <a:solidFill>
                  <a:srgbClr val="0070C0"/>
                </a:solidFill>
              </a:rPr>
              <a:t>, M., </a:t>
            </a:r>
            <a:r>
              <a:rPr lang="en-GB" sz="1800" i="1" dirty="0">
                <a:solidFill>
                  <a:srgbClr val="0070C0"/>
                </a:solidFill>
              </a:rPr>
              <a:t>et al.</a:t>
            </a:r>
            <a:r>
              <a:rPr lang="en-GB" sz="1800" dirty="0">
                <a:solidFill>
                  <a:srgbClr val="0070C0"/>
                </a:solidFill>
              </a:rPr>
              <a:t>  </a:t>
            </a:r>
            <a:r>
              <a:rPr lang="en-GB" sz="1800" i="1" dirty="0">
                <a:solidFill>
                  <a:srgbClr val="0070C0"/>
                </a:solidFill>
              </a:rPr>
              <a:t>Nature</a:t>
            </a:r>
            <a:r>
              <a:rPr lang="en-GB" sz="1800" dirty="0">
                <a:solidFill>
                  <a:srgbClr val="0070C0"/>
                </a:solidFill>
              </a:rPr>
              <a:t> </a:t>
            </a:r>
            <a:r>
              <a:rPr lang="en-GB" sz="1800" b="1" dirty="0">
                <a:solidFill>
                  <a:srgbClr val="0070C0"/>
                </a:solidFill>
              </a:rPr>
              <a:t>606</a:t>
            </a:r>
            <a:r>
              <a:rPr lang="en-GB" sz="1800" dirty="0">
                <a:solidFill>
                  <a:srgbClr val="0070C0"/>
                </a:solidFill>
              </a:rPr>
              <a:t>, 678–682 (2022)</a:t>
            </a:r>
          </a:p>
        </p:txBody>
      </p:sp>
      <p:pic>
        <p:nvPicPr>
          <p:cNvPr id="3" name="Picture 2">
            <a:extLst>
              <a:ext uri="{FF2B5EF4-FFF2-40B4-BE49-F238E27FC236}">
                <a16:creationId xmlns:a16="http://schemas.microsoft.com/office/drawing/2014/main" id="{4BC6912A-47AA-8370-5651-D590C20AFE52}"/>
              </a:ext>
            </a:extLst>
          </p:cNvPr>
          <p:cNvPicPr>
            <a:picLocks noChangeAspect="1"/>
          </p:cNvPicPr>
          <p:nvPr/>
        </p:nvPicPr>
        <p:blipFill rotWithShape="1">
          <a:blip r:embed="rId4"/>
          <a:srcRect b="31092"/>
          <a:stretch/>
        </p:blipFill>
        <p:spPr>
          <a:xfrm>
            <a:off x="4816167" y="1541365"/>
            <a:ext cx="3046377" cy="2148507"/>
          </a:xfrm>
          <a:prstGeom prst="rect">
            <a:avLst/>
          </a:prstGeom>
        </p:spPr>
      </p:pic>
      <p:grpSp>
        <p:nvGrpSpPr>
          <p:cNvPr id="4" name="Group 3">
            <a:extLst>
              <a:ext uri="{FF2B5EF4-FFF2-40B4-BE49-F238E27FC236}">
                <a16:creationId xmlns:a16="http://schemas.microsoft.com/office/drawing/2014/main" id="{6ADDDD1A-5840-D998-0085-97CDF2AF8663}"/>
              </a:ext>
            </a:extLst>
          </p:cNvPr>
          <p:cNvGrpSpPr/>
          <p:nvPr/>
        </p:nvGrpSpPr>
        <p:grpSpPr>
          <a:xfrm>
            <a:off x="5712311" y="4660745"/>
            <a:ext cx="3367783" cy="728509"/>
            <a:chOff x="860612" y="5746798"/>
            <a:chExt cx="3072920" cy="728509"/>
          </a:xfrm>
        </p:grpSpPr>
        <p:sp>
          <p:nvSpPr>
            <p:cNvPr id="5" name="Rounded Rectangular Callout 4">
              <a:extLst>
                <a:ext uri="{FF2B5EF4-FFF2-40B4-BE49-F238E27FC236}">
                  <a16:creationId xmlns:a16="http://schemas.microsoft.com/office/drawing/2014/main" id="{A0638E11-F36B-9AAF-3FFB-C770FA81AED7}"/>
                </a:ext>
              </a:extLst>
            </p:cNvPr>
            <p:cNvSpPr/>
            <p:nvPr/>
          </p:nvSpPr>
          <p:spPr>
            <a:xfrm>
              <a:off x="860612" y="5746798"/>
              <a:ext cx="2893807" cy="728509"/>
            </a:xfrm>
            <a:prstGeom prst="wedgeRoundRectCallout">
              <a:avLst>
                <a:gd name="adj1" fmla="val -11912"/>
                <a:gd name="adj2" fmla="val 13082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987BEAD-086D-8C27-1E99-09178AF8BECD}"/>
                </a:ext>
              </a:extLst>
            </p:cNvPr>
            <p:cNvSpPr txBox="1"/>
            <p:nvPr/>
          </p:nvSpPr>
          <p:spPr>
            <a:xfrm>
              <a:off x="899876" y="5787134"/>
              <a:ext cx="3033656" cy="646331"/>
            </a:xfrm>
            <a:prstGeom prst="rect">
              <a:avLst/>
            </a:prstGeom>
            <a:noFill/>
          </p:spPr>
          <p:txBody>
            <a:bodyPr wrap="square" rtlCol="0">
              <a:spAutoFit/>
            </a:bodyPr>
            <a:lstStyle/>
            <a:p>
              <a:r>
                <a:rPr lang="en-GB" sz="1800" dirty="0"/>
                <a:t>Oh, we have two talks for something that does not exist!</a:t>
              </a:r>
            </a:p>
          </p:txBody>
        </p:sp>
      </p:grpSp>
      <p:grpSp>
        <p:nvGrpSpPr>
          <p:cNvPr id="12" name="Group 11">
            <a:extLst>
              <a:ext uri="{FF2B5EF4-FFF2-40B4-BE49-F238E27FC236}">
                <a16:creationId xmlns:a16="http://schemas.microsoft.com/office/drawing/2014/main" id="{0830E9C8-F46A-2168-85F3-547728371D42}"/>
              </a:ext>
            </a:extLst>
          </p:cNvPr>
          <p:cNvGrpSpPr/>
          <p:nvPr/>
        </p:nvGrpSpPr>
        <p:grpSpPr>
          <a:xfrm>
            <a:off x="2097742" y="1871817"/>
            <a:ext cx="3487428" cy="951519"/>
            <a:chOff x="860612" y="5746798"/>
            <a:chExt cx="3208147" cy="728509"/>
          </a:xfrm>
        </p:grpSpPr>
        <p:sp>
          <p:nvSpPr>
            <p:cNvPr id="13" name="Rounded Rectangular Callout 12">
              <a:extLst>
                <a:ext uri="{FF2B5EF4-FFF2-40B4-BE49-F238E27FC236}">
                  <a16:creationId xmlns:a16="http://schemas.microsoft.com/office/drawing/2014/main" id="{1801BAF0-F409-FB40-021F-C538AB067E39}"/>
                </a:ext>
              </a:extLst>
            </p:cNvPr>
            <p:cNvSpPr/>
            <p:nvPr/>
          </p:nvSpPr>
          <p:spPr>
            <a:xfrm>
              <a:off x="860612" y="5746798"/>
              <a:ext cx="2893807" cy="728509"/>
            </a:xfrm>
            <a:prstGeom prst="wedgeRoundRectCallout">
              <a:avLst>
                <a:gd name="adj1" fmla="val 73696"/>
                <a:gd name="adj2" fmla="val 8011"/>
                <a:gd name="adj3" fmla="val 16667"/>
              </a:avLst>
            </a:prstGeom>
            <a:gradFill>
              <a:gsLst>
                <a:gs pos="0">
                  <a:schemeClr val="accent5">
                    <a:lumMod val="75000"/>
                  </a:schemeClr>
                </a:gs>
                <a:gs pos="100000">
                  <a:schemeClr val="accent4">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3155BB8-E605-9222-3C97-BDCBF051B07B}"/>
                </a:ext>
              </a:extLst>
            </p:cNvPr>
            <p:cNvSpPr txBox="1"/>
            <p:nvPr/>
          </p:nvSpPr>
          <p:spPr>
            <a:xfrm>
              <a:off x="983432" y="5855390"/>
              <a:ext cx="3085327" cy="541977"/>
            </a:xfrm>
            <a:prstGeom prst="rect">
              <a:avLst/>
            </a:prstGeom>
            <a:noFill/>
          </p:spPr>
          <p:txBody>
            <a:bodyPr wrap="square" rtlCol="0">
              <a:spAutoFit/>
            </a:bodyPr>
            <a:lstStyle/>
            <a:p>
              <a:r>
                <a:rPr lang="en-GB" sz="2000" dirty="0"/>
                <a:t>Dad, my TikTok videos have way more </a:t>
              </a:r>
              <a:r>
                <a:rPr lang="en-GB" sz="2000" u="sng" dirty="0"/>
                <a:t>views</a:t>
              </a:r>
              <a:r>
                <a:rPr lang="en-GB" sz="2000" dirty="0"/>
                <a:t> than this</a:t>
              </a:r>
            </a:p>
          </p:txBody>
        </p:sp>
      </p:grpSp>
      <p:sp>
        <p:nvSpPr>
          <p:cNvPr id="15" name="TextBox 14">
            <a:extLst>
              <a:ext uri="{FF2B5EF4-FFF2-40B4-BE49-F238E27FC236}">
                <a16:creationId xmlns:a16="http://schemas.microsoft.com/office/drawing/2014/main" id="{F2CBB4DD-0CB2-048A-E43B-546716E94C35}"/>
              </a:ext>
            </a:extLst>
          </p:cNvPr>
          <p:cNvSpPr txBox="1"/>
          <p:nvPr/>
        </p:nvSpPr>
        <p:spPr>
          <a:xfrm>
            <a:off x="5906586" y="6015216"/>
            <a:ext cx="2743794" cy="400110"/>
          </a:xfrm>
          <a:custGeom>
            <a:avLst/>
            <a:gdLst>
              <a:gd name="connsiteX0" fmla="*/ 0 w 2743794"/>
              <a:gd name="connsiteY0" fmla="*/ 0 h 400110"/>
              <a:gd name="connsiteX1" fmla="*/ 521321 w 2743794"/>
              <a:gd name="connsiteY1" fmla="*/ 0 h 400110"/>
              <a:gd name="connsiteX2" fmla="*/ 987766 w 2743794"/>
              <a:gd name="connsiteY2" fmla="*/ 0 h 400110"/>
              <a:gd name="connsiteX3" fmla="*/ 1591401 w 2743794"/>
              <a:gd name="connsiteY3" fmla="*/ 0 h 400110"/>
              <a:gd name="connsiteX4" fmla="*/ 2112721 w 2743794"/>
              <a:gd name="connsiteY4" fmla="*/ 0 h 400110"/>
              <a:gd name="connsiteX5" fmla="*/ 2743794 w 2743794"/>
              <a:gd name="connsiteY5" fmla="*/ 0 h 400110"/>
              <a:gd name="connsiteX6" fmla="*/ 2743794 w 2743794"/>
              <a:gd name="connsiteY6" fmla="*/ 400110 h 400110"/>
              <a:gd name="connsiteX7" fmla="*/ 2195035 w 2743794"/>
              <a:gd name="connsiteY7" fmla="*/ 400110 h 400110"/>
              <a:gd name="connsiteX8" fmla="*/ 1591401 w 2743794"/>
              <a:gd name="connsiteY8" fmla="*/ 400110 h 400110"/>
              <a:gd name="connsiteX9" fmla="*/ 1124956 w 2743794"/>
              <a:gd name="connsiteY9" fmla="*/ 400110 h 400110"/>
              <a:gd name="connsiteX10" fmla="*/ 576197 w 2743794"/>
              <a:gd name="connsiteY10" fmla="*/ 400110 h 400110"/>
              <a:gd name="connsiteX11" fmla="*/ 0 w 2743794"/>
              <a:gd name="connsiteY11" fmla="*/ 400110 h 400110"/>
              <a:gd name="connsiteX12" fmla="*/ 0 w 2743794"/>
              <a:gd name="connsiteY12"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794" h="400110" extrusionOk="0">
                <a:moveTo>
                  <a:pt x="0" y="0"/>
                </a:moveTo>
                <a:cubicBezTo>
                  <a:pt x="115250" y="-14226"/>
                  <a:pt x="363809" y="3799"/>
                  <a:pt x="521321" y="0"/>
                </a:cubicBezTo>
                <a:cubicBezTo>
                  <a:pt x="678833" y="-3799"/>
                  <a:pt x="756334" y="38068"/>
                  <a:pt x="987766" y="0"/>
                </a:cubicBezTo>
                <a:cubicBezTo>
                  <a:pt x="1219199" y="-38068"/>
                  <a:pt x="1419626" y="20599"/>
                  <a:pt x="1591401" y="0"/>
                </a:cubicBezTo>
                <a:cubicBezTo>
                  <a:pt x="1763177" y="-20599"/>
                  <a:pt x="1966999" y="54885"/>
                  <a:pt x="2112721" y="0"/>
                </a:cubicBezTo>
                <a:cubicBezTo>
                  <a:pt x="2258443" y="-54885"/>
                  <a:pt x="2598055" y="13308"/>
                  <a:pt x="2743794" y="0"/>
                </a:cubicBezTo>
                <a:cubicBezTo>
                  <a:pt x="2745460" y="142322"/>
                  <a:pt x="2738353" y="302984"/>
                  <a:pt x="2743794" y="400110"/>
                </a:cubicBezTo>
                <a:cubicBezTo>
                  <a:pt x="2579499" y="452577"/>
                  <a:pt x="2397270" y="375353"/>
                  <a:pt x="2195035" y="400110"/>
                </a:cubicBezTo>
                <a:cubicBezTo>
                  <a:pt x="1992800" y="424867"/>
                  <a:pt x="1815600" y="337839"/>
                  <a:pt x="1591401" y="400110"/>
                </a:cubicBezTo>
                <a:cubicBezTo>
                  <a:pt x="1367202" y="462381"/>
                  <a:pt x="1335349" y="351866"/>
                  <a:pt x="1124956" y="400110"/>
                </a:cubicBezTo>
                <a:cubicBezTo>
                  <a:pt x="914563" y="448354"/>
                  <a:pt x="722884" y="366403"/>
                  <a:pt x="576197" y="400110"/>
                </a:cubicBezTo>
                <a:cubicBezTo>
                  <a:pt x="429510" y="433817"/>
                  <a:pt x="131070" y="377647"/>
                  <a:pt x="0" y="400110"/>
                </a:cubicBezTo>
                <a:cubicBezTo>
                  <a:pt x="-16768" y="310694"/>
                  <a:pt x="28099" y="144980"/>
                  <a:pt x="0" y="0"/>
                </a:cubicBezTo>
                <a:close/>
              </a:path>
            </a:pathLst>
          </a:custGeom>
          <a:noFill/>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2000" dirty="0"/>
              <a:t>GRC 2023 participants</a:t>
            </a:r>
          </a:p>
        </p:txBody>
      </p:sp>
      <p:cxnSp>
        <p:nvCxnSpPr>
          <p:cNvPr id="17" name="Straight Arrow Connector 16">
            <a:extLst>
              <a:ext uri="{FF2B5EF4-FFF2-40B4-BE49-F238E27FC236}">
                <a16:creationId xmlns:a16="http://schemas.microsoft.com/office/drawing/2014/main" id="{0C39DC57-6D0C-0126-ABB4-405BB7D60252}"/>
              </a:ext>
            </a:extLst>
          </p:cNvPr>
          <p:cNvCxnSpPr>
            <a:cxnSpLocks/>
          </p:cNvCxnSpPr>
          <p:nvPr/>
        </p:nvCxnSpPr>
        <p:spPr>
          <a:xfrm flipH="1">
            <a:off x="989704" y="2773713"/>
            <a:ext cx="2693981" cy="120661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7783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2ECC224-35F6-8E2D-7CF4-412B391C3056}"/>
              </a:ext>
            </a:extLst>
          </p:cNvPr>
          <p:cNvPicPr>
            <a:picLocks noChangeAspect="1"/>
          </p:cNvPicPr>
          <p:nvPr/>
        </p:nvPicPr>
        <p:blipFill>
          <a:blip r:embed="rId3"/>
          <a:stretch>
            <a:fillRect/>
          </a:stretch>
        </p:blipFill>
        <p:spPr>
          <a:xfrm>
            <a:off x="160055" y="1968500"/>
            <a:ext cx="8919772" cy="4537919"/>
          </a:xfrm>
          <a:prstGeom prst="rect">
            <a:avLst/>
          </a:prstGeom>
        </p:spPr>
      </p:pic>
      <p:grpSp>
        <p:nvGrpSpPr>
          <p:cNvPr id="16" name="Group 15">
            <a:extLst>
              <a:ext uri="{FF2B5EF4-FFF2-40B4-BE49-F238E27FC236}">
                <a16:creationId xmlns:a16="http://schemas.microsoft.com/office/drawing/2014/main" id="{52A69D31-1316-559B-DD1A-9D2F1ADAC6B2}"/>
              </a:ext>
            </a:extLst>
          </p:cNvPr>
          <p:cNvGrpSpPr/>
          <p:nvPr/>
        </p:nvGrpSpPr>
        <p:grpSpPr>
          <a:xfrm>
            <a:off x="2691161" y="2533878"/>
            <a:ext cx="6136155" cy="3891193"/>
            <a:chOff x="2691161" y="2523368"/>
            <a:chExt cx="6136155" cy="3891193"/>
          </a:xfrm>
        </p:grpSpPr>
        <p:cxnSp>
          <p:nvCxnSpPr>
            <p:cNvPr id="18" name="Straight Connector 17">
              <a:extLst>
                <a:ext uri="{FF2B5EF4-FFF2-40B4-BE49-F238E27FC236}">
                  <a16:creationId xmlns:a16="http://schemas.microsoft.com/office/drawing/2014/main" id="{6244D83F-B53B-16AE-D918-2028D51D80D2}"/>
                </a:ext>
              </a:extLst>
            </p:cNvPr>
            <p:cNvCxnSpPr/>
            <p:nvPr/>
          </p:nvCxnSpPr>
          <p:spPr>
            <a:xfrm flipV="1">
              <a:off x="2691161" y="5617427"/>
              <a:ext cx="0" cy="797134"/>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FCC1684-95B2-7F61-7F2B-FE0C1AE302C5}"/>
                </a:ext>
              </a:extLst>
            </p:cNvPr>
            <p:cNvCxnSpPr>
              <a:cxnSpLocks/>
            </p:cNvCxnSpPr>
            <p:nvPr/>
          </p:nvCxnSpPr>
          <p:spPr>
            <a:xfrm flipV="1">
              <a:off x="3319758" y="4989241"/>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E7D4FE6-6B31-6152-8D74-95DCB0167361}"/>
                </a:ext>
              </a:extLst>
            </p:cNvPr>
            <p:cNvCxnSpPr>
              <a:cxnSpLocks/>
            </p:cNvCxnSpPr>
            <p:nvPr/>
          </p:nvCxnSpPr>
          <p:spPr>
            <a:xfrm flipH="1">
              <a:off x="2691161" y="5617427"/>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C7907FD-129A-1B47-F055-5F0E335D7830}"/>
                </a:ext>
              </a:extLst>
            </p:cNvPr>
            <p:cNvCxnSpPr>
              <a:cxnSpLocks/>
            </p:cNvCxnSpPr>
            <p:nvPr/>
          </p:nvCxnSpPr>
          <p:spPr>
            <a:xfrm flipV="1">
              <a:off x="3318519"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AE3AA67-7F6B-6D62-6353-9FB20AB9305A}"/>
                </a:ext>
              </a:extLst>
            </p:cNvPr>
            <p:cNvCxnSpPr>
              <a:cxnSpLocks/>
            </p:cNvCxnSpPr>
            <p:nvPr/>
          </p:nvCxnSpPr>
          <p:spPr>
            <a:xfrm flipH="1">
              <a:off x="3313661" y="4382452"/>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FABAAD3-6EBA-DCDD-4C07-550D7695F29C}"/>
                </a:ext>
              </a:extLst>
            </p:cNvPr>
            <p:cNvCxnSpPr>
              <a:cxnSpLocks/>
            </p:cNvCxnSpPr>
            <p:nvPr/>
          </p:nvCxnSpPr>
          <p:spPr>
            <a:xfrm flipV="1">
              <a:off x="3926890"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D3D7B31-4C4A-F12D-8558-91BE639BE34E}"/>
                </a:ext>
              </a:extLst>
            </p:cNvPr>
            <p:cNvCxnSpPr>
              <a:cxnSpLocks/>
            </p:cNvCxnSpPr>
            <p:nvPr/>
          </p:nvCxnSpPr>
          <p:spPr>
            <a:xfrm flipH="1">
              <a:off x="3928946" y="5000128"/>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9E7589E-F823-A14B-1F3D-F143CA85308F}"/>
                </a:ext>
              </a:extLst>
            </p:cNvPr>
            <p:cNvCxnSpPr>
              <a:cxnSpLocks/>
            </p:cNvCxnSpPr>
            <p:nvPr/>
          </p:nvCxnSpPr>
          <p:spPr>
            <a:xfrm flipV="1">
              <a:off x="4542175"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8FBB5F3-9272-46C4-1367-B43392FD2B81}"/>
                </a:ext>
              </a:extLst>
            </p:cNvPr>
            <p:cNvCxnSpPr>
              <a:cxnSpLocks/>
            </p:cNvCxnSpPr>
            <p:nvPr/>
          </p:nvCxnSpPr>
          <p:spPr>
            <a:xfrm flipH="1">
              <a:off x="4542175" y="4371942"/>
              <a:ext cx="613229"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71CBE2C-DE04-1998-0F4E-05C8CB0645AD}"/>
                </a:ext>
              </a:extLst>
            </p:cNvPr>
            <p:cNvCxnSpPr>
              <a:cxnSpLocks/>
            </p:cNvCxnSpPr>
            <p:nvPr/>
          </p:nvCxnSpPr>
          <p:spPr>
            <a:xfrm flipV="1">
              <a:off x="5150979" y="437194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E3BCA15-22AB-3EE5-0FC9-FDF5582580E0}"/>
                </a:ext>
              </a:extLst>
            </p:cNvPr>
            <p:cNvCxnSpPr>
              <a:cxnSpLocks/>
            </p:cNvCxnSpPr>
            <p:nvPr/>
          </p:nvCxnSpPr>
          <p:spPr>
            <a:xfrm flipH="1">
              <a:off x="5150979" y="5000128"/>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5DC6524-9FB0-BA0A-2B0A-9FABE1C2AA02}"/>
                </a:ext>
              </a:extLst>
            </p:cNvPr>
            <p:cNvCxnSpPr>
              <a:cxnSpLocks/>
            </p:cNvCxnSpPr>
            <p:nvPr/>
          </p:nvCxnSpPr>
          <p:spPr>
            <a:xfrm flipV="1">
              <a:off x="5779069" y="4376019"/>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17C838D-CA04-74AB-6375-6E7B27C3D42E}"/>
                </a:ext>
              </a:extLst>
            </p:cNvPr>
            <p:cNvCxnSpPr>
              <a:cxnSpLocks/>
            </p:cNvCxnSpPr>
            <p:nvPr/>
          </p:nvCxnSpPr>
          <p:spPr>
            <a:xfrm flipV="1">
              <a:off x="5777830" y="3758720"/>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AEC58B7-C744-5459-535A-7ACEFD6C74E4}"/>
                </a:ext>
              </a:extLst>
            </p:cNvPr>
            <p:cNvCxnSpPr>
              <a:cxnSpLocks/>
            </p:cNvCxnSpPr>
            <p:nvPr/>
          </p:nvCxnSpPr>
          <p:spPr>
            <a:xfrm flipH="1">
              <a:off x="5767320" y="3769230"/>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605D9F8-6069-6F25-A93A-510E2730DFFA}"/>
                </a:ext>
              </a:extLst>
            </p:cNvPr>
            <p:cNvCxnSpPr>
              <a:cxnSpLocks/>
            </p:cNvCxnSpPr>
            <p:nvPr/>
          </p:nvCxnSpPr>
          <p:spPr>
            <a:xfrm flipV="1">
              <a:off x="6390542" y="3743756"/>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2EF779E-B0FE-947B-6622-E4F4525F2808}"/>
                </a:ext>
              </a:extLst>
            </p:cNvPr>
            <p:cNvCxnSpPr>
              <a:cxnSpLocks/>
            </p:cNvCxnSpPr>
            <p:nvPr/>
          </p:nvCxnSpPr>
          <p:spPr>
            <a:xfrm flipH="1">
              <a:off x="6401052" y="4370534"/>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DFBC8D70-A80E-FCC7-B4BA-20FBF331706F}"/>
                </a:ext>
              </a:extLst>
            </p:cNvPr>
            <p:cNvCxnSpPr>
              <a:cxnSpLocks/>
            </p:cNvCxnSpPr>
            <p:nvPr/>
          </p:nvCxnSpPr>
          <p:spPr>
            <a:xfrm flipV="1">
              <a:off x="6991370" y="374234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1AC417D-E985-AFF8-DDA4-19CDB9430D55}"/>
                </a:ext>
              </a:extLst>
            </p:cNvPr>
            <p:cNvCxnSpPr>
              <a:cxnSpLocks/>
            </p:cNvCxnSpPr>
            <p:nvPr/>
          </p:nvCxnSpPr>
          <p:spPr>
            <a:xfrm flipV="1">
              <a:off x="6991370" y="3141044"/>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56542F4-4781-92AB-2CA8-0E21C1C76FA0}"/>
                </a:ext>
              </a:extLst>
            </p:cNvPr>
            <p:cNvCxnSpPr>
              <a:cxnSpLocks/>
            </p:cNvCxnSpPr>
            <p:nvPr/>
          </p:nvCxnSpPr>
          <p:spPr>
            <a:xfrm flipH="1">
              <a:off x="6981265" y="3166518"/>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3023FDC-17F1-44BD-A178-829151563952}"/>
                </a:ext>
              </a:extLst>
            </p:cNvPr>
            <p:cNvCxnSpPr>
              <a:cxnSpLocks/>
            </p:cNvCxnSpPr>
            <p:nvPr/>
          </p:nvCxnSpPr>
          <p:spPr>
            <a:xfrm flipV="1">
              <a:off x="7604487" y="3141044"/>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A504305-2826-0881-89B6-BE6988EFA672}"/>
                </a:ext>
              </a:extLst>
            </p:cNvPr>
            <p:cNvCxnSpPr>
              <a:cxnSpLocks/>
            </p:cNvCxnSpPr>
            <p:nvPr/>
          </p:nvCxnSpPr>
          <p:spPr>
            <a:xfrm flipH="1">
              <a:off x="7584124" y="3790627"/>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5C52722-41F1-130F-CC39-D4BAEABF551B}"/>
                </a:ext>
              </a:extLst>
            </p:cNvPr>
            <p:cNvCxnSpPr>
              <a:cxnSpLocks/>
            </p:cNvCxnSpPr>
            <p:nvPr/>
          </p:nvCxnSpPr>
          <p:spPr>
            <a:xfrm flipV="1">
              <a:off x="8212214" y="316651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4D3555C-0FC5-4AE0-7D7C-287BE033B1B3}"/>
                </a:ext>
              </a:extLst>
            </p:cNvPr>
            <p:cNvCxnSpPr>
              <a:cxnSpLocks/>
            </p:cNvCxnSpPr>
            <p:nvPr/>
          </p:nvCxnSpPr>
          <p:spPr>
            <a:xfrm flipV="1">
              <a:off x="8210975" y="2538332"/>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5D9B850-17E8-BC6F-34A8-D1289CC67E74}"/>
                </a:ext>
              </a:extLst>
            </p:cNvPr>
            <p:cNvCxnSpPr>
              <a:cxnSpLocks/>
            </p:cNvCxnSpPr>
            <p:nvPr/>
          </p:nvCxnSpPr>
          <p:spPr>
            <a:xfrm flipH="1">
              <a:off x="8200465" y="2548842"/>
              <a:ext cx="626851" cy="0"/>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C7B674E-DAF1-F46E-3EDE-45926D2F3C75}"/>
                </a:ext>
              </a:extLst>
            </p:cNvPr>
            <p:cNvCxnSpPr>
              <a:cxnSpLocks/>
            </p:cNvCxnSpPr>
            <p:nvPr/>
          </p:nvCxnSpPr>
          <p:spPr>
            <a:xfrm flipV="1">
              <a:off x="8823687" y="2523368"/>
              <a:ext cx="0" cy="628186"/>
            </a:xfrm>
            <a:prstGeom prst="line">
              <a:avLst/>
            </a:prstGeom>
            <a:ln w="50800">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22" name="Title 3">
            <a:extLst>
              <a:ext uri="{FF2B5EF4-FFF2-40B4-BE49-F238E27FC236}">
                <a16:creationId xmlns:a16="http://schemas.microsoft.com/office/drawing/2014/main" id="{4404E5A6-D72E-03DD-8D4B-A1E601A57ABD}"/>
              </a:ext>
            </a:extLst>
          </p:cNvPr>
          <p:cNvSpPr txBox="1">
            <a:spLocks/>
          </p:cNvSpPr>
          <p:nvPr/>
        </p:nvSpPr>
        <p:spPr>
          <a:xfrm>
            <a:off x="293077" y="356006"/>
            <a:ext cx="4887260" cy="770913"/>
          </a:xfrm>
          <a:prstGeom prst="rect">
            <a:avLst/>
          </a:prstGeom>
        </p:spPr>
        <p:txBody>
          <a:bodyPr vert="horz" lIns="81666" tIns="40833" rIns="81666" bIns="40833" rtlCol="0" anchor="ctr">
            <a:normAutofit fontScale="85000" lnSpcReduction="10000"/>
          </a:bodyPr>
          <a:lstStyle>
            <a:lvl1pPr algn="l" defTabSz="408334" rtl="0" eaLnBrk="1" latinLnBrk="0" hangingPunct="1">
              <a:spcBef>
                <a:spcPct val="0"/>
              </a:spcBef>
              <a:buNone/>
              <a:defRPr sz="4900" b="1" kern="1200">
                <a:solidFill>
                  <a:schemeClr val="tx1"/>
                </a:solidFill>
                <a:latin typeface="Cambria"/>
                <a:ea typeface="+mj-ea"/>
                <a:cs typeface="Cambria"/>
              </a:defRPr>
            </a:lvl1pPr>
          </a:lstStyle>
          <a:p>
            <a:r>
              <a:rPr lang="en-GB" dirty="0"/>
              <a:t>Nuclear landscape</a:t>
            </a:r>
            <a:endParaRPr lang="en-US" dirty="0"/>
          </a:p>
        </p:txBody>
      </p:sp>
      <p:sp>
        <p:nvSpPr>
          <p:cNvPr id="23" name="Subtitle 2">
            <a:extLst>
              <a:ext uri="{FF2B5EF4-FFF2-40B4-BE49-F238E27FC236}">
                <a16:creationId xmlns:a16="http://schemas.microsoft.com/office/drawing/2014/main" id="{23C5BEA4-9EE7-4ECF-C33B-966A722E98B1}"/>
              </a:ext>
            </a:extLst>
          </p:cNvPr>
          <p:cNvSpPr txBox="1">
            <a:spLocks/>
          </p:cNvSpPr>
          <p:nvPr/>
        </p:nvSpPr>
        <p:spPr>
          <a:xfrm>
            <a:off x="293077" y="1067542"/>
            <a:ext cx="4887260" cy="545868"/>
          </a:xfrm>
          <a:prstGeom prst="rect">
            <a:avLst/>
          </a:prstGeom>
        </p:spPr>
        <p:txBody>
          <a:bodyPr vert="horz" lIns="81666" tIns="40833" rIns="81666" bIns="40833" rtlCol="0">
            <a:norm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sz="2400" dirty="0"/>
              <a:t>Light nuclei</a:t>
            </a:r>
          </a:p>
        </p:txBody>
      </p:sp>
      <p:sp>
        <p:nvSpPr>
          <p:cNvPr id="42" name="TextBox 41">
            <a:extLst>
              <a:ext uri="{FF2B5EF4-FFF2-40B4-BE49-F238E27FC236}">
                <a16:creationId xmlns:a16="http://schemas.microsoft.com/office/drawing/2014/main" id="{6C2A5D60-ACAD-B77D-205A-D38C4ED3C821}"/>
              </a:ext>
            </a:extLst>
          </p:cNvPr>
          <p:cNvSpPr txBox="1"/>
          <p:nvPr/>
        </p:nvSpPr>
        <p:spPr>
          <a:xfrm>
            <a:off x="3959352" y="5797296"/>
            <a:ext cx="567784" cy="400110"/>
          </a:xfrm>
          <a:prstGeom prst="rect">
            <a:avLst/>
          </a:prstGeom>
          <a:noFill/>
        </p:spPr>
        <p:txBody>
          <a:bodyPr wrap="none" rtlCol="0">
            <a:spAutoFit/>
          </a:bodyPr>
          <a:lstStyle/>
          <a:p>
            <a:r>
              <a:rPr lang="en-US" sz="2000" dirty="0"/>
              <a:t>4n?</a:t>
            </a:r>
          </a:p>
        </p:txBody>
      </p:sp>
      <p:sp>
        <p:nvSpPr>
          <p:cNvPr id="44" name="Rounded Rectangle 43">
            <a:extLst>
              <a:ext uri="{FF2B5EF4-FFF2-40B4-BE49-F238E27FC236}">
                <a16:creationId xmlns:a16="http://schemas.microsoft.com/office/drawing/2014/main" id="{FB0713C1-D9AB-97C8-14BD-07C2AE72890A}"/>
              </a:ext>
            </a:extLst>
          </p:cNvPr>
          <p:cNvSpPr/>
          <p:nvPr/>
        </p:nvSpPr>
        <p:spPr>
          <a:xfrm rot="16200000">
            <a:off x="4087715" y="3624466"/>
            <a:ext cx="591015" cy="4688910"/>
          </a:xfrm>
          <a:prstGeom prst="roundRect">
            <a:avLst/>
          </a:prstGeom>
          <a:noFill/>
          <a:ln w="5715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D89DAF4-B142-90AA-46CD-084CDC9CA365}"/>
              </a:ext>
            </a:extLst>
          </p:cNvPr>
          <p:cNvPicPr>
            <a:picLocks noChangeAspect="1"/>
          </p:cNvPicPr>
          <p:nvPr/>
        </p:nvPicPr>
        <p:blipFill>
          <a:blip r:embed="rId4"/>
          <a:stretch>
            <a:fillRect/>
          </a:stretch>
        </p:blipFill>
        <p:spPr>
          <a:xfrm>
            <a:off x="5303763" y="1978980"/>
            <a:ext cx="3793691" cy="3020771"/>
          </a:xfrm>
          <a:prstGeom prst="rect">
            <a:avLst/>
          </a:prstGeom>
        </p:spPr>
      </p:pic>
      <p:sp>
        <p:nvSpPr>
          <p:cNvPr id="7" name="TextBox 6">
            <a:extLst>
              <a:ext uri="{FF2B5EF4-FFF2-40B4-BE49-F238E27FC236}">
                <a16:creationId xmlns:a16="http://schemas.microsoft.com/office/drawing/2014/main" id="{FD453169-A247-F5C0-3487-0F25B820BC2E}"/>
              </a:ext>
            </a:extLst>
          </p:cNvPr>
          <p:cNvSpPr txBox="1"/>
          <p:nvPr/>
        </p:nvSpPr>
        <p:spPr>
          <a:xfrm>
            <a:off x="6077845" y="2201568"/>
            <a:ext cx="580608" cy="1157316"/>
          </a:xfrm>
          <a:prstGeom prst="rect">
            <a:avLst/>
          </a:prstGeom>
          <a:noFill/>
        </p:spPr>
        <p:txBody>
          <a:bodyPr wrap="square" rtlCol="0">
            <a:spAutoFit/>
          </a:bodyPr>
          <a:lstStyle/>
          <a:p>
            <a:r>
              <a:rPr lang="en-US" sz="3200" baseline="30000" dirty="0"/>
              <a:t>5</a:t>
            </a:r>
            <a:r>
              <a:rPr lang="en-US" sz="3200" dirty="0"/>
              <a:t>H</a:t>
            </a:r>
          </a:p>
        </p:txBody>
      </p:sp>
      <p:sp>
        <p:nvSpPr>
          <p:cNvPr id="8" name="TextBox 7">
            <a:extLst>
              <a:ext uri="{FF2B5EF4-FFF2-40B4-BE49-F238E27FC236}">
                <a16:creationId xmlns:a16="http://schemas.microsoft.com/office/drawing/2014/main" id="{8DF2E152-5A4A-6DC8-3344-DFA84BF10D95}"/>
              </a:ext>
            </a:extLst>
          </p:cNvPr>
          <p:cNvSpPr txBox="1"/>
          <p:nvPr/>
        </p:nvSpPr>
        <p:spPr>
          <a:xfrm>
            <a:off x="6667745" y="3692175"/>
            <a:ext cx="2661780" cy="461665"/>
          </a:xfrm>
          <a:prstGeom prst="rect">
            <a:avLst/>
          </a:prstGeom>
          <a:noFill/>
        </p:spPr>
        <p:txBody>
          <a:bodyPr wrap="square">
            <a:spAutoFit/>
          </a:bodyPr>
          <a:lstStyle/>
          <a:p>
            <a:r>
              <a:rPr lang="en-US" sz="1200" dirty="0"/>
              <a:t>XI. </a:t>
            </a:r>
            <a:r>
              <a:rPr lang="en-US" sz="1200" dirty="0" err="1"/>
              <a:t>Sidorchuk</a:t>
            </a:r>
            <a:r>
              <a:rPr lang="en-US" sz="1200" dirty="0"/>
              <a:t> et al. </a:t>
            </a:r>
          </a:p>
          <a:p>
            <a:r>
              <a:rPr lang="en-US" sz="1200" dirty="0"/>
              <a:t>Nuclear Physics A719 (2003) 229c </a:t>
            </a:r>
          </a:p>
        </p:txBody>
      </p:sp>
      <p:cxnSp>
        <p:nvCxnSpPr>
          <p:cNvPr id="9" name="Straight Arrow Connector 8">
            <a:extLst>
              <a:ext uri="{FF2B5EF4-FFF2-40B4-BE49-F238E27FC236}">
                <a16:creationId xmlns:a16="http://schemas.microsoft.com/office/drawing/2014/main" id="{76E53F97-23C5-6CEE-029B-9017DC9CD186}"/>
              </a:ext>
            </a:extLst>
          </p:cNvPr>
          <p:cNvCxnSpPr>
            <a:cxnSpLocks/>
            <a:endCxn id="7" idx="2"/>
          </p:cNvCxnSpPr>
          <p:nvPr/>
        </p:nvCxnSpPr>
        <p:spPr>
          <a:xfrm flipV="1">
            <a:off x="4426286" y="3358884"/>
            <a:ext cx="1941863" cy="1885778"/>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5714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88BA-12A6-A698-3D44-3902B1E00F87}"/>
              </a:ext>
            </a:extLst>
          </p:cNvPr>
          <p:cNvSpPr>
            <a:spLocks noGrp="1"/>
          </p:cNvSpPr>
          <p:nvPr>
            <p:ph type="ctrTitle"/>
          </p:nvPr>
        </p:nvSpPr>
        <p:spPr>
          <a:xfrm>
            <a:off x="284531" y="790902"/>
            <a:ext cx="4887260" cy="770913"/>
          </a:xfrm>
        </p:spPr>
        <p:txBody>
          <a:bodyPr>
            <a:normAutofit/>
          </a:bodyPr>
          <a:lstStyle/>
          <a:p>
            <a:r>
              <a:rPr lang="en-US" dirty="0">
                <a:latin typeface="Helvetica" pitchFamily="2" charset="0"/>
              </a:rPr>
              <a:t>Nuclear Forces</a:t>
            </a:r>
            <a:endParaRPr lang="en-US" dirty="0"/>
          </a:p>
        </p:txBody>
      </p:sp>
      <p:sp>
        <p:nvSpPr>
          <p:cNvPr id="3" name="Subtitle 2">
            <a:extLst>
              <a:ext uri="{FF2B5EF4-FFF2-40B4-BE49-F238E27FC236}">
                <a16:creationId xmlns:a16="http://schemas.microsoft.com/office/drawing/2014/main" id="{50623365-1462-A6EC-3D14-1CAD45AC93AB}"/>
              </a:ext>
            </a:extLst>
          </p:cNvPr>
          <p:cNvSpPr>
            <a:spLocks noGrp="1"/>
          </p:cNvSpPr>
          <p:nvPr>
            <p:ph type="subTitle" idx="1"/>
          </p:nvPr>
        </p:nvSpPr>
        <p:spPr>
          <a:xfrm>
            <a:off x="207019" y="1897790"/>
            <a:ext cx="2057541" cy="334862"/>
          </a:xfrm>
        </p:spPr>
        <p:txBody>
          <a:bodyPr>
            <a:normAutofit/>
          </a:bodyPr>
          <a:lstStyle/>
          <a:p>
            <a:r>
              <a:rPr lang="en-US" sz="1600" u="sng" dirty="0"/>
              <a:t>Two-nucleon Systems: </a:t>
            </a:r>
          </a:p>
        </p:txBody>
      </p:sp>
      <p:sp>
        <p:nvSpPr>
          <p:cNvPr id="7" name="TextBox 6">
            <a:extLst>
              <a:ext uri="{FF2B5EF4-FFF2-40B4-BE49-F238E27FC236}">
                <a16:creationId xmlns:a16="http://schemas.microsoft.com/office/drawing/2014/main" id="{0773E4D3-B1E6-A344-2D76-194A170A7DD7}"/>
              </a:ext>
            </a:extLst>
          </p:cNvPr>
          <p:cNvSpPr txBox="1"/>
          <p:nvPr/>
        </p:nvSpPr>
        <p:spPr>
          <a:xfrm>
            <a:off x="421407" y="5420049"/>
            <a:ext cx="5075715" cy="338554"/>
          </a:xfrm>
          <a:prstGeom prst="rect">
            <a:avLst/>
          </a:prstGeom>
          <a:noFill/>
        </p:spPr>
        <p:txBody>
          <a:bodyPr wrap="square" rtlCol="0">
            <a:spAutoFit/>
          </a:bodyPr>
          <a:lstStyle/>
          <a:p>
            <a:r>
              <a:rPr lang="en-US" dirty="0">
                <a:solidFill>
                  <a:srgbClr val="FF0000"/>
                </a:solidFill>
              </a:rPr>
              <a:t>proton-proton  </a:t>
            </a:r>
            <a:r>
              <a:rPr lang="en-US" dirty="0"/>
              <a:t>        </a:t>
            </a:r>
            <a:r>
              <a:rPr lang="en-US" dirty="0">
                <a:solidFill>
                  <a:srgbClr val="FF0000"/>
                </a:solidFill>
              </a:rPr>
              <a:t>proton</a:t>
            </a:r>
            <a:r>
              <a:rPr lang="en-US" dirty="0"/>
              <a:t>-</a:t>
            </a:r>
            <a:r>
              <a:rPr lang="en-US" dirty="0">
                <a:solidFill>
                  <a:schemeClr val="accent1"/>
                </a:solidFill>
              </a:rPr>
              <a:t>neutron </a:t>
            </a:r>
            <a:r>
              <a:rPr lang="en-US" dirty="0"/>
              <a:t>    </a:t>
            </a:r>
            <a:r>
              <a:rPr lang="en-US" dirty="0">
                <a:solidFill>
                  <a:schemeClr val="accent1"/>
                </a:solidFill>
              </a:rPr>
              <a:t>neutron-neutron</a:t>
            </a:r>
            <a:r>
              <a:rPr lang="en-US" dirty="0"/>
              <a:t> </a:t>
            </a:r>
          </a:p>
        </p:txBody>
      </p:sp>
      <p:sp>
        <p:nvSpPr>
          <p:cNvPr id="8" name="TextBox 7">
            <a:extLst>
              <a:ext uri="{FF2B5EF4-FFF2-40B4-BE49-F238E27FC236}">
                <a16:creationId xmlns:a16="http://schemas.microsoft.com/office/drawing/2014/main" id="{A86BB963-98D5-65B2-7973-20968FBC9B87}"/>
              </a:ext>
            </a:extLst>
          </p:cNvPr>
          <p:cNvSpPr txBox="1"/>
          <p:nvPr/>
        </p:nvSpPr>
        <p:spPr>
          <a:xfrm>
            <a:off x="2103190" y="4837469"/>
            <a:ext cx="1544203" cy="523220"/>
          </a:xfrm>
          <a:prstGeom prst="rect">
            <a:avLst/>
          </a:prstGeom>
          <a:noFill/>
        </p:spPr>
        <p:txBody>
          <a:bodyPr wrap="square" rtlCol="0">
            <a:spAutoFit/>
          </a:bodyPr>
          <a:lstStyle/>
          <a:p>
            <a:r>
              <a:rPr lang="en-US" sz="1400" dirty="0">
                <a:solidFill>
                  <a:srgbClr val="00B050"/>
                </a:solidFill>
              </a:rPr>
              <a:t>Deuteron ground state</a:t>
            </a:r>
          </a:p>
        </p:txBody>
      </p:sp>
      <p:sp>
        <p:nvSpPr>
          <p:cNvPr id="9" name="TextBox 8">
            <a:extLst>
              <a:ext uri="{FF2B5EF4-FFF2-40B4-BE49-F238E27FC236}">
                <a16:creationId xmlns:a16="http://schemas.microsoft.com/office/drawing/2014/main" id="{98F0F9E8-5D0C-D7BD-74AB-C7C629C4EB2E}"/>
              </a:ext>
            </a:extLst>
          </p:cNvPr>
          <p:cNvSpPr txBox="1"/>
          <p:nvPr/>
        </p:nvSpPr>
        <p:spPr>
          <a:xfrm>
            <a:off x="4567324" y="2840646"/>
            <a:ext cx="1705319" cy="338554"/>
          </a:xfrm>
          <a:prstGeom prst="rect">
            <a:avLst/>
          </a:prstGeom>
          <a:noFill/>
        </p:spPr>
        <p:txBody>
          <a:bodyPr wrap="square" rtlCol="0">
            <a:spAutoFit/>
          </a:bodyPr>
          <a:lstStyle/>
          <a:p>
            <a:r>
              <a:rPr lang="en-US" dirty="0"/>
              <a:t>Spin</a:t>
            </a:r>
            <a:r>
              <a:rPr lang="el-GR" baseline="30000" dirty="0"/>
              <a:t>π</a:t>
            </a:r>
            <a:r>
              <a:rPr lang="en-US" dirty="0"/>
              <a:t> =0</a:t>
            </a:r>
            <a:r>
              <a:rPr lang="en-US" baseline="30000" dirty="0"/>
              <a:t>+</a:t>
            </a:r>
            <a:r>
              <a:rPr lang="en-US" dirty="0"/>
              <a:t> </a:t>
            </a:r>
          </a:p>
        </p:txBody>
      </p:sp>
      <p:sp>
        <p:nvSpPr>
          <p:cNvPr id="10" name="TextBox 9">
            <a:extLst>
              <a:ext uri="{FF2B5EF4-FFF2-40B4-BE49-F238E27FC236}">
                <a16:creationId xmlns:a16="http://schemas.microsoft.com/office/drawing/2014/main" id="{FE1AF725-DAB9-2ED4-5887-EC8AAD712F61}"/>
              </a:ext>
            </a:extLst>
          </p:cNvPr>
          <p:cNvSpPr txBox="1"/>
          <p:nvPr/>
        </p:nvSpPr>
        <p:spPr>
          <a:xfrm>
            <a:off x="4567324" y="4360868"/>
            <a:ext cx="1705319" cy="338554"/>
          </a:xfrm>
          <a:prstGeom prst="rect">
            <a:avLst/>
          </a:prstGeom>
          <a:noFill/>
        </p:spPr>
        <p:txBody>
          <a:bodyPr wrap="square" rtlCol="0">
            <a:spAutoFit/>
          </a:bodyPr>
          <a:lstStyle/>
          <a:p>
            <a:r>
              <a:rPr lang="en-US" dirty="0"/>
              <a:t>Spin</a:t>
            </a:r>
            <a:r>
              <a:rPr lang="el-GR" baseline="30000" dirty="0"/>
              <a:t>π</a:t>
            </a:r>
            <a:r>
              <a:rPr lang="en-US" dirty="0"/>
              <a:t> =1</a:t>
            </a:r>
            <a:r>
              <a:rPr lang="en-US" baseline="30000" dirty="0"/>
              <a:t>+</a:t>
            </a:r>
            <a:r>
              <a:rPr lang="en-US" dirty="0"/>
              <a:t> </a:t>
            </a:r>
          </a:p>
        </p:txBody>
      </p:sp>
      <p:sp>
        <p:nvSpPr>
          <p:cNvPr id="11" name="TextBox 10">
            <a:extLst>
              <a:ext uri="{FF2B5EF4-FFF2-40B4-BE49-F238E27FC236}">
                <a16:creationId xmlns:a16="http://schemas.microsoft.com/office/drawing/2014/main" id="{228C47FD-E7BD-5DA0-2F0B-06D0478BA627}"/>
              </a:ext>
            </a:extLst>
          </p:cNvPr>
          <p:cNvSpPr txBox="1"/>
          <p:nvPr/>
        </p:nvSpPr>
        <p:spPr>
          <a:xfrm>
            <a:off x="847953" y="3327931"/>
            <a:ext cx="1357581" cy="307777"/>
          </a:xfrm>
          <a:prstGeom prst="rect">
            <a:avLst/>
          </a:prstGeom>
          <a:noFill/>
        </p:spPr>
        <p:txBody>
          <a:bodyPr wrap="square" rtlCol="0">
            <a:spAutoFit/>
          </a:bodyPr>
          <a:lstStyle/>
          <a:p>
            <a:r>
              <a:rPr lang="en-US" sz="1400" dirty="0">
                <a:solidFill>
                  <a:srgbClr val="FF0000"/>
                </a:solidFill>
              </a:rPr>
              <a:t>Di-proton</a:t>
            </a:r>
            <a:r>
              <a:rPr lang="en-US" sz="1400" b="1" dirty="0">
                <a:solidFill>
                  <a:srgbClr val="00B050"/>
                </a:solidFill>
              </a:rPr>
              <a:t>  </a:t>
            </a:r>
          </a:p>
        </p:txBody>
      </p:sp>
      <p:sp>
        <p:nvSpPr>
          <p:cNvPr id="12" name="TextBox 11">
            <a:extLst>
              <a:ext uri="{FF2B5EF4-FFF2-40B4-BE49-F238E27FC236}">
                <a16:creationId xmlns:a16="http://schemas.microsoft.com/office/drawing/2014/main" id="{11BDF8C6-BD85-B721-A40A-6AFCFB734F45}"/>
              </a:ext>
            </a:extLst>
          </p:cNvPr>
          <p:cNvSpPr txBox="1"/>
          <p:nvPr/>
        </p:nvSpPr>
        <p:spPr>
          <a:xfrm>
            <a:off x="3514164" y="3303262"/>
            <a:ext cx="1544203" cy="338554"/>
          </a:xfrm>
          <a:prstGeom prst="rect">
            <a:avLst/>
          </a:prstGeom>
          <a:noFill/>
        </p:spPr>
        <p:txBody>
          <a:bodyPr wrap="square" rtlCol="0">
            <a:spAutoFit/>
          </a:bodyPr>
          <a:lstStyle/>
          <a:p>
            <a:r>
              <a:rPr lang="en-US" dirty="0">
                <a:solidFill>
                  <a:schemeClr val="accent1"/>
                </a:solidFill>
              </a:rPr>
              <a:t>Di-neutron</a:t>
            </a:r>
            <a:r>
              <a:rPr lang="en-US" dirty="0">
                <a:solidFill>
                  <a:srgbClr val="00B050"/>
                </a:solidFill>
              </a:rPr>
              <a:t> </a:t>
            </a:r>
          </a:p>
        </p:txBody>
      </p:sp>
      <p:grpSp>
        <p:nvGrpSpPr>
          <p:cNvPr id="4" name="Group 3">
            <a:extLst>
              <a:ext uri="{FF2B5EF4-FFF2-40B4-BE49-F238E27FC236}">
                <a16:creationId xmlns:a16="http://schemas.microsoft.com/office/drawing/2014/main" id="{F9CF9E4F-08AF-DBFD-C8BA-63FF3C37A7DC}"/>
              </a:ext>
            </a:extLst>
          </p:cNvPr>
          <p:cNvGrpSpPr/>
          <p:nvPr/>
        </p:nvGrpSpPr>
        <p:grpSpPr>
          <a:xfrm>
            <a:off x="3942661" y="1405428"/>
            <a:ext cx="2840814" cy="728509"/>
            <a:chOff x="892886" y="5746798"/>
            <a:chExt cx="2946233" cy="728509"/>
          </a:xfrm>
        </p:grpSpPr>
        <p:sp>
          <p:nvSpPr>
            <p:cNvPr id="5" name="Rounded Rectangular Callout 4">
              <a:extLst>
                <a:ext uri="{FF2B5EF4-FFF2-40B4-BE49-F238E27FC236}">
                  <a16:creationId xmlns:a16="http://schemas.microsoft.com/office/drawing/2014/main" id="{76BA8FE8-EA69-E3F3-6D68-5C681C7D754C}"/>
                </a:ext>
              </a:extLst>
            </p:cNvPr>
            <p:cNvSpPr/>
            <p:nvPr/>
          </p:nvSpPr>
          <p:spPr>
            <a:xfrm>
              <a:off x="892886" y="5746798"/>
              <a:ext cx="2893807" cy="728509"/>
            </a:xfrm>
            <a:prstGeom prst="wedgeRoundRectCallout">
              <a:avLst>
                <a:gd name="adj1" fmla="val -36937"/>
                <a:gd name="adj2" fmla="val 13082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133C6C7-F263-1366-27F7-9CB6ABD21A0F}"/>
                </a:ext>
              </a:extLst>
            </p:cNvPr>
            <p:cNvSpPr txBox="1"/>
            <p:nvPr/>
          </p:nvSpPr>
          <p:spPr>
            <a:xfrm>
              <a:off x="1055886" y="5765087"/>
              <a:ext cx="2783233" cy="615553"/>
            </a:xfrm>
            <a:prstGeom prst="rect">
              <a:avLst/>
            </a:prstGeom>
            <a:noFill/>
          </p:spPr>
          <p:txBody>
            <a:bodyPr wrap="square" rtlCol="0">
              <a:spAutoFit/>
            </a:bodyPr>
            <a:lstStyle/>
            <a:p>
              <a:r>
                <a:rPr lang="en-GB" sz="1700" dirty="0"/>
                <a:t>is known to be just unbound by only about 100 keV</a:t>
              </a:r>
            </a:p>
          </p:txBody>
        </p:sp>
      </p:grpSp>
      <p:sp>
        <p:nvSpPr>
          <p:cNvPr id="13" name="Oval 12">
            <a:extLst>
              <a:ext uri="{FF2B5EF4-FFF2-40B4-BE49-F238E27FC236}">
                <a16:creationId xmlns:a16="http://schemas.microsoft.com/office/drawing/2014/main" id="{90DE6BE0-7325-2334-1A77-326F795A4F4D}"/>
              </a:ext>
            </a:extLst>
          </p:cNvPr>
          <p:cNvSpPr/>
          <p:nvPr/>
        </p:nvSpPr>
        <p:spPr>
          <a:xfrm>
            <a:off x="945860" y="2903995"/>
            <a:ext cx="212139" cy="211026"/>
          </a:xfrm>
          <a:prstGeom prst="ellipse">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E047115-6FD4-F27F-6A26-5AC3B837B27F}"/>
              </a:ext>
            </a:extLst>
          </p:cNvPr>
          <p:cNvSpPr/>
          <p:nvPr/>
        </p:nvSpPr>
        <p:spPr>
          <a:xfrm>
            <a:off x="1263753" y="2903995"/>
            <a:ext cx="212139" cy="211026"/>
          </a:xfrm>
          <a:prstGeom prst="ellipse">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6DF83662-42D0-0B12-8BB0-72BB29E54197}"/>
              </a:ext>
            </a:extLst>
          </p:cNvPr>
          <p:cNvCxnSpPr/>
          <p:nvPr/>
        </p:nvCxnSpPr>
        <p:spPr>
          <a:xfrm flipV="1">
            <a:off x="1050260" y="2811922"/>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D466EE9-C2D5-7F80-C061-DE5B1675D720}"/>
              </a:ext>
            </a:extLst>
          </p:cNvPr>
          <p:cNvCxnSpPr>
            <a:cxnSpLocks/>
          </p:cNvCxnSpPr>
          <p:nvPr/>
        </p:nvCxnSpPr>
        <p:spPr>
          <a:xfrm rot="10800000" flipV="1">
            <a:off x="1361684" y="2811924"/>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654CA82B-8E1A-F7F9-61B0-56E9BD288430}"/>
              </a:ext>
            </a:extLst>
          </p:cNvPr>
          <p:cNvSpPr/>
          <p:nvPr/>
        </p:nvSpPr>
        <p:spPr>
          <a:xfrm>
            <a:off x="3742931" y="2960996"/>
            <a:ext cx="212139" cy="211026"/>
          </a:xfrm>
          <a:prstGeom prst="ellipse">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81B92CB3-2DAF-4449-1452-C3AEB3CC60FF}"/>
              </a:ext>
            </a:extLst>
          </p:cNvPr>
          <p:cNvSpPr/>
          <p:nvPr/>
        </p:nvSpPr>
        <p:spPr>
          <a:xfrm>
            <a:off x="4060824" y="2960996"/>
            <a:ext cx="212139" cy="211026"/>
          </a:xfrm>
          <a:prstGeom prst="ellipse">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E17EFD90-44B9-0E3C-0134-FAF92E97A77D}"/>
              </a:ext>
            </a:extLst>
          </p:cNvPr>
          <p:cNvCxnSpPr/>
          <p:nvPr/>
        </p:nvCxnSpPr>
        <p:spPr>
          <a:xfrm flipV="1">
            <a:off x="3847331" y="2868923"/>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6FAD87B1-6B1C-11F6-F56F-78B0807BCD0D}"/>
              </a:ext>
            </a:extLst>
          </p:cNvPr>
          <p:cNvCxnSpPr>
            <a:cxnSpLocks/>
          </p:cNvCxnSpPr>
          <p:nvPr/>
        </p:nvCxnSpPr>
        <p:spPr>
          <a:xfrm rot="10800000" flipV="1">
            <a:off x="4158755" y="2868925"/>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A638605A-AA9B-6F94-0E40-4DD14563B9F1}"/>
              </a:ext>
            </a:extLst>
          </p:cNvPr>
          <p:cNvSpPr/>
          <p:nvPr/>
        </p:nvSpPr>
        <p:spPr>
          <a:xfrm>
            <a:off x="2587423" y="2940454"/>
            <a:ext cx="212139" cy="211026"/>
          </a:xfrm>
          <a:prstGeom prst="ellipse">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38863A41-D338-D5EC-24C5-8696E5568691}"/>
              </a:ext>
            </a:extLst>
          </p:cNvPr>
          <p:cNvCxnSpPr>
            <a:cxnSpLocks/>
          </p:cNvCxnSpPr>
          <p:nvPr/>
        </p:nvCxnSpPr>
        <p:spPr>
          <a:xfrm rot="10800000" flipV="1">
            <a:off x="2691980" y="2848383"/>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15E69EB8-8D4D-3231-D4F3-5B516DAEBF66}"/>
              </a:ext>
            </a:extLst>
          </p:cNvPr>
          <p:cNvSpPr/>
          <p:nvPr/>
        </p:nvSpPr>
        <p:spPr>
          <a:xfrm>
            <a:off x="2336481" y="2947746"/>
            <a:ext cx="212139" cy="211026"/>
          </a:xfrm>
          <a:prstGeom prst="ellipse">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Arrow Connector 34">
            <a:extLst>
              <a:ext uri="{FF2B5EF4-FFF2-40B4-BE49-F238E27FC236}">
                <a16:creationId xmlns:a16="http://schemas.microsoft.com/office/drawing/2014/main" id="{8ABBB0A4-01FB-5636-1C44-7A6EDC12F3FE}"/>
              </a:ext>
            </a:extLst>
          </p:cNvPr>
          <p:cNvCxnSpPr/>
          <p:nvPr/>
        </p:nvCxnSpPr>
        <p:spPr>
          <a:xfrm flipV="1">
            <a:off x="2440881" y="2855673"/>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2B481E1F-3ACD-32A2-A1C2-42999CE5FE87}"/>
              </a:ext>
            </a:extLst>
          </p:cNvPr>
          <p:cNvSpPr/>
          <p:nvPr/>
        </p:nvSpPr>
        <p:spPr>
          <a:xfrm>
            <a:off x="2594051" y="4285550"/>
            <a:ext cx="212139" cy="211026"/>
          </a:xfrm>
          <a:prstGeom prst="ellipse">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1" name="Straight Arrow Connector 40">
            <a:extLst>
              <a:ext uri="{FF2B5EF4-FFF2-40B4-BE49-F238E27FC236}">
                <a16:creationId xmlns:a16="http://schemas.microsoft.com/office/drawing/2014/main" id="{5656A735-7A19-4968-44E7-75C636F05972}"/>
              </a:ext>
            </a:extLst>
          </p:cNvPr>
          <p:cNvCxnSpPr>
            <a:cxnSpLocks/>
          </p:cNvCxnSpPr>
          <p:nvPr/>
        </p:nvCxnSpPr>
        <p:spPr>
          <a:xfrm flipV="1">
            <a:off x="2698608" y="4193479"/>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F7DF2A5C-80D9-5FAC-57CF-B79B0F05AF35}"/>
              </a:ext>
            </a:extLst>
          </p:cNvPr>
          <p:cNvSpPr/>
          <p:nvPr/>
        </p:nvSpPr>
        <p:spPr>
          <a:xfrm>
            <a:off x="2343109" y="4292842"/>
            <a:ext cx="212139" cy="211026"/>
          </a:xfrm>
          <a:prstGeom prst="ellipse">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3" name="Straight Arrow Connector 42">
            <a:extLst>
              <a:ext uri="{FF2B5EF4-FFF2-40B4-BE49-F238E27FC236}">
                <a16:creationId xmlns:a16="http://schemas.microsoft.com/office/drawing/2014/main" id="{E8DFE06C-8EC7-1440-6C9F-1D9E53AE6771}"/>
              </a:ext>
            </a:extLst>
          </p:cNvPr>
          <p:cNvCxnSpPr/>
          <p:nvPr/>
        </p:nvCxnSpPr>
        <p:spPr>
          <a:xfrm flipV="1">
            <a:off x="2447509" y="4200769"/>
            <a:ext cx="0" cy="43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50EB0826-C5D3-E267-80E4-89EAD348E935}"/>
              </a:ext>
            </a:extLst>
          </p:cNvPr>
          <p:cNvSpPr txBox="1"/>
          <p:nvPr/>
        </p:nvSpPr>
        <p:spPr>
          <a:xfrm>
            <a:off x="158400" y="2995159"/>
            <a:ext cx="490840" cy="338554"/>
          </a:xfrm>
          <a:prstGeom prst="rect">
            <a:avLst/>
          </a:prstGeom>
          <a:noFill/>
        </p:spPr>
        <p:txBody>
          <a:bodyPr wrap="none" rtlCol="0">
            <a:spAutoFit/>
          </a:bodyPr>
          <a:lstStyle/>
          <a:p>
            <a:r>
              <a:rPr lang="en-US" dirty="0"/>
              <a:t>T=1</a:t>
            </a:r>
          </a:p>
        </p:txBody>
      </p:sp>
      <p:sp>
        <p:nvSpPr>
          <p:cNvPr id="45" name="TextBox 44">
            <a:extLst>
              <a:ext uri="{FF2B5EF4-FFF2-40B4-BE49-F238E27FC236}">
                <a16:creationId xmlns:a16="http://schemas.microsoft.com/office/drawing/2014/main" id="{63ED1F1C-9371-9242-A95D-15903CAE6BAF}"/>
              </a:ext>
            </a:extLst>
          </p:cNvPr>
          <p:cNvSpPr txBox="1"/>
          <p:nvPr/>
        </p:nvSpPr>
        <p:spPr>
          <a:xfrm>
            <a:off x="171839" y="4330789"/>
            <a:ext cx="490840" cy="338554"/>
          </a:xfrm>
          <a:prstGeom prst="rect">
            <a:avLst/>
          </a:prstGeom>
          <a:noFill/>
        </p:spPr>
        <p:txBody>
          <a:bodyPr wrap="none" rtlCol="0">
            <a:spAutoFit/>
          </a:bodyPr>
          <a:lstStyle/>
          <a:p>
            <a:r>
              <a:rPr lang="en-US" dirty="0"/>
              <a:t>T=0</a:t>
            </a:r>
          </a:p>
        </p:txBody>
      </p:sp>
      <p:sp>
        <p:nvSpPr>
          <p:cNvPr id="46" name="TextBox 45">
            <a:extLst>
              <a:ext uri="{FF2B5EF4-FFF2-40B4-BE49-F238E27FC236}">
                <a16:creationId xmlns:a16="http://schemas.microsoft.com/office/drawing/2014/main" id="{DB62C927-9B33-FCEB-4FE5-3585790D55EF}"/>
              </a:ext>
            </a:extLst>
          </p:cNvPr>
          <p:cNvSpPr txBox="1"/>
          <p:nvPr/>
        </p:nvSpPr>
        <p:spPr>
          <a:xfrm>
            <a:off x="914900" y="2308941"/>
            <a:ext cx="607859" cy="338554"/>
          </a:xfrm>
          <a:prstGeom prst="rect">
            <a:avLst/>
          </a:prstGeom>
          <a:noFill/>
        </p:spPr>
        <p:txBody>
          <a:bodyPr wrap="none" rtlCol="0">
            <a:spAutoFit/>
          </a:bodyPr>
          <a:lstStyle/>
          <a:p>
            <a:r>
              <a:rPr lang="en-US" dirty="0" err="1"/>
              <a:t>T</a:t>
            </a:r>
            <a:r>
              <a:rPr lang="en-US" baseline="-25000" dirty="0" err="1"/>
              <a:t>z</a:t>
            </a:r>
            <a:r>
              <a:rPr lang="en-US" dirty="0"/>
              <a:t>=-1</a:t>
            </a:r>
          </a:p>
        </p:txBody>
      </p:sp>
      <p:sp>
        <p:nvSpPr>
          <p:cNvPr id="47" name="TextBox 46">
            <a:extLst>
              <a:ext uri="{FF2B5EF4-FFF2-40B4-BE49-F238E27FC236}">
                <a16:creationId xmlns:a16="http://schemas.microsoft.com/office/drawing/2014/main" id="{B2EDBF4F-412C-90AA-4A79-3F61C0E90D1F}"/>
              </a:ext>
            </a:extLst>
          </p:cNvPr>
          <p:cNvSpPr txBox="1"/>
          <p:nvPr/>
        </p:nvSpPr>
        <p:spPr>
          <a:xfrm>
            <a:off x="2278172" y="2317176"/>
            <a:ext cx="545342" cy="338554"/>
          </a:xfrm>
          <a:prstGeom prst="rect">
            <a:avLst/>
          </a:prstGeom>
          <a:noFill/>
        </p:spPr>
        <p:txBody>
          <a:bodyPr wrap="none" rtlCol="0">
            <a:spAutoFit/>
          </a:bodyPr>
          <a:lstStyle/>
          <a:p>
            <a:r>
              <a:rPr lang="en-US" dirty="0" err="1"/>
              <a:t>T</a:t>
            </a:r>
            <a:r>
              <a:rPr lang="en-US" baseline="-25000" dirty="0" err="1"/>
              <a:t>z</a:t>
            </a:r>
            <a:r>
              <a:rPr lang="en-US" dirty="0"/>
              <a:t>=0</a:t>
            </a:r>
          </a:p>
        </p:txBody>
      </p:sp>
      <p:sp>
        <p:nvSpPr>
          <p:cNvPr id="48" name="TextBox 47">
            <a:extLst>
              <a:ext uri="{FF2B5EF4-FFF2-40B4-BE49-F238E27FC236}">
                <a16:creationId xmlns:a16="http://schemas.microsoft.com/office/drawing/2014/main" id="{D3BFD9B0-804D-E0F2-C7D2-946F9D462788}"/>
              </a:ext>
            </a:extLst>
          </p:cNvPr>
          <p:cNvSpPr txBox="1"/>
          <p:nvPr/>
        </p:nvSpPr>
        <p:spPr>
          <a:xfrm>
            <a:off x="3582850" y="2310092"/>
            <a:ext cx="647934" cy="338554"/>
          </a:xfrm>
          <a:prstGeom prst="rect">
            <a:avLst/>
          </a:prstGeom>
          <a:noFill/>
        </p:spPr>
        <p:txBody>
          <a:bodyPr wrap="none" rtlCol="0">
            <a:spAutoFit/>
          </a:bodyPr>
          <a:lstStyle/>
          <a:p>
            <a:r>
              <a:rPr lang="en-US" dirty="0" err="1"/>
              <a:t>T</a:t>
            </a:r>
            <a:r>
              <a:rPr lang="en-US" baseline="-25000" dirty="0" err="1"/>
              <a:t>z</a:t>
            </a:r>
            <a:r>
              <a:rPr lang="en-US" dirty="0"/>
              <a:t>=+1</a:t>
            </a:r>
          </a:p>
        </p:txBody>
      </p:sp>
      <p:cxnSp>
        <p:nvCxnSpPr>
          <p:cNvPr id="18" name="Straight Connector 17">
            <a:extLst>
              <a:ext uri="{FF2B5EF4-FFF2-40B4-BE49-F238E27FC236}">
                <a16:creationId xmlns:a16="http://schemas.microsoft.com/office/drawing/2014/main" id="{F9BA6AEE-3B4E-FCA9-B987-4E1FBC544720}"/>
              </a:ext>
            </a:extLst>
          </p:cNvPr>
          <p:cNvCxnSpPr>
            <a:cxnSpLocks/>
          </p:cNvCxnSpPr>
          <p:nvPr/>
        </p:nvCxnSpPr>
        <p:spPr>
          <a:xfrm>
            <a:off x="847953" y="4148709"/>
            <a:ext cx="706018" cy="690959"/>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C6E85AC-F7D5-EBF6-3216-1B531746EA51}"/>
              </a:ext>
            </a:extLst>
          </p:cNvPr>
          <p:cNvCxnSpPr>
            <a:cxnSpLocks/>
          </p:cNvCxnSpPr>
          <p:nvPr/>
        </p:nvCxnSpPr>
        <p:spPr>
          <a:xfrm flipH="1">
            <a:off x="894680" y="4087440"/>
            <a:ext cx="536289" cy="750029"/>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19F8938E-D4C0-BDC9-2202-0536F5B8D6EC}"/>
              </a:ext>
            </a:extLst>
          </p:cNvPr>
          <p:cNvCxnSpPr>
            <a:cxnSpLocks/>
          </p:cNvCxnSpPr>
          <p:nvPr/>
        </p:nvCxnSpPr>
        <p:spPr>
          <a:xfrm>
            <a:off x="3742931" y="4218103"/>
            <a:ext cx="706018" cy="690959"/>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770FADD-B5B3-8877-5866-12DFB6005B21}"/>
              </a:ext>
            </a:extLst>
          </p:cNvPr>
          <p:cNvCxnSpPr>
            <a:cxnSpLocks/>
          </p:cNvCxnSpPr>
          <p:nvPr/>
        </p:nvCxnSpPr>
        <p:spPr>
          <a:xfrm flipH="1">
            <a:off x="3789658" y="4156834"/>
            <a:ext cx="536289" cy="750029"/>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9" name="Rounded Rectangle 58">
            <a:extLst>
              <a:ext uri="{FF2B5EF4-FFF2-40B4-BE49-F238E27FC236}">
                <a16:creationId xmlns:a16="http://schemas.microsoft.com/office/drawing/2014/main" id="{6BE5CBA3-DD84-45B0-238B-93CB546D05D3}"/>
              </a:ext>
            </a:extLst>
          </p:cNvPr>
          <p:cNvSpPr/>
          <p:nvPr/>
        </p:nvSpPr>
        <p:spPr>
          <a:xfrm>
            <a:off x="2131071" y="4087440"/>
            <a:ext cx="894522" cy="75002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1B5863F-D81C-FCBC-ACF0-E78EDC14668E}"/>
              </a:ext>
            </a:extLst>
          </p:cNvPr>
          <p:cNvSpPr txBox="1"/>
          <p:nvPr/>
        </p:nvSpPr>
        <p:spPr>
          <a:xfrm>
            <a:off x="5664121" y="5258667"/>
            <a:ext cx="3155031"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few-body fermionic systems </a:t>
            </a:r>
          </a:p>
          <a:p>
            <a:pPr marL="285750" indent="-285750">
              <a:buFont typeface="Arial" panose="020B0604020202020204" pitchFamily="34" charset="0"/>
              <a:buChar char="•"/>
            </a:pPr>
            <a:r>
              <a:rPr lang="en-GB" dirty="0"/>
              <a:t>T = 3/2 component of 3N forces </a:t>
            </a:r>
          </a:p>
          <a:p>
            <a:pPr marL="285750" indent="-285750">
              <a:buFont typeface="Arial" panose="020B0604020202020204" pitchFamily="34" charset="0"/>
              <a:buChar char="•"/>
            </a:pPr>
            <a:r>
              <a:rPr lang="en-US" dirty="0"/>
              <a:t>coupling to the continuum</a:t>
            </a:r>
          </a:p>
        </p:txBody>
      </p:sp>
      <p:pic>
        <p:nvPicPr>
          <p:cNvPr id="16" name="Picture 15">
            <a:extLst>
              <a:ext uri="{FF2B5EF4-FFF2-40B4-BE49-F238E27FC236}">
                <a16:creationId xmlns:a16="http://schemas.microsoft.com/office/drawing/2014/main" id="{96493BDE-B333-3347-C7D5-0E09778B712E}"/>
              </a:ext>
            </a:extLst>
          </p:cNvPr>
          <p:cNvPicPr>
            <a:picLocks noChangeAspect="1"/>
          </p:cNvPicPr>
          <p:nvPr/>
        </p:nvPicPr>
        <p:blipFill rotWithShape="1">
          <a:blip r:embed="rId3"/>
          <a:srcRect t="11338"/>
          <a:stretch/>
        </p:blipFill>
        <p:spPr>
          <a:xfrm>
            <a:off x="5664121" y="2780603"/>
            <a:ext cx="3415155" cy="2127393"/>
          </a:xfrm>
          <a:prstGeom prst="rect">
            <a:avLst/>
          </a:prstGeom>
        </p:spPr>
      </p:pic>
      <p:sp>
        <p:nvSpPr>
          <p:cNvPr id="19" name="TextBox 18">
            <a:extLst>
              <a:ext uri="{FF2B5EF4-FFF2-40B4-BE49-F238E27FC236}">
                <a16:creationId xmlns:a16="http://schemas.microsoft.com/office/drawing/2014/main" id="{7E0CD08D-5324-D6AB-3FEC-B828E64E1DE3}"/>
              </a:ext>
            </a:extLst>
          </p:cNvPr>
          <p:cNvSpPr txBox="1"/>
          <p:nvPr/>
        </p:nvSpPr>
        <p:spPr>
          <a:xfrm>
            <a:off x="6472184" y="2543388"/>
            <a:ext cx="2683647" cy="276999"/>
          </a:xfrm>
          <a:prstGeom prst="rect">
            <a:avLst/>
          </a:prstGeom>
          <a:noFill/>
        </p:spPr>
        <p:txBody>
          <a:bodyPr wrap="square">
            <a:spAutoFit/>
          </a:bodyPr>
          <a:lstStyle/>
          <a:p>
            <a:r>
              <a:rPr lang="en-GB" sz="1200" i="1" dirty="0">
                <a:effectLst/>
                <a:latin typeface="Helvetica" pitchFamily="2" charset="0"/>
              </a:rPr>
              <a:t>R. Guardiola, PRL 84, 1144</a:t>
            </a:r>
            <a:r>
              <a:rPr lang="en-GB" sz="1200" dirty="0">
                <a:latin typeface="Helvetica" pitchFamily="2" charset="0"/>
              </a:rPr>
              <a:t> </a:t>
            </a:r>
            <a:r>
              <a:rPr lang="en-GB" sz="1200" i="1" dirty="0">
                <a:effectLst/>
                <a:latin typeface="Helvetica" pitchFamily="2" charset="0"/>
              </a:rPr>
              <a:t>(2000)</a:t>
            </a:r>
            <a:endParaRPr lang="en-GB" sz="1200" dirty="0">
              <a:effectLst/>
              <a:latin typeface="Helvetica" pitchFamily="2" charset="0"/>
            </a:endParaRPr>
          </a:p>
        </p:txBody>
      </p:sp>
    </p:spTree>
    <p:extLst>
      <p:ext uri="{BB962C8B-B14F-4D97-AF65-F5344CB8AC3E}">
        <p14:creationId xmlns:p14="http://schemas.microsoft.com/office/powerpoint/2010/main" val="647740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725A10-F4E5-F2EB-4199-18552FFF864A}"/>
              </a:ext>
            </a:extLst>
          </p:cNvPr>
          <p:cNvSpPr txBox="1"/>
          <p:nvPr/>
        </p:nvSpPr>
        <p:spPr>
          <a:xfrm>
            <a:off x="0" y="2891481"/>
            <a:ext cx="9144000" cy="1323439"/>
          </a:xfrm>
          <a:prstGeom prst="rect">
            <a:avLst/>
          </a:prstGeom>
          <a:noFill/>
        </p:spPr>
        <p:txBody>
          <a:bodyPr wrap="square" rtlCol="0">
            <a:spAutoFit/>
          </a:bodyPr>
          <a:lstStyle/>
          <a:p>
            <a:pPr algn="ctr"/>
            <a:r>
              <a:rPr lang="en-US" sz="4000" dirty="0"/>
              <a:t>A 60-year quest </a:t>
            </a:r>
          </a:p>
          <a:p>
            <a:pPr algn="ctr"/>
            <a:r>
              <a:rPr lang="en-US" sz="4000" dirty="0"/>
              <a:t>of multi-neutron systems</a:t>
            </a:r>
          </a:p>
        </p:txBody>
      </p:sp>
    </p:spTree>
    <p:extLst>
      <p:ext uri="{BB962C8B-B14F-4D97-AF65-F5344CB8AC3E}">
        <p14:creationId xmlns:p14="http://schemas.microsoft.com/office/powerpoint/2010/main" val="1461414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B9AC75-71DF-8C4F-BD0A-E6127C1880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6691" y="1814853"/>
            <a:ext cx="3594894" cy="338553"/>
          </a:xfrm>
          <a:prstGeom prst="rect">
            <a:avLst/>
          </a:prstGeom>
        </p:spPr>
      </p:pic>
      <p:pic>
        <p:nvPicPr>
          <p:cNvPr id="4" name="Picture 3">
            <a:extLst>
              <a:ext uri="{FF2B5EF4-FFF2-40B4-BE49-F238E27FC236}">
                <a16:creationId xmlns:a16="http://schemas.microsoft.com/office/drawing/2014/main" id="{C68CE7FB-DA90-1A45-AC6B-1E67CDADE0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102" y="2449238"/>
            <a:ext cx="5717066" cy="4061187"/>
          </a:xfrm>
          <a:prstGeom prst="rect">
            <a:avLst/>
          </a:prstGeom>
        </p:spPr>
      </p:pic>
      <p:sp>
        <p:nvSpPr>
          <p:cNvPr id="5" name="TextBox 4">
            <a:extLst>
              <a:ext uri="{FF2B5EF4-FFF2-40B4-BE49-F238E27FC236}">
                <a16:creationId xmlns:a16="http://schemas.microsoft.com/office/drawing/2014/main" id="{8A90CF14-C45D-2A44-B10E-82897FE51C26}"/>
              </a:ext>
            </a:extLst>
          </p:cNvPr>
          <p:cNvSpPr txBox="1"/>
          <p:nvPr/>
        </p:nvSpPr>
        <p:spPr>
          <a:xfrm>
            <a:off x="5299655" y="3718094"/>
            <a:ext cx="3645243" cy="646331"/>
          </a:xfrm>
          <a:prstGeom prst="rect">
            <a:avLst/>
          </a:prstGeom>
          <a:noFill/>
        </p:spPr>
        <p:txBody>
          <a:bodyPr wrap="square" rtlCol="0">
            <a:spAutoFit/>
          </a:bodyPr>
          <a:lstStyle/>
          <a:p>
            <a:pPr algn="ctr"/>
            <a:r>
              <a:rPr lang="en-US" sz="1800" dirty="0"/>
              <a:t>36+ experiments searching for </a:t>
            </a:r>
          </a:p>
          <a:p>
            <a:pPr algn="ctr"/>
            <a:r>
              <a:rPr lang="en-GB" sz="1800" dirty="0"/>
              <a:t>multi-neutrons!!</a:t>
            </a:r>
          </a:p>
        </p:txBody>
      </p:sp>
      <p:sp>
        <p:nvSpPr>
          <p:cNvPr id="7" name="TextBox 6">
            <a:extLst>
              <a:ext uri="{FF2B5EF4-FFF2-40B4-BE49-F238E27FC236}">
                <a16:creationId xmlns:a16="http://schemas.microsoft.com/office/drawing/2014/main" id="{DC5A62FF-AA66-684B-836B-9699EEAF5B13}"/>
              </a:ext>
            </a:extLst>
          </p:cNvPr>
          <p:cNvSpPr txBox="1"/>
          <p:nvPr/>
        </p:nvSpPr>
        <p:spPr>
          <a:xfrm>
            <a:off x="1548041" y="1814852"/>
            <a:ext cx="3594895" cy="338554"/>
          </a:xfrm>
          <a:prstGeom prst="rect">
            <a:avLst/>
          </a:prstGeom>
          <a:noFill/>
        </p:spPr>
        <p:txBody>
          <a:bodyPr wrap="none" rtlCol="0">
            <a:spAutoFit/>
          </a:bodyPr>
          <a:lstStyle/>
          <a:p>
            <a:r>
              <a:rPr lang="en-US" dirty="0"/>
              <a:t>For a recent, comprehensive review see: </a:t>
            </a:r>
          </a:p>
        </p:txBody>
      </p:sp>
      <p:pic>
        <p:nvPicPr>
          <p:cNvPr id="13" name="Picture 12">
            <a:extLst>
              <a:ext uri="{FF2B5EF4-FFF2-40B4-BE49-F238E27FC236}">
                <a16:creationId xmlns:a16="http://schemas.microsoft.com/office/drawing/2014/main" id="{E231CD51-5F35-CF4A-A895-F6732E74D8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867"/>
          <a:stretch/>
        </p:blipFill>
        <p:spPr>
          <a:xfrm>
            <a:off x="5093677" y="2083218"/>
            <a:ext cx="3768812" cy="410358"/>
          </a:xfrm>
          <a:prstGeom prst="rect">
            <a:avLst/>
          </a:prstGeom>
        </p:spPr>
      </p:pic>
      <p:sp>
        <p:nvSpPr>
          <p:cNvPr id="16" name="Title 1">
            <a:extLst>
              <a:ext uri="{FF2B5EF4-FFF2-40B4-BE49-F238E27FC236}">
                <a16:creationId xmlns:a16="http://schemas.microsoft.com/office/drawing/2014/main" id="{904A40D4-F432-DD46-9B4D-814E2EE0E808}"/>
              </a:ext>
            </a:extLst>
          </p:cNvPr>
          <p:cNvSpPr>
            <a:spLocks noGrp="1"/>
          </p:cNvSpPr>
          <p:nvPr>
            <p:ph type="ctrTitle"/>
          </p:nvPr>
        </p:nvSpPr>
        <p:spPr>
          <a:xfrm>
            <a:off x="293076" y="296629"/>
            <a:ext cx="6736373" cy="770913"/>
          </a:xfrm>
        </p:spPr>
        <p:txBody>
          <a:bodyPr>
            <a:normAutofit/>
          </a:bodyPr>
          <a:lstStyle/>
          <a:p>
            <a:r>
              <a:rPr lang="en-US" sz="3200" dirty="0"/>
              <a:t>A 60-year quest</a:t>
            </a:r>
          </a:p>
        </p:txBody>
      </p:sp>
      <p:sp>
        <p:nvSpPr>
          <p:cNvPr id="17" name="Subtitle 2">
            <a:extLst>
              <a:ext uri="{FF2B5EF4-FFF2-40B4-BE49-F238E27FC236}">
                <a16:creationId xmlns:a16="http://schemas.microsoft.com/office/drawing/2014/main" id="{E15D126F-6370-0842-8FE4-A2C734924F18}"/>
              </a:ext>
            </a:extLst>
          </p:cNvPr>
          <p:cNvSpPr txBox="1">
            <a:spLocks/>
          </p:cNvSpPr>
          <p:nvPr/>
        </p:nvSpPr>
        <p:spPr>
          <a:xfrm>
            <a:off x="293076" y="1067542"/>
            <a:ext cx="6349462" cy="545868"/>
          </a:xfrm>
          <a:prstGeom prst="rect">
            <a:avLst/>
          </a:prstGeom>
        </p:spPr>
        <p:txBody>
          <a:bodyPr vert="horz" lIns="81666" tIns="40833" rIns="81666" bIns="40833" rtlCol="0">
            <a:noAutofit/>
          </a:bodyPr>
          <a:lstStyle>
            <a:lvl1pPr marL="0" marR="0" indent="0" algn="l" defTabSz="408334" rtl="0" eaLnBrk="1" fontAlgn="auto" latinLnBrk="0" hangingPunct="1">
              <a:lnSpc>
                <a:spcPct val="100000"/>
              </a:lnSpc>
              <a:spcBef>
                <a:spcPct val="20000"/>
              </a:spcBef>
              <a:spcAft>
                <a:spcPts val="0"/>
              </a:spcAft>
              <a:buClrTx/>
              <a:buSzTx/>
              <a:buFont typeface="Arial"/>
              <a:buNone/>
              <a:tabLst/>
              <a:defRPr sz="2500" kern="1200" cap="none" baseline="0">
                <a:solidFill>
                  <a:srgbClr val="25303B"/>
                </a:solidFill>
                <a:latin typeface="+mn-lt"/>
                <a:ea typeface="+mn-ea"/>
                <a:cs typeface="+mn-cs"/>
              </a:defRPr>
            </a:lvl1pPr>
            <a:lvl2pPr marL="408334" indent="0" algn="ctr" defTabSz="408334" rtl="0" eaLnBrk="1" latinLnBrk="0" hangingPunct="1">
              <a:spcBef>
                <a:spcPct val="20000"/>
              </a:spcBef>
              <a:buFont typeface="Arial"/>
              <a:buNone/>
              <a:defRPr sz="2500" kern="1200">
                <a:solidFill>
                  <a:schemeClr val="tx1">
                    <a:tint val="75000"/>
                  </a:schemeClr>
                </a:solidFill>
                <a:latin typeface="+mn-lt"/>
                <a:ea typeface="+mn-ea"/>
                <a:cs typeface="+mn-cs"/>
              </a:defRPr>
            </a:lvl2pPr>
            <a:lvl3pPr marL="816667" indent="0" algn="ctr" defTabSz="408334" rtl="0" eaLnBrk="1" latinLnBrk="0" hangingPunct="1">
              <a:spcBef>
                <a:spcPct val="20000"/>
              </a:spcBef>
              <a:buFont typeface="Arial"/>
              <a:buNone/>
              <a:defRPr sz="2100" kern="1200">
                <a:solidFill>
                  <a:schemeClr val="tx1">
                    <a:tint val="75000"/>
                  </a:schemeClr>
                </a:solidFill>
                <a:latin typeface="+mn-lt"/>
                <a:ea typeface="+mn-ea"/>
                <a:cs typeface="+mn-cs"/>
              </a:defRPr>
            </a:lvl3pPr>
            <a:lvl4pPr marL="1225002"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4pPr>
            <a:lvl5pPr marL="1633336"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5pPr>
            <a:lvl6pPr marL="2041669"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6pPr>
            <a:lvl7pPr marL="2450003"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7pPr>
            <a:lvl8pPr marL="2858338"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8pPr>
            <a:lvl9pPr marL="3266670" indent="0" algn="ctr" defTabSz="408334" rtl="0" eaLnBrk="1" latinLnBrk="0" hangingPunct="1">
              <a:spcBef>
                <a:spcPct val="20000"/>
              </a:spcBef>
              <a:buFont typeface="Arial"/>
              <a:buNone/>
              <a:defRPr sz="1800" kern="1200">
                <a:solidFill>
                  <a:schemeClr val="tx1">
                    <a:tint val="75000"/>
                  </a:schemeClr>
                </a:solidFill>
                <a:latin typeface="+mn-lt"/>
                <a:ea typeface="+mn-ea"/>
                <a:cs typeface="+mn-cs"/>
              </a:defRPr>
            </a:lvl9pPr>
          </a:lstStyle>
          <a:p>
            <a:r>
              <a:rPr lang="en-US" dirty="0"/>
              <a:t>Experimental work – throughout the decades</a:t>
            </a:r>
          </a:p>
        </p:txBody>
      </p:sp>
      <p:sp>
        <p:nvSpPr>
          <p:cNvPr id="3" name="Subtitle 2">
            <a:extLst>
              <a:ext uri="{FF2B5EF4-FFF2-40B4-BE49-F238E27FC236}">
                <a16:creationId xmlns:a16="http://schemas.microsoft.com/office/drawing/2014/main" id="{98581E6D-5D66-F744-95CC-39DF92DA4B0B}"/>
              </a:ext>
            </a:extLst>
          </p:cNvPr>
          <p:cNvSpPr>
            <a:spLocks noGrp="1"/>
          </p:cNvSpPr>
          <p:nvPr>
            <p:ph type="subTitle" idx="1"/>
          </p:nvPr>
        </p:nvSpPr>
        <p:spPr>
          <a:xfrm>
            <a:off x="5534660" y="2464790"/>
            <a:ext cx="1854668" cy="328280"/>
          </a:xfrm>
        </p:spPr>
        <p:txBody>
          <a:bodyPr>
            <a:normAutofit/>
          </a:bodyPr>
          <a:lstStyle/>
          <a:p>
            <a:r>
              <a:rPr lang="en-GB" sz="1400" dirty="0"/>
              <a:t>EPJ A 57, 105 (2021)</a:t>
            </a:r>
          </a:p>
        </p:txBody>
      </p:sp>
      <p:sp>
        <p:nvSpPr>
          <p:cNvPr id="2" name="5-point Star 1">
            <a:extLst>
              <a:ext uri="{FF2B5EF4-FFF2-40B4-BE49-F238E27FC236}">
                <a16:creationId xmlns:a16="http://schemas.microsoft.com/office/drawing/2014/main" id="{E81AF9D9-EE3E-61EE-7C27-E0FE90DD64A7}"/>
              </a:ext>
            </a:extLst>
          </p:cNvPr>
          <p:cNvSpPr/>
          <p:nvPr/>
        </p:nvSpPr>
        <p:spPr>
          <a:xfrm>
            <a:off x="5618923" y="4843671"/>
            <a:ext cx="152400" cy="152400"/>
          </a:xfrm>
          <a:prstGeom prst="star5">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A88BA2CA-5302-A552-1952-F682A8875A3E}"/>
              </a:ext>
            </a:extLst>
          </p:cNvPr>
          <p:cNvSpPr/>
          <p:nvPr/>
        </p:nvSpPr>
        <p:spPr>
          <a:xfrm>
            <a:off x="5731567" y="4843672"/>
            <a:ext cx="152400" cy="151175"/>
          </a:xfrm>
          <a:prstGeom prst="star5">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192934"/>
      </p:ext>
    </p:extLst>
  </p:cSld>
  <p:clrMapOvr>
    <a:masterClrMapping/>
  </p:clrMapOvr>
</p:sld>
</file>

<file path=ppt/theme/theme1.xml><?xml version="1.0" encoding="utf-8"?>
<a:theme xmlns:a="http://schemas.openxmlformats.org/drawingml/2006/main" name="Office Theme">
  <a:themeElements>
    <a:clrScheme name="University of York Colour Palette">
      <a:dk1>
        <a:srgbClr val="25303B"/>
      </a:dk1>
      <a:lt1>
        <a:srgbClr val="FFFFFF"/>
      </a:lt1>
      <a:dk2>
        <a:srgbClr val="E3E6E5"/>
      </a:dk2>
      <a:lt2>
        <a:srgbClr val="00627D"/>
      </a:lt2>
      <a:accent1>
        <a:srgbClr val="5AB031"/>
      </a:accent1>
      <a:accent2>
        <a:srgbClr val="9067A9"/>
      </a:accent2>
      <a:accent3>
        <a:srgbClr val="E2388C"/>
      </a:accent3>
      <a:accent4>
        <a:srgbClr val="E62A32"/>
      </a:accent4>
      <a:accent5>
        <a:srgbClr val="F18626"/>
      </a:accent5>
      <a:accent6>
        <a:srgbClr val="00ABAA"/>
      </a:accent6>
      <a:hlink>
        <a:srgbClr val="0096D6"/>
      </a:hlink>
      <a:folHlink>
        <a:srgbClr val="E238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uoy-powerpoint-widescreen</Template>
  <TotalTime>28598</TotalTime>
  <Words>4543</Words>
  <Application>Microsoft Macintosh PowerPoint</Application>
  <PresentationFormat>On-screen Show (4:3)</PresentationFormat>
  <Paragraphs>567</Paragraphs>
  <Slides>57</Slides>
  <Notes>31</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57</vt:i4>
      </vt:variant>
    </vt:vector>
  </HeadingPairs>
  <TitlesOfParts>
    <vt:vector size="84" baseType="lpstr">
      <vt:lpstr>AdvOT19ee2aa8.B</vt:lpstr>
      <vt:lpstr>American Typewriter</vt:lpstr>
      <vt:lpstr>Arial</vt:lpstr>
      <vt:lpstr>Calibri</vt:lpstr>
      <vt:lpstr>Cambria</vt:lpstr>
      <vt:lpstr>Cambria Math</vt:lpstr>
      <vt:lpstr>CMBX9</vt:lpstr>
      <vt:lpstr>CMMI10</vt:lpstr>
      <vt:lpstr>CMMI9</vt:lpstr>
      <vt:lpstr>CMR10</vt:lpstr>
      <vt:lpstr>CMR9</vt:lpstr>
      <vt:lpstr>CMSS10</vt:lpstr>
      <vt:lpstr>CMSS8</vt:lpstr>
      <vt:lpstr>CMSSI10</vt:lpstr>
      <vt:lpstr>CMTI9</vt:lpstr>
      <vt:lpstr>Gulliver</vt:lpstr>
      <vt:lpstr>Helvetica</vt:lpstr>
      <vt:lpstr>NimbusRomNo9L</vt:lpstr>
      <vt:lpstr>SFBX0900</vt:lpstr>
      <vt:lpstr>SFBX1200</vt:lpstr>
      <vt:lpstr>SFRM0900</vt:lpstr>
      <vt:lpstr>SFRM1000</vt:lpstr>
      <vt:lpstr>SFTI0900</vt:lpstr>
      <vt:lpstr>Times</vt:lpstr>
      <vt:lpstr>Times New Roman</vt:lpstr>
      <vt:lpstr>Wingdings</vt:lpstr>
      <vt:lpstr>Office Theme</vt:lpstr>
      <vt:lpstr>Observation of a correlated free four-neutron system and future perspectives</vt:lpstr>
      <vt:lpstr>PowerPoint Presentation</vt:lpstr>
      <vt:lpstr>PowerPoint Presentation</vt:lpstr>
      <vt:lpstr>PowerPoint Presentation</vt:lpstr>
      <vt:lpstr>PowerPoint Presentation</vt:lpstr>
      <vt:lpstr>PowerPoint Presentation</vt:lpstr>
      <vt:lpstr>Nuclear Forces</vt:lpstr>
      <vt:lpstr>PowerPoint Presentation</vt:lpstr>
      <vt:lpstr>A 60-year quest</vt:lpstr>
      <vt:lpstr>A 60-year quest</vt:lpstr>
      <vt:lpstr>A 60-year quest</vt:lpstr>
      <vt:lpstr>A 60-year quest</vt:lpstr>
      <vt:lpstr>A 60-year quest</vt:lpstr>
      <vt:lpstr>PowerPoint Presentation</vt:lpstr>
      <vt:lpstr>Method</vt:lpstr>
      <vt:lpstr>Method</vt:lpstr>
      <vt:lpstr>Method</vt:lpstr>
      <vt:lpstr>Method</vt:lpstr>
      <vt:lpstr>Method</vt:lpstr>
      <vt:lpstr>Method</vt:lpstr>
      <vt:lpstr>Experimental setup </vt:lpstr>
      <vt:lpstr>Results:  Missing-mass spectra</vt:lpstr>
      <vt:lpstr>Results:  Missing-mass spectra</vt:lpstr>
      <vt:lpstr>Comparison of experimental results with theory predictions</vt:lpstr>
      <vt:lpstr>“Low Energy Structures in Nuclear Reactions  with 4n in the Final State”  </vt:lpstr>
      <vt:lpstr>PowerPoint Presentation</vt:lpstr>
      <vt:lpstr>PowerPoint Presentation</vt:lpstr>
      <vt:lpstr>Summary and Conclusions</vt:lpstr>
      <vt:lpstr>PowerPoint Presentation</vt:lpstr>
      <vt:lpstr>Backup slides</vt:lpstr>
      <vt:lpstr>Neutron detection</vt:lpstr>
      <vt:lpstr>Neutron detection</vt:lpstr>
      <vt:lpstr>PowerPoint Presentation</vt:lpstr>
      <vt:lpstr>Nuclear Forces</vt:lpstr>
      <vt:lpstr>Low Energy Structures in Nuclear Reactions with 4n in the Final State </vt:lpstr>
      <vt:lpstr>Method</vt:lpstr>
      <vt:lpstr>Acknowledgements</vt:lpstr>
      <vt:lpstr>Structure of 8He</vt:lpstr>
      <vt:lpstr>Overlap of the 4n wavefunction with that of the residual 4n system emerging from 8He</vt:lpstr>
      <vt:lpstr>Overlap of the 4n wavefunction with that of the residual 4n system emerging from 8He</vt:lpstr>
      <vt:lpstr>Overlap of the 4n wavefunction with that of the residual 4n system emerging from 8He</vt:lpstr>
      <vt:lpstr>PowerPoint Presentation</vt:lpstr>
      <vt:lpstr>Structure of 8He</vt:lpstr>
      <vt:lpstr>recent theoretical studies</vt:lpstr>
      <vt:lpstr>PowerPoint Presentation</vt:lpstr>
      <vt:lpstr>PowerPoint Presentation</vt:lpstr>
      <vt:lpstr>PowerPoint Presentation</vt:lpstr>
      <vt:lpstr>Very light nuclei</vt:lpstr>
      <vt:lpstr>PowerPoint Presentation</vt:lpstr>
      <vt:lpstr>PowerPoint Presentation</vt:lpstr>
      <vt:lpstr>Nuclear Forces</vt:lpstr>
      <vt:lpstr>A 60-year quest</vt:lpstr>
      <vt:lpstr>A 60-year quest</vt:lpstr>
      <vt:lpstr>A 60-year quest</vt:lpstr>
      <vt:lpstr>Experimental setup </vt:lpstr>
      <vt:lpstr>Experimental setup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Stefanos Paschalis</cp:lastModifiedBy>
  <cp:revision>704</cp:revision>
  <cp:lastPrinted>2023-09-25T07:12:20Z</cp:lastPrinted>
  <dcterms:created xsi:type="dcterms:W3CDTF">2018-04-16T10:49:56Z</dcterms:created>
  <dcterms:modified xsi:type="dcterms:W3CDTF">2023-09-25T07:12:26Z</dcterms:modified>
</cp:coreProperties>
</file>